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9" r:id="rId3"/>
    <p:sldId id="258" r:id="rId4"/>
    <p:sldId id="273" r:id="rId5"/>
    <p:sldId id="274" r:id="rId6"/>
    <p:sldId id="275" r:id="rId7"/>
    <p:sldId id="276" r:id="rId8"/>
    <p:sldId id="277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4" r:id="rId23"/>
    <p:sldId id="265" r:id="rId24"/>
    <p:sldId id="266" r:id="rId25"/>
    <p:sldId id="290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267" r:id="rId35"/>
    <p:sldId id="300" r:id="rId36"/>
    <p:sldId id="304" r:id="rId37"/>
    <p:sldId id="301" r:id="rId38"/>
    <p:sldId id="302" r:id="rId39"/>
    <p:sldId id="303" r:id="rId40"/>
    <p:sldId id="305" r:id="rId41"/>
    <p:sldId id="306" r:id="rId42"/>
    <p:sldId id="307" r:id="rId43"/>
    <p:sldId id="269" r:id="rId44"/>
    <p:sldId id="270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271" r:id="rId54"/>
    <p:sldId id="309" r:id="rId55"/>
    <p:sldId id="317" r:id="rId56"/>
    <p:sldId id="318" r:id="rId57"/>
    <p:sldId id="319" r:id="rId58"/>
    <p:sldId id="320" r:id="rId59"/>
    <p:sldId id="321" r:id="rId60"/>
    <p:sldId id="322" r:id="rId61"/>
    <p:sldId id="326" r:id="rId62"/>
    <p:sldId id="323" r:id="rId63"/>
    <p:sldId id="327" r:id="rId64"/>
    <p:sldId id="328" r:id="rId65"/>
    <p:sldId id="329" r:id="rId66"/>
    <p:sldId id="324" r:id="rId67"/>
    <p:sldId id="325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8ACA-8736-4F33-B280-BDB2278430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9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6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68.png"/><Relationship Id="rId9" Type="http://schemas.openxmlformats.org/officeDocument/2006/relationships/image" Target="../media/image83.png"/><Relationship Id="rId14" Type="http://schemas.openxmlformats.org/officeDocument/2006/relationships/image" Target="../media/image1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0" Type="http://schemas.openxmlformats.org/officeDocument/2006/relationships/image" Target="../media/image99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0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06.png"/><Relationship Id="rId5" Type="http://schemas.openxmlformats.org/officeDocument/2006/relationships/image" Target="../media/image92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5.png"/><Relationship Id="rId5" Type="http://schemas.openxmlformats.org/officeDocument/2006/relationships/image" Target="../media/image92.png"/><Relationship Id="rId10" Type="http://schemas.openxmlformats.org/officeDocument/2006/relationships/image" Target="../media/image114.png"/><Relationship Id="rId4" Type="http://schemas.openxmlformats.org/officeDocument/2006/relationships/image" Target="../media/image91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9.png"/><Relationship Id="rId5" Type="http://schemas.openxmlformats.org/officeDocument/2006/relationships/image" Target="../media/image92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318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27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318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2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530.png"/><Relationship Id="rId21" Type="http://schemas.openxmlformats.org/officeDocument/2006/relationships/image" Target="../media/image150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51.png"/><Relationship Id="rId5" Type="http://schemas.openxmlformats.org/officeDocument/2006/relationships/image" Target="../media/image136.png"/><Relationship Id="rId15" Type="http://schemas.openxmlformats.org/officeDocument/2006/relationships/image" Target="../media/image155.png"/><Relationship Id="rId10" Type="http://schemas.openxmlformats.org/officeDocument/2006/relationships/image" Target="../media/image59.png"/><Relationship Id="rId19" Type="http://schemas.openxmlformats.org/officeDocument/2006/relationships/image" Target="../media/image159.png"/><Relationship Id="rId4" Type="http://schemas.openxmlformats.org/officeDocument/2006/relationships/image" Target="../media/image88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4.png"/><Relationship Id="rId7" Type="http://schemas.openxmlformats.org/officeDocument/2006/relationships/image" Target="../media/image16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0.png"/><Relationship Id="rId4" Type="http://schemas.openxmlformats.org/officeDocument/2006/relationships/image" Target="../media/image1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64.png"/><Relationship Id="rId7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170.png"/><Relationship Id="rId10" Type="http://schemas.openxmlformats.org/officeDocument/2006/relationships/image" Target="../media/image179.png"/><Relationship Id="rId4" Type="http://schemas.openxmlformats.org/officeDocument/2006/relationships/image" Target="../media/image165.png"/><Relationship Id="rId9" Type="http://schemas.openxmlformats.org/officeDocument/2006/relationships/image" Target="../media/image1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64.png"/><Relationship Id="rId7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0.png"/><Relationship Id="rId4" Type="http://schemas.openxmlformats.org/officeDocument/2006/relationships/image" Target="../media/image165.png"/><Relationship Id="rId9" Type="http://schemas.openxmlformats.org/officeDocument/2006/relationships/image" Target="../media/image1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64.png"/><Relationship Id="rId7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0.png"/><Relationship Id="rId10" Type="http://schemas.openxmlformats.org/officeDocument/2006/relationships/image" Target="../media/image191.png"/><Relationship Id="rId4" Type="http://schemas.openxmlformats.org/officeDocument/2006/relationships/image" Target="../media/image165.png"/><Relationship Id="rId9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GvdSd4B8Y0" TargetMode="External"/><Relationship Id="rId5" Type="http://schemas.openxmlformats.org/officeDocument/2006/relationships/image" Target="../media/image182.png"/><Relationship Id="rId4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64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97.png"/><Relationship Id="rId5" Type="http://schemas.openxmlformats.org/officeDocument/2006/relationships/image" Target="../media/image170.png"/><Relationship Id="rId10" Type="http://schemas.openxmlformats.org/officeDocument/2006/relationships/image" Target="../media/image196.png"/><Relationship Id="rId4" Type="http://schemas.openxmlformats.org/officeDocument/2006/relationships/image" Target="../media/image165.png"/><Relationship Id="rId9" Type="http://schemas.openxmlformats.org/officeDocument/2006/relationships/image" Target="../media/image1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64.png"/><Relationship Id="rId7" Type="http://schemas.openxmlformats.org/officeDocument/2006/relationships/image" Target="../media/image199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0.png"/><Relationship Id="rId10" Type="http://schemas.openxmlformats.org/officeDocument/2006/relationships/image" Target="../media/image202.png"/><Relationship Id="rId4" Type="http://schemas.openxmlformats.org/officeDocument/2006/relationships/image" Target="../media/image165.png"/><Relationship Id="rId9" Type="http://schemas.openxmlformats.org/officeDocument/2006/relationships/image" Target="../media/image20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181.png"/><Relationship Id="rId5" Type="http://schemas.openxmlformats.org/officeDocument/2006/relationships/image" Target="../media/image206.png"/><Relationship Id="rId10" Type="http://schemas.openxmlformats.org/officeDocument/2006/relationships/image" Target="../media/image212.png"/><Relationship Id="rId4" Type="http://schemas.openxmlformats.org/officeDocument/2006/relationships/image" Target="../media/image205.png"/><Relationship Id="rId9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16" Type="http://schemas.openxmlformats.org/officeDocument/2006/relationships/image" Target="../media/image267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19" Type="http://schemas.openxmlformats.org/officeDocument/2006/relationships/image" Target="../media/image181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181.png"/><Relationship Id="rId7" Type="http://schemas.openxmlformats.org/officeDocument/2006/relationships/image" Target="../media/image258.png"/><Relationship Id="rId1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72.png"/><Relationship Id="rId10" Type="http://schemas.openxmlformats.org/officeDocument/2006/relationships/image" Target="../media/image271.png"/><Relationship Id="rId9" Type="http://schemas.openxmlformats.org/officeDocument/2006/relationships/image" Target="../media/image270.png"/><Relationship Id="rId14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78.png"/><Relationship Id="rId18" Type="http://schemas.openxmlformats.org/officeDocument/2006/relationships/image" Target="../media/image181.png"/><Relationship Id="rId7" Type="http://schemas.openxmlformats.org/officeDocument/2006/relationships/image" Target="../media/image258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76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19" Type="http://schemas.openxmlformats.org/officeDocument/2006/relationships/image" Target="../media/image213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2" Type="http://schemas.openxmlformats.org/officeDocument/2006/relationships/image" Target="../media/image298.png"/><Relationship Id="rId2" Type="http://schemas.openxmlformats.org/officeDocument/2006/relationships/image" Target="../media/image214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7.png"/><Relationship Id="rId15" Type="http://schemas.openxmlformats.org/officeDocument/2006/relationships/image" Target="../media/image181.png"/><Relationship Id="rId10" Type="http://schemas.openxmlformats.org/officeDocument/2006/relationships/image" Target="../media/image296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18" Type="http://schemas.openxmlformats.org/officeDocument/2006/relationships/image" Target="../media/image181.png"/><Relationship Id="rId7" Type="http://schemas.openxmlformats.org/officeDocument/2006/relationships/image" Target="../media/image293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4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19" Type="http://schemas.openxmlformats.org/officeDocument/2006/relationships/image" Target="../media/image213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7" Type="http://schemas.openxmlformats.org/officeDocument/2006/relationships/image" Target="../media/image293.png"/><Relationship Id="rId12" Type="http://schemas.openxmlformats.org/officeDocument/2006/relationships/image" Target="../media/image314.png"/><Relationship Id="rId17" Type="http://schemas.openxmlformats.org/officeDocument/2006/relationships/image" Target="../media/image213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3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1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0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0.png"/><Relationship Id="rId4" Type="http://schemas.openxmlformats.org/officeDocument/2006/relationships/image" Target="../media/image2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23.png"/><Relationship Id="rId3" Type="http://schemas.openxmlformats.org/officeDocument/2006/relationships/image" Target="../media/image2140.png"/><Relationship Id="rId7" Type="http://schemas.openxmlformats.org/officeDocument/2006/relationships/image" Target="../media/image218.png"/><Relationship Id="rId12" Type="http://schemas.openxmlformats.org/officeDocument/2006/relationships/image" Target="../media/image222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0" Type="http://schemas.openxmlformats.org/officeDocument/2006/relationships/image" Target="../media/image220.png"/><Relationship Id="rId4" Type="http://schemas.openxmlformats.org/officeDocument/2006/relationships/image" Target="../media/image215.png"/><Relationship Id="rId9" Type="http://schemas.openxmlformats.org/officeDocument/2006/relationships/image" Target="../media/image2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40.png"/><Relationship Id="rId21" Type="http://schemas.openxmlformats.org/officeDocument/2006/relationships/image" Target="../media/image235.png"/><Relationship Id="rId7" Type="http://schemas.openxmlformats.org/officeDocument/2006/relationships/image" Target="../media/image218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2130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5.png"/><Relationship Id="rId5" Type="http://schemas.openxmlformats.org/officeDocument/2006/relationships/image" Target="../media/image216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15.png"/><Relationship Id="rId9" Type="http://schemas.openxmlformats.org/officeDocument/2006/relationships/image" Target="../media/image222.png"/><Relationship Id="rId1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38.png"/><Relationship Id="rId3" Type="http://schemas.openxmlformats.org/officeDocument/2006/relationships/image" Target="../media/image2130.png"/><Relationship Id="rId7" Type="http://schemas.openxmlformats.org/officeDocument/2006/relationships/image" Target="../media/image217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36.png"/><Relationship Id="rId5" Type="http://schemas.openxmlformats.org/officeDocument/2006/relationships/image" Target="../media/image215.png"/><Relationship Id="rId15" Type="http://schemas.openxmlformats.org/officeDocument/2006/relationships/image" Target="../media/image240.png"/><Relationship Id="rId10" Type="http://schemas.openxmlformats.org/officeDocument/2006/relationships/image" Target="../media/image222.png"/><Relationship Id="rId4" Type="http://schemas.openxmlformats.org/officeDocument/2006/relationships/image" Target="../media/image2140.png"/><Relationship Id="rId9" Type="http://schemas.openxmlformats.org/officeDocument/2006/relationships/image" Target="../media/image1810.png"/><Relationship Id="rId14" Type="http://schemas.openxmlformats.org/officeDocument/2006/relationships/image" Target="../media/image23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43.png"/><Relationship Id="rId7" Type="http://schemas.openxmlformats.org/officeDocument/2006/relationships/image" Target="../media/image217.png"/><Relationship Id="rId12" Type="http://schemas.openxmlformats.org/officeDocument/2006/relationships/image" Target="../media/image2420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410.png"/><Relationship Id="rId5" Type="http://schemas.openxmlformats.org/officeDocument/2006/relationships/image" Target="../media/image215.png"/><Relationship Id="rId10" Type="http://schemas.openxmlformats.org/officeDocument/2006/relationships/image" Target="../media/image222.png"/><Relationship Id="rId4" Type="http://schemas.openxmlformats.org/officeDocument/2006/relationships/image" Target="../media/image2140.png"/><Relationship Id="rId9" Type="http://schemas.openxmlformats.org/officeDocument/2006/relationships/image" Target="../media/image1810.png"/><Relationship Id="rId14" Type="http://schemas.openxmlformats.org/officeDocument/2006/relationships/image" Target="../media/image2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83.png"/><Relationship Id="rId3" Type="http://schemas.openxmlformats.org/officeDocument/2006/relationships/image" Target="../media/image1810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image" Target="../media/image2440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5.png"/><Relationship Id="rId5" Type="http://schemas.openxmlformats.org/officeDocument/2006/relationships/image" Target="../media/image245.png"/><Relationship Id="rId15" Type="http://schemas.openxmlformats.org/officeDocument/2006/relationships/image" Target="../media/image285.png"/><Relationship Id="rId10" Type="http://schemas.openxmlformats.org/officeDocument/2006/relationships/image" Target="../media/image254.png"/><Relationship Id="rId4" Type="http://schemas.openxmlformats.org/officeDocument/2006/relationships/image" Target="../media/image2131.png"/><Relationship Id="rId9" Type="http://schemas.openxmlformats.org/officeDocument/2006/relationships/image" Target="../media/image253.png"/><Relationship Id="rId14" Type="http://schemas.openxmlformats.org/officeDocument/2006/relationships/image" Target="../media/image28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86.png"/><Relationship Id="rId3" Type="http://schemas.openxmlformats.org/officeDocument/2006/relationships/image" Target="../media/image1810.png"/><Relationship Id="rId7" Type="http://schemas.openxmlformats.org/officeDocument/2006/relationships/image" Target="../media/image289.png"/><Relationship Id="rId12" Type="http://schemas.openxmlformats.org/officeDocument/2006/relationships/image" Target="../media/image320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319.png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131.png"/><Relationship Id="rId9" Type="http://schemas.openxmlformats.org/officeDocument/2006/relationships/image" Target="../media/image29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1810.png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5" Type="http://schemas.openxmlformats.org/officeDocument/2006/relationships/image" Target="../media/image286.png"/><Relationship Id="rId10" Type="http://schemas.openxmlformats.org/officeDocument/2006/relationships/image" Target="../media/image325.png"/><Relationship Id="rId4" Type="http://schemas.openxmlformats.org/officeDocument/2006/relationships/image" Target="../media/image2131.png"/><Relationship Id="rId9" Type="http://schemas.openxmlformats.org/officeDocument/2006/relationships/image" Target="../media/image3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13" Type="http://schemas.openxmlformats.org/officeDocument/2006/relationships/image" Target="../media/image345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12" Type="http://schemas.openxmlformats.org/officeDocument/2006/relationships/image" Target="../media/image344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43.png"/><Relationship Id="rId5" Type="http://schemas.openxmlformats.org/officeDocument/2006/relationships/image" Target="../media/image333.png"/><Relationship Id="rId15" Type="http://schemas.openxmlformats.org/officeDocument/2006/relationships/image" Target="../media/image347.png"/><Relationship Id="rId10" Type="http://schemas.openxmlformats.org/officeDocument/2006/relationships/image" Target="../media/image338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image" Target="../media/image332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32.png"/><Relationship Id="rId7" Type="http://schemas.openxmlformats.org/officeDocument/2006/relationships/image" Target="../media/image36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3" Type="http://schemas.openxmlformats.org/officeDocument/2006/relationships/image" Target="../media/image332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" Type="http://schemas.openxmlformats.org/officeDocument/2006/relationships/image" Target="../media/image331.png"/><Relationship Id="rId16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10" Type="http://schemas.openxmlformats.org/officeDocument/2006/relationships/image" Target="../media/image370.png"/><Relationship Id="rId19" Type="http://schemas.openxmlformats.org/officeDocument/2006/relationships/hyperlink" Target="6)%20Example%201.agg" TargetMode="External"/><Relationship Id="rId4" Type="http://schemas.openxmlformats.org/officeDocument/2006/relationships/image" Target="../media/image161.png"/><Relationship Id="rId9" Type="http://schemas.openxmlformats.org/officeDocument/2006/relationships/image" Target="../media/image369.png"/><Relationship Id="rId14" Type="http://schemas.openxmlformats.org/officeDocument/2006/relationships/image" Target="../media/image36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3" Type="http://schemas.openxmlformats.org/officeDocument/2006/relationships/image" Target="../media/image331.png"/><Relationship Id="rId7" Type="http://schemas.openxmlformats.org/officeDocument/2006/relationships/image" Target="../media/image382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10" Type="http://schemas.openxmlformats.org/officeDocument/2006/relationships/image" Target="../media/image384.png"/><Relationship Id="rId4" Type="http://schemas.openxmlformats.org/officeDocument/2006/relationships/image" Target="../media/image332.png"/><Relationship Id="rId9" Type="http://schemas.openxmlformats.org/officeDocument/2006/relationships/image" Target="../media/image38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6)%20Example%202.agg" TargetMode="External"/><Relationship Id="rId3" Type="http://schemas.openxmlformats.org/officeDocument/2006/relationships/image" Target="../media/image331.png"/><Relationship Id="rId7" Type="http://schemas.openxmlformats.org/officeDocument/2006/relationships/image" Target="../media/image382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32.png"/><Relationship Id="rId9" Type="http://schemas.openxmlformats.org/officeDocument/2006/relationships/image" Target="../media/image38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32.png"/><Relationship Id="rId9" Type="http://schemas.openxmlformats.org/officeDocument/2006/relationships/image" Target="../media/image3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4.png"/><Relationship Id="rId4" Type="http://schemas.openxmlformats.org/officeDocument/2006/relationships/image" Target="../media/image332.png"/><Relationship Id="rId9" Type="http://schemas.openxmlformats.org/officeDocument/2006/relationships/image" Target="../media/image39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00.png"/><Relationship Id="rId18" Type="http://schemas.openxmlformats.org/officeDocument/2006/relationships/image" Target="../media/image405.png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12" Type="http://schemas.openxmlformats.org/officeDocument/2006/relationships/image" Target="../media/image399.png"/><Relationship Id="rId17" Type="http://schemas.openxmlformats.org/officeDocument/2006/relationships/image" Target="../media/image404.png"/><Relationship Id="rId2" Type="http://schemas.openxmlformats.org/officeDocument/2006/relationships/image" Target="../media/image379.png"/><Relationship Id="rId16" Type="http://schemas.openxmlformats.org/officeDocument/2006/relationships/image" Target="../media/image403.png"/><Relationship Id="rId20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11" Type="http://schemas.openxmlformats.org/officeDocument/2006/relationships/image" Target="../media/image398.png"/><Relationship Id="rId5" Type="http://schemas.openxmlformats.org/officeDocument/2006/relationships/image" Target="../media/image386.png"/><Relationship Id="rId15" Type="http://schemas.openxmlformats.org/officeDocument/2006/relationships/image" Target="../media/image402.png"/><Relationship Id="rId10" Type="http://schemas.openxmlformats.org/officeDocument/2006/relationships/image" Target="../media/image397.png"/><Relationship Id="rId19" Type="http://schemas.openxmlformats.org/officeDocument/2006/relationships/image" Target="../media/image406.png"/><Relationship Id="rId4" Type="http://schemas.openxmlformats.org/officeDocument/2006/relationships/image" Target="../media/image332.png"/><Relationship Id="rId9" Type="http://schemas.openxmlformats.org/officeDocument/2006/relationships/image" Target="../media/image396.png"/><Relationship Id="rId14" Type="http://schemas.openxmlformats.org/officeDocument/2006/relationships/image" Target="../media/image40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6)%20Example%203.agg" TargetMode="External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50.png"/><Relationship Id="rId5" Type="http://schemas.openxmlformats.org/officeDocument/2006/relationships/image" Target="../media/image3840.png"/><Relationship Id="rId4" Type="http://schemas.openxmlformats.org/officeDocument/2006/relationships/image" Target="../media/image332.png"/><Relationship Id="rId9" Type="http://schemas.openxmlformats.org/officeDocument/2006/relationships/image" Target="../media/image40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331.png"/><Relationship Id="rId7" Type="http://schemas.openxmlformats.org/officeDocument/2006/relationships/image" Target="../media/image411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9.png"/><Relationship Id="rId10" Type="http://schemas.openxmlformats.org/officeDocument/2006/relationships/image" Target="../media/image391.png"/><Relationship Id="rId4" Type="http://schemas.openxmlformats.org/officeDocument/2006/relationships/image" Target="../media/image332.png"/><Relationship Id="rId9" Type="http://schemas.openxmlformats.org/officeDocument/2006/relationships/image" Target="../media/image41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31.png"/><Relationship Id="rId7" Type="http://schemas.openxmlformats.org/officeDocument/2006/relationships/image" Target="../media/image409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5.png"/><Relationship Id="rId5" Type="http://schemas.openxmlformats.org/officeDocument/2006/relationships/image" Target="../media/image414.png"/><Relationship Id="rId4" Type="http://schemas.openxmlformats.org/officeDocument/2006/relationships/image" Target="../media/image332.png"/><Relationship Id="rId9" Type="http://schemas.openxmlformats.org/officeDocument/2006/relationships/image" Target="../media/image41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31.png"/><Relationship Id="rId7" Type="http://schemas.openxmlformats.org/officeDocument/2006/relationships/image" Target="../media/image409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6.png"/><Relationship Id="rId5" Type="http://schemas.openxmlformats.org/officeDocument/2006/relationships/hyperlink" Target="6)%20Example%204.agg" TargetMode="External"/><Relationship Id="rId4" Type="http://schemas.openxmlformats.org/officeDocument/2006/relationships/image" Target="../media/image332.png"/><Relationship Id="rId9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31.png"/><Relationship Id="rId7" Type="http://schemas.openxmlformats.org/officeDocument/2006/relationships/image" Target="../media/image419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332.png"/><Relationship Id="rId9" Type="http://schemas.openxmlformats.org/officeDocument/2006/relationships/hyperlink" Target="6)%20Example%205.ag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634081" y="2470616"/>
            <a:ext cx="7980390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Matrices</a:t>
            </a:r>
            <a:endParaRPr lang="ja-JP" altLang="en-US" sz="9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rule is quite unnatural at first and you should show large amounts of workings, even when you feel you have fully understood the method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multiply each </a:t>
            </a:r>
            <a:r>
              <a:rPr lang="en-US" sz="1400" b="1" u="sng" dirty="0">
                <a:latin typeface="Comic Sans MS" panose="030F0702030302020204" pitchFamily="66" charset="0"/>
              </a:rPr>
              <a:t>row</a:t>
            </a:r>
            <a:r>
              <a:rPr lang="en-US" sz="1400" dirty="0">
                <a:latin typeface="Comic Sans MS" panose="030F0702030302020204" pitchFamily="66" charset="0"/>
              </a:rPr>
              <a:t> in the first matrix, by each </a:t>
            </a:r>
            <a:r>
              <a:rPr lang="en-US" sz="1400" b="1" u="sng" dirty="0">
                <a:latin typeface="Comic Sans MS" panose="030F0702030302020204" pitchFamily="66" charset="0"/>
              </a:rPr>
              <a:t>column</a:t>
            </a:r>
            <a:r>
              <a:rPr lang="en-US" sz="1400" dirty="0">
                <a:latin typeface="Comic Sans MS" panose="030F0702030302020204" pitchFamily="66" charset="0"/>
              </a:rPr>
              <a:t> in the second matrix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product will have the same number of rows as the first matrix, and the same number of columns as the second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7646" y="3369378"/>
                <a:ext cx="2295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646" y="3369378"/>
                <a:ext cx="22958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2846" y="3738710"/>
                <a:ext cx="878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46" y="3738710"/>
                <a:ext cx="87818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1137" y="3738710"/>
                <a:ext cx="874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37" y="3738710"/>
                <a:ext cx="87498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0246" y="3747616"/>
                <a:ext cx="826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46" y="3747616"/>
                <a:ext cx="8268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672446" y="4055393"/>
            <a:ext cx="0" cy="380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97880" y="4055393"/>
            <a:ext cx="0" cy="380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70467" y="4436178"/>
            <a:ext cx="627413" cy="1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84173" y="4441129"/>
            <a:ext cx="0" cy="60464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2573" y="5072252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These numbers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must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be the same for the multiplication to be possible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57800" y="2988593"/>
            <a:ext cx="0" cy="38078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05600" y="2992521"/>
            <a:ext cx="0" cy="38078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46913" y="2992522"/>
            <a:ext cx="1458687" cy="1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04954" y="2387874"/>
            <a:ext cx="0" cy="604649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99537" y="187059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itchFamily="66" charset="0"/>
              </a:rPr>
              <a:t>These numbers will give the dimensions of the answer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87266" y="3792895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81822" y="3801801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32905" y="3801801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79573" y="3785968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23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value of AB when: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104" y="3589699"/>
                <a:ext cx="151612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4" y="3589699"/>
                <a:ext cx="1516121" cy="554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2112" y="3589699"/>
                <a:ext cx="1175643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12" y="3589699"/>
                <a:ext cx="1175643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8141" y="425264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8041" y="425264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5089" y="425264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0262" y="425264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4885" y="4266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172661" y="4543009"/>
            <a:ext cx="108892" cy="379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577945" y="4543006"/>
            <a:ext cx="108892" cy="379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0253" y="4922521"/>
            <a:ext cx="147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These are the same so the multiplication will work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104365" y="4566015"/>
            <a:ext cx="407849" cy="1423306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4601" y="4553150"/>
            <a:ext cx="315993" cy="1436171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4600" y="5989321"/>
            <a:ext cx="2097614" cy="152400"/>
          </a:xfrm>
          <a:prstGeom prst="straightConnector1">
            <a:avLst/>
          </a:prstGeom>
          <a:ln w="25400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5900" y="5696189"/>
            <a:ext cx="1474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itchFamily="66" charset="0"/>
              </a:rPr>
              <a:t>These are the dimensions of the answer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67200" y="1524000"/>
                <a:ext cx="157511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24000"/>
                <a:ext cx="1575111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15000" y="1501942"/>
                <a:ext cx="9063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501942"/>
                <a:ext cx="906338" cy="576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390779" y="2591700"/>
            <a:ext cx="27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To multiply matrices you first multiply corresponding elements of the rows and columns, then add them up (you’ll get it with practice!)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 once you have done all the columns, do the same thing, but using the second row…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After this, work out each part, and you then have the final matrix answer!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80080" y="1501942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378560" y="150194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272178" y="150194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272178" y="1773454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780080" y="176363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378560" y="176363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89582" y="2914865"/>
                <a:ext cx="2291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+(−2×2)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82" y="2914865"/>
                <a:ext cx="229184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89582" y="3299873"/>
                <a:ext cx="2118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+(4×2)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82" y="3299873"/>
                <a:ext cx="211872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85524" y="3983677"/>
                <a:ext cx="1499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+(−4)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3983677"/>
                <a:ext cx="149996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85524" y="4353009"/>
                <a:ext cx="1326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4353009"/>
                <a:ext cx="132683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6538" y="5031853"/>
                <a:ext cx="944810" cy="550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38" y="5031853"/>
                <a:ext cx="944810" cy="5506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6" grpId="0"/>
      <p:bldP spid="31" grpId="0"/>
      <p:bldP spid="32" grpId="0"/>
      <p:bldP spid="33" grpId="0"/>
      <p:bldP spid="34" grpId="0"/>
      <p:bldP spid="27" grpId="0"/>
      <p:bldP spid="44" grpId="0"/>
      <p:bldP spid="45" grpId="0"/>
      <p:bldP spid="46" grpId="0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6" grpId="0" animBg="1"/>
      <p:bldP spid="57" grpId="0"/>
      <p:bldP spid="58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Calculate the value of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57810" y="416556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7710" y="4165562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4758" y="416556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9931" y="416556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14554" y="41794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3613" y="1840675"/>
                <a:ext cx="3058209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13" y="1840675"/>
                <a:ext cx="3058209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13613" y="1521023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AB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2683" y="1863799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91163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92683" y="2112187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91163" y="2112187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91251" y="212883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91251" y="186658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892771" y="212604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92771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15200" y="2470256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the first row by each column as in the previous example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always fill in the top row of the answer first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 quick check – you have probably done this correctly if the highlighted (green) numbers are the same!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46236" y="2988676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36" y="2988676"/>
                <a:ext cx="1818511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81225" y="332375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25" y="3323758"/>
                <a:ext cx="1549207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70002" y="3304591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02" y="3304591"/>
                <a:ext cx="1683859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312853" y="2951478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092683" y="296103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993151" y="296103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781800" y="2951478"/>
            <a:ext cx="3531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88617" y="4149381"/>
                <a:ext cx="934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7" y="4149381"/>
                <a:ext cx="934422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739044" y="3824601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044" y="3824601"/>
                <a:ext cx="1069075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70757" y="4149510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57" y="4149510"/>
                <a:ext cx="10690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3233" y="4751616"/>
                <a:ext cx="184550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33" y="4751616"/>
                <a:ext cx="1845505" cy="5542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6" grpId="0"/>
      <p:bldP spid="31" grpId="0"/>
      <p:bldP spid="32" grpId="0"/>
      <p:bldP spid="33" grpId="0"/>
      <p:bldP spid="34" grpId="0"/>
      <p:bldP spid="37" grpId="0"/>
      <p:bldP spid="6" grpId="0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9" grpId="0" animBg="1"/>
      <p:bldP spid="59" grpId="1" animBg="1"/>
      <p:bldP spid="59" grpId="2" animBg="1"/>
      <p:bldP spid="59" grpId="3" animBg="1"/>
      <p:bldP spid="9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Calculate the value of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 BA will be 2 x 2 as well!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3613" y="1840675"/>
                <a:ext cx="305820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13" y="1840675"/>
                <a:ext cx="3058208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13613" y="1521023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2683" y="1863799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91163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92683" y="2112187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91163" y="2112187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91251" y="212883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91251" y="186658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892771" y="212604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92771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15200" y="2470256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the first row by each column as in the previous example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always fill in the top row of the answer first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 quick check – you have probably done this correctly if the highlighted (green) numbers are the same!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85753" y="2984771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53" y="2984771"/>
                <a:ext cx="154920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46572" y="3311838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72" y="3311838"/>
                <a:ext cx="1818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91984" y="3304591"/>
                <a:ext cx="16838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84" y="3304591"/>
                <a:ext cx="16838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188617" y="2951478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rot="20720589">
            <a:off x="5123039" y="2961039"/>
            <a:ext cx="310332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042717" y="294911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 rot="20992910">
            <a:off x="6803441" y="2925201"/>
            <a:ext cx="331519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88617" y="4149381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7" y="4149381"/>
                <a:ext cx="106907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92771" y="3841604"/>
                <a:ext cx="934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1" y="3841604"/>
                <a:ext cx="934422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89415" y="4148636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15" y="4148636"/>
                <a:ext cx="10690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9640" y="5507715"/>
                <a:ext cx="184550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5507715"/>
                <a:ext cx="1845505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7607" y="4648200"/>
                <a:ext cx="186012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07" y="4648200"/>
                <a:ext cx="1860125" cy="5542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26654" y="5975898"/>
            <a:ext cx="5817346" cy="7386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Multiplication using matrices is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commutative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means the order of multiplication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does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matter as a different order gives different answers!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53523" y="6053261"/>
            <a:ext cx="676248" cy="28052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92011" y="5202454"/>
            <a:ext cx="101856" cy="66107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66309" y="6002024"/>
            <a:ext cx="5111148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9" grpId="0" animBg="1"/>
      <p:bldP spid="59" grpId="1" animBg="1"/>
      <p:bldP spid="59" grpId="2" animBg="1"/>
      <p:bldP spid="59" grpId="3" animBg="1"/>
      <p:bldP spid="9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  <p:bldP spid="3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3581400" cy="49068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AB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BC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CA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91000" y="1524000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AB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3187" y="1831777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87" y="1831777"/>
                <a:ext cx="168020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2200" y="18288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8800"/>
                <a:ext cx="13716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006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3187" y="2680553"/>
            <a:ext cx="4901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As the central numbers are not equal, these matrices cannot be combined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row in the first has 3 terms, and the columns in the second have 1 term, so the number of terms to multiply will not match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5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 </a:t>
            </a:r>
            <a:r>
              <a:rPr lang="en-US" sz="1400" b="1" dirty="0">
                <a:latin typeface="Comic Sans MS" panose="030F0702030302020204" pitchFamily="66" charset="0"/>
              </a:rPr>
              <a:t>BC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733" y="1447800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90206" y="1735723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06" y="1735723"/>
                <a:ext cx="13716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00736" y="1654771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6" y="1654771"/>
                <a:ext cx="1143000" cy="500458"/>
              </a:xfrm>
              <a:prstGeom prst="rect">
                <a:avLst/>
              </a:prstGeom>
              <a:blipFill rotWithShape="1"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48200" y="217526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3804" y="218165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0272" y="217526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7256" y="2187796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3724" y="21814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81889" y="2888143"/>
                <a:ext cx="1924679" cy="50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89" y="2888143"/>
                <a:ext cx="1924679" cy="502061"/>
              </a:xfrm>
              <a:prstGeom prst="rect">
                <a:avLst/>
              </a:prstGeom>
              <a:blipFill rotWithShape="1">
                <a:blip r:embed="rId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4648200" y="2986773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246680" y="2986773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31645" y="3109396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031645" y="2847154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7038" y="3655849"/>
                <a:ext cx="16838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38" y="3655849"/>
                <a:ext cx="16838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6378" y="2845186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Multiply the first row by each column as in the previous example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This one is unusual as there is only 1 row to multiply by one column, so the final matrix is just one number!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75043" y="4367743"/>
                <a:ext cx="12678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43" y="4367743"/>
                <a:ext cx="12678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14740" y="5228461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740" y="5228461"/>
                <a:ext cx="103380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c)  </a:t>
            </a:r>
            <a:r>
              <a:rPr lang="en-US" sz="1400" b="1" dirty="0">
                <a:latin typeface="Comic Sans MS" panose="030F0702030302020204" pitchFamily="66" charset="0"/>
              </a:rPr>
              <a:t>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733" y="144780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CA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8600" y="175557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5577"/>
                <a:ext cx="1143000" cy="500458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81600" y="1836529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36529"/>
                <a:ext cx="168020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441178" y="232965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9958" y="232965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7173" y="232965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1387" y="232965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7855" y="23232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53055" y="3032361"/>
                <a:ext cx="3089164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55" y="3032361"/>
                <a:ext cx="3089164" cy="522579"/>
              </a:xfrm>
              <a:prstGeom prst="rect">
                <a:avLst/>
              </a:prstGeom>
              <a:blipFill rotWithShape="1">
                <a:blip r:embed="rId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4218733" y="3032361"/>
            <a:ext cx="298085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449063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086378" y="2845186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Multiply the first row by each column as in the previous example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Each row has only one number to multiply by the single number in each column!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56904" y="3824472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778996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839846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251645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222090" y="3250141"/>
            <a:ext cx="298085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7470" y="3824472"/>
                <a:ext cx="913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70" y="3824472"/>
                <a:ext cx="9136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99958" y="3835097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58" y="3835097"/>
                <a:ext cx="778996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60850" y="4213855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50" y="4213855"/>
                <a:ext cx="77899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60542" y="4213855"/>
                <a:ext cx="913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42" y="4213855"/>
                <a:ext cx="913648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98225" y="4224480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25" y="4224480"/>
                <a:ext cx="778996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4446402" y="3824472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324294" y="3826031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200519" y="3815047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3988" y="4953000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88" y="4953000"/>
                <a:ext cx="2341527" cy="52257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 animBg="1"/>
      <p:bldP spid="44" grpId="1" animBg="1"/>
      <p:bldP spid="46" grpId="0" animBg="1"/>
      <p:bldP spid="46" grpId="1" animBg="1"/>
      <p:bldP spid="46" grpId="2" animBg="1"/>
      <p:bldP spid="46" grpId="3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2" grpId="0" animBg="1"/>
      <p:bldP spid="52" grpId="1" animBg="1"/>
      <p:bldP spid="53" grpId="0"/>
      <p:bldP spid="54" grpId="0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d) 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1)   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BC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8733" y="2371131"/>
            <a:ext cx="469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Multiply B by C, and the answer to that by A (in that order)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0342" y="303640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2)  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0342" y="3344180"/>
            <a:ext cx="469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Multiply C by A, and multiply B by the answer to that (in that order)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733" y="4192335"/>
            <a:ext cx="469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Remember you cannot change the order, so for method 2, do not do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 and then x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 after, the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 must go at the front!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d) 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1)   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BC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90102" y="2408942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2" y="2408942"/>
                <a:ext cx="103380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0200" y="2408942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408942"/>
                <a:ext cx="168020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219870" y="2750907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8650" y="275090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5865" y="27509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0079" y="275090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6547" y="27445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75565" y="3356711"/>
                <a:ext cx="29272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65" y="3356711"/>
                <a:ext cx="292727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0102" y="3875301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2" y="3875301"/>
                <a:ext cx="196194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884526" y="3544476"/>
            <a:ext cx="523984" cy="534565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501233" y="3555821"/>
            <a:ext cx="168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one is easy to work out!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 animBg="1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d) 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2)  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38067" y="2371131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67" y="2371131"/>
                <a:ext cx="13716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9492" y="227272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92" y="2272729"/>
                <a:ext cx="2341527" cy="5225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19869" y="280169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8649" y="28016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5864" y="280169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0078" y="280169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6546" y="2795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73831" y="3457565"/>
                <a:ext cx="3593109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i="1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31" y="3457565"/>
                <a:ext cx="3593109" cy="5225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647176" y="3571818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38067" y="357181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032311" y="3675344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032311" y="341310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436281" y="367676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36281" y="341451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821315" y="367676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821315" y="341451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96812" y="4376382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12" y="4376382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94200" y="4376382"/>
                <a:ext cx="1953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+(−2×−5)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00" y="4376382"/>
                <a:ext cx="1953163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52079" y="4377167"/>
                <a:ext cx="1783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×8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79" y="4377167"/>
                <a:ext cx="1783245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86534" y="5067797"/>
                <a:ext cx="12678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34" y="5067797"/>
                <a:ext cx="1267848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51746" y="5075111"/>
                <a:ext cx="1397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46" y="5075111"/>
                <a:ext cx="1397355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46387" y="5075111"/>
                <a:ext cx="1430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87" y="5075111"/>
                <a:ext cx="1430196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42893" y="5710929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93" y="5710929"/>
                <a:ext cx="196194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42893" y="5710929"/>
            <a:ext cx="1961947" cy="34155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163928" y="6534834"/>
            <a:ext cx="1961947" cy="34155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964341" y="6313778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Same answer!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5" grpId="0"/>
      <p:bldP spid="56" grpId="0"/>
      <p:bldP spid="57" grpId="0"/>
      <p:bldP spid="58" grpId="0"/>
      <p:bldP spid="59" grpId="0"/>
      <p:bldP spid="60" grpId="0"/>
      <p:bldP spid="6" grpId="0" animBg="1"/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7" y="2351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847" y="1515292"/>
                <a:ext cx="3796937" cy="332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latin typeface="Comic Sans MS" panose="030F0702030302020204" pitchFamily="66" charset="0"/>
                  </a:rPr>
                  <a:t>Vectors a and b are defined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342900" indent="-342900">
                  <a:buAutoNum type="arabicParenR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7" y="1515292"/>
                <a:ext cx="3796937" cy="3324243"/>
              </a:xfrm>
              <a:prstGeom prst="rect">
                <a:avLst/>
              </a:prstGeom>
              <a:blipFill>
                <a:blip r:embed="rId2"/>
                <a:stretch>
                  <a:fillRect l="-1926" t="-2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3258" y="1497875"/>
                <a:ext cx="379693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2) Solve these pairs of simultaneous equations:</a:t>
                </a: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b="1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b)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b="1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=−22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8" y="1497875"/>
                <a:ext cx="3796937" cy="3416320"/>
              </a:xfrm>
              <a:prstGeom prst="rect">
                <a:avLst/>
              </a:prstGeom>
              <a:blipFill>
                <a:blip r:embed="rId3"/>
                <a:stretch>
                  <a:fillRect l="-1445" t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5440" y="2547257"/>
                <a:ext cx="407484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" y="2547257"/>
                <a:ext cx="407484" cy="461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0091" y="3439886"/>
                <a:ext cx="580608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91" y="3439886"/>
                <a:ext cx="580608" cy="46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2194" y="4376057"/>
                <a:ext cx="70884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4" y="4376057"/>
                <a:ext cx="708848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84720" y="2303418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0" y="2303418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76011" y="2651761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011" y="2651761"/>
                <a:ext cx="612925" cy="276999"/>
              </a:xfrm>
              <a:prstGeom prst="rect">
                <a:avLst/>
              </a:prstGeom>
              <a:blipFill>
                <a:blip r:embed="rId8"/>
                <a:stretch>
                  <a:fillRect l="-10000" r="-9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9554" y="3722915"/>
                <a:ext cx="9527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54" y="3722915"/>
                <a:ext cx="952761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554" y="4367349"/>
                <a:ext cx="95615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54" y="4367349"/>
                <a:ext cx="956159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 </a:t>
            </a:r>
            <a:r>
              <a:rPr lang="en-US" sz="1400" b="1" dirty="0">
                <a:latin typeface="Comic Sans MS" panose="030F0702030302020204" pitchFamily="66" charset="0"/>
              </a:rPr>
              <a:t>BA</a:t>
            </a:r>
            <a:r>
              <a:rPr lang="en-US" sz="1400" dirty="0">
                <a:latin typeface="Comic Sans MS" panose="030F0702030302020204" pitchFamily="66" charset="0"/>
              </a:rPr>
              <a:t> = (0), calculate </a:t>
            </a:r>
            <a:r>
              <a:rPr lang="en-US" sz="1400" b="1" dirty="0">
                <a:latin typeface="Comic Sans MS" panose="030F0702030302020204" pitchFamily="66" charset="0"/>
              </a:rPr>
              <a:t>AB</a:t>
            </a:r>
            <a:r>
              <a:rPr lang="en-US" sz="1400" dirty="0">
                <a:latin typeface="Comic Sans MS" panose="030F0702030302020204" pitchFamily="66" charset="0"/>
              </a:rPr>
              <a:t> in terms of 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First we should calculate </a:t>
            </a:r>
            <a:r>
              <a:rPr lang="en-US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BA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724400" y="2057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057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10200" y="2057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057400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0800" y="2057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562600" y="1447800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447800"/>
                <a:ext cx="1161215" cy="5524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1000" y="152400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3563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2743200"/>
                <a:ext cx="207133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2071336" cy="554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4495800" y="28956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4086691" y="28956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8768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8768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350520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212545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38600" y="4114800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8605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4876800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876800"/>
                <a:ext cx="154561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48200" y="5257800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93115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943600" y="4343400"/>
            <a:ext cx="609600" cy="7620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6553200" y="4343400"/>
            <a:ext cx="168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BA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= 0, the implication is that –b + 2a =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 </a:t>
            </a:r>
            <a:r>
              <a:rPr lang="en-US" sz="1400" b="1" dirty="0">
                <a:latin typeface="Comic Sans MS" panose="030F0702030302020204" pitchFamily="66" charset="0"/>
              </a:rPr>
              <a:t>BA</a:t>
            </a:r>
            <a:r>
              <a:rPr lang="en-US" sz="1400" dirty="0">
                <a:latin typeface="Comic Sans MS" panose="030F0702030302020204" pitchFamily="66" charset="0"/>
              </a:rPr>
              <a:t> = (0), calculate </a:t>
            </a:r>
            <a:r>
              <a:rPr lang="en-US" sz="1400" b="1" dirty="0">
                <a:latin typeface="Comic Sans MS" panose="030F0702030302020204" pitchFamily="66" charset="0"/>
              </a:rPr>
              <a:t>AB</a:t>
            </a:r>
            <a:r>
              <a:rPr lang="en-US" sz="1400" dirty="0">
                <a:latin typeface="Comic Sans MS" panose="030F0702030302020204" pitchFamily="66" charset="0"/>
              </a:rPr>
              <a:t> in terms of 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First we should calculate </a:t>
            </a:r>
            <a:r>
              <a:rPr lang="en-US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BA</a:t>
            </a: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Now calculate </a:t>
            </a:r>
            <a:r>
              <a:rPr lang="en-US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AB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52248" y="1502391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48" y="1502391"/>
                <a:ext cx="1161215" cy="5524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57800" y="160020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0200"/>
                <a:ext cx="135639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148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62400" y="2819400"/>
                <a:ext cx="252081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19400"/>
                <a:ext cx="2520818" cy="576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114800" y="31242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114800" y="28194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8768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958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3657600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112832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29200" y="3657600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57600"/>
                <a:ext cx="112832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62400" y="4038600"/>
                <a:ext cx="960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038600"/>
                <a:ext cx="96083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05400" y="4038600"/>
                <a:ext cx="958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038600"/>
                <a:ext cx="95898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4572000"/>
                <a:ext cx="1861985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572000"/>
                <a:ext cx="1861985" cy="55797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38600" y="5257800"/>
                <a:ext cx="1994007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57800"/>
                <a:ext cx="1994007" cy="57458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867400" y="4800600"/>
            <a:ext cx="609600" cy="7620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77000" y="4800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know from before that 2a = b so we can replace the b terms…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/>
      <p:bldP spid="41" grpId="0"/>
      <p:bldP spid="42" grpId="0"/>
      <p:bldP spid="43" grpId="0"/>
      <p:bldP spid="44" grpId="0"/>
      <p:bldP spid="46" grpId="0"/>
      <p:bldP spid="47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2525" y="1555660"/>
            <a:ext cx="7886700" cy="4351338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Why do we multiply matrices like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1075" y="2843349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−20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2843349"/>
                <a:ext cx="138287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1075" y="3148149"/>
                <a:ext cx="1184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3148149"/>
                <a:ext cx="118417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1075" y="2081349"/>
                <a:ext cx="118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+7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2081349"/>
                <a:ext cx="1185196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1075" y="2386149"/>
                <a:ext cx="14151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=−2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+11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2386149"/>
                <a:ext cx="1415131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31275" y="2081349"/>
            <a:ext cx="227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Here we have two pairs of equations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Write p and q in terms of x and y 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Substitute the first equations into the second…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075" y="4138749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=13(3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+7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)−20(</m:t>
                      </m:r>
                      <m:r>
                        <a:rPr lang="en-GB" sz="1400" i="1">
                          <a:latin typeface="Cambria Math"/>
                        </a:rPr>
                        <m:t>−2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+11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4138749"/>
                <a:ext cx="2971800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363" y="4452693"/>
                <a:ext cx="2740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=2(3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+7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)+6(−2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+11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3" y="4452693"/>
                <a:ext cx="274075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163" y="5281749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=79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−129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3" y="5281749"/>
                <a:ext cx="1600200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363" y="5595693"/>
                <a:ext cx="1413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=−6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+80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3" y="5595693"/>
                <a:ext cx="1413720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07275" y="3757749"/>
            <a:ext cx="2803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u terms and the v terms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275" y="2081349"/>
            <a:ext cx="1066800" cy="29870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58963" y="2852493"/>
            <a:ext cx="1524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116875" y="4138749"/>
            <a:ext cx="722376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64475" y="3148149"/>
            <a:ext cx="1524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007147" y="4443549"/>
            <a:ext cx="749808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95283" y="4443549"/>
            <a:ext cx="1002792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296451" y="4138749"/>
            <a:ext cx="996696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07275" y="2398341"/>
            <a:ext cx="1219200" cy="29260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574075" y="2843349"/>
            <a:ext cx="1524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385099" y="3139005"/>
            <a:ext cx="1524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04227" y="4915989"/>
            <a:ext cx="1946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and simplify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448339" y="1834461"/>
            <a:ext cx="0" cy="4419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74475" y="2767149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−20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2767149"/>
                <a:ext cx="138287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74475" y="3071949"/>
                <a:ext cx="1184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3071949"/>
                <a:ext cx="1184170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74475" y="2005149"/>
                <a:ext cx="118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+7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2005149"/>
                <a:ext cx="1185196" cy="307777"/>
              </a:xfrm>
              <a:prstGeom prst="rect">
                <a:avLst/>
              </a:prstGeom>
              <a:blipFill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74475" y="2309949"/>
                <a:ext cx="14151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=−2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+11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2309949"/>
                <a:ext cx="1415131" cy="307777"/>
              </a:xfrm>
              <a:prstGeom prst="rect">
                <a:avLst/>
              </a:prstGeom>
              <a:blipFill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298475" y="1852749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Mathematicians realised that for more complicated equations, they needed a more efficient method…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They wrote the sets of equations as matrices and multiplied them using the method you have seen!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88875" y="3681549"/>
                <a:ext cx="968277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875" y="3681549"/>
                <a:ext cx="968277" cy="450893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0675" y="3681549"/>
                <a:ext cx="1067665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   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3681549"/>
                <a:ext cx="1067665" cy="450893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50675" y="4367349"/>
                <a:ext cx="17581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+(−20×−2)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4367349"/>
                <a:ext cx="1758174" cy="276999"/>
              </a:xfrm>
              <a:prstGeom prst="rect">
                <a:avLst/>
              </a:prstGeom>
              <a:blipFill>
                <a:blip r:embed="rId1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79475" y="4367349"/>
                <a:ext cx="17277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+(−20×11)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75" y="4367349"/>
                <a:ext cx="1727717" cy="276999"/>
              </a:xfrm>
              <a:prstGeom prst="rect">
                <a:avLst/>
              </a:prstGeom>
              <a:blipFill>
                <a:blip r:embed="rId1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26875" y="4672149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+(6×−2)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75" y="4672149"/>
                <a:ext cx="1472839" cy="276999"/>
              </a:xfrm>
              <a:prstGeom prst="rect">
                <a:avLst/>
              </a:prstGeom>
              <a:blipFill>
                <a:blip r:embed="rId1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55675" y="4672149"/>
                <a:ext cx="14423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+(6×11)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75" y="4672149"/>
                <a:ext cx="1442383" cy="276999"/>
              </a:xfrm>
              <a:prstGeom prst="rect">
                <a:avLst/>
              </a:prstGeom>
              <a:blipFill>
                <a:blip r:embed="rId2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59819" y="5150685"/>
                <a:ext cx="135158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79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129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19" y="5150685"/>
                <a:ext cx="1351588" cy="451598"/>
              </a:xfrm>
              <a:prstGeom prst="rect">
                <a:avLst/>
              </a:prstGeom>
              <a:blipFill>
                <a:blip r:embed="rId2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850675" y="573894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method then stuck and is the way matrix multiplication has been defined ever since!</a:t>
            </a:r>
          </a:p>
        </p:txBody>
      </p:sp>
      <p:sp>
        <p:nvSpPr>
          <p:cNvPr id="58" name="Oval 57"/>
          <p:cNvSpPr/>
          <p:nvPr/>
        </p:nvSpPr>
        <p:spPr>
          <a:xfrm>
            <a:off x="4972595" y="3678501"/>
            <a:ext cx="816864" cy="256032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987835" y="3894909"/>
            <a:ext cx="816864" cy="256032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841275" y="3663261"/>
            <a:ext cx="323088" cy="490728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194843" y="3651069"/>
            <a:ext cx="323088" cy="490728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76795" y="5287845"/>
            <a:ext cx="1426464" cy="649224"/>
          </a:xfrm>
          <a:prstGeom prst="rect">
            <a:avLst/>
          </a:pr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926875" y="5129349"/>
            <a:ext cx="1255776" cy="496824"/>
          </a:xfrm>
          <a:prstGeom prst="rect">
            <a:avLst/>
          </a:pr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5164619" y="1999053"/>
            <a:ext cx="944880" cy="57302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179859" y="2773245"/>
            <a:ext cx="944880" cy="57302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3" grpId="0" animBg="1"/>
      <p:bldP spid="65" grpId="0" animBg="1"/>
      <p:bldP spid="65" grpId="1" animBg="1"/>
      <p:bldP spid="66" grpId="0" animBg="1"/>
      <p:bldP spid="6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5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determinant of a square matrix. The determinant is a scalar value associated with that matrix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460" y="1445623"/>
            <a:ext cx="455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You can find identity matrices for any </a:t>
            </a:r>
            <a:r>
              <a:rPr lang="en-US" sz="1600" u="sng" dirty="0">
                <a:latin typeface="Comic Sans MS" panose="030F0702030302020204" pitchFamily="66" charset="0"/>
              </a:rPr>
              <a:t>square</a:t>
            </a:r>
            <a:r>
              <a:rPr lang="en-US" sz="1600" dirty="0">
                <a:latin typeface="Comic Sans MS" panose="030F0702030302020204" pitchFamily="66" charset="0"/>
              </a:rPr>
              <a:t> matrix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3707" y="2229394"/>
            <a:ext cx="178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Identity matrix for a 2x2 square: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843" y="2225040"/>
            <a:ext cx="178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Identity matrix for a 3x3 square: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1885" y="2987040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2987040"/>
                <a:ext cx="1221745" cy="461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1394" y="2825932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94" y="2825932"/>
                <a:ext cx="1596334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64460" y="3796938"/>
            <a:ext cx="45528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</a:rPr>
              <a:t>If you multiply a square matrix by its  identity, you will get the same as what you start with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If you multiply a matrix by its inverse, you will get the identity matrix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Multiplying by the identity matrix is a bit like multiplying by 1!</a:t>
            </a:r>
          </a:p>
          <a:p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2" name="Oval 11"/>
          <p:cNvSpPr/>
          <p:nvPr/>
        </p:nvSpPr>
        <p:spPr>
          <a:xfrm rot="18625914">
            <a:off x="4866793" y="2910391"/>
            <a:ext cx="400594" cy="6388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8625914">
            <a:off x="7667378" y="2635003"/>
            <a:ext cx="400594" cy="11900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37192" y="2717075"/>
            <a:ext cx="3124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section focuses on calculating determinants and minors, which are all useful in finding the inverse of a matrix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2x2 matrix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determinant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There are different ways that this can be written…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singular matrix (it has no inverse)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non-singular matrix (it has an inverse)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5359" y="2856411"/>
                <a:ext cx="1697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59" y="2856411"/>
                <a:ext cx="1697003" cy="276999"/>
              </a:xfrm>
              <a:prstGeom prst="rect">
                <a:avLst/>
              </a:prstGeom>
              <a:blipFill>
                <a:blip r:embed="rId5"/>
                <a:stretch>
                  <a:fillRect l="-3237" r="-287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90010" y="3496490"/>
                <a:ext cx="1494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0" y="3496490"/>
                <a:ext cx="1494383" cy="276999"/>
              </a:xfrm>
              <a:prstGeom prst="rect">
                <a:avLst/>
              </a:prstGeom>
              <a:blipFill>
                <a:blip r:embed="rId6"/>
                <a:stretch>
                  <a:fillRect r="-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06983" y="4127861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3" y="4127861"/>
                <a:ext cx="178991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3666309" y="3169920"/>
            <a:ext cx="1010194" cy="8011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01143" y="4093029"/>
            <a:ext cx="888274" cy="28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79372" y="3718560"/>
            <a:ext cx="1162594" cy="309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4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17" grpId="1"/>
      <p:bldP spid="18" grpId="0"/>
      <p:bldP spid="18" grpId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40970" y="3640182"/>
                <a:ext cx="1697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0" y="3640182"/>
                <a:ext cx="1697003" cy="276999"/>
              </a:xfrm>
              <a:prstGeom prst="rect">
                <a:avLst/>
              </a:prstGeom>
              <a:blipFill>
                <a:blip r:embed="rId6"/>
                <a:stretch>
                  <a:fillRect l="-1439" r="-107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0970" y="4171404"/>
                <a:ext cx="2422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=(6)(2)−(5)(1)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0" y="4171404"/>
                <a:ext cx="2422138" cy="276999"/>
              </a:xfrm>
              <a:prstGeom prst="rect">
                <a:avLst/>
              </a:prstGeom>
              <a:blipFill>
                <a:blip r:embed="rId7"/>
                <a:stretch>
                  <a:fillRect l="-2015" t="-2174" r="-327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49679" y="4693918"/>
                <a:ext cx="992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79" y="4693918"/>
                <a:ext cx="992259" cy="276999"/>
              </a:xfrm>
              <a:prstGeom prst="rect">
                <a:avLst/>
              </a:prstGeom>
              <a:blipFill>
                <a:blip r:embed="rId8"/>
                <a:stretch>
                  <a:fillRect l="-5521" r="-490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3472543" y="3833949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550920" y="3825240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correctly!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468189" y="4343400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77491" y="4421778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 animBg="1"/>
      <p:bldP spid="24" grpId="0"/>
      <p:bldP spid="26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singular, find the value of p.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the matrix is singular, that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61640" y="2223474"/>
                <a:ext cx="1697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0" y="2223474"/>
                <a:ext cx="1697003" cy="276999"/>
              </a:xfrm>
              <a:prstGeom prst="rect">
                <a:avLst/>
              </a:prstGeom>
              <a:blipFill>
                <a:blip r:embed="rId6"/>
                <a:stretch>
                  <a:fillRect l="-1439" r="-107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61640" y="2754696"/>
                <a:ext cx="30273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0=(4)(3−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+2)(−1)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0" y="2754696"/>
                <a:ext cx="3027304" cy="276999"/>
              </a:xfrm>
              <a:prstGeom prst="rect">
                <a:avLst/>
              </a:prstGeom>
              <a:blipFill>
                <a:blip r:embed="rId7"/>
                <a:stretch>
                  <a:fillRect l="-1411" t="-2222" r="-262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91971" y="3251085"/>
                <a:ext cx="22337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0=12−4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71" y="3251085"/>
                <a:ext cx="2233749" cy="276999"/>
              </a:xfrm>
              <a:prstGeom prst="rect">
                <a:avLst/>
              </a:prstGeom>
              <a:blipFill>
                <a:blip r:embed="rId8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046356" y="2425950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124733" y="2417241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correctly!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7042002" y="2935401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451304" y="3013779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1822" y="3751828"/>
                <a:ext cx="16459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0=14−3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822" y="3751828"/>
                <a:ext cx="1645921" cy="276999"/>
              </a:xfrm>
              <a:prstGeom prst="rect">
                <a:avLst/>
              </a:prstGeom>
              <a:blipFill>
                <a:blip r:embed="rId9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52783" y="4169839"/>
                <a:ext cx="992778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83" y="4169839"/>
                <a:ext cx="992778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219042" y="3436144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628344" y="3514522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439625" y="3980429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848927" y="4058807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 animBg="1"/>
      <p:bldP spid="25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235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determinant of a square matrix. The determinant is a scalar value associated with that matrix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It is more difficult to find the inverse of a 3x3 matrix. This is the formula:  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525" y="1973378"/>
                <a:ext cx="4496872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25" y="1973378"/>
                <a:ext cx="4496872" cy="88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274217" y="2016922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515189" y="2291242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39978" y="2016922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586344" y="2282534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687978" y="2278180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010092" y="2012569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772091" y="2164968"/>
            <a:ext cx="539932" cy="505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35622" y="2291242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949233" y="2147551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847598" y="2134488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282924" y="2295597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278570" y="2291242"/>
            <a:ext cx="239488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962193" y="2295597"/>
            <a:ext cx="239488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83116" y="2304220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83414" y="2130048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57290" y="2308743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00090" y="2147633"/>
            <a:ext cx="165463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27256" y="2151987"/>
            <a:ext cx="165463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18907" y="2308912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56759" y="2143448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8426" y="3079368"/>
            <a:ext cx="4622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</a:rPr>
              <a:t>Each of the top numbers is multiplied by the determinant of its ‘minor’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minor is the 2x2 matrix which remains when you cross off any numbers in the same row or column as the starting one…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1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minor of the element 2 in the matrix: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255520" y="3526973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351314" y="3779521"/>
            <a:ext cx="1" cy="444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28396" y="3648807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489165" y="3718561"/>
            <a:ext cx="635726" cy="505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37612" y="1881052"/>
                <a:ext cx="861454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12" y="1881052"/>
                <a:ext cx="861454" cy="461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789715" y="2521132"/>
                <a:ext cx="2019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−(8)(6)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5" y="2521132"/>
                <a:ext cx="2019848" cy="276999"/>
              </a:xfrm>
              <a:prstGeom prst="rect">
                <a:avLst/>
              </a:prstGeom>
              <a:blipFill>
                <a:blip r:embed="rId8"/>
                <a:stretch>
                  <a:fillRect l="-906" t="-4444" r="-392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94069" y="2987040"/>
                <a:ext cx="719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9" y="2987040"/>
                <a:ext cx="719749" cy="276999"/>
              </a:xfrm>
              <a:prstGeom prst="rect">
                <a:avLst/>
              </a:prstGeom>
              <a:blipFill>
                <a:blip r:embed="rId9"/>
                <a:stretch>
                  <a:fillRect l="-2542" r="-762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6633756" y="2179320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12133" y="2170611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correctly!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6629402" y="2688771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7038704" y="2767149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6A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5572" y="1541416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72" y="1541416"/>
                <a:ext cx="3415422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53367" y="2407918"/>
                <a:ext cx="2794226" cy="359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67" y="2407918"/>
                <a:ext cx="2794226" cy="359266"/>
              </a:xfrm>
              <a:prstGeom prst="rect">
                <a:avLst/>
              </a:prstGeom>
              <a:blipFill>
                <a:blip r:embed="rId8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561219" y="1950720"/>
            <a:ext cx="302621" cy="59653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761515" y="2070463"/>
            <a:ext cx="132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0784" y="3043644"/>
                <a:ext cx="1890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=1(2)−2(10)+4(14)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84" y="3043644"/>
                <a:ext cx="1890967" cy="215444"/>
              </a:xfrm>
              <a:prstGeom prst="rect">
                <a:avLst/>
              </a:prstGeom>
              <a:blipFill>
                <a:blip r:embed="rId9"/>
                <a:stretch>
                  <a:fillRect l="-323" r="-29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75138" y="3596639"/>
                <a:ext cx="423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38" y="3596639"/>
                <a:ext cx="423386" cy="215444"/>
              </a:xfrm>
              <a:prstGeom prst="rect">
                <a:avLst/>
              </a:prstGeom>
              <a:blipFill>
                <a:blip r:embed="rId10"/>
                <a:stretch>
                  <a:fillRect l="-4348" r="-869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7548156" y="2564674"/>
            <a:ext cx="302621" cy="59653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690362" y="3169919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942909" y="3298372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3286" y="2588623"/>
            <a:ext cx="136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the determinants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3657" y="4256315"/>
            <a:ext cx="454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You can use your calculator to calculate some of these – we will see how on the next slide!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8" grpId="0" animBg="1"/>
      <p:bldP spid="29" grpId="0"/>
      <p:bldP spid="30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235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determinant of a square matrix. The determinant is a scalar value associated with that matrix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How to do matrix calculations on your calculator…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hlinkClick r:id="rId6"/>
          </p:cNvPr>
          <p:cNvSpPr txBox="1"/>
          <p:nvPr/>
        </p:nvSpPr>
        <p:spPr>
          <a:xfrm>
            <a:off x="2095131" y="3962062"/>
            <a:ext cx="555742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</a:rPr>
              <a:t>DEMONSTRATION</a:t>
            </a:r>
            <a:endParaRPr lang="en-GB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69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k is a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terms of k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Given that A is singular, find the possible values of k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91069" y="1410789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69" y="1410789"/>
                <a:ext cx="3415422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5800" y="2185852"/>
                <a:ext cx="3434530" cy="362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+0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00" y="2185852"/>
                <a:ext cx="3434530" cy="362856"/>
              </a:xfrm>
              <a:prstGeom prst="rect">
                <a:avLst/>
              </a:prstGeom>
              <a:blipFill>
                <a:blip r:embed="rId8"/>
                <a:stretch>
                  <a:fillRect l="-178" t="-1695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0153" y="2869475"/>
                <a:ext cx="31968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53" y="2869475"/>
                <a:ext cx="3196837" cy="243143"/>
              </a:xfrm>
              <a:prstGeom prst="rect">
                <a:avLst/>
              </a:prstGeom>
              <a:blipFill>
                <a:blip r:embed="rId9"/>
                <a:stretch>
                  <a:fillRect l="-191" r="-1527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4506" y="3422469"/>
                <a:ext cx="21098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06" y="3422469"/>
                <a:ext cx="2109873" cy="215444"/>
              </a:xfrm>
              <a:prstGeom prst="rect">
                <a:avLst/>
              </a:prstGeom>
              <a:blipFill>
                <a:blip r:embed="rId10"/>
                <a:stretch>
                  <a:fillRect l="-289" r="-260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57569" y="3966754"/>
                <a:ext cx="17650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+9+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69" y="3966754"/>
                <a:ext cx="1765035" cy="215444"/>
              </a:xfrm>
              <a:prstGeom prst="rect">
                <a:avLst/>
              </a:prstGeom>
              <a:blipFill>
                <a:blip r:embed="rId11"/>
                <a:stretch>
                  <a:fillRect l="-345" r="-137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1923" y="4502332"/>
                <a:ext cx="13465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23" y="4502332"/>
                <a:ext cx="1346587" cy="215444"/>
              </a:xfrm>
              <a:prstGeom prst="rect">
                <a:avLst/>
              </a:prstGeom>
              <a:blipFill>
                <a:blip r:embed="rId12"/>
                <a:stretch>
                  <a:fillRect l="-905" r="-226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blipFill>
                <a:blip r:embed="rId13"/>
                <a:stretch>
                  <a:fillRect l="-791" r="-237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8057608" y="1793964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170817" y="1835331"/>
            <a:ext cx="97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8035836" y="2381792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7787642" y="2969620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29551" y="3531323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6402979" y="4058191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262257" y="2318657"/>
            <a:ext cx="973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Calulate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determin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-ants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6645" y="2984863"/>
            <a:ext cx="97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8074" y="3550921"/>
            <a:ext cx="97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0691" y="4212773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k is a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terms of k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Given that A is singular, find the possible values of k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blipFill>
                <a:blip r:embed="rId7"/>
                <a:stretch>
                  <a:fillRect l="-791" r="-237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4095" y="1519647"/>
                <a:ext cx="1712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95" y="1519647"/>
                <a:ext cx="1712392" cy="246221"/>
              </a:xfrm>
              <a:prstGeom prst="rect">
                <a:avLst/>
              </a:prstGeom>
              <a:blipFill>
                <a:blip r:embed="rId8"/>
                <a:stretch>
                  <a:fillRect l="-2491" r="-177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6794" y="5447213"/>
            <a:ext cx="26447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means that the determinant is 0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56529" y="2002973"/>
                <a:ext cx="18392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+9)=0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29" y="2002973"/>
                <a:ext cx="1839286" cy="246221"/>
              </a:xfrm>
              <a:prstGeom prst="rect">
                <a:avLst/>
              </a:prstGeom>
              <a:blipFill>
                <a:blip r:embed="rId9"/>
                <a:stretch>
                  <a:fillRect l="-3311" r="-198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461" y="2355671"/>
                <a:ext cx="95994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9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61" y="2355671"/>
                <a:ext cx="959943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845630" y="1611086"/>
            <a:ext cx="259079" cy="513804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063342" y="1704705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6233161" y="2137955"/>
            <a:ext cx="259079" cy="513804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24599" y="2227219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6D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74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inverse of a 2 x 2 matrix is calculated as follows: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Notice that the denominator is the </a:t>
            </a:r>
            <a:r>
              <a:rPr lang="en-US" sz="1400" u="sng" dirty="0">
                <a:latin typeface="Comic Sans MS" panose="030F0702030302020204" pitchFamily="66" charset="0"/>
              </a:rPr>
              <a:t>determinant</a:t>
            </a:r>
            <a:r>
              <a:rPr lang="en-US" sz="1400" dirty="0">
                <a:latin typeface="Comic Sans MS" panose="030F0702030302020204" pitchFamily="66" charset="0"/>
              </a:rPr>
              <a:t> which we calculated in the previous section…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04800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31242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If: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0" y="3810000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10000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9624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Then: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1447800"/>
                <a:ext cx="1152880" cy="715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447800"/>
                <a:ext cx="1152880" cy="715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0" y="2438400"/>
                <a:ext cx="2662973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38400"/>
                <a:ext cx="2662973" cy="7863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172200" y="15240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9400" y="18288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9400" y="25146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91400" y="28956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629400" y="15240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172200" y="18288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291316" y="2514600"/>
            <a:ext cx="481084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629400" y="28956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410200" y="2895600"/>
            <a:ext cx="1143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572000" y="3581400"/>
            <a:ext cx="4097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1) Swap the top left and bottom right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403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2) Reverse the signs of the top right and bottom left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3) Work out ‘ad –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bc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 and put it below 1 as a fraction, at the front of the matrix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525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4) If ‘ad –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bc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 = 0 then there is no inverse as 0 cannot be the denominator of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9121" y="5889172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 matrix with no inverse is known as ‘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singular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 matrix which does have an inverse is called ‘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non-singular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Look what happens when we multiply the inverse and the original matrix together…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cannot change the order in this multiplication, but we can choose which pair to do first…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Let’s multiply the two matrices first, and leave the fraction part until last…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87834" y="1750423"/>
                <a:ext cx="275960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34" y="1750423"/>
                <a:ext cx="275960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50971" y="1763486"/>
            <a:ext cx="1872343" cy="648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934018" y="1761490"/>
            <a:ext cx="762001" cy="6515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93622" y="141949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0844" y="1432560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Original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AECD692-DE1C-43E7-90B7-F39892A71A7B}"/>
              </a:ext>
            </a:extLst>
          </p:cNvPr>
          <p:cNvSpPr/>
          <p:nvPr/>
        </p:nvSpPr>
        <p:spPr>
          <a:xfrm>
            <a:off x="6483657" y="1787371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35EB9AD-A311-495A-A9F3-E1EF08039123}"/>
              </a:ext>
            </a:extLst>
          </p:cNvPr>
          <p:cNvSpPr/>
          <p:nvPr/>
        </p:nvSpPr>
        <p:spPr>
          <a:xfrm>
            <a:off x="6912282" y="2079471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46E55E6-7D27-450F-8F7D-A896B916C3BD}"/>
              </a:ext>
            </a:extLst>
          </p:cNvPr>
          <p:cNvSpPr/>
          <p:nvPr/>
        </p:nvSpPr>
        <p:spPr>
          <a:xfrm>
            <a:off x="5988357" y="1793721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C7BE2C0-8B9B-441D-BA66-92DF57F0CD2F}"/>
              </a:ext>
            </a:extLst>
          </p:cNvPr>
          <p:cNvSpPr/>
          <p:nvPr/>
        </p:nvSpPr>
        <p:spPr>
          <a:xfrm>
            <a:off x="6902757" y="1784196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127A931-A901-4172-8372-218BE09420FE}"/>
              </a:ext>
            </a:extLst>
          </p:cNvPr>
          <p:cNvSpPr/>
          <p:nvPr/>
        </p:nvSpPr>
        <p:spPr>
          <a:xfrm>
            <a:off x="7305982" y="2085821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146A70F-4C16-4CF7-A101-2D8A9E482248}"/>
              </a:ext>
            </a:extLst>
          </p:cNvPr>
          <p:cNvSpPr/>
          <p:nvPr/>
        </p:nvSpPr>
        <p:spPr>
          <a:xfrm>
            <a:off x="7296457" y="1790546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7FB162A2-B907-466A-B862-F8C063DECD77}"/>
              </a:ext>
            </a:extLst>
          </p:cNvPr>
          <p:cNvSpPr/>
          <p:nvPr/>
        </p:nvSpPr>
        <p:spPr>
          <a:xfrm>
            <a:off x="6496357" y="2082646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070D654-6019-4CA8-AF54-3D0DD8A7175A}"/>
              </a:ext>
            </a:extLst>
          </p:cNvPr>
          <p:cNvSpPr/>
          <p:nvPr/>
        </p:nvSpPr>
        <p:spPr>
          <a:xfrm>
            <a:off x="6001057" y="2088996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2A1D1041-0C52-491D-BBB6-4947EBC5ABE6}"/>
                  </a:ext>
                </a:extLst>
              </p:cNvPr>
              <p:cNvSpPr txBox="1"/>
              <p:nvPr/>
            </p:nvSpPr>
            <p:spPr>
              <a:xfrm>
                <a:off x="5806440" y="2598420"/>
                <a:ext cx="1977144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2A1D1041-0C52-491D-BBB6-4947EBC5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2598420"/>
                <a:ext cx="1977144" cy="576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AFB9F7B9-ACE0-4D51-B509-7C16965E81B0}"/>
                  </a:ext>
                </a:extLst>
              </p:cNvPr>
              <p:cNvSpPr txBox="1"/>
              <p:nvPr/>
            </p:nvSpPr>
            <p:spPr>
              <a:xfrm>
                <a:off x="6004560" y="2606040"/>
                <a:ext cx="8323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AFB9F7B9-ACE0-4D51-B509-7C16965E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0" y="2606040"/>
                <a:ext cx="83234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0">
                <a:extLst>
                  <a:ext uri="{FF2B5EF4-FFF2-40B4-BE49-F238E27FC236}">
                    <a16:creationId xmlns:a16="http://schemas.microsoft.com/office/drawing/2014/main" id="{4E697320-96C1-42F2-8FF7-D0BAA5E8B6E9}"/>
                  </a:ext>
                </a:extLst>
              </p:cNvPr>
              <p:cNvSpPr txBox="1"/>
              <p:nvPr/>
            </p:nvSpPr>
            <p:spPr>
              <a:xfrm>
                <a:off x="6766560" y="2606040"/>
                <a:ext cx="8495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𝑏𝑑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40">
                <a:extLst>
                  <a:ext uri="{FF2B5EF4-FFF2-40B4-BE49-F238E27FC236}">
                    <a16:creationId xmlns:a16="http://schemas.microsoft.com/office/drawing/2014/main" id="{4E697320-96C1-42F2-8FF7-D0BAA5E8B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2606040"/>
                <a:ext cx="84959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1">
                <a:extLst>
                  <a:ext uri="{FF2B5EF4-FFF2-40B4-BE49-F238E27FC236}">
                    <a16:creationId xmlns:a16="http://schemas.microsoft.com/office/drawing/2014/main" id="{28DE8452-40CB-4B42-BDF0-6AD1E216EAFF}"/>
                  </a:ext>
                </a:extLst>
              </p:cNvPr>
              <p:cNvSpPr txBox="1"/>
              <p:nvPr/>
            </p:nvSpPr>
            <p:spPr>
              <a:xfrm>
                <a:off x="5897880" y="2857500"/>
                <a:ext cx="950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41">
                <a:extLst>
                  <a:ext uri="{FF2B5EF4-FFF2-40B4-BE49-F238E27FC236}">
                    <a16:creationId xmlns:a16="http://schemas.microsoft.com/office/drawing/2014/main" id="{28DE8452-40CB-4B42-BDF0-6AD1E216E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2857500"/>
                <a:ext cx="95070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42">
                <a:extLst>
                  <a:ext uri="{FF2B5EF4-FFF2-40B4-BE49-F238E27FC236}">
                    <a16:creationId xmlns:a16="http://schemas.microsoft.com/office/drawing/2014/main" id="{A3E2DB47-192B-4A6B-BB69-48AA48988316}"/>
                  </a:ext>
                </a:extLst>
              </p:cNvPr>
              <p:cNvSpPr txBox="1"/>
              <p:nvPr/>
            </p:nvSpPr>
            <p:spPr>
              <a:xfrm>
                <a:off x="6675120" y="2865120"/>
                <a:ext cx="966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42">
                <a:extLst>
                  <a:ext uri="{FF2B5EF4-FFF2-40B4-BE49-F238E27FC236}">
                    <a16:creationId xmlns:a16="http://schemas.microsoft.com/office/drawing/2014/main" id="{A3E2DB47-192B-4A6B-BB69-48AA4898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0" y="2865120"/>
                <a:ext cx="96661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884022E3-BF6F-4066-AD50-5CEE39B1614C}"/>
                  </a:ext>
                </a:extLst>
              </p:cNvPr>
              <p:cNvSpPr txBox="1"/>
              <p:nvPr/>
            </p:nvSpPr>
            <p:spPr>
              <a:xfrm>
                <a:off x="5829300" y="3337560"/>
                <a:ext cx="197778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884022E3-BF6F-4066-AD50-5CEE39B1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3337560"/>
                <a:ext cx="1977786" cy="507896"/>
              </a:xfrm>
              <a:prstGeom prst="rect">
                <a:avLst/>
              </a:prstGeom>
              <a:blipFill>
                <a:blip r:embed="rId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5A4B6ECB-F2EE-4999-AD32-23EA7C2130B2}"/>
                  </a:ext>
                </a:extLst>
              </p:cNvPr>
              <p:cNvSpPr txBox="1"/>
              <p:nvPr/>
            </p:nvSpPr>
            <p:spPr>
              <a:xfrm>
                <a:off x="5090160" y="3268980"/>
                <a:ext cx="926920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𝑎𝑑</m:t>
                          </m:r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5A4B6ECB-F2EE-4999-AD32-23EA7C21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0" y="3268980"/>
                <a:ext cx="926920" cy="555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FBEEF54-9FC8-4FCB-B249-EFCB144C446E}"/>
                  </a:ext>
                </a:extLst>
              </p:cNvPr>
              <p:cNvSpPr txBox="1"/>
              <p:nvPr/>
            </p:nvSpPr>
            <p:spPr>
              <a:xfrm>
                <a:off x="5631180" y="4015740"/>
                <a:ext cx="1024768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FBEEF54-9FC8-4FCB-B249-EFCB144C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80" y="4015740"/>
                <a:ext cx="1024768" cy="502958"/>
              </a:xfrm>
              <a:prstGeom prst="rect">
                <a:avLst/>
              </a:prstGeom>
              <a:blipFill>
                <a:blip r:embed="rId10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45">
            <a:extLst>
              <a:ext uri="{FF2B5EF4-FFF2-40B4-BE49-F238E27FC236}">
                <a16:creationId xmlns:a16="http://schemas.microsoft.com/office/drawing/2014/main" id="{123E46E3-A1DB-43C3-94FB-368FAC79F88E}"/>
              </a:ext>
            </a:extLst>
          </p:cNvPr>
          <p:cNvSpPr/>
          <p:nvPr/>
        </p:nvSpPr>
        <p:spPr>
          <a:xfrm>
            <a:off x="7578996" y="210609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47">
            <a:extLst>
              <a:ext uri="{FF2B5EF4-FFF2-40B4-BE49-F238E27FC236}">
                <a16:creationId xmlns:a16="http://schemas.microsoft.com/office/drawing/2014/main" id="{F5500940-1B08-4503-BC63-0CADD498D196}"/>
              </a:ext>
            </a:extLst>
          </p:cNvPr>
          <p:cNvSpPr txBox="1"/>
          <p:nvPr/>
        </p:nvSpPr>
        <p:spPr>
          <a:xfrm>
            <a:off x="8057634" y="2229384"/>
            <a:ext cx="10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the matrices…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D6FBA600-D5C4-4F61-BC7C-3729A7517F5B}"/>
              </a:ext>
            </a:extLst>
          </p:cNvPr>
          <p:cNvSpPr/>
          <p:nvPr/>
        </p:nvSpPr>
        <p:spPr>
          <a:xfrm>
            <a:off x="7609476" y="286809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54BE775C-DA3B-4C0B-B807-4AC6BBF061D1}"/>
              </a:ext>
            </a:extLst>
          </p:cNvPr>
          <p:cNvSpPr/>
          <p:nvPr/>
        </p:nvSpPr>
        <p:spPr>
          <a:xfrm>
            <a:off x="7586616" y="363009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B8F0770A-49FD-4063-B8C5-504FA45C3E34}"/>
              </a:ext>
            </a:extLst>
          </p:cNvPr>
          <p:cNvSpPr txBox="1"/>
          <p:nvPr/>
        </p:nvSpPr>
        <p:spPr>
          <a:xfrm>
            <a:off x="7966194" y="3075204"/>
            <a:ext cx="108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47">
            <a:extLst>
              <a:ext uri="{FF2B5EF4-FFF2-40B4-BE49-F238E27FC236}">
                <a16:creationId xmlns:a16="http://schemas.microsoft.com/office/drawing/2014/main" id="{2FBB2FB4-061C-4B78-9900-8584D3FD7B70}"/>
              </a:ext>
            </a:extLst>
          </p:cNvPr>
          <p:cNvSpPr txBox="1"/>
          <p:nvPr/>
        </p:nvSpPr>
        <p:spPr>
          <a:xfrm>
            <a:off x="8011914" y="3707664"/>
            <a:ext cx="120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Now multiply all by the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1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5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" grpId="1" animBg="1"/>
      <p:bldP spid="26" grpId="0" animBg="1"/>
      <p:bldP spid="26" grpId="1" animBg="1"/>
      <p:bldP spid="4" grpId="0"/>
      <p:bldP spid="4" grpId="1"/>
      <p:bldP spid="32" grpId="0"/>
      <p:bldP spid="32" grpId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371914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21101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211019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2294" y="4708861"/>
                <a:ext cx="1720792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94" y="4708861"/>
                <a:ext cx="1720792" cy="5575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02690" y="4708861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708861"/>
                <a:ext cx="34496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02690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933583"/>
                <a:ext cx="344966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60539" y="5547061"/>
                <a:ext cx="188699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39" y="5547061"/>
                <a:ext cx="1886990" cy="502958"/>
              </a:xfrm>
              <a:prstGeom prst="rect">
                <a:avLst/>
              </a:prstGeom>
              <a:blipFill rotWithShape="1"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603636" y="504741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51189" y="5239284"/>
            <a:ext cx="166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Either form is ok!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fill in the missing parts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95659" y="1586080"/>
            <a:ext cx="897895" cy="507896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9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" grpId="0"/>
      <p:bldP spid="41" grpId="0"/>
      <p:bldP spid="42" grpId="0"/>
      <p:bldP spid="43" grpId="0"/>
      <p:bldP spid="44" grpId="0"/>
      <p:bldP spid="7" grpId="0" animBg="1"/>
      <p:bldP spid="45" grpId="0" animBg="1"/>
      <p:bldP spid="46" grpId="0" animBg="1"/>
      <p:bldP spid="8" grpId="0"/>
      <p:bldP spid="47" grpId="0"/>
      <p:bldP spid="48" grpId="0"/>
      <p:bldP spid="51" grpId="0" animBg="1"/>
      <p:bldP spid="5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230850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1×2)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det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) = 0, matrix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has no inverse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 is no matrix is can be multiplied by to make it into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the identity matrix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7" grpId="0" animBg="1"/>
      <p:bldP spid="45" grpId="0" animBg="1"/>
      <p:bldP spid="8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C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C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21001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210010" cy="502958"/>
              </a:xfrm>
              <a:prstGeom prst="rect">
                <a:avLst/>
              </a:prstGeom>
              <a:blipFill rotWithShape="1">
                <a:blip r:embed="rId9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𝑪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=(1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600" b="0" i="1" smtClean="0">
                          <a:latin typeface="Cambria Math"/>
                        </a:rPr>
                        <m:t>−(3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663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</m:oMath>
                </a14:m>
                <a:r>
                  <a:rPr lang="en-GB" sz="1600" dirty="0">
                    <a:latin typeface="Cambria Math" pitchFamily="18" charset="0"/>
                    <a:ea typeface="Cambria Math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663258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143" r="-3704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58922" y="4708861"/>
                <a:ext cx="1908856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22" y="4708861"/>
                <a:ext cx="1908856" cy="5575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9634" y="4708861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34" y="4708861"/>
                <a:ext cx="34496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02690" y="4933583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933583"/>
                <a:ext cx="498855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fill in the missing parts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7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6" grpId="0"/>
      <p:bldP spid="41" grpId="0"/>
      <p:bldP spid="42" grpId="0"/>
      <p:bldP spid="43" grpId="0"/>
      <p:bldP spid="7" grpId="0" animBg="1"/>
      <p:bldP spid="45" grpId="0" animBg="1"/>
      <p:bldP spid="8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matrix is a array of numbers set out in a table of varying shapes and sizes.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These sizes are described as the ‘dimensions’ of the matrix. This is given by two numbers n and m and written in the form n x m.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letter n represents the number of rows in the matrix, and m represents the number of columns.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Matrices are usually denoted in bold print with a capital letter, for example, ‘The matrix </a:t>
            </a:r>
            <a:r>
              <a:rPr lang="en-US" sz="1400" b="1" dirty="0">
                <a:latin typeface="Comic Sans MS" panose="030F0702030302020204" pitchFamily="66" charset="0"/>
              </a:rPr>
              <a:t>M</a:t>
            </a:r>
            <a:r>
              <a:rPr lang="en-US" sz="1400" dirty="0">
                <a:latin typeface="Comic Sans MS" panose="030F0702030302020204" pitchFamily="66" charset="0"/>
              </a:rPr>
              <a:t>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330" y="1570186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itchFamily="66" charset="0"/>
              </a:rPr>
              <a:t>Write the dimensions of the following matrices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1960" y="2363688"/>
                <a:ext cx="106663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60" y="2363688"/>
                <a:ext cx="1066638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96538" y="236368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234" y="23636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17357" y="2455251"/>
                <a:ext cx="1245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57" y="2455251"/>
                <a:ext cx="124553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96538" y="467594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c)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3234" y="4675946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d)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7676" y="4713201"/>
                <a:ext cx="707566" cy="5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76" y="4713201"/>
                <a:ext cx="707566" cy="551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49162" y="4675946"/>
                <a:ext cx="125528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2" y="4675946"/>
                <a:ext cx="1255280" cy="824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48463" y="297477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rows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8463" y="3281065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columns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8463" y="3588842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2 x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4377" y="297328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1 row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4377" y="3279576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3 columns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4377" y="3587353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1 x 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33009" y="2517576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8298" y="2794456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07732" y="485126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13021" y="512814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32532" y="485126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04841" y="5106909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15374" y="5347853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04840" y="2671465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221923" y="4533666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430598" y="4533667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973864" y="4533668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288064" y="2338041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7657937" y="2345413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8050064" y="2345414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006733" y="2211387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544933" y="2200300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44355" y="5530636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rows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44355" y="583692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1 column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44355" y="6144701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2 x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0269" y="552914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3 rows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80269" y="5835435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columns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80269" y="6143212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3 x 2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dirty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Prove that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9091" y="4304212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091" y="4304212"/>
                <a:ext cx="1230850" cy="507960"/>
              </a:xfrm>
              <a:prstGeom prst="rect">
                <a:avLst/>
              </a:prstGeom>
              <a:blipFill>
                <a:blip r:embed="rId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828800"/>
                <a:ext cx="101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01854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33800" y="2362200"/>
                <a:ext cx="21336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𝑩𝑨𝑩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62200"/>
                <a:ext cx="2133600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2895600"/>
                <a:ext cx="22098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𝑰𝑨𝑩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95600"/>
                <a:ext cx="2209800" cy="3441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43400" y="3429000"/>
                <a:ext cx="12954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429000"/>
                <a:ext cx="1295400" cy="3441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62400" y="39624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𝑨𝑩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20574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7200" y="44958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𝑨𝑰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18288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67200" y="50292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29200"/>
                <a:ext cx="190500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62600" y="20574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867400" y="2057400"/>
            <a:ext cx="308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. Remember it has to go in the same position each time!</a:t>
            </a:r>
          </a:p>
        </p:txBody>
      </p:sp>
      <p:sp>
        <p:nvSpPr>
          <p:cNvPr id="45" name="Arc 44"/>
          <p:cNvSpPr/>
          <p:nvPr/>
        </p:nvSpPr>
        <p:spPr>
          <a:xfrm>
            <a:off x="5562600" y="25908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5562600" y="31242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791200" y="36576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5791200" y="41910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5791200" y="48006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26670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as you multiply a matrix by its inverse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7400" y="29718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Multiplying a matrix by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will not change it so the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’s do not need to be written (like writing ‘1x’ isn’t needed)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105400" y="26670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38600" y="26670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419600" y="29718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410200" y="29718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057331" y="3657600"/>
            <a:ext cx="308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again. Remember it has to go in the same position each time!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4495800" y="4267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10200" y="4267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96000" y="41910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as you multiply a matrix by its inverse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4648200" y="45720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96000" y="48006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‘I’ on the left does not need to be written!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5" grpId="0" animBg="1"/>
      <p:bldP spid="47" grpId="0" animBg="1"/>
      <p:bldP spid="48" grpId="0" animBg="1"/>
      <p:bldP spid="49" grpId="0" animBg="1"/>
      <p:bldP spid="67" grpId="0" animBg="1"/>
      <p:bldP spid="68" grpId="0"/>
      <p:bldP spid="69" grpId="0"/>
      <p:bldP spid="75" grpId="0"/>
      <p:bldP spid="78" grpId="0"/>
      <p:bldP spid="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dirty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Prove that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We have already shown that if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I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then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Therefore we can just find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multiply it by itself!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14478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47800"/>
                <a:ext cx="1230850" cy="507960"/>
              </a:xfrm>
              <a:prstGeom prst="rect">
                <a:avLst/>
              </a:prstGeom>
              <a:blipFill rotWithShape="1"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133600"/>
                <a:ext cx="18221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𝑎𝑑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182216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2590800"/>
                <a:ext cx="19563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=(2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×3)</m:t>
                      </m:r>
                      <m:r>
                        <a:rPr lang="en-US" sz="1600" b="0" i="1" smtClean="0">
                          <a:latin typeface="Cambria Math"/>
                        </a:rPr>
                        <m:t>−(5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195630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30480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0"/>
                <a:ext cx="5334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3400" y="4419600"/>
                <a:ext cx="1733616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19600"/>
                <a:ext cx="1733616" cy="55758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4419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19600"/>
                <a:ext cx="344966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648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48200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0" y="4419600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19600"/>
                <a:ext cx="498855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648200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648200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00600" y="35052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6705600" y="23622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858000" y="243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23" name="Arc 22"/>
          <p:cNvSpPr/>
          <p:nvPr/>
        </p:nvSpPr>
        <p:spPr>
          <a:xfrm>
            <a:off x="6705600" y="28194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34200" y="2895600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43400" y="5181600"/>
                <a:ext cx="1742721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81600"/>
                <a:ext cx="1742721" cy="506357"/>
              </a:xfrm>
              <a:prstGeom prst="rect">
                <a:avLst/>
              </a:prstGeom>
              <a:blipFill rotWithShape="1">
                <a:blip r:embed="rId1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6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dirty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Prove that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We have already shown that if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I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then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Therefore we can just find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multiply it by itself!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81800" y="1524000"/>
                <a:ext cx="1742721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524000"/>
                <a:ext cx="1742721" cy="506357"/>
              </a:xfrm>
              <a:prstGeom prst="rect">
                <a:avLst/>
              </a:prstGeom>
              <a:blipFill rotWithShape="1">
                <a:blip r:embed="rId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8200" y="1600200"/>
                <a:ext cx="1344855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1344855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43400" y="2362200"/>
                <a:ext cx="3047629" cy="5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362200"/>
                <a:ext cx="3047629" cy="522579"/>
              </a:xfrm>
              <a:prstGeom prst="rect">
                <a:avLst/>
              </a:prstGeom>
              <a:blipFill rotWithShape="1">
                <a:blip r:embed="rId10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 flipV="1">
            <a:off x="44958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V="1">
            <a:off x="4953000" y="23622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495800" y="25908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9530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54102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54102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58674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8674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3276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+(−5×−1)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276600"/>
                <a:ext cx="205357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00800" y="3276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×−5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+(−5×2)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276600"/>
                <a:ext cx="2053575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14800" y="3657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+(2×−1)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2053575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00800" y="3657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×−5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+(2×2)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2053575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4800" y="4267200"/>
                <a:ext cx="1639615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639615" cy="507960"/>
              </a:xfrm>
              <a:prstGeom prst="rect">
                <a:avLst/>
              </a:prstGeom>
              <a:blipFill rotWithShape="1"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6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0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8" grpId="0"/>
      <p:bldP spid="44" grpId="0"/>
      <p:bldP spid="45" grpId="0"/>
      <p:bldP spid="46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6E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2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inverse of a 3x3 Matrix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consists of a number of steps. Although your calculator can do this, if the Matrix contains unknowns then you will need to follow the steps…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also need to know some key definitions which we will see as we go through the steps…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6A7DEDBF-87C8-4E19-8B48-C7FC6213D380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6A7DEDBF-87C8-4E19-8B48-C7FC6213D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482E3205-5479-4767-810B-9CC47CCB0F4B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482E3205-5479-4767-810B-9CC47CCB0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3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4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CDDEF55F-16D7-4607-B7EF-2C2A58373509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CDDEF55F-16D7-4607-B7EF-2C2A5837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6">
                <a:extLst>
                  <a:ext uri="{FF2B5EF4-FFF2-40B4-BE49-F238E27FC236}">
                    <a16:creationId xmlns:a16="http://schemas.microsoft.com/office/drawing/2014/main" id="{4A5AF5B1-3541-491F-9E6C-EF691CC6B234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26">
                <a:extLst>
                  <a:ext uri="{FF2B5EF4-FFF2-40B4-BE49-F238E27FC236}">
                    <a16:creationId xmlns:a16="http://schemas.microsoft.com/office/drawing/2014/main" id="{4A5AF5B1-3541-491F-9E6C-EF691CC6B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2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6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7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47928A-0EBD-4E4A-AACA-17C86E904F17}"/>
              </a:ext>
            </a:extLst>
          </p:cNvPr>
          <p:cNvSpPr/>
          <p:nvPr/>
        </p:nvSpPr>
        <p:spPr>
          <a:xfrm>
            <a:off x="807869" y="2805344"/>
            <a:ext cx="2689934" cy="2752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C164B29E-895E-4931-B04E-9E2B7E9B468B}"/>
                  </a:ext>
                </a:extLst>
              </p:cNvPr>
              <p:cNvSpPr txBox="1"/>
              <p:nvPr/>
            </p:nvSpPr>
            <p:spPr>
              <a:xfrm>
                <a:off x="5037768" y="3383110"/>
                <a:ext cx="2791149" cy="359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C164B29E-895E-4931-B04E-9E2B7E9B4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68" y="3383110"/>
                <a:ext cx="2791149" cy="359266"/>
              </a:xfrm>
              <a:prstGeom prst="rect">
                <a:avLst/>
              </a:prstGeom>
              <a:blipFill>
                <a:blip r:embed="rId9"/>
                <a:stretch>
                  <a:fillRect l="-218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FFE9EE9-8E63-43B1-B0E9-D8D1ECFFC4A3}"/>
                  </a:ext>
                </a:extLst>
              </p:cNvPr>
              <p:cNvSpPr txBox="1"/>
              <p:nvPr/>
            </p:nvSpPr>
            <p:spPr>
              <a:xfrm>
                <a:off x="5039248" y="4068171"/>
                <a:ext cx="26366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0−2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+1(0−8)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FFE9EE9-8E63-43B1-B0E9-D8D1ECFFC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48" y="4068171"/>
                <a:ext cx="2636684" cy="215444"/>
              </a:xfrm>
              <a:prstGeom prst="rect">
                <a:avLst/>
              </a:prstGeom>
              <a:blipFill>
                <a:blip r:embed="rId10"/>
                <a:stretch>
                  <a:fillRect l="-463" r="-18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A8D3F0B8-50D2-4A69-9A8E-3AB25130E50A}"/>
                  </a:ext>
                </a:extLst>
              </p:cNvPr>
              <p:cNvSpPr txBox="1"/>
              <p:nvPr/>
            </p:nvSpPr>
            <p:spPr>
              <a:xfrm>
                <a:off x="5049605" y="4620066"/>
                <a:ext cx="458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A8D3F0B8-50D2-4A69-9A8E-3AB25130E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05" y="4620066"/>
                <a:ext cx="458652" cy="215444"/>
              </a:xfrm>
              <a:prstGeom prst="rect">
                <a:avLst/>
              </a:prstGeom>
              <a:blipFill>
                <a:blip r:embed="rId11"/>
                <a:stretch>
                  <a:fillRect l="-2632" r="-657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20">
            <a:extLst>
              <a:ext uri="{FF2B5EF4-FFF2-40B4-BE49-F238E27FC236}">
                <a16:creationId xmlns:a16="http://schemas.microsoft.com/office/drawing/2014/main" id="{3A31666F-BCF2-4BF5-862D-93BC9D90B783}"/>
              </a:ext>
            </a:extLst>
          </p:cNvPr>
          <p:cNvSpPr/>
          <p:nvPr/>
        </p:nvSpPr>
        <p:spPr>
          <a:xfrm>
            <a:off x="7655511" y="2814961"/>
            <a:ext cx="378780" cy="73610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365AE806-7F54-42E5-8DF8-5C47CF20E8A4}"/>
              </a:ext>
            </a:extLst>
          </p:cNvPr>
          <p:cNvSpPr txBox="1"/>
          <p:nvPr/>
        </p:nvSpPr>
        <p:spPr>
          <a:xfrm>
            <a:off x="7807911" y="2891161"/>
            <a:ext cx="119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18" name="Arc 20">
            <a:extLst>
              <a:ext uri="{FF2B5EF4-FFF2-40B4-BE49-F238E27FC236}">
                <a16:creationId xmlns:a16="http://schemas.microsoft.com/office/drawing/2014/main" id="{7E3687AA-B937-4D7C-AF68-FAD187F35039}"/>
              </a:ext>
            </a:extLst>
          </p:cNvPr>
          <p:cNvSpPr/>
          <p:nvPr/>
        </p:nvSpPr>
        <p:spPr>
          <a:xfrm>
            <a:off x="7683623" y="3571043"/>
            <a:ext cx="332913" cy="619218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20">
            <a:extLst>
              <a:ext uri="{FF2B5EF4-FFF2-40B4-BE49-F238E27FC236}">
                <a16:creationId xmlns:a16="http://schemas.microsoft.com/office/drawing/2014/main" id="{9B31113D-2D6E-4020-883D-F29055291D61}"/>
              </a:ext>
            </a:extLst>
          </p:cNvPr>
          <p:cNvSpPr/>
          <p:nvPr/>
        </p:nvSpPr>
        <p:spPr>
          <a:xfrm>
            <a:off x="7560815" y="4176204"/>
            <a:ext cx="340311" cy="555594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2D3538EF-C8BC-4E44-AD6B-D34C91743D43}"/>
              </a:ext>
            </a:extLst>
          </p:cNvPr>
          <p:cNvSpPr txBox="1"/>
          <p:nvPr/>
        </p:nvSpPr>
        <p:spPr>
          <a:xfrm>
            <a:off x="7972147" y="3459332"/>
            <a:ext cx="1269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each determinant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2E8C5941-FF99-4E21-AD00-0B742F1AC570}"/>
              </a:ext>
            </a:extLst>
          </p:cNvPr>
          <p:cNvSpPr txBox="1"/>
          <p:nvPr/>
        </p:nvSpPr>
        <p:spPr>
          <a:xfrm>
            <a:off x="7884851" y="4313068"/>
            <a:ext cx="992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12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3BFE65F0-4322-46A1-BD23-119B8B119394}"/>
                  </a:ext>
                </a:extLst>
              </p:cNvPr>
              <p:cNvSpPr txBox="1"/>
              <p:nvPr/>
            </p:nvSpPr>
            <p:spPr>
              <a:xfrm>
                <a:off x="4208015" y="2379216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3BFE65F0-4322-46A1-BD23-119B8B119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15" y="2379216"/>
                <a:ext cx="3415422" cy="6847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6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7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47928A-0EBD-4E4A-AACA-17C86E904F17}"/>
              </a:ext>
            </a:extLst>
          </p:cNvPr>
          <p:cNvSpPr/>
          <p:nvPr/>
        </p:nvSpPr>
        <p:spPr>
          <a:xfrm>
            <a:off x="221941" y="3124940"/>
            <a:ext cx="3897297" cy="4882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9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1F8D1B9-6316-4798-8480-5847E9FD7B98}"/>
                  </a:ext>
                </a:extLst>
              </p:cNvPr>
              <p:cNvSpPr txBox="1"/>
              <p:nvPr/>
            </p:nvSpPr>
            <p:spPr>
              <a:xfrm>
                <a:off x="5197875" y="2286000"/>
                <a:ext cx="2670218" cy="1509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1F8D1B9-6316-4798-8480-5847E9FD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5" y="2286000"/>
                <a:ext cx="2670218" cy="15091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8">
            <a:extLst>
              <a:ext uri="{FF2B5EF4-FFF2-40B4-BE49-F238E27FC236}">
                <a16:creationId xmlns:a16="http://schemas.microsoft.com/office/drawing/2014/main" id="{8BE0AD21-CC4A-4A24-B375-B02D507EBE0B}"/>
              </a:ext>
            </a:extLst>
          </p:cNvPr>
          <p:cNvSpPr/>
          <p:nvPr/>
        </p:nvSpPr>
        <p:spPr>
          <a:xfrm>
            <a:off x="7227900" y="1606858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48">
            <a:extLst>
              <a:ext uri="{FF2B5EF4-FFF2-40B4-BE49-F238E27FC236}">
                <a16:creationId xmlns:a16="http://schemas.microsoft.com/office/drawing/2014/main" id="{49314FA7-703C-4790-8D78-852A29F2B4BD}"/>
              </a:ext>
            </a:extLst>
          </p:cNvPr>
          <p:cNvCxnSpPr/>
          <p:nvPr/>
        </p:nvCxnSpPr>
        <p:spPr>
          <a:xfrm>
            <a:off x="6974340" y="1589821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9">
            <a:extLst>
              <a:ext uri="{FF2B5EF4-FFF2-40B4-BE49-F238E27FC236}">
                <a16:creationId xmlns:a16="http://schemas.microsoft.com/office/drawing/2014/main" id="{110DADC6-001A-49F0-825A-6D091DC2341D}"/>
              </a:ext>
            </a:extLst>
          </p:cNvPr>
          <p:cNvCxnSpPr/>
          <p:nvPr/>
        </p:nvCxnSpPr>
        <p:spPr>
          <a:xfrm>
            <a:off x="7221900" y="1504257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9256C55-5F43-4329-B129-1E2355FB94B6}"/>
                  </a:ext>
                </a:extLst>
              </p:cNvPr>
              <p:cNvSpPr txBox="1"/>
              <p:nvPr/>
            </p:nvSpPr>
            <p:spPr>
              <a:xfrm>
                <a:off x="5366551" y="2374777"/>
                <a:ext cx="764888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9256C55-5F43-4329-B129-1E2355FB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51" y="2374777"/>
                <a:ext cx="764888" cy="410625"/>
              </a:xfrm>
              <a:prstGeom prst="rect">
                <a:avLst/>
              </a:prstGeom>
              <a:blipFill>
                <a:blip r:embed="rId11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6124D5-DEFE-46D8-8727-EADC2F807A48}"/>
                  </a:ext>
                </a:extLst>
              </p:cNvPr>
              <p:cNvSpPr txBox="1"/>
              <p:nvPr/>
            </p:nvSpPr>
            <p:spPr>
              <a:xfrm>
                <a:off x="6229164" y="2376257"/>
                <a:ext cx="611001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6124D5-DEFE-46D8-8727-EADC2F807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64" y="2376257"/>
                <a:ext cx="611001" cy="410625"/>
              </a:xfrm>
              <a:prstGeom prst="rect">
                <a:avLst/>
              </a:prstGeom>
              <a:blipFill>
                <a:blip r:embed="rId12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8">
            <a:extLst>
              <a:ext uri="{FF2B5EF4-FFF2-40B4-BE49-F238E27FC236}">
                <a16:creationId xmlns:a16="http://schemas.microsoft.com/office/drawing/2014/main" id="{9EB8BC44-989F-4CC7-AA96-0D5E95BAFCC9}"/>
              </a:ext>
            </a:extLst>
          </p:cNvPr>
          <p:cNvSpPr/>
          <p:nvPr/>
        </p:nvSpPr>
        <p:spPr>
          <a:xfrm>
            <a:off x="6856519" y="1590582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48">
            <a:extLst>
              <a:ext uri="{FF2B5EF4-FFF2-40B4-BE49-F238E27FC236}">
                <a16:creationId xmlns:a16="http://schemas.microsoft.com/office/drawing/2014/main" id="{6D8F338B-F9D0-4192-AE1A-E1C0D9CB9E47}"/>
              </a:ext>
            </a:extLst>
          </p:cNvPr>
          <p:cNvCxnSpPr/>
          <p:nvPr/>
        </p:nvCxnSpPr>
        <p:spPr>
          <a:xfrm>
            <a:off x="7348682" y="1591299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>
            <a:extLst>
              <a:ext uri="{FF2B5EF4-FFF2-40B4-BE49-F238E27FC236}">
                <a16:creationId xmlns:a16="http://schemas.microsoft.com/office/drawing/2014/main" id="{02214343-1202-49D5-9814-9899CAC6301C}"/>
              </a:ext>
            </a:extLst>
          </p:cNvPr>
          <p:cNvCxnSpPr>
            <a:cxnSpLocks/>
          </p:cNvCxnSpPr>
          <p:nvPr/>
        </p:nvCxnSpPr>
        <p:spPr>
          <a:xfrm>
            <a:off x="6843119" y="1453949"/>
            <a:ext cx="2501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9">
            <a:extLst>
              <a:ext uri="{FF2B5EF4-FFF2-40B4-BE49-F238E27FC236}">
                <a16:creationId xmlns:a16="http://schemas.microsoft.com/office/drawing/2014/main" id="{37EEEE6D-F242-4D32-A6A1-5BBC63A3485F}"/>
              </a:ext>
            </a:extLst>
          </p:cNvPr>
          <p:cNvCxnSpPr>
            <a:cxnSpLocks/>
          </p:cNvCxnSpPr>
          <p:nvPr/>
        </p:nvCxnSpPr>
        <p:spPr>
          <a:xfrm>
            <a:off x="7625834" y="1446551"/>
            <a:ext cx="2220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8">
            <a:extLst>
              <a:ext uri="{FF2B5EF4-FFF2-40B4-BE49-F238E27FC236}">
                <a16:creationId xmlns:a16="http://schemas.microsoft.com/office/drawing/2014/main" id="{DA96318C-8757-437E-B9C8-8C8B6A1622C7}"/>
              </a:ext>
            </a:extLst>
          </p:cNvPr>
          <p:cNvSpPr/>
          <p:nvPr/>
        </p:nvSpPr>
        <p:spPr>
          <a:xfrm>
            <a:off x="7612601" y="1583184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2FF46CE-9DD7-470E-9DE6-5B7D4909C7C1}"/>
                  </a:ext>
                </a:extLst>
              </p:cNvPr>
              <p:cNvSpPr txBox="1"/>
              <p:nvPr/>
            </p:nvSpPr>
            <p:spPr>
              <a:xfrm>
                <a:off x="6940858" y="2377736"/>
                <a:ext cx="76488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2FF46CE-9DD7-470E-9DE6-5B7D4909C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58" y="2377736"/>
                <a:ext cx="764889" cy="409023"/>
              </a:xfrm>
              <a:prstGeom prst="rect">
                <a:avLst/>
              </a:prstGeom>
              <a:blipFill>
                <a:blip r:embed="rId13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8">
            <a:extLst>
              <a:ext uri="{FF2B5EF4-FFF2-40B4-BE49-F238E27FC236}">
                <a16:creationId xmlns:a16="http://schemas.microsoft.com/office/drawing/2014/main" id="{4AAAB976-DD9A-457B-9C36-EB365067A6D2}"/>
              </a:ext>
            </a:extLst>
          </p:cNvPr>
          <p:cNvSpPr/>
          <p:nvPr/>
        </p:nvSpPr>
        <p:spPr>
          <a:xfrm>
            <a:off x="6883151" y="1581705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26677356-7F7A-4217-AE67-1290FF1CC28B}"/>
              </a:ext>
            </a:extLst>
          </p:cNvPr>
          <p:cNvCxnSpPr/>
          <p:nvPr/>
        </p:nvCxnSpPr>
        <p:spPr>
          <a:xfrm>
            <a:off x="7757054" y="1573546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97AB5753-AADB-4390-8D9B-68CE714689B7}"/>
              </a:ext>
            </a:extLst>
          </p:cNvPr>
          <p:cNvCxnSpPr/>
          <p:nvPr/>
        </p:nvCxnSpPr>
        <p:spPr>
          <a:xfrm>
            <a:off x="6832763" y="1461349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8">
            <a:extLst>
              <a:ext uri="{FF2B5EF4-FFF2-40B4-BE49-F238E27FC236}">
                <a16:creationId xmlns:a16="http://schemas.microsoft.com/office/drawing/2014/main" id="{0D642364-99B5-493F-9101-43E4828DE0B9}"/>
              </a:ext>
            </a:extLst>
          </p:cNvPr>
          <p:cNvSpPr/>
          <p:nvPr/>
        </p:nvSpPr>
        <p:spPr>
          <a:xfrm>
            <a:off x="7199792" y="1361242"/>
            <a:ext cx="648070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8">
            <a:extLst>
              <a:ext uri="{FF2B5EF4-FFF2-40B4-BE49-F238E27FC236}">
                <a16:creationId xmlns:a16="http://schemas.microsoft.com/office/drawing/2014/main" id="{1C603F34-6D07-4AE7-A22B-CF1E3E037610}"/>
              </a:ext>
            </a:extLst>
          </p:cNvPr>
          <p:cNvCxnSpPr>
            <a:cxnSpLocks/>
          </p:cNvCxnSpPr>
          <p:nvPr/>
        </p:nvCxnSpPr>
        <p:spPr>
          <a:xfrm>
            <a:off x="6968423" y="1361961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9">
            <a:extLst>
              <a:ext uri="{FF2B5EF4-FFF2-40B4-BE49-F238E27FC236}">
                <a16:creationId xmlns:a16="http://schemas.microsoft.com/office/drawing/2014/main" id="{3B98DAB3-4B6F-4A6C-B2FB-FFFD0B99686F}"/>
              </a:ext>
            </a:extLst>
          </p:cNvPr>
          <p:cNvCxnSpPr/>
          <p:nvPr/>
        </p:nvCxnSpPr>
        <p:spPr>
          <a:xfrm>
            <a:off x="7260372" y="1711403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8">
            <a:extLst>
              <a:ext uri="{FF2B5EF4-FFF2-40B4-BE49-F238E27FC236}">
                <a16:creationId xmlns:a16="http://schemas.microsoft.com/office/drawing/2014/main" id="{7B83C175-D2C3-440D-856B-B92FFC7AEB75}"/>
              </a:ext>
            </a:extLst>
          </p:cNvPr>
          <p:cNvCxnSpPr>
            <a:cxnSpLocks/>
          </p:cNvCxnSpPr>
          <p:nvPr/>
        </p:nvCxnSpPr>
        <p:spPr>
          <a:xfrm>
            <a:off x="6969903" y="1842835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8">
            <a:extLst>
              <a:ext uri="{FF2B5EF4-FFF2-40B4-BE49-F238E27FC236}">
                <a16:creationId xmlns:a16="http://schemas.microsoft.com/office/drawing/2014/main" id="{59A4E454-4064-48BC-A960-7715D74EC45C}"/>
              </a:ext>
            </a:extLst>
          </p:cNvPr>
          <p:cNvSpPr/>
          <p:nvPr/>
        </p:nvSpPr>
        <p:spPr>
          <a:xfrm>
            <a:off x="7199792" y="1797727"/>
            <a:ext cx="658428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F5B1296-3EE0-47F9-B8D8-4B42A2014929}"/>
                  </a:ext>
                </a:extLst>
              </p:cNvPr>
              <p:cNvSpPr txBox="1"/>
              <p:nvPr/>
            </p:nvSpPr>
            <p:spPr>
              <a:xfrm>
                <a:off x="5369510" y="2848252"/>
                <a:ext cx="764889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F5B1296-3EE0-47F9-B8D8-4B42A2014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10" y="2848252"/>
                <a:ext cx="764889" cy="410625"/>
              </a:xfrm>
              <a:prstGeom prst="rect">
                <a:avLst/>
              </a:prstGeom>
              <a:blipFill>
                <a:blip r:embed="rId14"/>
                <a:stretch>
                  <a:fillRect t="-1471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5C0C67D-C9CF-42F1-9AFA-A3AABFF3CC74}"/>
                  </a:ext>
                </a:extLst>
              </p:cNvPr>
              <p:cNvSpPr txBox="1"/>
              <p:nvPr/>
            </p:nvSpPr>
            <p:spPr>
              <a:xfrm>
                <a:off x="6230644" y="2848253"/>
                <a:ext cx="611001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5C0C67D-C9CF-42F1-9AFA-A3AABFF3C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44" y="2848253"/>
                <a:ext cx="611001" cy="410625"/>
              </a:xfrm>
              <a:prstGeom prst="rect">
                <a:avLst/>
              </a:prstGeom>
              <a:blipFill>
                <a:blip r:embed="rId15"/>
                <a:stretch>
                  <a:fillRect t="-1471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FA0E9FC-8F65-4CAC-B35D-6658DE622771}"/>
                  </a:ext>
                </a:extLst>
              </p:cNvPr>
              <p:cNvSpPr txBox="1"/>
              <p:nvPr/>
            </p:nvSpPr>
            <p:spPr>
              <a:xfrm>
                <a:off x="6940857" y="2848253"/>
                <a:ext cx="76488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FA0E9FC-8F65-4CAC-B35D-6658DE622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57" y="2848253"/>
                <a:ext cx="764889" cy="409023"/>
              </a:xfrm>
              <a:prstGeom prst="rect">
                <a:avLst/>
              </a:prstGeom>
              <a:blipFill>
                <a:blip r:embed="rId16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49">
            <a:extLst>
              <a:ext uri="{FF2B5EF4-FFF2-40B4-BE49-F238E27FC236}">
                <a16:creationId xmlns:a16="http://schemas.microsoft.com/office/drawing/2014/main" id="{2053761A-0CA6-41C5-A258-573881A50FAA}"/>
              </a:ext>
            </a:extLst>
          </p:cNvPr>
          <p:cNvCxnSpPr>
            <a:cxnSpLocks/>
          </p:cNvCxnSpPr>
          <p:nvPr/>
        </p:nvCxnSpPr>
        <p:spPr>
          <a:xfrm>
            <a:off x="6862354" y="1721758"/>
            <a:ext cx="2501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9">
            <a:extLst>
              <a:ext uri="{FF2B5EF4-FFF2-40B4-BE49-F238E27FC236}">
                <a16:creationId xmlns:a16="http://schemas.microsoft.com/office/drawing/2014/main" id="{A8021826-F609-4B51-BC97-74D7994803E7}"/>
              </a:ext>
            </a:extLst>
          </p:cNvPr>
          <p:cNvCxnSpPr>
            <a:cxnSpLocks/>
          </p:cNvCxnSpPr>
          <p:nvPr/>
        </p:nvCxnSpPr>
        <p:spPr>
          <a:xfrm>
            <a:off x="7645069" y="1714360"/>
            <a:ext cx="2220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48">
            <a:extLst>
              <a:ext uri="{FF2B5EF4-FFF2-40B4-BE49-F238E27FC236}">
                <a16:creationId xmlns:a16="http://schemas.microsoft.com/office/drawing/2014/main" id="{771F704F-CBA5-4D1E-9B4F-B6584A939E53}"/>
              </a:ext>
            </a:extLst>
          </p:cNvPr>
          <p:cNvCxnSpPr>
            <a:cxnSpLocks/>
          </p:cNvCxnSpPr>
          <p:nvPr/>
        </p:nvCxnSpPr>
        <p:spPr>
          <a:xfrm>
            <a:off x="7360519" y="1354563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48">
            <a:extLst>
              <a:ext uri="{FF2B5EF4-FFF2-40B4-BE49-F238E27FC236}">
                <a16:creationId xmlns:a16="http://schemas.microsoft.com/office/drawing/2014/main" id="{7A4E39A2-BD66-43B4-B238-CDDBD5B71AFB}"/>
              </a:ext>
            </a:extLst>
          </p:cNvPr>
          <p:cNvCxnSpPr>
            <a:cxnSpLocks/>
          </p:cNvCxnSpPr>
          <p:nvPr/>
        </p:nvCxnSpPr>
        <p:spPr>
          <a:xfrm>
            <a:off x="7361999" y="1835437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8">
            <a:extLst>
              <a:ext uri="{FF2B5EF4-FFF2-40B4-BE49-F238E27FC236}">
                <a16:creationId xmlns:a16="http://schemas.microsoft.com/office/drawing/2014/main" id="{39EC5E61-5EBE-4880-ADA0-CEA2D9E6189E}"/>
              </a:ext>
            </a:extLst>
          </p:cNvPr>
          <p:cNvSpPr/>
          <p:nvPr/>
        </p:nvSpPr>
        <p:spPr>
          <a:xfrm>
            <a:off x="6849121" y="1378997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593BA1B2-47AA-48D4-AB88-D6E8FF465AA3}"/>
              </a:ext>
            </a:extLst>
          </p:cNvPr>
          <p:cNvSpPr/>
          <p:nvPr/>
        </p:nvSpPr>
        <p:spPr>
          <a:xfrm>
            <a:off x="7614081" y="1380477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CF657000-E2F8-4888-A2AA-454160DBCDBC}"/>
              </a:ext>
            </a:extLst>
          </p:cNvPr>
          <p:cNvSpPr/>
          <p:nvPr/>
        </p:nvSpPr>
        <p:spPr>
          <a:xfrm>
            <a:off x="7622958" y="1833238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9CB11796-A166-4498-BA56-78C2126FBA8A}"/>
              </a:ext>
            </a:extLst>
          </p:cNvPr>
          <p:cNvSpPr/>
          <p:nvPr/>
        </p:nvSpPr>
        <p:spPr>
          <a:xfrm>
            <a:off x="6852081" y="1816963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48">
            <a:extLst>
              <a:ext uri="{FF2B5EF4-FFF2-40B4-BE49-F238E27FC236}">
                <a16:creationId xmlns:a16="http://schemas.microsoft.com/office/drawing/2014/main" id="{C29B71A4-9DCA-47E6-AB12-6959DC478C0B}"/>
              </a:ext>
            </a:extLst>
          </p:cNvPr>
          <p:cNvCxnSpPr>
            <a:cxnSpLocks/>
          </p:cNvCxnSpPr>
          <p:nvPr/>
        </p:nvCxnSpPr>
        <p:spPr>
          <a:xfrm>
            <a:off x="7751137" y="1345686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8">
            <a:extLst>
              <a:ext uri="{FF2B5EF4-FFF2-40B4-BE49-F238E27FC236}">
                <a16:creationId xmlns:a16="http://schemas.microsoft.com/office/drawing/2014/main" id="{2467236C-129D-497E-8795-E01869D794FB}"/>
              </a:ext>
            </a:extLst>
          </p:cNvPr>
          <p:cNvCxnSpPr>
            <a:cxnSpLocks/>
          </p:cNvCxnSpPr>
          <p:nvPr/>
        </p:nvCxnSpPr>
        <p:spPr>
          <a:xfrm>
            <a:off x="7752617" y="1826560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9">
            <a:extLst>
              <a:ext uri="{FF2B5EF4-FFF2-40B4-BE49-F238E27FC236}">
                <a16:creationId xmlns:a16="http://schemas.microsoft.com/office/drawing/2014/main" id="{595E655E-232E-4EDC-B8AD-D3BD3DD10944}"/>
              </a:ext>
            </a:extLst>
          </p:cNvPr>
          <p:cNvCxnSpPr/>
          <p:nvPr/>
        </p:nvCxnSpPr>
        <p:spPr>
          <a:xfrm>
            <a:off x="6843121" y="1711404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8">
            <a:extLst>
              <a:ext uri="{FF2B5EF4-FFF2-40B4-BE49-F238E27FC236}">
                <a16:creationId xmlns:a16="http://schemas.microsoft.com/office/drawing/2014/main" id="{3AD642B2-63BC-4DAB-82F0-4DC8F7F21D4E}"/>
              </a:ext>
            </a:extLst>
          </p:cNvPr>
          <p:cNvSpPr/>
          <p:nvPr/>
        </p:nvSpPr>
        <p:spPr>
          <a:xfrm>
            <a:off x="6863919" y="1362722"/>
            <a:ext cx="648070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7F7CEEDA-4337-46AF-9733-A09A6F8BF444}"/>
              </a:ext>
            </a:extLst>
          </p:cNvPr>
          <p:cNvSpPr/>
          <p:nvPr/>
        </p:nvSpPr>
        <p:spPr>
          <a:xfrm>
            <a:off x="6863919" y="1799207"/>
            <a:ext cx="658428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48">
            <a:extLst>
              <a:ext uri="{FF2B5EF4-FFF2-40B4-BE49-F238E27FC236}">
                <a16:creationId xmlns:a16="http://schemas.microsoft.com/office/drawing/2014/main" id="{C3A47082-1A57-4020-B70C-4CC57EA95DC7}"/>
              </a:ext>
            </a:extLst>
          </p:cNvPr>
          <p:cNvCxnSpPr/>
          <p:nvPr/>
        </p:nvCxnSpPr>
        <p:spPr>
          <a:xfrm>
            <a:off x="6975820" y="1297366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9">
            <a:extLst>
              <a:ext uri="{FF2B5EF4-FFF2-40B4-BE49-F238E27FC236}">
                <a16:creationId xmlns:a16="http://schemas.microsoft.com/office/drawing/2014/main" id="{3587E731-4E9E-46CA-9374-8A0B56DA3CFD}"/>
              </a:ext>
            </a:extLst>
          </p:cNvPr>
          <p:cNvCxnSpPr/>
          <p:nvPr/>
        </p:nvCxnSpPr>
        <p:spPr>
          <a:xfrm>
            <a:off x="7205624" y="1939771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38">
            <a:extLst>
              <a:ext uri="{FF2B5EF4-FFF2-40B4-BE49-F238E27FC236}">
                <a16:creationId xmlns:a16="http://schemas.microsoft.com/office/drawing/2014/main" id="{C0B8BCA8-16C4-4EDF-834F-95952F221202}"/>
              </a:ext>
            </a:extLst>
          </p:cNvPr>
          <p:cNvSpPr/>
          <p:nvPr/>
        </p:nvSpPr>
        <p:spPr>
          <a:xfrm>
            <a:off x="7245655" y="1348434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B5926DE-46E5-403F-AFD2-FD8AAB1FAFCC}"/>
                  </a:ext>
                </a:extLst>
              </p:cNvPr>
              <p:cNvSpPr txBox="1"/>
              <p:nvPr/>
            </p:nvSpPr>
            <p:spPr>
              <a:xfrm>
                <a:off x="5440530" y="3327648"/>
                <a:ext cx="61100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B5926DE-46E5-403F-AFD2-FD8AAB1FA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30" y="3327648"/>
                <a:ext cx="611001" cy="409023"/>
              </a:xfrm>
              <a:prstGeom prst="rect">
                <a:avLst/>
              </a:prstGeom>
              <a:blipFill>
                <a:blip r:embed="rId17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B238D26-2026-4D62-B6C8-A4B90A44E8E9}"/>
                  </a:ext>
                </a:extLst>
              </p:cNvPr>
              <p:cNvSpPr txBox="1"/>
              <p:nvPr/>
            </p:nvSpPr>
            <p:spPr>
              <a:xfrm>
                <a:off x="6230642" y="3327647"/>
                <a:ext cx="61100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B238D26-2026-4D62-B6C8-A4B90A44E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42" y="3327647"/>
                <a:ext cx="611001" cy="409023"/>
              </a:xfrm>
              <a:prstGeom prst="rect">
                <a:avLst/>
              </a:prstGeom>
              <a:blipFill>
                <a:blip r:embed="rId18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7C8EF6A5-EEA2-48FF-8954-C8F4E9D6F67C}"/>
                  </a:ext>
                </a:extLst>
              </p:cNvPr>
              <p:cNvSpPr txBox="1"/>
              <p:nvPr/>
            </p:nvSpPr>
            <p:spPr>
              <a:xfrm>
                <a:off x="7020755" y="3327647"/>
                <a:ext cx="611001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7C8EF6A5-EEA2-48FF-8954-C8F4E9D6F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5" y="3327647"/>
                <a:ext cx="611001" cy="410625"/>
              </a:xfrm>
              <a:prstGeom prst="rect">
                <a:avLst/>
              </a:prstGeom>
              <a:blipFill>
                <a:blip r:embed="rId19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48">
            <a:extLst>
              <a:ext uri="{FF2B5EF4-FFF2-40B4-BE49-F238E27FC236}">
                <a16:creationId xmlns:a16="http://schemas.microsoft.com/office/drawing/2014/main" id="{E1B26314-EBCA-4823-B85B-B9EA0A882C9D}"/>
              </a:ext>
            </a:extLst>
          </p:cNvPr>
          <p:cNvCxnSpPr/>
          <p:nvPr/>
        </p:nvCxnSpPr>
        <p:spPr>
          <a:xfrm>
            <a:off x="7359038" y="1302523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49">
            <a:extLst>
              <a:ext uri="{FF2B5EF4-FFF2-40B4-BE49-F238E27FC236}">
                <a16:creationId xmlns:a16="http://schemas.microsoft.com/office/drawing/2014/main" id="{1E2219ED-1E06-46A4-8735-9C63FFDC6230}"/>
              </a:ext>
            </a:extLst>
          </p:cNvPr>
          <p:cNvCxnSpPr>
            <a:cxnSpLocks/>
          </p:cNvCxnSpPr>
          <p:nvPr/>
        </p:nvCxnSpPr>
        <p:spPr>
          <a:xfrm>
            <a:off x="6862353" y="1946408"/>
            <a:ext cx="2501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49">
            <a:extLst>
              <a:ext uri="{FF2B5EF4-FFF2-40B4-BE49-F238E27FC236}">
                <a16:creationId xmlns:a16="http://schemas.microsoft.com/office/drawing/2014/main" id="{8418FAEF-BD52-4314-ADB5-EE2E085CA340}"/>
              </a:ext>
            </a:extLst>
          </p:cNvPr>
          <p:cNvCxnSpPr>
            <a:cxnSpLocks/>
          </p:cNvCxnSpPr>
          <p:nvPr/>
        </p:nvCxnSpPr>
        <p:spPr>
          <a:xfrm>
            <a:off x="7645068" y="1939010"/>
            <a:ext cx="2220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8">
            <a:extLst>
              <a:ext uri="{FF2B5EF4-FFF2-40B4-BE49-F238E27FC236}">
                <a16:creationId xmlns:a16="http://schemas.microsoft.com/office/drawing/2014/main" id="{E03A3945-A6EA-4118-A81C-751D4BF2C6BB}"/>
              </a:ext>
            </a:extLst>
          </p:cNvPr>
          <p:cNvSpPr/>
          <p:nvPr/>
        </p:nvSpPr>
        <p:spPr>
          <a:xfrm>
            <a:off x="6866877" y="1363949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38">
            <a:extLst>
              <a:ext uri="{FF2B5EF4-FFF2-40B4-BE49-F238E27FC236}">
                <a16:creationId xmlns:a16="http://schemas.microsoft.com/office/drawing/2014/main" id="{74FE8F42-6FDD-40B5-9102-D163FE913215}"/>
              </a:ext>
            </a:extLst>
          </p:cNvPr>
          <p:cNvSpPr/>
          <p:nvPr/>
        </p:nvSpPr>
        <p:spPr>
          <a:xfrm>
            <a:off x="7622959" y="1356551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48">
            <a:extLst>
              <a:ext uri="{FF2B5EF4-FFF2-40B4-BE49-F238E27FC236}">
                <a16:creationId xmlns:a16="http://schemas.microsoft.com/office/drawing/2014/main" id="{8E00B0AB-E9FC-45C9-A461-29664698C687}"/>
              </a:ext>
            </a:extLst>
          </p:cNvPr>
          <p:cNvCxnSpPr/>
          <p:nvPr/>
        </p:nvCxnSpPr>
        <p:spPr>
          <a:xfrm>
            <a:off x="7740778" y="1273185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9">
            <a:extLst>
              <a:ext uri="{FF2B5EF4-FFF2-40B4-BE49-F238E27FC236}">
                <a16:creationId xmlns:a16="http://schemas.microsoft.com/office/drawing/2014/main" id="{3FC4A23F-30A3-420F-B781-30D74119412B}"/>
              </a:ext>
            </a:extLst>
          </p:cNvPr>
          <p:cNvCxnSpPr/>
          <p:nvPr/>
        </p:nvCxnSpPr>
        <p:spPr>
          <a:xfrm>
            <a:off x="6886028" y="1940743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38">
            <a:extLst>
              <a:ext uri="{FF2B5EF4-FFF2-40B4-BE49-F238E27FC236}">
                <a16:creationId xmlns:a16="http://schemas.microsoft.com/office/drawing/2014/main" id="{16E4A5F3-AF42-49AE-9F91-BDD31FC49D09}"/>
              </a:ext>
            </a:extLst>
          </p:cNvPr>
          <p:cNvSpPr/>
          <p:nvPr/>
        </p:nvSpPr>
        <p:spPr>
          <a:xfrm>
            <a:off x="6855037" y="1322773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688039BB-8FEE-4AD5-84B5-A2BB6BF6FC81}"/>
                  </a:ext>
                </a:extLst>
              </p:cNvPr>
              <p:cNvSpPr/>
              <p:nvPr/>
            </p:nvSpPr>
            <p:spPr>
              <a:xfrm>
                <a:off x="5109208" y="4111895"/>
                <a:ext cx="2291653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688039BB-8FEE-4AD5-84B5-A2BB6BF6F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08" y="4111895"/>
                <a:ext cx="2291653" cy="823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/>
              <p:nvPr/>
            </p:nvSpPr>
            <p:spPr>
              <a:xfrm>
                <a:off x="5172831" y="5169818"/>
                <a:ext cx="2236831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31" y="5169818"/>
                <a:ext cx="2236831" cy="823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楕円 81">
            <a:extLst>
              <a:ext uri="{FF2B5EF4-FFF2-40B4-BE49-F238E27FC236}">
                <a16:creationId xmlns:a16="http://schemas.microsoft.com/office/drawing/2014/main" id="{55AFA4CB-46B4-4B31-BE9C-5FBFCD79BB41}"/>
              </a:ext>
            </a:extLst>
          </p:cNvPr>
          <p:cNvSpPr/>
          <p:nvPr/>
        </p:nvSpPr>
        <p:spPr>
          <a:xfrm>
            <a:off x="2157276" y="4279037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0DCD2497-B072-449E-BC19-339DB2C01BF9}"/>
              </a:ext>
            </a:extLst>
          </p:cNvPr>
          <p:cNvSpPr/>
          <p:nvPr/>
        </p:nvSpPr>
        <p:spPr>
          <a:xfrm>
            <a:off x="1856915" y="4502458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12F5493A-5023-41AC-BD1B-1363F6A8C755}"/>
              </a:ext>
            </a:extLst>
          </p:cNvPr>
          <p:cNvSpPr/>
          <p:nvPr/>
        </p:nvSpPr>
        <p:spPr>
          <a:xfrm>
            <a:off x="2478352" y="4493581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4E28E65A-5D47-4CCE-B077-E9BE6C906EBF}"/>
              </a:ext>
            </a:extLst>
          </p:cNvPr>
          <p:cNvSpPr/>
          <p:nvPr/>
        </p:nvSpPr>
        <p:spPr>
          <a:xfrm>
            <a:off x="2177991" y="4717002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D63749E5-88FE-40B4-94AF-9E6567C586D1}"/>
              </a:ext>
            </a:extLst>
          </p:cNvPr>
          <p:cNvSpPr/>
          <p:nvPr/>
        </p:nvSpPr>
        <p:spPr>
          <a:xfrm>
            <a:off x="5817835" y="5444972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5ED39A2C-2077-41E9-AD4B-534C1F3DFBA5}"/>
              </a:ext>
            </a:extLst>
          </p:cNvPr>
          <p:cNvSpPr/>
          <p:nvPr/>
        </p:nvSpPr>
        <p:spPr>
          <a:xfrm>
            <a:off x="6343097" y="5703905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F9ABB13E-F761-42F1-B365-2F9C85BC431F}"/>
              </a:ext>
            </a:extLst>
          </p:cNvPr>
          <p:cNvSpPr/>
          <p:nvPr/>
        </p:nvSpPr>
        <p:spPr>
          <a:xfrm>
            <a:off x="6868359" y="5439054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3DFF2ECE-0548-46CE-9D97-641993AEE5FF}"/>
              </a:ext>
            </a:extLst>
          </p:cNvPr>
          <p:cNvSpPr/>
          <p:nvPr/>
        </p:nvSpPr>
        <p:spPr>
          <a:xfrm>
            <a:off x="6337178" y="5174204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1CF98851-AB57-4F33-8F16-8FCC4561476D}"/>
              </a:ext>
            </a:extLst>
          </p:cNvPr>
          <p:cNvSpPr/>
          <p:nvPr/>
        </p:nvSpPr>
        <p:spPr>
          <a:xfrm>
            <a:off x="5819315" y="4398887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49B220ED-C094-4793-8533-BA788F55F8E1}"/>
              </a:ext>
            </a:extLst>
          </p:cNvPr>
          <p:cNvSpPr/>
          <p:nvPr/>
        </p:nvSpPr>
        <p:spPr>
          <a:xfrm>
            <a:off x="6344577" y="4657820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6CD2F0D9-5F32-493E-ACC7-584160A6DAB3}"/>
              </a:ext>
            </a:extLst>
          </p:cNvPr>
          <p:cNvSpPr/>
          <p:nvPr/>
        </p:nvSpPr>
        <p:spPr>
          <a:xfrm>
            <a:off x="6869839" y="4392969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B966531D-9627-4A59-B3D6-C0C85DA1A256}"/>
              </a:ext>
            </a:extLst>
          </p:cNvPr>
          <p:cNvSpPr/>
          <p:nvPr/>
        </p:nvSpPr>
        <p:spPr>
          <a:xfrm>
            <a:off x="6338658" y="4128119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20">
            <a:extLst>
              <a:ext uri="{FF2B5EF4-FFF2-40B4-BE49-F238E27FC236}">
                <a16:creationId xmlns:a16="http://schemas.microsoft.com/office/drawing/2014/main" id="{43C391BC-88EC-4758-8795-92FBBE1AFB6E}"/>
              </a:ext>
            </a:extLst>
          </p:cNvPr>
          <p:cNvSpPr/>
          <p:nvPr/>
        </p:nvSpPr>
        <p:spPr>
          <a:xfrm>
            <a:off x="7631836" y="3093127"/>
            <a:ext cx="366945" cy="143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21">
            <a:extLst>
              <a:ext uri="{FF2B5EF4-FFF2-40B4-BE49-F238E27FC236}">
                <a16:creationId xmlns:a16="http://schemas.microsoft.com/office/drawing/2014/main" id="{FC950C62-7033-4A9E-A050-77405C09032C}"/>
              </a:ext>
            </a:extLst>
          </p:cNvPr>
          <p:cNvSpPr txBox="1"/>
          <p:nvPr/>
        </p:nvSpPr>
        <p:spPr>
          <a:xfrm>
            <a:off x="7893727" y="3505200"/>
            <a:ext cx="13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determinants</a:t>
            </a:r>
          </a:p>
        </p:txBody>
      </p:sp>
      <p:sp>
        <p:nvSpPr>
          <p:cNvPr id="96" name="Arc 20">
            <a:extLst>
              <a:ext uri="{FF2B5EF4-FFF2-40B4-BE49-F238E27FC236}">
                <a16:creationId xmlns:a16="http://schemas.microsoft.com/office/drawing/2014/main" id="{A45EF00A-9652-4883-B1E5-22B66A5105F6}"/>
              </a:ext>
            </a:extLst>
          </p:cNvPr>
          <p:cNvSpPr/>
          <p:nvPr/>
        </p:nvSpPr>
        <p:spPr>
          <a:xfrm>
            <a:off x="7642195" y="4594934"/>
            <a:ext cx="321076" cy="1077898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A38AFD27-3936-49A5-96CE-7847360447BF}"/>
              </a:ext>
            </a:extLst>
          </p:cNvPr>
          <p:cNvSpPr/>
          <p:nvPr/>
        </p:nvSpPr>
        <p:spPr>
          <a:xfrm>
            <a:off x="418729" y="3650203"/>
            <a:ext cx="3664999" cy="1392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21">
            <a:extLst>
              <a:ext uri="{FF2B5EF4-FFF2-40B4-BE49-F238E27FC236}">
                <a16:creationId xmlns:a16="http://schemas.microsoft.com/office/drawing/2014/main" id="{1F90B75B-C745-4E2F-97D9-519F82E1C45A}"/>
              </a:ext>
            </a:extLst>
          </p:cNvPr>
          <p:cNvSpPr txBox="1"/>
          <p:nvPr/>
        </p:nvSpPr>
        <p:spPr>
          <a:xfrm>
            <a:off x="7778318" y="4730318"/>
            <a:ext cx="1365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Form the matrix of cofactors</a:t>
            </a:r>
          </a:p>
        </p:txBody>
      </p:sp>
    </p:spTree>
    <p:extLst>
      <p:ext uri="{BB962C8B-B14F-4D97-AF65-F5344CB8AC3E}">
        <p14:creationId xmlns:p14="http://schemas.microsoft.com/office/powerpoint/2010/main" val="36793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25" grpId="0" animBg="1"/>
      <p:bldP spid="25" grpId="1" animBg="1"/>
      <p:bldP spid="29" grpId="0"/>
      <p:bldP spid="30" grpId="0"/>
      <p:bldP spid="31" grpId="0" animBg="1"/>
      <p:bldP spid="31" grpId="1" animBg="1"/>
      <p:bldP spid="38" grpId="0" animBg="1"/>
      <p:bldP spid="38" grpId="1" animBg="1"/>
      <p:bldP spid="39" grpId="0"/>
      <p:bldP spid="40" grpId="0" animBg="1"/>
      <p:bldP spid="40" grpId="1" animBg="1"/>
      <p:bldP spid="43" grpId="0" animBg="1"/>
      <p:bldP spid="43" grpId="1" animBg="1"/>
      <p:bldP spid="48" grpId="0" animBg="1"/>
      <p:bldP spid="48" grpId="1" animBg="1"/>
      <p:bldP spid="49" grpId="0"/>
      <p:bldP spid="50" grpId="0"/>
      <p:bldP spid="51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3" grpId="0" animBg="1"/>
      <p:bldP spid="63" grpId="1" animBg="1"/>
      <p:bldP spid="64" grpId="0" animBg="1"/>
      <p:bldP spid="64" grpId="1" animBg="1"/>
      <p:bldP spid="67" grpId="0" animBg="1"/>
      <p:bldP spid="67" grpId="1" animBg="1"/>
      <p:bldP spid="68" grpId="0"/>
      <p:bldP spid="69" grpId="0"/>
      <p:bldP spid="70" grpId="0"/>
      <p:bldP spid="74" grpId="0" animBg="1"/>
      <p:bldP spid="74" grpId="1" animBg="1"/>
      <p:bldP spid="75" grpId="0" animBg="1"/>
      <p:bldP spid="75" grpId="1" animBg="1"/>
      <p:bldP spid="78" grpId="0" animBg="1"/>
      <p:bldP spid="78" grpId="1" animBg="1"/>
      <p:bldP spid="80" grpId="0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/>
      <p:bldP spid="96" grpId="0" animBg="1"/>
      <p:bldP spid="97" grpId="0" animBg="1"/>
      <p:bldP spid="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3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7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8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10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3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/>
              <p:nvPr/>
            </p:nvSpPr>
            <p:spPr>
              <a:xfrm>
                <a:off x="0" y="4255418"/>
                <a:ext cx="1775807" cy="66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5418"/>
                <a:ext cx="1775807" cy="6606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D6144DA-19A6-4847-82B1-E41DCE5E042A}"/>
                  </a:ext>
                </a:extLst>
              </p:cNvPr>
              <p:cNvSpPr/>
              <p:nvPr/>
            </p:nvSpPr>
            <p:spPr>
              <a:xfrm>
                <a:off x="5416858" y="2596774"/>
                <a:ext cx="2233112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D6144DA-19A6-4847-82B1-E41DCE5E0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58" y="2596774"/>
                <a:ext cx="2233112" cy="823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0919EFDD-0113-4FE1-8BF8-80C13367D4C2}"/>
                  </a:ext>
                </a:extLst>
              </p:cNvPr>
              <p:cNvSpPr/>
              <p:nvPr/>
            </p:nvSpPr>
            <p:spPr>
              <a:xfrm>
                <a:off x="5294050" y="3707962"/>
                <a:ext cx="234846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0919EFDD-0113-4FE1-8BF8-80C13367D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50" y="3707962"/>
                <a:ext cx="2348463" cy="8249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20">
            <a:extLst>
              <a:ext uri="{FF2B5EF4-FFF2-40B4-BE49-F238E27FC236}">
                <a16:creationId xmlns:a16="http://schemas.microsoft.com/office/drawing/2014/main" id="{716D0D35-1A79-4E28-B97B-664F123793C8}"/>
              </a:ext>
            </a:extLst>
          </p:cNvPr>
          <p:cNvSpPr/>
          <p:nvPr/>
        </p:nvSpPr>
        <p:spPr>
          <a:xfrm>
            <a:off x="7517908" y="3067975"/>
            <a:ext cx="321076" cy="1077898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21">
            <a:extLst>
              <a:ext uri="{FF2B5EF4-FFF2-40B4-BE49-F238E27FC236}">
                <a16:creationId xmlns:a16="http://schemas.microsoft.com/office/drawing/2014/main" id="{9CE0527F-DA22-4872-9A56-887D0A2C554D}"/>
              </a:ext>
            </a:extLst>
          </p:cNvPr>
          <p:cNvSpPr txBox="1"/>
          <p:nvPr/>
        </p:nvSpPr>
        <p:spPr>
          <a:xfrm>
            <a:off x="7778318" y="2990295"/>
            <a:ext cx="1365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Write down the transpose by swapping rows and columns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/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DF7ACB0-739D-4209-864E-3A08C56958DC}"/>
              </a:ext>
            </a:extLst>
          </p:cNvPr>
          <p:cNvSpPr/>
          <p:nvPr/>
        </p:nvSpPr>
        <p:spPr>
          <a:xfrm>
            <a:off x="258931" y="4990732"/>
            <a:ext cx="3815919" cy="460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直線矢印コネクタ 5">
            <a:extLst>
              <a:ext uri="{FF2B5EF4-FFF2-40B4-BE49-F238E27FC236}">
                <a16:creationId xmlns:a16="http://schemas.microsoft.com/office/drawing/2014/main" id="{6C9F8E00-72EF-43FD-9466-73193BA526AA}"/>
              </a:ext>
            </a:extLst>
          </p:cNvPr>
          <p:cNvCxnSpPr>
            <a:cxnSpLocks/>
          </p:cNvCxnSpPr>
          <p:nvPr/>
        </p:nvCxnSpPr>
        <p:spPr>
          <a:xfrm flipV="1">
            <a:off x="4247922" y="5157926"/>
            <a:ext cx="617041" cy="9258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8">
            <a:extLst>
              <a:ext uri="{FF2B5EF4-FFF2-40B4-BE49-F238E27FC236}">
                <a16:creationId xmlns:a16="http://schemas.microsoft.com/office/drawing/2014/main" id="{0AEF46BE-4F74-46E9-9D43-7AB03F52F482}"/>
              </a:ext>
            </a:extLst>
          </p:cNvPr>
          <p:cNvSpPr txBox="1"/>
          <p:nvPr/>
        </p:nvSpPr>
        <p:spPr>
          <a:xfrm>
            <a:off x="4744718" y="4965623"/>
            <a:ext cx="439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The </a:t>
            </a:r>
            <a:r>
              <a:rPr lang="en-US" sz="16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transpose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of a Matrix is created by interchanging the rows and columns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9">
                <a:extLst>
                  <a:ext uri="{FF2B5EF4-FFF2-40B4-BE49-F238E27FC236}">
                    <a16:creationId xmlns:a16="http://schemas.microsoft.com/office/drawing/2014/main" id="{0235ABC6-9CC3-4457-A7A9-BDB1875D2B03}"/>
                  </a:ext>
                </a:extLst>
              </p:cNvPr>
              <p:cNvSpPr txBox="1"/>
              <p:nvPr/>
            </p:nvSpPr>
            <p:spPr>
              <a:xfrm>
                <a:off x="5794412" y="5563445"/>
                <a:ext cx="70884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9">
                <a:extLst>
                  <a:ext uri="{FF2B5EF4-FFF2-40B4-BE49-F238E27FC236}">
                    <a16:creationId xmlns:a16="http://schemas.microsoft.com/office/drawing/2014/main" id="{0235ABC6-9CC3-4457-A7A9-BDB1875D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12" y="5563445"/>
                <a:ext cx="708848" cy="4619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10">
            <a:extLst>
              <a:ext uri="{FF2B5EF4-FFF2-40B4-BE49-F238E27FC236}">
                <a16:creationId xmlns:a16="http://schemas.microsoft.com/office/drawing/2014/main" id="{B0829BD6-83AA-41B0-8B94-69489175C5F0}"/>
              </a:ext>
            </a:extLst>
          </p:cNvPr>
          <p:cNvCxnSpPr>
            <a:cxnSpLocks/>
          </p:cNvCxnSpPr>
          <p:nvPr/>
        </p:nvCxnSpPr>
        <p:spPr>
          <a:xfrm flipV="1">
            <a:off x="6639003" y="5771776"/>
            <a:ext cx="645614" cy="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13">
                <a:extLst>
                  <a:ext uri="{FF2B5EF4-FFF2-40B4-BE49-F238E27FC236}">
                    <a16:creationId xmlns:a16="http://schemas.microsoft.com/office/drawing/2014/main" id="{BE773160-8CF3-4250-B348-30A8C753C8CE}"/>
                  </a:ext>
                </a:extLst>
              </p:cNvPr>
              <p:cNvSpPr txBox="1"/>
              <p:nvPr/>
            </p:nvSpPr>
            <p:spPr>
              <a:xfrm>
                <a:off x="7394612" y="5545157"/>
                <a:ext cx="70884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13">
                <a:extLst>
                  <a:ext uri="{FF2B5EF4-FFF2-40B4-BE49-F238E27FC236}">
                    <a16:creationId xmlns:a16="http://schemas.microsoft.com/office/drawing/2014/main" id="{BE773160-8CF3-4250-B348-30A8C753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12" y="5545157"/>
                <a:ext cx="708848" cy="4619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14">
                <a:extLst>
                  <a:ext uri="{FF2B5EF4-FFF2-40B4-BE49-F238E27FC236}">
                    <a16:creationId xmlns:a16="http://schemas.microsoft.com/office/drawing/2014/main" id="{169C4048-450B-4435-B41D-37FCB12DA79C}"/>
                  </a:ext>
                </a:extLst>
              </p:cNvPr>
              <p:cNvSpPr txBox="1"/>
              <p:nvPr/>
            </p:nvSpPr>
            <p:spPr>
              <a:xfrm>
                <a:off x="5393320" y="6078084"/>
                <a:ext cx="3080551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transpose of Matrix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14">
                <a:extLst>
                  <a:ext uri="{FF2B5EF4-FFF2-40B4-BE49-F238E27FC236}">
                    <a16:creationId xmlns:a16="http://schemas.microsoft.com/office/drawing/2014/main" id="{169C4048-450B-4435-B41D-37FCB12D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20" y="6078084"/>
                <a:ext cx="3080551" cy="605871"/>
              </a:xfrm>
              <a:prstGeom prst="rect">
                <a:avLst/>
              </a:prstGeom>
              <a:blipFill>
                <a:blip r:embed="rId17"/>
                <a:stretch>
                  <a:fillRect t="-2020" r="-1386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9" grpId="0"/>
      <p:bldP spid="100" grpId="0"/>
      <p:bldP spid="101" grpId="0" animBg="1"/>
      <p:bldP spid="102" grpId="0"/>
      <p:bldP spid="103" grpId="0"/>
      <p:bldP spid="104" grpId="0" animBg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7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8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10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DF7ACB0-739D-4209-864E-3A08C56958DC}"/>
              </a:ext>
            </a:extLst>
          </p:cNvPr>
          <p:cNvSpPr/>
          <p:nvPr/>
        </p:nvSpPr>
        <p:spPr>
          <a:xfrm>
            <a:off x="534139" y="5487881"/>
            <a:ext cx="3229993" cy="9217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0D2F222-1159-4817-A3A5-6FD5BAE3A3E3}"/>
                  </a:ext>
                </a:extLst>
              </p:cNvPr>
              <p:cNvSpPr txBox="1"/>
              <p:nvPr/>
            </p:nvSpPr>
            <p:spPr>
              <a:xfrm>
                <a:off x="4897515" y="2402890"/>
                <a:ext cx="136082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0D2F222-1159-4817-A3A5-6FD5BAE3A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515" y="2402890"/>
                <a:ext cx="1360822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48167-DB5B-4EB8-B259-D95C4B1443EF}"/>
                  </a:ext>
                </a:extLst>
              </p:cNvPr>
              <p:cNvSpPr txBox="1"/>
              <p:nvPr/>
            </p:nvSpPr>
            <p:spPr>
              <a:xfrm>
                <a:off x="4907872" y="3123460"/>
                <a:ext cx="233384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48167-DB5B-4EB8-B259-D95C4B144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72" y="3123460"/>
                <a:ext cx="2333844" cy="6512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FF9D88B-C725-4D9D-BD2C-6EB6E8DF429E}"/>
                  </a:ext>
                </a:extLst>
              </p:cNvPr>
              <p:cNvSpPr txBox="1"/>
              <p:nvPr/>
            </p:nvSpPr>
            <p:spPr>
              <a:xfrm>
                <a:off x="4918229" y="4057095"/>
                <a:ext cx="203196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FF9D88B-C725-4D9D-BD2C-6EB6E8DF4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29" y="4057095"/>
                <a:ext cx="2031967" cy="6512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118413" y="2743199"/>
            <a:ext cx="312197" cy="692459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396579" y="2945907"/>
            <a:ext cx="136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both</a:t>
            </a:r>
          </a:p>
        </p:txBody>
      </p:sp>
      <p:sp>
        <p:nvSpPr>
          <p:cNvPr id="27" name="Arc 20">
            <a:extLst>
              <a:ext uri="{FF2B5EF4-FFF2-40B4-BE49-F238E27FC236}">
                <a16:creationId xmlns:a16="http://schemas.microsoft.com/office/drawing/2014/main" id="{8F482A6C-D64D-4306-A84E-B64D835117CE}"/>
              </a:ext>
            </a:extLst>
          </p:cNvPr>
          <p:cNvSpPr/>
          <p:nvPr/>
        </p:nvSpPr>
        <p:spPr>
          <a:xfrm>
            <a:off x="7146526" y="3650201"/>
            <a:ext cx="312197" cy="692459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23592090-F680-42C0-A891-9D1CC2C198F7}"/>
              </a:ext>
            </a:extLst>
          </p:cNvPr>
          <p:cNvSpPr txBox="1"/>
          <p:nvPr/>
        </p:nvSpPr>
        <p:spPr>
          <a:xfrm>
            <a:off x="7424693" y="3622089"/>
            <a:ext cx="1365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by the fraction value outside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895345-DDE3-4FD1-925E-EF774308DCF2}"/>
              </a:ext>
            </a:extLst>
          </p:cNvPr>
          <p:cNvSpPr txBox="1"/>
          <p:nvPr/>
        </p:nvSpPr>
        <p:spPr>
          <a:xfrm>
            <a:off x="4224528" y="4990760"/>
            <a:ext cx="4626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Remember that although your calculator can do this, you need to know the steps if you get an algebraic version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(see example 18 in the textbook!)</a:t>
            </a: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/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0" grpId="0"/>
      <p:bldP spid="21" grpId="0"/>
      <p:bldP spid="24" grpId="0"/>
      <p:bldP spid="25" grpId="0" animBg="1"/>
      <p:bldP spid="26" grpId="0"/>
      <p:bldP spid="27" grpId="0" animBg="1"/>
      <p:bldP spid="2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can add and subtract matrices of the same dimensions. To do so, you just add/subtract corresponding elements in each matrix.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ie</a:t>
            </a:r>
            <a:r>
              <a:rPr lang="en-US" sz="1400" dirty="0">
                <a:latin typeface="Comic Sans MS" panose="030F0702030302020204" pitchFamily="66" charset="0"/>
              </a:rPr>
              <a:t> – add the same positions together!)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1337" y="1539025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Find the value of: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3097" y="1886749"/>
                <a:ext cx="2254784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97" y="1886749"/>
                <a:ext cx="2254784" cy="576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05600" y="1883974"/>
                <a:ext cx="1297471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83974"/>
                <a:ext cx="1297471" cy="576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00782" y="1866783"/>
                <a:ext cx="253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82" y="1866783"/>
                <a:ext cx="253553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43800" y="1883974"/>
                <a:ext cx="28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883974"/>
                <a:ext cx="28960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84834" y="2118082"/>
                <a:ext cx="26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834" y="2118082"/>
                <a:ext cx="26950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51642" y="2118082"/>
                <a:ext cx="28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42" y="2118082"/>
                <a:ext cx="289605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004902" y="18673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800600" y="184680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438014" y="2171884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4902" y="216293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287926" y="21554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802372" y="214964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438014" y="1886749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277293" y="185813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4321337" y="18922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21337" y="3657600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7525" y="3657600"/>
                <a:ext cx="237558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25" y="3657600"/>
                <a:ext cx="2375587" cy="8249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01668" y="3646176"/>
                <a:ext cx="1364283" cy="84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668" y="3646176"/>
                <a:ext cx="1364283" cy="8469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54336" y="3646176"/>
                <a:ext cx="26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36" y="3646176"/>
                <a:ext cx="269502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696444" y="364617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44" y="3646176"/>
                <a:ext cx="425158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283181" y="3885387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81" y="3885387"/>
                <a:ext cx="42515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708339" y="3885387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39" y="3885387"/>
                <a:ext cx="42515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276508" y="415778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08" y="4157786"/>
                <a:ext cx="42515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696444" y="415778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44" y="4157786"/>
                <a:ext cx="425158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5287926" y="364617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802372" y="36403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5287926" y="39451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802372" y="3939284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5287926" y="4204209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802372" y="419836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6520836" y="366057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6035282" y="365473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6520836" y="3939284"/>
            <a:ext cx="38083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035282" y="393343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520836" y="4209446"/>
            <a:ext cx="38083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035282" y="42036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0" grpId="0"/>
      <p:bldP spid="11" grpId="0"/>
      <p:bldP spid="51" grpId="0"/>
      <p:bldP spid="52" grpId="0"/>
      <p:bldP spid="53" grpId="0"/>
      <p:bldP spid="20" grpId="0" animBg="1"/>
      <p:bldP spid="20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3" grpId="0"/>
      <p:bldP spid="21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matrices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are non-singular.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Start by letting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t="-766" r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4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4846" y="1402080"/>
                <a:ext cx="1246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6" y="1402080"/>
                <a:ext cx="1246303" cy="276999"/>
              </a:xfrm>
              <a:prstGeom prst="rect">
                <a:avLst/>
              </a:prstGeom>
              <a:blipFill>
                <a:blip r:embed="rId5"/>
                <a:stretch>
                  <a:fillRect l="-3902" t="-4444" r="-195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7977" y="1859280"/>
                <a:ext cx="2285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7" y="1859280"/>
                <a:ext cx="2285049" cy="276999"/>
              </a:xfrm>
              <a:prstGeom prst="rect">
                <a:avLst/>
              </a:prstGeom>
              <a:blipFill>
                <a:blip r:embed="rId6"/>
                <a:stretch>
                  <a:fillRect l="-3200" t="-4444" r="-53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89564" y="2355669"/>
                <a:ext cx="926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4" y="2355669"/>
                <a:ext cx="926536" cy="276999"/>
              </a:xfrm>
              <a:prstGeom prst="rect">
                <a:avLst/>
              </a:prstGeom>
              <a:blipFill>
                <a:blip r:embed="rId7"/>
                <a:stretch>
                  <a:fillRect l="-7895" r="-5921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6386" y="2825932"/>
                <a:ext cx="1702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86" y="2825932"/>
                <a:ext cx="1702261" cy="276999"/>
              </a:xfrm>
              <a:prstGeom prst="rect">
                <a:avLst/>
              </a:prstGeom>
              <a:blipFill>
                <a:blip r:embed="rId8"/>
                <a:stretch>
                  <a:fillRect l="-2500" t="-4444" r="-3214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50672" y="3317967"/>
                <a:ext cx="1054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3317967"/>
                <a:ext cx="1054712" cy="276999"/>
              </a:xfrm>
              <a:prstGeom prst="rect">
                <a:avLst/>
              </a:prstGeom>
              <a:blipFill>
                <a:blip r:embed="rId9"/>
                <a:stretch>
                  <a:fillRect l="-6936" t="-4348" r="-1734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54431" y="3775167"/>
                <a:ext cx="1849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31" y="3775167"/>
                <a:ext cx="1849673" cy="276999"/>
              </a:xfrm>
              <a:prstGeom prst="rect">
                <a:avLst/>
              </a:prstGeom>
              <a:blipFill>
                <a:blip r:embed="rId10"/>
                <a:stretch>
                  <a:fillRect l="-3630" t="-4348" r="-990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4843" y="4302036"/>
                <a:ext cx="1283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3" y="4302036"/>
                <a:ext cx="1283878" cy="276999"/>
              </a:xfrm>
              <a:prstGeom prst="rect">
                <a:avLst/>
              </a:prstGeom>
              <a:blipFill>
                <a:blip r:embed="rId11"/>
                <a:stretch>
                  <a:fillRect l="-3791" t="-4444" r="-1896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8306" y="4811487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6" y="4811487"/>
                <a:ext cx="1887376" cy="276999"/>
              </a:xfrm>
              <a:prstGeom prst="rect">
                <a:avLst/>
              </a:prstGeom>
              <a:blipFill>
                <a:blip r:embed="rId12"/>
                <a:stretch>
                  <a:fillRect t="-4348" r="-968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743944" y="1550126"/>
            <a:ext cx="318707" cy="51380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987276" y="1535119"/>
                <a:ext cx="1999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𝑷𝑸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(at the start)</a:t>
                </a:r>
              </a:p>
            </p:txBody>
          </p:sp>
        </mc:Choice>
        <mc:Fallback xmlns=""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76" y="1535119"/>
                <a:ext cx="1999969" cy="461665"/>
              </a:xfrm>
              <a:prstGeom prst="rect">
                <a:avLst/>
              </a:prstGeom>
              <a:blipFill>
                <a:blip r:embed="rId13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600253" y="2050869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60173" y="2490652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90653" y="2973978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238847" y="3457303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347704" y="3949338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369475" y="4458790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869710" y="2070696"/>
            <a:ext cx="199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right hand side is the identity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103356" y="2549667"/>
                <a:ext cx="2875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at the start</a:t>
                </a:r>
              </a:p>
            </p:txBody>
          </p:sp>
        </mc:Choice>
        <mc:Fallback xmlns="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56" y="2549667"/>
                <a:ext cx="2875181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151252" y="2945907"/>
            <a:ext cx="287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There will be some terms which we can eliminate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93326" y="2865120"/>
            <a:ext cx="557348" cy="25254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47806" y="2908662"/>
            <a:ext cx="178525" cy="15240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338487" y="3429233"/>
                <a:ext cx="2875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at the start</a:t>
                </a:r>
              </a:p>
            </p:txBody>
          </p:sp>
        </mc:Choice>
        <mc:Fallback xmlns=""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87" y="3429233"/>
                <a:ext cx="2875181" cy="461665"/>
              </a:xfrm>
              <a:prstGeom prst="rect">
                <a:avLst/>
              </a:prstGeom>
              <a:blipFill>
                <a:blip r:embed="rId15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499596" y="4051895"/>
            <a:ext cx="14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493623" y="3831771"/>
            <a:ext cx="557348" cy="25254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586680" y="4461198"/>
            <a:ext cx="205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C with the initial assumption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90011" y="1341120"/>
            <a:ext cx="1288869" cy="37446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011784" y="4280263"/>
            <a:ext cx="248194" cy="31786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32664" y="4798423"/>
            <a:ext cx="783770" cy="31786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blipFill>
                <a:blip r:embed="rId16"/>
                <a:stretch>
                  <a:fillRect t="-4444" r="-97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37895345-DDE3-4FD1-925E-EF774308DCF2}"/>
              </a:ext>
            </a:extLst>
          </p:cNvPr>
          <p:cNvSpPr txBox="1"/>
          <p:nvPr/>
        </p:nvSpPr>
        <p:spPr>
          <a:xfrm>
            <a:off x="4250653" y="5574235"/>
            <a:ext cx="462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This is a useful result that you should learn!</a:t>
            </a: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/>
      <p:bldP spid="27" grpId="0"/>
      <p:bldP spid="28" grpId="0"/>
      <p:bldP spid="33" grpId="0"/>
      <p:bldP spid="35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the matrix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304" t="-766" r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4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4437" y="1463039"/>
                <a:ext cx="934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37" y="1463039"/>
                <a:ext cx="934487" cy="276999"/>
              </a:xfrm>
              <a:prstGeom prst="rect">
                <a:avLst/>
              </a:prstGeom>
              <a:blipFill>
                <a:blip r:embed="rId5"/>
                <a:stretch>
                  <a:fillRect l="-2614" t="-2222" r="-39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3329" y="1928947"/>
                <a:ext cx="1239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329" y="1928947"/>
                <a:ext cx="1239057" cy="276999"/>
              </a:xfrm>
              <a:prstGeom prst="rect">
                <a:avLst/>
              </a:prstGeom>
              <a:blipFill>
                <a:blip r:embed="rId6"/>
                <a:stretch>
                  <a:fillRect l="-2463" t="-2174" r="-24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3111" y="2403564"/>
                <a:ext cx="761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11" y="2403564"/>
                <a:ext cx="761362" cy="276999"/>
              </a:xfrm>
              <a:prstGeom prst="rect">
                <a:avLst/>
              </a:prstGeom>
              <a:blipFill>
                <a:blip r:embed="rId7"/>
                <a:stretch>
                  <a:fillRect l="-4000" t="-217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60173" y="1584960"/>
            <a:ext cx="257747" cy="47474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264464" y="1535118"/>
            <a:ext cx="220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both sides by A at the start</a:t>
            </a:r>
          </a:p>
        </p:txBody>
      </p:sp>
      <p:sp>
        <p:nvSpPr>
          <p:cNvPr id="13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73235" y="2094412"/>
            <a:ext cx="257747" cy="47474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138190" y="2183907"/>
            <a:ext cx="196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4871095" y="2919782"/>
                <a:ext cx="329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can prove the initial statement by showing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95" y="2919782"/>
                <a:ext cx="3297546" cy="523220"/>
              </a:xfrm>
              <a:prstGeom prst="rect">
                <a:avLst/>
              </a:prstGeom>
              <a:blipFill>
                <a:blip r:embed="rId8"/>
                <a:stretch>
                  <a:fillRect l="-185" t="-2326" r="-1664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1303" y="3622766"/>
                <a:ext cx="1423723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03" y="3622766"/>
                <a:ext cx="1423723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1612" y="3618412"/>
                <a:ext cx="1423723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12" y="3618412"/>
                <a:ext cx="1423723" cy="6496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9121" y="4580709"/>
                <a:ext cx="3787896" cy="65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+0−3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−6+3+3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6+0−6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0+0+0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0+1+0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0+0+0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−2+0+2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3−1−2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−3+0+4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1" y="4580709"/>
                <a:ext cx="3787896" cy="655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73635" y="5534297"/>
                <a:ext cx="117294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5" y="5534297"/>
                <a:ext cx="1172949" cy="6512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111191" y="4005944"/>
            <a:ext cx="240330" cy="87085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267436" y="4147690"/>
            <a:ext cx="93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each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089419" y="4950824"/>
            <a:ext cx="240330" cy="87085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276145" y="5227552"/>
            <a:ext cx="93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blipFill>
                <a:blip r:embed="rId13"/>
                <a:stretch>
                  <a:fillRect t="-4444" r="-97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4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  <p:bldP spid="12" grpId="0"/>
      <p:bldP spid="13" grpId="0" animBg="1"/>
      <p:bldP spid="14" grpId="0"/>
      <p:bldP spid="15" grpId="0"/>
      <p:bldP spid="6" grpId="0"/>
      <p:bldP spid="16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the matrix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304" t="-766" r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4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blipFill>
                <a:blip r:embed="rId5"/>
                <a:stretch>
                  <a:fillRect t="-4444" r="-97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06537" y="1367246"/>
                <a:ext cx="2153154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7" y="1367246"/>
                <a:ext cx="2153154" cy="569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9930" y="2338252"/>
                <a:ext cx="2227981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0" y="2338252"/>
                <a:ext cx="2227981" cy="569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54136" y="3174275"/>
                <a:ext cx="2448684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6" y="3174275"/>
                <a:ext cx="2448684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084" y="3971109"/>
                <a:ext cx="2034083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4" y="3971109"/>
                <a:ext cx="2034083" cy="569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54730" y="4863737"/>
                <a:ext cx="3119893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30" y="4863737"/>
                <a:ext cx="3119893" cy="569771"/>
              </a:xfrm>
              <a:prstGeom prst="rect">
                <a:avLst/>
              </a:prstGeom>
              <a:blipFill>
                <a:blip r:embed="rId1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569773" y="1741716"/>
            <a:ext cx="240330" cy="87085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775268" y="1778960"/>
            <a:ext cx="2203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the result above to rewrite the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704756" y="2677887"/>
            <a:ext cx="235975" cy="77941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787486" y="3570514"/>
            <a:ext cx="266455" cy="69668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723657" y="4428308"/>
            <a:ext cx="266455" cy="69668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914605" y="2841405"/>
                <a:ext cx="1802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at the ends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5" y="2841405"/>
                <a:ext cx="1802675" cy="523220"/>
              </a:xfrm>
              <a:prstGeom prst="rect">
                <a:avLst/>
              </a:prstGeom>
              <a:blipFill>
                <a:blip r:embed="rId11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901543" y="3646948"/>
            <a:ext cx="180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can simplify the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889966" y="4504742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Matrix 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723657" y="5338354"/>
            <a:ext cx="266455" cy="69668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889966" y="5284159"/>
            <a:ext cx="1323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do the multiplication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54730" y="5717177"/>
                <a:ext cx="178613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30" y="5717177"/>
                <a:ext cx="1786130" cy="569771"/>
              </a:xfrm>
              <a:prstGeom prst="rect">
                <a:avLst/>
              </a:prstGeom>
              <a:blipFill>
                <a:blip r:embed="rId1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537166" y="3361509"/>
            <a:ext cx="505097" cy="2177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6F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44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simultaneous equations using matrices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can use the inverse of a 3 x 3 matrix to solve a system of three simultaneous equations in three unknowns…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is non singular, then a unique solution can be found for any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14995" y="3239589"/>
                <a:ext cx="1313308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95" y="3239589"/>
                <a:ext cx="1313308" cy="684739"/>
              </a:xfrm>
              <a:prstGeom prst="rect">
                <a:avLst/>
              </a:prstGeom>
              <a:blipFill>
                <a:blip r:embed="rId3"/>
                <a:stretch>
                  <a:fillRect l="-8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1635" y="4079966"/>
                <a:ext cx="1734834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5" y="4079966"/>
                <a:ext cx="1734834" cy="684739"/>
              </a:xfrm>
              <a:prstGeom prst="rect">
                <a:avLst/>
              </a:prstGeom>
              <a:blipFill>
                <a:blip r:embed="rId4"/>
                <a:stretch>
                  <a:fillRect l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5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need to start by writing this information as a matrix calculation…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blipFill>
                <a:blip r:embed="rId4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2160" r="-246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blipFill>
                <a:blip r:embed="rId6"/>
                <a:stretch>
                  <a:fillRect r="-23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34194" y="3030583"/>
            <a:ext cx="566057" cy="13149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028451" y="1459024"/>
            <a:ext cx="640081" cy="7881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66353" y="3039292"/>
            <a:ext cx="1593670" cy="12975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51308" y="1459024"/>
            <a:ext cx="1571898" cy="8142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820319" y="1463379"/>
            <a:ext cx="1576253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62861" y="2809994"/>
            <a:ext cx="2159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coefficients as a grid (ensure the unknowns are in the same order on each equation first!)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103" y="2811474"/>
            <a:ext cx="2033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3 unknowns as a column matrix (following the same order they are in the equations)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4037" y="2821832"/>
            <a:ext cx="172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3 answers as a column matrix as well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63122" y="2388093"/>
            <a:ext cx="470517" cy="3817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733930" y="2398450"/>
            <a:ext cx="470517" cy="3817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39271" y="2388093"/>
            <a:ext cx="139082" cy="3935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28699" y="1442918"/>
            <a:ext cx="352700" cy="8403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51721" y="372861"/>
            <a:ext cx="25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Note that multiplying the first row by the column will give the first equation…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599069" y="932156"/>
            <a:ext cx="432046" cy="29592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71236" y="3053961"/>
            <a:ext cx="1472469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2" grpId="0"/>
      <p:bldP spid="23" grpId="0"/>
      <p:bldP spid="24" grpId="0"/>
      <p:bldP spid="30" grpId="0" animBg="1"/>
      <p:bldP spid="30" grpId="1" animBg="1"/>
      <p:bldP spid="31" grpId="0"/>
      <p:bldP spid="31" grpId="1"/>
      <p:bldP spid="35" grpId="0" animBg="1"/>
      <p:bldP spid="3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blipFill>
                <a:blip r:embed="rId4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2160" r="-246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blipFill>
                <a:blip r:embed="rId6"/>
                <a:stretch>
                  <a:fillRect r="-23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77162" y="2718048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62" y="2718048"/>
                <a:ext cx="1171026" cy="608693"/>
              </a:xfrm>
              <a:prstGeom prst="rect">
                <a:avLst/>
              </a:prstGeom>
              <a:blipFill>
                <a:blip r:embed="rId10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48459" y="3604335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59" y="3604335"/>
                <a:ext cx="1536511" cy="608693"/>
              </a:xfrm>
              <a:prstGeom prst="rect">
                <a:avLst/>
              </a:prstGeom>
              <a:blipFill>
                <a:blip r:embed="rId11"/>
                <a:stretch>
                  <a:fillRect l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856085" y="1455938"/>
            <a:ext cx="1553593" cy="8522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390225" y="2886722"/>
            <a:ext cx="211586" cy="2648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457024" y="1458897"/>
            <a:ext cx="307759" cy="8581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646198" y="2721006"/>
            <a:ext cx="275209" cy="59036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41472" y="1452979"/>
            <a:ext cx="611079" cy="86409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72940" y="2919274"/>
            <a:ext cx="210105" cy="21454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629922" y="3592497"/>
            <a:ext cx="300361" cy="64215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529527" y="3808521"/>
            <a:ext cx="210105" cy="21454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55184" y="3775968"/>
            <a:ext cx="211586" cy="2648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2052" y="4446867"/>
                <a:ext cx="45453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need to find the inverse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multiply that by the answer matrix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052" y="4446867"/>
                <a:ext cx="4545367" cy="584775"/>
              </a:xfrm>
              <a:prstGeom prst="rect">
                <a:avLst/>
              </a:prstGeom>
              <a:blipFill>
                <a:blip r:embed="rId12"/>
                <a:stretch>
                  <a:fillRect l="-134" t="-2083" r="-1342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8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simultaneous equations using matrices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an inverse matrix to solve the simultaneous equations: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Finding the inverse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blipFill>
                <a:blip r:embed="rId6"/>
                <a:stretch>
                  <a:fillRect l="-2160" r="-246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blipFill>
                <a:blip r:embed="rId7"/>
                <a:stretch>
                  <a:fillRect r="-23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065417" y="3100251"/>
            <a:ext cx="1576252" cy="16023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5052" y="2786742"/>
            <a:ext cx="1132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Using your calculator will give…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9389" y="2743537"/>
                <a:ext cx="2064476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89" y="2743537"/>
                <a:ext cx="2064476" cy="7326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5034" y="3906131"/>
                <a:ext cx="2064476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034" y="3906131"/>
                <a:ext cx="2064476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41069" y="3901780"/>
                <a:ext cx="666657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69" y="3901780"/>
                <a:ext cx="666657" cy="730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8096" y="4842302"/>
                <a:ext cx="77566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96" y="4842302"/>
                <a:ext cx="775662" cy="730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270811" y="3100252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506789" y="3072182"/>
            <a:ext cx="1323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multiply this by the answer matrix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266457" y="4297681"/>
            <a:ext cx="292583" cy="10668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498081" y="4256548"/>
            <a:ext cx="164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your calculator again (just make it clear what steps you are taking…)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4541521" y="5837153"/>
                <a:ext cx="3026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21" y="5837153"/>
                <a:ext cx="3026228" cy="369332"/>
              </a:xfrm>
              <a:prstGeom prst="rect">
                <a:avLst/>
              </a:prstGeom>
              <a:blipFill>
                <a:blip r:embed="rId15"/>
                <a:stretch>
                  <a:fillRect l="-1210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1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5" grpId="0"/>
      <p:bldP spid="43" grpId="0"/>
      <p:bldP spid="44" grpId="0" animBg="1"/>
      <p:bldP spid="45" grpId="0"/>
      <p:bldP spid="46" grpId="0" animBg="1"/>
      <p:bldP spid="47" grpId="0"/>
      <p:bldP spid="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colony of 1000 mole rats is made up of adult males, adult females, and youngsters. Originally there were 100 more adult females than adult males.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After one year, the number of adult males had increased by 2%, the number of adult females had increased by 3%, the number of youngsters had decreased by 4%, and the total number of mole rats had decreased by 20.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out how many of each type of mole rat were originally in the colony.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63292" y="1323704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setting up simultaneous equations…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3657" y="1737360"/>
                <a:ext cx="19468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adult males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7" y="1737360"/>
                <a:ext cx="1946880" cy="215444"/>
              </a:xfrm>
              <a:prstGeom prst="rect">
                <a:avLst/>
              </a:prstGeom>
              <a:blipFill>
                <a:blip r:embed="rId4"/>
                <a:stretch>
                  <a:fillRect l="-2508" t="-25714" r="-4702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3655" y="1994264"/>
                <a:ext cx="21858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adult females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5" y="1994264"/>
                <a:ext cx="2185853" cy="215444"/>
              </a:xfrm>
              <a:prstGeom prst="rect">
                <a:avLst/>
              </a:prstGeom>
              <a:blipFill>
                <a:blip r:embed="rId5"/>
                <a:stretch>
                  <a:fillRect l="-3073" t="-25714" r="-223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41072" y="2255521"/>
                <a:ext cx="19855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youngsters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2" y="2255521"/>
                <a:ext cx="1985555" cy="215444"/>
              </a:xfrm>
              <a:prstGeom prst="rect">
                <a:avLst/>
              </a:prstGeom>
              <a:blipFill>
                <a:blip r:embed="rId6"/>
                <a:stretch>
                  <a:fillRect l="-2462" t="-25714" r="-308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51566" y="2616926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6" y="2616926"/>
                <a:ext cx="1799082" cy="276999"/>
              </a:xfrm>
              <a:prstGeom prst="rect">
                <a:avLst/>
              </a:prstGeom>
              <a:blipFill>
                <a:blip r:embed="rId7"/>
                <a:stretch>
                  <a:fillRect l="-1356" r="-3051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39097" y="2969623"/>
                <a:ext cx="1452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97" y="2969623"/>
                <a:ext cx="1452064" cy="276999"/>
              </a:xfrm>
              <a:prstGeom prst="rect">
                <a:avLst/>
              </a:prstGeom>
              <a:blipFill>
                <a:blip r:embed="rId8"/>
                <a:stretch>
                  <a:fillRect l="-2101" r="-3361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62697" y="3339738"/>
                <a:ext cx="2969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+1.03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+0.96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7" y="3339738"/>
                <a:ext cx="2969274" cy="276999"/>
              </a:xfrm>
              <a:prstGeom prst="rect">
                <a:avLst/>
              </a:prstGeom>
              <a:blipFill>
                <a:blip r:embed="rId9"/>
                <a:stretch>
                  <a:fillRect l="-1437" r="-143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76395" y="4237058"/>
                <a:ext cx="199715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95" y="4237058"/>
                <a:ext cx="1997150" cy="7325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31469" y="4215288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69" y="4215288"/>
                <a:ext cx="403187" cy="7607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01583" y="4237060"/>
                <a:ext cx="103214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83" y="4237060"/>
                <a:ext cx="1032142" cy="730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907281" y="3757750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convert these to matrices…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04423" y="5269490"/>
            <a:ext cx="444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before, we now need to find the inverse of the original matrix, and multiply it by the answers…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9" grpId="0"/>
      <p:bldP spid="29" grpId="0"/>
      <p:bldP spid="30" grpId="0"/>
      <p:bldP spid="33" grpId="0"/>
      <p:bldP spid="34" grpId="0"/>
      <p:bldP spid="36" grpId="0"/>
      <p:bldP spid="37" grpId="0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colony of 1000 mole rats is made up of adult males, adult females, and youngsters. Originally there were 100 more adult females than adult males.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After one year, the number of adult males had increased by 2%, the number of adult females had increased by 3%, the number of youngsters had decreased by 4%, and the total number of mole rats had decreased by 20.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out how many of each type of mole rat were originally in the colony.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91300" y="1449470"/>
                <a:ext cx="199715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300" y="1449470"/>
                <a:ext cx="1997150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46374" y="1427700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374" y="1427700"/>
                <a:ext cx="403187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16488" y="1449472"/>
                <a:ext cx="103214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488" y="1449472"/>
                <a:ext cx="1032142" cy="730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49765" y="2298470"/>
            <a:ext cx="347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inverse of the original matrix can be found using your calculator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73273" y="2929969"/>
                <a:ext cx="2282484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273" y="2929969"/>
                <a:ext cx="2282484" cy="7326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2071" y="4154706"/>
                <a:ext cx="2282484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71" y="4154706"/>
                <a:ext cx="2282484" cy="7326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3415" y="4150355"/>
                <a:ext cx="79489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415" y="4150355"/>
                <a:ext cx="794898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40442" y="5090877"/>
                <a:ext cx="859018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42" y="5090877"/>
                <a:ext cx="859018" cy="730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421732" y="3348827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657710" y="3320757"/>
            <a:ext cx="1323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multiply this by the answer matrix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266457" y="4546256"/>
            <a:ext cx="292583" cy="10668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498081" y="4505123"/>
            <a:ext cx="164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your calculator again (just make it clear what steps you are taking…)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4443867" y="6005829"/>
            <a:ext cx="446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So originally there were 100 adult males, 200 adult females, and 700 youngsters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8" grpId="0"/>
      <p:bldP spid="31" grpId="0" animBg="1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can use simple algebra when adding or subtracting matrices..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4151" y="1530751"/>
                <a:ext cx="135280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51" y="1530751"/>
                <a:ext cx="1352806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93157" y="1531200"/>
                <a:ext cx="1536574" cy="55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57" y="1531200"/>
                <a:ext cx="1536574" cy="559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26682" y="1524787"/>
                <a:ext cx="134472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682" y="1524787"/>
                <a:ext cx="1344727" cy="560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390732" y="2133600"/>
            <a:ext cx="4482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Given that </a:t>
            </a:r>
            <a:r>
              <a:rPr lang="en-US" sz="1400" b="1" dirty="0">
                <a:latin typeface="Comic Sans MS" pitchFamily="66" charset="0"/>
              </a:rPr>
              <a:t>A</a:t>
            </a:r>
            <a:r>
              <a:rPr lang="en-US" sz="1400" dirty="0">
                <a:latin typeface="Comic Sans MS" pitchFamily="66" charset="0"/>
              </a:rPr>
              <a:t> + </a:t>
            </a:r>
            <a:r>
              <a:rPr lang="en-US" sz="1400" b="1" dirty="0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 = </a:t>
            </a:r>
            <a:r>
              <a:rPr lang="en-US" sz="1400" b="1" dirty="0">
                <a:latin typeface="Comic Sans MS" pitchFamily="66" charset="0"/>
              </a:rPr>
              <a:t>C</a:t>
            </a:r>
            <a:r>
              <a:rPr lang="en-US" sz="1400" dirty="0">
                <a:latin typeface="Comic Sans MS" pitchFamily="66" charset="0"/>
              </a:rPr>
              <a:t>, find the values of a, b, x and 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90732" y="2590800"/>
                <a:ext cx="2970878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32" y="2590800"/>
                <a:ext cx="2970878" cy="562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4906596" y="259709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555000" y="259125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06596" y="284801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555000" y="284216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5876171" y="259709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488357" y="259125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5876171" y="284801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5488357" y="284216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6948731" y="260621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6560917" y="260037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6948731" y="285713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6560917" y="285128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2150" y="3352800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0" y="3352800"/>
                <a:ext cx="12012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00600" y="3722132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722132"/>
                <a:ext cx="91635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384867" y="3364906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3−1=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67" y="3364906"/>
                <a:ext cx="120122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13317" y="3734238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17" y="3734238"/>
                <a:ext cx="916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72150" y="4572000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1+2=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0" y="4572000"/>
                <a:ext cx="12012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800600" y="4941332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41332"/>
                <a:ext cx="91635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84867" y="4584106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+4=3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67" y="4584106"/>
                <a:ext cx="12012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95352" y="4971896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52" y="4971896"/>
                <a:ext cx="91635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  <p:bldP spid="48" grpId="0"/>
      <p:bldP spid="49" grpId="0"/>
      <p:bldP spid="55" grpId="0" animBg="1"/>
      <p:bldP spid="55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22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When you have 2 simultaneous equations, you will have seen that the solutions can be modelled as the location on a set of axes where the graphs of each equation intersect.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With 3 equations and 3 unknowns, the situation can be more complicated, and will be modelled in 3D.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When an equation in 3 unknowns is plotted, it forms a plane, rather than just a line.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example…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64157" y="778275"/>
            <a:ext cx="4156521" cy="3048881"/>
            <a:chOff x="4564157" y="778275"/>
            <a:chExt cx="4156521" cy="3048881"/>
          </a:xfrm>
        </p:grpSpPr>
        <p:grpSp>
          <p:nvGrpSpPr>
            <p:cNvPr id="9" name="Group 8"/>
            <p:cNvGrpSpPr/>
            <p:nvPr/>
          </p:nvGrpSpPr>
          <p:grpSpPr>
            <a:xfrm>
              <a:off x="4564157" y="980830"/>
              <a:ext cx="4156521" cy="2846326"/>
              <a:chOff x="4564157" y="1155002"/>
              <a:chExt cx="4156521" cy="28463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24604" t="14430" r="23967" b="13732"/>
              <a:stretch/>
            </p:blipFill>
            <p:spPr>
              <a:xfrm>
                <a:off x="4781006" y="1306285"/>
                <a:ext cx="3309258" cy="26001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7128832" y="1860397"/>
                    <a:ext cx="159184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=10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8832" y="1860397"/>
                    <a:ext cx="15918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6218787" y="1795082"/>
                    <a:ext cx="32412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787" y="1795082"/>
                    <a:ext cx="32412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7860352" y="2530957"/>
                    <a:ext cx="32412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0352" y="2530957"/>
                    <a:ext cx="32412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4564157" y="2526603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4157" y="2526603"/>
                    <a:ext cx="45878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083803" y="3088306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803" y="3088306"/>
                    <a:ext cx="45878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6079449" y="3693551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9449" y="3693551"/>
                    <a:ext cx="45878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214432" y="1155002"/>
                    <a:ext cx="32412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432" y="1155002"/>
                    <a:ext cx="324127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123068" y="228600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068" y="2286000"/>
                  <a:ext cx="1833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366770" y="77827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770" y="778275"/>
                  <a:ext cx="1867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85064" y="3842551"/>
            <a:ext cx="3507325" cy="2661311"/>
            <a:chOff x="4785064" y="3842551"/>
            <a:chExt cx="3507325" cy="26613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/>
            <a:srcRect l="28909" t="23820" r="26747" b="13305"/>
            <a:stretch/>
          </p:blipFill>
          <p:spPr>
            <a:xfrm>
              <a:off x="4785064" y="3884024"/>
              <a:ext cx="3284739" cy="26198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290047" y="4835371"/>
                  <a:ext cx="27372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47" y="4835371"/>
                  <a:ext cx="273728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386005" y="3842551"/>
                  <a:ext cx="2788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005" y="3842551"/>
                  <a:ext cx="278802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4444" r="-4444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360852" y="5299969"/>
                  <a:ext cx="2788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0852" y="5299969"/>
                  <a:ext cx="278802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180401" y="6002252"/>
                  <a:ext cx="21119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401" y="6002252"/>
                  <a:ext cx="2111988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hlinkClick r:id="rId19" action="ppaction://hlinkfile"/>
          </p:cNvPr>
          <p:cNvSpPr txBox="1"/>
          <p:nvPr/>
        </p:nvSpPr>
        <p:spPr>
          <a:xfrm>
            <a:off x="2804160" y="5460274"/>
            <a:ext cx="1698172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2155" r="-34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blipFill>
                <a:blip r:embed="rId6"/>
                <a:stretch>
                  <a:fillRect l="-2712" r="-27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235"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6731" y="2921726"/>
                <a:ext cx="1429687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31" y="2921726"/>
                <a:ext cx="1429687" cy="730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29794" y="3814354"/>
                <a:ext cx="139865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3814354"/>
                <a:ext cx="1398653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51565" y="4776651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4776651"/>
                <a:ext cx="591509" cy="276999"/>
              </a:xfrm>
              <a:prstGeom prst="rect">
                <a:avLst/>
              </a:prstGeom>
              <a:blipFill>
                <a:blip r:embed="rId10"/>
                <a:stretch>
                  <a:fillRect l="-3093" r="-927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10149" y="5172891"/>
            <a:ext cx="5097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non-singular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be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one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unique solution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663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916635" y="3174656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187448" y="3251089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807777" y="4337250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056821" y="4487707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1" grpId="0"/>
      <p:bldP spid="5" grpId="0"/>
      <p:bldP spid="14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2155" r="-34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blipFill>
                <a:blip r:embed="rId6"/>
                <a:stretch>
                  <a:fillRect l="-2712" r="-27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235"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8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32003" t="21114" r="31136" b="14436"/>
          <a:stretch/>
        </p:blipFill>
        <p:spPr>
          <a:xfrm>
            <a:off x="4090782" y="2455817"/>
            <a:ext cx="4321698" cy="4250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22718" y="580769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Non-singular - One solution for x, y and z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blipFill>
                <a:blip r:embed="rId10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910149" y="5172891"/>
            <a:ext cx="470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either be an infinite number of solutions, or no solutions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94663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916635" y="3174656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187448" y="3251089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807777" y="4337250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056821" y="4487707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  <p:bldP spid="32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75611" y="2486296"/>
            <a:ext cx="478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Determining whether there are an infinite number of solutions, or no solutions…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Eliminate one of the variables. If the resulting equations are consistent, then the overall system is consistent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6456" y="125403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66455" y="168075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766455" y="2116184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040777" y="3897086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+ 2(2)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114799" y="4267201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 -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07725" y="3914503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3914503"/>
                <a:ext cx="1278940" cy="276999"/>
              </a:xfrm>
              <a:prstGeom prst="rect">
                <a:avLst/>
              </a:prstGeom>
              <a:blipFill>
                <a:blip r:embed="rId8"/>
                <a:stretch>
                  <a:fillRect l="-4286" t="-2174" r="-428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03370" y="4284618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4284618"/>
                <a:ext cx="1278940" cy="276999"/>
              </a:xfrm>
              <a:prstGeom prst="rect">
                <a:avLst/>
              </a:prstGeom>
              <a:blipFill>
                <a:blip r:embed="rId9"/>
                <a:stretch>
                  <a:fillRect l="-4306" r="-430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4633" y="4669920"/>
                <a:ext cx="55593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As one of these is a multiple of the other, the overall system will be consistent and have an infinite number of solutions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because in the 2 equations above, they will always work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there will also be a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go with this (which will vary depending 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33" y="4669920"/>
                <a:ext cx="5559367" cy="1815882"/>
              </a:xfrm>
              <a:prstGeom prst="rect">
                <a:avLst/>
              </a:prstGeom>
              <a:blipFill>
                <a:blip r:embed="rId10"/>
                <a:stretch>
                  <a:fillRect t="-671" r="-1096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8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84617" y="2451463"/>
                <a:ext cx="42149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(as this means they add up to 1)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us see what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if this is the case…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2451463"/>
                <a:ext cx="4214949" cy="954107"/>
              </a:xfrm>
              <a:prstGeom prst="rect">
                <a:avLst/>
              </a:prstGeom>
              <a:blipFill>
                <a:blip r:embed="rId8"/>
                <a:stretch>
                  <a:fillRect l="-289" t="-1274" r="-159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66456" y="125403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66455" y="168075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766455" y="2116184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505303" y="1441269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+ 2(2)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579325" y="1811384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 -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72251" y="1458686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51" y="1458686"/>
                <a:ext cx="1278940" cy="276999"/>
              </a:xfrm>
              <a:prstGeom prst="rect">
                <a:avLst/>
              </a:prstGeom>
              <a:blipFill>
                <a:blip r:embed="rId9"/>
                <a:stretch>
                  <a:fillRect l="-4306" t="-2174" r="-478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67896" y="1828801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6" y="1828801"/>
                <a:ext cx="1278940" cy="276999"/>
              </a:xfrm>
              <a:prstGeom prst="rect">
                <a:avLst/>
              </a:prstGeom>
              <a:blipFill>
                <a:blip r:embed="rId10"/>
                <a:stretch>
                  <a:fillRect l="-4286" r="-381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32809" y="3509554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09" y="3509554"/>
                <a:ext cx="1670842" cy="276999"/>
              </a:xfrm>
              <a:prstGeom prst="rect">
                <a:avLst/>
              </a:prstGeom>
              <a:blipFill>
                <a:blip r:embed="rId11"/>
                <a:stretch>
                  <a:fillRect l="-2920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8777" y="3513909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77" y="3513909"/>
                <a:ext cx="1670842" cy="276999"/>
              </a:xfrm>
              <a:prstGeom prst="rect">
                <a:avLst/>
              </a:prstGeom>
              <a:blipFill>
                <a:blip r:embed="rId12"/>
                <a:stretch>
                  <a:fillRect l="-1460" r="-292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76056" y="5181600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6" y="5181600"/>
                <a:ext cx="2017091" cy="276999"/>
              </a:xfrm>
              <a:prstGeom prst="rect">
                <a:avLst/>
              </a:prstGeom>
              <a:blipFill>
                <a:blip r:embed="rId13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84168" y="3927566"/>
                <a:ext cx="222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3(2)−(−1)−6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68" y="3927566"/>
                <a:ext cx="2220929" cy="276999"/>
              </a:xfrm>
              <a:prstGeom prst="rect">
                <a:avLst/>
              </a:prstGeom>
              <a:blipFill>
                <a:blip r:embed="rId14"/>
                <a:stretch>
                  <a:fillRect l="-2198" t="-2174" r="-192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03962" y="4345575"/>
                <a:ext cx="598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2" y="4345575"/>
                <a:ext cx="598690" cy="276999"/>
              </a:xfrm>
              <a:prstGeom prst="rect">
                <a:avLst/>
              </a:prstGeom>
              <a:blipFill>
                <a:blip r:embed="rId15"/>
                <a:stretch>
                  <a:fillRect l="-5102" r="-102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48844" y="3914503"/>
                <a:ext cx="222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(2)+3(−1)+3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44" y="3914503"/>
                <a:ext cx="2220929" cy="276999"/>
              </a:xfrm>
              <a:prstGeom prst="rect">
                <a:avLst/>
              </a:prstGeom>
              <a:blipFill>
                <a:blip r:embed="rId16"/>
                <a:stretch>
                  <a:fillRect l="-3288" t="-2174" r="-191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59930" y="4332514"/>
                <a:ext cx="598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30" y="4332514"/>
                <a:ext cx="598690" cy="276999"/>
              </a:xfrm>
              <a:prstGeom prst="rect">
                <a:avLst/>
              </a:prstGeom>
              <a:blipFill>
                <a:blip r:embed="rId17"/>
                <a:stretch>
                  <a:fillRect l="-5102" r="-918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36125" y="5556069"/>
                <a:ext cx="2567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−3(2)−(−1)+3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25" y="5556069"/>
                <a:ext cx="2567178" cy="276999"/>
              </a:xfrm>
              <a:prstGeom prst="rect">
                <a:avLst/>
              </a:prstGeom>
              <a:blipFill>
                <a:blip r:embed="rId18"/>
                <a:stretch>
                  <a:fillRect t="-2174" r="-190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21383" y="5930538"/>
                <a:ext cx="598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3" y="5930538"/>
                <a:ext cx="598689" cy="276999"/>
              </a:xfrm>
              <a:prstGeom prst="rect">
                <a:avLst/>
              </a:prstGeom>
              <a:blipFill>
                <a:blip r:embed="rId19"/>
                <a:stretch>
                  <a:fillRect l="-5102" r="-102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31428" y="4672149"/>
                <a:ext cx="247323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equations are solvable. Hence there are an infinite number of solutions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‘infinite number of solutions’ does not mean ‘anything will work’!</a:t>
                </a:r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8" y="4672149"/>
                <a:ext cx="2473235" cy="1815882"/>
              </a:xfrm>
              <a:prstGeom prst="rect">
                <a:avLst/>
              </a:prstGeom>
              <a:blipFill>
                <a:blip r:embed="rId20"/>
                <a:stretch>
                  <a:fillRect l="-493" t="-336" r="-394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8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718" y="580769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– infinitely many solutions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31460" t="17460" r="24908" b="11735"/>
          <a:stretch/>
        </p:blipFill>
        <p:spPr>
          <a:xfrm>
            <a:off x="4056758" y="2573848"/>
            <a:ext cx="4573437" cy="41747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4684" y="6104709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pattern is called a ‘sheaf’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2160" r="-21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blipFill>
                <a:blip r:embed="rId6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blipFill>
                <a:blip r:embed="rId10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10149" y="5172891"/>
            <a:ext cx="470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either be an infinite number of solutions, or no solutions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663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916635" y="3174656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187448" y="3251089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807777" y="4337250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056821" y="4487707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8" grpId="0"/>
      <p:bldP spid="19" grpId="0" animBg="1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075611" y="2486296"/>
            <a:ext cx="478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Determining whether there are an infinite number of solutions, or no solutions…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Eliminate one of the variables. If the resulting equations are consistent, then the overall system is consistent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6456" y="125403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766455" y="168075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766455" y="2116184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040777" y="3897086"/>
            <a:ext cx="7373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(3)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931919" y="4267201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2(1) + (2)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8353" y="3914503"/>
                <a:ext cx="1434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53" y="3914503"/>
                <a:ext cx="1434432" cy="276999"/>
              </a:xfrm>
              <a:prstGeom prst="rect">
                <a:avLst/>
              </a:prstGeom>
              <a:blipFill>
                <a:blip r:embed="rId5"/>
                <a:stretch>
                  <a:fillRect l="-5532" t="-2174" r="-34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03370" y="4284618"/>
                <a:ext cx="1694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4284618"/>
                <a:ext cx="1694310" cy="276999"/>
              </a:xfrm>
              <a:prstGeom prst="rect">
                <a:avLst/>
              </a:prstGeom>
              <a:blipFill>
                <a:blip r:embed="rId6"/>
                <a:stretch>
                  <a:fillRect l="-2878" t="-2222" r="-28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84633" y="4896343"/>
            <a:ext cx="555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this pair of equations cannot be solved, this means that the overall system cannot be solved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Hence there are no solutions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2160" r="-21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blipFill>
                <a:blip r:embed="rId8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blipFill>
                <a:blip r:embed="rId9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0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5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718" y="580769"/>
            <a:ext cx="30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– no solutions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6436" t="13025" r="32411" b="18293"/>
          <a:stretch/>
        </p:blipFill>
        <p:spPr>
          <a:xfrm>
            <a:off x="4171406" y="2438400"/>
            <a:ext cx="4267200" cy="40059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8364" y="6069875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 the planes form a prism!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2160" r="-21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blipFill>
                <a:blip r:embed="rId8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blipFill>
                <a:blip r:embed="rId9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0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a matrix by a scalar value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scalar value is just a number.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multiply a matrix by a scalar, you simply multiply each element of the matrix by that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1524000"/>
                <a:ext cx="151612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51612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616461"/>
                <a:ext cx="18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16461"/>
                <a:ext cx="18867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891" y="2743200"/>
                <a:ext cx="1824859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891" y="2743200"/>
                <a:ext cx="1824859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4624" y="3429000"/>
                <a:ext cx="130388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24" y="3429000"/>
                <a:ext cx="1303883" cy="554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19600" y="2327532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Find the value of 2</a:t>
            </a:r>
            <a:r>
              <a:rPr lang="en-US" sz="1400" b="1" dirty="0">
                <a:latin typeface="Comic Sans MS" pitchFamily="66" charset="0"/>
              </a:rPr>
              <a:t>A</a:t>
            </a:r>
            <a:r>
              <a:rPr lang="en-US" sz="1400" dirty="0">
                <a:latin typeface="Comic Sans MS" pitchFamily="66" charset="0"/>
              </a:rPr>
              <a:t>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19100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Find the value of </a:t>
            </a:r>
            <a:r>
              <a:rPr lang="en-US" sz="1400" baseline="30000" dirty="0">
                <a:latin typeface="Comic Sans MS" pitchFamily="66" charset="0"/>
              </a:rPr>
              <a:t>1</a:t>
            </a:r>
            <a:r>
              <a:rPr lang="en-US" sz="1400" dirty="0">
                <a:latin typeface="Comic Sans MS" pitchFamily="66" charset="0"/>
              </a:rPr>
              <a:t>/</a:t>
            </a:r>
            <a:r>
              <a:rPr lang="en-US" sz="1400" baseline="-25000" dirty="0">
                <a:latin typeface="Comic Sans MS" pitchFamily="66" charset="0"/>
              </a:rPr>
              <a:t>2</a:t>
            </a:r>
            <a:r>
              <a:rPr lang="en-US" sz="1400" b="1" dirty="0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2031" y="4572000"/>
                <a:ext cx="230351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31" y="4572000"/>
                <a:ext cx="2303516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57539" y="5403535"/>
                <a:ext cx="1655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39" y="5403535"/>
                <a:ext cx="165590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85086" y="3051005"/>
            <a:ext cx="551058" cy="666961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413015" y="4934141"/>
            <a:ext cx="551058" cy="666961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36144" y="31228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each element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4073" y="4790567"/>
            <a:ext cx="203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Halve each element (you can use fractions in matrices if the division isn’t exact!)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1761" y="1205630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61" y="1205630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2155" r="-34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21647" y="1593160"/>
                <a:ext cx="1927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47" y="1593160"/>
                <a:ext cx="1927322" cy="276999"/>
              </a:xfrm>
              <a:prstGeom prst="rect">
                <a:avLst/>
              </a:prstGeom>
              <a:blipFill>
                <a:blip r:embed="rId6"/>
                <a:stretch>
                  <a:fillRect l="-2215" r="-2848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69841" y="1980692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1" y="1980692"/>
                <a:ext cx="1670842" cy="276999"/>
              </a:xfrm>
              <a:prstGeom prst="rect">
                <a:avLst/>
              </a:prstGeom>
              <a:blipFill>
                <a:blip r:embed="rId7"/>
                <a:stretch>
                  <a:fillRect l="-2920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4370" t="21766" r="29189" b="11873"/>
          <a:stretch/>
        </p:blipFill>
        <p:spPr>
          <a:xfrm>
            <a:off x="4171404" y="2377438"/>
            <a:ext cx="4162699" cy="4263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3054" y="1201276"/>
            <a:ext cx="1036320" cy="33092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30356" y="1571390"/>
            <a:ext cx="1371600" cy="33092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41507" y="68993"/>
            <a:ext cx="315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If one is a linear multiple of the other (with a different answer), the planes will be parallel, and hence there will be no solutions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hlinkClick r:id="rId9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63953" y="887767"/>
            <a:ext cx="310719" cy="2308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7" grpId="0" animBg="1"/>
      <p:bldP spid="25" grpId="0" animBg="1"/>
      <p:bldP spid="8" grpId="0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a matrix by a scalar value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scalar value is just a number.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multiply a matrix by a scalar, you simply multiply each element of the matrix by that number.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0999" y="2438400"/>
            <a:ext cx="438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Given that </a:t>
            </a:r>
            <a:r>
              <a:rPr lang="en-US" sz="1400" b="1" dirty="0">
                <a:latin typeface="Comic Sans MS" pitchFamily="66" charset="0"/>
              </a:rPr>
              <a:t>A</a:t>
            </a:r>
            <a:r>
              <a:rPr lang="en-US" sz="1400" dirty="0">
                <a:latin typeface="Comic Sans MS" pitchFamily="66" charset="0"/>
              </a:rPr>
              <a:t> + 2</a:t>
            </a:r>
            <a:r>
              <a:rPr lang="en-US" sz="1400" b="1" dirty="0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 = </a:t>
            </a:r>
            <a:r>
              <a:rPr lang="en-US" sz="1400" b="1" dirty="0">
                <a:latin typeface="Comic Sans MS" pitchFamily="66" charset="0"/>
              </a:rPr>
              <a:t>C</a:t>
            </a:r>
            <a:r>
              <a:rPr lang="en-US" sz="1400" dirty="0">
                <a:latin typeface="Comic Sans MS" pitchFamily="66" charset="0"/>
              </a:rPr>
              <a:t>, find the values of a, b and c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42558" y="1670886"/>
                <a:ext cx="134863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58" y="1670886"/>
                <a:ext cx="1348638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0739" y="1670886"/>
                <a:ext cx="1363450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39" y="1670886"/>
                <a:ext cx="1363450" cy="5579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27832" y="1676400"/>
                <a:ext cx="1363450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32" y="1676400"/>
                <a:ext cx="1363450" cy="557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4605294" y="16764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304751" y="16708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941740" y="169067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37138" y="16708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9551" y="16764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269130" y="169067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937138" y="1947115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609551" y="1947115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246540" y="19553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44488" y="3022270"/>
                <a:ext cx="12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+2=6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88" y="3022270"/>
                <a:ext cx="12050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8445" y="339160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3391602"/>
                <a:ext cx="8010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20031" y="4038600"/>
                <a:ext cx="1329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31" y="4038600"/>
                <a:ext cx="132946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8445" y="440793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4407932"/>
                <a:ext cx="80105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3176" y="5181600"/>
                <a:ext cx="1199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2+6=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176" y="5181600"/>
                <a:ext cx="119936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48445" y="555093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5550932"/>
                <a:ext cx="80105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6B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2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7456</Words>
  <Application>Microsoft Office PowerPoint</Application>
  <PresentationFormat>On-screen Show (4:3)</PresentationFormat>
  <Paragraphs>1557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游ゴシック</vt:lpstr>
      <vt:lpstr>游ゴシック Light</vt:lpstr>
      <vt:lpstr>Office テーマ</vt:lpstr>
      <vt:lpstr>PowerPoint Presentation</vt:lpstr>
      <vt:lpstr>Prior Knowledge Check</vt:lpstr>
      <vt:lpstr>PowerPoint Presentation</vt:lpstr>
      <vt:lpstr>Matrices</vt:lpstr>
      <vt:lpstr>Matrices</vt:lpstr>
      <vt:lpstr>Matrices</vt:lpstr>
      <vt:lpstr>Matrices</vt:lpstr>
      <vt:lpstr>Matrices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173</cp:revision>
  <dcterms:created xsi:type="dcterms:W3CDTF">2017-08-14T15:35:38Z</dcterms:created>
  <dcterms:modified xsi:type="dcterms:W3CDTF">2019-02-15T16:09:41Z</dcterms:modified>
</cp:coreProperties>
</file>