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70" r:id="rId5"/>
    <p:sldId id="268" r:id="rId6"/>
    <p:sldId id="269" r:id="rId7"/>
    <p:sldId id="279" r:id="rId8"/>
    <p:sldId id="258" r:id="rId9"/>
    <p:sldId id="272" r:id="rId10"/>
    <p:sldId id="273" r:id="rId11"/>
    <p:sldId id="280" r:id="rId12"/>
    <p:sldId id="276" r:id="rId13"/>
    <p:sldId id="277" r:id="rId14"/>
    <p:sldId id="274" r:id="rId15"/>
    <p:sldId id="275" r:id="rId16"/>
    <p:sldId id="261" r:id="rId17"/>
    <p:sldId id="281" r:id="rId18"/>
    <p:sldId id="271" r:id="rId19"/>
    <p:sldId id="260" r:id="rId20"/>
    <p:sldId id="286" r:id="rId21"/>
    <p:sldId id="282" r:id="rId22"/>
    <p:sldId id="283" r:id="rId23"/>
    <p:sldId id="263" r:id="rId24"/>
    <p:sldId id="284" r:id="rId25"/>
    <p:sldId id="285" r:id="rId26"/>
    <p:sldId id="264" r:id="rId27"/>
    <p:sldId id="288" r:id="rId28"/>
    <p:sldId id="290" r:id="rId29"/>
    <p:sldId id="265" r:id="rId30"/>
    <p:sldId id="291" r:id="rId31"/>
    <p:sldId id="292" r:id="rId32"/>
    <p:sldId id="293" r:id="rId33"/>
    <p:sldId id="289"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69F1EA-761E-4626-B3EE-26C918137554}"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221577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9F1EA-761E-4626-B3EE-26C918137554}"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24591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9F1EA-761E-4626-B3EE-26C918137554}"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117154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9F1EA-761E-4626-B3EE-26C918137554}"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332963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9F1EA-761E-4626-B3EE-26C918137554}"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27699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69F1EA-761E-4626-B3EE-26C918137554}"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92764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69F1EA-761E-4626-B3EE-26C918137554}" type="datetimeFigureOut">
              <a:rPr lang="en-GB" smtClean="0"/>
              <a:t>18/05/2016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418809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69F1EA-761E-4626-B3EE-26C918137554}" type="datetimeFigureOut">
              <a:rPr lang="en-GB" smtClean="0"/>
              <a:t>18/05/2016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127036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9F1EA-761E-4626-B3EE-26C918137554}" type="datetimeFigureOut">
              <a:rPr lang="en-GB" smtClean="0"/>
              <a:t>18/05/2016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332693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9F1EA-761E-4626-B3EE-26C918137554}"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245378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9F1EA-761E-4626-B3EE-26C918137554}"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EE4766-4E81-41D6-92DE-7F2D5E48FC9E}" type="slidenum">
              <a:rPr lang="en-GB" smtClean="0"/>
              <a:t>‹#›</a:t>
            </a:fld>
            <a:endParaRPr lang="en-GB"/>
          </a:p>
        </p:txBody>
      </p:sp>
    </p:spTree>
    <p:extLst>
      <p:ext uri="{BB962C8B-B14F-4D97-AF65-F5344CB8AC3E}">
        <p14:creationId xmlns:p14="http://schemas.microsoft.com/office/powerpoint/2010/main" val="417630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9F1EA-761E-4626-B3EE-26C918137554}" type="datetimeFigureOut">
              <a:rPr lang="en-GB" smtClean="0"/>
              <a:t>18/05/2016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E4766-4E81-41D6-92DE-7F2D5E48FC9E}" type="slidenum">
              <a:rPr lang="en-GB" smtClean="0"/>
              <a:t>‹#›</a:t>
            </a:fld>
            <a:endParaRPr lang="en-GB"/>
          </a:p>
        </p:txBody>
      </p:sp>
    </p:spTree>
    <p:extLst>
      <p:ext uri="{BB962C8B-B14F-4D97-AF65-F5344CB8AC3E}">
        <p14:creationId xmlns:p14="http://schemas.microsoft.com/office/powerpoint/2010/main" val="56644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gif"/><Relationship Id="rId5" Type="http://schemas.microsoft.com/office/2007/relationships/hdphoto" Target="../media/hdphoto3.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5469" y="407343"/>
            <a:ext cx="720601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Definitions of crime and measuring crime</a:t>
            </a:r>
            <a:endParaRPr lang="en-US" sz="3200" b="1" dirty="0">
              <a:ln w="11430"/>
              <a:solidFill>
                <a:srgbClr val="FF3399"/>
              </a:solidFill>
              <a:effectLst>
                <a:outerShdw blurRad="50800" dist="39000" dir="5460000" algn="tl">
                  <a:srgbClr val="000000">
                    <a:alpha val="38000"/>
                  </a:srgbClr>
                </a:outerShdw>
              </a:effectLst>
            </a:endParaRPr>
          </a:p>
        </p:txBody>
      </p:sp>
      <p:sp>
        <p:nvSpPr>
          <p:cNvPr id="7" name="Rectangle 6"/>
          <p:cNvSpPr/>
          <p:nvPr/>
        </p:nvSpPr>
        <p:spPr>
          <a:xfrm>
            <a:off x="946177" y="1436915"/>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Acts that may be criminalised or decriminalised by governments e.g. drug classifications</a:t>
            </a:r>
            <a:endParaRPr lang="en-GB" dirty="0"/>
          </a:p>
        </p:txBody>
      </p:sp>
      <p:sp>
        <p:nvSpPr>
          <p:cNvPr id="8" name="Rectangle 7"/>
          <p:cNvSpPr/>
          <p:nvPr/>
        </p:nvSpPr>
        <p:spPr>
          <a:xfrm>
            <a:off x="4538462" y="1436915"/>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NORMATIVE DEFINITION</a:t>
            </a:r>
            <a:endParaRPr lang="en-GB" dirty="0"/>
          </a:p>
        </p:txBody>
      </p:sp>
      <p:sp>
        <p:nvSpPr>
          <p:cNvPr id="9" name="Rectangle 8"/>
          <p:cNvSpPr/>
          <p:nvPr/>
        </p:nvSpPr>
        <p:spPr>
          <a:xfrm>
            <a:off x="946177" y="2612568"/>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Questionnaires completed with individuals about whether they (or anyone in their household) have been the victim of a crime over the past year e.g. the British Crime Survey (BCS)</a:t>
            </a:r>
            <a:endParaRPr lang="en-GB" sz="1200" dirty="0"/>
          </a:p>
        </p:txBody>
      </p:sp>
      <p:sp>
        <p:nvSpPr>
          <p:cNvPr id="10" name="Rectangle 9"/>
          <p:cNvSpPr/>
          <p:nvPr/>
        </p:nvSpPr>
        <p:spPr>
          <a:xfrm>
            <a:off x="4538462" y="2002974"/>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OFFICIAL STATISTICS</a:t>
            </a:r>
            <a:endParaRPr lang="en-GB" dirty="0"/>
          </a:p>
        </p:txBody>
      </p:sp>
      <p:sp>
        <p:nvSpPr>
          <p:cNvPr id="11" name="Rectangle 10"/>
          <p:cNvSpPr/>
          <p:nvPr/>
        </p:nvSpPr>
        <p:spPr>
          <a:xfrm>
            <a:off x="946177" y="3788245"/>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smtClean="0"/>
              <a:t>A definition of crime that also takes a social or moral perspective e.g. the breaking of a moral and legal code</a:t>
            </a:r>
            <a:endParaRPr lang="en-GB" sz="1600" dirty="0"/>
          </a:p>
        </p:txBody>
      </p:sp>
      <p:sp>
        <p:nvSpPr>
          <p:cNvPr id="12" name="Rectangle 11"/>
          <p:cNvSpPr/>
          <p:nvPr/>
        </p:nvSpPr>
        <p:spPr>
          <a:xfrm>
            <a:off x="4538462" y="2569033"/>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HISTORICAL CHANGES</a:t>
            </a:r>
            <a:endParaRPr lang="en-GB" dirty="0"/>
          </a:p>
        </p:txBody>
      </p:sp>
      <p:sp>
        <p:nvSpPr>
          <p:cNvPr id="13" name="Rectangle 12"/>
          <p:cNvSpPr/>
          <p:nvPr/>
        </p:nvSpPr>
        <p:spPr>
          <a:xfrm>
            <a:off x="946177" y="4963898"/>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smtClean="0">
                <a:solidFill>
                  <a:schemeClr val="tx1"/>
                </a:solidFill>
              </a:rPr>
              <a:t>The number of crimes that do not appear in the official statistics (i.e. those that are not detected or reported and recorded by official agencies)</a:t>
            </a:r>
            <a:endParaRPr lang="en-GB" sz="1400">
              <a:solidFill>
                <a:schemeClr val="tx1"/>
              </a:solidFill>
            </a:endParaRPr>
          </a:p>
        </p:txBody>
      </p:sp>
      <p:sp>
        <p:nvSpPr>
          <p:cNvPr id="14" name="Rectangle 13"/>
          <p:cNvSpPr/>
          <p:nvPr/>
        </p:nvSpPr>
        <p:spPr>
          <a:xfrm>
            <a:off x="4538462" y="3135092"/>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SELF-REPORT STUDIES</a:t>
            </a:r>
            <a:endParaRPr lang="en-GB" dirty="0"/>
          </a:p>
        </p:txBody>
      </p:sp>
      <p:sp>
        <p:nvSpPr>
          <p:cNvPr id="15" name="Rectangle 14"/>
          <p:cNvSpPr/>
          <p:nvPr/>
        </p:nvSpPr>
        <p:spPr>
          <a:xfrm>
            <a:off x="8130747" y="1436915"/>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Definitions of crime that change over time e.g. witchcraft</a:t>
            </a:r>
            <a:endParaRPr lang="en-GB" dirty="0"/>
          </a:p>
        </p:txBody>
      </p:sp>
      <p:sp>
        <p:nvSpPr>
          <p:cNvPr id="16" name="Rectangle 15"/>
          <p:cNvSpPr/>
          <p:nvPr/>
        </p:nvSpPr>
        <p:spPr>
          <a:xfrm>
            <a:off x="8130747" y="2612568"/>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t>Questionnaires or interviews designed to ask individuals (in confidence) how many crimes they have committed</a:t>
            </a:r>
            <a:endParaRPr lang="en-GB" sz="1400" dirty="0"/>
          </a:p>
        </p:txBody>
      </p:sp>
      <p:sp>
        <p:nvSpPr>
          <p:cNvPr id="17" name="Rectangle 16"/>
          <p:cNvSpPr/>
          <p:nvPr/>
        </p:nvSpPr>
        <p:spPr>
          <a:xfrm>
            <a:off x="8130747" y="3788245"/>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Data that is collected by various government agencies such as the police, courts and prison service. The Home Office then produces a report collating all of the reported and recorded crime over a given period.</a:t>
            </a:r>
            <a:endParaRPr lang="en-GB" sz="1200" dirty="0"/>
          </a:p>
        </p:txBody>
      </p:sp>
      <p:sp>
        <p:nvSpPr>
          <p:cNvPr id="18" name="Rectangle 17"/>
          <p:cNvSpPr/>
          <p:nvPr/>
        </p:nvSpPr>
        <p:spPr>
          <a:xfrm>
            <a:off x="8130747" y="4963898"/>
            <a:ext cx="324146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smtClean="0"/>
              <a:t>Religious laws that govern the behaviour of the population in some countries e.g. adultery is punishable in some countries</a:t>
            </a:r>
            <a:endParaRPr lang="en-GB" sz="1600" dirty="0"/>
          </a:p>
        </p:txBody>
      </p:sp>
      <p:sp>
        <p:nvSpPr>
          <p:cNvPr id="20" name="Rectangle 19"/>
          <p:cNvSpPr/>
          <p:nvPr/>
        </p:nvSpPr>
        <p:spPr>
          <a:xfrm>
            <a:off x="4538462" y="3701151"/>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THE DARK FIGURE</a:t>
            </a:r>
            <a:endParaRPr lang="en-GB" dirty="0"/>
          </a:p>
        </p:txBody>
      </p:sp>
      <p:sp>
        <p:nvSpPr>
          <p:cNvPr id="21" name="Rectangle 20"/>
          <p:cNvSpPr/>
          <p:nvPr/>
        </p:nvSpPr>
        <p:spPr>
          <a:xfrm>
            <a:off x="4538462" y="4267210"/>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CULTURAL FACTORS</a:t>
            </a:r>
            <a:endParaRPr lang="en-GB" dirty="0"/>
          </a:p>
        </p:txBody>
      </p:sp>
      <p:sp>
        <p:nvSpPr>
          <p:cNvPr id="22" name="Rectangle 21"/>
          <p:cNvSpPr/>
          <p:nvPr/>
        </p:nvSpPr>
        <p:spPr>
          <a:xfrm>
            <a:off x="4538462" y="4833269"/>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VICTIMISATION STUDIES</a:t>
            </a:r>
            <a:endParaRPr lang="en-GB" dirty="0"/>
          </a:p>
        </p:txBody>
      </p:sp>
      <p:sp>
        <p:nvSpPr>
          <p:cNvPr id="23" name="Rectangle 22"/>
          <p:cNvSpPr/>
          <p:nvPr/>
        </p:nvSpPr>
        <p:spPr>
          <a:xfrm>
            <a:off x="4538462" y="5399328"/>
            <a:ext cx="3241467" cy="478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POLITICAL FACTORS</a:t>
            </a:r>
            <a:endParaRPr lang="en-GB" dirty="0"/>
          </a:p>
        </p:txBody>
      </p:sp>
    </p:spTree>
    <p:extLst>
      <p:ext uri="{BB962C8B-B14F-4D97-AF65-F5344CB8AC3E}">
        <p14:creationId xmlns:p14="http://schemas.microsoft.com/office/powerpoint/2010/main" val="250463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276" y="570017"/>
            <a:ext cx="6877792" cy="27432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Neurophysiological explanations</a:t>
            </a:r>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8" name="Rectangle 7"/>
          <p:cNvSpPr/>
          <p:nvPr/>
        </p:nvSpPr>
        <p:spPr>
          <a:xfrm>
            <a:off x="7255823" y="570015"/>
            <a:ext cx="4548251" cy="383573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a:t>Chromosomes</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9" name="Rectangle 8"/>
          <p:cNvSpPr/>
          <p:nvPr/>
        </p:nvSpPr>
        <p:spPr>
          <a:xfrm>
            <a:off x="164276" y="3479471"/>
            <a:ext cx="6877792" cy="313508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err="1"/>
              <a:t>Raine</a:t>
            </a:r>
            <a:r>
              <a:rPr lang="en-GB" sz="1200" dirty="0"/>
              <a:t> et al. (1997)</a:t>
            </a:r>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2" name="Rectangle 1"/>
          <p:cNvSpPr/>
          <p:nvPr/>
        </p:nvSpPr>
        <p:spPr>
          <a:xfrm>
            <a:off x="7255823" y="4595751"/>
            <a:ext cx="4548251" cy="20188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smtClean="0"/>
              <a:t>Hormones</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6" name="Rectangle 5"/>
          <p:cNvSpPr/>
          <p:nvPr/>
        </p:nvSpPr>
        <p:spPr>
          <a:xfrm>
            <a:off x="0" y="11874"/>
            <a:ext cx="121920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Biological explanations of crime: Neurophysiology, chromosomes and hormones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658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2433064" y="-4737"/>
            <a:ext cx="743081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biological explanations of crime</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4293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87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Learning theories of crime: social learning theory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ounded Rectangle 4"/>
          <p:cNvSpPr/>
          <p:nvPr/>
        </p:nvSpPr>
        <p:spPr>
          <a:xfrm>
            <a:off x="225912" y="1882589"/>
            <a:ext cx="3420931" cy="11403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Mediating cognitive factors</a:t>
            </a:r>
          </a:p>
          <a:p>
            <a:endParaRPr lang="en-GB" sz="1100" dirty="0"/>
          </a:p>
          <a:p>
            <a:endParaRPr lang="en-GB" sz="1100" dirty="0" smtClean="0"/>
          </a:p>
          <a:p>
            <a:endParaRPr lang="en-GB" sz="1100" dirty="0"/>
          </a:p>
          <a:p>
            <a:endParaRPr lang="en-GB" sz="1100" dirty="0" smtClean="0"/>
          </a:p>
          <a:p>
            <a:endParaRPr lang="en-GB" sz="1100" dirty="0"/>
          </a:p>
        </p:txBody>
      </p:sp>
      <p:sp>
        <p:nvSpPr>
          <p:cNvPr id="6" name="Rounded Rectangle 5"/>
          <p:cNvSpPr/>
          <p:nvPr/>
        </p:nvSpPr>
        <p:spPr>
          <a:xfrm>
            <a:off x="225912" y="5555738"/>
            <a:ext cx="3420931" cy="114031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1100" dirty="0" smtClean="0"/>
              <a:t>Vicarious reinforcement</a:t>
            </a:r>
          </a:p>
          <a:p>
            <a:endParaRPr lang="en-GB" sz="1100" dirty="0"/>
          </a:p>
          <a:p>
            <a:endParaRPr lang="en-GB" sz="1100" dirty="0" smtClean="0"/>
          </a:p>
          <a:p>
            <a:endParaRPr lang="en-GB" sz="1100" dirty="0"/>
          </a:p>
          <a:p>
            <a:endParaRPr lang="en-GB" sz="1100" dirty="0" smtClean="0"/>
          </a:p>
          <a:p>
            <a:endParaRPr lang="en-GB" sz="1100" dirty="0"/>
          </a:p>
        </p:txBody>
      </p:sp>
      <p:sp>
        <p:nvSpPr>
          <p:cNvPr id="7" name="Rounded Rectangle 6"/>
          <p:cNvSpPr/>
          <p:nvPr/>
        </p:nvSpPr>
        <p:spPr>
          <a:xfrm>
            <a:off x="225913" y="3106972"/>
            <a:ext cx="3420931" cy="11403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100" dirty="0" smtClean="0"/>
              <a:t>Imitation</a:t>
            </a:r>
          </a:p>
          <a:p>
            <a:endParaRPr lang="en-GB" sz="1100" dirty="0"/>
          </a:p>
          <a:p>
            <a:endParaRPr lang="en-GB" sz="1100" dirty="0" smtClean="0"/>
          </a:p>
          <a:p>
            <a:endParaRPr lang="en-GB" sz="1100" dirty="0"/>
          </a:p>
          <a:p>
            <a:endParaRPr lang="en-GB" sz="1100" dirty="0" smtClean="0"/>
          </a:p>
          <a:p>
            <a:endParaRPr lang="en-GB" sz="1100" dirty="0"/>
          </a:p>
        </p:txBody>
      </p:sp>
      <p:sp>
        <p:nvSpPr>
          <p:cNvPr id="8" name="Rounded Rectangle 7"/>
          <p:cNvSpPr/>
          <p:nvPr/>
        </p:nvSpPr>
        <p:spPr>
          <a:xfrm>
            <a:off x="225913" y="4331355"/>
            <a:ext cx="3420931" cy="11403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100" dirty="0" smtClean="0"/>
              <a:t>Models</a:t>
            </a:r>
          </a:p>
          <a:p>
            <a:endParaRPr lang="en-GB" sz="1100" dirty="0"/>
          </a:p>
          <a:p>
            <a:endParaRPr lang="en-GB" sz="1100" dirty="0" smtClean="0"/>
          </a:p>
          <a:p>
            <a:endParaRPr lang="en-GB" sz="1100" dirty="0"/>
          </a:p>
          <a:p>
            <a:endParaRPr lang="en-GB" sz="1100" dirty="0" smtClean="0"/>
          </a:p>
          <a:p>
            <a:endParaRPr lang="en-GB" sz="1100" dirty="0"/>
          </a:p>
        </p:txBody>
      </p:sp>
      <p:sp>
        <p:nvSpPr>
          <p:cNvPr id="9" name="Rounded Rectangle 8"/>
          <p:cNvSpPr/>
          <p:nvPr/>
        </p:nvSpPr>
        <p:spPr>
          <a:xfrm>
            <a:off x="3969572" y="700508"/>
            <a:ext cx="3679115" cy="5995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Evidence for social learning theory</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p:txBody>
      </p:sp>
      <p:sp>
        <p:nvSpPr>
          <p:cNvPr id="10" name="Rounded Rectangle 9"/>
          <p:cNvSpPr/>
          <p:nvPr/>
        </p:nvSpPr>
        <p:spPr>
          <a:xfrm>
            <a:off x="7971416" y="700508"/>
            <a:ext cx="3853031" cy="599553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smtClean="0"/>
              <a:t>Evaluation</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p:txBody>
      </p:sp>
      <p:sp>
        <p:nvSpPr>
          <p:cNvPr id="11" name="Rectangle 10"/>
          <p:cNvSpPr/>
          <p:nvPr/>
        </p:nvSpPr>
        <p:spPr>
          <a:xfrm>
            <a:off x="0" y="559150"/>
            <a:ext cx="3969572" cy="1323439"/>
          </a:xfrm>
          <a:prstGeom prst="rect">
            <a:avLst/>
          </a:prstGeom>
        </p:spPr>
        <p:txBody>
          <a:bodyPr wrap="square">
            <a:spAutoFit/>
          </a:bodyPr>
          <a:lstStyle/>
          <a:p>
            <a:pPr algn="ctr">
              <a:lnSpc>
                <a:spcPct val="80000"/>
              </a:lnSpc>
            </a:pPr>
            <a:r>
              <a:rPr lang="en-GB" altLang="en-US" sz="1000" dirty="0" smtClean="0">
                <a:solidFill>
                  <a:schemeClr val="accent2"/>
                </a:solidFill>
              </a:rPr>
              <a:t>SLT</a:t>
            </a:r>
            <a:r>
              <a:rPr lang="en-GB" altLang="en-US" sz="1000" dirty="0" smtClean="0"/>
              <a:t> states that all behaviour is learnt (and therefore is the result of </a:t>
            </a:r>
            <a:r>
              <a:rPr lang="en-GB" altLang="en-US" sz="1000" dirty="0" smtClean="0">
                <a:solidFill>
                  <a:schemeClr val="accent2"/>
                </a:solidFill>
              </a:rPr>
              <a:t>nurture</a:t>
            </a:r>
            <a:r>
              <a:rPr lang="en-GB" altLang="en-US" sz="1000" dirty="0" smtClean="0"/>
              <a:t>). This takes place through the observation and imitation of models due to the expectation of </a:t>
            </a:r>
            <a:r>
              <a:rPr lang="en-GB" altLang="en-US" sz="1000" dirty="0" smtClean="0">
                <a:solidFill>
                  <a:schemeClr val="accent2"/>
                </a:solidFill>
              </a:rPr>
              <a:t>rewards </a:t>
            </a:r>
            <a:r>
              <a:rPr lang="en-GB" altLang="en-US" sz="1000" dirty="0" smtClean="0"/>
              <a:t>for doing so (or not copying because of the expectation of </a:t>
            </a:r>
            <a:r>
              <a:rPr lang="en-GB" altLang="en-US" sz="1000" dirty="0" smtClean="0">
                <a:solidFill>
                  <a:schemeClr val="accent2"/>
                </a:solidFill>
              </a:rPr>
              <a:t>punishment</a:t>
            </a:r>
            <a:r>
              <a:rPr lang="en-GB" altLang="en-US" sz="1000" dirty="0" smtClean="0"/>
              <a:t>). Where an individual is motivated, imitation will most likely occur. </a:t>
            </a:r>
          </a:p>
          <a:p>
            <a:pPr algn="ctr">
              <a:lnSpc>
                <a:spcPct val="80000"/>
              </a:lnSpc>
            </a:pPr>
            <a:r>
              <a:rPr lang="en-GB" altLang="en-US" sz="1000" dirty="0" smtClean="0"/>
              <a:t>Any response that is therefore </a:t>
            </a:r>
            <a:r>
              <a:rPr lang="en-GB" altLang="en-US" sz="1000" dirty="0" smtClean="0">
                <a:solidFill>
                  <a:schemeClr val="accent2"/>
                </a:solidFill>
              </a:rPr>
              <a:t>reinforced</a:t>
            </a:r>
            <a:r>
              <a:rPr lang="en-GB" altLang="en-US" sz="1000" dirty="0" smtClean="0"/>
              <a:t> by an individual in some way (e.g. by attention or money) will continue in the future whilst any response that is not reinforced or is </a:t>
            </a:r>
            <a:r>
              <a:rPr lang="en-GB" altLang="en-US" sz="1000" dirty="0" smtClean="0">
                <a:solidFill>
                  <a:schemeClr val="accent2"/>
                </a:solidFill>
              </a:rPr>
              <a:t>punished</a:t>
            </a:r>
            <a:r>
              <a:rPr lang="en-GB" altLang="en-US" sz="1000" dirty="0" smtClean="0"/>
              <a:t>, will cease.</a:t>
            </a:r>
          </a:p>
          <a:p>
            <a:pPr algn="ctr">
              <a:lnSpc>
                <a:spcPct val="80000"/>
              </a:lnSpc>
            </a:pPr>
            <a:r>
              <a:rPr lang="en-GB" altLang="en-US" sz="1000" dirty="0" smtClean="0"/>
              <a:t>Criminal behaviour must have therefore been learnt through past </a:t>
            </a:r>
            <a:r>
              <a:rPr lang="en-GB" altLang="en-US" sz="1000" dirty="0" smtClean="0">
                <a:solidFill>
                  <a:schemeClr val="accent2"/>
                </a:solidFill>
              </a:rPr>
              <a:t>reinforcement</a:t>
            </a:r>
            <a:r>
              <a:rPr lang="en-GB" altLang="en-US" sz="1000" dirty="0" smtClean="0"/>
              <a:t>.</a:t>
            </a:r>
          </a:p>
        </p:txBody>
      </p:sp>
      <p:pic>
        <p:nvPicPr>
          <p:cNvPr id="1026" name="Picture 2" descr="https://reynaldojrflores.files.wordpress.com/2013/06/bobo-do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44" r="19609"/>
          <a:stretch/>
        </p:blipFill>
        <p:spPr bwMode="auto">
          <a:xfrm rot="784503">
            <a:off x="3872753" y="5365847"/>
            <a:ext cx="806824" cy="1419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reynaldojrflores.files.wordpress.com/2013/06/bobo-do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44" r="19609"/>
          <a:stretch/>
        </p:blipFill>
        <p:spPr bwMode="auto">
          <a:xfrm rot="20799203">
            <a:off x="7144870" y="1334306"/>
            <a:ext cx="806824" cy="14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0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87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Learning theories of crime: differential association theory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ounded Rectangle 2"/>
          <p:cNvSpPr/>
          <p:nvPr/>
        </p:nvSpPr>
        <p:spPr>
          <a:xfrm>
            <a:off x="225912" y="700507"/>
            <a:ext cx="3420931" cy="3290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What is differential association theory?</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p:txBody>
      </p:sp>
      <p:sp>
        <p:nvSpPr>
          <p:cNvPr id="5" name="Rounded Rectangle 4"/>
          <p:cNvSpPr/>
          <p:nvPr/>
        </p:nvSpPr>
        <p:spPr>
          <a:xfrm>
            <a:off x="3969572" y="700508"/>
            <a:ext cx="3679115" cy="5995539"/>
          </a:xfrm>
          <a:prstGeom prst="roundRect">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Evidence for differential association theory</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p:txBody>
      </p:sp>
      <p:sp>
        <p:nvSpPr>
          <p:cNvPr id="6" name="Rounded Rectangle 5"/>
          <p:cNvSpPr/>
          <p:nvPr/>
        </p:nvSpPr>
        <p:spPr>
          <a:xfrm>
            <a:off x="7971416" y="700508"/>
            <a:ext cx="3853031" cy="59955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t>Evaluation</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a:p>
        </p:txBody>
      </p:sp>
      <p:sp>
        <p:nvSpPr>
          <p:cNvPr id="7" name="Rounded Rectangle 6"/>
          <p:cNvSpPr/>
          <p:nvPr/>
        </p:nvSpPr>
        <p:spPr>
          <a:xfrm>
            <a:off x="225912" y="4133989"/>
            <a:ext cx="3420931" cy="245148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1100" dirty="0" smtClean="0"/>
              <a:t>How does this theory explain why individuals from the same background differ?</a:t>
            </a:r>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p:txBody>
      </p:sp>
      <p:pic>
        <p:nvPicPr>
          <p:cNvPr id="2050" name="Picture 2" descr="http://www.cliparthut.com/clip-arts/1085/angel-and-devil-cartoon-10858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048" y="5905537"/>
            <a:ext cx="952463" cy="952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clipart.com/free_clipart_images/a_silhouette_of_a_father_and_son_holding_hands_0071-1002-0323-2525_SMU.jpg"/>
          <p:cNvPicPr>
            <a:picLocks noChangeAspect="1" noChangeArrowheads="1"/>
          </p:cNvPicPr>
          <p:nvPr/>
        </p:nvPicPr>
        <p:blipFill rotWithShape="1">
          <a:blip r:embed="rId3">
            <a:extLst>
              <a:ext uri="{28A0092B-C50C-407E-A947-70E740481C1C}">
                <a14:useLocalDpi xmlns:a14="http://schemas.microsoft.com/office/drawing/2010/main" val="0"/>
              </a:ext>
            </a:extLst>
          </a:blip>
          <a:srcRect b="22965"/>
          <a:stretch/>
        </p:blipFill>
        <p:spPr bwMode="auto">
          <a:xfrm>
            <a:off x="7335311" y="1269403"/>
            <a:ext cx="583719" cy="12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874" y="1157464"/>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4"/>
          <p:cNvSpPr/>
          <p:nvPr/>
        </p:nvSpPr>
        <p:spPr>
          <a:xfrm>
            <a:off x="3249873" y="1689201"/>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Rectangle 5"/>
          <p:cNvSpPr/>
          <p:nvPr/>
        </p:nvSpPr>
        <p:spPr>
          <a:xfrm>
            <a:off x="3249874" y="2220938"/>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Rectangle 6"/>
          <p:cNvSpPr/>
          <p:nvPr/>
        </p:nvSpPr>
        <p:spPr>
          <a:xfrm>
            <a:off x="3249873" y="2752675"/>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Rectangle 7"/>
          <p:cNvSpPr/>
          <p:nvPr/>
        </p:nvSpPr>
        <p:spPr>
          <a:xfrm>
            <a:off x="3249873" y="3284412"/>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Rectangle 8"/>
          <p:cNvSpPr/>
          <p:nvPr/>
        </p:nvSpPr>
        <p:spPr>
          <a:xfrm>
            <a:off x="3249872" y="3816149"/>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Rectangle 9"/>
          <p:cNvSpPr/>
          <p:nvPr/>
        </p:nvSpPr>
        <p:spPr>
          <a:xfrm>
            <a:off x="3249873" y="4347886"/>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1" name="Rectangle 10"/>
          <p:cNvSpPr/>
          <p:nvPr/>
        </p:nvSpPr>
        <p:spPr>
          <a:xfrm>
            <a:off x="3249872" y="4879623"/>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Rectangle 11"/>
          <p:cNvSpPr/>
          <p:nvPr/>
        </p:nvSpPr>
        <p:spPr>
          <a:xfrm>
            <a:off x="3249872" y="5411631"/>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3" name="Rectangle 12"/>
          <p:cNvSpPr/>
          <p:nvPr/>
        </p:nvSpPr>
        <p:spPr>
          <a:xfrm>
            <a:off x="3249871" y="5943368"/>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4" name="Rectangle 13"/>
          <p:cNvSpPr/>
          <p:nvPr/>
        </p:nvSpPr>
        <p:spPr>
          <a:xfrm>
            <a:off x="239529" y="1157464"/>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a:t>Psychologist who developed atavistic theory</a:t>
            </a:r>
          </a:p>
        </p:txBody>
      </p:sp>
      <p:sp>
        <p:nvSpPr>
          <p:cNvPr id="15" name="Rectangle 14"/>
          <p:cNvSpPr/>
          <p:nvPr/>
        </p:nvSpPr>
        <p:spPr>
          <a:xfrm>
            <a:off x="239528" y="1689201"/>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A physical anomaly that Lombroso proposed as a criminal characteristic</a:t>
            </a:r>
            <a:endParaRPr lang="en-GB" sz="1200" dirty="0"/>
          </a:p>
        </p:txBody>
      </p:sp>
      <p:sp>
        <p:nvSpPr>
          <p:cNvPr id="16" name="Rectangle 15"/>
          <p:cNvSpPr/>
          <p:nvPr/>
        </p:nvSpPr>
        <p:spPr>
          <a:xfrm>
            <a:off x="239529" y="2220938"/>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a:t>Psychologist who criticised Lombroso’s theory</a:t>
            </a:r>
          </a:p>
        </p:txBody>
      </p:sp>
      <p:sp>
        <p:nvSpPr>
          <p:cNvPr id="17" name="Rectangle 16"/>
          <p:cNvSpPr/>
          <p:nvPr/>
        </p:nvSpPr>
        <p:spPr>
          <a:xfrm>
            <a:off x="239528" y="2752675"/>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The three body types</a:t>
            </a:r>
            <a:endParaRPr lang="en-GB" sz="1200" dirty="0"/>
          </a:p>
        </p:txBody>
      </p:sp>
      <p:sp>
        <p:nvSpPr>
          <p:cNvPr id="18" name="Rectangle 17"/>
          <p:cNvSpPr/>
          <p:nvPr/>
        </p:nvSpPr>
        <p:spPr>
          <a:xfrm>
            <a:off x="239528" y="3284412"/>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The psychologist who developed somatotype theory</a:t>
            </a:r>
            <a:endParaRPr lang="en-GB" sz="1200" dirty="0"/>
          </a:p>
        </p:txBody>
      </p:sp>
      <p:sp>
        <p:nvSpPr>
          <p:cNvPr id="19" name="Rectangle 18"/>
          <p:cNvSpPr/>
          <p:nvPr/>
        </p:nvSpPr>
        <p:spPr>
          <a:xfrm>
            <a:off x="239527" y="3816149"/>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The criminal body type</a:t>
            </a:r>
            <a:endParaRPr lang="en-GB" sz="1200" dirty="0"/>
          </a:p>
        </p:txBody>
      </p:sp>
      <p:sp>
        <p:nvSpPr>
          <p:cNvPr id="20" name="Rectangle 19"/>
          <p:cNvSpPr/>
          <p:nvPr/>
        </p:nvSpPr>
        <p:spPr>
          <a:xfrm>
            <a:off x="239528" y="4347886"/>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A factor besides body shape that leads to increased aggression</a:t>
            </a:r>
            <a:endParaRPr lang="en-GB" sz="1200" dirty="0"/>
          </a:p>
        </p:txBody>
      </p:sp>
      <p:sp>
        <p:nvSpPr>
          <p:cNvPr id="21" name="Rectangle 20"/>
          <p:cNvSpPr/>
          <p:nvPr/>
        </p:nvSpPr>
        <p:spPr>
          <a:xfrm>
            <a:off x="239527" y="4879623"/>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Studies used to investigate the genetic transmission of offending behaviour</a:t>
            </a:r>
            <a:endParaRPr lang="en-GB" sz="1200" dirty="0"/>
          </a:p>
        </p:txBody>
      </p:sp>
      <p:sp>
        <p:nvSpPr>
          <p:cNvPr id="22" name="Rectangle 21"/>
          <p:cNvSpPr/>
          <p:nvPr/>
        </p:nvSpPr>
        <p:spPr>
          <a:xfrm>
            <a:off x="239527" y="5411631"/>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Identical twins</a:t>
            </a:r>
            <a:endParaRPr lang="en-GB" sz="1200" dirty="0"/>
          </a:p>
        </p:txBody>
      </p:sp>
      <p:sp>
        <p:nvSpPr>
          <p:cNvPr id="23" name="Rectangle 22"/>
          <p:cNvSpPr/>
          <p:nvPr/>
        </p:nvSpPr>
        <p:spPr>
          <a:xfrm>
            <a:off x="239526" y="5943368"/>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Investigator of criminality in MZ twins versus DZ twins</a:t>
            </a:r>
            <a:endParaRPr lang="en-GB" sz="1200" dirty="0"/>
          </a:p>
        </p:txBody>
      </p:sp>
      <p:sp>
        <p:nvSpPr>
          <p:cNvPr id="24" name="Rectangle 23"/>
          <p:cNvSpPr/>
          <p:nvPr/>
        </p:nvSpPr>
        <p:spPr>
          <a:xfrm>
            <a:off x="6260216" y="1157464"/>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a:t>Structure of the brain linked to aggressive behaviour</a:t>
            </a:r>
          </a:p>
        </p:txBody>
      </p:sp>
      <p:sp>
        <p:nvSpPr>
          <p:cNvPr id="25" name="Rectangle 24"/>
          <p:cNvSpPr/>
          <p:nvPr/>
        </p:nvSpPr>
        <p:spPr>
          <a:xfrm>
            <a:off x="6260215" y="1689201"/>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Psychologist who linked brain structure to crime</a:t>
            </a:r>
            <a:endParaRPr lang="en-GB" sz="1200" dirty="0"/>
          </a:p>
        </p:txBody>
      </p:sp>
      <p:sp>
        <p:nvSpPr>
          <p:cNvPr id="26" name="Rectangle 25"/>
          <p:cNvSpPr/>
          <p:nvPr/>
        </p:nvSpPr>
        <p:spPr>
          <a:xfrm>
            <a:off x="6260216" y="2220938"/>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Disorder used as an explanation for offending</a:t>
            </a:r>
            <a:endParaRPr lang="en-GB" sz="1200" dirty="0"/>
          </a:p>
        </p:txBody>
      </p:sp>
      <p:sp>
        <p:nvSpPr>
          <p:cNvPr id="27" name="Rectangle 26"/>
          <p:cNvSpPr/>
          <p:nvPr/>
        </p:nvSpPr>
        <p:spPr>
          <a:xfrm>
            <a:off x="6260215" y="2752675"/>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Psychologist who linked hormones to crime</a:t>
            </a:r>
            <a:endParaRPr lang="en-GB" sz="1200" dirty="0"/>
          </a:p>
        </p:txBody>
      </p:sp>
      <p:sp>
        <p:nvSpPr>
          <p:cNvPr id="28" name="Rectangle 27"/>
          <p:cNvSpPr/>
          <p:nvPr/>
        </p:nvSpPr>
        <p:spPr>
          <a:xfrm>
            <a:off x="6260215" y="3284412"/>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Criticism of the biological approach as it breaks behaviour down too much</a:t>
            </a:r>
            <a:endParaRPr lang="en-GB" sz="1200" dirty="0"/>
          </a:p>
        </p:txBody>
      </p:sp>
      <p:sp>
        <p:nvSpPr>
          <p:cNvPr id="29" name="Rectangle 28"/>
          <p:cNvSpPr/>
          <p:nvPr/>
        </p:nvSpPr>
        <p:spPr>
          <a:xfrm>
            <a:off x="6260214" y="3816149"/>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Only measures the relationship between variables</a:t>
            </a:r>
            <a:endParaRPr lang="en-GB" sz="1200" dirty="0"/>
          </a:p>
        </p:txBody>
      </p:sp>
      <p:sp>
        <p:nvSpPr>
          <p:cNvPr id="30" name="Rectangle 29"/>
          <p:cNvSpPr/>
          <p:nvPr/>
        </p:nvSpPr>
        <p:spPr>
          <a:xfrm>
            <a:off x="6260215" y="4347886"/>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Copying of behaviour</a:t>
            </a:r>
            <a:endParaRPr lang="en-GB" sz="1200" dirty="0"/>
          </a:p>
        </p:txBody>
      </p:sp>
      <p:sp>
        <p:nvSpPr>
          <p:cNvPr id="31" name="Rectangle 30"/>
          <p:cNvSpPr/>
          <p:nvPr/>
        </p:nvSpPr>
        <p:spPr>
          <a:xfrm>
            <a:off x="6260214" y="4879623"/>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According to SLT, the people who we imitate</a:t>
            </a:r>
            <a:endParaRPr lang="en-GB" sz="1200" dirty="0"/>
          </a:p>
        </p:txBody>
      </p:sp>
      <p:sp>
        <p:nvSpPr>
          <p:cNvPr id="32" name="Rectangle 31"/>
          <p:cNvSpPr/>
          <p:nvPr/>
        </p:nvSpPr>
        <p:spPr>
          <a:xfrm>
            <a:off x="6260214" y="5411631"/>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The theory proposed by Farrington</a:t>
            </a:r>
            <a:endParaRPr lang="en-GB" sz="1200" dirty="0"/>
          </a:p>
        </p:txBody>
      </p:sp>
      <p:sp>
        <p:nvSpPr>
          <p:cNvPr id="33" name="Rectangle 32"/>
          <p:cNvSpPr/>
          <p:nvPr/>
        </p:nvSpPr>
        <p:spPr>
          <a:xfrm>
            <a:off x="6260213" y="5943368"/>
            <a:ext cx="2890948" cy="467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a:t>Evidence in support of SLT</a:t>
            </a:r>
            <a:endParaRPr lang="en-GB" sz="1200" dirty="0"/>
          </a:p>
        </p:txBody>
      </p:sp>
      <p:sp>
        <p:nvSpPr>
          <p:cNvPr id="34" name="Rectangle 33"/>
          <p:cNvSpPr/>
          <p:nvPr/>
        </p:nvSpPr>
        <p:spPr>
          <a:xfrm>
            <a:off x="9273261" y="1157464"/>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5" name="Rectangle 34"/>
          <p:cNvSpPr/>
          <p:nvPr/>
        </p:nvSpPr>
        <p:spPr>
          <a:xfrm>
            <a:off x="9273260" y="1689201"/>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6" name="Rectangle 35"/>
          <p:cNvSpPr/>
          <p:nvPr/>
        </p:nvSpPr>
        <p:spPr>
          <a:xfrm>
            <a:off x="9273261" y="2220938"/>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7" name="Rectangle 36"/>
          <p:cNvSpPr/>
          <p:nvPr/>
        </p:nvSpPr>
        <p:spPr>
          <a:xfrm>
            <a:off x="9273260" y="2752675"/>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8" name="Rectangle 37"/>
          <p:cNvSpPr/>
          <p:nvPr/>
        </p:nvSpPr>
        <p:spPr>
          <a:xfrm>
            <a:off x="9273260" y="3284412"/>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9" name="Rectangle 38"/>
          <p:cNvSpPr/>
          <p:nvPr/>
        </p:nvSpPr>
        <p:spPr>
          <a:xfrm>
            <a:off x="9273259" y="3816149"/>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0" name="Rectangle 39"/>
          <p:cNvSpPr/>
          <p:nvPr/>
        </p:nvSpPr>
        <p:spPr>
          <a:xfrm>
            <a:off x="9273260" y="4347886"/>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1" name="Rectangle 40"/>
          <p:cNvSpPr/>
          <p:nvPr/>
        </p:nvSpPr>
        <p:spPr>
          <a:xfrm>
            <a:off x="9273259" y="4879623"/>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2" name="Rectangle 41"/>
          <p:cNvSpPr/>
          <p:nvPr/>
        </p:nvSpPr>
        <p:spPr>
          <a:xfrm>
            <a:off x="9273259" y="5411631"/>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3" name="Rectangle 42"/>
          <p:cNvSpPr/>
          <p:nvPr/>
        </p:nvSpPr>
        <p:spPr>
          <a:xfrm>
            <a:off x="9273258" y="5943368"/>
            <a:ext cx="2890948" cy="467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5" name="Content Placeholder 2"/>
          <p:cNvSpPr txBox="1">
            <a:spLocks/>
          </p:cNvSpPr>
          <p:nvPr/>
        </p:nvSpPr>
        <p:spPr>
          <a:xfrm>
            <a:off x="6798832" y="1978025"/>
            <a:ext cx="47073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6" name="Rectangle 45"/>
          <p:cNvSpPr/>
          <p:nvPr/>
        </p:nvSpPr>
        <p:spPr>
          <a:xfrm>
            <a:off x="1933331" y="177225"/>
            <a:ext cx="84777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Learning theory and the biological approach quiz</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039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4"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 </a:t>
            </a:r>
            <a:r>
              <a:rPr lang="en-GB" sz="1200" dirty="0"/>
              <a:t>A strength of the social learning theories explanations into offending is that it provides us with real-world application.</a:t>
            </a:r>
          </a:p>
        </p:txBody>
      </p:sp>
      <p:sp>
        <p:nvSpPr>
          <p:cNvPr id="5" name="Rectangle 4"/>
          <p:cNvSpPr/>
          <p:nvPr/>
        </p:nvSpPr>
        <p:spPr>
          <a:xfrm>
            <a:off x="28354"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5 </a:t>
            </a:r>
            <a:r>
              <a:rPr lang="en-GB" sz="1200" dirty="0"/>
              <a:t>This is supported by Osborne and West’s study who found that where the father had a criminal conviction, 40% of sons also acquired one by the age of 18, compared with only 13% of the sons of non-criminal fathers.</a:t>
            </a:r>
          </a:p>
        </p:txBody>
      </p:sp>
      <p:sp>
        <p:nvSpPr>
          <p:cNvPr id="6" name="Rectangle 5"/>
          <p:cNvSpPr/>
          <p:nvPr/>
        </p:nvSpPr>
        <p:spPr>
          <a:xfrm>
            <a:off x="28354"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9 </a:t>
            </a:r>
            <a:r>
              <a:rPr lang="en-GB" sz="1200" dirty="0"/>
              <a:t>A strength of the learning theories of offending is that there is some evidence to support the idea of pro-criminal values within families as people with criminal parents run a higher risk of becoming criminals themselves.</a:t>
            </a:r>
          </a:p>
        </p:txBody>
      </p:sp>
      <p:sp>
        <p:nvSpPr>
          <p:cNvPr id="7" name="Rectangle 6"/>
          <p:cNvSpPr/>
          <p:nvPr/>
        </p:nvSpPr>
        <p:spPr>
          <a:xfrm>
            <a:off x="28354"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600" dirty="0" smtClean="0"/>
              <a:t>13 </a:t>
            </a:r>
            <a:r>
              <a:rPr lang="en-GB" sz="600" dirty="0"/>
              <a:t>For example, Bandura used the experimental observation method to investigate the role of models in aggression. He tested 72 children half male half female who were divided into groups who watched an aggressive or non-aggressive model play with a bobo doll. The model was either the same or different sex. The children were then taken separately to an experimental room and were allowed to play with the bobo doll. The observers rated the children for how much they displayed evidence of imitating aggression or non-aggression. The results showed that the children would imitate the behaviour they saw, although the likelihood of modelling depended on the characteristics of the model and whether they were seen to be a reward or punishment.</a:t>
            </a:r>
          </a:p>
        </p:txBody>
      </p:sp>
      <p:sp>
        <p:nvSpPr>
          <p:cNvPr id="8" name="Rectangle 7"/>
          <p:cNvSpPr/>
          <p:nvPr/>
        </p:nvSpPr>
        <p:spPr>
          <a:xfrm>
            <a:off x="3062499"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2 </a:t>
            </a:r>
            <a:r>
              <a:rPr lang="en-GB" sz="1100" dirty="0"/>
              <a:t>Observational studies involve watching and recording people’s behaviour. They often take place in artificial settings therefore they lack ecological validity. This is a limitation because the results from the study will not be </a:t>
            </a:r>
            <a:r>
              <a:rPr lang="en-GB" sz="1100" dirty="0" err="1"/>
              <a:t>generalisable</a:t>
            </a:r>
            <a:r>
              <a:rPr lang="en-GB" sz="1100" dirty="0"/>
              <a:t> to the real world.</a:t>
            </a:r>
          </a:p>
        </p:txBody>
      </p:sp>
      <p:sp>
        <p:nvSpPr>
          <p:cNvPr id="9" name="Rectangle 8"/>
          <p:cNvSpPr/>
          <p:nvPr/>
        </p:nvSpPr>
        <p:spPr>
          <a:xfrm>
            <a:off x="3062499"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6 </a:t>
            </a:r>
            <a:r>
              <a:rPr lang="en-GB" sz="1200" dirty="0"/>
              <a:t>By having this real world application means that we are able to lower levels of aggression by protecting children from violence in the media e.g. TV and video games which could ultimately lower crime rates.</a:t>
            </a:r>
          </a:p>
        </p:txBody>
      </p:sp>
      <p:sp>
        <p:nvSpPr>
          <p:cNvPr id="10" name="Rectangle 9"/>
          <p:cNvSpPr/>
          <p:nvPr/>
        </p:nvSpPr>
        <p:spPr>
          <a:xfrm>
            <a:off x="3062499"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800" dirty="0" smtClean="0"/>
              <a:t>10 </a:t>
            </a:r>
            <a:r>
              <a:rPr lang="en-GB" sz="800" dirty="0"/>
              <a:t>It is well known in our society that criminals are frequently caught and imprisoned, a fairly salient observed punishment. It is also the case that most people work in legitimate employment to acquire reinforcements such as money and status, another very obvious set of models and observed reinforcements. This being the case it is not clear why people behave criminally at all if the vast majority of models and reinforcements should promote non-criminal behaviour.</a:t>
            </a:r>
          </a:p>
        </p:txBody>
      </p:sp>
      <p:sp>
        <p:nvSpPr>
          <p:cNvPr id="11" name="Rectangle 10"/>
          <p:cNvSpPr/>
          <p:nvPr/>
        </p:nvSpPr>
        <p:spPr>
          <a:xfrm>
            <a:off x="3062499"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14 </a:t>
            </a:r>
            <a:r>
              <a:rPr lang="en-GB" sz="700" dirty="0"/>
              <a:t>For example, Farrington et al carried out the Cambridge Study of Delinquent Development, a longitudinal study. A group of 411 working-class boys and their families, from a deprived inner-city area of south London, were studied from the age of 8 years in 1961 to the age of 50 years. Researchers recorded details of family background, parenting styles and school behaviour. They also recorded the rate and type of convictions at various points. 41% of the sample were found to have had criminal convictions between the ages of 10 and 50 years.</a:t>
            </a:r>
          </a:p>
        </p:txBody>
      </p:sp>
      <p:sp>
        <p:nvSpPr>
          <p:cNvPr id="12" name="Rectangle 11"/>
          <p:cNvSpPr/>
          <p:nvPr/>
        </p:nvSpPr>
        <p:spPr>
          <a:xfrm>
            <a:off x="6096644"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3 </a:t>
            </a:r>
            <a:r>
              <a:rPr lang="en-GB" sz="700" dirty="0"/>
              <a:t>Although this study indicates that role models and imitation play a part in a person’s criminal behaviour, this may not be the case in real life. The participants in the study were working class therefore they were earning an income which is considered a reinforcement. Therefore, the participants may have performed criminal acts due to their own decision making and not because of family criminality. This also suggests that the research could be taken as evidence for a genetic theory of offending, since a high percentage of the sample had biological parents who were criminals, thus disregarding the learning theories.</a:t>
            </a:r>
          </a:p>
        </p:txBody>
      </p:sp>
      <p:sp>
        <p:nvSpPr>
          <p:cNvPr id="13" name="Rectangle 12"/>
          <p:cNvSpPr/>
          <p:nvPr/>
        </p:nvSpPr>
        <p:spPr>
          <a:xfrm>
            <a:off x="6096644"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7 </a:t>
            </a:r>
            <a:r>
              <a:rPr lang="en-GB" sz="700" dirty="0"/>
              <a:t>Sutherland stated that the basic prediction of differential association theory is that people who become offenders will have been socialized in families and group where there are some pro-criminal norms; There should therefore be evidence of pro-criminal norms and probably criminal activity in the families and peer groups of offenders. This idea of pro-criminal norms disregards all other theories to offending such as the biological explanations as Sutherland argues that if a child acquires more attitudes that are favourable to crime than unfavourable ones, the result will be that they regard criminal behaviour as acceptable.</a:t>
            </a:r>
          </a:p>
        </p:txBody>
      </p:sp>
      <p:sp>
        <p:nvSpPr>
          <p:cNvPr id="14" name="Rectangle 13"/>
          <p:cNvSpPr/>
          <p:nvPr/>
        </p:nvSpPr>
        <p:spPr>
          <a:xfrm>
            <a:off x="6096644"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11 </a:t>
            </a:r>
            <a:r>
              <a:rPr lang="en-GB" sz="700" dirty="0"/>
              <a:t>Although this study showed that children imitate aggression from models which could also lead to criminal behaviours being imitated, the study’s findings cannot be generalised to the real world. The method relies on research conducted in artificial settings therefore behaviour observed may not be reliable and that the children in Bandura’s study may have acted differently as they were influenced by demand characteristics. In real life, the children may respond differently towards humans than the way they responded towards the Bobo doll.</a:t>
            </a:r>
          </a:p>
        </p:txBody>
      </p:sp>
      <p:sp>
        <p:nvSpPr>
          <p:cNvPr id="15" name="Rectangle 14"/>
          <p:cNvSpPr/>
          <p:nvPr/>
        </p:nvSpPr>
        <p:spPr>
          <a:xfrm>
            <a:off x="6096644"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15 </a:t>
            </a:r>
            <a:r>
              <a:rPr lang="en-GB" sz="1200" dirty="0"/>
              <a:t>A limitation of the learning theories of offending is that it underplays the role of cognitive factors, such as decision making, in criminal behaviour.</a:t>
            </a:r>
          </a:p>
        </p:txBody>
      </p:sp>
      <p:sp>
        <p:nvSpPr>
          <p:cNvPr id="16" name="Rectangle 15"/>
          <p:cNvSpPr/>
          <p:nvPr/>
        </p:nvSpPr>
        <p:spPr>
          <a:xfrm>
            <a:off x="9130789"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4 </a:t>
            </a:r>
            <a:r>
              <a:rPr lang="en-GB" sz="1100" dirty="0"/>
              <a:t>The social learning theory therefore has allowed us to understand how violence in the media can change the behaviour of young children and that by allowing children to watch aggression you are allowing them to imitate the behaviour which can them influence them to perform criminal acts.</a:t>
            </a:r>
          </a:p>
        </p:txBody>
      </p:sp>
      <p:sp>
        <p:nvSpPr>
          <p:cNvPr id="17" name="Rectangle 16"/>
          <p:cNvSpPr/>
          <p:nvPr/>
        </p:nvSpPr>
        <p:spPr>
          <a:xfrm>
            <a:off x="9130789"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8 </a:t>
            </a:r>
            <a:r>
              <a:rPr lang="en-GB" sz="1200" dirty="0"/>
              <a:t>A limitation of the learning theories of offending is that in order to assess a change in behaviour in terms of aggression due to  reinforcement, observational studies must be carried out.</a:t>
            </a:r>
          </a:p>
        </p:txBody>
      </p:sp>
      <p:sp>
        <p:nvSpPr>
          <p:cNvPr id="18" name="Rectangle 17"/>
          <p:cNvSpPr/>
          <p:nvPr/>
        </p:nvSpPr>
        <p:spPr>
          <a:xfrm>
            <a:off x="9130789"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12 </a:t>
            </a:r>
            <a:r>
              <a:rPr lang="en-GB" sz="1200" dirty="0"/>
              <a:t>This therefore provides empirical evidence that a child may perform criminal acts based on the acceptance of their parents’ pro-criminal views.</a:t>
            </a:r>
          </a:p>
        </p:txBody>
      </p:sp>
      <p:sp>
        <p:nvSpPr>
          <p:cNvPr id="19" name="Rectangle 18"/>
          <p:cNvSpPr/>
          <p:nvPr/>
        </p:nvSpPr>
        <p:spPr>
          <a:xfrm>
            <a:off x="9130789"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16 </a:t>
            </a:r>
            <a:r>
              <a:rPr lang="en-GB" sz="700" dirty="0"/>
              <a:t>For example, the Columbine massacre in which the two boys involved in the murder of 13 students and teachers and wounding of 23 others before committing suicide were said to have been avid players of the computer game Doom; a game licensed in the US military to train soldiers to effectively kill. The boys had created a video a year before this event in which they acted out the game wearing trench coats and carrying weapons. This would suggest that the theory indicating that violence in the media can cause criminal behaviour in young children has real world application.</a:t>
            </a:r>
          </a:p>
        </p:txBody>
      </p:sp>
      <p:sp>
        <p:nvSpPr>
          <p:cNvPr id="20" name="Rectangle 19"/>
          <p:cNvSpPr/>
          <p:nvPr/>
        </p:nvSpPr>
        <p:spPr>
          <a:xfrm>
            <a:off x="2658140"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1" name="Rectangle 20"/>
          <p:cNvSpPr/>
          <p:nvPr/>
        </p:nvSpPr>
        <p:spPr>
          <a:xfrm>
            <a:off x="3437861"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2" name="Rectangle 21"/>
          <p:cNvSpPr/>
          <p:nvPr/>
        </p:nvSpPr>
        <p:spPr>
          <a:xfrm>
            <a:off x="4217582"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3" name="Rectangle 22"/>
          <p:cNvSpPr/>
          <p:nvPr/>
        </p:nvSpPr>
        <p:spPr>
          <a:xfrm>
            <a:off x="4997303"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4" name="Rectangle 23"/>
          <p:cNvSpPr/>
          <p:nvPr/>
        </p:nvSpPr>
        <p:spPr>
          <a:xfrm>
            <a:off x="2658140"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5" name="Rectangle 24"/>
          <p:cNvSpPr/>
          <p:nvPr/>
        </p:nvSpPr>
        <p:spPr>
          <a:xfrm>
            <a:off x="3437861"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6" name="Rectangle 25"/>
          <p:cNvSpPr/>
          <p:nvPr/>
        </p:nvSpPr>
        <p:spPr>
          <a:xfrm>
            <a:off x="4217582"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7" name="Rectangle 26"/>
          <p:cNvSpPr/>
          <p:nvPr/>
        </p:nvSpPr>
        <p:spPr>
          <a:xfrm>
            <a:off x="4997303"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8" name="Rectangle 27"/>
          <p:cNvSpPr/>
          <p:nvPr/>
        </p:nvSpPr>
        <p:spPr>
          <a:xfrm>
            <a:off x="6755220"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9" name="Rectangle 28"/>
          <p:cNvSpPr/>
          <p:nvPr/>
        </p:nvSpPr>
        <p:spPr>
          <a:xfrm>
            <a:off x="7534941"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0" name="Rectangle 29"/>
          <p:cNvSpPr/>
          <p:nvPr/>
        </p:nvSpPr>
        <p:spPr>
          <a:xfrm>
            <a:off x="8314662"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1" name="Rectangle 30"/>
          <p:cNvSpPr/>
          <p:nvPr/>
        </p:nvSpPr>
        <p:spPr>
          <a:xfrm>
            <a:off x="9094383"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2" name="Rectangle 31"/>
          <p:cNvSpPr/>
          <p:nvPr/>
        </p:nvSpPr>
        <p:spPr>
          <a:xfrm>
            <a:off x="6755220"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3" name="Rectangle 32"/>
          <p:cNvSpPr/>
          <p:nvPr/>
        </p:nvSpPr>
        <p:spPr>
          <a:xfrm>
            <a:off x="7534941"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4" name="Rectangle 33"/>
          <p:cNvSpPr/>
          <p:nvPr/>
        </p:nvSpPr>
        <p:spPr>
          <a:xfrm>
            <a:off x="8314662"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5" name="Rectangle 34"/>
          <p:cNvSpPr/>
          <p:nvPr/>
        </p:nvSpPr>
        <p:spPr>
          <a:xfrm>
            <a:off x="9094383"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6" name="Rectangle 35"/>
          <p:cNvSpPr/>
          <p:nvPr/>
        </p:nvSpPr>
        <p:spPr>
          <a:xfrm>
            <a:off x="1941246" y="-4737"/>
            <a:ext cx="841448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learning theory explanations of crime</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9237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uzzlemaker.discoveryeducation.com/puzzles/20664asnap.png"/>
          <p:cNvPicPr/>
          <p:nvPr/>
        </p:nvPicPr>
        <p:blipFill>
          <a:blip r:embed="rId2">
            <a:extLst>
              <a:ext uri="{28A0092B-C50C-407E-A947-70E740481C1C}">
                <a14:useLocalDpi xmlns:a14="http://schemas.microsoft.com/office/drawing/2010/main" val="0"/>
              </a:ext>
            </a:extLst>
          </a:blip>
          <a:srcRect/>
          <a:stretch>
            <a:fillRect/>
          </a:stretch>
        </p:blipFill>
        <p:spPr bwMode="auto">
          <a:xfrm>
            <a:off x="107258" y="1635163"/>
            <a:ext cx="7229457" cy="4937760"/>
          </a:xfrm>
          <a:prstGeom prst="rect">
            <a:avLst/>
          </a:prstGeom>
          <a:noFill/>
          <a:ln>
            <a:noFill/>
          </a:ln>
        </p:spPr>
      </p:pic>
      <p:sp>
        <p:nvSpPr>
          <p:cNvPr id="4" name="Rectangle 3"/>
          <p:cNvSpPr/>
          <p:nvPr/>
        </p:nvSpPr>
        <p:spPr>
          <a:xfrm>
            <a:off x="7255823" y="570015"/>
            <a:ext cx="4548251" cy="57877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smtClean="0"/>
              <a:t>Describing the psychoanalytic explanations for crime</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pic>
        <p:nvPicPr>
          <p:cNvPr id="5" name="Picture 4" descr="http://image.shutterstock.com/z/stock-vector-caricature-of-sigmund-freud-267500888.jpg"/>
          <p:cNvPicPr/>
          <p:nvPr/>
        </p:nvPicPr>
        <p:blipFill rotWithShape="1">
          <a:blip r:embed="rId3" cstate="print">
            <a:extLst>
              <a:ext uri="{28A0092B-C50C-407E-A947-70E740481C1C}">
                <a14:useLocalDpi xmlns:a14="http://schemas.microsoft.com/office/drawing/2010/main" val="0"/>
              </a:ext>
            </a:extLst>
          </a:blip>
          <a:srcRect b="6616"/>
          <a:stretch/>
        </p:blipFill>
        <p:spPr bwMode="auto">
          <a:xfrm>
            <a:off x="5570331" y="1213905"/>
            <a:ext cx="1352550" cy="132588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43543" y="456258"/>
            <a:ext cx="729936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Psychoanalytic explanations of crime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484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1992719" y="-4737"/>
            <a:ext cx="831150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psychoanalytic explanations of crime</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2617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343" y="391886"/>
            <a:ext cx="2307771" cy="5225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THEORY</a:t>
            </a:r>
            <a:endParaRPr lang="en-GB" dirty="0"/>
          </a:p>
        </p:txBody>
      </p:sp>
      <p:sp>
        <p:nvSpPr>
          <p:cNvPr id="6" name="Rectangle 5"/>
          <p:cNvSpPr/>
          <p:nvPr/>
        </p:nvSpPr>
        <p:spPr>
          <a:xfrm>
            <a:off x="2656114" y="391886"/>
            <a:ext cx="2307771" cy="5225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DESCRIPTION</a:t>
            </a:r>
            <a:endParaRPr lang="en-GB" dirty="0"/>
          </a:p>
        </p:txBody>
      </p:sp>
      <p:sp>
        <p:nvSpPr>
          <p:cNvPr id="7" name="Rectangle 6"/>
          <p:cNvSpPr/>
          <p:nvPr/>
        </p:nvSpPr>
        <p:spPr>
          <a:xfrm>
            <a:off x="4963885" y="391886"/>
            <a:ext cx="2307771" cy="5225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0"/>
              </a:spcAft>
            </a:pPr>
            <a:r>
              <a:rPr lang="cy-GB" dirty="0"/>
              <a:t>Key theorists/Studies conducted</a:t>
            </a:r>
            <a:endParaRPr lang="en-GB" sz="2000" dirty="0">
              <a:latin typeface="Times New Roman" panose="02020603050405020304" pitchFamily="18" charset="0"/>
              <a:ea typeface="Times New Roman" panose="02020603050405020304" pitchFamily="18" charset="0"/>
            </a:endParaRPr>
          </a:p>
        </p:txBody>
      </p:sp>
      <p:sp>
        <p:nvSpPr>
          <p:cNvPr id="8" name="Rectangle 7"/>
          <p:cNvSpPr/>
          <p:nvPr/>
        </p:nvSpPr>
        <p:spPr>
          <a:xfrm>
            <a:off x="7271656" y="391886"/>
            <a:ext cx="23077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cy-GB" dirty="0" smtClean="0"/>
              <a:t>Strengths</a:t>
            </a:r>
            <a:endParaRPr lang="en-GB" sz="2000" dirty="0">
              <a:latin typeface="Times New Roman" panose="02020603050405020304" pitchFamily="18" charset="0"/>
              <a:ea typeface="Times New Roman" panose="02020603050405020304" pitchFamily="18" charset="0"/>
            </a:endParaRPr>
          </a:p>
        </p:txBody>
      </p:sp>
      <p:sp>
        <p:nvSpPr>
          <p:cNvPr id="9" name="Rectangle 8"/>
          <p:cNvSpPr/>
          <p:nvPr/>
        </p:nvSpPr>
        <p:spPr>
          <a:xfrm>
            <a:off x="9579427" y="391886"/>
            <a:ext cx="2307771" cy="5225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Limitations</a:t>
            </a:r>
            <a:endParaRPr lang="en-GB" dirty="0"/>
          </a:p>
        </p:txBody>
      </p:sp>
      <p:sp>
        <p:nvSpPr>
          <p:cNvPr id="10" name="Rectangle 9"/>
          <p:cNvSpPr/>
          <p:nvPr/>
        </p:nvSpPr>
        <p:spPr>
          <a:xfrm>
            <a:off x="348343" y="914400"/>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Biological</a:t>
            </a:r>
            <a:endParaRPr lang="en-GB" dirty="0"/>
          </a:p>
        </p:txBody>
      </p:sp>
      <p:sp>
        <p:nvSpPr>
          <p:cNvPr id="11" name="Rectangle 10"/>
          <p:cNvSpPr/>
          <p:nvPr/>
        </p:nvSpPr>
        <p:spPr>
          <a:xfrm>
            <a:off x="2656114" y="914400"/>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963885" y="914400"/>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7271656" y="914400"/>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9579427" y="914400"/>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348343" y="276497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Psychoanalytic </a:t>
            </a:r>
            <a:endParaRPr lang="en-GB" dirty="0"/>
          </a:p>
        </p:txBody>
      </p:sp>
      <p:sp>
        <p:nvSpPr>
          <p:cNvPr id="16" name="Rectangle 15"/>
          <p:cNvSpPr/>
          <p:nvPr/>
        </p:nvSpPr>
        <p:spPr>
          <a:xfrm>
            <a:off x="2656114" y="276497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963885" y="276497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7271656" y="276497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9579427" y="276497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348343" y="4615542"/>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Learning theory</a:t>
            </a:r>
            <a:endParaRPr lang="en-GB" dirty="0"/>
          </a:p>
        </p:txBody>
      </p:sp>
      <p:sp>
        <p:nvSpPr>
          <p:cNvPr id="21" name="Rectangle 20"/>
          <p:cNvSpPr/>
          <p:nvPr/>
        </p:nvSpPr>
        <p:spPr>
          <a:xfrm>
            <a:off x="2656114" y="4615542"/>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p:cNvSpPr/>
          <p:nvPr/>
        </p:nvSpPr>
        <p:spPr>
          <a:xfrm>
            <a:off x="4963884" y="4615541"/>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p:cNvSpPr/>
          <p:nvPr/>
        </p:nvSpPr>
        <p:spPr>
          <a:xfrm>
            <a:off x="7271656" y="4615542"/>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p:cNvSpPr/>
          <p:nvPr/>
        </p:nvSpPr>
        <p:spPr>
          <a:xfrm>
            <a:off x="9579427" y="4615542"/>
            <a:ext cx="2307771" cy="1850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7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4044037"/>
              </p:ext>
            </p:extLst>
          </p:nvPr>
        </p:nvGraphicFramePr>
        <p:xfrm>
          <a:off x="222523" y="168398"/>
          <a:ext cx="5868670" cy="3231007"/>
        </p:xfrm>
        <a:graphic>
          <a:graphicData uri="http://schemas.openxmlformats.org/drawingml/2006/table">
            <a:tbl>
              <a:tblPr firstRow="1" firstCol="1" bandRow="1">
                <a:tableStyleId>{0505E3EF-67EA-436B-97B2-0124C06EBD24}</a:tableStyleId>
              </a:tblPr>
              <a:tblGrid>
                <a:gridCol w="1466850"/>
                <a:gridCol w="1466850"/>
                <a:gridCol w="1467485"/>
                <a:gridCol w="1467485"/>
              </a:tblGrid>
              <a:tr h="744220">
                <a:tc>
                  <a:txBody>
                    <a:bodyPr/>
                    <a:lstStyle/>
                    <a:p>
                      <a:pPr>
                        <a:lnSpc>
                          <a:spcPct val="115000"/>
                        </a:lnSpc>
                        <a:spcAft>
                          <a:spcPts val="0"/>
                        </a:spcAft>
                      </a:pPr>
                      <a:r>
                        <a:rPr lang="en-GB" sz="1200" b="0" dirty="0">
                          <a:effectLst/>
                        </a:rPr>
                        <a:t>A </a:t>
                      </a:r>
                      <a:r>
                        <a:rPr lang="en-GB" sz="1200" b="0" dirty="0" err="1">
                          <a:effectLst/>
                        </a:rPr>
                        <a:t>A</a:t>
                      </a:r>
                      <a:r>
                        <a:rPr lang="en-GB" sz="1200" b="0" dirty="0">
                          <a:effectLst/>
                        </a:rPr>
                        <a:t> strength of Eysenck’s theory</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B What Eysenck linked crime to</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C The questionnaire developed to measure a person’s E and N score</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D The amount of stimulation required by the environment</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220">
                <a:tc>
                  <a:txBody>
                    <a:bodyPr/>
                    <a:lstStyle/>
                    <a:p>
                      <a:pPr>
                        <a:lnSpc>
                          <a:spcPct val="115000"/>
                        </a:lnSpc>
                        <a:spcAft>
                          <a:spcPts val="0"/>
                        </a:spcAft>
                      </a:pPr>
                      <a:r>
                        <a:rPr lang="en-GB" sz="1200" b="0">
                          <a:effectLst/>
                        </a:rPr>
                        <a:t>E A measure of anxiety and unstable moods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F The third personality trait identified by Eysenck</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G A part of the nervous system linked to an E score</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H A process that does not easily occur with a high N score</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220">
                <a:tc>
                  <a:txBody>
                    <a:bodyPr/>
                    <a:lstStyle/>
                    <a:p>
                      <a:pPr>
                        <a:lnSpc>
                          <a:spcPct val="115000"/>
                        </a:lnSpc>
                        <a:spcAft>
                          <a:spcPts val="0"/>
                        </a:spcAft>
                      </a:pPr>
                      <a:r>
                        <a:rPr lang="en-GB" sz="1200" b="0">
                          <a:effectLst/>
                        </a:rPr>
                        <a:t>I A criminal displays this level of E, N and P</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J These are personality characteristics of a high P score</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K E, N and P are related to this biological factor</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dirty="0">
                          <a:effectLst/>
                        </a:rPr>
                        <a:t>L A limitation of Eysenck’s theory</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220">
                <a:tc>
                  <a:txBody>
                    <a:bodyPr/>
                    <a:lstStyle/>
                    <a:p>
                      <a:pPr>
                        <a:lnSpc>
                          <a:spcPct val="115000"/>
                        </a:lnSpc>
                        <a:spcAft>
                          <a:spcPts val="0"/>
                        </a:spcAft>
                      </a:pPr>
                      <a:r>
                        <a:rPr lang="en-GB" sz="1200" b="0">
                          <a:effectLst/>
                        </a:rPr>
                        <a:t>M The two dimensions of extraversion</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N A psychologist who has famously criticised Eysenck’s theory</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O These characteristics are most commonly found in prisoners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2227733"/>
              </p:ext>
            </p:extLst>
          </p:nvPr>
        </p:nvGraphicFramePr>
        <p:xfrm>
          <a:off x="222521" y="3639507"/>
          <a:ext cx="5868670" cy="2353564"/>
        </p:xfrm>
        <a:graphic>
          <a:graphicData uri="http://schemas.openxmlformats.org/drawingml/2006/table">
            <a:tbl>
              <a:tblPr firstRow="1" firstCol="1" bandRow="1">
                <a:tableStyleId>{0505E3EF-67EA-436B-97B2-0124C06EBD24}</a:tableStyleId>
              </a:tblPr>
              <a:tblGrid>
                <a:gridCol w="1466850"/>
                <a:gridCol w="1466850"/>
                <a:gridCol w="1467485"/>
                <a:gridCol w="1467485"/>
              </a:tblGrid>
              <a:tr h="558165">
                <a:tc>
                  <a:txBody>
                    <a:bodyPr/>
                    <a:lstStyle/>
                    <a:p>
                      <a:pPr>
                        <a:lnSpc>
                          <a:spcPct val="115000"/>
                        </a:lnSpc>
                        <a:spcAft>
                          <a:spcPts val="0"/>
                        </a:spcAft>
                      </a:pPr>
                      <a:r>
                        <a:rPr lang="en-GB" sz="1200" b="0" dirty="0">
                          <a:effectLst/>
                        </a:rPr>
                        <a:t>1 Genetics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2 ANS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3 Extraversion</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dirty="0">
                          <a:effectLst/>
                        </a:rPr>
                        <a:t>4 Cold, uncaring, solitary and aggressive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8165">
                <a:tc>
                  <a:txBody>
                    <a:bodyPr/>
                    <a:lstStyle/>
                    <a:p>
                      <a:pPr>
                        <a:lnSpc>
                          <a:spcPct val="115000"/>
                        </a:lnSpc>
                        <a:spcAft>
                          <a:spcPts val="0"/>
                        </a:spcAft>
                      </a:pPr>
                      <a:r>
                        <a:rPr lang="en-GB" sz="1200" b="0">
                          <a:effectLst/>
                        </a:rPr>
                        <a:t>5 Personality</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6 EPQ</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7 Sociability and impulsiveness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dirty="0">
                          <a:effectLst/>
                        </a:rPr>
                        <a:t>8 Psychoticism</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8165">
                <a:tc>
                  <a:txBody>
                    <a:bodyPr/>
                    <a:lstStyle/>
                    <a:p>
                      <a:pPr>
                        <a:lnSpc>
                          <a:spcPct val="115000"/>
                        </a:lnSpc>
                        <a:spcAft>
                          <a:spcPts val="0"/>
                        </a:spcAft>
                      </a:pPr>
                      <a:r>
                        <a:rPr lang="en-GB" sz="1200" b="0">
                          <a:effectLst/>
                        </a:rPr>
                        <a:t>9 Neuroticism</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10 Conditioning</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11 Farrington</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12 Generates predictions that are easy to test</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8165">
                <a:tc>
                  <a:txBody>
                    <a:bodyPr/>
                    <a:lstStyle/>
                    <a:p>
                      <a:pPr>
                        <a:lnSpc>
                          <a:spcPct val="115000"/>
                        </a:lnSpc>
                        <a:spcAft>
                          <a:spcPts val="0"/>
                        </a:spcAft>
                      </a:pPr>
                      <a:r>
                        <a:rPr lang="en-GB" sz="1200" b="0">
                          <a:effectLst/>
                        </a:rPr>
                        <a:t>13 High N and P scores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14 High</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b="0">
                          <a:effectLst/>
                        </a:rPr>
                        <a:t>15 Inconsistent E scores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1758925"/>
              </p:ext>
            </p:extLst>
          </p:nvPr>
        </p:nvGraphicFramePr>
        <p:xfrm>
          <a:off x="222522" y="6281415"/>
          <a:ext cx="5868670" cy="461900"/>
        </p:xfrm>
        <a:graphic>
          <a:graphicData uri="http://schemas.openxmlformats.org/drawingml/2006/table">
            <a:tbl>
              <a:tblPr firstRow="1" firstCol="1" bandRow="1">
                <a:tableStyleId>{0505E3EF-67EA-436B-97B2-0124C06EBD24}</a:tableStyleId>
              </a:tblPr>
              <a:tblGrid>
                <a:gridCol w="733425"/>
                <a:gridCol w="733425"/>
                <a:gridCol w="733425"/>
                <a:gridCol w="733425"/>
                <a:gridCol w="733425"/>
                <a:gridCol w="733425"/>
                <a:gridCol w="734060"/>
                <a:gridCol w="734060"/>
              </a:tblGrid>
              <a:tr h="0">
                <a:tc>
                  <a:txBody>
                    <a:bodyPr/>
                    <a:lstStyle/>
                    <a:p>
                      <a:pPr>
                        <a:lnSpc>
                          <a:spcPct val="115000"/>
                        </a:lnSpc>
                        <a:spcAft>
                          <a:spcPts val="0"/>
                        </a:spcAft>
                      </a:pPr>
                      <a:r>
                        <a:rPr lang="en-GB" sz="1400">
                          <a:effectLst/>
                        </a:rPr>
                        <a:t>A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B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C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D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E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H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1400">
                          <a:effectLst/>
                        </a:rPr>
                        <a:t>I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J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K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L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N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O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6313714" y="751362"/>
            <a:ext cx="5725886" cy="5910695"/>
          </a:xfrm>
          <a:prstGeom prst="rect">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6313714" y="166587"/>
            <a:ext cx="572588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Eysenck’s Theory</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4995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887" y="413657"/>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Give an example of a legal definition of crime</a:t>
            </a:r>
          </a:p>
        </p:txBody>
      </p:sp>
      <p:sp>
        <p:nvSpPr>
          <p:cNvPr id="5" name="Rectangle 4"/>
          <p:cNvSpPr/>
          <p:nvPr/>
        </p:nvSpPr>
        <p:spPr>
          <a:xfrm>
            <a:off x="1153887" y="1611086"/>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What name is given to a definition of crime based upon social and moral factors?</a:t>
            </a:r>
          </a:p>
        </p:txBody>
      </p:sp>
      <p:sp>
        <p:nvSpPr>
          <p:cNvPr id="6" name="Rectangle 5"/>
          <p:cNvSpPr/>
          <p:nvPr/>
        </p:nvSpPr>
        <p:spPr>
          <a:xfrm>
            <a:off x="1153887" y="2808515"/>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Give an example of a normative definition of crime</a:t>
            </a:r>
          </a:p>
        </p:txBody>
      </p:sp>
      <p:sp>
        <p:nvSpPr>
          <p:cNvPr id="7" name="Rectangle 6"/>
          <p:cNvSpPr/>
          <p:nvPr/>
        </p:nvSpPr>
        <p:spPr>
          <a:xfrm>
            <a:off x="1153887" y="4005944"/>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Name three difficulties with definitions of crime</a:t>
            </a:r>
          </a:p>
        </p:txBody>
      </p:sp>
      <p:sp>
        <p:nvSpPr>
          <p:cNvPr id="8" name="Rectangle 7"/>
          <p:cNvSpPr/>
          <p:nvPr/>
        </p:nvSpPr>
        <p:spPr>
          <a:xfrm>
            <a:off x="1153887" y="5203373"/>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Give an example of a case in which governments have changed the definition of crime</a:t>
            </a:r>
          </a:p>
        </p:txBody>
      </p:sp>
      <p:sp>
        <p:nvSpPr>
          <p:cNvPr id="10" name="Rectangle 9"/>
          <p:cNvSpPr/>
          <p:nvPr/>
        </p:nvSpPr>
        <p:spPr>
          <a:xfrm>
            <a:off x="8469087" y="413657"/>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Describe </a:t>
            </a:r>
            <a:r>
              <a:rPr lang="en-GB" dirty="0" smtClean="0"/>
              <a:t>one advantage and one </a:t>
            </a:r>
            <a:r>
              <a:rPr lang="en-GB" dirty="0"/>
              <a:t>problem with official statistics</a:t>
            </a:r>
          </a:p>
        </p:txBody>
      </p:sp>
      <p:sp>
        <p:nvSpPr>
          <p:cNvPr id="11" name="Rectangle 10"/>
          <p:cNvSpPr/>
          <p:nvPr/>
        </p:nvSpPr>
        <p:spPr>
          <a:xfrm>
            <a:off x="8469087" y="1611086"/>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Over what period are people asked if they have been a victim of crime in a victimisation study?</a:t>
            </a:r>
          </a:p>
        </p:txBody>
      </p:sp>
      <p:sp>
        <p:nvSpPr>
          <p:cNvPr id="12" name="Rectangle 11"/>
          <p:cNvSpPr/>
          <p:nvPr/>
        </p:nvSpPr>
        <p:spPr>
          <a:xfrm>
            <a:off x="8469087" y="2808515"/>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is an advantage and a disadvantage of victimisation studies?</a:t>
            </a:r>
            <a:endParaRPr lang="en-GB" dirty="0"/>
          </a:p>
        </p:txBody>
      </p:sp>
      <p:sp>
        <p:nvSpPr>
          <p:cNvPr id="13" name="Rectangle 12"/>
          <p:cNvSpPr/>
          <p:nvPr/>
        </p:nvSpPr>
        <p:spPr>
          <a:xfrm>
            <a:off x="8469087" y="4005944"/>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is an advantage and a disadvantage of self-report studies?</a:t>
            </a:r>
            <a:endParaRPr lang="en-GB" dirty="0"/>
          </a:p>
        </p:txBody>
      </p:sp>
      <p:sp>
        <p:nvSpPr>
          <p:cNvPr id="14" name="Rectangle 13"/>
          <p:cNvSpPr/>
          <p:nvPr/>
        </p:nvSpPr>
        <p:spPr>
          <a:xfrm>
            <a:off x="8469087" y="5203373"/>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is telescoping?</a:t>
            </a:r>
            <a:endParaRPr lang="en-GB" dirty="0"/>
          </a:p>
        </p:txBody>
      </p:sp>
      <p:sp>
        <p:nvSpPr>
          <p:cNvPr id="15" name="Rectangle 14"/>
          <p:cNvSpPr/>
          <p:nvPr/>
        </p:nvSpPr>
        <p:spPr>
          <a:xfrm>
            <a:off x="4811487" y="413657"/>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Name three techniques for measuring crime</a:t>
            </a:r>
          </a:p>
        </p:txBody>
      </p:sp>
      <p:sp>
        <p:nvSpPr>
          <p:cNvPr id="16" name="Rectangle 15"/>
          <p:cNvSpPr/>
          <p:nvPr/>
        </p:nvSpPr>
        <p:spPr>
          <a:xfrm>
            <a:off x="4811487" y="1611086"/>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Define what is meant by a victimisation </a:t>
            </a:r>
            <a:r>
              <a:rPr lang="en-GB" dirty="0" smtClean="0"/>
              <a:t>study and state how old you have to be to complete this</a:t>
            </a:r>
            <a:endParaRPr lang="en-GB" dirty="0"/>
          </a:p>
        </p:txBody>
      </p:sp>
      <p:sp>
        <p:nvSpPr>
          <p:cNvPr id="17" name="Rectangle 16"/>
          <p:cNvSpPr/>
          <p:nvPr/>
        </p:nvSpPr>
        <p:spPr>
          <a:xfrm>
            <a:off x="4811487" y="2808515"/>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Define what is meant by a self-report study</a:t>
            </a:r>
          </a:p>
        </p:txBody>
      </p:sp>
      <p:sp>
        <p:nvSpPr>
          <p:cNvPr id="18" name="Rectangle 17"/>
          <p:cNvSpPr/>
          <p:nvPr/>
        </p:nvSpPr>
        <p:spPr>
          <a:xfrm>
            <a:off x="4811487" y="4005944"/>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Explain how the Home Office might collect official statistics about crime</a:t>
            </a:r>
          </a:p>
        </p:txBody>
      </p:sp>
      <p:sp>
        <p:nvSpPr>
          <p:cNvPr id="19" name="Rectangle 18"/>
          <p:cNvSpPr/>
          <p:nvPr/>
        </p:nvSpPr>
        <p:spPr>
          <a:xfrm>
            <a:off x="4811487" y="5203373"/>
            <a:ext cx="3352800" cy="10450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a:t>Name a specific type of victimisation study</a:t>
            </a:r>
          </a:p>
        </p:txBody>
      </p:sp>
      <p:sp>
        <p:nvSpPr>
          <p:cNvPr id="20" name="Rectangle 19"/>
          <p:cNvSpPr/>
          <p:nvPr/>
        </p:nvSpPr>
        <p:spPr>
          <a:xfrm rot="16200000">
            <a:off x="-2890391" y="2901276"/>
            <a:ext cx="6858001"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Defining and measuring crime timed challenge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872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2433" y="2888016"/>
            <a:ext cx="314714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Role of Custodial </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Sentencing</a:t>
            </a:r>
          </a:p>
        </p:txBody>
      </p:sp>
      <p:sp>
        <p:nvSpPr>
          <p:cNvPr id="7" name="Rounded Rectangle 6"/>
          <p:cNvSpPr/>
          <p:nvPr/>
        </p:nvSpPr>
        <p:spPr>
          <a:xfrm>
            <a:off x="262555" y="4029063"/>
            <a:ext cx="3115139" cy="26642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200" dirty="0"/>
          </a:p>
        </p:txBody>
      </p:sp>
      <p:sp>
        <p:nvSpPr>
          <p:cNvPr id="8" name="Rounded Rectangle 7"/>
          <p:cNvSpPr/>
          <p:nvPr/>
        </p:nvSpPr>
        <p:spPr>
          <a:xfrm>
            <a:off x="256619" y="3484722"/>
            <a:ext cx="3079691" cy="4236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Retribution</a:t>
            </a:r>
          </a:p>
        </p:txBody>
      </p:sp>
      <p:sp>
        <p:nvSpPr>
          <p:cNvPr id="9" name="Rounded Rectangle 8"/>
          <p:cNvSpPr/>
          <p:nvPr/>
        </p:nvSpPr>
        <p:spPr>
          <a:xfrm>
            <a:off x="8681207" y="4081222"/>
            <a:ext cx="3115139" cy="26642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1" name="Rounded Rectangle 10"/>
          <p:cNvSpPr/>
          <p:nvPr/>
        </p:nvSpPr>
        <p:spPr>
          <a:xfrm>
            <a:off x="262555" y="652992"/>
            <a:ext cx="3115139"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a:p>
        </p:txBody>
      </p:sp>
      <p:sp>
        <p:nvSpPr>
          <p:cNvPr id="12" name="Rounded Rectangle 11"/>
          <p:cNvSpPr/>
          <p:nvPr/>
        </p:nvSpPr>
        <p:spPr>
          <a:xfrm>
            <a:off x="256618" y="121473"/>
            <a:ext cx="3079691" cy="423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Incapacitation</a:t>
            </a:r>
          </a:p>
        </p:txBody>
      </p:sp>
      <p:sp>
        <p:nvSpPr>
          <p:cNvPr id="13" name="Rounded Rectangle 12"/>
          <p:cNvSpPr/>
          <p:nvPr/>
        </p:nvSpPr>
        <p:spPr>
          <a:xfrm>
            <a:off x="8716671" y="696846"/>
            <a:ext cx="3115139" cy="2664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14" name="Rounded Rectangle 13"/>
          <p:cNvSpPr/>
          <p:nvPr/>
        </p:nvSpPr>
        <p:spPr>
          <a:xfrm>
            <a:off x="8752120" y="192790"/>
            <a:ext cx="3079691" cy="4236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Rehabilitation</a:t>
            </a:r>
          </a:p>
        </p:txBody>
      </p:sp>
      <p:sp>
        <p:nvSpPr>
          <p:cNvPr id="16" name="Rounded Rectangle 15"/>
          <p:cNvSpPr/>
          <p:nvPr/>
        </p:nvSpPr>
        <p:spPr>
          <a:xfrm>
            <a:off x="4488960" y="183890"/>
            <a:ext cx="3115139" cy="26642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Definition</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17" name="Rounded Rectangle 16"/>
          <p:cNvSpPr/>
          <p:nvPr/>
        </p:nvSpPr>
        <p:spPr>
          <a:xfrm>
            <a:off x="4513946" y="3965234"/>
            <a:ext cx="3115139" cy="266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Behaviourism and custodial </a:t>
            </a:r>
            <a:r>
              <a:rPr lang="en-GB" sz="1400" dirty="0" smtClean="0"/>
              <a:t>sentencing</a:t>
            </a:r>
          </a:p>
          <a:p>
            <a:pPr algn="ctr"/>
            <a:endParaRPr lang="en-GB" sz="1400" dirty="0"/>
          </a:p>
          <a:p>
            <a:pPr algn="ctr"/>
            <a:endParaRPr lang="en-GB" sz="1400" dirty="0" smtClean="0"/>
          </a:p>
          <a:p>
            <a:pPr algn="ctr"/>
            <a:endParaRPr lang="en-GB" sz="1400" dirty="0"/>
          </a:p>
          <a:p>
            <a:pPr algn="ctr"/>
            <a:endParaRPr lang="en-GB" sz="1400" dirty="0" smtClean="0"/>
          </a:p>
          <a:p>
            <a:pPr algn="ctr"/>
            <a:endParaRPr lang="en-GB" sz="1400" dirty="0"/>
          </a:p>
          <a:p>
            <a:pPr algn="ctr"/>
            <a:endParaRPr lang="en-GB" sz="1400" dirty="0" smtClean="0"/>
          </a:p>
          <a:p>
            <a:pPr algn="ctr"/>
            <a:endParaRPr lang="en-GB" sz="1400" dirty="0"/>
          </a:p>
          <a:p>
            <a:pPr algn="ctr"/>
            <a:endParaRPr lang="en-GB" sz="1400" dirty="0" smtClean="0"/>
          </a:p>
          <a:p>
            <a:pPr algn="ctr"/>
            <a:endParaRPr lang="en-GB" sz="1400" dirty="0"/>
          </a:p>
          <a:p>
            <a:pPr algn="ctr"/>
            <a:endParaRPr lang="en-GB" altLang="en-US" sz="1400" dirty="0"/>
          </a:p>
        </p:txBody>
      </p:sp>
      <p:pic>
        <p:nvPicPr>
          <p:cNvPr id="1026" name="Picture 2" descr="http://gallery.yopriceville.com/var/albums/Free-Clipart-Pictures/Angels-PNG/Cute_Angel_Free_PNG_Clipart_Picture.png?m=13715463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539" y="143420"/>
            <a:ext cx="875581" cy="1175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eetclipart.com/multisite/sweetclipart/files/legal_scales_go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357" y="3348207"/>
            <a:ext cx="906701" cy="7330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ausafe.com.au/attachments/Image/Handcuffs.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379" l="0" r="100000">
                        <a14:backgroundMark x1="44250" y1="33540" x2="49750" y2="46894"/>
                      </a14:backgroundRemoval>
                    </a14:imgEffect>
                  </a14:imgLayer>
                </a14:imgProps>
              </a:ext>
              <a:ext uri="{28A0092B-C50C-407E-A947-70E740481C1C}">
                <a14:useLocalDpi xmlns:a14="http://schemas.microsoft.com/office/drawing/2010/main" val="0"/>
              </a:ext>
            </a:extLst>
          </a:blip>
          <a:srcRect/>
          <a:stretch>
            <a:fillRect/>
          </a:stretch>
        </p:blipFill>
        <p:spPr bwMode="auto">
          <a:xfrm>
            <a:off x="3310278" y="-8412"/>
            <a:ext cx="936104" cy="7535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3.bp.blogspot.com/-yhr4y42LAFo/Tx6YSTNF-vI/AAAAAAAAAuM/xWCGsqcCzPw/s1600/go_to_jail.jpg"/>
          <p:cNvPicPr>
            <a:picLocks noChangeAspect="1" noChangeArrowheads="1"/>
          </p:cNvPicPr>
          <p:nvPr/>
        </p:nvPicPr>
        <p:blipFill rotWithShape="1">
          <a:blip r:embed="rId6">
            <a:extLst>
              <a:ext uri="{28A0092B-C50C-407E-A947-70E740481C1C}">
                <a14:useLocalDpi xmlns:a14="http://schemas.microsoft.com/office/drawing/2010/main" val="0"/>
              </a:ext>
            </a:extLst>
          </a:blip>
          <a:srcRect l="4364" t="9638" r="6550" b="5814"/>
          <a:stretch/>
        </p:blipFill>
        <p:spPr bwMode="auto">
          <a:xfrm rot="2759732">
            <a:off x="7767563" y="3461563"/>
            <a:ext cx="953024" cy="89364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8716656" y="3577166"/>
            <a:ext cx="3079691" cy="4236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Deterrence</a:t>
            </a:r>
          </a:p>
        </p:txBody>
      </p:sp>
    </p:spTree>
    <p:extLst>
      <p:ext uri="{BB962C8B-B14F-4D97-AF65-F5344CB8AC3E}">
        <p14:creationId xmlns:p14="http://schemas.microsoft.com/office/powerpoint/2010/main" val="1821123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5493" y="2967335"/>
            <a:ext cx="448103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Psychological Effects </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Custodial Sentencing</a:t>
            </a:r>
          </a:p>
        </p:txBody>
      </p:sp>
      <p:sp>
        <p:nvSpPr>
          <p:cNvPr id="5" name="Rounded Rectangle 4"/>
          <p:cNvSpPr/>
          <p:nvPr/>
        </p:nvSpPr>
        <p:spPr>
          <a:xfrm>
            <a:off x="544286" y="149105"/>
            <a:ext cx="4898820"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Stress/Depression</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Rounded Rectangle 5"/>
          <p:cNvSpPr/>
          <p:nvPr/>
        </p:nvSpPr>
        <p:spPr>
          <a:xfrm>
            <a:off x="6877680" y="149105"/>
            <a:ext cx="5071256" cy="20882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Suicide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7" name="Rounded Rectangle 6"/>
          <p:cNvSpPr/>
          <p:nvPr/>
        </p:nvSpPr>
        <p:spPr>
          <a:xfrm>
            <a:off x="544286" y="4641542"/>
            <a:ext cx="4898820" cy="20882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Institutionalisation</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8" name="Rounded Rectangle 7"/>
          <p:cNvSpPr/>
          <p:nvPr/>
        </p:nvSpPr>
        <p:spPr>
          <a:xfrm>
            <a:off x="6859487" y="4641542"/>
            <a:ext cx="5071256" cy="20882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err="1"/>
              <a:t>Prisonisation</a:t>
            </a: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9" name="Down Arrow 8"/>
          <p:cNvSpPr/>
          <p:nvPr/>
        </p:nvSpPr>
        <p:spPr>
          <a:xfrm rot="18847887">
            <a:off x="8143124" y="3855172"/>
            <a:ext cx="72008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0" name="Down Arrow 9"/>
          <p:cNvSpPr/>
          <p:nvPr/>
        </p:nvSpPr>
        <p:spPr>
          <a:xfrm rot="13793550">
            <a:off x="6517640" y="2237599"/>
            <a:ext cx="720080" cy="79208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1" name="Down Arrow 10"/>
          <p:cNvSpPr/>
          <p:nvPr/>
        </p:nvSpPr>
        <p:spPr>
          <a:xfrm rot="8398459">
            <a:off x="4898370" y="2280394"/>
            <a:ext cx="720080" cy="7920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2" name="Down Arrow 11"/>
          <p:cNvSpPr/>
          <p:nvPr/>
        </p:nvSpPr>
        <p:spPr>
          <a:xfrm rot="2865303">
            <a:off x="3399262" y="3712707"/>
            <a:ext cx="720080" cy="79208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pic>
        <p:nvPicPr>
          <p:cNvPr id="1026" name="Picture 2" descr="http://www.illustrationsof.com/royalty-free-emoticon-clipart-illustration-111017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89286" l="0" r="99250">
                        <a14:foregroundMark x1="3500" y1="44286" x2="32250" y2="15714"/>
                        <a14:foregroundMark x1="18750" y1="26190" x2="32000" y2="14048"/>
                        <a14:foregroundMark x1="21250" y1="18571" x2="41250" y2="20952"/>
                        <a14:foregroundMark x1="13750" y1="31429" x2="34750" y2="28571"/>
                        <a14:foregroundMark x1="16250" y1="33333" x2="86500" y2="47619"/>
                        <a14:foregroundMark x1="37250" y1="52857" x2="82000" y2="37857"/>
                        <a14:foregroundMark x1="33250" y1="43571" x2="82500" y2="32857"/>
                        <a14:foregroundMark x1="39500" y1="30238" x2="44250" y2="45952"/>
                        <a14:foregroundMark x1="50000" y1="32143" x2="40500" y2="51905"/>
                        <a14:foregroundMark x1="41750" y1="49762" x2="52500" y2="42143"/>
                        <a14:foregroundMark x1="37000" y1="62143" x2="67500" y2="67381"/>
                        <a14:foregroundMark x1="87250" y1="52143" x2="94500" y2="67619"/>
                        <a14:foregroundMark x1="94000" y1="53095" x2="83250" y2="80476"/>
                        <a14:foregroundMark x1="97750" y1="59048" x2="87500" y2="78095"/>
                        <a14:foregroundMark x1="92250" y1="49286" x2="97250" y2="54524"/>
                        <a14:foregroundMark x1="97000" y1="53095" x2="99250" y2="55000"/>
                        <a14:foregroundMark x1="80000" y1="73571" x2="84500" y2="71905"/>
                        <a14:foregroundMark x1="81000" y1="80952" x2="84500" y2="80952"/>
                        <a14:foregroundMark x1="3250" y1="49762" x2="22000" y2="54524"/>
                        <a14:foregroundMark x1="7500" y1="54524" x2="5750" y2="44286"/>
                        <a14:foregroundMark x1="5750" y1="43810" x2="5750" y2="40714"/>
                        <a14:foregroundMark x1="27250" y1="14286" x2="32500" y2="11667"/>
                        <a14:foregroundMark x1="33000" y1="12619" x2="38500" y2="13810"/>
                        <a14:foregroundMark x1="40000" y1="24048" x2="49250" y2="21905"/>
                        <a14:foregroundMark x1="72000" y1="24762" x2="76250" y2="28333"/>
                        <a14:foregroundMark x1="62500" y1="45238" x2="75500" y2="45476"/>
                        <a14:foregroundMark x1="62750" y1="43810" x2="73750" y2="42857"/>
                      </a14:backgroundRemoval>
                    </a14:imgEffect>
                  </a14:imgLayer>
                </a14:imgProps>
              </a:ext>
              <a:ext uri="{28A0092B-C50C-407E-A947-70E740481C1C}">
                <a14:useLocalDpi xmlns:a14="http://schemas.microsoft.com/office/drawing/2010/main" val="0"/>
              </a:ext>
            </a:extLst>
          </a:blip>
          <a:srcRect/>
          <a:stretch>
            <a:fillRect/>
          </a:stretch>
        </p:blipFill>
        <p:spPr bwMode="auto">
          <a:xfrm>
            <a:off x="86512" y="-112120"/>
            <a:ext cx="968696" cy="10171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6675A"/>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766" b="93191" l="8876" r="89941"/>
                    </a14:imgEffect>
                  </a14:imgLayer>
                </a14:imgProps>
              </a:ext>
              <a:ext uri="{28A0092B-C50C-407E-A947-70E740481C1C}">
                <a14:useLocalDpi xmlns:a14="http://schemas.microsoft.com/office/drawing/2010/main" val="0"/>
              </a:ext>
            </a:extLst>
          </a:blip>
          <a:srcRect t="23521" b="5711"/>
          <a:stretch/>
        </p:blipFill>
        <p:spPr bwMode="auto">
          <a:xfrm>
            <a:off x="6384033" y="0"/>
            <a:ext cx="558831" cy="11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occupations.phillipmartin.info/crime_pris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4646" y="4335150"/>
            <a:ext cx="745490" cy="9603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heaven.com/clipart/police_&amp;_fire/prison_2.gi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6599" l="0" r="99777"/>
                    </a14:imgEffect>
                  </a14:imgLayer>
                </a14:imgProps>
              </a:ext>
              <a:ext uri="{28A0092B-C50C-407E-A947-70E740481C1C}">
                <a14:useLocalDpi xmlns:a14="http://schemas.microsoft.com/office/drawing/2010/main" val="0"/>
              </a:ext>
            </a:extLst>
          </a:blip>
          <a:srcRect/>
          <a:stretch>
            <a:fillRect/>
          </a:stretch>
        </p:blipFill>
        <p:spPr bwMode="auto">
          <a:xfrm>
            <a:off x="264068" y="4238877"/>
            <a:ext cx="613584" cy="80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54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3539" y="260648"/>
            <a:ext cx="7309502"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Factors Affecting the Psychological Effects </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Custodial Sentencing</a:t>
            </a:r>
          </a:p>
        </p:txBody>
      </p:sp>
      <p:sp>
        <p:nvSpPr>
          <p:cNvPr id="5" name="Rounded Rectangle 4"/>
          <p:cNvSpPr/>
          <p:nvPr/>
        </p:nvSpPr>
        <p:spPr>
          <a:xfrm>
            <a:off x="306498" y="1628800"/>
            <a:ext cx="2603010" cy="48965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Length of sentence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Rounded Rectangle 5"/>
          <p:cNvSpPr/>
          <p:nvPr/>
        </p:nvSpPr>
        <p:spPr>
          <a:xfrm>
            <a:off x="3282327" y="1616938"/>
            <a:ext cx="2603010" cy="48965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Type of institution</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7" name="Rounded Rectangle 6"/>
          <p:cNvSpPr/>
          <p:nvPr/>
        </p:nvSpPr>
        <p:spPr>
          <a:xfrm>
            <a:off x="6259460" y="1628800"/>
            <a:ext cx="2603010" cy="489654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Overcrowding</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8" name="Rounded Rectangle 7"/>
          <p:cNvSpPr/>
          <p:nvPr/>
        </p:nvSpPr>
        <p:spPr>
          <a:xfrm>
            <a:off x="9235289" y="1628800"/>
            <a:ext cx="2603010" cy="48965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Personality of prisoner (individual differences)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2050" name="Picture 2" descr="http://us.cdn2.123rf.com/168nwm/milagli/milagli1104/milagli110400002/9405440-prisoner-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192" y="1217907"/>
            <a:ext cx="630502" cy="630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ker.com/cliparts/6/z/v/l/c/l/alarm-clo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32" y="998992"/>
            <a:ext cx="719223" cy="968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lker.com/cliparts/j/D/K/N/P/G/unc-crowd-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3021" y="1337867"/>
            <a:ext cx="1076801" cy="5581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roadmaptoheaven.net/view/uploads/prisoner.gif"/>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41" b="98251" l="1778" r="97778">
                        <a14:foregroundMark x1="12889" y1="83090" x2="29778" y2="31778"/>
                        <a14:foregroundMark x1="14667" y1="46939" x2="19111" y2="34111"/>
                        <a14:foregroundMark x1="32444" y1="52478" x2="61778" y2="27697"/>
                        <a14:foregroundMark x1="48000" y1="31195" x2="64889" y2="33819"/>
                        <a14:foregroundMark x1="37778" y1="38192" x2="60444" y2="39650"/>
                        <a14:foregroundMark x1="60444" y1="39942" x2="37778" y2="51603"/>
                        <a14:foregroundMark x1="37778" y1="51603" x2="41778" y2="75219"/>
                        <a14:foregroundMark x1="81333" y1="75510" x2="88444" y2="79009"/>
                        <a14:foregroundMark x1="33778" y1="8163" x2="45778" y2="7289"/>
                      </a14:backgroundRemoval>
                    </a14:imgEffect>
                  </a14:imgLayer>
                </a14:imgProps>
              </a:ext>
              <a:ext uri="{28A0092B-C50C-407E-A947-70E740481C1C}">
                <a14:useLocalDpi xmlns:a14="http://schemas.microsoft.com/office/drawing/2010/main" val="0"/>
              </a:ext>
            </a:extLst>
          </a:blip>
          <a:srcRect/>
          <a:stretch>
            <a:fillRect/>
          </a:stretch>
        </p:blipFill>
        <p:spPr bwMode="auto">
          <a:xfrm>
            <a:off x="9158563" y="1096393"/>
            <a:ext cx="568880" cy="8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89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9" y="178525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Custodial sentencing is based upon the behaviourist principle of operant conditioning and this punishment acts as a deterrence to people who may commit crime or prisoners from committing further crime once they are released from the institution.</a:t>
            </a:r>
          </a:p>
        </p:txBody>
      </p:sp>
      <p:sp>
        <p:nvSpPr>
          <p:cNvPr id="4" name="Rectangle 3"/>
          <p:cNvSpPr/>
          <p:nvPr/>
        </p:nvSpPr>
        <p:spPr>
          <a:xfrm>
            <a:off x="435429" y="351608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High recidivism rates would suggest that prison does not act as a suitable deterrence as predicted. In the UK, recidivism rates have shown that 1 in 4 prisoners reoffend. Given that some prisoners may not be caught committing these additional crimes, the true recidivism rate may actually be higher.</a:t>
            </a:r>
          </a:p>
        </p:txBody>
      </p:sp>
      <p:sp>
        <p:nvSpPr>
          <p:cNvPr id="5" name="Rectangle 4"/>
          <p:cNvSpPr/>
          <p:nvPr/>
        </p:nvSpPr>
        <p:spPr>
          <a:xfrm>
            <a:off x="435429" y="524691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Incapacitation is an advantage of prison in that it prevents criminals from being able to commit further crimes upon society. This is essential for more aggressive crimes including rape and murder.</a:t>
            </a:r>
          </a:p>
        </p:txBody>
      </p:sp>
      <p:sp>
        <p:nvSpPr>
          <p:cNvPr id="6" name="Rectangle 5"/>
          <p:cNvSpPr/>
          <p:nvPr/>
        </p:nvSpPr>
        <p:spPr>
          <a:xfrm>
            <a:off x="4288972" y="178525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Negative psychological effects have been associated with a prison environment, particularly for those prisoners who have a longer sentence. These negative psychological effects include stress/anxiety/depression, suicide, institutionalisation and prisonisation. This has been shown empirically by Zimbardo.</a:t>
            </a:r>
          </a:p>
        </p:txBody>
      </p:sp>
      <p:sp>
        <p:nvSpPr>
          <p:cNvPr id="7" name="Rectangle 6"/>
          <p:cNvSpPr/>
          <p:nvPr/>
        </p:nvSpPr>
        <p:spPr>
          <a:xfrm>
            <a:off x="4288972" y="351608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Prison offers the opportunity for retribution with the public being able to exact justice upon the criminal to which they have been a victim. For serious offences such as rape and murder, it is important that justice is reached.</a:t>
            </a:r>
          </a:p>
        </p:txBody>
      </p:sp>
      <p:sp>
        <p:nvSpPr>
          <p:cNvPr id="8" name="Rectangle 7"/>
          <p:cNvSpPr/>
          <p:nvPr/>
        </p:nvSpPr>
        <p:spPr>
          <a:xfrm>
            <a:off x="4288972" y="524691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It has been argued that prisons provide a “college of crime” with offenders learning new skills and techniques for committing crimes, possibly advancing towards more serious crimes.</a:t>
            </a:r>
          </a:p>
        </p:txBody>
      </p:sp>
      <p:sp>
        <p:nvSpPr>
          <p:cNvPr id="9" name="Rectangle 8"/>
          <p:cNvSpPr/>
          <p:nvPr/>
        </p:nvSpPr>
        <p:spPr>
          <a:xfrm>
            <a:off x="8142515" y="178525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Custodial sentencing provides the individual with a criminal record which can have a negative effect upon their opportunities for finding future employment (NB this is also true of other forms of punishment based upon a criminal conviction).</a:t>
            </a:r>
            <a:endParaRPr lang="en-GB" sz="1200" dirty="0"/>
          </a:p>
        </p:txBody>
      </p:sp>
      <p:sp>
        <p:nvSpPr>
          <p:cNvPr id="10" name="Rectangle 9"/>
          <p:cNvSpPr/>
          <p:nvPr/>
        </p:nvSpPr>
        <p:spPr>
          <a:xfrm>
            <a:off x="8142515" y="351608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00"/>
              <a:t>Prison offers an opportunity for rehabilitation. Various reform programmes are available such as drug treatment programmes and social skills training. These allow the prisoner to acquire more socially acceptable skills that reform them from a life of crime upon their release. It may also lead to them acquiring more socially acceptable and therefore less aggressive, criminal behaviours (e.g. in the case of anger management).</a:t>
            </a:r>
          </a:p>
        </p:txBody>
      </p:sp>
      <p:sp>
        <p:nvSpPr>
          <p:cNvPr id="11" name="Rectangle 10"/>
          <p:cNvSpPr/>
          <p:nvPr/>
        </p:nvSpPr>
        <p:spPr>
          <a:xfrm>
            <a:off x="8142515" y="5246916"/>
            <a:ext cx="3461657" cy="12409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Educational opportunities and skills may also be available for prisoners e.g. teaching electrician and plumbing skills. This provides prisoners with the opportunities for employment upon their release in order to prevent them from committing further crimes by having a more regular income.</a:t>
            </a:r>
          </a:p>
        </p:txBody>
      </p:sp>
      <p:sp>
        <p:nvSpPr>
          <p:cNvPr id="13" name="Rectangle 12"/>
          <p:cNvSpPr/>
          <p:nvPr/>
        </p:nvSpPr>
        <p:spPr>
          <a:xfrm>
            <a:off x="0" y="216888"/>
            <a:ext cx="12192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The advantages and disadvantages of custodial sentencing</a:t>
            </a:r>
            <a:endParaRPr lang="en-US" sz="40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528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uzzlemaker.discoveryeducation.com/puzzles/34098xykiy.png"/>
          <p:cNvPicPr/>
          <p:nvPr/>
        </p:nvPicPr>
        <p:blipFill rotWithShape="1">
          <a:blip r:embed="rId2">
            <a:extLst>
              <a:ext uri="{28A0092B-C50C-407E-A947-70E740481C1C}">
                <a14:useLocalDpi xmlns:a14="http://schemas.microsoft.com/office/drawing/2010/main" val="0"/>
              </a:ext>
            </a:extLst>
          </a:blip>
          <a:srcRect b="3686"/>
          <a:stretch/>
        </p:blipFill>
        <p:spPr bwMode="auto">
          <a:xfrm>
            <a:off x="413657" y="181522"/>
            <a:ext cx="5747657" cy="6605195"/>
          </a:xfrm>
          <a:prstGeom prst="rect">
            <a:avLst/>
          </a:prstGeom>
          <a:noFill/>
          <a:ln>
            <a:noFill/>
          </a:ln>
        </p:spPr>
      </p:pic>
      <p:sp>
        <p:nvSpPr>
          <p:cNvPr id="5" name="Rectangle 1"/>
          <p:cNvSpPr>
            <a:spLocks noChangeArrowheads="1"/>
          </p:cNvSpPr>
          <p:nvPr/>
        </p:nvSpPr>
        <p:spPr bwMode="auto">
          <a:xfrm>
            <a:off x="6855957" y="1115624"/>
            <a:ext cx="515982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Across</a:t>
            </a:r>
            <a:r>
              <a:rPr kumimoji="0" lang="en-GB" sz="11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1. What happens to levels of anxiety and depression as the inmate adjusts to the situation?</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3. Which psychologist famously studied the psychological effects of institutionalisation?</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5. What process of socialisation develops in prisons and ranges from alterations in lifestyle such as eating and sleeping habits, to adopting prison slang and the acceptance of certain norms?</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6. Approximately how many times more prevalent are suicide rates amongst prisoners than the general population?</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8. Which psychologist argues that an inverted-U pattern exists whereby conformity to prison staff norms increases in the early stages and the late phases of the sentence, but dips in the middle?</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9. In extreme cases, stress, anxiety and depression could lead to which additional psychological effect?</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12. Two of the most common psychological effects of imprisonment are anxiety and ____</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13. Anxiety and depression represent psychological responses to what process?</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ourier New" panose="02070309020205020404" pitchFamily="49" charset="0"/>
              </a:rPr>
              <a:t>14. Institutionalisation is most likely to develop in which type of sentence?</a:t>
            </a:r>
            <a:endPar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 Anxiety and depression are particularly prevalent early in the sentence which has been suggested may be the result of the removal of a person’s ____</a:t>
            </a:r>
            <a:r>
              <a:rPr kumimoji="0" lang="en-GB" sz="1100" b="0" i="0" u="none" strike="noStrike" cap="none" normalizeH="0" baseline="0" dirty="0" smtClean="0">
                <a:ln>
                  <a:noFill/>
                </a:ln>
                <a:solidFill>
                  <a:schemeClr val="tx1"/>
                </a:solidFill>
                <a:effectLst/>
              </a:rPr>
              <a:t> </a:t>
            </a:r>
          </a:p>
        </p:txBody>
      </p:sp>
      <p:sp>
        <p:nvSpPr>
          <p:cNvPr id="6" name="Rectangle 5"/>
          <p:cNvSpPr/>
          <p:nvPr/>
        </p:nvSpPr>
        <p:spPr>
          <a:xfrm>
            <a:off x="6855956" y="4603812"/>
            <a:ext cx="5159830" cy="2182905"/>
          </a:xfrm>
          <a:prstGeom prst="rect">
            <a:avLst/>
          </a:prstGeom>
        </p:spPr>
        <p:txBody>
          <a:bodyPr wrap="square">
            <a:spAutoFit/>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b="1" dirty="0">
                <a:latin typeface="Calibri" panose="020F0502020204030204" pitchFamily="34" charset="0"/>
                <a:ea typeface="Times New Roman" panose="02020603050405020304" pitchFamily="18" charset="0"/>
                <a:cs typeface="Courier New" panose="02070309020205020404" pitchFamily="49" charset="0"/>
              </a:rPr>
              <a:t>Down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latin typeface="Calibri" panose="020F0502020204030204" pitchFamily="34" charset="0"/>
                <a:ea typeface="Times New Roman" panose="02020603050405020304" pitchFamily="18" charset="0"/>
                <a:cs typeface="Courier New" panose="02070309020205020404" pitchFamily="49" charset="0"/>
              </a:rPr>
              <a:t>2. </a:t>
            </a:r>
            <a:r>
              <a:rPr lang="en-GB" sz="1100" dirty="0" err="1">
                <a:latin typeface="Calibri" panose="020F0502020204030204" pitchFamily="34" charset="0"/>
                <a:ea typeface="Times New Roman" panose="02020603050405020304" pitchFamily="18" charset="0"/>
                <a:cs typeface="Courier New" panose="02070309020205020404" pitchFamily="49" charset="0"/>
              </a:rPr>
              <a:t>Zimbardo’s</a:t>
            </a:r>
            <a:r>
              <a:rPr lang="en-GB" sz="1100" dirty="0">
                <a:latin typeface="Calibri" panose="020F0502020204030204" pitchFamily="34" charset="0"/>
                <a:ea typeface="Times New Roman" panose="02020603050405020304" pitchFamily="18" charset="0"/>
                <a:cs typeface="Courier New" panose="02070309020205020404" pitchFamily="49" charset="0"/>
              </a:rPr>
              <a:t> study may not reveal the psychological effects of imprisonment because the study is said to be lacking in this.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latin typeface="Calibri" panose="020F0502020204030204" pitchFamily="34" charset="0"/>
                <a:ea typeface="Times New Roman" panose="02020603050405020304" pitchFamily="18" charset="0"/>
                <a:cs typeface="Courier New" panose="02070309020205020404" pitchFamily="49" charset="0"/>
              </a:rPr>
              <a:t>4. What type of prisons are more likely to increase stress levels as they contain hardened criminals with more extreme levels of violence and aggression?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latin typeface="Calibri" panose="020F0502020204030204" pitchFamily="34" charset="0"/>
                <a:ea typeface="Times New Roman" panose="02020603050405020304" pitchFamily="18" charset="0"/>
                <a:cs typeface="Courier New" panose="02070309020205020404" pitchFamily="49" charset="0"/>
              </a:rPr>
              <a:t>7. What process within a prison brought about my lack of resources can increase stress levels, with prisoners being subjected to inhumane living conditions?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latin typeface="Calibri" panose="020F0502020204030204" pitchFamily="34" charset="0"/>
                <a:ea typeface="Times New Roman" panose="02020603050405020304" pitchFamily="18" charset="0"/>
                <a:cs typeface="Courier New" panose="02070309020205020404" pitchFamily="49" charset="0"/>
              </a:rPr>
              <a:t>10. The long-term effects of imprisonment are unknown due to a lack of this type of psychological study.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100" dirty="0">
                <a:latin typeface="Calibri" panose="020F0502020204030204" pitchFamily="34" charset="0"/>
                <a:ea typeface="Times New Roman" panose="02020603050405020304" pitchFamily="18" charset="0"/>
                <a:cs typeface="Courier New" panose="02070309020205020404" pitchFamily="49" charset="0"/>
              </a:rPr>
              <a:t>11. What process occurs whereby the prisoner becomes enveloped in the roles associated with their environment?</a:t>
            </a:r>
            <a:endParaRPr lang="en-GB" sz="1100" dirty="0"/>
          </a:p>
        </p:txBody>
      </p:sp>
      <p:pic>
        <p:nvPicPr>
          <p:cNvPr id="7" name="Picture 6" descr="http://www.cyprusnewsreport.com/?q=system/files/prison%20bars.jpg"/>
          <p:cNvPicPr/>
          <p:nvPr/>
        </p:nvPicPr>
        <p:blipFill rotWithShape="1">
          <a:blip r:embed="rId3" cstate="print">
            <a:extLst>
              <a:ext uri="{28A0092B-C50C-407E-A947-70E740481C1C}">
                <a14:useLocalDpi xmlns:a14="http://schemas.microsoft.com/office/drawing/2010/main" val="0"/>
              </a:ext>
            </a:extLst>
          </a:blip>
          <a:srcRect t="9715"/>
          <a:stretch/>
        </p:blipFill>
        <p:spPr bwMode="auto">
          <a:xfrm>
            <a:off x="752928" y="4217515"/>
            <a:ext cx="1945640" cy="1284605"/>
          </a:xfrm>
          <a:prstGeom prst="rect">
            <a:avLst/>
          </a:prstGeom>
          <a:noFill/>
          <a:ln>
            <a:noFill/>
          </a:ln>
          <a:extLst>
            <a:ext uri="{53640926-AAD7-44D8-BBD7-CCE9431645EC}">
              <a14:shadowObscured xmlns:a14="http://schemas.microsoft.com/office/drawing/2010/main"/>
            </a:ext>
          </a:extLst>
        </p:spPr>
      </p:pic>
      <p:pic>
        <p:nvPicPr>
          <p:cNvPr id="8" name="Picture 7" descr="A6675A"/>
          <p:cNvPicPr/>
          <p:nvPr/>
        </p:nvPicPr>
        <p:blipFill rotWithShape="1">
          <a:blip r:embed="rId4" cstate="print">
            <a:extLst>
              <a:ext uri="{BEBA8EAE-BF5A-486C-A8C5-ECC9F3942E4B}">
                <a14:imgProps xmlns:a14="http://schemas.microsoft.com/office/drawing/2010/main">
                  <a14:imgLayer r:embed="rId5">
                    <a14:imgEffect>
                      <a14:backgroundRemoval t="22766" b="93191" l="8876" r="89941"/>
                    </a14:imgEffect>
                  </a14:imgLayer>
                </a14:imgProps>
              </a:ext>
              <a:ext uri="{28A0092B-C50C-407E-A947-70E740481C1C}">
                <a14:useLocalDpi xmlns:a14="http://schemas.microsoft.com/office/drawing/2010/main" val="0"/>
              </a:ext>
            </a:extLst>
          </a:blip>
          <a:srcRect t="23521" b="5711"/>
          <a:stretch/>
        </p:blipFill>
        <p:spPr bwMode="auto">
          <a:xfrm>
            <a:off x="5314949" y="2701335"/>
            <a:ext cx="628650" cy="1237615"/>
          </a:xfrm>
          <a:prstGeom prst="rect">
            <a:avLst/>
          </a:prstGeom>
          <a:noFill/>
          <a:ln>
            <a:noFill/>
          </a:ln>
          <a:extLst/>
        </p:spPr>
      </p:pic>
      <p:pic>
        <p:nvPicPr>
          <p:cNvPr id="9" name="Picture 8" descr="http://churchonenation.org/wp-content/uploads/2013/03/Priso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951" y="1812054"/>
            <a:ext cx="1203325" cy="1125220"/>
          </a:xfrm>
          <a:prstGeom prst="rect">
            <a:avLst/>
          </a:prstGeom>
          <a:noFill/>
          <a:ln>
            <a:noFill/>
          </a:ln>
        </p:spPr>
      </p:pic>
      <p:pic>
        <p:nvPicPr>
          <p:cNvPr id="10" name="Picture 9" descr="http://yourvoiceintheassembly.co.uk/wp-content/uploads/2012/10/prison.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3951" y="5765353"/>
            <a:ext cx="1233170" cy="821690"/>
          </a:xfrm>
          <a:prstGeom prst="rect">
            <a:avLst/>
          </a:prstGeom>
          <a:noFill/>
          <a:ln>
            <a:noFill/>
          </a:ln>
        </p:spPr>
      </p:pic>
      <p:pic>
        <p:nvPicPr>
          <p:cNvPr id="11" name="Picture 10" descr="http://us.123rf.com/400wm/400/400/fergregory/fergregory1112/fergregory111200090/11589127-prison-guard-with-keys-outside-dark-prison-cell.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3126" y="5581139"/>
            <a:ext cx="1915977" cy="1160145"/>
          </a:xfrm>
          <a:prstGeom prst="rect">
            <a:avLst/>
          </a:prstGeom>
          <a:noFill/>
          <a:ln>
            <a:noFill/>
          </a:ln>
        </p:spPr>
      </p:pic>
      <p:sp>
        <p:nvSpPr>
          <p:cNvPr id="12" name="Rectangle 11"/>
          <p:cNvSpPr/>
          <p:nvPr/>
        </p:nvSpPr>
        <p:spPr>
          <a:xfrm>
            <a:off x="5943598" y="-18072"/>
            <a:ext cx="6248401"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The psychological effects of custodial sentencing</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868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343" y="914400"/>
            <a:ext cx="2307771" cy="5225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THEORY</a:t>
            </a:r>
            <a:endParaRPr lang="en-GB" dirty="0"/>
          </a:p>
        </p:txBody>
      </p:sp>
      <p:sp>
        <p:nvSpPr>
          <p:cNvPr id="5" name="Rectangle 4"/>
          <p:cNvSpPr/>
          <p:nvPr/>
        </p:nvSpPr>
        <p:spPr>
          <a:xfrm>
            <a:off x="2656114" y="914400"/>
            <a:ext cx="3048000" cy="5225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DESCRIPTION</a:t>
            </a:r>
            <a:endParaRPr lang="en-GB" dirty="0"/>
          </a:p>
        </p:txBody>
      </p:sp>
      <p:sp>
        <p:nvSpPr>
          <p:cNvPr id="6" name="Rectangle 5"/>
          <p:cNvSpPr/>
          <p:nvPr/>
        </p:nvSpPr>
        <p:spPr>
          <a:xfrm>
            <a:off x="5704114" y="914400"/>
            <a:ext cx="3048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cy-GB" dirty="0" smtClean="0"/>
              <a:t>Strengths</a:t>
            </a:r>
            <a:endParaRPr lang="en-GB" sz="2000" dirty="0">
              <a:latin typeface="Times New Roman" panose="02020603050405020304" pitchFamily="18" charset="0"/>
              <a:ea typeface="Times New Roman" panose="02020603050405020304" pitchFamily="18" charset="0"/>
            </a:endParaRPr>
          </a:p>
        </p:txBody>
      </p:sp>
      <p:sp>
        <p:nvSpPr>
          <p:cNvPr id="7" name="Rectangle 6"/>
          <p:cNvSpPr/>
          <p:nvPr/>
        </p:nvSpPr>
        <p:spPr>
          <a:xfrm>
            <a:off x="8752114" y="914400"/>
            <a:ext cx="3048000" cy="5225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Limitations</a:t>
            </a:r>
            <a:endParaRPr lang="en-GB" dirty="0"/>
          </a:p>
        </p:txBody>
      </p:sp>
      <p:sp>
        <p:nvSpPr>
          <p:cNvPr id="12" name="Rectangle 11"/>
          <p:cNvSpPr/>
          <p:nvPr/>
        </p:nvSpPr>
        <p:spPr>
          <a:xfrm>
            <a:off x="348343" y="1436914"/>
            <a:ext cx="2307771"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Restorative justice</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dirty="0" smtClean="0"/>
              <a:t> </a:t>
            </a:r>
            <a:endParaRPr lang="en-GB" dirty="0"/>
          </a:p>
        </p:txBody>
      </p:sp>
      <p:sp>
        <p:nvSpPr>
          <p:cNvPr id="13" name="Rectangle 12"/>
          <p:cNvSpPr/>
          <p:nvPr/>
        </p:nvSpPr>
        <p:spPr>
          <a:xfrm>
            <a:off x="2656114" y="1436914"/>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5704114" y="1436914"/>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8752114" y="1436914"/>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348343" y="4049486"/>
            <a:ext cx="2307771"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Electronic tagging</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7" name="Rectangle 16"/>
          <p:cNvSpPr/>
          <p:nvPr/>
        </p:nvSpPr>
        <p:spPr>
          <a:xfrm>
            <a:off x="2656114" y="4049486"/>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5704114" y="4049486"/>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8752114" y="4049486"/>
            <a:ext cx="3048000" cy="2612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0" y="11382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Alternatives to custodial sentencing</a:t>
            </a:r>
            <a:endParaRPr lang="en-US" sz="4000" b="1" dirty="0">
              <a:ln w="11430"/>
              <a:solidFill>
                <a:srgbClr val="FF3399"/>
              </a:solidFill>
              <a:effectLst>
                <a:outerShdw blurRad="50800" dist="39000" dir="5460000" algn="tl">
                  <a:srgbClr val="000000">
                    <a:alpha val="38000"/>
                  </a:srgbClr>
                </a:outerShdw>
              </a:effectLst>
            </a:endParaRPr>
          </a:p>
        </p:txBody>
      </p:sp>
      <p:pic>
        <p:nvPicPr>
          <p:cNvPr id="2050" name="Picture 2" descr="http://www.upenn.edu/gazette/0713/images/0713pro_restorati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9" y="1959428"/>
            <a:ext cx="1738539" cy="19800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3"/>
          <a:stretch>
            <a:fillRect/>
          </a:stretch>
        </p:blipFill>
        <p:spPr>
          <a:xfrm>
            <a:off x="444003" y="4881637"/>
            <a:ext cx="2116449" cy="1670366"/>
          </a:xfrm>
          <a:prstGeom prst="rect">
            <a:avLst/>
          </a:prstGeom>
        </p:spPr>
      </p:pic>
    </p:spTree>
    <p:extLst>
      <p:ext uri="{BB962C8B-B14F-4D97-AF65-F5344CB8AC3E}">
        <p14:creationId xmlns:p14="http://schemas.microsoft.com/office/powerpoint/2010/main" val="119775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123" y="875433"/>
            <a:ext cx="11833411" cy="3748719"/>
          </a:xfrm>
          <a:prstGeom prst="rect">
            <a:avLst/>
          </a:prstGeom>
        </p:spPr>
        <p:txBody>
          <a:bodyPr wrap="square">
            <a:spAutoFit/>
          </a:bodyPr>
          <a:lstStyle/>
          <a:p>
            <a:pPr>
              <a:lnSpc>
                <a:spcPct val="115000"/>
              </a:lnSpc>
              <a:spcAft>
                <a:spcPts val="0"/>
              </a:spcAft>
            </a:pPr>
            <a:r>
              <a:rPr lang="en-GB" sz="1350" dirty="0">
                <a:latin typeface="Calibri" panose="020F0502020204030204" pitchFamily="34" charset="0"/>
                <a:ea typeface="Calibri" panose="020F0502020204030204" pitchFamily="34" charset="0"/>
                <a:cs typeface="HelveticaNeue-Roman"/>
              </a:rPr>
              <a:t>Behaviour modification involves the use of ­­­___________________________principles to ­­­___________________________undesirable behaviours and establish/promote desirable ones. The underpinning principle is that behaviours that are reinforced are ­­__________________________ whereas behaviours that are ­­­___________________________are weakened.</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350" dirty="0">
                <a:latin typeface="Calibri" panose="020F0502020204030204" pitchFamily="34" charset="0"/>
                <a:ea typeface="Calibri" panose="020F0502020204030204" pitchFamily="34" charset="0"/>
                <a:cs typeface="HelveticaNeue-Roman"/>
              </a:rPr>
              <a:t> </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r>
              <a:rPr lang="en-GB" sz="1350" dirty="0">
                <a:latin typeface="Calibri" panose="020F0502020204030204" pitchFamily="34" charset="0"/>
                <a:ea typeface="Calibri" panose="020F0502020204030204" pitchFamily="34" charset="0"/>
                <a:cs typeface="HelveticaNeue-Roman"/>
              </a:rPr>
              <a:t>Behaviour modification can be implemented on an ­­­___________________________ level through the use of­­­_________________________________. In a typical token economy programme, the ­­­________________________________ draws up a list of behaviours they wish to promote known as ­­­___________________________ behaviours. These might include interacting ­­­__________________, complying with ­­­_________________________, completing ­­­__________________________ and so on. When an offender carries out one of the targeted behaviours they are given a token (also known as a ­­­___________________________). Tokens may later be ­­­___________________________ for ­­­___________________________ such as ­­­_______________________, ­­­_______________________, access to ­­­___________________________ etc. The rationale is that through _______________________­­_______, desirable behaviour will be encouraged and undesirable behaviour extinguished. In some schemes tokens may be taken away as a ­­­_____________________. Evidence regarding the effectiveness of token economies suggests that they have __________________________________ with young offenders (Hobbs &amp; Holt, 1976) and adult offenders (</a:t>
            </a:r>
            <a:r>
              <a:rPr lang="en-GB" sz="1350" dirty="0" err="1">
                <a:latin typeface="Calibri" panose="020F0502020204030204" pitchFamily="34" charset="0"/>
                <a:ea typeface="Calibri" panose="020F0502020204030204" pitchFamily="34" charset="0"/>
                <a:cs typeface="HelveticaNeue-Roman"/>
              </a:rPr>
              <a:t>Allyon</a:t>
            </a:r>
            <a:r>
              <a:rPr lang="en-GB" sz="1350" dirty="0">
                <a:latin typeface="Calibri" panose="020F0502020204030204" pitchFamily="34" charset="0"/>
                <a:ea typeface="Calibri" panose="020F0502020204030204" pitchFamily="34" charset="0"/>
                <a:cs typeface="HelveticaNeue-Roman"/>
              </a:rPr>
              <a:t> &amp; Milan, 1979). However, the improvements tend not to _____________________ beyond the institution in the longer term. Cohen and </a:t>
            </a:r>
            <a:r>
              <a:rPr lang="en-GB" sz="1350" dirty="0" err="1">
                <a:latin typeface="Calibri" panose="020F0502020204030204" pitchFamily="34" charset="0"/>
                <a:ea typeface="Calibri" panose="020F0502020204030204" pitchFamily="34" charset="0"/>
                <a:cs typeface="HelveticaNeue-Roman"/>
              </a:rPr>
              <a:t>Filipcjak</a:t>
            </a:r>
            <a:r>
              <a:rPr lang="en-GB" sz="1350" dirty="0">
                <a:latin typeface="Calibri" panose="020F0502020204030204" pitchFamily="34" charset="0"/>
                <a:ea typeface="Calibri" panose="020F0502020204030204" pitchFamily="34" charset="0"/>
                <a:cs typeface="HelveticaNeue-Roman"/>
              </a:rPr>
              <a:t> (1971) found a reduction in offending after two years but not after ­­­_____________________. Blackburn (1993) concludes that token economies principally make offenders easier to ­­­___________________________but they have little real ­­­___________________________ value. Additionally, the use of token economies raises ___________________________. In order to ensure that the tokens have reinforcement value, access to basic goods must be restricted. Arguments that this infringes the rights of the offenders have led to the closure of at least one such programme in the US (</a:t>
            </a:r>
            <a:r>
              <a:rPr lang="en-GB" sz="1350" dirty="0" err="1">
                <a:latin typeface="Calibri" panose="020F0502020204030204" pitchFamily="34" charset="0"/>
                <a:ea typeface="Calibri" panose="020F0502020204030204" pitchFamily="34" charset="0"/>
                <a:cs typeface="HelveticaNeue-Roman"/>
              </a:rPr>
              <a:t>Nietzel</a:t>
            </a:r>
            <a:r>
              <a:rPr lang="en-GB" sz="1350" dirty="0">
                <a:latin typeface="Calibri" panose="020F0502020204030204" pitchFamily="34" charset="0"/>
                <a:ea typeface="Calibri" panose="020F0502020204030204" pitchFamily="34" charset="0"/>
                <a:cs typeface="HelveticaNeue-Roman"/>
              </a:rPr>
              <a:t>, 1979).</a:t>
            </a:r>
            <a:endParaRPr lang="en-GB" sz="1350" dirty="0"/>
          </a:p>
        </p:txBody>
      </p:sp>
      <p:sp>
        <p:nvSpPr>
          <p:cNvPr id="4" name="Rectangle 3"/>
          <p:cNvSpPr/>
          <p:nvPr/>
        </p:nvSpPr>
        <p:spPr>
          <a:xfrm>
            <a:off x="247427"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Chores</a:t>
            </a:r>
            <a:endParaRPr lang="en-GB" sz="1400" dirty="0"/>
          </a:p>
        </p:txBody>
      </p:sp>
      <p:sp>
        <p:nvSpPr>
          <p:cNvPr id="5" name="Rectangle 4"/>
          <p:cNvSpPr/>
          <p:nvPr/>
        </p:nvSpPr>
        <p:spPr>
          <a:xfrm>
            <a:off x="2185596"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Ethical issues</a:t>
            </a:r>
            <a:endParaRPr lang="en-GB" sz="1400" dirty="0"/>
          </a:p>
        </p:txBody>
      </p:sp>
      <p:sp>
        <p:nvSpPr>
          <p:cNvPr id="6" name="Rectangle 5"/>
          <p:cNvSpPr/>
          <p:nvPr/>
        </p:nvSpPr>
        <p:spPr>
          <a:xfrm>
            <a:off x="4123765"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Exchanged </a:t>
            </a:r>
            <a:endParaRPr lang="en-GB" sz="1400" dirty="0"/>
          </a:p>
        </p:txBody>
      </p:sp>
      <p:sp>
        <p:nvSpPr>
          <p:cNvPr id="7" name="Rectangle 6"/>
          <p:cNvSpPr/>
          <p:nvPr/>
        </p:nvSpPr>
        <p:spPr>
          <a:xfrm>
            <a:off x="6061934"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Extinguish </a:t>
            </a:r>
            <a:endParaRPr lang="en-GB" sz="1400" dirty="0"/>
          </a:p>
        </p:txBody>
      </p:sp>
      <p:sp>
        <p:nvSpPr>
          <p:cNvPr id="8" name="Rectangle 7"/>
          <p:cNvSpPr/>
          <p:nvPr/>
        </p:nvSpPr>
        <p:spPr>
          <a:xfrm>
            <a:off x="8000103"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Generalise </a:t>
            </a:r>
            <a:endParaRPr lang="en-GB" sz="1400" dirty="0"/>
          </a:p>
        </p:txBody>
      </p:sp>
      <p:sp>
        <p:nvSpPr>
          <p:cNvPr id="9" name="Rectangle 8"/>
          <p:cNvSpPr/>
          <p:nvPr/>
        </p:nvSpPr>
        <p:spPr>
          <a:xfrm>
            <a:off x="9938272" y="4754880"/>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Institutional </a:t>
            </a:r>
            <a:endParaRPr lang="en-GB" sz="1400" dirty="0"/>
          </a:p>
        </p:txBody>
      </p:sp>
      <p:sp>
        <p:nvSpPr>
          <p:cNvPr id="10" name="Rectangle 9"/>
          <p:cNvSpPr/>
          <p:nvPr/>
        </p:nvSpPr>
        <p:spPr>
          <a:xfrm>
            <a:off x="247427"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Institutional management</a:t>
            </a:r>
            <a:endParaRPr lang="en-GB" sz="1200" dirty="0"/>
          </a:p>
        </p:txBody>
      </p:sp>
      <p:sp>
        <p:nvSpPr>
          <p:cNvPr id="11" name="Rectangle 10"/>
          <p:cNvSpPr/>
          <p:nvPr/>
        </p:nvSpPr>
        <p:spPr>
          <a:xfrm>
            <a:off x="2185596"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Manage </a:t>
            </a:r>
            <a:endParaRPr lang="en-GB" sz="1400" dirty="0"/>
          </a:p>
        </p:txBody>
      </p:sp>
      <p:sp>
        <p:nvSpPr>
          <p:cNvPr id="12" name="Rectangle 11"/>
          <p:cNvSpPr/>
          <p:nvPr/>
        </p:nvSpPr>
        <p:spPr>
          <a:xfrm>
            <a:off x="4123765"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Operant conditioning</a:t>
            </a:r>
            <a:endParaRPr lang="en-GB" sz="1400" dirty="0"/>
          </a:p>
        </p:txBody>
      </p:sp>
      <p:sp>
        <p:nvSpPr>
          <p:cNvPr id="13" name="Rectangle 12"/>
          <p:cNvSpPr/>
          <p:nvPr/>
        </p:nvSpPr>
        <p:spPr>
          <a:xfrm>
            <a:off x="6061934"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Positively </a:t>
            </a:r>
            <a:endParaRPr lang="en-GB" sz="1400" dirty="0"/>
          </a:p>
        </p:txBody>
      </p:sp>
      <p:sp>
        <p:nvSpPr>
          <p:cNvPr id="14" name="Rectangle 13"/>
          <p:cNvSpPr/>
          <p:nvPr/>
        </p:nvSpPr>
        <p:spPr>
          <a:xfrm>
            <a:off x="8000103"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Primary </a:t>
            </a:r>
            <a:r>
              <a:rPr lang="en-GB" sz="1400" dirty="0" err="1" smtClean="0"/>
              <a:t>reinforcers</a:t>
            </a:r>
            <a:endParaRPr lang="en-GB" sz="1400" dirty="0"/>
          </a:p>
        </p:txBody>
      </p:sp>
      <p:sp>
        <p:nvSpPr>
          <p:cNvPr id="15" name="Rectangle 14"/>
          <p:cNvSpPr/>
          <p:nvPr/>
        </p:nvSpPr>
        <p:spPr>
          <a:xfrm>
            <a:off x="9938272" y="5169442"/>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Punished </a:t>
            </a:r>
            <a:endParaRPr lang="en-GB" sz="1400" dirty="0"/>
          </a:p>
        </p:txBody>
      </p:sp>
      <p:sp>
        <p:nvSpPr>
          <p:cNvPr id="16" name="Rectangle 15"/>
          <p:cNvSpPr/>
          <p:nvPr/>
        </p:nvSpPr>
        <p:spPr>
          <a:xfrm>
            <a:off x="247427"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Punishment </a:t>
            </a:r>
            <a:endParaRPr lang="en-GB" sz="1400" dirty="0"/>
          </a:p>
        </p:txBody>
      </p:sp>
      <p:sp>
        <p:nvSpPr>
          <p:cNvPr id="17" name="Rectangle 16"/>
          <p:cNvSpPr/>
          <p:nvPr/>
        </p:nvSpPr>
        <p:spPr>
          <a:xfrm>
            <a:off x="2185596"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Rehabilitative </a:t>
            </a:r>
            <a:endParaRPr lang="en-GB" sz="1400" dirty="0"/>
          </a:p>
        </p:txBody>
      </p:sp>
      <p:sp>
        <p:nvSpPr>
          <p:cNvPr id="18" name="Rectangle 17"/>
          <p:cNvSpPr/>
          <p:nvPr/>
        </p:nvSpPr>
        <p:spPr>
          <a:xfrm>
            <a:off x="4123765"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Rules </a:t>
            </a:r>
            <a:endParaRPr lang="en-GB" sz="1400" dirty="0"/>
          </a:p>
        </p:txBody>
      </p:sp>
      <p:sp>
        <p:nvSpPr>
          <p:cNvPr id="19" name="Rectangle 18"/>
          <p:cNvSpPr/>
          <p:nvPr/>
        </p:nvSpPr>
        <p:spPr>
          <a:xfrm>
            <a:off x="6061934"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Secondary </a:t>
            </a:r>
            <a:r>
              <a:rPr lang="en-GB" sz="1400" dirty="0" err="1" smtClean="0"/>
              <a:t>reinforcer</a:t>
            </a:r>
            <a:endParaRPr lang="en-GB" sz="1400" dirty="0"/>
          </a:p>
        </p:txBody>
      </p:sp>
      <p:sp>
        <p:nvSpPr>
          <p:cNvPr id="20" name="Rectangle 19"/>
          <p:cNvSpPr/>
          <p:nvPr/>
        </p:nvSpPr>
        <p:spPr>
          <a:xfrm>
            <a:off x="8000103"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Selective reinforcement</a:t>
            </a:r>
            <a:endParaRPr lang="en-GB" sz="1200" dirty="0"/>
          </a:p>
        </p:txBody>
      </p:sp>
      <p:sp>
        <p:nvSpPr>
          <p:cNvPr id="21" name="Rectangle 20"/>
          <p:cNvSpPr/>
          <p:nvPr/>
        </p:nvSpPr>
        <p:spPr>
          <a:xfrm>
            <a:off x="9938272" y="5584004"/>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Short term effectiveness</a:t>
            </a:r>
            <a:endParaRPr lang="en-GB" sz="1200" dirty="0"/>
          </a:p>
        </p:txBody>
      </p:sp>
      <p:sp>
        <p:nvSpPr>
          <p:cNvPr id="22" name="Rectangle 21"/>
          <p:cNvSpPr/>
          <p:nvPr/>
        </p:nvSpPr>
        <p:spPr>
          <a:xfrm>
            <a:off x="247427"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Strengthened </a:t>
            </a:r>
            <a:endParaRPr lang="en-GB" sz="1400" dirty="0"/>
          </a:p>
        </p:txBody>
      </p:sp>
      <p:sp>
        <p:nvSpPr>
          <p:cNvPr id="23" name="Rectangle 22"/>
          <p:cNvSpPr/>
          <p:nvPr/>
        </p:nvSpPr>
        <p:spPr>
          <a:xfrm>
            <a:off x="2185596"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Sweets </a:t>
            </a:r>
            <a:endParaRPr lang="en-GB" sz="1400" dirty="0"/>
          </a:p>
        </p:txBody>
      </p:sp>
      <p:sp>
        <p:nvSpPr>
          <p:cNvPr id="24" name="Rectangle 23"/>
          <p:cNvSpPr/>
          <p:nvPr/>
        </p:nvSpPr>
        <p:spPr>
          <a:xfrm>
            <a:off x="4123765"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Targeted</a:t>
            </a:r>
            <a:endParaRPr lang="en-GB" sz="1400" dirty="0"/>
          </a:p>
        </p:txBody>
      </p:sp>
      <p:sp>
        <p:nvSpPr>
          <p:cNvPr id="25" name="Rectangle 24"/>
          <p:cNvSpPr/>
          <p:nvPr/>
        </p:nvSpPr>
        <p:spPr>
          <a:xfrm>
            <a:off x="6061934"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Television </a:t>
            </a:r>
            <a:endParaRPr lang="en-GB" sz="1400" dirty="0"/>
          </a:p>
        </p:txBody>
      </p:sp>
      <p:sp>
        <p:nvSpPr>
          <p:cNvPr id="26" name="Rectangle 25"/>
          <p:cNvSpPr/>
          <p:nvPr/>
        </p:nvSpPr>
        <p:spPr>
          <a:xfrm>
            <a:off x="8000103"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Token economy programmes</a:t>
            </a:r>
            <a:endParaRPr lang="en-GB" sz="1200" dirty="0"/>
          </a:p>
        </p:txBody>
      </p:sp>
      <p:sp>
        <p:nvSpPr>
          <p:cNvPr id="27" name="Rectangle 26"/>
          <p:cNvSpPr/>
          <p:nvPr/>
        </p:nvSpPr>
        <p:spPr>
          <a:xfrm>
            <a:off x="9938272" y="5998566"/>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Three </a:t>
            </a:r>
            <a:endParaRPr lang="en-GB" sz="1400" dirty="0"/>
          </a:p>
        </p:txBody>
      </p:sp>
      <p:sp>
        <p:nvSpPr>
          <p:cNvPr id="28" name="Rectangle 27"/>
          <p:cNvSpPr/>
          <p:nvPr/>
        </p:nvSpPr>
        <p:spPr>
          <a:xfrm>
            <a:off x="5086576" y="6413128"/>
            <a:ext cx="1796526" cy="355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Trips out</a:t>
            </a:r>
            <a:endParaRPr lang="en-GB" sz="1400" dirty="0"/>
          </a:p>
        </p:txBody>
      </p:sp>
      <p:sp>
        <p:nvSpPr>
          <p:cNvPr id="29" name="Rectangle 28"/>
          <p:cNvSpPr/>
          <p:nvPr/>
        </p:nvSpPr>
        <p:spPr>
          <a:xfrm>
            <a:off x="0" y="11382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err="1" smtClean="0">
                <a:ln w="11430"/>
                <a:solidFill>
                  <a:srgbClr val="FF3399"/>
                </a:solidFill>
                <a:effectLst>
                  <a:outerShdw blurRad="50800" dist="39000" dir="5460000" algn="tl">
                    <a:srgbClr val="000000">
                      <a:alpha val="38000"/>
                    </a:srgbClr>
                  </a:outerShdw>
                </a:effectLst>
              </a:rPr>
              <a:t>Behaviour</a:t>
            </a:r>
            <a:r>
              <a:rPr lang="en-US" sz="4000" b="1" dirty="0" smtClean="0">
                <a:ln w="11430"/>
                <a:solidFill>
                  <a:srgbClr val="FF3399"/>
                </a:solidFill>
                <a:effectLst>
                  <a:outerShdw blurRad="50800" dist="39000" dir="5460000" algn="tl">
                    <a:srgbClr val="000000">
                      <a:alpha val="38000"/>
                    </a:srgbClr>
                  </a:outerShdw>
                </a:effectLst>
              </a:rPr>
              <a:t> modification</a:t>
            </a:r>
            <a:endParaRPr lang="en-US" sz="40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1177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9714"/>
            <a:ext cx="10515600" cy="5442857"/>
          </a:xfrm>
        </p:spPr>
        <p:txBody>
          <a:bodyPr>
            <a:normAutofit fontScale="92500" lnSpcReduction="20000"/>
          </a:bodyPr>
          <a:lstStyle/>
          <a:p>
            <a:pPr lvl="0"/>
            <a:r>
              <a:rPr lang="en-GB" dirty="0"/>
              <a:t>What is the aim of a token economy programme?</a:t>
            </a:r>
          </a:p>
          <a:p>
            <a:pPr lvl="0"/>
            <a:r>
              <a:rPr lang="en-GB" dirty="0"/>
              <a:t>Tokens are described as being secondary </a:t>
            </a:r>
            <a:r>
              <a:rPr lang="en-GB" dirty="0" err="1"/>
              <a:t>reinforcers</a:t>
            </a:r>
            <a:r>
              <a:rPr lang="en-GB" dirty="0"/>
              <a:t>. What does this mean?</a:t>
            </a:r>
          </a:p>
          <a:p>
            <a:pPr lvl="0"/>
            <a:r>
              <a:rPr lang="en-GB" dirty="0"/>
              <a:t>What are ‘target behaviours’?</a:t>
            </a:r>
          </a:p>
          <a:p>
            <a:pPr lvl="0"/>
            <a:r>
              <a:rPr lang="en-GB" dirty="0"/>
              <a:t>The tokens are exchanged for primary </a:t>
            </a:r>
            <a:r>
              <a:rPr lang="en-GB" dirty="0" err="1"/>
              <a:t>reinforcers</a:t>
            </a:r>
            <a:r>
              <a:rPr lang="en-GB" dirty="0"/>
              <a:t>. Give two examples of </a:t>
            </a:r>
            <a:r>
              <a:rPr lang="en-GB" dirty="0" smtClean="0"/>
              <a:t>primary </a:t>
            </a:r>
            <a:r>
              <a:rPr lang="en-GB" dirty="0" err="1" smtClean="0"/>
              <a:t>reinforcers</a:t>
            </a:r>
            <a:r>
              <a:rPr lang="en-GB" dirty="0"/>
              <a:t>.</a:t>
            </a:r>
          </a:p>
          <a:p>
            <a:pPr lvl="0"/>
            <a:r>
              <a:rPr lang="en-GB" dirty="0"/>
              <a:t>Give one explanation for why individuals may lose their motivation to earn tokens.</a:t>
            </a:r>
          </a:p>
          <a:p>
            <a:pPr lvl="0"/>
            <a:r>
              <a:rPr lang="en-GB" dirty="0"/>
              <a:t>How do staff assess whether or not the programme has been successful?</a:t>
            </a:r>
          </a:p>
          <a:p>
            <a:pPr lvl="0"/>
            <a:r>
              <a:rPr lang="en-GB" dirty="0"/>
              <a:t>What is an ethical issue with TEP?</a:t>
            </a:r>
          </a:p>
          <a:p>
            <a:pPr lvl="0"/>
            <a:r>
              <a:rPr lang="en-GB" dirty="0"/>
              <a:t>What empirical evidence is there for TEP being successful?</a:t>
            </a:r>
          </a:p>
          <a:p>
            <a:pPr lvl="0"/>
            <a:r>
              <a:rPr lang="en-GB" dirty="0"/>
              <a:t>What term means the way offenders apply their newly learned positive target behaviours to the real world upon release from prison?</a:t>
            </a:r>
          </a:p>
          <a:p>
            <a:r>
              <a:rPr lang="en-GB" dirty="0"/>
              <a:t>True or false? Token economies have shown some signs of reducing recidivism</a:t>
            </a:r>
          </a:p>
        </p:txBody>
      </p:sp>
      <p:sp>
        <p:nvSpPr>
          <p:cNvPr id="4" name="Rectangle 3"/>
          <p:cNvSpPr/>
          <p:nvPr/>
        </p:nvSpPr>
        <p:spPr>
          <a:xfrm>
            <a:off x="0" y="11382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Token economy quick quiz</a:t>
            </a:r>
            <a:endParaRPr lang="en-US" sz="40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77345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698"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t>The number of stages that take place within anger management</a:t>
            </a:r>
            <a:endParaRPr lang="en-GB" sz="1400" dirty="0"/>
          </a:p>
        </p:txBody>
      </p:sp>
      <p:sp>
        <p:nvSpPr>
          <p:cNvPr id="4" name="Rectangle 3"/>
          <p:cNvSpPr/>
          <p:nvPr/>
        </p:nvSpPr>
        <p:spPr>
          <a:xfrm>
            <a:off x="279698"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One</a:t>
            </a:r>
          </a:p>
          <a:p>
            <a:pPr marL="342900" indent="-342900">
              <a:buFont typeface="+mj-lt"/>
              <a:buAutoNum type="alphaLcParenR"/>
            </a:pPr>
            <a:r>
              <a:rPr lang="en-GB"/>
              <a:t>Two</a:t>
            </a:r>
          </a:p>
          <a:p>
            <a:pPr marL="342900" indent="-342900">
              <a:buFont typeface="+mj-lt"/>
              <a:buAutoNum type="alphaLcParenR"/>
            </a:pPr>
            <a:r>
              <a:rPr lang="en-GB"/>
              <a:t>Three</a:t>
            </a:r>
          </a:p>
          <a:p>
            <a:pPr marL="342900" indent="-342900">
              <a:buFont typeface="+mj-lt"/>
              <a:buAutoNum type="alphaLcParenR"/>
            </a:pPr>
            <a:r>
              <a:rPr lang="en-GB"/>
              <a:t>Four</a:t>
            </a:r>
            <a:endParaRPr lang="en-GB"/>
          </a:p>
        </p:txBody>
      </p:sp>
      <p:sp>
        <p:nvSpPr>
          <p:cNvPr id="5" name="Rectangle 4"/>
          <p:cNvSpPr/>
          <p:nvPr/>
        </p:nvSpPr>
        <p:spPr>
          <a:xfrm>
            <a:off x="3282875"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a:t>The stage in which the individual is encouraged to learn more effective ways of dealing with their anger and the situations which cause it to erupt.</a:t>
            </a:r>
            <a:endParaRPr lang="en-GB" sz="900"/>
          </a:p>
        </p:txBody>
      </p:sp>
      <p:sp>
        <p:nvSpPr>
          <p:cNvPr id="6" name="Rectangle 5"/>
          <p:cNvSpPr/>
          <p:nvPr/>
        </p:nvSpPr>
        <p:spPr>
          <a:xfrm>
            <a:off x="3282875"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dirty="0"/>
              <a:t>Cognitive preparation</a:t>
            </a:r>
          </a:p>
          <a:p>
            <a:pPr marL="342900" indent="-342900">
              <a:buFont typeface="+mj-lt"/>
              <a:buAutoNum type="alphaLcParenR"/>
            </a:pPr>
            <a:r>
              <a:rPr lang="en-GB" dirty="0"/>
              <a:t>Application practice</a:t>
            </a:r>
          </a:p>
          <a:p>
            <a:pPr marL="342900" indent="-342900">
              <a:buFont typeface="+mj-lt"/>
              <a:buAutoNum type="alphaLcParenR"/>
            </a:pPr>
            <a:r>
              <a:rPr lang="en-GB" dirty="0"/>
              <a:t>Behavioural acquisition</a:t>
            </a:r>
          </a:p>
          <a:p>
            <a:pPr marL="342900" indent="-342900">
              <a:buFont typeface="+mj-lt"/>
              <a:buAutoNum type="alphaLcParenR"/>
            </a:pPr>
            <a:r>
              <a:rPr lang="en-GB" dirty="0"/>
              <a:t>Skill acquisition</a:t>
            </a:r>
            <a:endParaRPr lang="en-GB" dirty="0"/>
          </a:p>
        </p:txBody>
      </p:sp>
      <p:sp>
        <p:nvSpPr>
          <p:cNvPr id="7" name="Rectangle 6"/>
          <p:cNvSpPr/>
          <p:nvPr/>
        </p:nvSpPr>
        <p:spPr>
          <a:xfrm>
            <a:off x="6286052"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The type of situation in which anger management is normally completed</a:t>
            </a:r>
            <a:endParaRPr lang="en-GB" sz="1200"/>
          </a:p>
        </p:txBody>
      </p:sp>
      <p:sp>
        <p:nvSpPr>
          <p:cNvPr id="8" name="Rectangle 7"/>
          <p:cNvSpPr/>
          <p:nvPr/>
        </p:nvSpPr>
        <p:spPr>
          <a:xfrm>
            <a:off x="6286052"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One to one sessions</a:t>
            </a:r>
          </a:p>
          <a:p>
            <a:pPr marL="342900" indent="-342900">
              <a:buFont typeface="+mj-lt"/>
              <a:buAutoNum type="alphaLcParenR"/>
            </a:pPr>
            <a:r>
              <a:rPr lang="en-GB"/>
              <a:t>Small groups</a:t>
            </a:r>
          </a:p>
          <a:p>
            <a:pPr marL="342900" indent="-342900">
              <a:buFont typeface="+mj-lt"/>
              <a:buAutoNum type="alphaLcParenR"/>
            </a:pPr>
            <a:r>
              <a:rPr lang="en-GB"/>
              <a:t>Paired work</a:t>
            </a:r>
          </a:p>
          <a:p>
            <a:pPr marL="342900" indent="-342900">
              <a:buFont typeface="+mj-lt"/>
              <a:buAutoNum type="alphaLcParenR"/>
            </a:pPr>
            <a:r>
              <a:rPr lang="en-GB"/>
              <a:t>Role play in large groups</a:t>
            </a:r>
          </a:p>
        </p:txBody>
      </p:sp>
      <p:sp>
        <p:nvSpPr>
          <p:cNvPr id="9" name="Rectangle 8"/>
          <p:cNvSpPr/>
          <p:nvPr/>
        </p:nvSpPr>
        <p:spPr>
          <a:xfrm>
            <a:off x="9289229"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Within skills acquisition, which of the following is NOT an example of a cognitive skill?</a:t>
            </a:r>
            <a:endParaRPr lang="en-GB" sz="1200"/>
          </a:p>
        </p:txBody>
      </p:sp>
      <p:sp>
        <p:nvSpPr>
          <p:cNvPr id="10" name="Rectangle 9"/>
          <p:cNvSpPr/>
          <p:nvPr/>
        </p:nvSpPr>
        <p:spPr>
          <a:xfrm>
            <a:off x="9289229"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Using breathing techniques</a:t>
            </a:r>
          </a:p>
          <a:p>
            <a:pPr marL="342900" indent="-342900">
              <a:buFont typeface="+mj-lt"/>
              <a:buAutoNum type="alphaLcParenR"/>
            </a:pPr>
            <a:r>
              <a:rPr lang="en-GB"/>
              <a:t>“Stop and think”</a:t>
            </a:r>
          </a:p>
          <a:p>
            <a:pPr marL="342900" indent="-342900">
              <a:buFont typeface="+mj-lt"/>
              <a:buAutoNum type="alphaLcParenR"/>
            </a:pPr>
            <a:r>
              <a:rPr lang="en-GB"/>
              <a:t>Counting </a:t>
            </a:r>
          </a:p>
          <a:p>
            <a:pPr marL="342900" indent="-342900">
              <a:buFont typeface="+mj-lt"/>
              <a:buAutoNum type="alphaLcParenR"/>
            </a:pPr>
            <a:r>
              <a:rPr lang="en-GB"/>
              <a:t>Rehearsing thoughts</a:t>
            </a:r>
          </a:p>
        </p:txBody>
      </p:sp>
      <p:sp>
        <p:nvSpPr>
          <p:cNvPr id="11" name="Rectangle 10"/>
          <p:cNvSpPr/>
          <p:nvPr/>
        </p:nvSpPr>
        <p:spPr>
          <a:xfrm>
            <a:off x="279698"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Role play is commonly used as part of anger management strategies. In which stage does this take place?</a:t>
            </a:r>
            <a:endParaRPr lang="en-GB" sz="1200"/>
          </a:p>
        </p:txBody>
      </p:sp>
      <p:sp>
        <p:nvSpPr>
          <p:cNvPr id="12" name="Rectangle 11"/>
          <p:cNvSpPr/>
          <p:nvPr/>
        </p:nvSpPr>
        <p:spPr>
          <a:xfrm>
            <a:off x="279698"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Skills acquisition</a:t>
            </a:r>
          </a:p>
          <a:p>
            <a:pPr marL="342900" indent="-342900">
              <a:buFont typeface="+mj-lt"/>
              <a:buAutoNum type="alphaLcParenR"/>
            </a:pPr>
            <a:r>
              <a:rPr lang="en-GB"/>
              <a:t>Application practice</a:t>
            </a:r>
          </a:p>
          <a:p>
            <a:pPr marL="342900" indent="-342900">
              <a:buFont typeface="+mj-lt"/>
              <a:buAutoNum type="alphaLcParenR"/>
            </a:pPr>
            <a:r>
              <a:rPr lang="en-GB"/>
              <a:t>Cognitive preparation</a:t>
            </a:r>
          </a:p>
          <a:p>
            <a:pPr marL="342900" indent="-342900">
              <a:buFont typeface="+mj-lt"/>
              <a:buAutoNum type="alphaLcParenR"/>
            </a:pPr>
            <a:r>
              <a:rPr lang="en-GB"/>
              <a:t>Stage 2</a:t>
            </a:r>
            <a:endParaRPr lang="en-GB"/>
          </a:p>
        </p:txBody>
      </p:sp>
      <p:sp>
        <p:nvSpPr>
          <p:cNvPr id="13" name="Rectangle 12"/>
          <p:cNvSpPr/>
          <p:nvPr/>
        </p:nvSpPr>
        <p:spPr>
          <a:xfrm>
            <a:off x="3282875"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A strength of anger management is that it teaches relaxation techniques to deal with these types of responses to anger.</a:t>
            </a:r>
            <a:endParaRPr lang="en-GB" sz="1100"/>
          </a:p>
        </p:txBody>
      </p:sp>
      <p:sp>
        <p:nvSpPr>
          <p:cNvPr id="14" name="Rectangle 13"/>
          <p:cNvSpPr/>
          <p:nvPr/>
        </p:nvSpPr>
        <p:spPr>
          <a:xfrm>
            <a:off x="3282875"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Environmental</a:t>
            </a:r>
          </a:p>
          <a:p>
            <a:pPr marL="342900" indent="-342900">
              <a:buFont typeface="+mj-lt"/>
              <a:buAutoNum type="alphaLcParenR"/>
            </a:pPr>
            <a:r>
              <a:rPr lang="en-GB"/>
              <a:t>Cognitive</a:t>
            </a:r>
          </a:p>
          <a:p>
            <a:pPr marL="342900" indent="-342900">
              <a:buFont typeface="+mj-lt"/>
              <a:buAutoNum type="alphaLcParenR"/>
            </a:pPr>
            <a:r>
              <a:rPr lang="en-GB"/>
              <a:t>Physiological</a:t>
            </a:r>
          </a:p>
          <a:p>
            <a:pPr marL="342900" indent="-342900">
              <a:buFont typeface="+mj-lt"/>
              <a:buAutoNum type="alphaLcParenR"/>
            </a:pPr>
            <a:r>
              <a:rPr lang="en-GB"/>
              <a:t>Unconscious</a:t>
            </a:r>
          </a:p>
        </p:txBody>
      </p:sp>
      <p:sp>
        <p:nvSpPr>
          <p:cNvPr id="15" name="Rectangle 14"/>
          <p:cNvSpPr/>
          <p:nvPr/>
        </p:nvSpPr>
        <p:spPr>
          <a:xfrm>
            <a:off x="6286052"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a:t>This type of training can help deal with the issue of anger constructively, not violently and therefore is a useful application of anger management</a:t>
            </a:r>
            <a:endParaRPr lang="en-GB" sz="900"/>
          </a:p>
        </p:txBody>
      </p:sp>
      <p:sp>
        <p:nvSpPr>
          <p:cNvPr id="16" name="Rectangle 15"/>
          <p:cNvSpPr/>
          <p:nvPr/>
        </p:nvSpPr>
        <p:spPr>
          <a:xfrm>
            <a:off x="6286052"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Assertiveness</a:t>
            </a:r>
          </a:p>
          <a:p>
            <a:pPr marL="342900" indent="-342900">
              <a:buFont typeface="+mj-lt"/>
              <a:buAutoNum type="alphaLcParenR"/>
            </a:pPr>
            <a:r>
              <a:rPr lang="en-GB"/>
              <a:t>Relaxation</a:t>
            </a:r>
          </a:p>
          <a:p>
            <a:pPr marL="342900" indent="-342900">
              <a:buFont typeface="+mj-lt"/>
              <a:buAutoNum type="alphaLcParenR"/>
            </a:pPr>
            <a:r>
              <a:rPr lang="en-GB"/>
              <a:t>Preparedness</a:t>
            </a:r>
          </a:p>
          <a:p>
            <a:pPr marL="342900" indent="-342900">
              <a:buFont typeface="+mj-lt"/>
              <a:buAutoNum type="alphaLcParenR"/>
            </a:pPr>
            <a:r>
              <a:rPr lang="en-GB"/>
              <a:t>Acquisition</a:t>
            </a:r>
            <a:endParaRPr lang="en-GB"/>
          </a:p>
        </p:txBody>
      </p:sp>
      <p:sp>
        <p:nvSpPr>
          <p:cNvPr id="17" name="Rectangle 16"/>
          <p:cNvSpPr/>
          <p:nvPr/>
        </p:nvSpPr>
        <p:spPr>
          <a:xfrm>
            <a:off x="9289229"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The number of sessions which are generally required for anger management to be effective</a:t>
            </a:r>
            <a:endParaRPr lang="en-GB" sz="1200"/>
          </a:p>
        </p:txBody>
      </p:sp>
      <p:sp>
        <p:nvSpPr>
          <p:cNvPr id="18" name="Rectangle 17"/>
          <p:cNvSpPr/>
          <p:nvPr/>
        </p:nvSpPr>
        <p:spPr>
          <a:xfrm>
            <a:off x="9289229"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8</a:t>
            </a:r>
          </a:p>
          <a:p>
            <a:pPr marL="342900" indent="-342900">
              <a:buFont typeface="+mj-lt"/>
              <a:buAutoNum type="alphaLcParenR"/>
            </a:pPr>
            <a:r>
              <a:rPr lang="en-GB"/>
              <a:t>12</a:t>
            </a:r>
          </a:p>
          <a:p>
            <a:pPr marL="342900" indent="-342900">
              <a:buFont typeface="+mj-lt"/>
              <a:buAutoNum type="alphaLcParenR"/>
            </a:pPr>
            <a:r>
              <a:rPr lang="en-GB"/>
              <a:t>16</a:t>
            </a:r>
          </a:p>
          <a:p>
            <a:pPr marL="342900" indent="-342900">
              <a:buFont typeface="+mj-lt"/>
              <a:buAutoNum type="alphaLcParenR"/>
            </a:pPr>
            <a:r>
              <a:rPr lang="en-GB"/>
              <a:t>18</a:t>
            </a:r>
          </a:p>
        </p:txBody>
      </p:sp>
      <p:sp>
        <p:nvSpPr>
          <p:cNvPr id="19" name="Rectangle 18"/>
          <p:cNvSpPr/>
          <p:nvPr/>
        </p:nvSpPr>
        <p:spPr>
          <a:xfrm>
            <a:off x="0" y="11382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Anger management multi-choice quiz</a:t>
            </a:r>
            <a:endParaRPr lang="en-US" sz="40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8730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698"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Some studies have shown the success of anger management programmes which largely use what type of data? </a:t>
            </a:r>
            <a:endParaRPr lang="en-GB" sz="1200" dirty="0"/>
          </a:p>
        </p:txBody>
      </p:sp>
      <p:sp>
        <p:nvSpPr>
          <p:cNvPr id="4" name="Rectangle 3"/>
          <p:cNvSpPr/>
          <p:nvPr/>
        </p:nvSpPr>
        <p:spPr>
          <a:xfrm>
            <a:off x="279698"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dirty="0"/>
              <a:t>Experimental</a:t>
            </a:r>
          </a:p>
          <a:p>
            <a:pPr marL="342900" indent="-342900">
              <a:buFont typeface="+mj-lt"/>
              <a:buAutoNum type="alphaLcParenR"/>
            </a:pPr>
            <a:r>
              <a:rPr lang="en-GB" dirty="0"/>
              <a:t>Self-report</a:t>
            </a:r>
          </a:p>
          <a:p>
            <a:pPr marL="342900" indent="-342900">
              <a:buFont typeface="+mj-lt"/>
              <a:buAutoNum type="alphaLcParenR"/>
            </a:pPr>
            <a:r>
              <a:rPr lang="en-GB" dirty="0"/>
              <a:t>Observation</a:t>
            </a:r>
          </a:p>
          <a:p>
            <a:pPr marL="342900" indent="-342900">
              <a:buFont typeface="+mj-lt"/>
              <a:buAutoNum type="alphaLcParenR"/>
            </a:pPr>
            <a:r>
              <a:rPr lang="en-GB" dirty="0"/>
              <a:t>Content analysis</a:t>
            </a:r>
            <a:endParaRPr lang="en-GB" dirty="0"/>
          </a:p>
        </p:txBody>
      </p:sp>
      <p:sp>
        <p:nvSpPr>
          <p:cNvPr id="5" name="Rectangle 4"/>
          <p:cNvSpPr/>
          <p:nvPr/>
        </p:nvSpPr>
        <p:spPr>
          <a:xfrm>
            <a:off x="3282875"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One of the advantages of anger management is:</a:t>
            </a:r>
            <a:endParaRPr lang="en-GB" sz="1400"/>
          </a:p>
        </p:txBody>
      </p:sp>
      <p:sp>
        <p:nvSpPr>
          <p:cNvPr id="6" name="Rectangle 5"/>
          <p:cNvSpPr/>
          <p:nvPr/>
        </p:nvSpPr>
        <p:spPr>
          <a:xfrm>
            <a:off x="3282875"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sz="1400" dirty="0"/>
              <a:t>There are contradictory findings from studies</a:t>
            </a:r>
          </a:p>
          <a:p>
            <a:pPr marL="342900" indent="-342900">
              <a:buFont typeface="+mj-lt"/>
              <a:buAutoNum type="alphaLcParenR"/>
            </a:pPr>
            <a:r>
              <a:rPr lang="en-GB" sz="1400" dirty="0"/>
              <a:t>Useful where anger is not already an established issue</a:t>
            </a:r>
          </a:p>
          <a:p>
            <a:pPr marL="342900" indent="-342900">
              <a:buFont typeface="+mj-lt"/>
              <a:buAutoNum type="alphaLcParenR"/>
            </a:pPr>
            <a:r>
              <a:rPr lang="en-GB" sz="1400" dirty="0"/>
              <a:t>Beneficial for non-violent crimes</a:t>
            </a:r>
          </a:p>
          <a:p>
            <a:pPr marL="342900" indent="-342900">
              <a:buFont typeface="+mj-lt"/>
              <a:buAutoNum type="alphaLcParenR"/>
            </a:pPr>
            <a:r>
              <a:rPr lang="en-GB" sz="1400" dirty="0"/>
              <a:t>It identifies what triggers crime so has long term benefits</a:t>
            </a:r>
            <a:endParaRPr lang="en-GB" sz="1400" dirty="0"/>
          </a:p>
        </p:txBody>
      </p:sp>
      <p:sp>
        <p:nvSpPr>
          <p:cNvPr id="7" name="Rectangle 6"/>
          <p:cNvSpPr/>
          <p:nvPr/>
        </p:nvSpPr>
        <p:spPr>
          <a:xfrm>
            <a:off x="6286052"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a:t> </a:t>
            </a:r>
            <a:r>
              <a:rPr lang="en-GB" sz="1100" dirty="0" smtClean="0"/>
              <a:t>A study </a:t>
            </a:r>
            <a:r>
              <a:rPr lang="en-GB" sz="1100" dirty="0"/>
              <a:t>in support of the effectiveness of anger management was conducted by:</a:t>
            </a:r>
            <a:endParaRPr lang="en-GB" sz="1100" dirty="0"/>
          </a:p>
        </p:txBody>
      </p:sp>
      <p:sp>
        <p:nvSpPr>
          <p:cNvPr id="8" name="Rectangle 7"/>
          <p:cNvSpPr/>
          <p:nvPr/>
        </p:nvSpPr>
        <p:spPr>
          <a:xfrm>
            <a:off x="6286052"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Hobbs and Holt</a:t>
            </a:r>
          </a:p>
          <a:p>
            <a:pPr marL="342900" indent="-342900">
              <a:buFont typeface="+mj-lt"/>
              <a:buAutoNum type="alphaLcParenR"/>
            </a:pPr>
            <a:r>
              <a:rPr lang="en-GB"/>
              <a:t>Cullen and Seddon</a:t>
            </a:r>
          </a:p>
          <a:p>
            <a:pPr marL="342900" indent="-342900">
              <a:buFont typeface="+mj-lt"/>
              <a:buAutoNum type="alphaLcParenR"/>
            </a:pPr>
            <a:r>
              <a:rPr lang="en-GB"/>
              <a:t>Loza and Loza-Fanous</a:t>
            </a:r>
          </a:p>
          <a:p>
            <a:pPr marL="342900" indent="-342900">
              <a:buFont typeface="+mj-lt"/>
              <a:buAutoNum type="alphaLcParenR"/>
            </a:pPr>
            <a:r>
              <a:rPr lang="en-GB"/>
              <a:t>Ireland</a:t>
            </a:r>
          </a:p>
        </p:txBody>
      </p:sp>
      <p:sp>
        <p:nvSpPr>
          <p:cNvPr id="9" name="Rectangle 8"/>
          <p:cNvSpPr/>
          <p:nvPr/>
        </p:nvSpPr>
        <p:spPr>
          <a:xfrm>
            <a:off x="9289229"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The experimental and control groups in Ireland’s study contained how many Ps respectively?</a:t>
            </a:r>
            <a:endParaRPr lang="en-GB" sz="1200"/>
          </a:p>
        </p:txBody>
      </p:sp>
      <p:sp>
        <p:nvSpPr>
          <p:cNvPr id="10" name="Rectangle 9"/>
          <p:cNvSpPr/>
          <p:nvPr/>
        </p:nvSpPr>
        <p:spPr>
          <a:xfrm>
            <a:off x="9289229"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50 and 50</a:t>
            </a:r>
          </a:p>
          <a:p>
            <a:pPr marL="342900" indent="-342900">
              <a:buFont typeface="+mj-lt"/>
              <a:buAutoNum type="alphaLcParenR"/>
            </a:pPr>
            <a:r>
              <a:rPr lang="en-GB"/>
              <a:t>50 and 47</a:t>
            </a:r>
          </a:p>
          <a:p>
            <a:pPr marL="342900" indent="-342900">
              <a:buFont typeface="+mj-lt"/>
              <a:buAutoNum type="alphaLcParenR"/>
            </a:pPr>
            <a:r>
              <a:rPr lang="en-GB"/>
              <a:t>50 and 37</a:t>
            </a:r>
          </a:p>
          <a:p>
            <a:pPr marL="342900" indent="-342900">
              <a:buFont typeface="+mj-lt"/>
              <a:buAutoNum type="alphaLcParenR"/>
            </a:pPr>
            <a:r>
              <a:rPr lang="en-GB"/>
              <a:t>50 and 35</a:t>
            </a:r>
            <a:endParaRPr lang="en-GB"/>
          </a:p>
        </p:txBody>
      </p:sp>
      <p:sp>
        <p:nvSpPr>
          <p:cNvPr id="11" name="Rectangle 10"/>
          <p:cNvSpPr/>
          <p:nvPr/>
        </p:nvSpPr>
        <p:spPr>
          <a:xfrm>
            <a:off x="279698"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Ireland’s study consisted of 12 anger management sessions which were provided over how many days?</a:t>
            </a:r>
            <a:endParaRPr lang="en-GB" sz="1200"/>
          </a:p>
        </p:txBody>
      </p:sp>
      <p:sp>
        <p:nvSpPr>
          <p:cNvPr id="12" name="Rectangle 11"/>
          <p:cNvSpPr/>
          <p:nvPr/>
        </p:nvSpPr>
        <p:spPr>
          <a:xfrm>
            <a:off x="279698"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One </a:t>
            </a:r>
          </a:p>
          <a:p>
            <a:pPr marL="342900" indent="-342900">
              <a:buFont typeface="+mj-lt"/>
              <a:buAutoNum type="alphaLcParenR"/>
            </a:pPr>
            <a:r>
              <a:rPr lang="en-GB"/>
              <a:t>Two</a:t>
            </a:r>
          </a:p>
          <a:p>
            <a:pPr marL="342900" indent="-342900">
              <a:buFont typeface="+mj-lt"/>
              <a:buAutoNum type="alphaLcParenR"/>
            </a:pPr>
            <a:r>
              <a:rPr lang="en-GB"/>
              <a:t>Three</a:t>
            </a:r>
          </a:p>
          <a:p>
            <a:pPr marL="342900" indent="-342900">
              <a:buFont typeface="+mj-lt"/>
              <a:buAutoNum type="alphaLcParenR"/>
            </a:pPr>
            <a:r>
              <a:rPr lang="en-GB"/>
              <a:t>Four</a:t>
            </a:r>
            <a:endParaRPr lang="en-GB"/>
          </a:p>
        </p:txBody>
      </p:sp>
      <p:sp>
        <p:nvSpPr>
          <p:cNvPr id="13" name="Rectangle 12"/>
          <p:cNvSpPr/>
          <p:nvPr/>
        </p:nvSpPr>
        <p:spPr>
          <a:xfrm>
            <a:off x="3282875"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a:t>The amount of prisoners in Ireland’s experimental group that benefitted from the intervention in terms of better scores on at least one of the measures was:</a:t>
            </a:r>
            <a:endParaRPr lang="en-GB" sz="900"/>
          </a:p>
        </p:txBody>
      </p:sp>
      <p:sp>
        <p:nvSpPr>
          <p:cNvPr id="14" name="Rectangle 13"/>
          <p:cNvSpPr/>
          <p:nvPr/>
        </p:nvSpPr>
        <p:spPr>
          <a:xfrm>
            <a:off x="3282875"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92%</a:t>
            </a:r>
          </a:p>
          <a:p>
            <a:pPr marL="342900" indent="-342900">
              <a:buFont typeface="+mj-lt"/>
              <a:buAutoNum type="alphaLcParenR"/>
            </a:pPr>
            <a:r>
              <a:rPr lang="en-GB"/>
              <a:t>98%</a:t>
            </a:r>
          </a:p>
          <a:p>
            <a:pPr marL="342900" indent="-342900">
              <a:buFont typeface="+mj-lt"/>
              <a:buAutoNum type="alphaLcParenR"/>
            </a:pPr>
            <a:r>
              <a:rPr lang="en-GB"/>
              <a:t>87%</a:t>
            </a:r>
          </a:p>
          <a:p>
            <a:pPr marL="342900" indent="-342900">
              <a:buFont typeface="+mj-lt"/>
              <a:buAutoNum type="alphaLcParenR"/>
            </a:pPr>
            <a:r>
              <a:rPr lang="en-GB"/>
              <a:t>96%</a:t>
            </a:r>
            <a:endParaRPr lang="en-GB"/>
          </a:p>
        </p:txBody>
      </p:sp>
      <p:sp>
        <p:nvSpPr>
          <p:cNvPr id="15" name="Rectangle 14"/>
          <p:cNvSpPr/>
          <p:nvPr/>
        </p:nvSpPr>
        <p:spPr>
          <a:xfrm>
            <a:off x="6286052"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Which of the following is NOT an advantage of anger management?</a:t>
            </a:r>
            <a:endParaRPr lang="en-GB" sz="1200"/>
          </a:p>
        </p:txBody>
      </p:sp>
      <p:sp>
        <p:nvSpPr>
          <p:cNvPr id="16" name="Rectangle 15"/>
          <p:cNvSpPr/>
          <p:nvPr/>
        </p:nvSpPr>
        <p:spPr>
          <a:xfrm>
            <a:off x="6286052"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sz="1200"/>
              <a:t>Makes prisoners more manageable when sessions are provided in an institution</a:t>
            </a:r>
          </a:p>
          <a:p>
            <a:pPr marL="342900" indent="-342900">
              <a:buFont typeface="+mj-lt"/>
              <a:buAutoNum type="alphaLcParenR"/>
            </a:pPr>
            <a:r>
              <a:rPr lang="en-GB" sz="1200"/>
              <a:t>Leads to increased recidivism rates</a:t>
            </a:r>
          </a:p>
          <a:p>
            <a:pPr marL="342900" indent="-342900">
              <a:buFont typeface="+mj-lt"/>
              <a:buAutoNum type="alphaLcParenR"/>
            </a:pPr>
            <a:r>
              <a:rPr lang="en-GB" sz="1200"/>
              <a:t>Changes understanding and not just behaviour</a:t>
            </a:r>
          </a:p>
          <a:p>
            <a:pPr marL="342900" indent="-342900">
              <a:buFont typeface="+mj-lt"/>
              <a:buAutoNum type="alphaLcParenR"/>
            </a:pPr>
            <a:r>
              <a:rPr lang="en-GB" sz="1200"/>
              <a:t>Has real-world application e.g. marital conflict</a:t>
            </a:r>
            <a:endParaRPr lang="en-GB" sz="1200"/>
          </a:p>
        </p:txBody>
      </p:sp>
      <p:sp>
        <p:nvSpPr>
          <p:cNvPr id="17" name="Rectangle 16"/>
          <p:cNvSpPr/>
          <p:nvPr/>
        </p:nvSpPr>
        <p:spPr>
          <a:xfrm>
            <a:off x="9289229"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One of the problems with Ireland having used self-report measures is:</a:t>
            </a:r>
            <a:endParaRPr lang="en-GB" sz="1200"/>
          </a:p>
        </p:txBody>
      </p:sp>
      <p:sp>
        <p:nvSpPr>
          <p:cNvPr id="18" name="Rectangle 17"/>
          <p:cNvSpPr/>
          <p:nvPr/>
        </p:nvSpPr>
        <p:spPr>
          <a:xfrm>
            <a:off x="9289229"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Objective </a:t>
            </a:r>
          </a:p>
          <a:p>
            <a:pPr marL="342900" indent="-342900">
              <a:buFont typeface="+mj-lt"/>
              <a:buAutoNum type="alphaLcParenR"/>
            </a:pPr>
            <a:r>
              <a:rPr lang="en-GB"/>
              <a:t>Unfalsifiable</a:t>
            </a:r>
          </a:p>
          <a:p>
            <a:pPr marL="342900" indent="-342900">
              <a:buFont typeface="+mj-lt"/>
              <a:buAutoNum type="alphaLcParenR"/>
            </a:pPr>
            <a:r>
              <a:rPr lang="en-GB"/>
              <a:t>Correlational so no causation</a:t>
            </a:r>
          </a:p>
          <a:p>
            <a:pPr marL="342900" indent="-342900">
              <a:buFont typeface="+mj-lt"/>
              <a:buAutoNum type="alphaLcParenR"/>
            </a:pPr>
            <a:r>
              <a:rPr lang="en-GB"/>
              <a:t>Demand characteristics</a:t>
            </a:r>
            <a:endParaRPr lang="en-GB"/>
          </a:p>
        </p:txBody>
      </p:sp>
    </p:spTree>
    <p:extLst>
      <p:ext uri="{BB962C8B-B14F-4D97-AF65-F5344CB8AC3E}">
        <p14:creationId xmlns:p14="http://schemas.microsoft.com/office/powerpoint/2010/main" val="140418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957943"/>
            <a:ext cx="5181600" cy="5725886"/>
          </a:xfrm>
        </p:spPr>
        <p:txBody>
          <a:bodyPr>
            <a:normAutofit fontScale="47500" lnSpcReduction="20000"/>
          </a:bodyPr>
          <a:lstStyle/>
          <a:p>
            <a:pPr lvl="0"/>
            <a:r>
              <a:rPr lang="en-GB" dirty="0"/>
              <a:t>A valuable source of data on attitudes towards crime and fear of crime.</a:t>
            </a:r>
          </a:p>
          <a:p>
            <a:pPr lvl="0"/>
            <a:r>
              <a:rPr lang="en-GB" dirty="0"/>
              <a:t>Evidence in support comes from Wilson who found that whilst criminal convictions for a sample of 10-17 year old boys in a deprived area were 20% (usually for theft or burglary), 40% reported having shoplifted and 67% had engaged in minor vandalism (graffiti).</a:t>
            </a:r>
          </a:p>
          <a:p>
            <a:pPr lvl="0"/>
            <a:r>
              <a:rPr lang="en-GB" dirty="0"/>
              <a:t>It allows the public to see how the government is handling crime and whether rates are increasing or decreasing.</a:t>
            </a:r>
          </a:p>
          <a:p>
            <a:pPr lvl="0"/>
            <a:r>
              <a:rPr lang="en-GB" dirty="0"/>
              <a:t>It is a useful way to uncover the incidence of crime (actual number of offences committed) as well as the prevalence of crime (the number of people committing offences). </a:t>
            </a:r>
          </a:p>
          <a:p>
            <a:pPr lvl="0"/>
            <a:r>
              <a:rPr lang="en-GB" dirty="0"/>
              <a:t>Lack of consistency in recording practices e.g. by police. This was investigated by Farrington and </a:t>
            </a:r>
            <a:r>
              <a:rPr lang="en-GB" dirty="0" err="1"/>
              <a:t>Dowds</a:t>
            </a:r>
            <a:r>
              <a:rPr lang="en-GB" dirty="0"/>
              <a:t> who found that Nottinghamshire police recorded property crimes of lesser amounts (£10 or less) compared to Staffordshire and Leicestershire police who perceived these illegal acts to be far less serious and so did not record them.</a:t>
            </a:r>
          </a:p>
          <a:p>
            <a:pPr lvl="0"/>
            <a:r>
              <a:rPr lang="en-GB" dirty="0"/>
              <a:t>Local crime surveys have recently been conducted to complement the national surveys such as the British Crime Survey (BCS)</a:t>
            </a:r>
          </a:p>
          <a:p>
            <a:pPr lvl="0"/>
            <a:r>
              <a:rPr lang="en-GB" dirty="0"/>
              <a:t>Many of the items in questionnaires cite juvenile acts and therefore, the extent of adult crime is less clear.</a:t>
            </a:r>
          </a:p>
          <a:p>
            <a:pPr lvl="0"/>
            <a:r>
              <a:rPr lang="en-GB" dirty="0"/>
              <a:t>Many studies have involved young people who tend to exaggerate their responses which may inflate the values somewhat.</a:t>
            </a:r>
          </a:p>
          <a:p>
            <a:pPr lvl="0"/>
            <a:r>
              <a:rPr lang="en-GB" dirty="0"/>
              <a:t>Measurement errors based on memory recall (individuals may experience memory decay and forget even quite recent incidents).</a:t>
            </a:r>
          </a:p>
          <a:p>
            <a:pPr lvl="0"/>
            <a:r>
              <a:rPr lang="en-GB" dirty="0"/>
              <a:t>Not all crimes will be detected</a:t>
            </a:r>
          </a:p>
          <a:p>
            <a:endParaRPr lang="en-GB" dirty="0"/>
          </a:p>
        </p:txBody>
      </p:sp>
      <p:sp>
        <p:nvSpPr>
          <p:cNvPr id="6" name="Content Placeholder 5"/>
          <p:cNvSpPr>
            <a:spLocks noGrp="1"/>
          </p:cNvSpPr>
          <p:nvPr>
            <p:ph sz="half" idx="2"/>
          </p:nvPr>
        </p:nvSpPr>
        <p:spPr>
          <a:xfrm>
            <a:off x="6172200" y="957943"/>
            <a:ext cx="5181600" cy="5725886"/>
          </a:xfrm>
        </p:spPr>
        <p:txBody>
          <a:bodyPr>
            <a:normAutofit fontScale="47500" lnSpcReduction="20000"/>
          </a:bodyPr>
          <a:lstStyle/>
          <a:p>
            <a:r>
              <a:rPr lang="en-GB" dirty="0"/>
              <a:t>Not all crimes will be reported (and therefore recorded). An example is rape where the female victim may feel that she will not be listened to, will have stigma attached to her, is too embarrassed or does not believe that the correct action will be taken, especially if it is a claim against a man that she knows.</a:t>
            </a:r>
          </a:p>
          <a:p>
            <a:pPr lvl="0"/>
            <a:r>
              <a:rPr lang="en-GB" dirty="0" smtClean="0"/>
              <a:t>Recording </a:t>
            </a:r>
            <a:r>
              <a:rPr lang="en-GB" dirty="0"/>
              <a:t>practices may be misleading and the overall data may be manipulated in order to look favourable to the public.</a:t>
            </a:r>
          </a:p>
          <a:p>
            <a:pPr lvl="0"/>
            <a:r>
              <a:rPr lang="en-GB" dirty="0"/>
              <a:t>Several agencies hold their own records</a:t>
            </a:r>
          </a:p>
          <a:p>
            <a:pPr lvl="0"/>
            <a:r>
              <a:rPr lang="en-GB" dirty="0"/>
              <a:t>Some criticise the method for un-representing certain types of crime as they focus on people and property (e.g. corporate crimes are excluded from the reports).</a:t>
            </a:r>
          </a:p>
          <a:p>
            <a:pPr lvl="0"/>
            <a:r>
              <a:rPr lang="en-GB" dirty="0"/>
              <a:t>Some offences recorded by the BCS are no longer officially defined as crimes by the UK authorities.</a:t>
            </a:r>
          </a:p>
          <a:p>
            <a:pPr lvl="0"/>
            <a:r>
              <a:rPr lang="en-GB" dirty="0"/>
              <a:t>Studies suggest that this method does not reveal the true extent of crime (known as the dark figure).</a:t>
            </a:r>
          </a:p>
          <a:p>
            <a:pPr lvl="0"/>
            <a:r>
              <a:rPr lang="en-GB" dirty="0"/>
              <a:t>Telescoping may occur whereby the victim recalls an event that actually happened outside the time frame (thus increasing the crime statistics). Alternatively, individuals may incorrectly think events occurred more than 1 year ago and so not report crimes that should be included. These issues question the reliability/validity of such techniques.</a:t>
            </a:r>
          </a:p>
          <a:p>
            <a:pPr lvl="0"/>
            <a:r>
              <a:rPr lang="en-GB" dirty="0"/>
              <a:t>The information has a number of uses e.g. it can provide police with information that can direct their resources toward certain types of criminal activity</a:t>
            </a:r>
          </a:p>
          <a:p>
            <a:pPr lvl="0"/>
            <a:r>
              <a:rPr lang="en-GB" dirty="0"/>
              <a:t>The strategy helps to reveal the dark figure.</a:t>
            </a:r>
          </a:p>
          <a:p>
            <a:pPr lvl="0"/>
            <a:r>
              <a:rPr lang="en-GB" dirty="0"/>
              <a:t>This strategy helps to reveal the dark figure.</a:t>
            </a:r>
          </a:p>
          <a:p>
            <a:pPr lvl="0"/>
            <a:r>
              <a:rPr lang="en-GB" dirty="0"/>
              <a:t>This technique has been popular in the US for many decades.</a:t>
            </a:r>
          </a:p>
          <a:p>
            <a:r>
              <a:rPr lang="en-GB" dirty="0"/>
              <a:t>This technique reveals wide gaps between actual crimes and official statistics. </a:t>
            </a:r>
          </a:p>
        </p:txBody>
      </p:sp>
      <p:sp>
        <p:nvSpPr>
          <p:cNvPr id="7" name="Rectangle 6"/>
          <p:cNvSpPr/>
          <p:nvPr/>
        </p:nvSpPr>
        <p:spPr>
          <a:xfrm>
            <a:off x="239486" y="6096000"/>
            <a:ext cx="598714" cy="3918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838199" y="6096000"/>
            <a:ext cx="1338943" cy="391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OFFICIAL STATISTICS</a:t>
            </a:r>
            <a:endParaRPr lang="en-GB" sz="1400" dirty="0"/>
          </a:p>
        </p:txBody>
      </p:sp>
      <p:sp>
        <p:nvSpPr>
          <p:cNvPr id="9" name="Rectangle 8"/>
          <p:cNvSpPr/>
          <p:nvPr/>
        </p:nvSpPr>
        <p:spPr>
          <a:xfrm>
            <a:off x="2177142" y="6096000"/>
            <a:ext cx="598714" cy="3918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775855" y="6096000"/>
            <a:ext cx="1338943" cy="391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VICTIMISATION STUDIES</a:t>
            </a:r>
            <a:endParaRPr lang="en-GB" sz="1400" dirty="0"/>
          </a:p>
        </p:txBody>
      </p:sp>
      <p:sp>
        <p:nvSpPr>
          <p:cNvPr id="11" name="Rectangle 10"/>
          <p:cNvSpPr/>
          <p:nvPr/>
        </p:nvSpPr>
        <p:spPr>
          <a:xfrm>
            <a:off x="4114798" y="6096000"/>
            <a:ext cx="598714" cy="3918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713511" y="6096000"/>
            <a:ext cx="1338943" cy="391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t>SELF-REPORT STUDIES</a:t>
            </a:r>
            <a:endParaRPr lang="en-GB" sz="1400" dirty="0"/>
          </a:p>
        </p:txBody>
      </p:sp>
      <p:sp>
        <p:nvSpPr>
          <p:cNvPr id="13" name="Rectangle 12"/>
          <p:cNvSpPr/>
          <p:nvPr/>
        </p:nvSpPr>
        <p:spPr>
          <a:xfrm>
            <a:off x="2716386" y="177225"/>
            <a:ext cx="691163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methods of measuring crime</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0786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698"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Hunter found that anger management could help to reduce</a:t>
            </a:r>
            <a:endParaRPr lang="en-GB" sz="1200" dirty="0"/>
          </a:p>
        </p:txBody>
      </p:sp>
      <p:sp>
        <p:nvSpPr>
          <p:cNvPr id="4" name="Rectangle 3"/>
          <p:cNvSpPr/>
          <p:nvPr/>
        </p:nvSpPr>
        <p:spPr>
          <a:xfrm>
            <a:off x="279698"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dirty="0"/>
              <a:t>Impulsiveness</a:t>
            </a:r>
          </a:p>
          <a:p>
            <a:pPr marL="342900" indent="-342900">
              <a:buFont typeface="+mj-lt"/>
              <a:buAutoNum type="alphaLcParenR"/>
            </a:pPr>
            <a:r>
              <a:rPr lang="en-GB" dirty="0"/>
              <a:t>Depression</a:t>
            </a:r>
          </a:p>
          <a:p>
            <a:pPr marL="342900" indent="-342900">
              <a:buFont typeface="+mj-lt"/>
              <a:buAutoNum type="alphaLcParenR"/>
            </a:pPr>
            <a:r>
              <a:rPr lang="en-GB" dirty="0"/>
              <a:t>Interpersonal problems</a:t>
            </a:r>
          </a:p>
          <a:p>
            <a:pPr marL="342900" indent="-342900">
              <a:buFont typeface="+mj-lt"/>
              <a:buAutoNum type="alphaLcParenR"/>
            </a:pPr>
            <a:r>
              <a:rPr lang="en-GB" dirty="0"/>
              <a:t>All of the above</a:t>
            </a:r>
            <a:endParaRPr lang="en-GB" dirty="0"/>
          </a:p>
        </p:txBody>
      </p:sp>
      <p:sp>
        <p:nvSpPr>
          <p:cNvPr id="5" name="Rectangle 4"/>
          <p:cNvSpPr/>
          <p:nvPr/>
        </p:nvSpPr>
        <p:spPr>
          <a:xfrm>
            <a:off x="3282875"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One of the key studies against the effectiveness of anger management was conducted by:</a:t>
            </a:r>
            <a:endParaRPr lang="en-GB" sz="1200"/>
          </a:p>
        </p:txBody>
      </p:sp>
      <p:sp>
        <p:nvSpPr>
          <p:cNvPr id="6" name="Rectangle 5"/>
          <p:cNvSpPr/>
          <p:nvPr/>
        </p:nvSpPr>
        <p:spPr>
          <a:xfrm>
            <a:off x="3282875"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dirty="0"/>
              <a:t>Dowden, </a:t>
            </a:r>
            <a:r>
              <a:rPr lang="en-GB" dirty="0" err="1"/>
              <a:t>Blanchette</a:t>
            </a:r>
            <a:r>
              <a:rPr lang="en-GB" dirty="0"/>
              <a:t> and </a:t>
            </a:r>
            <a:r>
              <a:rPr lang="en-GB" dirty="0" err="1"/>
              <a:t>Serin</a:t>
            </a:r>
            <a:endParaRPr lang="en-GB" dirty="0"/>
          </a:p>
          <a:p>
            <a:pPr marL="342900" indent="-342900">
              <a:buFont typeface="+mj-lt"/>
              <a:buAutoNum type="alphaLcParenR"/>
            </a:pPr>
            <a:r>
              <a:rPr lang="en-GB" dirty="0"/>
              <a:t>Keen</a:t>
            </a:r>
          </a:p>
          <a:p>
            <a:pPr marL="342900" indent="-342900">
              <a:buFont typeface="+mj-lt"/>
              <a:buAutoNum type="alphaLcParenR"/>
            </a:pPr>
            <a:r>
              <a:rPr lang="en-GB" dirty="0" err="1"/>
              <a:t>Loza</a:t>
            </a:r>
            <a:r>
              <a:rPr lang="en-GB" dirty="0"/>
              <a:t> and </a:t>
            </a:r>
            <a:r>
              <a:rPr lang="en-GB" dirty="0" err="1"/>
              <a:t>Loza-Fanous</a:t>
            </a:r>
            <a:endParaRPr lang="en-GB" dirty="0"/>
          </a:p>
          <a:p>
            <a:pPr marL="342900" indent="-342900">
              <a:buFont typeface="+mj-lt"/>
              <a:buAutoNum type="alphaLcParenR"/>
            </a:pPr>
            <a:r>
              <a:rPr lang="en-GB" dirty="0" err="1"/>
              <a:t>Dobash</a:t>
            </a:r>
            <a:endParaRPr lang="en-GB" dirty="0"/>
          </a:p>
        </p:txBody>
      </p:sp>
      <p:sp>
        <p:nvSpPr>
          <p:cNvPr id="7" name="Rectangle 6"/>
          <p:cNvSpPr/>
          <p:nvPr/>
        </p:nvSpPr>
        <p:spPr>
          <a:xfrm>
            <a:off x="6286052"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The country in which Loza and Loza-Fanou’s study took place</a:t>
            </a:r>
            <a:endParaRPr lang="en-GB" sz="1400"/>
          </a:p>
        </p:txBody>
      </p:sp>
      <p:sp>
        <p:nvSpPr>
          <p:cNvPr id="8" name="Rectangle 7"/>
          <p:cNvSpPr/>
          <p:nvPr/>
        </p:nvSpPr>
        <p:spPr>
          <a:xfrm>
            <a:off x="6286052" y="1387736"/>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a:t>Canada</a:t>
            </a:r>
          </a:p>
          <a:p>
            <a:pPr marL="342900" indent="-342900">
              <a:buFont typeface="+mj-lt"/>
              <a:buAutoNum type="alphaLcParenR"/>
            </a:pPr>
            <a:r>
              <a:rPr lang="en-GB"/>
              <a:t>USA</a:t>
            </a:r>
          </a:p>
          <a:p>
            <a:pPr marL="342900" indent="-342900">
              <a:buFont typeface="+mj-lt"/>
              <a:buAutoNum type="alphaLcParenR"/>
            </a:pPr>
            <a:r>
              <a:rPr lang="en-GB"/>
              <a:t>Australia</a:t>
            </a:r>
          </a:p>
          <a:p>
            <a:pPr marL="342900" indent="-342900">
              <a:buFont typeface="+mj-lt"/>
              <a:buAutoNum type="alphaLcParenR"/>
            </a:pPr>
            <a:r>
              <a:rPr lang="en-GB"/>
              <a:t>UK</a:t>
            </a:r>
            <a:endParaRPr lang="en-GB"/>
          </a:p>
        </p:txBody>
      </p:sp>
      <p:sp>
        <p:nvSpPr>
          <p:cNvPr id="9" name="Rectangle 8"/>
          <p:cNvSpPr/>
          <p:nvPr/>
        </p:nvSpPr>
        <p:spPr>
          <a:xfrm>
            <a:off x="9289229" y="839097"/>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The research method used by Loza and Loza-Fanous</a:t>
            </a:r>
            <a:endParaRPr lang="en-GB" sz="1400"/>
          </a:p>
        </p:txBody>
      </p:sp>
      <p:sp>
        <p:nvSpPr>
          <p:cNvPr id="10" name="Rectangle 9"/>
          <p:cNvSpPr/>
          <p:nvPr/>
        </p:nvSpPr>
        <p:spPr>
          <a:xfrm>
            <a:off x="9289229" y="1387736"/>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Field experiment</a:t>
            </a:r>
          </a:p>
          <a:p>
            <a:pPr marL="342900" indent="-342900">
              <a:buFont typeface="+mj-lt"/>
              <a:buAutoNum type="alphaLcParenR"/>
            </a:pPr>
            <a:r>
              <a:rPr lang="en-GB"/>
              <a:t>Structured interviews</a:t>
            </a:r>
          </a:p>
          <a:p>
            <a:pPr marL="342900" indent="-342900">
              <a:buFont typeface="+mj-lt"/>
              <a:buAutoNum type="alphaLcParenR"/>
            </a:pPr>
            <a:r>
              <a:rPr lang="en-GB"/>
              <a:t>Questionnaires</a:t>
            </a:r>
          </a:p>
          <a:p>
            <a:pPr marL="342900" indent="-342900">
              <a:buFont typeface="+mj-lt"/>
              <a:buAutoNum type="alphaLcParenR"/>
            </a:pPr>
            <a:r>
              <a:rPr lang="en-GB"/>
              <a:t>Psychometric tests</a:t>
            </a:r>
            <a:endParaRPr lang="en-GB"/>
          </a:p>
        </p:txBody>
      </p:sp>
      <p:sp>
        <p:nvSpPr>
          <p:cNvPr id="11" name="Rectangle 10"/>
          <p:cNvSpPr/>
          <p:nvPr/>
        </p:nvSpPr>
        <p:spPr>
          <a:xfrm>
            <a:off x="279698"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The conclusion reached by Loza and Loza-Fanous was that there are no significant difference in:</a:t>
            </a:r>
            <a:endParaRPr lang="en-GB" sz="1200"/>
          </a:p>
        </p:txBody>
      </p:sp>
      <p:sp>
        <p:nvSpPr>
          <p:cNvPr id="12" name="Rectangle 11"/>
          <p:cNvSpPr/>
          <p:nvPr/>
        </p:nvSpPr>
        <p:spPr>
          <a:xfrm>
            <a:off x="279698"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sz="1200"/>
              <a:t>Role play versus non-role play methods</a:t>
            </a:r>
          </a:p>
          <a:p>
            <a:pPr marL="342900" indent="-342900">
              <a:buFont typeface="+mj-lt"/>
              <a:buAutoNum type="alphaLcParenR"/>
            </a:pPr>
            <a:r>
              <a:rPr lang="en-GB" sz="1200"/>
              <a:t>Anger measures between violent and non-violent offenders</a:t>
            </a:r>
          </a:p>
          <a:p>
            <a:pPr marL="342900" indent="-342900">
              <a:buFont typeface="+mj-lt"/>
              <a:buAutoNum type="alphaLcParenR"/>
            </a:pPr>
            <a:r>
              <a:rPr lang="en-GB" sz="1200"/>
              <a:t>Recidivism rates of anger management and token economy systems</a:t>
            </a:r>
          </a:p>
          <a:p>
            <a:pPr marL="342900" indent="-342900">
              <a:buFont typeface="+mj-lt"/>
              <a:buAutoNum type="alphaLcParenR"/>
            </a:pPr>
            <a:r>
              <a:rPr lang="en-GB" sz="1200"/>
              <a:t>Anger and behavioural explanations of crime</a:t>
            </a:r>
            <a:endParaRPr lang="en-GB" sz="1200"/>
          </a:p>
        </p:txBody>
      </p:sp>
      <p:sp>
        <p:nvSpPr>
          <p:cNvPr id="13" name="Rectangle 12"/>
          <p:cNvSpPr/>
          <p:nvPr/>
        </p:nvSpPr>
        <p:spPr>
          <a:xfrm>
            <a:off x="3282875"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Which of the following is a problem with anger management?</a:t>
            </a:r>
            <a:endParaRPr lang="en-GB" sz="1200"/>
          </a:p>
        </p:txBody>
      </p:sp>
      <p:sp>
        <p:nvSpPr>
          <p:cNvPr id="14" name="Rectangle 13"/>
          <p:cNvSpPr/>
          <p:nvPr/>
        </p:nvSpPr>
        <p:spPr>
          <a:xfrm>
            <a:off x="3282875"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sz="1400"/>
              <a:t>It fails to eliminate angry behaviours entirely</a:t>
            </a:r>
          </a:p>
          <a:p>
            <a:pPr marL="342900" indent="-342900">
              <a:buFont typeface="+mj-lt"/>
              <a:buAutoNum type="alphaLcParenR"/>
            </a:pPr>
            <a:r>
              <a:rPr lang="en-GB" sz="1400"/>
              <a:t>It may lead to physical aggression turning into verbal or emotional abuse</a:t>
            </a:r>
          </a:p>
          <a:p>
            <a:pPr marL="342900" indent="-342900">
              <a:buFont typeface="+mj-lt"/>
              <a:buAutoNum type="alphaLcParenR"/>
            </a:pPr>
            <a:r>
              <a:rPr lang="en-GB" sz="1400"/>
              <a:t>It presupposes a link between anger and crime when one may not exist</a:t>
            </a:r>
          </a:p>
          <a:p>
            <a:pPr marL="342900" indent="-342900">
              <a:buFont typeface="+mj-lt"/>
              <a:buAutoNum type="alphaLcParenR"/>
            </a:pPr>
            <a:r>
              <a:rPr lang="en-GB" sz="1400"/>
              <a:t>All of the above</a:t>
            </a:r>
            <a:endParaRPr lang="en-GB" sz="1400"/>
          </a:p>
        </p:txBody>
      </p:sp>
      <p:sp>
        <p:nvSpPr>
          <p:cNvPr id="15" name="Rectangle 14"/>
          <p:cNvSpPr/>
          <p:nvPr/>
        </p:nvSpPr>
        <p:spPr>
          <a:xfrm>
            <a:off x="6286052"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Some researchers have criticised the usefulness of anger management because:</a:t>
            </a:r>
            <a:endParaRPr lang="en-GB" sz="1200"/>
          </a:p>
        </p:txBody>
      </p:sp>
      <p:sp>
        <p:nvSpPr>
          <p:cNvPr id="16" name="Rectangle 15"/>
          <p:cNvSpPr/>
          <p:nvPr/>
        </p:nvSpPr>
        <p:spPr>
          <a:xfrm>
            <a:off x="6286052" y="4487731"/>
            <a:ext cx="2592593" cy="2052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mj-lt"/>
              <a:buAutoNum type="alphaLcParenR"/>
            </a:pPr>
            <a:r>
              <a:rPr lang="en-GB" sz="1400"/>
              <a:t>It encourages prisoners to deny responsibility</a:t>
            </a:r>
          </a:p>
          <a:p>
            <a:pPr marL="342900" indent="-342900">
              <a:buFont typeface="+mj-lt"/>
              <a:buAutoNum type="alphaLcParenR"/>
            </a:pPr>
            <a:r>
              <a:rPr lang="en-GB" sz="1400"/>
              <a:t>The benefits of reinforcement do not generalise beyond prison</a:t>
            </a:r>
          </a:p>
          <a:p>
            <a:pPr marL="342900" indent="-342900">
              <a:buFont typeface="+mj-lt"/>
              <a:buAutoNum type="alphaLcParenR"/>
            </a:pPr>
            <a:r>
              <a:rPr lang="en-GB" sz="1400"/>
              <a:t>Little rehabilitative value</a:t>
            </a:r>
          </a:p>
          <a:p>
            <a:pPr marL="342900" indent="-342900">
              <a:buFont typeface="+mj-lt"/>
              <a:buAutoNum type="alphaLcParenR"/>
            </a:pPr>
            <a:r>
              <a:rPr lang="en-GB" sz="1400"/>
              <a:t>Ethical issues inside the institution</a:t>
            </a:r>
            <a:endParaRPr lang="en-GB" sz="1400"/>
          </a:p>
        </p:txBody>
      </p:sp>
      <p:sp>
        <p:nvSpPr>
          <p:cNvPr id="17" name="Rectangle 16"/>
          <p:cNvSpPr/>
          <p:nvPr/>
        </p:nvSpPr>
        <p:spPr>
          <a:xfrm>
            <a:off x="9289229" y="3939092"/>
            <a:ext cx="2592593"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Overall, the most effective form of treatment is considered to be:</a:t>
            </a:r>
            <a:endParaRPr lang="en-GB" sz="1400"/>
          </a:p>
        </p:txBody>
      </p:sp>
      <p:sp>
        <p:nvSpPr>
          <p:cNvPr id="18" name="Rectangle 17"/>
          <p:cNvSpPr/>
          <p:nvPr/>
        </p:nvSpPr>
        <p:spPr>
          <a:xfrm>
            <a:off x="9289229" y="4487731"/>
            <a:ext cx="2592593" cy="205291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lphaLcParenR"/>
            </a:pPr>
            <a:r>
              <a:rPr lang="en-GB"/>
              <a:t>Token economy systems</a:t>
            </a:r>
          </a:p>
          <a:p>
            <a:pPr marL="342900" indent="-342900">
              <a:buFont typeface="+mj-lt"/>
              <a:buAutoNum type="alphaLcParenR"/>
            </a:pPr>
            <a:r>
              <a:rPr lang="en-GB"/>
              <a:t>Anger management</a:t>
            </a:r>
          </a:p>
          <a:p>
            <a:pPr marL="342900" indent="-342900">
              <a:buFont typeface="+mj-lt"/>
              <a:buAutoNum type="alphaLcParenR"/>
            </a:pPr>
            <a:r>
              <a:rPr lang="en-GB"/>
              <a:t>Social skills training</a:t>
            </a:r>
          </a:p>
          <a:p>
            <a:pPr marL="342900" indent="-342900">
              <a:buFont typeface="+mj-lt"/>
              <a:buAutoNum type="alphaLcParenR"/>
            </a:pPr>
            <a:r>
              <a:rPr lang="en-GB"/>
              <a:t>Cognitive and behavioural therapies combined</a:t>
            </a:r>
            <a:endParaRPr lang="en-GB"/>
          </a:p>
        </p:txBody>
      </p:sp>
    </p:spTree>
    <p:extLst>
      <p:ext uri="{BB962C8B-B14F-4D97-AF65-F5344CB8AC3E}">
        <p14:creationId xmlns:p14="http://schemas.microsoft.com/office/powerpoint/2010/main" val="372360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628" y="821714"/>
            <a:ext cx="11596743" cy="5848027"/>
          </a:xfrm>
        </p:spPr>
        <p:txBody>
          <a:bodyPr>
            <a:normAutofit fontScale="47500" lnSpcReduction="20000"/>
          </a:bodyPr>
          <a:lstStyle/>
          <a:p>
            <a:r>
              <a:rPr lang="en-GB" dirty="0"/>
              <a:t>Programmes could do more harm than good as they may encourage offenders to blame their actions on anger rather than take full responsibility.</a:t>
            </a:r>
          </a:p>
          <a:p>
            <a:r>
              <a:rPr lang="en-GB" dirty="0"/>
              <a:t> </a:t>
            </a:r>
            <a:r>
              <a:rPr lang="en-GB" dirty="0" smtClean="0"/>
              <a:t>Studies </a:t>
            </a:r>
            <a:r>
              <a:rPr lang="en-GB" dirty="0"/>
              <a:t>show the success of anger management programmes from self report data, which are likely to be valid as they come from prisoners themselves.</a:t>
            </a:r>
          </a:p>
          <a:p>
            <a:r>
              <a:rPr lang="en-GB" dirty="0"/>
              <a:t> </a:t>
            </a:r>
            <a:r>
              <a:rPr lang="en-GB" dirty="0" smtClean="0"/>
              <a:t>Hunter </a:t>
            </a:r>
            <a:r>
              <a:rPr lang="en-GB" dirty="0"/>
              <a:t>[1993] </a:t>
            </a:r>
            <a:r>
              <a:rPr lang="en-GB" dirty="0" smtClean="0"/>
              <a:t>describes </a:t>
            </a:r>
            <a:r>
              <a:rPr lang="en-GB" dirty="0"/>
              <a:t>how the prison environment is unique and that, ‘‘subcultural expectations and rigid systems of prisoner management may reduce or mask program effectiveness.’’</a:t>
            </a:r>
          </a:p>
          <a:p>
            <a:r>
              <a:rPr lang="en-GB" dirty="0"/>
              <a:t> </a:t>
            </a:r>
            <a:r>
              <a:rPr lang="en-GB" dirty="0" smtClean="0"/>
              <a:t>The </a:t>
            </a:r>
            <a:r>
              <a:rPr lang="en-GB" dirty="0"/>
              <a:t>programmes do not include a discussion of morality or understanding from a victim’s point of view, which has been said to limit their success.</a:t>
            </a:r>
          </a:p>
          <a:p>
            <a:r>
              <a:rPr lang="en-GB" dirty="0"/>
              <a:t> </a:t>
            </a:r>
            <a:r>
              <a:rPr lang="en-GB" dirty="0" smtClean="0"/>
              <a:t>It </a:t>
            </a:r>
            <a:r>
              <a:rPr lang="en-GB" dirty="0"/>
              <a:t>has been claimed that they turn physical aggression into other ways of expressing aggression, such as verbal or emotional abuse.</a:t>
            </a:r>
          </a:p>
          <a:p>
            <a:r>
              <a:rPr lang="en-GB" dirty="0"/>
              <a:t> </a:t>
            </a:r>
            <a:r>
              <a:rPr lang="en-GB" dirty="0" smtClean="0"/>
              <a:t>Studies </a:t>
            </a:r>
            <a:r>
              <a:rPr lang="en-GB" dirty="0"/>
              <a:t>claiming success of the programmes often use self report data, where prisoners might give socially desirable responses in order to look good, therefore saying the groups were useful, or they might simply have enjoyed the sessions as a break from routine.</a:t>
            </a:r>
          </a:p>
          <a:p>
            <a:r>
              <a:rPr lang="en-GB" dirty="0"/>
              <a:t> </a:t>
            </a:r>
            <a:r>
              <a:rPr lang="en-GB" dirty="0" smtClean="0"/>
              <a:t>Many studies </a:t>
            </a:r>
            <a:r>
              <a:rPr lang="en-GB" dirty="0"/>
              <a:t>do not look into the future to predict recidivism rates following anger management.</a:t>
            </a:r>
          </a:p>
          <a:p>
            <a:r>
              <a:rPr lang="en-GB" dirty="0"/>
              <a:t> </a:t>
            </a:r>
            <a:r>
              <a:rPr lang="en-GB" dirty="0" smtClean="0"/>
              <a:t>The </a:t>
            </a:r>
            <a:r>
              <a:rPr lang="en-GB" dirty="0"/>
              <a:t>programmes focus on learning about triggers from angry episodes and give people the tools to control their anger in the future, so they should have long term benefits.</a:t>
            </a:r>
          </a:p>
          <a:p>
            <a:r>
              <a:rPr lang="en-GB" dirty="0"/>
              <a:t> </a:t>
            </a:r>
            <a:r>
              <a:rPr lang="en-GB" dirty="0" smtClean="0"/>
              <a:t>Differences </a:t>
            </a:r>
            <a:r>
              <a:rPr lang="en-GB" dirty="0"/>
              <a:t>in selection criteria for acceptance onto the course and variance in the research designs adopted, coupled with differences observed in course content, style, length, and outcome measures, make any direct comparison between studies difficult.</a:t>
            </a:r>
          </a:p>
          <a:p>
            <a:r>
              <a:rPr lang="en-GB" dirty="0"/>
              <a:t> </a:t>
            </a:r>
            <a:r>
              <a:rPr lang="en-GB" dirty="0" smtClean="0"/>
              <a:t>In </a:t>
            </a:r>
            <a:r>
              <a:rPr lang="en-GB" dirty="0"/>
              <a:t>the West, anger is often seen as ‘manly’ and glorified in the media but this is not so in the East where to become overtly angry is to ‘lose face’. There have been few cross-cultural studies to research whether anger underlies crime in other cultures.</a:t>
            </a:r>
          </a:p>
          <a:p>
            <a:r>
              <a:rPr lang="en-GB" dirty="0"/>
              <a:t> </a:t>
            </a:r>
            <a:r>
              <a:rPr lang="en-GB" dirty="0" smtClean="0"/>
              <a:t>Anger </a:t>
            </a:r>
            <a:r>
              <a:rPr lang="en-GB" dirty="0"/>
              <a:t>management may not be used for certain types of crime where anger isn’t an underlying factor in causing the crime (e.g. property crimes, controlled psychopathy, fraud) </a:t>
            </a:r>
          </a:p>
          <a:p>
            <a:r>
              <a:rPr lang="en-GB" dirty="0"/>
              <a:t> </a:t>
            </a:r>
            <a:r>
              <a:rPr lang="en-GB" dirty="0" smtClean="0"/>
              <a:t>Working </a:t>
            </a:r>
            <a:r>
              <a:rPr lang="en-GB" dirty="0"/>
              <a:t>with a larger group of people with violent tendencies can create a higher risk of a violent outburst within the class. This creates a danger to everyone involved with the class, including the other attendees and the class instructor</a:t>
            </a:r>
          </a:p>
          <a:p>
            <a:r>
              <a:rPr lang="en-GB" dirty="0"/>
              <a:t> </a:t>
            </a:r>
            <a:r>
              <a:rPr lang="en-GB" dirty="0" smtClean="0"/>
              <a:t>According </a:t>
            </a:r>
            <a:r>
              <a:rPr lang="en-GB" dirty="0"/>
              <a:t>to the Mayo Clinic, anger can have adverse health effects, including headaches, high blood pressure, digestive challenges and problems with sleep so anger management may help inmates with health problems.</a:t>
            </a:r>
          </a:p>
          <a:p>
            <a:r>
              <a:rPr lang="en-GB" dirty="0"/>
              <a:t> </a:t>
            </a:r>
            <a:r>
              <a:rPr lang="en-GB" dirty="0" smtClean="0"/>
              <a:t>Offenders </a:t>
            </a:r>
            <a:r>
              <a:rPr lang="en-GB" dirty="0"/>
              <a:t>can take part voluntarily. This increases the programme’s effectiveness, as offenders who take part voluntarily are usually more committed to the programme’s success. This is in contrast to other treatments, such as token economy, which are often enforced over an entire prison system meaning that it may not be successful in all cases.</a:t>
            </a:r>
          </a:p>
          <a:p>
            <a:r>
              <a:rPr lang="en-GB" dirty="0"/>
              <a:t> </a:t>
            </a:r>
            <a:r>
              <a:rPr lang="en-GB" dirty="0" smtClean="0"/>
              <a:t>Anger </a:t>
            </a:r>
            <a:r>
              <a:rPr lang="en-GB" dirty="0"/>
              <a:t>management only focuses upon cognitive and behavioural aspects of anger and ignores the possible role that physical factors such as an excessive amount of testosterone may have upon the individual.</a:t>
            </a:r>
          </a:p>
          <a:p>
            <a:r>
              <a:rPr lang="en-GB" dirty="0"/>
              <a:t> </a:t>
            </a:r>
            <a:r>
              <a:rPr lang="en-GB" dirty="0" smtClean="0"/>
              <a:t>Empirical </a:t>
            </a:r>
            <a:r>
              <a:rPr lang="en-GB" dirty="0"/>
              <a:t>evidence suggest that anger management programmes are at least effective in the short term.</a:t>
            </a:r>
            <a:endParaRPr lang="en-GB" dirty="0"/>
          </a:p>
        </p:txBody>
      </p:sp>
      <p:sp>
        <p:nvSpPr>
          <p:cNvPr id="4" name="Rectangle 3"/>
          <p:cNvSpPr/>
          <p:nvPr/>
        </p:nvSpPr>
        <p:spPr>
          <a:xfrm>
            <a:off x="0" y="11382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Anger management strength or limitation?</a:t>
            </a:r>
            <a:endParaRPr lang="en-US" sz="40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660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5770" y="559399"/>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Focuses on triggering events</a:t>
            </a:r>
            <a:endParaRPr lang="en-GB" sz="1200"/>
          </a:p>
        </p:txBody>
      </p:sp>
      <p:sp>
        <p:nvSpPr>
          <p:cNvPr id="5" name="Rectangle 4"/>
          <p:cNvSpPr/>
          <p:nvPr/>
        </p:nvSpPr>
        <p:spPr>
          <a:xfrm>
            <a:off x="5219252" y="559399"/>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6" name="Rectangle 5"/>
          <p:cNvSpPr/>
          <p:nvPr/>
        </p:nvSpPr>
        <p:spPr>
          <a:xfrm>
            <a:off x="5886226" y="559399"/>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7" name="Rectangle 6"/>
          <p:cNvSpPr/>
          <p:nvPr/>
        </p:nvSpPr>
        <p:spPr>
          <a:xfrm>
            <a:off x="6961991" y="559399"/>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Based on the principals of operant conditioning</a:t>
            </a:r>
            <a:endParaRPr lang="en-GB" sz="1200"/>
          </a:p>
        </p:txBody>
      </p:sp>
      <p:sp>
        <p:nvSpPr>
          <p:cNvPr id="8" name="Rectangle 7"/>
          <p:cNvSpPr/>
          <p:nvPr/>
        </p:nvSpPr>
        <p:spPr>
          <a:xfrm>
            <a:off x="10395473" y="559399"/>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9" name="Rectangle 8"/>
          <p:cNvSpPr/>
          <p:nvPr/>
        </p:nvSpPr>
        <p:spPr>
          <a:xfrm>
            <a:off x="11062447" y="559399"/>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0" name="Rectangle 9"/>
          <p:cNvSpPr/>
          <p:nvPr/>
        </p:nvSpPr>
        <p:spPr>
          <a:xfrm>
            <a:off x="1785770" y="1174378"/>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Requires these to be desired by the inmates – the objects, activities or privileges they can access need to be meaningful if they are to provide motivation</a:t>
            </a:r>
            <a:endParaRPr lang="en-GB" sz="1100" dirty="0"/>
          </a:p>
        </p:txBody>
      </p:sp>
      <p:sp>
        <p:nvSpPr>
          <p:cNvPr id="11" name="Rectangle 10"/>
          <p:cNvSpPr/>
          <p:nvPr/>
        </p:nvSpPr>
        <p:spPr>
          <a:xfrm>
            <a:off x="5219252" y="1174378"/>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2" name="Rectangle 11"/>
          <p:cNvSpPr/>
          <p:nvPr/>
        </p:nvSpPr>
        <p:spPr>
          <a:xfrm>
            <a:off x="5886226" y="1174378"/>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3" name="Rectangle 12"/>
          <p:cNvSpPr/>
          <p:nvPr/>
        </p:nvSpPr>
        <p:spPr>
          <a:xfrm>
            <a:off x="6961991" y="1174378"/>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learning positive behaviours through reinforcement</a:t>
            </a:r>
            <a:endParaRPr lang="en-GB" sz="1200"/>
          </a:p>
        </p:txBody>
      </p:sp>
      <p:sp>
        <p:nvSpPr>
          <p:cNvPr id="14" name="Rectangle 13"/>
          <p:cNvSpPr/>
          <p:nvPr/>
        </p:nvSpPr>
        <p:spPr>
          <a:xfrm>
            <a:off x="10395473" y="1174378"/>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5" name="Rectangle 14"/>
          <p:cNvSpPr/>
          <p:nvPr/>
        </p:nvSpPr>
        <p:spPr>
          <a:xfrm>
            <a:off x="11062447" y="1174378"/>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6" name="Rectangle 15"/>
          <p:cNvSpPr/>
          <p:nvPr/>
        </p:nvSpPr>
        <p:spPr>
          <a:xfrm>
            <a:off x="1785770" y="1789357"/>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cognitive preparation</a:t>
            </a:r>
            <a:endParaRPr lang="en-GB" sz="1200"/>
          </a:p>
        </p:txBody>
      </p:sp>
      <p:sp>
        <p:nvSpPr>
          <p:cNvPr id="17" name="Rectangle 16"/>
          <p:cNvSpPr/>
          <p:nvPr/>
        </p:nvSpPr>
        <p:spPr>
          <a:xfrm>
            <a:off x="5219252" y="1789357"/>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8" name="Rectangle 17"/>
          <p:cNvSpPr/>
          <p:nvPr/>
        </p:nvSpPr>
        <p:spPr>
          <a:xfrm>
            <a:off x="5886226" y="1789357"/>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19" name="Rectangle 18"/>
          <p:cNvSpPr/>
          <p:nvPr/>
        </p:nvSpPr>
        <p:spPr>
          <a:xfrm>
            <a:off x="6961991" y="1789357"/>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These secondary reinforcers have no intrinsic value themselves</a:t>
            </a:r>
            <a:endParaRPr lang="en-GB" sz="1200"/>
          </a:p>
        </p:txBody>
      </p:sp>
      <p:sp>
        <p:nvSpPr>
          <p:cNvPr id="20" name="Rectangle 19"/>
          <p:cNvSpPr/>
          <p:nvPr/>
        </p:nvSpPr>
        <p:spPr>
          <a:xfrm>
            <a:off x="10395473" y="1789357"/>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1" name="Rectangle 20"/>
          <p:cNvSpPr/>
          <p:nvPr/>
        </p:nvSpPr>
        <p:spPr>
          <a:xfrm>
            <a:off x="11062447" y="1789357"/>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2" name="Rectangle 21"/>
          <p:cNvSpPr/>
          <p:nvPr/>
        </p:nvSpPr>
        <p:spPr>
          <a:xfrm>
            <a:off x="1785770" y="2404336"/>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A balance must be reached between being too difficult to earn and too easy – either will reduce motivation.</a:t>
            </a:r>
            <a:endParaRPr lang="en-GB" sz="1100" dirty="0"/>
          </a:p>
        </p:txBody>
      </p:sp>
      <p:sp>
        <p:nvSpPr>
          <p:cNvPr id="23" name="Rectangle 22"/>
          <p:cNvSpPr/>
          <p:nvPr/>
        </p:nvSpPr>
        <p:spPr>
          <a:xfrm>
            <a:off x="5219252" y="2404336"/>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4" name="Rectangle 23"/>
          <p:cNvSpPr/>
          <p:nvPr/>
        </p:nvSpPr>
        <p:spPr>
          <a:xfrm>
            <a:off x="5886226" y="2404336"/>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5" name="Rectangle 24"/>
          <p:cNvSpPr/>
          <p:nvPr/>
        </p:nvSpPr>
        <p:spPr>
          <a:xfrm>
            <a:off x="6961991" y="2404336"/>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Individuals learn behavioural and cognitive coping strategies, such as relaxation</a:t>
            </a:r>
            <a:endParaRPr lang="en-GB" sz="1200"/>
          </a:p>
        </p:txBody>
      </p:sp>
      <p:sp>
        <p:nvSpPr>
          <p:cNvPr id="26" name="Rectangle 25"/>
          <p:cNvSpPr/>
          <p:nvPr/>
        </p:nvSpPr>
        <p:spPr>
          <a:xfrm>
            <a:off x="10395473" y="2404336"/>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7" name="Rectangle 26"/>
          <p:cNvSpPr/>
          <p:nvPr/>
        </p:nvSpPr>
        <p:spPr>
          <a:xfrm>
            <a:off x="11062447" y="2404336"/>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28" name="Rectangle 27"/>
          <p:cNvSpPr/>
          <p:nvPr/>
        </p:nvSpPr>
        <p:spPr>
          <a:xfrm>
            <a:off x="1785770" y="3019315"/>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a:t>Prior to beginning the programme, each individual’s baseline behaviour should be assessed</a:t>
            </a:r>
            <a:endParaRPr lang="en-GB" sz="1100"/>
          </a:p>
        </p:txBody>
      </p:sp>
      <p:sp>
        <p:nvSpPr>
          <p:cNvPr id="29" name="Rectangle 28"/>
          <p:cNvSpPr/>
          <p:nvPr/>
        </p:nvSpPr>
        <p:spPr>
          <a:xfrm>
            <a:off x="5219252" y="3019315"/>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0" name="Rectangle 29"/>
          <p:cNvSpPr/>
          <p:nvPr/>
        </p:nvSpPr>
        <p:spPr>
          <a:xfrm>
            <a:off x="5886226" y="3019315"/>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1" name="Rectangle 30"/>
          <p:cNvSpPr/>
          <p:nvPr/>
        </p:nvSpPr>
        <p:spPr>
          <a:xfrm>
            <a:off x="6961991" y="3019315"/>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recognising and understanding how irrational thoughts affect behaviour</a:t>
            </a:r>
            <a:endParaRPr lang="en-GB" sz="1200"/>
          </a:p>
        </p:txBody>
      </p:sp>
      <p:sp>
        <p:nvSpPr>
          <p:cNvPr id="32" name="Rectangle 31"/>
          <p:cNvSpPr/>
          <p:nvPr/>
        </p:nvSpPr>
        <p:spPr>
          <a:xfrm>
            <a:off x="10395473" y="3019315"/>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3" name="Rectangle 32"/>
          <p:cNvSpPr/>
          <p:nvPr/>
        </p:nvSpPr>
        <p:spPr>
          <a:xfrm>
            <a:off x="11062447" y="3019315"/>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4" name="Rectangle 33"/>
          <p:cNvSpPr/>
          <p:nvPr/>
        </p:nvSpPr>
        <p:spPr>
          <a:xfrm>
            <a:off x="1785770" y="3634294"/>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a:t>Offenders are usually put on this type of programme due to the nature of their crime or because of personal characteristics.</a:t>
            </a:r>
            <a:endParaRPr lang="en-GB" sz="1100"/>
          </a:p>
        </p:txBody>
      </p:sp>
      <p:sp>
        <p:nvSpPr>
          <p:cNvPr id="35" name="Rectangle 34"/>
          <p:cNvSpPr/>
          <p:nvPr/>
        </p:nvSpPr>
        <p:spPr>
          <a:xfrm>
            <a:off x="5219252" y="3634294"/>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6" name="Rectangle 35"/>
          <p:cNvSpPr/>
          <p:nvPr/>
        </p:nvSpPr>
        <p:spPr>
          <a:xfrm>
            <a:off x="5886226" y="3634294"/>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7" name="Rectangle 36"/>
          <p:cNvSpPr/>
          <p:nvPr/>
        </p:nvSpPr>
        <p:spPr>
          <a:xfrm>
            <a:off x="6961991" y="3634294"/>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Based on cognitive-behavioural principles</a:t>
            </a:r>
            <a:endParaRPr lang="en-GB" sz="1200"/>
          </a:p>
        </p:txBody>
      </p:sp>
      <p:sp>
        <p:nvSpPr>
          <p:cNvPr id="38" name="Rectangle 37"/>
          <p:cNvSpPr/>
          <p:nvPr/>
        </p:nvSpPr>
        <p:spPr>
          <a:xfrm>
            <a:off x="10395473" y="3634294"/>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39" name="Rectangle 38"/>
          <p:cNvSpPr/>
          <p:nvPr/>
        </p:nvSpPr>
        <p:spPr>
          <a:xfrm>
            <a:off x="11062447" y="3634294"/>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0" name="Rectangle 39"/>
          <p:cNvSpPr/>
          <p:nvPr/>
        </p:nvSpPr>
        <p:spPr>
          <a:xfrm>
            <a:off x="1785770" y="4249273"/>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skill acquisition</a:t>
            </a:r>
            <a:endParaRPr lang="en-GB" sz="1200"/>
          </a:p>
        </p:txBody>
      </p:sp>
      <p:sp>
        <p:nvSpPr>
          <p:cNvPr id="41" name="Rectangle 40"/>
          <p:cNvSpPr/>
          <p:nvPr/>
        </p:nvSpPr>
        <p:spPr>
          <a:xfrm>
            <a:off x="5219252" y="4249273"/>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2" name="Rectangle 41"/>
          <p:cNvSpPr/>
          <p:nvPr/>
        </p:nvSpPr>
        <p:spPr>
          <a:xfrm>
            <a:off x="5886226" y="4249273"/>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3" name="Rectangle 42"/>
          <p:cNvSpPr/>
          <p:nvPr/>
        </p:nvSpPr>
        <p:spPr>
          <a:xfrm>
            <a:off x="6961991" y="4249273"/>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a:t>There must be sufficient staff to see and respond immediately to behaviours and staff must do so consistently</a:t>
            </a:r>
            <a:endParaRPr lang="en-GB" sz="1100"/>
          </a:p>
        </p:txBody>
      </p:sp>
      <p:sp>
        <p:nvSpPr>
          <p:cNvPr id="44" name="Rectangle 43"/>
          <p:cNvSpPr/>
          <p:nvPr/>
        </p:nvSpPr>
        <p:spPr>
          <a:xfrm>
            <a:off x="10395473" y="4249273"/>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5" name="Rectangle 44"/>
          <p:cNvSpPr/>
          <p:nvPr/>
        </p:nvSpPr>
        <p:spPr>
          <a:xfrm>
            <a:off x="11062447" y="4249273"/>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6" name="Rectangle 45"/>
          <p:cNvSpPr/>
          <p:nvPr/>
        </p:nvSpPr>
        <p:spPr>
          <a:xfrm>
            <a:off x="1785770" y="4864252"/>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Educates members in the benefits of controlling their behaviour</a:t>
            </a:r>
            <a:endParaRPr lang="en-GB" sz="1200"/>
          </a:p>
        </p:txBody>
      </p:sp>
      <p:sp>
        <p:nvSpPr>
          <p:cNvPr id="47" name="Rectangle 46"/>
          <p:cNvSpPr/>
          <p:nvPr/>
        </p:nvSpPr>
        <p:spPr>
          <a:xfrm>
            <a:off x="5219252" y="4864252"/>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8" name="Rectangle 47"/>
          <p:cNvSpPr/>
          <p:nvPr/>
        </p:nvSpPr>
        <p:spPr>
          <a:xfrm>
            <a:off x="5886226" y="4864252"/>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49" name="Rectangle 48"/>
          <p:cNvSpPr/>
          <p:nvPr/>
        </p:nvSpPr>
        <p:spPr>
          <a:xfrm>
            <a:off x="6961991" y="4864252"/>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Based upon the idea that secondary reinforcers can be exchanged for primary reinforcers</a:t>
            </a:r>
            <a:endParaRPr lang="en-GB" sz="1200"/>
          </a:p>
        </p:txBody>
      </p:sp>
      <p:sp>
        <p:nvSpPr>
          <p:cNvPr id="50" name="Rectangle 49"/>
          <p:cNvSpPr/>
          <p:nvPr/>
        </p:nvSpPr>
        <p:spPr>
          <a:xfrm>
            <a:off x="10395473" y="4864252"/>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1" name="Rectangle 50"/>
          <p:cNvSpPr/>
          <p:nvPr/>
        </p:nvSpPr>
        <p:spPr>
          <a:xfrm>
            <a:off x="11062447" y="4864252"/>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2" name="Rectangle 51"/>
          <p:cNvSpPr/>
          <p:nvPr/>
        </p:nvSpPr>
        <p:spPr>
          <a:xfrm>
            <a:off x="1785770" y="5479231"/>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application and practice - individuals try out the skills in role plays</a:t>
            </a:r>
            <a:endParaRPr lang="en-GB" sz="1200"/>
          </a:p>
        </p:txBody>
      </p:sp>
      <p:sp>
        <p:nvSpPr>
          <p:cNvPr id="53" name="Rectangle 52"/>
          <p:cNvSpPr/>
          <p:nvPr/>
        </p:nvSpPr>
        <p:spPr>
          <a:xfrm>
            <a:off x="5219252" y="5479231"/>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4" name="Rectangle 53"/>
          <p:cNvSpPr/>
          <p:nvPr/>
        </p:nvSpPr>
        <p:spPr>
          <a:xfrm>
            <a:off x="5886226" y="5479231"/>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5" name="Rectangle 54"/>
          <p:cNvSpPr/>
          <p:nvPr/>
        </p:nvSpPr>
        <p:spPr>
          <a:xfrm>
            <a:off x="6961991" y="5479231"/>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practising skills in new situations</a:t>
            </a:r>
            <a:endParaRPr lang="en-GB" sz="1200"/>
          </a:p>
        </p:txBody>
      </p:sp>
      <p:sp>
        <p:nvSpPr>
          <p:cNvPr id="56" name="Rectangle 55"/>
          <p:cNvSpPr/>
          <p:nvPr/>
        </p:nvSpPr>
        <p:spPr>
          <a:xfrm>
            <a:off x="10395473" y="5479231"/>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7" name="Rectangle 56"/>
          <p:cNvSpPr/>
          <p:nvPr/>
        </p:nvSpPr>
        <p:spPr>
          <a:xfrm>
            <a:off x="11062447" y="5479231"/>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58" name="Rectangle 57"/>
          <p:cNvSpPr/>
          <p:nvPr/>
        </p:nvSpPr>
        <p:spPr>
          <a:xfrm>
            <a:off x="1785770" y="6094210"/>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Progressively harder to earn so that the individuals become less reliant on them</a:t>
            </a:r>
            <a:endParaRPr lang="en-GB" sz="1200"/>
          </a:p>
        </p:txBody>
      </p:sp>
      <p:sp>
        <p:nvSpPr>
          <p:cNvPr id="59" name="Rectangle 58"/>
          <p:cNvSpPr/>
          <p:nvPr/>
        </p:nvSpPr>
        <p:spPr>
          <a:xfrm>
            <a:off x="5219252" y="6094210"/>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60" name="Rectangle 59"/>
          <p:cNvSpPr/>
          <p:nvPr/>
        </p:nvSpPr>
        <p:spPr>
          <a:xfrm>
            <a:off x="5886226" y="6094210"/>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61" name="Rectangle 60"/>
          <p:cNvSpPr/>
          <p:nvPr/>
        </p:nvSpPr>
        <p:spPr>
          <a:xfrm>
            <a:off x="6961991" y="6094210"/>
            <a:ext cx="3281082"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a:t>Involves identifying risk situations to prepare for future experiences</a:t>
            </a:r>
            <a:endParaRPr lang="en-GB" sz="1200"/>
          </a:p>
        </p:txBody>
      </p:sp>
      <p:sp>
        <p:nvSpPr>
          <p:cNvPr id="62" name="Rectangle 61"/>
          <p:cNvSpPr/>
          <p:nvPr/>
        </p:nvSpPr>
        <p:spPr>
          <a:xfrm>
            <a:off x="10395473" y="6094210"/>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63" name="Rectangle 62"/>
          <p:cNvSpPr/>
          <p:nvPr/>
        </p:nvSpPr>
        <p:spPr>
          <a:xfrm>
            <a:off x="11062447" y="6094210"/>
            <a:ext cx="514574" cy="516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a:p>
        </p:txBody>
      </p:sp>
      <p:sp>
        <p:nvSpPr>
          <p:cNvPr id="64" name="Rectangle 63"/>
          <p:cNvSpPr/>
          <p:nvPr/>
        </p:nvSpPr>
        <p:spPr>
          <a:xfrm rot="16200000">
            <a:off x="-2620956" y="3075057"/>
            <a:ext cx="685800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000" b="1" dirty="0" smtClean="0">
                <a:ln w="11430"/>
                <a:solidFill>
                  <a:srgbClr val="FF3399"/>
                </a:solidFill>
                <a:effectLst>
                  <a:outerShdw blurRad="50800" dist="39000" dir="5460000" algn="tl">
                    <a:srgbClr val="000000">
                      <a:alpha val="38000"/>
                    </a:srgbClr>
                  </a:outerShdw>
                </a:effectLst>
              </a:rPr>
              <a:t>Anger management or TEP?</a:t>
            </a:r>
            <a:endParaRPr lang="en-US" sz="4000" b="1" dirty="0">
              <a:ln w="11430"/>
              <a:solidFill>
                <a:srgbClr val="FF3399"/>
              </a:solidFill>
              <a:effectLst>
                <a:outerShdw blurRad="50800" dist="39000" dir="5460000" algn="tl">
                  <a:srgbClr val="000000">
                    <a:alpha val="38000"/>
                  </a:srgbClr>
                </a:outerShdw>
              </a:effectLst>
            </a:endParaRPr>
          </a:p>
        </p:txBody>
      </p:sp>
      <p:sp>
        <p:nvSpPr>
          <p:cNvPr id="65" name="TextBox 64"/>
          <p:cNvSpPr txBox="1"/>
          <p:nvPr/>
        </p:nvSpPr>
        <p:spPr>
          <a:xfrm>
            <a:off x="5219252" y="247426"/>
            <a:ext cx="514574" cy="338554"/>
          </a:xfrm>
          <a:prstGeom prst="rect">
            <a:avLst/>
          </a:prstGeom>
          <a:noFill/>
        </p:spPr>
        <p:txBody>
          <a:bodyPr wrap="square" rtlCol="0">
            <a:spAutoFit/>
          </a:bodyPr>
          <a:lstStyle/>
          <a:p>
            <a:r>
              <a:rPr lang="en-GB" sz="1600" dirty="0" smtClean="0"/>
              <a:t>AM</a:t>
            </a:r>
            <a:endParaRPr lang="en-GB" sz="1600" dirty="0"/>
          </a:p>
        </p:txBody>
      </p:sp>
      <p:sp>
        <p:nvSpPr>
          <p:cNvPr id="66" name="TextBox 65"/>
          <p:cNvSpPr txBox="1"/>
          <p:nvPr/>
        </p:nvSpPr>
        <p:spPr>
          <a:xfrm>
            <a:off x="5886226" y="247426"/>
            <a:ext cx="514574" cy="338554"/>
          </a:xfrm>
          <a:prstGeom prst="rect">
            <a:avLst/>
          </a:prstGeom>
          <a:noFill/>
        </p:spPr>
        <p:txBody>
          <a:bodyPr wrap="square" rtlCol="0">
            <a:spAutoFit/>
          </a:bodyPr>
          <a:lstStyle/>
          <a:p>
            <a:r>
              <a:rPr lang="en-GB" sz="1600" dirty="0" smtClean="0"/>
              <a:t>TEP</a:t>
            </a:r>
            <a:endParaRPr lang="en-GB" sz="1600" dirty="0"/>
          </a:p>
        </p:txBody>
      </p:sp>
      <p:sp>
        <p:nvSpPr>
          <p:cNvPr id="67" name="TextBox 66"/>
          <p:cNvSpPr txBox="1"/>
          <p:nvPr/>
        </p:nvSpPr>
        <p:spPr>
          <a:xfrm>
            <a:off x="10397266" y="247426"/>
            <a:ext cx="514574" cy="338554"/>
          </a:xfrm>
          <a:prstGeom prst="rect">
            <a:avLst/>
          </a:prstGeom>
          <a:noFill/>
        </p:spPr>
        <p:txBody>
          <a:bodyPr wrap="square" rtlCol="0">
            <a:spAutoFit/>
          </a:bodyPr>
          <a:lstStyle/>
          <a:p>
            <a:r>
              <a:rPr lang="en-GB" sz="1600" dirty="0" smtClean="0"/>
              <a:t>AM</a:t>
            </a:r>
            <a:endParaRPr lang="en-GB" sz="1600" dirty="0"/>
          </a:p>
        </p:txBody>
      </p:sp>
      <p:sp>
        <p:nvSpPr>
          <p:cNvPr id="68" name="TextBox 67"/>
          <p:cNvSpPr txBox="1"/>
          <p:nvPr/>
        </p:nvSpPr>
        <p:spPr>
          <a:xfrm>
            <a:off x="11064240" y="247426"/>
            <a:ext cx="514574" cy="338554"/>
          </a:xfrm>
          <a:prstGeom prst="rect">
            <a:avLst/>
          </a:prstGeom>
          <a:noFill/>
        </p:spPr>
        <p:txBody>
          <a:bodyPr wrap="square" rtlCol="0">
            <a:spAutoFit/>
          </a:bodyPr>
          <a:lstStyle/>
          <a:p>
            <a:r>
              <a:rPr lang="en-GB" sz="1600" dirty="0" smtClean="0"/>
              <a:t>TEP</a:t>
            </a:r>
            <a:endParaRPr lang="en-GB" sz="1600" dirty="0"/>
          </a:p>
        </p:txBody>
      </p:sp>
    </p:spTree>
    <p:extLst>
      <p:ext uri="{BB962C8B-B14F-4D97-AF65-F5344CB8AC3E}">
        <p14:creationId xmlns:p14="http://schemas.microsoft.com/office/powerpoint/2010/main" val="84005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7714" y="425486"/>
            <a:ext cx="5662262" cy="2130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endParaRPr lang="en-GB" sz="800" dirty="0"/>
          </a:p>
        </p:txBody>
      </p:sp>
      <p:sp>
        <p:nvSpPr>
          <p:cNvPr id="5" name="Rounded Rectangle 4"/>
          <p:cNvSpPr/>
          <p:nvPr/>
        </p:nvSpPr>
        <p:spPr>
          <a:xfrm>
            <a:off x="217714" y="2636912"/>
            <a:ext cx="5662262"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900" dirty="0"/>
          </a:p>
        </p:txBody>
      </p:sp>
      <p:sp>
        <p:nvSpPr>
          <p:cNvPr id="6" name="Rounded Rectangle 5"/>
          <p:cNvSpPr/>
          <p:nvPr/>
        </p:nvSpPr>
        <p:spPr>
          <a:xfrm>
            <a:off x="217714" y="3291975"/>
            <a:ext cx="5662262" cy="13600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fontAlgn="base">
              <a:spcBef>
                <a:spcPct val="0"/>
              </a:spcBef>
              <a:spcAft>
                <a:spcPct val="0"/>
              </a:spcAft>
              <a:buFont typeface="Arial" panose="020B0604020202020204" pitchFamily="34" charset="0"/>
              <a:buChar char="•"/>
              <a:tabLst>
                <a:tab pos="457200" algn="l"/>
              </a:tabLst>
            </a:pPr>
            <a:endParaRPr lang="en-GB" altLang="en-US" sz="800" dirty="0">
              <a:solidFill>
                <a:schemeClr val="tx1"/>
              </a:solidFill>
              <a:latin typeface="+mj-lt"/>
              <a:ea typeface="Times New Roman" pitchFamily="18" charset="0"/>
              <a:cs typeface="Arial" pitchFamily="34" charset="0"/>
            </a:endParaRPr>
          </a:p>
        </p:txBody>
      </p:sp>
      <p:sp>
        <p:nvSpPr>
          <p:cNvPr id="7" name="Rounded Rectangle 6"/>
          <p:cNvSpPr/>
          <p:nvPr/>
        </p:nvSpPr>
        <p:spPr>
          <a:xfrm>
            <a:off x="217714" y="4876150"/>
            <a:ext cx="5662262" cy="19372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endParaRPr lang="en-GB" sz="800" dirty="0"/>
          </a:p>
        </p:txBody>
      </p:sp>
      <p:sp>
        <p:nvSpPr>
          <p:cNvPr id="16" name="Rectangle 15"/>
          <p:cNvSpPr/>
          <p:nvPr/>
        </p:nvSpPr>
        <p:spPr>
          <a:xfrm>
            <a:off x="2183444" y="-27383"/>
            <a:ext cx="319247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Behaviour Modification</a:t>
            </a:r>
          </a:p>
        </p:txBody>
      </p:sp>
      <p:sp>
        <p:nvSpPr>
          <p:cNvPr id="17" name="Rectangle 16"/>
          <p:cNvSpPr/>
          <p:nvPr/>
        </p:nvSpPr>
        <p:spPr>
          <a:xfrm>
            <a:off x="7182333" y="-27384"/>
            <a:ext cx="272388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Anger Management</a:t>
            </a:r>
          </a:p>
        </p:txBody>
      </p:sp>
      <p:sp>
        <p:nvSpPr>
          <p:cNvPr id="21" name="Rounded Rectangle 20"/>
          <p:cNvSpPr/>
          <p:nvPr/>
        </p:nvSpPr>
        <p:spPr>
          <a:xfrm>
            <a:off x="6355460" y="434284"/>
            <a:ext cx="5591749" cy="2130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endParaRPr lang="en-GB" sz="800" dirty="0"/>
          </a:p>
        </p:txBody>
      </p:sp>
      <p:sp>
        <p:nvSpPr>
          <p:cNvPr id="22" name="Rounded Rectangle 21"/>
          <p:cNvSpPr/>
          <p:nvPr/>
        </p:nvSpPr>
        <p:spPr>
          <a:xfrm>
            <a:off x="6355460" y="2629922"/>
            <a:ext cx="5591749"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900" dirty="0"/>
          </a:p>
        </p:txBody>
      </p:sp>
      <p:sp>
        <p:nvSpPr>
          <p:cNvPr id="23" name="Rounded Rectangle 22"/>
          <p:cNvSpPr/>
          <p:nvPr/>
        </p:nvSpPr>
        <p:spPr>
          <a:xfrm>
            <a:off x="6355460" y="3284985"/>
            <a:ext cx="5591749" cy="13600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endParaRPr lang="en-GB" altLang="en-US" sz="800" dirty="0">
              <a:solidFill>
                <a:schemeClr val="tx1"/>
              </a:solidFill>
              <a:latin typeface="+mj-lt"/>
              <a:ea typeface="Times New Roman" pitchFamily="18" charset="0"/>
              <a:cs typeface="Arial" pitchFamily="34" charset="0"/>
            </a:endParaRPr>
          </a:p>
        </p:txBody>
      </p:sp>
      <p:sp>
        <p:nvSpPr>
          <p:cNvPr id="24" name="Rounded Rectangle 23"/>
          <p:cNvSpPr/>
          <p:nvPr/>
        </p:nvSpPr>
        <p:spPr>
          <a:xfrm>
            <a:off x="6355460" y="4869160"/>
            <a:ext cx="5591749" cy="19372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endParaRPr lang="en-GB" sz="700" dirty="0"/>
          </a:p>
        </p:txBody>
      </p:sp>
      <p:sp>
        <p:nvSpPr>
          <p:cNvPr id="25" name="Rectangle 24"/>
          <p:cNvSpPr/>
          <p:nvPr/>
        </p:nvSpPr>
        <p:spPr>
          <a:xfrm>
            <a:off x="5559905" y="339649"/>
            <a:ext cx="113685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Outline</a:t>
            </a:r>
          </a:p>
        </p:txBody>
      </p:sp>
      <p:sp>
        <p:nvSpPr>
          <p:cNvPr id="26" name="Rectangle 25"/>
          <p:cNvSpPr/>
          <p:nvPr/>
        </p:nvSpPr>
        <p:spPr>
          <a:xfrm>
            <a:off x="5523272" y="2452826"/>
            <a:ext cx="11301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Evidence</a:t>
            </a:r>
          </a:p>
        </p:txBody>
      </p:sp>
      <p:sp>
        <p:nvSpPr>
          <p:cNvPr id="27" name="Rectangle 26"/>
          <p:cNvSpPr/>
          <p:nvPr/>
        </p:nvSpPr>
        <p:spPr>
          <a:xfrm>
            <a:off x="5439177" y="3076531"/>
            <a:ext cx="1298368"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Strengths</a:t>
            </a:r>
          </a:p>
        </p:txBody>
      </p:sp>
      <p:sp>
        <p:nvSpPr>
          <p:cNvPr id="28" name="Rectangle 27"/>
          <p:cNvSpPr/>
          <p:nvPr/>
        </p:nvSpPr>
        <p:spPr>
          <a:xfrm>
            <a:off x="5427379" y="4683790"/>
            <a:ext cx="1310166" cy="38472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Limitations</a:t>
            </a:r>
          </a:p>
        </p:txBody>
      </p:sp>
    </p:spTree>
    <p:extLst>
      <p:ext uri="{BB962C8B-B14F-4D97-AF65-F5344CB8AC3E}">
        <p14:creationId xmlns:p14="http://schemas.microsoft.com/office/powerpoint/2010/main" val="253227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4"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 </a:t>
            </a:r>
            <a:r>
              <a:rPr lang="en-GB" sz="1200" dirty="0"/>
              <a:t>A strength of the social learning theories explanations into offending is that it provides us with real-world application.</a:t>
            </a:r>
          </a:p>
        </p:txBody>
      </p:sp>
      <p:sp>
        <p:nvSpPr>
          <p:cNvPr id="5" name="Rectangle 4"/>
          <p:cNvSpPr/>
          <p:nvPr/>
        </p:nvSpPr>
        <p:spPr>
          <a:xfrm>
            <a:off x="28354"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5 </a:t>
            </a:r>
            <a:r>
              <a:rPr lang="en-GB" sz="1200" dirty="0"/>
              <a:t>This is supported by Osborne and West’s study who found that where the father had a criminal conviction, 40% of sons also acquired one by the age of 18, compared with only 13% of the sons of non-criminal fathers.</a:t>
            </a:r>
          </a:p>
        </p:txBody>
      </p:sp>
      <p:sp>
        <p:nvSpPr>
          <p:cNvPr id="6" name="Rectangle 5"/>
          <p:cNvSpPr/>
          <p:nvPr/>
        </p:nvSpPr>
        <p:spPr>
          <a:xfrm>
            <a:off x="28354"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9 </a:t>
            </a:r>
            <a:r>
              <a:rPr lang="en-GB" sz="1200" dirty="0"/>
              <a:t>A strength of the learning theories of offending is that there is some evidence to support the idea of pro-criminal values within families as people with criminal parents run a higher risk of becoming criminals themselves.</a:t>
            </a:r>
          </a:p>
        </p:txBody>
      </p:sp>
      <p:sp>
        <p:nvSpPr>
          <p:cNvPr id="7" name="Rectangle 6"/>
          <p:cNvSpPr/>
          <p:nvPr/>
        </p:nvSpPr>
        <p:spPr>
          <a:xfrm>
            <a:off x="28354"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600" dirty="0" smtClean="0"/>
              <a:t>13 </a:t>
            </a:r>
            <a:r>
              <a:rPr lang="en-GB" sz="600" dirty="0"/>
              <a:t>For example, Bandura used the experimental observation method to investigate the role of models in aggression. He tested 72 children half male half female who were divided into groups who watched an aggressive or non-aggressive model play with a bobo doll. The model was either the same or different sex. The children were then taken separately to an experimental room and were allowed to play with the bobo doll. The observers rated the children for how much they displayed evidence of imitating aggression or non-aggression. The results showed that the children would imitate the behaviour they saw, although the likelihood of modelling depended on the characteristics of the model and whether they were seen to be a reward or punishment.</a:t>
            </a:r>
          </a:p>
        </p:txBody>
      </p:sp>
      <p:sp>
        <p:nvSpPr>
          <p:cNvPr id="8" name="Rectangle 7"/>
          <p:cNvSpPr/>
          <p:nvPr/>
        </p:nvSpPr>
        <p:spPr>
          <a:xfrm>
            <a:off x="3062499"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2 </a:t>
            </a:r>
            <a:r>
              <a:rPr lang="en-GB" sz="1100" dirty="0"/>
              <a:t>Observational studies involve watching and recording people’s behaviour. They often take place in artificial settings therefore they lack ecological validity. This is a limitation because the results from the study will not be </a:t>
            </a:r>
            <a:r>
              <a:rPr lang="en-GB" sz="1100" dirty="0" err="1"/>
              <a:t>generalisable</a:t>
            </a:r>
            <a:r>
              <a:rPr lang="en-GB" sz="1100" dirty="0"/>
              <a:t> to the real world.</a:t>
            </a:r>
          </a:p>
        </p:txBody>
      </p:sp>
      <p:sp>
        <p:nvSpPr>
          <p:cNvPr id="9" name="Rectangle 8"/>
          <p:cNvSpPr/>
          <p:nvPr/>
        </p:nvSpPr>
        <p:spPr>
          <a:xfrm>
            <a:off x="3062499"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6 </a:t>
            </a:r>
            <a:r>
              <a:rPr lang="en-GB" sz="1200" dirty="0"/>
              <a:t>By having this real world application means that we are able to lower levels of aggression by protecting children from violence in the media e.g. TV and video games which could ultimately lower crime rates.</a:t>
            </a:r>
          </a:p>
        </p:txBody>
      </p:sp>
      <p:sp>
        <p:nvSpPr>
          <p:cNvPr id="10" name="Rectangle 9"/>
          <p:cNvSpPr/>
          <p:nvPr/>
        </p:nvSpPr>
        <p:spPr>
          <a:xfrm>
            <a:off x="3062499"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800" dirty="0" smtClean="0"/>
              <a:t>10 </a:t>
            </a:r>
            <a:r>
              <a:rPr lang="en-GB" sz="800" dirty="0"/>
              <a:t>It is well known in our society that criminals are frequently caught and imprisoned, a fairly salient observed punishment. It is also the case that most people work in legitimate employment to acquire reinforcements such as money and status, another very obvious set of models and observed reinforcements. This being the case it is not clear why people behave criminally at all if the vast majority of models and reinforcements should promote non-criminal behaviour.</a:t>
            </a:r>
          </a:p>
        </p:txBody>
      </p:sp>
      <p:sp>
        <p:nvSpPr>
          <p:cNvPr id="11" name="Rectangle 10"/>
          <p:cNvSpPr/>
          <p:nvPr/>
        </p:nvSpPr>
        <p:spPr>
          <a:xfrm>
            <a:off x="3062499"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14 </a:t>
            </a:r>
            <a:r>
              <a:rPr lang="en-GB" sz="700" dirty="0"/>
              <a:t>For example, Farrington et al carried out the Cambridge Study of Delinquent Development, a longitudinal study. A group of 411 working-class boys and their families, from a deprived inner-city area of south London, were studied from the age of 8 years in 1961 to the age of 50 years. Researchers recorded details of family background, parenting styles and school behaviour. They also recorded the rate and type of convictions at various points. 41% of the sample were found to have had criminal convictions between the ages of 10 and 50 years.</a:t>
            </a:r>
          </a:p>
        </p:txBody>
      </p:sp>
      <p:sp>
        <p:nvSpPr>
          <p:cNvPr id="12" name="Rectangle 11"/>
          <p:cNvSpPr/>
          <p:nvPr/>
        </p:nvSpPr>
        <p:spPr>
          <a:xfrm>
            <a:off x="6096644"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3 </a:t>
            </a:r>
            <a:r>
              <a:rPr lang="en-GB" sz="700" dirty="0"/>
              <a:t>Although this study indicates that role models and imitation play a part in a person’s criminal behaviour, this may not be the case in real life. The participants in the study were working class therefore they were earning an income which is considered a reinforcement. Therefore, the participants may have performed criminal acts due to their own decision making and not because of family criminality. This also suggests that the research could be taken as evidence for a genetic theory of offending, since a high percentage of the sample had biological parents who were criminals, thus disregarding the learning theories.</a:t>
            </a:r>
          </a:p>
        </p:txBody>
      </p:sp>
      <p:sp>
        <p:nvSpPr>
          <p:cNvPr id="13" name="Rectangle 12"/>
          <p:cNvSpPr/>
          <p:nvPr/>
        </p:nvSpPr>
        <p:spPr>
          <a:xfrm>
            <a:off x="6096644"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7 </a:t>
            </a:r>
            <a:r>
              <a:rPr lang="en-GB" sz="700" dirty="0"/>
              <a:t>Sutherland stated that the basic prediction of differential association theory is that people who become offenders will have been socialized in families and group where there are some pro-criminal norms; There should therefore be evidence of pro-criminal norms and probably criminal activity in the families and peer groups of offenders. This idea of pro-criminal norms disregards all other theories to offending such as the biological explanations as Sutherland argues that if a child acquires more attitudes that are favourable to crime than unfavourable ones, the result will be that they regard criminal behaviour as acceptable.</a:t>
            </a:r>
          </a:p>
        </p:txBody>
      </p:sp>
      <p:sp>
        <p:nvSpPr>
          <p:cNvPr id="14" name="Rectangle 13"/>
          <p:cNvSpPr/>
          <p:nvPr/>
        </p:nvSpPr>
        <p:spPr>
          <a:xfrm>
            <a:off x="6096644"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11 </a:t>
            </a:r>
            <a:r>
              <a:rPr lang="en-GB" sz="700" dirty="0"/>
              <a:t>Although this study showed that children imitate aggression from models which could also lead to criminal behaviours being imitated, the study’s findings cannot be generalised to the real world. The method relies on research conducted in artificial settings therefore behaviour observed may not be reliable and that the children in Bandura’s study may have acted differently as they were influenced by demand characteristics. In real life, the children may respond differently towards humans than the way they responded towards the Bobo doll.</a:t>
            </a:r>
          </a:p>
        </p:txBody>
      </p:sp>
      <p:sp>
        <p:nvSpPr>
          <p:cNvPr id="15" name="Rectangle 14"/>
          <p:cNvSpPr/>
          <p:nvPr/>
        </p:nvSpPr>
        <p:spPr>
          <a:xfrm>
            <a:off x="6096644"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15 </a:t>
            </a:r>
            <a:r>
              <a:rPr lang="en-GB" sz="1200" dirty="0"/>
              <a:t>A limitation of the learning theories of offending is that it underplays the role of cognitive factors, such as decision making, in criminal behaviour.</a:t>
            </a:r>
          </a:p>
        </p:txBody>
      </p:sp>
      <p:sp>
        <p:nvSpPr>
          <p:cNvPr id="16" name="Rectangle 15"/>
          <p:cNvSpPr/>
          <p:nvPr/>
        </p:nvSpPr>
        <p:spPr>
          <a:xfrm>
            <a:off x="9130789" y="586966"/>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4 </a:t>
            </a:r>
            <a:r>
              <a:rPr lang="en-GB" sz="1100" dirty="0"/>
              <a:t>The social learning theory therefore has allowed us to understand how violence in the media can change the behaviour of young children and that by allowing children to watch aggression you are allowing them to imitate the behaviour which can them influence them to perform criminal acts.</a:t>
            </a:r>
          </a:p>
        </p:txBody>
      </p:sp>
      <p:sp>
        <p:nvSpPr>
          <p:cNvPr id="17" name="Rectangle 16"/>
          <p:cNvSpPr/>
          <p:nvPr/>
        </p:nvSpPr>
        <p:spPr>
          <a:xfrm>
            <a:off x="9130789" y="1594884"/>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8 </a:t>
            </a:r>
            <a:r>
              <a:rPr lang="en-GB" sz="1200" dirty="0"/>
              <a:t>A limitation of the learning theories of offending is that in order to assess a change in behaviour in terms of aggression due to  reinforcement, observational studies must be carried out.</a:t>
            </a:r>
          </a:p>
        </p:txBody>
      </p:sp>
      <p:sp>
        <p:nvSpPr>
          <p:cNvPr id="18" name="Rectangle 17"/>
          <p:cNvSpPr/>
          <p:nvPr/>
        </p:nvSpPr>
        <p:spPr>
          <a:xfrm>
            <a:off x="9130789" y="2602802"/>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12 </a:t>
            </a:r>
            <a:r>
              <a:rPr lang="en-GB" sz="1200" dirty="0"/>
              <a:t>This therefore provides empirical evidence that a child may perform criminal acts based on the acceptance of their parents’ pro-criminal views.</a:t>
            </a:r>
          </a:p>
        </p:txBody>
      </p:sp>
      <p:sp>
        <p:nvSpPr>
          <p:cNvPr id="19" name="Rectangle 18"/>
          <p:cNvSpPr/>
          <p:nvPr/>
        </p:nvSpPr>
        <p:spPr>
          <a:xfrm>
            <a:off x="9130789" y="3610720"/>
            <a:ext cx="3034145" cy="10079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smtClean="0"/>
              <a:t>16 </a:t>
            </a:r>
            <a:r>
              <a:rPr lang="en-GB" sz="700" dirty="0"/>
              <a:t>For example, the Columbine massacre in which the two boys involved in the murder of 13 students and teachers and wounding of 23 others before committing suicide were said to have been avid players of the computer game Doom; a game licensed in the US military to train soldiers to effectively kill. The boys had created a video a year before this event in which they acted out the game wearing trench coats and carrying weapons. This would suggest that the theory indicating that violence in the media can cause criminal behaviour in young children has real world application.</a:t>
            </a:r>
          </a:p>
        </p:txBody>
      </p:sp>
      <p:sp>
        <p:nvSpPr>
          <p:cNvPr id="20" name="Rectangle 19"/>
          <p:cNvSpPr/>
          <p:nvPr/>
        </p:nvSpPr>
        <p:spPr>
          <a:xfrm>
            <a:off x="2658140"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1</a:t>
            </a:r>
            <a:endParaRPr lang="en-GB" dirty="0"/>
          </a:p>
        </p:txBody>
      </p:sp>
      <p:sp>
        <p:nvSpPr>
          <p:cNvPr id="21" name="Rectangle 20"/>
          <p:cNvSpPr/>
          <p:nvPr/>
        </p:nvSpPr>
        <p:spPr>
          <a:xfrm>
            <a:off x="3437861"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4</a:t>
            </a:r>
            <a:endParaRPr lang="en-GB" dirty="0"/>
          </a:p>
        </p:txBody>
      </p:sp>
      <p:sp>
        <p:nvSpPr>
          <p:cNvPr id="22" name="Rectangle 21"/>
          <p:cNvSpPr/>
          <p:nvPr/>
        </p:nvSpPr>
        <p:spPr>
          <a:xfrm>
            <a:off x="4217582"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16</a:t>
            </a:r>
            <a:endParaRPr lang="en-GB" dirty="0"/>
          </a:p>
        </p:txBody>
      </p:sp>
      <p:sp>
        <p:nvSpPr>
          <p:cNvPr id="23" name="Rectangle 22"/>
          <p:cNvSpPr/>
          <p:nvPr/>
        </p:nvSpPr>
        <p:spPr>
          <a:xfrm>
            <a:off x="4997303" y="5089612"/>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6</a:t>
            </a:r>
            <a:endParaRPr lang="en-GB" dirty="0"/>
          </a:p>
        </p:txBody>
      </p:sp>
      <p:sp>
        <p:nvSpPr>
          <p:cNvPr id="24" name="Rectangle 23"/>
          <p:cNvSpPr/>
          <p:nvPr/>
        </p:nvSpPr>
        <p:spPr>
          <a:xfrm>
            <a:off x="2658140"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9</a:t>
            </a:r>
            <a:endParaRPr lang="en-GB" dirty="0"/>
          </a:p>
        </p:txBody>
      </p:sp>
      <p:sp>
        <p:nvSpPr>
          <p:cNvPr id="25" name="Rectangle 24"/>
          <p:cNvSpPr/>
          <p:nvPr/>
        </p:nvSpPr>
        <p:spPr>
          <a:xfrm>
            <a:off x="3437861"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7</a:t>
            </a:r>
            <a:endParaRPr lang="en-GB" dirty="0"/>
          </a:p>
        </p:txBody>
      </p:sp>
      <p:sp>
        <p:nvSpPr>
          <p:cNvPr id="26" name="Rectangle 25"/>
          <p:cNvSpPr/>
          <p:nvPr/>
        </p:nvSpPr>
        <p:spPr>
          <a:xfrm>
            <a:off x="4217582"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5</a:t>
            </a:r>
            <a:endParaRPr lang="en-GB" dirty="0"/>
          </a:p>
        </p:txBody>
      </p:sp>
      <p:sp>
        <p:nvSpPr>
          <p:cNvPr id="27" name="Rectangle 26"/>
          <p:cNvSpPr/>
          <p:nvPr/>
        </p:nvSpPr>
        <p:spPr>
          <a:xfrm>
            <a:off x="4997303" y="6021169"/>
            <a:ext cx="563525" cy="542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12</a:t>
            </a:r>
            <a:endParaRPr lang="en-GB" dirty="0"/>
          </a:p>
        </p:txBody>
      </p:sp>
      <p:sp>
        <p:nvSpPr>
          <p:cNvPr id="28" name="Rectangle 27"/>
          <p:cNvSpPr/>
          <p:nvPr/>
        </p:nvSpPr>
        <p:spPr>
          <a:xfrm>
            <a:off x="6755220"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8</a:t>
            </a:r>
            <a:endParaRPr lang="en-GB" dirty="0"/>
          </a:p>
        </p:txBody>
      </p:sp>
      <p:sp>
        <p:nvSpPr>
          <p:cNvPr id="29" name="Rectangle 28"/>
          <p:cNvSpPr/>
          <p:nvPr/>
        </p:nvSpPr>
        <p:spPr>
          <a:xfrm>
            <a:off x="7534941"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2</a:t>
            </a:r>
            <a:endParaRPr lang="en-GB" dirty="0"/>
          </a:p>
        </p:txBody>
      </p:sp>
      <p:sp>
        <p:nvSpPr>
          <p:cNvPr id="30" name="Rectangle 29"/>
          <p:cNvSpPr/>
          <p:nvPr/>
        </p:nvSpPr>
        <p:spPr>
          <a:xfrm>
            <a:off x="8314662"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13</a:t>
            </a:r>
            <a:endParaRPr lang="en-GB" dirty="0"/>
          </a:p>
        </p:txBody>
      </p:sp>
      <p:sp>
        <p:nvSpPr>
          <p:cNvPr id="31" name="Rectangle 30"/>
          <p:cNvSpPr/>
          <p:nvPr/>
        </p:nvSpPr>
        <p:spPr>
          <a:xfrm>
            <a:off x="9094383" y="5089612"/>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11</a:t>
            </a:r>
            <a:endParaRPr lang="en-GB" dirty="0"/>
          </a:p>
        </p:txBody>
      </p:sp>
      <p:sp>
        <p:nvSpPr>
          <p:cNvPr id="32" name="Rectangle 31"/>
          <p:cNvSpPr/>
          <p:nvPr/>
        </p:nvSpPr>
        <p:spPr>
          <a:xfrm>
            <a:off x="6755220"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15</a:t>
            </a:r>
            <a:endParaRPr lang="en-GB" dirty="0"/>
          </a:p>
        </p:txBody>
      </p:sp>
      <p:sp>
        <p:nvSpPr>
          <p:cNvPr id="33" name="Rectangle 32"/>
          <p:cNvSpPr/>
          <p:nvPr/>
        </p:nvSpPr>
        <p:spPr>
          <a:xfrm>
            <a:off x="7534941"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10</a:t>
            </a:r>
            <a:endParaRPr lang="en-GB" dirty="0"/>
          </a:p>
        </p:txBody>
      </p:sp>
      <p:sp>
        <p:nvSpPr>
          <p:cNvPr id="34" name="Rectangle 33"/>
          <p:cNvSpPr/>
          <p:nvPr/>
        </p:nvSpPr>
        <p:spPr>
          <a:xfrm>
            <a:off x="8314662"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14</a:t>
            </a:r>
            <a:endParaRPr lang="en-GB" dirty="0"/>
          </a:p>
        </p:txBody>
      </p:sp>
      <p:sp>
        <p:nvSpPr>
          <p:cNvPr id="35" name="Rectangle 34"/>
          <p:cNvSpPr/>
          <p:nvPr/>
        </p:nvSpPr>
        <p:spPr>
          <a:xfrm>
            <a:off x="9094383" y="6021169"/>
            <a:ext cx="563525" cy="542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3</a:t>
            </a:r>
            <a:endParaRPr lang="en-GB" dirty="0"/>
          </a:p>
        </p:txBody>
      </p:sp>
      <p:sp>
        <p:nvSpPr>
          <p:cNvPr id="36" name="Rectangle 35"/>
          <p:cNvSpPr/>
          <p:nvPr/>
        </p:nvSpPr>
        <p:spPr>
          <a:xfrm>
            <a:off x="1941246" y="-4737"/>
            <a:ext cx="841448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learning theory explanations of crime</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841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204" y="1609134"/>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CRIME RECONSTRUCTION</a:t>
            </a:r>
          </a:p>
        </p:txBody>
      </p:sp>
      <p:sp>
        <p:nvSpPr>
          <p:cNvPr id="5" name="Rectangle 4"/>
          <p:cNvSpPr/>
          <p:nvPr/>
        </p:nvSpPr>
        <p:spPr>
          <a:xfrm>
            <a:off x="1283204" y="5927871"/>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PERSON X SITUATION</a:t>
            </a:r>
          </a:p>
        </p:txBody>
      </p:sp>
      <p:sp>
        <p:nvSpPr>
          <p:cNvPr id="6" name="Rectangle 5"/>
          <p:cNvSpPr/>
          <p:nvPr/>
        </p:nvSpPr>
        <p:spPr>
          <a:xfrm>
            <a:off x="1283204" y="161143"/>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SMALL SAMPLE SIZES</a:t>
            </a:r>
          </a:p>
        </p:txBody>
      </p:sp>
      <p:sp>
        <p:nvSpPr>
          <p:cNvPr id="7" name="Rectangle 6"/>
          <p:cNvSpPr/>
          <p:nvPr/>
        </p:nvSpPr>
        <p:spPr>
          <a:xfrm>
            <a:off x="1283204" y="3765578"/>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DATA ASSIMILATION</a:t>
            </a:r>
          </a:p>
        </p:txBody>
      </p:sp>
      <p:sp>
        <p:nvSpPr>
          <p:cNvPr id="8" name="Rectangle 7"/>
          <p:cNvSpPr/>
          <p:nvPr/>
        </p:nvSpPr>
        <p:spPr>
          <a:xfrm>
            <a:off x="1283204" y="5206269"/>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OFFENDER PROFILING</a:t>
            </a:r>
          </a:p>
        </p:txBody>
      </p:sp>
      <p:sp>
        <p:nvSpPr>
          <p:cNvPr id="9" name="Rectangle 8"/>
          <p:cNvSpPr/>
          <p:nvPr/>
        </p:nvSpPr>
        <p:spPr>
          <a:xfrm>
            <a:off x="1283204" y="887240"/>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TYPOLOGY APPROACH</a:t>
            </a:r>
          </a:p>
        </p:txBody>
      </p:sp>
      <p:sp>
        <p:nvSpPr>
          <p:cNvPr id="10" name="Rectangle 9"/>
          <p:cNvSpPr/>
          <p:nvPr/>
        </p:nvSpPr>
        <p:spPr>
          <a:xfrm>
            <a:off x="1283204" y="4484667"/>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RAPE AND MURDER</a:t>
            </a:r>
          </a:p>
        </p:txBody>
      </p:sp>
      <p:sp>
        <p:nvSpPr>
          <p:cNvPr id="11" name="Rectangle 10"/>
          <p:cNvSpPr/>
          <p:nvPr/>
        </p:nvSpPr>
        <p:spPr>
          <a:xfrm>
            <a:off x="1283204" y="3046489"/>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MIXED</a:t>
            </a:r>
          </a:p>
        </p:txBody>
      </p:sp>
      <p:sp>
        <p:nvSpPr>
          <p:cNvPr id="12" name="Rectangle 11"/>
          <p:cNvSpPr/>
          <p:nvPr/>
        </p:nvSpPr>
        <p:spPr>
          <a:xfrm>
            <a:off x="1283204" y="2327400"/>
            <a:ext cx="367240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ORGANISED/DISORGANISED</a:t>
            </a:r>
          </a:p>
        </p:txBody>
      </p:sp>
      <p:sp>
        <p:nvSpPr>
          <p:cNvPr id="13" name="Rectangle 12"/>
          <p:cNvSpPr/>
          <p:nvPr/>
        </p:nvSpPr>
        <p:spPr>
          <a:xfrm>
            <a:off x="5139894" y="1609134"/>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Where interactions between the person and the situation lead the person to behave differently in different situations</a:t>
            </a:r>
            <a:endParaRPr lang="en-GB" sz="1400" dirty="0"/>
          </a:p>
        </p:txBody>
      </p:sp>
      <p:sp>
        <p:nvSpPr>
          <p:cNvPr id="14" name="Rectangle 13"/>
          <p:cNvSpPr/>
          <p:nvPr/>
        </p:nvSpPr>
        <p:spPr>
          <a:xfrm>
            <a:off x="5139892" y="5927871"/>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The first stage of FBI crime scene profiling</a:t>
            </a:r>
          </a:p>
        </p:txBody>
      </p:sp>
      <p:sp>
        <p:nvSpPr>
          <p:cNvPr id="15" name="Rectangle 14"/>
          <p:cNvSpPr/>
          <p:nvPr/>
        </p:nvSpPr>
        <p:spPr>
          <a:xfrm>
            <a:off x="5139901" y="161143"/>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The type of crimes that the typology approach can be applied to </a:t>
            </a:r>
            <a:endParaRPr lang="en-GB" sz="1600" dirty="0"/>
          </a:p>
        </p:txBody>
      </p:sp>
      <p:sp>
        <p:nvSpPr>
          <p:cNvPr id="16" name="Rectangle 15"/>
          <p:cNvSpPr/>
          <p:nvPr/>
        </p:nvSpPr>
        <p:spPr>
          <a:xfrm>
            <a:off x="5139892" y="3773777"/>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The third stage of FBI crime scene profiling</a:t>
            </a:r>
          </a:p>
        </p:txBody>
      </p:sp>
      <p:sp>
        <p:nvSpPr>
          <p:cNvPr id="17" name="Rectangle 16"/>
          <p:cNvSpPr/>
          <p:nvPr/>
        </p:nvSpPr>
        <p:spPr>
          <a:xfrm>
            <a:off x="5139892" y="5206269"/>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An approach to offender profiling within crime scene analysis as used by the FBI</a:t>
            </a:r>
          </a:p>
        </p:txBody>
      </p:sp>
      <p:sp>
        <p:nvSpPr>
          <p:cNvPr id="18" name="Rectangle 17"/>
          <p:cNvSpPr/>
          <p:nvPr/>
        </p:nvSpPr>
        <p:spPr>
          <a:xfrm>
            <a:off x="5139894" y="899846"/>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A third category to the typology approach (for those who can’t be categorised as either organised or disorganised)</a:t>
            </a:r>
          </a:p>
        </p:txBody>
      </p:sp>
      <p:sp>
        <p:nvSpPr>
          <p:cNvPr id="19" name="Rectangle 18"/>
          <p:cNvSpPr/>
          <p:nvPr/>
        </p:nvSpPr>
        <p:spPr>
          <a:xfrm>
            <a:off x="5139893" y="4483065"/>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The type of offenders that the typology approach distinguishes between</a:t>
            </a:r>
          </a:p>
        </p:txBody>
      </p:sp>
      <p:sp>
        <p:nvSpPr>
          <p:cNvPr id="20" name="Rectangle 19"/>
          <p:cNvSpPr/>
          <p:nvPr/>
        </p:nvSpPr>
        <p:spPr>
          <a:xfrm>
            <a:off x="5139894" y="3046489"/>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An investigative technique by which to identify the major personality and behavioural characteristics of the offender based upon an analysis of the crime(s) he/she has committed</a:t>
            </a:r>
          </a:p>
        </p:txBody>
      </p:sp>
      <p:sp>
        <p:nvSpPr>
          <p:cNvPr id="21" name="Rectangle 20"/>
          <p:cNvSpPr/>
          <p:nvPr/>
        </p:nvSpPr>
        <p:spPr>
          <a:xfrm>
            <a:off x="5139894" y="2337209"/>
            <a:ext cx="6226629"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A limitation of the typology approach regarding the interviews upon which the theory is based</a:t>
            </a:r>
          </a:p>
        </p:txBody>
      </p:sp>
      <p:sp>
        <p:nvSpPr>
          <p:cNvPr id="2" name="Rectangle 1"/>
          <p:cNvSpPr/>
          <p:nvPr/>
        </p:nvSpPr>
        <p:spPr>
          <a:xfrm rot="16200000">
            <a:off x="-2962996" y="3013501"/>
            <a:ext cx="685800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Offender profiling vocab</a:t>
            </a:r>
          </a:p>
        </p:txBody>
      </p:sp>
    </p:spTree>
    <p:extLst>
      <p:ext uri="{BB962C8B-B14F-4D97-AF65-F5344CB8AC3E}">
        <p14:creationId xmlns:p14="http://schemas.microsoft.com/office/powerpoint/2010/main" val="314995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994231">
            <a:off x="-505347" y="1938986"/>
            <a:ext cx="14070413"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CROSS  POLICE</a:t>
            </a:r>
            <a:endParaRPr lang="en-GB" sz="2800" b="1" dirty="0">
              <a:solidFill>
                <a:schemeClr val="tx1"/>
              </a:solidFill>
            </a:endParaRPr>
          </a:p>
        </p:txBody>
      </p:sp>
      <p:sp>
        <p:nvSpPr>
          <p:cNvPr id="7" name="Rectangle 6"/>
          <p:cNvSpPr/>
          <p:nvPr/>
        </p:nvSpPr>
        <p:spPr>
          <a:xfrm rot="20513079">
            <a:off x="-385486" y="163158"/>
            <a:ext cx="12191999"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a:t>
            </a:r>
            <a:endParaRPr lang="en-GB" sz="2800" b="1" dirty="0">
              <a:solidFill>
                <a:schemeClr val="tx1"/>
              </a:solidFill>
            </a:endParaRPr>
          </a:p>
        </p:txBody>
      </p:sp>
      <p:sp>
        <p:nvSpPr>
          <p:cNvPr id="8" name="Rectangle 7"/>
          <p:cNvSpPr/>
          <p:nvPr/>
        </p:nvSpPr>
        <p:spPr>
          <a:xfrm rot="16200000">
            <a:off x="-2522755" y="3235361"/>
            <a:ext cx="6858000"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a:t>
            </a:r>
            <a:endParaRPr lang="en-GB" sz="2800" b="1" dirty="0">
              <a:solidFill>
                <a:schemeClr val="tx1"/>
              </a:solidFill>
            </a:endParaRPr>
          </a:p>
        </p:txBody>
      </p:sp>
      <p:sp>
        <p:nvSpPr>
          <p:cNvPr id="9" name="Rectangle 8"/>
          <p:cNvSpPr/>
          <p:nvPr/>
        </p:nvSpPr>
        <p:spPr>
          <a:xfrm>
            <a:off x="0" y="796484"/>
            <a:ext cx="12191999"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a:t>
            </a:r>
            <a:endParaRPr lang="en-GB" sz="2800" b="1" dirty="0">
              <a:solidFill>
                <a:schemeClr val="tx1"/>
              </a:solidFill>
            </a:endParaRPr>
          </a:p>
        </p:txBody>
      </p:sp>
      <p:graphicFrame>
        <p:nvGraphicFramePr>
          <p:cNvPr id="10" name="Table 9"/>
          <p:cNvGraphicFramePr>
            <a:graphicFrameLocks noGrp="1"/>
          </p:cNvGraphicFramePr>
          <p:nvPr>
            <p:extLst/>
          </p:nvPr>
        </p:nvGraphicFramePr>
        <p:xfrm>
          <a:off x="1311802" y="1298091"/>
          <a:ext cx="10436114" cy="5446638"/>
        </p:xfrm>
        <a:graphic>
          <a:graphicData uri="http://schemas.openxmlformats.org/drawingml/2006/table">
            <a:tbl>
              <a:tblPr firstRow="1" bandRow="1">
                <a:tableStyleId>{5940675A-B579-460E-94D1-54222C63F5DA}</a:tableStyleId>
              </a:tblPr>
              <a:tblGrid>
                <a:gridCol w="2808936"/>
                <a:gridCol w="7627178"/>
              </a:tblGrid>
              <a:tr h="605182">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Define offender profiling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dirty="0"/>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What two types of crimes was offender profiling originally used for?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Name the US approach to offender profiling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dirty="0"/>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Name the UK approach to offender profiling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Which approach to offender profiling refers to criminals as either organised or disorganised?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State two crime scene characteristics of an organised criminal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605182">
                <a:tc>
                  <a:txBody>
                    <a:bodyPr/>
                    <a:lstStyle/>
                    <a:p>
                      <a:pPr>
                        <a:lnSpc>
                          <a:spcPct val="115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State two likely personality/behavioural characteristics of a disorganised offender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605182">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typology approach can be applied to which two crimes?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dirty="0"/>
                    </a:p>
                  </a:txBody>
                  <a:tcPr>
                    <a:solidFill>
                      <a:schemeClr val="bg1"/>
                    </a:solidFill>
                  </a:tcPr>
                </a:tc>
              </a:tr>
              <a:tr h="6051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Give two evaluative points of the typology approach</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GB" dirty="0"/>
                    </a:p>
                  </a:txBody>
                  <a:tcPr>
                    <a:solidFill>
                      <a:schemeClr val="bg1"/>
                    </a:solidFill>
                  </a:tcPr>
                </a:tc>
              </a:tr>
            </a:tbl>
          </a:graphicData>
        </a:graphic>
      </p:graphicFrame>
      <p:sp>
        <p:nvSpPr>
          <p:cNvPr id="12" name="Rectangle 11"/>
          <p:cNvSpPr/>
          <p:nvPr/>
        </p:nvSpPr>
        <p:spPr>
          <a:xfrm>
            <a:off x="7847431" y="105854"/>
            <a:ext cx="403084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Offender profiling quiz</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582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994231">
            <a:off x="-505347" y="1938986"/>
            <a:ext cx="14070413"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CROSS  POLICE</a:t>
            </a:r>
            <a:endParaRPr lang="en-GB" sz="2800" b="1" dirty="0">
              <a:solidFill>
                <a:schemeClr val="tx1"/>
              </a:solidFill>
            </a:endParaRPr>
          </a:p>
        </p:txBody>
      </p:sp>
      <p:sp>
        <p:nvSpPr>
          <p:cNvPr id="7" name="Rectangle 6"/>
          <p:cNvSpPr/>
          <p:nvPr/>
        </p:nvSpPr>
        <p:spPr>
          <a:xfrm rot="20513079">
            <a:off x="-385486" y="163158"/>
            <a:ext cx="12191999"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a:t>
            </a:r>
            <a:endParaRPr lang="en-GB" sz="2800" b="1" dirty="0">
              <a:solidFill>
                <a:schemeClr val="tx1"/>
              </a:solidFill>
            </a:endParaRPr>
          </a:p>
        </p:txBody>
      </p:sp>
      <p:sp>
        <p:nvSpPr>
          <p:cNvPr id="8" name="Rectangle 7"/>
          <p:cNvSpPr/>
          <p:nvPr/>
        </p:nvSpPr>
        <p:spPr>
          <a:xfrm rot="16200000">
            <a:off x="-2522755" y="3235361"/>
            <a:ext cx="6858000"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a:t>
            </a:r>
            <a:endParaRPr lang="en-GB" sz="2800" b="1" dirty="0">
              <a:solidFill>
                <a:schemeClr val="tx1"/>
              </a:solidFill>
            </a:endParaRPr>
          </a:p>
        </p:txBody>
      </p:sp>
      <p:sp>
        <p:nvSpPr>
          <p:cNvPr id="9" name="Rectangle 8"/>
          <p:cNvSpPr/>
          <p:nvPr/>
        </p:nvSpPr>
        <p:spPr>
          <a:xfrm>
            <a:off x="0" y="796484"/>
            <a:ext cx="12191999" cy="387275"/>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solidFill>
                  <a:schemeClr val="tx1"/>
                </a:solidFill>
              </a:rPr>
              <a:t>POLICE LINE DO NOT CROSS  POLICE LINE DO NOT CROSS  POLICE LINE DO NOT CR</a:t>
            </a:r>
            <a:endParaRPr lang="en-GB" sz="2800" b="1" dirty="0">
              <a:solidFill>
                <a:schemeClr val="tx1"/>
              </a:solidFill>
            </a:endParaRPr>
          </a:p>
        </p:txBody>
      </p:sp>
      <p:graphicFrame>
        <p:nvGraphicFramePr>
          <p:cNvPr id="10" name="Table 9"/>
          <p:cNvGraphicFramePr>
            <a:graphicFrameLocks noGrp="1"/>
          </p:cNvGraphicFramePr>
          <p:nvPr>
            <p:extLst/>
          </p:nvPr>
        </p:nvGraphicFramePr>
        <p:xfrm>
          <a:off x="1311802" y="253062"/>
          <a:ext cx="10436114" cy="6361492"/>
        </p:xfrm>
        <a:graphic>
          <a:graphicData uri="http://schemas.openxmlformats.org/drawingml/2006/table">
            <a:tbl>
              <a:tblPr firstRow="1" bandRow="1">
                <a:tableStyleId>{5940675A-B579-460E-94D1-54222C63F5DA}</a:tableStyleId>
              </a:tblPr>
              <a:tblGrid>
                <a:gridCol w="2808936"/>
                <a:gridCol w="7627178"/>
              </a:tblGrid>
              <a:tr h="79666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Douglas presented a third category to the typology approach (for those who can’t be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categorised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as either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organised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disorganised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 was this called</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GB" dirty="0"/>
                    </a:p>
                  </a:txBody>
                  <a:tcPr>
                    <a:solidFill>
                      <a:schemeClr val="bg1"/>
                    </a:solidFill>
                  </a:tcPr>
                </a:tc>
              </a:tr>
              <a:tr h="59453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Offender profiling is based on which two assumptions?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79666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term is used to state that interactions between the person and the situation will lead the person to behave differently in different situations</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GB"/>
                    </a:p>
                  </a:txBody>
                  <a:tcPr>
                    <a:solidFill>
                      <a:schemeClr val="bg1"/>
                    </a:solidFill>
                  </a:tcPr>
                </a:tc>
              </a:tr>
              <a:tr h="79666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Which approach to offender profiling links crime scenes to the offender’s home and assumes that crimes will be committed close to the home/work place?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endParaRPr lang="en-GB"/>
                    </a:p>
                  </a:txBody>
                  <a:tcPr>
                    <a:solidFill>
                      <a:schemeClr val="bg1"/>
                    </a:solidFill>
                  </a:tcPr>
                </a:tc>
              </a:tr>
              <a:tr h="59453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Name one case study where geographical profiling was used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59453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Which psychologist is most commonly associated with geographical profiling?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99879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term is used to describe a mental schema of spatial information which is used by offender’s in their choice of crime scene/body disposal 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a:p>
                  </a:txBody>
                  <a:tcPr>
                    <a:solidFill>
                      <a:schemeClr val="bg1"/>
                    </a:solidFill>
                  </a:tcPr>
                </a:tc>
              </a:tr>
              <a:tr h="59453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 two evaluative points of geographical profiling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dirty="0"/>
                    </a:p>
                  </a:txBody>
                  <a:tcPr>
                    <a:solidFill>
                      <a:schemeClr val="bg1"/>
                    </a:solidFill>
                  </a:tcPr>
                </a:tc>
              </a:tr>
              <a:tr h="594538">
                <a:tc>
                  <a:txBody>
                    <a:bodyPr/>
                    <a:lstStyle/>
                    <a:p>
                      <a:pP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the 4 stages of FBI crime scene profiling?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endParaRPr lang="en-GB" dirty="0"/>
                    </a:p>
                  </a:txBody>
                  <a:tcPr>
                    <a:solidFill>
                      <a:schemeClr val="bg1"/>
                    </a:solidFill>
                  </a:tcPr>
                </a:tc>
              </a:tr>
            </a:tbl>
          </a:graphicData>
        </a:graphic>
      </p:graphicFrame>
    </p:spTree>
    <p:extLst>
      <p:ext uri="{BB962C8B-B14F-4D97-AF65-F5344CB8AC3E}">
        <p14:creationId xmlns:p14="http://schemas.microsoft.com/office/powerpoint/2010/main" val="61845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3635121" y="-4737"/>
            <a:ext cx="502669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offender profiling</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0382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27125" y="989704"/>
            <a:ext cx="5492675" cy="5572462"/>
          </a:xfrm>
        </p:spPr>
        <p:txBody>
          <a:bodyPr>
            <a:normAutofit fontScale="70000" lnSpcReduction="20000"/>
          </a:bodyPr>
          <a:lstStyle/>
          <a:p>
            <a:pPr lvl="0"/>
            <a:r>
              <a:rPr lang="en-GB" dirty="0"/>
              <a:t>Criticised by West and Farrington.</a:t>
            </a:r>
          </a:p>
          <a:p>
            <a:pPr lvl="0"/>
            <a:r>
              <a:rPr lang="en-GB" dirty="0"/>
              <a:t>Aimed to investigate if criminality was heritable</a:t>
            </a:r>
          </a:p>
          <a:p>
            <a:pPr lvl="0"/>
            <a:r>
              <a:rPr lang="en-GB" dirty="0"/>
              <a:t>Claimed that criminals constituted a biologically distinct class of people who could not adapt to modern morality and had a tendency to show primitive characteristics e.g. strong jaws, heavy brows, lower than average intelligence.</a:t>
            </a:r>
          </a:p>
          <a:p>
            <a:pPr lvl="0"/>
            <a:r>
              <a:rPr lang="en-GB" dirty="0"/>
              <a:t>Criticised by Goring</a:t>
            </a:r>
          </a:p>
          <a:p>
            <a:pPr lvl="0"/>
            <a:r>
              <a:rPr lang="en-GB" dirty="0"/>
              <a:t>Empirical evidence using college students and delinquents </a:t>
            </a:r>
          </a:p>
          <a:p>
            <a:pPr lvl="0"/>
            <a:r>
              <a:rPr lang="en-GB" dirty="0"/>
              <a:t>Failed to make comparisons between criminal/non-criminal groups (i.e. no control)</a:t>
            </a:r>
          </a:p>
          <a:p>
            <a:pPr lvl="0"/>
            <a:r>
              <a:rPr lang="en-GB" dirty="0"/>
              <a:t>Ignored the fact that poverty could be the cause of the physical appearance rather than genetics</a:t>
            </a:r>
          </a:p>
          <a:p>
            <a:pPr lvl="0"/>
            <a:r>
              <a:rPr lang="en-GB" dirty="0"/>
              <a:t>Known as atavistic theory</a:t>
            </a:r>
          </a:p>
          <a:p>
            <a:pPr lvl="0"/>
            <a:r>
              <a:rPr lang="en-GB" dirty="0"/>
              <a:t>Criticised for being overly simplistic though could be relevant to teenage based crimes.</a:t>
            </a:r>
          </a:p>
          <a:p>
            <a:r>
              <a:rPr lang="en-GB" dirty="0"/>
              <a:t>Linked criminal behaviour to bodily build (somatotype)</a:t>
            </a:r>
          </a:p>
        </p:txBody>
      </p:sp>
      <p:sp>
        <p:nvSpPr>
          <p:cNvPr id="5" name="Content Placeholder 4"/>
          <p:cNvSpPr>
            <a:spLocks noGrp="1"/>
          </p:cNvSpPr>
          <p:nvPr>
            <p:ph sz="half" idx="2"/>
          </p:nvPr>
        </p:nvSpPr>
        <p:spPr>
          <a:xfrm>
            <a:off x="6095999" y="989704"/>
            <a:ext cx="5492675" cy="5572462"/>
          </a:xfrm>
        </p:spPr>
        <p:txBody>
          <a:bodyPr>
            <a:normAutofit fontScale="70000" lnSpcReduction="20000"/>
          </a:bodyPr>
          <a:lstStyle/>
          <a:p>
            <a:pPr lvl="0"/>
            <a:r>
              <a:rPr lang="en-GB" dirty="0"/>
              <a:t>Linked physical build to personality and temperament</a:t>
            </a:r>
          </a:p>
          <a:p>
            <a:pPr lvl="0"/>
            <a:r>
              <a:rPr lang="en-GB" dirty="0"/>
              <a:t>Originally thought that criminals were ‘born and not made’</a:t>
            </a:r>
          </a:p>
          <a:p>
            <a:pPr lvl="0"/>
            <a:r>
              <a:rPr lang="en-GB" dirty="0"/>
              <a:t>Problem of expectations</a:t>
            </a:r>
          </a:p>
          <a:p>
            <a:pPr lvl="0"/>
            <a:r>
              <a:rPr lang="en-GB" dirty="0"/>
              <a:t>Provided a lot of debate about criminality</a:t>
            </a:r>
          </a:p>
          <a:p>
            <a:pPr lvl="0"/>
            <a:r>
              <a:rPr lang="en-GB" dirty="0"/>
              <a:t>Shows support within delinquent girls.</a:t>
            </a:r>
          </a:p>
          <a:p>
            <a:pPr lvl="0"/>
            <a:r>
              <a:rPr lang="en-GB" dirty="0"/>
              <a:t>Had methodological flaws e.g. samples included a high number of people who would today be classified as suffering from a psychological disorder. May have therefore confused criminology with psychopathology.</a:t>
            </a:r>
          </a:p>
          <a:p>
            <a:pPr lvl="0"/>
            <a:r>
              <a:rPr lang="en-GB" dirty="0"/>
              <a:t>Stated that there are 3 basic somatotypes: endomorph, ectomorph and mesomorph</a:t>
            </a:r>
          </a:p>
          <a:p>
            <a:pPr lvl="0"/>
            <a:r>
              <a:rPr lang="en-GB" dirty="0"/>
              <a:t>Supported by </a:t>
            </a:r>
            <a:r>
              <a:rPr lang="en-GB" dirty="0" err="1"/>
              <a:t>Hartl</a:t>
            </a:r>
            <a:r>
              <a:rPr lang="en-GB" dirty="0"/>
              <a:t> et al. (1982) </a:t>
            </a:r>
          </a:p>
          <a:p>
            <a:pPr lvl="0"/>
            <a:r>
              <a:rPr lang="en-GB" dirty="0"/>
              <a:t>The founding theory of modern criminality</a:t>
            </a:r>
          </a:p>
          <a:p>
            <a:r>
              <a:rPr lang="en-GB" dirty="0"/>
              <a:t>Used samples of delinquents who had not actually been legally defined as delinquents.</a:t>
            </a:r>
          </a:p>
        </p:txBody>
      </p:sp>
      <p:sp>
        <p:nvSpPr>
          <p:cNvPr id="6" name="Rectangle 5"/>
          <p:cNvSpPr/>
          <p:nvPr/>
        </p:nvSpPr>
        <p:spPr>
          <a:xfrm>
            <a:off x="-1" y="202672"/>
            <a:ext cx="12191999"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Lombroso or Sheldon?</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4035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03" y="178129"/>
            <a:ext cx="4797631" cy="6555179"/>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Genetic transmission</a:t>
            </a:r>
          </a:p>
          <a:p>
            <a:pPr algn="ctr"/>
            <a:endParaRPr lang="en-GB" sz="1200" dirty="0"/>
          </a:p>
          <a:p>
            <a:pPr algn="ctr"/>
            <a:endParaRPr lang="en-GB" sz="1200" dirty="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5" name="Rectangle 4"/>
          <p:cNvSpPr/>
          <p:nvPr/>
        </p:nvSpPr>
        <p:spPr>
          <a:xfrm>
            <a:off x="5035138" y="1116281"/>
            <a:ext cx="7053943" cy="28025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a:t>Twin studies – Grove et al. (1990)</a:t>
            </a:r>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6" name="Rectangle 5"/>
          <p:cNvSpPr/>
          <p:nvPr/>
        </p:nvSpPr>
        <p:spPr>
          <a:xfrm>
            <a:off x="5035138" y="4073237"/>
            <a:ext cx="7053943" cy="26600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a:t>Adoption studies – </a:t>
            </a:r>
            <a:r>
              <a:rPr lang="en-GB" sz="1200" dirty="0" err="1"/>
              <a:t>Mednick</a:t>
            </a:r>
            <a:r>
              <a:rPr lang="en-GB" sz="1200" dirty="0"/>
              <a:t> et al. (1984)</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7" name="Rectangle 6"/>
          <p:cNvSpPr/>
          <p:nvPr/>
        </p:nvSpPr>
        <p:spPr>
          <a:xfrm>
            <a:off x="4892634" y="11874"/>
            <a:ext cx="729936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Biological explanations of crime: Genetics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3532483"/>
      </p:ext>
    </p:extLst>
  </p:cSld>
  <p:clrMapOvr>
    <a:masterClrMapping/>
  </p:clrMapOvr>
</p:sld>
</file>

<file path=ppt/theme/theme1.xml><?xml version="1.0" encoding="utf-8"?>
<a:theme xmlns:a="http://schemas.openxmlformats.org/drawingml/2006/main" name="Office Theme">
  <a:themeElements>
    <a:clrScheme name="Metro style">
      <a:dk1>
        <a:sysClr val="windowText" lastClr="000000"/>
      </a:dk1>
      <a:lt1>
        <a:sysClr val="window" lastClr="FFFFFF"/>
      </a:lt1>
      <a:dk2>
        <a:srgbClr val="454551"/>
      </a:dk2>
      <a:lt2>
        <a:srgbClr val="D8D9DC"/>
      </a:lt2>
      <a:accent1>
        <a:srgbClr val="A9DB66"/>
      </a:accent1>
      <a:accent2>
        <a:srgbClr val="E32D91"/>
      </a:accent2>
      <a:accent3>
        <a:srgbClr val="FFCC00"/>
      </a:accent3>
      <a:accent4>
        <a:srgbClr val="00B0F0"/>
      </a:accent4>
      <a:accent5>
        <a:srgbClr val="33CCCC"/>
      </a:accent5>
      <a:accent6>
        <a:srgbClr val="9999FF"/>
      </a:accent6>
      <a:hlink>
        <a:srgbClr val="8971E1"/>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6251</Words>
  <Application>Microsoft Office PowerPoint</Application>
  <PresentationFormat>Widescreen</PresentationFormat>
  <Paragraphs>941</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Courier New</vt:lpstr>
      <vt:lpstr>HelveticaNeue-Roman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Hayward</dc:creator>
  <cp:lastModifiedBy>Elizabeth Hayward</cp:lastModifiedBy>
  <cp:revision>24</cp:revision>
  <dcterms:created xsi:type="dcterms:W3CDTF">2016-05-17T09:44:27Z</dcterms:created>
  <dcterms:modified xsi:type="dcterms:W3CDTF">2016-05-18T16:31:44Z</dcterms:modified>
</cp:coreProperties>
</file>