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429" r:id="rId4"/>
    <p:sldId id="405" r:id="rId5"/>
    <p:sldId id="431" r:id="rId6"/>
    <p:sldId id="427" r:id="rId7"/>
    <p:sldId id="433" r:id="rId8"/>
    <p:sldId id="430" r:id="rId9"/>
    <p:sldId id="434" r:id="rId10"/>
    <p:sldId id="435" r:id="rId11"/>
    <p:sldId id="436" r:id="rId12"/>
    <p:sldId id="438" r:id="rId13"/>
    <p:sldId id="422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009900"/>
    <a:srgbClr val="3333CC"/>
    <a:srgbClr val="FF0066"/>
    <a:srgbClr val="0099FF"/>
    <a:srgbClr val="CC00FF"/>
    <a:srgbClr val="0000CC"/>
    <a:srgbClr val="CC0099"/>
    <a:srgbClr val="33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829" autoAdjust="0"/>
  </p:normalViewPr>
  <p:slideViewPr>
    <p:cSldViewPr>
      <p:cViewPr varScale="1">
        <p:scale>
          <a:sx n="103" d="100"/>
          <a:sy n="103" d="100"/>
        </p:scale>
        <p:origin x="185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077" cy="49672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009" y="0"/>
            <a:ext cx="2945076" cy="49672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58337756-0B44-42E1-BCFE-5670AF937281}" type="datetimeFigureOut">
              <a:rPr lang="en-US" smtClean="0"/>
              <a:pPr/>
              <a:t>10/24/2022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324"/>
            <a:ext cx="2945077" cy="49672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009" y="9428324"/>
            <a:ext cx="2945076" cy="49672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B7D4E2FA-5B62-47C0-A44C-456DBA39C5A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329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60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2"/>
            <a:ext cx="2945660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8DA13215-BA45-47C4-A870-3EADF0769477}" type="datetimeFigureOut">
              <a:rPr lang="en-US" smtClean="0"/>
              <a:pPr/>
              <a:t>10/24/2022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13" tIns="45706" rIns="91413" bIns="457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60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5"/>
            <a:ext cx="2945660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5276C7B2-7385-4CA6-8905-2A0E10FC347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667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6C7B2-7385-4CA6-8905-2A0E10FC347E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506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5EAD31-D725-49C8-AAA1-90FC941F9156}" type="slidenum">
              <a:rPr lang="en-GB">
                <a:cs typeface="Arial" charset="0"/>
              </a:rPr>
              <a:pPr/>
              <a:t>11</a:t>
            </a:fld>
            <a:endParaRPr lang="en-GB">
              <a:cs typeface="Arial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649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5EAD31-D725-49C8-AAA1-90FC941F9156}" type="slidenum">
              <a:rPr lang="en-GB">
                <a:cs typeface="Arial" charset="0"/>
              </a:rPr>
              <a:pPr/>
              <a:t>12</a:t>
            </a:fld>
            <a:endParaRPr lang="en-GB">
              <a:cs typeface="Arial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649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6C7B2-7385-4CA6-8905-2A0E10FC347E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183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6C7B2-7385-4CA6-8905-2A0E10FC347E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9961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6C7B2-7385-4CA6-8905-2A0E10FC347E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5890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6C7B2-7385-4CA6-8905-2A0E10FC347E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1657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6C7B2-7385-4CA6-8905-2A0E10FC347E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4268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6C7B2-7385-4CA6-8905-2A0E10FC347E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9701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6C7B2-7385-4CA6-8905-2A0E10FC347E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5589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CDE6EF-DBEA-49B9-8E1D-9AA11373DE32}" type="slidenum">
              <a:rPr lang="en-GB">
                <a:cs typeface="Arial" charset="0"/>
              </a:rPr>
              <a:pPr/>
              <a:t>9</a:t>
            </a:fld>
            <a:endParaRPr lang="en-GB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3558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7B89D1-8FFB-4F0D-99D8-95C26BBC3E68}" type="slidenum">
              <a:rPr lang="en-GB">
                <a:cs typeface="Arial" charset="0"/>
              </a:rPr>
              <a:pPr/>
              <a:t>10</a:t>
            </a:fld>
            <a:endParaRPr lang="en-GB">
              <a:cs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8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B87C-6510-43A8-BB06-03A58D30DD69}" type="datetimeFigureOut">
              <a:rPr lang="en-US" smtClean="0"/>
              <a:pPr/>
              <a:t>10/24/2022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FD494-7265-4DCD-94AB-CDE33BE9717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B87C-6510-43A8-BB06-03A58D30DD69}" type="datetimeFigureOut">
              <a:rPr lang="en-US" smtClean="0"/>
              <a:pPr/>
              <a:t>10/24/2022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FD494-7265-4DCD-94AB-CDE33BE9717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B87C-6510-43A8-BB06-03A58D30DD69}" type="datetimeFigureOut">
              <a:rPr lang="en-US" smtClean="0"/>
              <a:pPr/>
              <a:t>10/24/2022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FD494-7265-4DCD-94AB-CDE33BE9717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B87C-6510-43A8-BB06-03A58D30DD69}" type="datetimeFigureOut">
              <a:rPr lang="en-US" smtClean="0"/>
              <a:pPr/>
              <a:t>10/24/2022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FD494-7265-4DCD-94AB-CDE33BE9717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B87C-6510-43A8-BB06-03A58D30DD69}" type="datetimeFigureOut">
              <a:rPr lang="en-US" smtClean="0"/>
              <a:pPr/>
              <a:t>10/24/2022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FD494-7265-4DCD-94AB-CDE33BE9717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B87C-6510-43A8-BB06-03A58D30DD69}" type="datetimeFigureOut">
              <a:rPr lang="en-US" smtClean="0"/>
              <a:pPr/>
              <a:t>10/24/2022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FD494-7265-4DCD-94AB-CDE33BE9717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B87C-6510-43A8-BB06-03A58D30DD69}" type="datetimeFigureOut">
              <a:rPr lang="en-US" smtClean="0"/>
              <a:pPr/>
              <a:t>10/24/2022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FD494-7265-4DCD-94AB-CDE33BE9717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B87C-6510-43A8-BB06-03A58D30DD69}" type="datetimeFigureOut">
              <a:rPr lang="en-US" smtClean="0"/>
              <a:pPr/>
              <a:t>10/24/2022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FD494-7265-4DCD-94AB-CDE33BE9717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B87C-6510-43A8-BB06-03A58D30DD69}" type="datetimeFigureOut">
              <a:rPr lang="en-US" smtClean="0"/>
              <a:pPr/>
              <a:t>10/24/2022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FD494-7265-4DCD-94AB-CDE33BE9717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B87C-6510-43A8-BB06-03A58D30DD69}" type="datetimeFigureOut">
              <a:rPr lang="en-US" smtClean="0"/>
              <a:pPr/>
              <a:t>10/24/2022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FD494-7265-4DCD-94AB-CDE33BE9717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B87C-6510-43A8-BB06-03A58D30DD69}" type="datetimeFigureOut">
              <a:rPr lang="en-US" smtClean="0"/>
              <a:pPr/>
              <a:t>10/24/2022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FD494-7265-4DCD-94AB-CDE33BE9717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AB87C-6510-43A8-BB06-03A58D30DD69}" type="datetimeFigureOut">
              <a:rPr lang="en-US" smtClean="0"/>
              <a:pPr/>
              <a:t>10/24/2022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FD494-7265-4DCD-94AB-CDE33BE97173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9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9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Chromatography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5" name="Rectangle 1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3. Which dyes does the mixture consist of?</a:t>
            </a:r>
            <a:endParaRPr lang="en-GB" sz="36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3089C60-AA18-4DB8-AF69-BB9D8F22BC49}"/>
              </a:ext>
            </a:extLst>
          </p:cNvPr>
          <p:cNvGrpSpPr/>
          <p:nvPr/>
        </p:nvGrpSpPr>
        <p:grpSpPr>
          <a:xfrm>
            <a:off x="746125" y="1700808"/>
            <a:ext cx="7714307" cy="3225800"/>
            <a:chOff x="746125" y="1700808"/>
            <a:chExt cx="7714307" cy="3225800"/>
          </a:xfrm>
        </p:grpSpPr>
        <p:sp>
          <p:nvSpPr>
            <p:cNvPr id="8194" name="Rectangle 2"/>
            <p:cNvSpPr>
              <a:spLocks noChangeArrowheads="1"/>
            </p:cNvSpPr>
            <p:nvPr/>
          </p:nvSpPr>
          <p:spPr bwMode="auto">
            <a:xfrm>
              <a:off x="752475" y="1700808"/>
              <a:ext cx="3423593" cy="32131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8195" name="Line 3"/>
            <p:cNvSpPr>
              <a:spLocks noChangeShapeType="1"/>
            </p:cNvSpPr>
            <p:nvPr/>
          </p:nvSpPr>
          <p:spPr bwMode="auto">
            <a:xfrm flipV="1">
              <a:off x="746125" y="4383683"/>
              <a:ext cx="3311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GB"/>
            </a:p>
          </p:txBody>
        </p:sp>
        <p:sp>
          <p:nvSpPr>
            <p:cNvPr id="8196" name="Oval 4"/>
            <p:cNvSpPr>
              <a:spLocks noChangeArrowheads="1"/>
            </p:cNvSpPr>
            <p:nvPr/>
          </p:nvSpPr>
          <p:spPr bwMode="auto">
            <a:xfrm>
              <a:off x="900113" y="4286845"/>
              <a:ext cx="179387" cy="179388"/>
            </a:xfrm>
            <a:prstGeom prst="ellipse">
              <a:avLst/>
            </a:prstGeom>
            <a:solidFill>
              <a:srgbClr val="9933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197" name="Oval 5"/>
            <p:cNvSpPr>
              <a:spLocks noChangeArrowheads="1"/>
            </p:cNvSpPr>
            <p:nvPr/>
          </p:nvSpPr>
          <p:spPr bwMode="auto">
            <a:xfrm>
              <a:off x="1352550" y="4286845"/>
              <a:ext cx="179388" cy="179388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198" name="Oval 6"/>
            <p:cNvSpPr>
              <a:spLocks noChangeArrowheads="1"/>
            </p:cNvSpPr>
            <p:nvPr/>
          </p:nvSpPr>
          <p:spPr bwMode="auto">
            <a:xfrm>
              <a:off x="1806575" y="4285258"/>
              <a:ext cx="179388" cy="179387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199" name="Oval 7"/>
            <p:cNvSpPr>
              <a:spLocks noChangeArrowheads="1"/>
            </p:cNvSpPr>
            <p:nvPr/>
          </p:nvSpPr>
          <p:spPr bwMode="auto">
            <a:xfrm>
              <a:off x="2259013" y="4286845"/>
              <a:ext cx="179387" cy="17938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200" name="Oval 8"/>
            <p:cNvSpPr>
              <a:spLocks noChangeArrowheads="1"/>
            </p:cNvSpPr>
            <p:nvPr/>
          </p:nvSpPr>
          <p:spPr bwMode="auto">
            <a:xfrm>
              <a:off x="2713038" y="4285258"/>
              <a:ext cx="179387" cy="179387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201" name="Oval 9"/>
            <p:cNvSpPr>
              <a:spLocks noChangeArrowheads="1"/>
            </p:cNvSpPr>
            <p:nvPr/>
          </p:nvSpPr>
          <p:spPr bwMode="auto">
            <a:xfrm>
              <a:off x="3165475" y="4286845"/>
              <a:ext cx="179388" cy="1793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202" name="Oval 10"/>
            <p:cNvSpPr>
              <a:spLocks noChangeArrowheads="1"/>
            </p:cNvSpPr>
            <p:nvPr/>
          </p:nvSpPr>
          <p:spPr bwMode="auto">
            <a:xfrm>
              <a:off x="3671888" y="4285258"/>
              <a:ext cx="179387" cy="179387"/>
            </a:xfrm>
            <a:prstGeom prst="ellipse">
              <a:avLst/>
            </a:prstGeom>
            <a:solidFill>
              <a:srgbClr val="9900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203" name="Text Box 11"/>
            <p:cNvSpPr txBox="1">
              <a:spLocks noChangeArrowheads="1"/>
            </p:cNvSpPr>
            <p:nvPr/>
          </p:nvSpPr>
          <p:spPr bwMode="auto">
            <a:xfrm>
              <a:off x="827088" y="4450358"/>
              <a:ext cx="2592387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eaLnBrk="0" hangingPunct="0">
                <a:lnSpc>
                  <a:spcPct val="100000"/>
                </a:lnSpc>
                <a:buFontTx/>
                <a:buAutoNum type="arabicPlain"/>
              </a:pPr>
              <a:r>
                <a:rPr lang="en-GB" sz="1800" b="1">
                  <a:solidFill>
                    <a:schemeClr val="tx1"/>
                  </a:solidFill>
                  <a:latin typeface="Comic Sans MS" pitchFamily="66" charset="0"/>
                </a:rPr>
                <a:t>2   3   </a:t>
              </a:r>
              <a:r>
                <a:rPr lang="en-GB" sz="900" b="1">
                  <a:solidFill>
                    <a:schemeClr val="tx1"/>
                  </a:solidFill>
                  <a:latin typeface="Comic Sans MS" pitchFamily="66" charset="0"/>
                </a:rPr>
                <a:t> </a:t>
              </a:r>
              <a:r>
                <a:rPr lang="en-GB" sz="1800" b="1">
                  <a:solidFill>
                    <a:schemeClr val="tx1"/>
                  </a:solidFill>
                  <a:latin typeface="Comic Sans MS" pitchFamily="66" charset="0"/>
                </a:rPr>
                <a:t>4   5   6</a:t>
              </a:r>
              <a:endParaRPr lang="en-GB" sz="1200" b="1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8208" name="Text Box 16"/>
            <p:cNvSpPr txBox="1">
              <a:spLocks noChangeArrowheads="1"/>
            </p:cNvSpPr>
            <p:nvPr/>
          </p:nvSpPr>
          <p:spPr bwMode="auto">
            <a:xfrm>
              <a:off x="3462338" y="4483695"/>
              <a:ext cx="660437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0" rIns="0">
              <a:spAutoFit/>
            </a:bodyPr>
            <a:lstStyle/>
            <a:p>
              <a:r>
                <a:rPr lang="en-GB" sz="1400" b="1" dirty="0">
                  <a:solidFill>
                    <a:schemeClr val="tx1"/>
                  </a:solidFill>
                  <a:latin typeface="Comic Sans MS" pitchFamily="66" charset="0"/>
                </a:rPr>
                <a:t>mixture</a:t>
              </a:r>
              <a:endParaRPr lang="en-GB" sz="1200" b="1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8209" name="Rectangle 17"/>
            <p:cNvSpPr>
              <a:spLocks noChangeArrowheads="1"/>
            </p:cNvSpPr>
            <p:nvPr/>
          </p:nvSpPr>
          <p:spPr bwMode="auto">
            <a:xfrm>
              <a:off x="5045075" y="1700808"/>
              <a:ext cx="3415357" cy="32258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8210" name="Line 18"/>
            <p:cNvSpPr>
              <a:spLocks noChangeShapeType="1"/>
            </p:cNvSpPr>
            <p:nvPr/>
          </p:nvSpPr>
          <p:spPr bwMode="auto">
            <a:xfrm flipV="1">
              <a:off x="5041900" y="4374158"/>
              <a:ext cx="32750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GB"/>
            </a:p>
          </p:txBody>
        </p:sp>
        <p:sp>
          <p:nvSpPr>
            <p:cNvPr id="8211" name="Oval 19"/>
            <p:cNvSpPr>
              <a:spLocks noChangeArrowheads="1"/>
            </p:cNvSpPr>
            <p:nvPr/>
          </p:nvSpPr>
          <p:spPr bwMode="auto">
            <a:xfrm>
              <a:off x="5230813" y="2277070"/>
              <a:ext cx="138112" cy="225425"/>
            </a:xfrm>
            <a:prstGeom prst="ellipse">
              <a:avLst/>
            </a:prstGeom>
            <a:solidFill>
              <a:srgbClr val="9933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212" name="Oval 20"/>
            <p:cNvSpPr>
              <a:spLocks noChangeArrowheads="1"/>
            </p:cNvSpPr>
            <p:nvPr/>
          </p:nvSpPr>
          <p:spPr bwMode="auto">
            <a:xfrm>
              <a:off x="5686425" y="3140670"/>
              <a:ext cx="138113" cy="227013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213" name="Oval 21"/>
            <p:cNvSpPr>
              <a:spLocks noChangeArrowheads="1"/>
            </p:cNvSpPr>
            <p:nvPr/>
          </p:nvSpPr>
          <p:spPr bwMode="auto">
            <a:xfrm>
              <a:off x="6113463" y="2708870"/>
              <a:ext cx="138112" cy="227013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214" name="Oval 22"/>
            <p:cNvSpPr>
              <a:spLocks noChangeArrowheads="1"/>
            </p:cNvSpPr>
            <p:nvPr/>
          </p:nvSpPr>
          <p:spPr bwMode="auto">
            <a:xfrm>
              <a:off x="6575425" y="3715345"/>
              <a:ext cx="138113" cy="225425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auto">
            <a:xfrm>
              <a:off x="7019925" y="3428008"/>
              <a:ext cx="138113" cy="227012"/>
            </a:xfrm>
            <a:prstGeom prst="ellipse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216" name="Oval 24"/>
            <p:cNvSpPr>
              <a:spLocks noChangeArrowheads="1"/>
            </p:cNvSpPr>
            <p:nvPr/>
          </p:nvSpPr>
          <p:spPr bwMode="auto">
            <a:xfrm>
              <a:off x="7451725" y="4066183"/>
              <a:ext cx="139700" cy="2270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217" name="Oval 25"/>
            <p:cNvSpPr>
              <a:spLocks noChangeArrowheads="1"/>
            </p:cNvSpPr>
            <p:nvPr/>
          </p:nvSpPr>
          <p:spPr bwMode="auto">
            <a:xfrm>
              <a:off x="7889875" y="3715345"/>
              <a:ext cx="138113" cy="227013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218" name="Oval 26"/>
            <p:cNvSpPr>
              <a:spLocks noChangeArrowheads="1"/>
            </p:cNvSpPr>
            <p:nvPr/>
          </p:nvSpPr>
          <p:spPr bwMode="auto">
            <a:xfrm>
              <a:off x="7888288" y="2265958"/>
              <a:ext cx="138112" cy="227012"/>
            </a:xfrm>
            <a:prstGeom prst="ellipse">
              <a:avLst/>
            </a:prstGeom>
            <a:solidFill>
              <a:srgbClr val="9933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8219" name="Text Box 27"/>
            <p:cNvSpPr txBox="1">
              <a:spLocks noChangeArrowheads="1"/>
            </p:cNvSpPr>
            <p:nvPr/>
          </p:nvSpPr>
          <p:spPr bwMode="auto">
            <a:xfrm>
              <a:off x="5113338" y="4453533"/>
              <a:ext cx="2592387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eaLnBrk="0" hangingPunct="0">
                <a:lnSpc>
                  <a:spcPct val="100000"/>
                </a:lnSpc>
                <a:buFontTx/>
                <a:buAutoNum type="arabicPlain"/>
              </a:pPr>
              <a:r>
                <a:rPr lang="en-GB" sz="1800" b="1">
                  <a:solidFill>
                    <a:schemeClr val="tx1"/>
                  </a:solidFill>
                  <a:latin typeface="Comic Sans MS" pitchFamily="66" charset="0"/>
                </a:rPr>
                <a:t>2   3   </a:t>
              </a:r>
              <a:r>
                <a:rPr lang="en-GB" sz="900" b="1">
                  <a:solidFill>
                    <a:schemeClr val="tx1"/>
                  </a:solidFill>
                  <a:latin typeface="Comic Sans MS" pitchFamily="66" charset="0"/>
                </a:rPr>
                <a:t> </a:t>
              </a:r>
              <a:r>
                <a:rPr lang="en-GB" sz="1800" b="1">
                  <a:solidFill>
                    <a:schemeClr val="tx1"/>
                  </a:solidFill>
                  <a:latin typeface="Comic Sans MS" pitchFamily="66" charset="0"/>
                </a:rPr>
                <a:t>4   5   6</a:t>
              </a:r>
              <a:endParaRPr lang="en-GB" sz="1200" b="1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8220" name="Text Box 28"/>
            <p:cNvSpPr txBox="1">
              <a:spLocks noChangeArrowheads="1"/>
            </p:cNvSpPr>
            <p:nvPr/>
          </p:nvSpPr>
          <p:spPr bwMode="auto">
            <a:xfrm>
              <a:off x="7681913" y="4490045"/>
              <a:ext cx="660437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0" rIns="0">
              <a:spAutoFit/>
            </a:bodyPr>
            <a:lstStyle/>
            <a:p>
              <a:r>
                <a:rPr lang="en-GB" sz="1400" b="1" dirty="0">
                  <a:solidFill>
                    <a:schemeClr val="tx1"/>
                  </a:solidFill>
                  <a:latin typeface="Comic Sans MS" pitchFamily="66" charset="0"/>
                </a:rPr>
                <a:t>mixture</a:t>
              </a:r>
              <a:endParaRPr lang="en-GB" sz="1200" b="1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8221" name="AutoShape 29"/>
            <p:cNvSpPr>
              <a:spLocks noChangeArrowheads="1"/>
            </p:cNvSpPr>
            <p:nvPr/>
          </p:nvSpPr>
          <p:spPr bwMode="auto">
            <a:xfrm>
              <a:off x="4283323" y="3212108"/>
              <a:ext cx="720725" cy="431800"/>
            </a:xfrm>
            <a:prstGeom prst="rightArrow">
              <a:avLst>
                <a:gd name="adj1" fmla="val 34991"/>
                <a:gd name="adj2" fmla="val 85658"/>
              </a:avLst>
            </a:prstGeom>
            <a:solidFill>
              <a:srgbClr val="010066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lIns="0" rIns="0" anchor="ctr"/>
            <a:lstStyle/>
            <a:p>
              <a:endParaRPr lang="en-US"/>
            </a:p>
          </p:txBody>
        </p:sp>
      </p:grpSp>
      <p:sp>
        <p:nvSpPr>
          <p:cNvPr id="28" name="Text Box 12">
            <a:extLst>
              <a:ext uri="{FF2B5EF4-FFF2-40B4-BE49-F238E27FC236}">
                <a16:creationId xmlns:a16="http://schemas.microsoft.com/office/drawing/2014/main" id="{D942D6E5-F7EA-4BF0-A4B8-95F3CE768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9684" y="5228815"/>
            <a:ext cx="3386137" cy="830997"/>
          </a:xfrm>
          <a:prstGeom prst="rect">
            <a:avLst/>
          </a:prstGeom>
          <a:solidFill>
            <a:srgbClr val="9900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00000"/>
              </a:lnSpc>
            </a:pPr>
            <a:r>
              <a:rPr lang="en-GB" sz="2400" dirty="0">
                <a:solidFill>
                  <a:schemeClr val="bg1"/>
                </a:solidFill>
              </a:rPr>
              <a:t>The mixture consists of dyes </a:t>
            </a:r>
            <a:r>
              <a:rPr lang="en-GB" sz="2400" b="1" dirty="0">
                <a:solidFill>
                  <a:schemeClr val="bg1"/>
                </a:solidFill>
              </a:rPr>
              <a:t>1</a:t>
            </a:r>
            <a:r>
              <a:rPr lang="en-GB" sz="2400" dirty="0">
                <a:solidFill>
                  <a:schemeClr val="bg1"/>
                </a:solidFill>
              </a:rPr>
              <a:t> and </a:t>
            </a:r>
            <a:r>
              <a:rPr lang="en-GB" sz="2400" b="1" dirty="0">
                <a:solidFill>
                  <a:schemeClr val="bg1"/>
                </a:solidFill>
              </a:rPr>
              <a:t>4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3"/>
          <p:cNvSpPr>
            <a:spLocks noGrp="1" noChangeArrowheads="1"/>
          </p:cNvSpPr>
          <p:nvPr>
            <p:ph type="title"/>
          </p:nvPr>
        </p:nvSpPr>
        <p:spPr>
          <a:xfrm>
            <a:off x="474331" y="446006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4. Ink X contains two different colours.  </a:t>
            </a:r>
            <a:br>
              <a:rPr lang="en-GB" sz="3600" dirty="0"/>
            </a:br>
            <a:r>
              <a:rPr lang="en-GB" sz="3200" dirty="0"/>
              <a:t>What are they?</a:t>
            </a:r>
            <a:endParaRPr lang="en-GB" sz="3600" dirty="0"/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899592" y="1988840"/>
            <a:ext cx="4229472" cy="3456384"/>
            <a:chOff x="297" y="799"/>
            <a:chExt cx="2256" cy="1824"/>
          </a:xfrm>
        </p:grpSpPr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297" y="799"/>
              <a:ext cx="2256" cy="1824"/>
              <a:chOff x="288" y="1392"/>
              <a:chExt cx="2256" cy="1824"/>
            </a:xfrm>
          </p:grpSpPr>
          <p:sp>
            <p:nvSpPr>
              <p:cNvPr id="9246" name="Rectangle 31"/>
              <p:cNvSpPr>
                <a:spLocks noChangeArrowheads="1"/>
              </p:cNvSpPr>
              <p:nvPr/>
            </p:nvSpPr>
            <p:spPr bwMode="auto">
              <a:xfrm>
                <a:off x="288" y="1392"/>
                <a:ext cx="2256" cy="182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7" name="Line 32"/>
              <p:cNvSpPr>
                <a:spLocks noChangeShapeType="1"/>
              </p:cNvSpPr>
              <p:nvPr/>
            </p:nvSpPr>
            <p:spPr bwMode="auto">
              <a:xfrm>
                <a:off x="336" y="2880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248" name="Text Box 33"/>
              <p:cNvSpPr txBox="1">
                <a:spLocks noChangeArrowheads="1"/>
              </p:cNvSpPr>
              <p:nvPr/>
            </p:nvSpPr>
            <p:spPr bwMode="auto">
              <a:xfrm>
                <a:off x="384" y="2928"/>
                <a:ext cx="2160" cy="1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GB" dirty="0">
                    <a:solidFill>
                      <a:schemeClr val="tx1"/>
                    </a:solidFill>
                    <a:latin typeface="Comic Sans MS" pitchFamily="66" charset="0"/>
                  </a:rPr>
                  <a:t>R          G          B                        X</a:t>
                </a:r>
              </a:p>
            </p:txBody>
          </p:sp>
          <p:sp>
            <p:nvSpPr>
              <p:cNvPr id="9249" name="Oval 34"/>
              <p:cNvSpPr>
                <a:spLocks noChangeArrowheads="1"/>
              </p:cNvSpPr>
              <p:nvPr/>
            </p:nvSpPr>
            <p:spPr bwMode="auto">
              <a:xfrm>
                <a:off x="432" y="2496"/>
                <a:ext cx="96" cy="14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0" name="Oval 35"/>
              <p:cNvSpPr>
                <a:spLocks noChangeArrowheads="1"/>
              </p:cNvSpPr>
              <p:nvPr/>
            </p:nvSpPr>
            <p:spPr bwMode="auto">
              <a:xfrm>
                <a:off x="1296" y="2064"/>
                <a:ext cx="96" cy="144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1" name="Oval 36"/>
              <p:cNvSpPr>
                <a:spLocks noChangeArrowheads="1"/>
              </p:cNvSpPr>
              <p:nvPr/>
            </p:nvSpPr>
            <p:spPr bwMode="auto">
              <a:xfrm>
                <a:off x="864" y="1536"/>
                <a:ext cx="96" cy="144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37"/>
            <p:cNvGrpSpPr>
              <a:grpSpLocks/>
            </p:cNvGrpSpPr>
            <p:nvPr/>
          </p:nvGrpSpPr>
          <p:grpSpPr bwMode="auto">
            <a:xfrm>
              <a:off x="2265" y="1471"/>
              <a:ext cx="96" cy="576"/>
              <a:chOff x="2256" y="2064"/>
              <a:chExt cx="96" cy="576"/>
            </a:xfrm>
          </p:grpSpPr>
          <p:sp>
            <p:nvSpPr>
              <p:cNvPr id="9244" name="Oval 38"/>
              <p:cNvSpPr>
                <a:spLocks noChangeArrowheads="1"/>
              </p:cNvSpPr>
              <p:nvPr/>
            </p:nvSpPr>
            <p:spPr bwMode="auto">
              <a:xfrm>
                <a:off x="2256" y="2064"/>
                <a:ext cx="96" cy="144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45" name="Oval 39"/>
              <p:cNvSpPr>
                <a:spLocks noChangeArrowheads="1"/>
              </p:cNvSpPr>
              <p:nvPr/>
            </p:nvSpPr>
            <p:spPr bwMode="auto">
              <a:xfrm>
                <a:off x="2256" y="2496"/>
                <a:ext cx="96" cy="14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" name="Text Box 2">
            <a:extLst>
              <a:ext uri="{FF2B5EF4-FFF2-40B4-BE49-F238E27FC236}">
                <a16:creationId xmlns:a16="http://schemas.microsoft.com/office/drawing/2014/main" id="{B7A01F47-C0AC-4F88-84AC-C53705C5C3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8906" y="2828835"/>
            <a:ext cx="1485900" cy="1200329"/>
          </a:xfrm>
          <a:prstGeom prst="rect">
            <a:avLst/>
          </a:prstGeom>
          <a:solidFill>
            <a:srgbClr val="6699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</a:pPr>
            <a:r>
              <a:rPr lang="en-GB" sz="2400" b="1" dirty="0">
                <a:solidFill>
                  <a:schemeClr val="bg1"/>
                </a:solidFill>
              </a:rPr>
              <a:t>Ink X contains R &amp; B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/>
              <a:t>5. Which ink is ink Z made out of?</a:t>
            </a:r>
            <a:br>
              <a:rPr lang="en-GB" sz="4000" dirty="0"/>
            </a:br>
            <a:r>
              <a:rPr lang="en-GB" sz="3600" dirty="0"/>
              <a:t>Which ink is it the same as?</a:t>
            </a:r>
            <a:endParaRPr lang="en-GB" dirty="0"/>
          </a:p>
        </p:txBody>
      </p:sp>
      <p:grpSp>
        <p:nvGrpSpPr>
          <p:cNvPr id="5" name="Group 61"/>
          <p:cNvGrpSpPr>
            <a:grpSpLocks/>
          </p:cNvGrpSpPr>
          <p:nvPr/>
        </p:nvGrpSpPr>
        <p:grpSpPr bwMode="auto">
          <a:xfrm>
            <a:off x="755576" y="2132856"/>
            <a:ext cx="3581400" cy="2895600"/>
            <a:chOff x="3205" y="808"/>
            <a:chExt cx="2256" cy="1824"/>
          </a:xfrm>
        </p:grpSpPr>
        <p:grpSp>
          <p:nvGrpSpPr>
            <p:cNvPr id="6" name="Group 40"/>
            <p:cNvGrpSpPr>
              <a:grpSpLocks/>
            </p:cNvGrpSpPr>
            <p:nvPr/>
          </p:nvGrpSpPr>
          <p:grpSpPr bwMode="auto">
            <a:xfrm>
              <a:off x="3205" y="808"/>
              <a:ext cx="2256" cy="1824"/>
              <a:chOff x="3120" y="1392"/>
              <a:chExt cx="2256" cy="1824"/>
            </a:xfrm>
          </p:grpSpPr>
          <p:sp>
            <p:nvSpPr>
              <p:cNvPr id="9238" name="Rectangle 41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256" cy="182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9" name="Line 42"/>
              <p:cNvSpPr>
                <a:spLocks noChangeShapeType="1"/>
              </p:cNvSpPr>
              <p:nvPr/>
            </p:nvSpPr>
            <p:spPr bwMode="auto">
              <a:xfrm>
                <a:off x="3168" y="2880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240" name="Text Box 43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216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GB" dirty="0">
                    <a:solidFill>
                      <a:schemeClr val="tx1"/>
                    </a:solidFill>
                    <a:latin typeface="Comic Sans MS" pitchFamily="66" charset="0"/>
                  </a:rPr>
                  <a:t>1         2         3                   Z</a:t>
                </a:r>
              </a:p>
            </p:txBody>
          </p:sp>
        </p:grpSp>
        <p:grpSp>
          <p:nvGrpSpPr>
            <p:cNvPr id="7" name="Group 44"/>
            <p:cNvGrpSpPr>
              <a:grpSpLocks/>
            </p:cNvGrpSpPr>
            <p:nvPr/>
          </p:nvGrpSpPr>
          <p:grpSpPr bwMode="auto">
            <a:xfrm>
              <a:off x="5188" y="1032"/>
              <a:ext cx="96" cy="1008"/>
              <a:chOff x="5088" y="1632"/>
              <a:chExt cx="96" cy="1008"/>
            </a:xfrm>
          </p:grpSpPr>
          <p:sp>
            <p:nvSpPr>
              <p:cNvPr id="9235" name="Oval 45"/>
              <p:cNvSpPr>
                <a:spLocks noChangeArrowheads="1"/>
              </p:cNvSpPr>
              <p:nvPr/>
            </p:nvSpPr>
            <p:spPr bwMode="auto">
              <a:xfrm>
                <a:off x="5088" y="1632"/>
                <a:ext cx="96" cy="14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6" name="Oval 46"/>
              <p:cNvSpPr>
                <a:spLocks noChangeArrowheads="1"/>
              </p:cNvSpPr>
              <p:nvPr/>
            </p:nvSpPr>
            <p:spPr bwMode="auto">
              <a:xfrm>
                <a:off x="5088" y="2496"/>
                <a:ext cx="96" cy="144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7" name="Oval 47"/>
              <p:cNvSpPr>
                <a:spLocks noChangeArrowheads="1"/>
              </p:cNvSpPr>
              <p:nvPr/>
            </p:nvSpPr>
            <p:spPr bwMode="auto">
              <a:xfrm>
                <a:off x="5088" y="2256"/>
                <a:ext cx="96" cy="144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" name="Group 50"/>
            <p:cNvGrpSpPr>
              <a:grpSpLocks/>
            </p:cNvGrpSpPr>
            <p:nvPr/>
          </p:nvGrpSpPr>
          <p:grpSpPr bwMode="auto">
            <a:xfrm>
              <a:off x="3781" y="1032"/>
              <a:ext cx="96" cy="1008"/>
              <a:chOff x="5088" y="1632"/>
              <a:chExt cx="96" cy="1008"/>
            </a:xfrm>
          </p:grpSpPr>
          <p:sp>
            <p:nvSpPr>
              <p:cNvPr id="9232" name="Oval 51"/>
              <p:cNvSpPr>
                <a:spLocks noChangeArrowheads="1"/>
              </p:cNvSpPr>
              <p:nvPr/>
            </p:nvSpPr>
            <p:spPr bwMode="auto">
              <a:xfrm>
                <a:off x="5088" y="1632"/>
                <a:ext cx="96" cy="144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3" name="Oval 52"/>
              <p:cNvSpPr>
                <a:spLocks noChangeArrowheads="1"/>
              </p:cNvSpPr>
              <p:nvPr/>
            </p:nvSpPr>
            <p:spPr bwMode="auto">
              <a:xfrm>
                <a:off x="5088" y="2496"/>
                <a:ext cx="96" cy="144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4" name="Oval 53"/>
              <p:cNvSpPr>
                <a:spLocks noChangeArrowheads="1"/>
              </p:cNvSpPr>
              <p:nvPr/>
            </p:nvSpPr>
            <p:spPr bwMode="auto">
              <a:xfrm>
                <a:off x="5088" y="2256"/>
                <a:ext cx="96" cy="144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30" name="Oval 55"/>
            <p:cNvSpPr>
              <a:spLocks noChangeArrowheads="1"/>
            </p:cNvSpPr>
            <p:nvPr/>
          </p:nvSpPr>
          <p:spPr bwMode="auto">
            <a:xfrm>
              <a:off x="4235" y="1032"/>
              <a:ext cx="96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57"/>
            <p:cNvGrpSpPr>
              <a:grpSpLocks/>
            </p:cNvGrpSpPr>
            <p:nvPr/>
          </p:nvGrpSpPr>
          <p:grpSpPr bwMode="auto">
            <a:xfrm>
              <a:off x="3373" y="1656"/>
              <a:ext cx="96" cy="384"/>
              <a:chOff x="3288" y="2240"/>
              <a:chExt cx="96" cy="384"/>
            </a:xfrm>
          </p:grpSpPr>
          <p:sp>
            <p:nvSpPr>
              <p:cNvPr id="9228" name="Oval 58"/>
              <p:cNvSpPr>
                <a:spLocks noChangeArrowheads="1"/>
              </p:cNvSpPr>
              <p:nvPr/>
            </p:nvSpPr>
            <p:spPr bwMode="auto">
              <a:xfrm>
                <a:off x="3288" y="2480"/>
                <a:ext cx="96" cy="144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29" name="Oval 59"/>
              <p:cNvSpPr>
                <a:spLocks noChangeArrowheads="1"/>
              </p:cNvSpPr>
              <p:nvPr/>
            </p:nvSpPr>
            <p:spPr bwMode="auto">
              <a:xfrm>
                <a:off x="3288" y="2240"/>
                <a:ext cx="96" cy="144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5" name="Text Box 2">
            <a:extLst>
              <a:ext uri="{FF2B5EF4-FFF2-40B4-BE49-F238E27FC236}">
                <a16:creationId xmlns:a16="http://schemas.microsoft.com/office/drawing/2014/main" id="{72E5F747-1B25-4F64-817D-3D24CAA7A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124" y="2132856"/>
            <a:ext cx="1485900" cy="1200329"/>
          </a:xfrm>
          <a:prstGeom prst="rect">
            <a:avLst/>
          </a:prstGeom>
          <a:solidFill>
            <a:srgbClr val="6699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</a:pPr>
            <a:r>
              <a:rPr lang="en-GB" sz="2400" b="1" dirty="0">
                <a:solidFill>
                  <a:schemeClr val="bg1"/>
                </a:solidFill>
              </a:rPr>
              <a:t>Ink Z is made out of  1 &amp; 3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A64D7C80-8208-42A1-928E-7024357F7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8214" y="3894891"/>
            <a:ext cx="1485900" cy="1200329"/>
          </a:xfrm>
          <a:prstGeom prst="rect">
            <a:avLst/>
          </a:prstGeom>
          <a:solidFill>
            <a:srgbClr val="6699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</a:pPr>
            <a:r>
              <a:rPr lang="en-GB" sz="2400" b="1" dirty="0">
                <a:solidFill>
                  <a:schemeClr val="bg1"/>
                </a:solidFill>
              </a:rPr>
              <a:t>Ink Z is the same as ink 2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 autoUpdateAnimBg="0"/>
      <p:bldP spid="36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n-GB"/>
              <a:t>Problems </a:t>
            </a:r>
            <a:r>
              <a:rPr lang="en-GB" dirty="0"/>
              <a:t>in chromatography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419872" y="3767421"/>
            <a:ext cx="2160240" cy="95410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base line</a:t>
            </a:r>
          </a:p>
          <a:p>
            <a:pPr algn="ctr"/>
            <a:r>
              <a:rPr lang="en-GB" sz="2800" dirty="0"/>
              <a:t>drawn in pen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372200" y="3767421"/>
            <a:ext cx="2526974" cy="95410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sz="2800" dirty="0"/>
              <a:t>substance stays </a:t>
            </a:r>
          </a:p>
          <a:p>
            <a:pPr algn="ctr"/>
            <a:r>
              <a:rPr lang="en-GB" sz="2800" dirty="0"/>
              <a:t>on base line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3528" y="3767421"/>
            <a:ext cx="2410788" cy="95410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base line</a:t>
            </a:r>
          </a:p>
          <a:p>
            <a:pPr algn="ctr"/>
            <a:r>
              <a:rPr lang="en-GB" sz="2800" dirty="0"/>
              <a:t>below solvent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802044" y="1556792"/>
            <a:ext cx="1512168" cy="1850589"/>
            <a:chOff x="5939285" y="980728"/>
            <a:chExt cx="1223963" cy="1509713"/>
          </a:xfrm>
        </p:grpSpPr>
        <p:sp>
          <p:nvSpPr>
            <p:cNvPr id="16" name="Freeform 11"/>
            <p:cNvSpPr>
              <a:spLocks/>
            </p:cNvSpPr>
            <p:nvPr/>
          </p:nvSpPr>
          <p:spPr bwMode="auto">
            <a:xfrm>
              <a:off x="5986910" y="2060848"/>
              <a:ext cx="1123950" cy="424831"/>
            </a:xfrm>
            <a:custGeom>
              <a:avLst/>
              <a:gdLst>
                <a:gd name="T0" fmla="*/ 0 w 2048"/>
                <a:gd name="T1" fmla="*/ 0 h 3016"/>
                <a:gd name="T2" fmla="*/ 136 w 2048"/>
                <a:gd name="T3" fmla="*/ 144 h 3016"/>
                <a:gd name="T4" fmla="*/ 1968 w 2048"/>
                <a:gd name="T5" fmla="*/ 144 h 3016"/>
                <a:gd name="T6" fmla="*/ 2048 w 2048"/>
                <a:gd name="T7" fmla="*/ 24 h 3016"/>
                <a:gd name="T8" fmla="*/ 2048 w 2048"/>
                <a:gd name="T9" fmla="*/ 2848 h 3016"/>
                <a:gd name="T10" fmla="*/ 2032 w 2048"/>
                <a:gd name="T11" fmla="*/ 2920 h 3016"/>
                <a:gd name="T12" fmla="*/ 1992 w 2048"/>
                <a:gd name="T13" fmla="*/ 2960 h 3016"/>
                <a:gd name="T14" fmla="*/ 1952 w 2048"/>
                <a:gd name="T15" fmla="*/ 2984 h 3016"/>
                <a:gd name="T16" fmla="*/ 1888 w 2048"/>
                <a:gd name="T17" fmla="*/ 3000 h 3016"/>
                <a:gd name="T18" fmla="*/ 1824 w 2048"/>
                <a:gd name="T19" fmla="*/ 3016 h 3016"/>
                <a:gd name="T20" fmla="*/ 160 w 2048"/>
                <a:gd name="T21" fmla="*/ 3016 h 3016"/>
                <a:gd name="T22" fmla="*/ 112 w 2048"/>
                <a:gd name="T23" fmla="*/ 3000 h 3016"/>
                <a:gd name="T24" fmla="*/ 48 w 2048"/>
                <a:gd name="T25" fmla="*/ 2952 h 3016"/>
                <a:gd name="T26" fmla="*/ 16 w 2048"/>
                <a:gd name="T27" fmla="*/ 2904 h 3016"/>
                <a:gd name="T28" fmla="*/ 0 w 2048"/>
                <a:gd name="T29" fmla="*/ 2856 h 3016"/>
                <a:gd name="T30" fmla="*/ 0 w 2048"/>
                <a:gd name="T31" fmla="*/ 0 h 301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048"/>
                <a:gd name="T49" fmla="*/ 0 h 3016"/>
                <a:gd name="T50" fmla="*/ 2048 w 2048"/>
                <a:gd name="T51" fmla="*/ 3016 h 301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048" h="3016">
                  <a:moveTo>
                    <a:pt x="0" y="0"/>
                  </a:moveTo>
                  <a:lnTo>
                    <a:pt x="136" y="144"/>
                  </a:lnTo>
                  <a:lnTo>
                    <a:pt x="1968" y="144"/>
                  </a:lnTo>
                  <a:lnTo>
                    <a:pt x="2048" y="24"/>
                  </a:lnTo>
                  <a:lnTo>
                    <a:pt x="2048" y="2848"/>
                  </a:lnTo>
                  <a:lnTo>
                    <a:pt x="2032" y="2920"/>
                  </a:lnTo>
                  <a:lnTo>
                    <a:pt x="1992" y="2960"/>
                  </a:lnTo>
                  <a:lnTo>
                    <a:pt x="1952" y="2984"/>
                  </a:lnTo>
                  <a:lnTo>
                    <a:pt x="1888" y="3000"/>
                  </a:lnTo>
                  <a:lnTo>
                    <a:pt x="1824" y="3016"/>
                  </a:lnTo>
                  <a:lnTo>
                    <a:pt x="160" y="3016"/>
                  </a:lnTo>
                  <a:lnTo>
                    <a:pt x="112" y="3000"/>
                  </a:lnTo>
                  <a:lnTo>
                    <a:pt x="48" y="2952"/>
                  </a:lnTo>
                  <a:lnTo>
                    <a:pt x="16" y="2904"/>
                  </a:lnTo>
                  <a:lnTo>
                    <a:pt x="0" y="28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6372200" y="2201044"/>
              <a:ext cx="43204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2"/>
            <p:cNvSpPr>
              <a:spLocks/>
            </p:cNvSpPr>
            <p:nvPr/>
          </p:nvSpPr>
          <p:spPr bwMode="auto">
            <a:xfrm>
              <a:off x="5939285" y="980728"/>
              <a:ext cx="1223963" cy="1509713"/>
            </a:xfrm>
            <a:custGeom>
              <a:avLst/>
              <a:gdLst>
                <a:gd name="T0" fmla="*/ 0 w 2232"/>
                <a:gd name="T1" fmla="*/ 0 h 3344"/>
                <a:gd name="T2" fmla="*/ 88 w 2232"/>
                <a:gd name="T3" fmla="*/ 128 h 3344"/>
                <a:gd name="T4" fmla="*/ 88 w 2232"/>
                <a:gd name="T5" fmla="*/ 3144 h 3344"/>
                <a:gd name="T6" fmla="*/ 80 w 2232"/>
                <a:gd name="T7" fmla="*/ 3208 h 3344"/>
                <a:gd name="T8" fmla="*/ 112 w 2232"/>
                <a:gd name="T9" fmla="*/ 3248 h 3344"/>
                <a:gd name="T10" fmla="*/ 152 w 2232"/>
                <a:gd name="T11" fmla="*/ 3296 h 3344"/>
                <a:gd name="T12" fmla="*/ 208 w 2232"/>
                <a:gd name="T13" fmla="*/ 3328 h 3344"/>
                <a:gd name="T14" fmla="*/ 264 w 2232"/>
                <a:gd name="T15" fmla="*/ 3344 h 3344"/>
                <a:gd name="T16" fmla="*/ 1936 w 2232"/>
                <a:gd name="T17" fmla="*/ 3344 h 3344"/>
                <a:gd name="T18" fmla="*/ 2000 w 2232"/>
                <a:gd name="T19" fmla="*/ 3328 h 3344"/>
                <a:gd name="T20" fmla="*/ 2040 w 2232"/>
                <a:gd name="T21" fmla="*/ 3304 h 3344"/>
                <a:gd name="T22" fmla="*/ 2088 w 2232"/>
                <a:gd name="T23" fmla="*/ 3272 h 3344"/>
                <a:gd name="T24" fmla="*/ 2120 w 2232"/>
                <a:gd name="T25" fmla="*/ 3232 h 3344"/>
                <a:gd name="T26" fmla="*/ 2136 w 2232"/>
                <a:gd name="T27" fmla="*/ 3168 h 3344"/>
                <a:gd name="T28" fmla="*/ 2136 w 2232"/>
                <a:gd name="T29" fmla="*/ 104 h 3344"/>
                <a:gd name="T30" fmla="*/ 2232 w 2232"/>
                <a:gd name="T31" fmla="*/ 8 h 334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232"/>
                <a:gd name="T49" fmla="*/ 0 h 3344"/>
                <a:gd name="T50" fmla="*/ 2232 w 2232"/>
                <a:gd name="T51" fmla="*/ 3344 h 33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232" h="3344">
                  <a:moveTo>
                    <a:pt x="0" y="0"/>
                  </a:moveTo>
                  <a:lnTo>
                    <a:pt x="88" y="128"/>
                  </a:lnTo>
                  <a:lnTo>
                    <a:pt x="88" y="3144"/>
                  </a:lnTo>
                  <a:lnTo>
                    <a:pt x="80" y="3208"/>
                  </a:lnTo>
                  <a:lnTo>
                    <a:pt x="112" y="3248"/>
                  </a:lnTo>
                  <a:lnTo>
                    <a:pt x="152" y="3296"/>
                  </a:lnTo>
                  <a:lnTo>
                    <a:pt x="208" y="3328"/>
                  </a:lnTo>
                  <a:lnTo>
                    <a:pt x="264" y="3344"/>
                  </a:lnTo>
                  <a:lnTo>
                    <a:pt x="1936" y="3344"/>
                  </a:lnTo>
                  <a:lnTo>
                    <a:pt x="2000" y="3328"/>
                  </a:lnTo>
                  <a:lnTo>
                    <a:pt x="2040" y="3304"/>
                  </a:lnTo>
                  <a:lnTo>
                    <a:pt x="2088" y="3272"/>
                  </a:lnTo>
                  <a:lnTo>
                    <a:pt x="2120" y="3232"/>
                  </a:lnTo>
                  <a:lnTo>
                    <a:pt x="2136" y="3168"/>
                  </a:lnTo>
                  <a:lnTo>
                    <a:pt x="2136" y="104"/>
                  </a:lnTo>
                  <a:lnTo>
                    <a:pt x="2232" y="8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2" name="Oval 13"/>
            <p:cNvSpPr>
              <a:spLocks noChangeArrowheads="1"/>
            </p:cNvSpPr>
            <p:nvPr/>
          </p:nvSpPr>
          <p:spPr bwMode="auto">
            <a:xfrm>
              <a:off x="6521897" y="2145953"/>
              <a:ext cx="127000" cy="114300"/>
            </a:xfrm>
            <a:prstGeom prst="ellipse">
              <a:avLst/>
            </a:prstGeom>
            <a:solidFill>
              <a:srgbClr val="FF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6358385" y="1114078"/>
              <a:ext cx="436563" cy="13112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732240" y="1556792"/>
            <a:ext cx="1512168" cy="1850589"/>
            <a:chOff x="5939285" y="980728"/>
            <a:chExt cx="1223963" cy="1509713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6372200" y="2201044"/>
              <a:ext cx="43204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Freeform 11"/>
            <p:cNvSpPr>
              <a:spLocks/>
            </p:cNvSpPr>
            <p:nvPr/>
          </p:nvSpPr>
          <p:spPr bwMode="auto">
            <a:xfrm>
              <a:off x="5986910" y="2284066"/>
              <a:ext cx="1123950" cy="201613"/>
            </a:xfrm>
            <a:custGeom>
              <a:avLst/>
              <a:gdLst>
                <a:gd name="T0" fmla="*/ 0 w 2048"/>
                <a:gd name="T1" fmla="*/ 0 h 3016"/>
                <a:gd name="T2" fmla="*/ 136 w 2048"/>
                <a:gd name="T3" fmla="*/ 144 h 3016"/>
                <a:gd name="T4" fmla="*/ 1968 w 2048"/>
                <a:gd name="T5" fmla="*/ 144 h 3016"/>
                <a:gd name="T6" fmla="*/ 2048 w 2048"/>
                <a:gd name="T7" fmla="*/ 24 h 3016"/>
                <a:gd name="T8" fmla="*/ 2048 w 2048"/>
                <a:gd name="T9" fmla="*/ 2848 h 3016"/>
                <a:gd name="T10" fmla="*/ 2032 w 2048"/>
                <a:gd name="T11" fmla="*/ 2920 h 3016"/>
                <a:gd name="T12" fmla="*/ 1992 w 2048"/>
                <a:gd name="T13" fmla="*/ 2960 h 3016"/>
                <a:gd name="T14" fmla="*/ 1952 w 2048"/>
                <a:gd name="T15" fmla="*/ 2984 h 3016"/>
                <a:gd name="T16" fmla="*/ 1888 w 2048"/>
                <a:gd name="T17" fmla="*/ 3000 h 3016"/>
                <a:gd name="T18" fmla="*/ 1824 w 2048"/>
                <a:gd name="T19" fmla="*/ 3016 h 3016"/>
                <a:gd name="T20" fmla="*/ 160 w 2048"/>
                <a:gd name="T21" fmla="*/ 3016 h 3016"/>
                <a:gd name="T22" fmla="*/ 112 w 2048"/>
                <a:gd name="T23" fmla="*/ 3000 h 3016"/>
                <a:gd name="T24" fmla="*/ 48 w 2048"/>
                <a:gd name="T25" fmla="*/ 2952 h 3016"/>
                <a:gd name="T26" fmla="*/ 16 w 2048"/>
                <a:gd name="T27" fmla="*/ 2904 h 3016"/>
                <a:gd name="T28" fmla="*/ 0 w 2048"/>
                <a:gd name="T29" fmla="*/ 2856 h 3016"/>
                <a:gd name="T30" fmla="*/ 0 w 2048"/>
                <a:gd name="T31" fmla="*/ 0 h 301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048"/>
                <a:gd name="T49" fmla="*/ 0 h 3016"/>
                <a:gd name="T50" fmla="*/ 2048 w 2048"/>
                <a:gd name="T51" fmla="*/ 3016 h 301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048" h="3016">
                  <a:moveTo>
                    <a:pt x="0" y="0"/>
                  </a:moveTo>
                  <a:lnTo>
                    <a:pt x="136" y="144"/>
                  </a:lnTo>
                  <a:lnTo>
                    <a:pt x="1968" y="144"/>
                  </a:lnTo>
                  <a:lnTo>
                    <a:pt x="2048" y="24"/>
                  </a:lnTo>
                  <a:lnTo>
                    <a:pt x="2048" y="2848"/>
                  </a:lnTo>
                  <a:lnTo>
                    <a:pt x="2032" y="2920"/>
                  </a:lnTo>
                  <a:lnTo>
                    <a:pt x="1992" y="2960"/>
                  </a:lnTo>
                  <a:lnTo>
                    <a:pt x="1952" y="2984"/>
                  </a:lnTo>
                  <a:lnTo>
                    <a:pt x="1888" y="3000"/>
                  </a:lnTo>
                  <a:lnTo>
                    <a:pt x="1824" y="3016"/>
                  </a:lnTo>
                  <a:lnTo>
                    <a:pt x="160" y="3016"/>
                  </a:lnTo>
                  <a:lnTo>
                    <a:pt x="112" y="3000"/>
                  </a:lnTo>
                  <a:lnTo>
                    <a:pt x="48" y="2952"/>
                  </a:lnTo>
                  <a:lnTo>
                    <a:pt x="16" y="2904"/>
                  </a:lnTo>
                  <a:lnTo>
                    <a:pt x="0" y="28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9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5" name="Freeform 12"/>
            <p:cNvSpPr>
              <a:spLocks/>
            </p:cNvSpPr>
            <p:nvPr/>
          </p:nvSpPr>
          <p:spPr bwMode="auto">
            <a:xfrm>
              <a:off x="5939285" y="980728"/>
              <a:ext cx="1223963" cy="1509713"/>
            </a:xfrm>
            <a:custGeom>
              <a:avLst/>
              <a:gdLst>
                <a:gd name="T0" fmla="*/ 0 w 2232"/>
                <a:gd name="T1" fmla="*/ 0 h 3344"/>
                <a:gd name="T2" fmla="*/ 88 w 2232"/>
                <a:gd name="T3" fmla="*/ 128 h 3344"/>
                <a:gd name="T4" fmla="*/ 88 w 2232"/>
                <a:gd name="T5" fmla="*/ 3144 h 3344"/>
                <a:gd name="T6" fmla="*/ 80 w 2232"/>
                <a:gd name="T7" fmla="*/ 3208 h 3344"/>
                <a:gd name="T8" fmla="*/ 112 w 2232"/>
                <a:gd name="T9" fmla="*/ 3248 h 3344"/>
                <a:gd name="T10" fmla="*/ 152 w 2232"/>
                <a:gd name="T11" fmla="*/ 3296 h 3344"/>
                <a:gd name="T12" fmla="*/ 208 w 2232"/>
                <a:gd name="T13" fmla="*/ 3328 h 3344"/>
                <a:gd name="T14" fmla="*/ 264 w 2232"/>
                <a:gd name="T15" fmla="*/ 3344 h 3344"/>
                <a:gd name="T16" fmla="*/ 1936 w 2232"/>
                <a:gd name="T17" fmla="*/ 3344 h 3344"/>
                <a:gd name="T18" fmla="*/ 2000 w 2232"/>
                <a:gd name="T19" fmla="*/ 3328 h 3344"/>
                <a:gd name="T20" fmla="*/ 2040 w 2232"/>
                <a:gd name="T21" fmla="*/ 3304 h 3344"/>
                <a:gd name="T22" fmla="*/ 2088 w 2232"/>
                <a:gd name="T23" fmla="*/ 3272 h 3344"/>
                <a:gd name="T24" fmla="*/ 2120 w 2232"/>
                <a:gd name="T25" fmla="*/ 3232 h 3344"/>
                <a:gd name="T26" fmla="*/ 2136 w 2232"/>
                <a:gd name="T27" fmla="*/ 3168 h 3344"/>
                <a:gd name="T28" fmla="*/ 2136 w 2232"/>
                <a:gd name="T29" fmla="*/ 104 h 3344"/>
                <a:gd name="T30" fmla="*/ 2232 w 2232"/>
                <a:gd name="T31" fmla="*/ 8 h 334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232"/>
                <a:gd name="T49" fmla="*/ 0 h 3344"/>
                <a:gd name="T50" fmla="*/ 2232 w 2232"/>
                <a:gd name="T51" fmla="*/ 3344 h 33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232" h="3344">
                  <a:moveTo>
                    <a:pt x="0" y="0"/>
                  </a:moveTo>
                  <a:lnTo>
                    <a:pt x="88" y="128"/>
                  </a:lnTo>
                  <a:lnTo>
                    <a:pt x="88" y="3144"/>
                  </a:lnTo>
                  <a:lnTo>
                    <a:pt x="80" y="3208"/>
                  </a:lnTo>
                  <a:lnTo>
                    <a:pt x="112" y="3248"/>
                  </a:lnTo>
                  <a:lnTo>
                    <a:pt x="152" y="3296"/>
                  </a:lnTo>
                  <a:lnTo>
                    <a:pt x="208" y="3328"/>
                  </a:lnTo>
                  <a:lnTo>
                    <a:pt x="264" y="3344"/>
                  </a:lnTo>
                  <a:lnTo>
                    <a:pt x="1936" y="3344"/>
                  </a:lnTo>
                  <a:lnTo>
                    <a:pt x="2000" y="3328"/>
                  </a:lnTo>
                  <a:lnTo>
                    <a:pt x="2040" y="3304"/>
                  </a:lnTo>
                  <a:lnTo>
                    <a:pt x="2088" y="3272"/>
                  </a:lnTo>
                  <a:lnTo>
                    <a:pt x="2120" y="3232"/>
                  </a:lnTo>
                  <a:lnTo>
                    <a:pt x="2136" y="3168"/>
                  </a:lnTo>
                  <a:lnTo>
                    <a:pt x="2136" y="104"/>
                  </a:lnTo>
                  <a:lnTo>
                    <a:pt x="2232" y="8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" name="Oval 13"/>
            <p:cNvSpPr>
              <a:spLocks noChangeArrowheads="1"/>
            </p:cNvSpPr>
            <p:nvPr/>
          </p:nvSpPr>
          <p:spPr bwMode="auto">
            <a:xfrm>
              <a:off x="6521897" y="2145953"/>
              <a:ext cx="127000" cy="114300"/>
            </a:xfrm>
            <a:prstGeom prst="ellipse">
              <a:avLst/>
            </a:prstGeom>
            <a:solidFill>
              <a:srgbClr val="FF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7" name="Rectangle 19"/>
            <p:cNvSpPr>
              <a:spLocks noChangeArrowheads="1"/>
            </p:cNvSpPr>
            <p:nvPr/>
          </p:nvSpPr>
          <p:spPr bwMode="auto">
            <a:xfrm>
              <a:off x="6358385" y="1114078"/>
              <a:ext cx="436563" cy="13112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106300" y="1556792"/>
            <a:ext cx="2401804" cy="1881154"/>
            <a:chOff x="3203848" y="764704"/>
            <a:chExt cx="1944043" cy="1534648"/>
          </a:xfrm>
        </p:grpSpPr>
        <p:grpSp>
          <p:nvGrpSpPr>
            <p:cNvPr id="39" name="Group 38"/>
            <p:cNvGrpSpPr/>
            <p:nvPr/>
          </p:nvGrpSpPr>
          <p:grpSpPr>
            <a:xfrm>
              <a:off x="3923928" y="764704"/>
              <a:ext cx="1223963" cy="1509713"/>
              <a:chOff x="5939285" y="980728"/>
              <a:chExt cx="1223963" cy="1509713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>
                <a:off x="6372200" y="2201044"/>
                <a:ext cx="432048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Freeform 11"/>
              <p:cNvSpPr>
                <a:spLocks/>
              </p:cNvSpPr>
              <p:nvPr/>
            </p:nvSpPr>
            <p:spPr bwMode="auto">
              <a:xfrm>
                <a:off x="5986910" y="2284066"/>
                <a:ext cx="1123950" cy="201613"/>
              </a:xfrm>
              <a:custGeom>
                <a:avLst/>
                <a:gdLst>
                  <a:gd name="T0" fmla="*/ 0 w 2048"/>
                  <a:gd name="T1" fmla="*/ 0 h 3016"/>
                  <a:gd name="T2" fmla="*/ 136 w 2048"/>
                  <a:gd name="T3" fmla="*/ 144 h 3016"/>
                  <a:gd name="T4" fmla="*/ 1968 w 2048"/>
                  <a:gd name="T5" fmla="*/ 144 h 3016"/>
                  <a:gd name="T6" fmla="*/ 2048 w 2048"/>
                  <a:gd name="T7" fmla="*/ 24 h 3016"/>
                  <a:gd name="T8" fmla="*/ 2048 w 2048"/>
                  <a:gd name="T9" fmla="*/ 2848 h 3016"/>
                  <a:gd name="T10" fmla="*/ 2032 w 2048"/>
                  <a:gd name="T11" fmla="*/ 2920 h 3016"/>
                  <a:gd name="T12" fmla="*/ 1992 w 2048"/>
                  <a:gd name="T13" fmla="*/ 2960 h 3016"/>
                  <a:gd name="T14" fmla="*/ 1952 w 2048"/>
                  <a:gd name="T15" fmla="*/ 2984 h 3016"/>
                  <a:gd name="T16" fmla="*/ 1888 w 2048"/>
                  <a:gd name="T17" fmla="*/ 3000 h 3016"/>
                  <a:gd name="T18" fmla="*/ 1824 w 2048"/>
                  <a:gd name="T19" fmla="*/ 3016 h 3016"/>
                  <a:gd name="T20" fmla="*/ 160 w 2048"/>
                  <a:gd name="T21" fmla="*/ 3016 h 3016"/>
                  <a:gd name="T22" fmla="*/ 112 w 2048"/>
                  <a:gd name="T23" fmla="*/ 3000 h 3016"/>
                  <a:gd name="T24" fmla="*/ 48 w 2048"/>
                  <a:gd name="T25" fmla="*/ 2952 h 3016"/>
                  <a:gd name="T26" fmla="*/ 16 w 2048"/>
                  <a:gd name="T27" fmla="*/ 2904 h 3016"/>
                  <a:gd name="T28" fmla="*/ 0 w 2048"/>
                  <a:gd name="T29" fmla="*/ 2856 h 3016"/>
                  <a:gd name="T30" fmla="*/ 0 w 2048"/>
                  <a:gd name="T31" fmla="*/ 0 h 301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048"/>
                  <a:gd name="T49" fmla="*/ 0 h 3016"/>
                  <a:gd name="T50" fmla="*/ 2048 w 2048"/>
                  <a:gd name="T51" fmla="*/ 3016 h 301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048" h="3016">
                    <a:moveTo>
                      <a:pt x="0" y="0"/>
                    </a:moveTo>
                    <a:lnTo>
                      <a:pt x="136" y="144"/>
                    </a:lnTo>
                    <a:lnTo>
                      <a:pt x="1968" y="144"/>
                    </a:lnTo>
                    <a:lnTo>
                      <a:pt x="2048" y="24"/>
                    </a:lnTo>
                    <a:lnTo>
                      <a:pt x="2048" y="2848"/>
                    </a:lnTo>
                    <a:lnTo>
                      <a:pt x="2032" y="2920"/>
                    </a:lnTo>
                    <a:lnTo>
                      <a:pt x="1992" y="2960"/>
                    </a:lnTo>
                    <a:lnTo>
                      <a:pt x="1952" y="2984"/>
                    </a:lnTo>
                    <a:lnTo>
                      <a:pt x="1888" y="3000"/>
                    </a:lnTo>
                    <a:lnTo>
                      <a:pt x="1824" y="3016"/>
                    </a:lnTo>
                    <a:lnTo>
                      <a:pt x="160" y="3016"/>
                    </a:lnTo>
                    <a:lnTo>
                      <a:pt x="112" y="3000"/>
                    </a:lnTo>
                    <a:lnTo>
                      <a:pt x="48" y="2952"/>
                    </a:lnTo>
                    <a:lnTo>
                      <a:pt x="16" y="2904"/>
                    </a:lnTo>
                    <a:lnTo>
                      <a:pt x="0" y="28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4" name="Freeform 12"/>
              <p:cNvSpPr>
                <a:spLocks/>
              </p:cNvSpPr>
              <p:nvPr/>
            </p:nvSpPr>
            <p:spPr bwMode="auto">
              <a:xfrm>
                <a:off x="5939285" y="980728"/>
                <a:ext cx="1223963" cy="1509713"/>
              </a:xfrm>
              <a:custGeom>
                <a:avLst/>
                <a:gdLst>
                  <a:gd name="T0" fmla="*/ 0 w 2232"/>
                  <a:gd name="T1" fmla="*/ 0 h 3344"/>
                  <a:gd name="T2" fmla="*/ 88 w 2232"/>
                  <a:gd name="T3" fmla="*/ 128 h 3344"/>
                  <a:gd name="T4" fmla="*/ 88 w 2232"/>
                  <a:gd name="T5" fmla="*/ 3144 h 3344"/>
                  <a:gd name="T6" fmla="*/ 80 w 2232"/>
                  <a:gd name="T7" fmla="*/ 3208 h 3344"/>
                  <a:gd name="T8" fmla="*/ 112 w 2232"/>
                  <a:gd name="T9" fmla="*/ 3248 h 3344"/>
                  <a:gd name="T10" fmla="*/ 152 w 2232"/>
                  <a:gd name="T11" fmla="*/ 3296 h 3344"/>
                  <a:gd name="T12" fmla="*/ 208 w 2232"/>
                  <a:gd name="T13" fmla="*/ 3328 h 3344"/>
                  <a:gd name="T14" fmla="*/ 264 w 2232"/>
                  <a:gd name="T15" fmla="*/ 3344 h 3344"/>
                  <a:gd name="T16" fmla="*/ 1936 w 2232"/>
                  <a:gd name="T17" fmla="*/ 3344 h 3344"/>
                  <a:gd name="T18" fmla="*/ 2000 w 2232"/>
                  <a:gd name="T19" fmla="*/ 3328 h 3344"/>
                  <a:gd name="T20" fmla="*/ 2040 w 2232"/>
                  <a:gd name="T21" fmla="*/ 3304 h 3344"/>
                  <a:gd name="T22" fmla="*/ 2088 w 2232"/>
                  <a:gd name="T23" fmla="*/ 3272 h 3344"/>
                  <a:gd name="T24" fmla="*/ 2120 w 2232"/>
                  <a:gd name="T25" fmla="*/ 3232 h 3344"/>
                  <a:gd name="T26" fmla="*/ 2136 w 2232"/>
                  <a:gd name="T27" fmla="*/ 3168 h 3344"/>
                  <a:gd name="T28" fmla="*/ 2136 w 2232"/>
                  <a:gd name="T29" fmla="*/ 104 h 3344"/>
                  <a:gd name="T30" fmla="*/ 2232 w 2232"/>
                  <a:gd name="T31" fmla="*/ 8 h 334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232"/>
                  <a:gd name="T49" fmla="*/ 0 h 3344"/>
                  <a:gd name="T50" fmla="*/ 2232 w 2232"/>
                  <a:gd name="T51" fmla="*/ 3344 h 3344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232" h="3344">
                    <a:moveTo>
                      <a:pt x="0" y="0"/>
                    </a:moveTo>
                    <a:lnTo>
                      <a:pt x="88" y="128"/>
                    </a:lnTo>
                    <a:lnTo>
                      <a:pt x="88" y="3144"/>
                    </a:lnTo>
                    <a:lnTo>
                      <a:pt x="80" y="3208"/>
                    </a:lnTo>
                    <a:lnTo>
                      <a:pt x="112" y="3248"/>
                    </a:lnTo>
                    <a:lnTo>
                      <a:pt x="152" y="3296"/>
                    </a:lnTo>
                    <a:lnTo>
                      <a:pt x="208" y="3328"/>
                    </a:lnTo>
                    <a:lnTo>
                      <a:pt x="264" y="3344"/>
                    </a:lnTo>
                    <a:lnTo>
                      <a:pt x="1936" y="3344"/>
                    </a:lnTo>
                    <a:lnTo>
                      <a:pt x="2000" y="3328"/>
                    </a:lnTo>
                    <a:lnTo>
                      <a:pt x="2040" y="3304"/>
                    </a:lnTo>
                    <a:lnTo>
                      <a:pt x="2088" y="3272"/>
                    </a:lnTo>
                    <a:lnTo>
                      <a:pt x="2120" y="3232"/>
                    </a:lnTo>
                    <a:lnTo>
                      <a:pt x="2136" y="3168"/>
                    </a:lnTo>
                    <a:lnTo>
                      <a:pt x="2136" y="104"/>
                    </a:lnTo>
                    <a:lnTo>
                      <a:pt x="2232" y="8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5" name="Oval 13"/>
              <p:cNvSpPr>
                <a:spLocks noChangeArrowheads="1"/>
              </p:cNvSpPr>
              <p:nvPr/>
            </p:nvSpPr>
            <p:spPr bwMode="auto">
              <a:xfrm>
                <a:off x="6521897" y="2145953"/>
                <a:ext cx="127000" cy="114300"/>
              </a:xfrm>
              <a:prstGeom prst="ellipse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6" name="Rectangle 19"/>
              <p:cNvSpPr>
                <a:spLocks noChangeArrowheads="1"/>
              </p:cNvSpPr>
              <p:nvPr/>
            </p:nvSpPr>
            <p:spPr bwMode="auto">
              <a:xfrm>
                <a:off x="6358385" y="1114078"/>
                <a:ext cx="436563" cy="131127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0" name="Text Box 16"/>
            <p:cNvSpPr txBox="1">
              <a:spLocks noChangeArrowheads="1"/>
            </p:cNvSpPr>
            <p:nvPr/>
          </p:nvSpPr>
          <p:spPr bwMode="auto">
            <a:xfrm>
              <a:off x="3203848" y="1721858"/>
              <a:ext cx="693936" cy="577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>
                <a:lnSpc>
                  <a:spcPct val="100000"/>
                </a:lnSpc>
              </a:pPr>
              <a:r>
                <a:rPr lang="en-GB" sz="2000" b="1" dirty="0"/>
                <a:t>drawn</a:t>
              </a:r>
            </a:p>
            <a:p>
              <a:pPr algn="ctr" eaLnBrk="0" hangingPunct="0">
                <a:lnSpc>
                  <a:spcPct val="100000"/>
                </a:lnSpc>
              </a:pPr>
              <a:r>
                <a:rPr lang="en-GB" sz="2000" b="1" dirty="0"/>
                <a:t>in pen</a:t>
              </a:r>
            </a:p>
          </p:txBody>
        </p:sp>
        <p:sp>
          <p:nvSpPr>
            <p:cNvPr id="41" name="Line 17"/>
            <p:cNvSpPr>
              <a:spLocks noChangeShapeType="1"/>
            </p:cNvSpPr>
            <p:nvPr/>
          </p:nvSpPr>
          <p:spPr bwMode="auto">
            <a:xfrm flipV="1">
              <a:off x="3865017" y="1979414"/>
              <a:ext cx="432792" cy="1440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wrap="square">
              <a:spAutoFit/>
            </a:bodyPr>
            <a:lstStyle/>
            <a:p>
              <a:endParaRPr lang="en-GB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7654A194-94E9-4DD6-B060-BA7012EDAD3D}"/>
              </a:ext>
            </a:extLst>
          </p:cNvPr>
          <p:cNvSpPr txBox="1"/>
          <p:nvPr/>
        </p:nvSpPr>
        <p:spPr>
          <a:xfrm>
            <a:off x="3429346" y="4933795"/>
            <a:ext cx="2160240" cy="1815882"/>
          </a:xfrm>
          <a:prstGeom prst="rect">
            <a:avLst/>
          </a:prstGeom>
          <a:ln>
            <a:solidFill>
              <a:srgbClr val="0099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line dissolve in solvent </a:t>
            </a:r>
            <a:br>
              <a:rPr lang="en-GB" sz="2800" dirty="0">
                <a:solidFill>
                  <a:schemeClr val="tx1"/>
                </a:solidFill>
              </a:rPr>
            </a:br>
            <a:r>
              <a:rPr lang="en-GB" sz="2800" dirty="0">
                <a:solidFill>
                  <a:schemeClr val="tx1"/>
                </a:solidFill>
              </a:rPr>
              <a:t>runs up the paper</a:t>
            </a:r>
            <a:endParaRPr lang="en-GB" sz="28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948D188-5766-4C0F-A28A-BF4520FE727D}"/>
              </a:ext>
            </a:extLst>
          </p:cNvPr>
          <p:cNvSpPr txBox="1"/>
          <p:nvPr/>
        </p:nvSpPr>
        <p:spPr>
          <a:xfrm>
            <a:off x="6396415" y="4933795"/>
            <a:ext cx="2502759" cy="1815882"/>
          </a:xfrm>
          <a:prstGeom prst="rect">
            <a:avLst/>
          </a:prstGeom>
          <a:ln>
            <a:solidFill>
              <a:srgbClr val="0099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substance </a:t>
            </a:r>
            <a:br>
              <a:rPr lang="en-GB" sz="2800" dirty="0"/>
            </a:br>
            <a:r>
              <a:rPr lang="en-GB" sz="2800" dirty="0">
                <a:solidFill>
                  <a:schemeClr val="tx1"/>
                </a:solidFill>
              </a:rPr>
              <a:t>not soluble</a:t>
            </a:r>
            <a:br>
              <a:rPr lang="en-GB" sz="2800" dirty="0">
                <a:solidFill>
                  <a:schemeClr val="tx1"/>
                </a:solidFill>
              </a:rPr>
            </a:br>
            <a:r>
              <a:rPr lang="en-GB" sz="2800" dirty="0">
                <a:solidFill>
                  <a:schemeClr val="tx1"/>
                </a:solidFill>
              </a:rPr>
              <a:t>use different </a:t>
            </a:r>
            <a:br>
              <a:rPr lang="en-GB" sz="2800" dirty="0">
                <a:solidFill>
                  <a:schemeClr val="tx1"/>
                </a:solidFill>
              </a:rPr>
            </a:br>
            <a:r>
              <a:rPr lang="en-GB" sz="2800" dirty="0">
                <a:solidFill>
                  <a:schemeClr val="tx1"/>
                </a:solidFill>
              </a:rPr>
              <a:t>solvent</a:t>
            </a:r>
            <a:endParaRPr lang="en-GB" sz="28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3AC7ACB-C2D7-45F6-AC3D-D985894FC5B3}"/>
              </a:ext>
            </a:extLst>
          </p:cNvPr>
          <p:cNvSpPr txBox="1"/>
          <p:nvPr/>
        </p:nvSpPr>
        <p:spPr>
          <a:xfrm>
            <a:off x="323528" y="4927445"/>
            <a:ext cx="2410788" cy="1815882"/>
          </a:xfrm>
          <a:prstGeom prst="rect">
            <a:avLst/>
          </a:prstGeom>
          <a:ln>
            <a:solidFill>
              <a:srgbClr val="0099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samples </a:t>
            </a:r>
          </a:p>
          <a:p>
            <a:pPr algn="ctr"/>
            <a:r>
              <a:rPr lang="en-GB" sz="2800" dirty="0">
                <a:solidFill>
                  <a:schemeClr val="tx1"/>
                </a:solidFill>
              </a:rPr>
              <a:t>would dissolve </a:t>
            </a:r>
            <a:br>
              <a:rPr lang="en-GB" sz="2800" dirty="0">
                <a:solidFill>
                  <a:schemeClr val="tx1"/>
                </a:solidFill>
              </a:rPr>
            </a:br>
            <a:r>
              <a:rPr lang="en-GB" sz="2800" dirty="0">
                <a:solidFill>
                  <a:schemeClr val="tx1"/>
                </a:solidFill>
              </a:rPr>
              <a:t>in solvent</a:t>
            </a:r>
            <a:br>
              <a:rPr lang="en-GB" sz="2800" dirty="0">
                <a:solidFill>
                  <a:schemeClr val="tx1"/>
                </a:solidFill>
              </a:rPr>
            </a:br>
            <a:r>
              <a:rPr lang="en-GB" sz="2800" dirty="0">
                <a:solidFill>
                  <a:schemeClr val="tx1"/>
                </a:solidFill>
              </a:rPr>
              <a:t>wash off paper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738261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0" grpId="0" animBg="1"/>
      <p:bldP spid="31" grpId="0" animBg="1"/>
      <p:bldP spid="27" grpId="0" animBg="1"/>
      <p:bldP spid="28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objectives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 understand how chromatography is used to separate and identify a substance</a:t>
            </a:r>
          </a:p>
          <a:p>
            <a:endParaRPr lang="en-GB" dirty="0"/>
          </a:p>
          <a:p>
            <a:r>
              <a:rPr lang="en-GB" dirty="0"/>
              <a:t>Know how to calculate retention factors, R</a:t>
            </a:r>
            <a:r>
              <a:rPr lang="en-GB" i="1" baseline="-25000" dirty="0"/>
              <a:t>f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Paper chromatography</a:t>
            </a:r>
          </a:p>
        </p:txBody>
      </p:sp>
      <p:pic>
        <p:nvPicPr>
          <p:cNvPr id="246786" name="Picture 2" descr="Image result for paper chromatograph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3495756"/>
            <a:ext cx="2880320" cy="2788675"/>
          </a:xfrm>
          <a:prstGeom prst="rect">
            <a:avLst/>
          </a:prstGeom>
          <a:noFill/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DB1D3442-14F4-4B0A-8F3F-D7F798E5A3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4" t="20753" r="41368" b="10107"/>
          <a:stretch/>
        </p:blipFill>
        <p:spPr bwMode="auto">
          <a:xfrm>
            <a:off x="3537560" y="3747978"/>
            <a:ext cx="2728292" cy="2381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8E1B56C5-D609-4C75-8F74-45CE710E5FD3}"/>
              </a:ext>
            </a:extLst>
          </p:cNvPr>
          <p:cNvGrpSpPr/>
          <p:nvPr/>
        </p:nvGrpSpPr>
        <p:grpSpPr>
          <a:xfrm>
            <a:off x="107504" y="3356992"/>
            <a:ext cx="3430056" cy="2927439"/>
            <a:chOff x="457200" y="3686086"/>
            <a:chExt cx="3430056" cy="2927439"/>
          </a:xfrm>
        </p:grpSpPr>
        <p:pic>
          <p:nvPicPr>
            <p:cNvPr id="215042" name="Picture 2" descr="http://www.chemguide.co.uk/analysis/chromatography/tlc1.gif"/>
            <p:cNvPicPr>
              <a:picLocks noChangeAspect="1" noChangeArrowheads="1"/>
            </p:cNvPicPr>
            <p:nvPr/>
          </p:nvPicPr>
          <p:blipFill rotWithShape="1">
            <a:blip r:embed="rId5" cstate="print"/>
            <a:srcRect l="22104"/>
            <a:stretch/>
          </p:blipFill>
          <p:spPr bwMode="auto">
            <a:xfrm>
              <a:off x="457200" y="3686086"/>
              <a:ext cx="3430056" cy="292743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ACFE645-EE4D-4553-B9FB-BFD71078F8EA}"/>
                </a:ext>
              </a:extLst>
            </p:cNvPr>
            <p:cNvSpPr/>
            <p:nvPr/>
          </p:nvSpPr>
          <p:spPr>
            <a:xfrm>
              <a:off x="457200" y="4725144"/>
              <a:ext cx="658416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4C34A5DD-E151-4612-A369-6437210FFB68}"/>
              </a:ext>
            </a:extLst>
          </p:cNvPr>
          <p:cNvSpPr txBox="1"/>
          <p:nvPr/>
        </p:nvSpPr>
        <p:spPr>
          <a:xfrm>
            <a:off x="1331640" y="1854700"/>
            <a:ext cx="6480720" cy="954107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Analytical method used to separate and identify a substance in a mixture</a:t>
            </a:r>
          </a:p>
        </p:txBody>
      </p:sp>
    </p:spTree>
    <p:extLst>
      <p:ext uri="{BB962C8B-B14F-4D97-AF65-F5344CB8AC3E}">
        <p14:creationId xmlns:p14="http://schemas.microsoft.com/office/powerpoint/2010/main" val="1154113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Paper chromatography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30392D-6653-4D3D-BE53-0373CF1415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t"/>
          <a:lstStyle/>
          <a:p>
            <a:r>
              <a:rPr lang="en-GB" dirty="0"/>
              <a:t>How it works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F0BD35-B68D-4DA2-83D7-95DCDC12E91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Sample spotted onto </a:t>
            </a:r>
            <a:r>
              <a:rPr lang="en-GB" dirty="0">
                <a:solidFill>
                  <a:srgbClr val="009900"/>
                </a:solidFill>
              </a:rPr>
              <a:t>stationary</a:t>
            </a:r>
            <a:r>
              <a:rPr lang="en-GB" dirty="0"/>
              <a:t> </a:t>
            </a:r>
            <a:r>
              <a:rPr lang="en-GB" dirty="0">
                <a:solidFill>
                  <a:srgbClr val="009900"/>
                </a:solidFill>
              </a:rPr>
              <a:t>phase</a:t>
            </a:r>
            <a:r>
              <a:rPr lang="en-GB" dirty="0"/>
              <a:t> (paper)</a:t>
            </a:r>
          </a:p>
          <a:p>
            <a:r>
              <a:rPr lang="en-GB" dirty="0"/>
              <a:t>Placed in </a:t>
            </a:r>
            <a:r>
              <a:rPr lang="en-GB" dirty="0">
                <a:solidFill>
                  <a:srgbClr val="0000CC"/>
                </a:solidFill>
              </a:rPr>
              <a:t>mobile phase </a:t>
            </a:r>
            <a:r>
              <a:rPr lang="en-GB" dirty="0"/>
              <a:t>(solvent)</a:t>
            </a:r>
          </a:p>
          <a:p>
            <a:r>
              <a:rPr lang="en-GB" dirty="0">
                <a:solidFill>
                  <a:srgbClr val="0099FF"/>
                </a:solidFill>
              </a:rPr>
              <a:t>Solvent</a:t>
            </a:r>
            <a:r>
              <a:rPr lang="en-GB" dirty="0"/>
              <a:t> travels up paper</a:t>
            </a:r>
          </a:p>
          <a:p>
            <a:r>
              <a:rPr lang="en-GB" dirty="0">
                <a:solidFill>
                  <a:srgbClr val="CC0099"/>
                </a:solidFill>
              </a:rPr>
              <a:t>Dissolves</a:t>
            </a:r>
            <a:r>
              <a:rPr lang="en-GB" dirty="0"/>
              <a:t> the sample</a:t>
            </a:r>
          </a:p>
          <a:p>
            <a:r>
              <a:rPr lang="en-GB" dirty="0">
                <a:solidFill>
                  <a:srgbClr val="C00000"/>
                </a:solidFill>
              </a:rPr>
              <a:t>Components</a:t>
            </a:r>
            <a:r>
              <a:rPr lang="en-GB" dirty="0"/>
              <a:t> in sample </a:t>
            </a:r>
            <a:r>
              <a:rPr lang="en-GB" dirty="0">
                <a:solidFill>
                  <a:srgbClr val="C00000"/>
                </a:solidFill>
              </a:rPr>
              <a:t>travel up paper </a:t>
            </a:r>
            <a:r>
              <a:rPr lang="en-GB" dirty="0"/>
              <a:t>with solvent </a:t>
            </a:r>
          </a:p>
          <a:p>
            <a:r>
              <a:rPr lang="en-GB" dirty="0"/>
              <a:t>Components </a:t>
            </a:r>
            <a:r>
              <a:rPr lang="en-GB" dirty="0">
                <a:solidFill>
                  <a:srgbClr val="FF0066"/>
                </a:solidFill>
              </a:rPr>
              <a:t>separated</a:t>
            </a:r>
          </a:p>
        </p:txBody>
      </p:sp>
      <p:pic>
        <p:nvPicPr>
          <p:cNvPr id="246788" name="Picture 4" descr="Image result for paper chromatograph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7388" y="2636912"/>
            <a:ext cx="4124317" cy="24745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Paper chromatography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30392D-6653-4D3D-BE53-0373CF1415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t"/>
          <a:lstStyle/>
          <a:p>
            <a:r>
              <a:rPr lang="en-GB" dirty="0"/>
              <a:t>Separation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F0BD35-B68D-4DA2-83D7-95DCDC12E9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258816" cy="4494485"/>
          </a:xfrm>
        </p:spPr>
        <p:txBody>
          <a:bodyPr>
            <a:no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Distribution</a:t>
            </a:r>
            <a:r>
              <a:rPr lang="en-GB" dirty="0"/>
              <a:t> of substances between the phases</a:t>
            </a:r>
          </a:p>
          <a:p>
            <a:r>
              <a:rPr lang="en-GB" dirty="0">
                <a:solidFill>
                  <a:srgbClr val="0000CC"/>
                </a:solidFill>
              </a:rPr>
              <a:t>Solubility</a:t>
            </a:r>
            <a:r>
              <a:rPr lang="en-GB" dirty="0"/>
              <a:t> of substance in solvent &amp; </a:t>
            </a:r>
            <a:r>
              <a:rPr lang="en-GB" dirty="0">
                <a:solidFill>
                  <a:srgbClr val="CC00FF"/>
                </a:solidFill>
              </a:rPr>
              <a:t>attraction</a:t>
            </a:r>
            <a:r>
              <a:rPr lang="en-GB" dirty="0"/>
              <a:t> to paper</a:t>
            </a:r>
          </a:p>
          <a:p>
            <a:r>
              <a:rPr lang="en-GB" dirty="0"/>
              <a:t>Substance </a:t>
            </a:r>
            <a:r>
              <a:rPr lang="en-GB" dirty="0">
                <a:solidFill>
                  <a:srgbClr val="0099FF"/>
                </a:solidFill>
              </a:rPr>
              <a:t>most soluble </a:t>
            </a:r>
            <a:r>
              <a:rPr lang="en-GB" dirty="0"/>
              <a:t>will travel </a:t>
            </a:r>
            <a:r>
              <a:rPr lang="en-GB" dirty="0">
                <a:solidFill>
                  <a:srgbClr val="0099FF"/>
                </a:solidFill>
              </a:rPr>
              <a:t>quickest</a:t>
            </a:r>
            <a:r>
              <a:rPr lang="en-GB" dirty="0"/>
              <a:t> &amp; </a:t>
            </a:r>
            <a:r>
              <a:rPr lang="en-GB" dirty="0">
                <a:solidFill>
                  <a:srgbClr val="0099FF"/>
                </a:solidFill>
              </a:rPr>
              <a:t>furthest </a:t>
            </a:r>
            <a:r>
              <a:rPr lang="en-GB" dirty="0"/>
              <a:t>up</a:t>
            </a:r>
            <a:r>
              <a:rPr lang="en-GB" dirty="0">
                <a:solidFill>
                  <a:srgbClr val="0099FF"/>
                </a:solidFill>
              </a:rPr>
              <a:t> </a:t>
            </a:r>
            <a:r>
              <a:rPr lang="en-GB" dirty="0"/>
              <a:t>the paper</a:t>
            </a:r>
          </a:p>
          <a:p>
            <a:r>
              <a:rPr lang="en-GB" dirty="0"/>
              <a:t>Substances with a </a:t>
            </a:r>
            <a:r>
              <a:rPr lang="en-GB" dirty="0">
                <a:solidFill>
                  <a:srgbClr val="FF0066"/>
                </a:solidFill>
              </a:rPr>
              <a:t>strongest</a:t>
            </a:r>
            <a:r>
              <a:rPr lang="en-GB" dirty="0"/>
              <a:t> </a:t>
            </a:r>
            <a:r>
              <a:rPr lang="en-GB" dirty="0">
                <a:solidFill>
                  <a:srgbClr val="FF0066"/>
                </a:solidFill>
              </a:rPr>
              <a:t>attraction for</a:t>
            </a:r>
            <a:r>
              <a:rPr lang="en-GB" dirty="0"/>
              <a:t> </a:t>
            </a:r>
            <a:r>
              <a:rPr lang="en-GB" dirty="0">
                <a:solidFill>
                  <a:srgbClr val="FF0066"/>
                </a:solidFill>
              </a:rPr>
              <a:t>paper</a:t>
            </a:r>
            <a:r>
              <a:rPr lang="en-GB" dirty="0"/>
              <a:t> will travel more </a:t>
            </a:r>
            <a:r>
              <a:rPr lang="en-GB" dirty="0">
                <a:solidFill>
                  <a:srgbClr val="FF0066"/>
                </a:solidFill>
              </a:rPr>
              <a:t>slowly</a:t>
            </a:r>
            <a:r>
              <a:rPr lang="en-GB" dirty="0"/>
              <a:t> &amp; </a:t>
            </a:r>
            <a:r>
              <a:rPr lang="en-GB" dirty="0">
                <a:solidFill>
                  <a:srgbClr val="FF0066"/>
                </a:solidFill>
              </a:rPr>
              <a:t>shortest</a:t>
            </a:r>
            <a:r>
              <a:rPr lang="en-GB" dirty="0"/>
              <a:t> distance up the paper</a:t>
            </a:r>
            <a:endParaRPr lang="en-GB" dirty="0">
              <a:solidFill>
                <a:srgbClr val="FF0066"/>
              </a:solidFill>
            </a:endParaRPr>
          </a:p>
        </p:txBody>
      </p:sp>
      <p:pic>
        <p:nvPicPr>
          <p:cNvPr id="246788" name="Picture 4" descr="Image result for paper chromatograph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852936"/>
            <a:ext cx="4124317" cy="24745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0075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008"/>
            <a:ext cx="8229600" cy="1143000"/>
          </a:xfrm>
        </p:spPr>
        <p:txBody>
          <a:bodyPr>
            <a:noAutofit/>
          </a:bodyPr>
          <a:lstStyle/>
          <a:p>
            <a:r>
              <a:rPr lang="en-GB" sz="4000" dirty="0"/>
              <a:t>Setting up a chromatogram</a:t>
            </a:r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192183888"/>
              </p:ext>
            </p:extLst>
          </p:nvPr>
        </p:nvGraphicFramePr>
        <p:xfrm>
          <a:off x="3646289" y="1701576"/>
          <a:ext cx="1501775" cy="410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1503680" imgH="4107180" progId="">
                  <p:embed/>
                </p:oleObj>
              </mc:Choice>
              <mc:Fallback>
                <p:oleObj name="CS ChemDraw Drawing" r:id="rId3" imgW="1503680" imgH="4107180" progId="">
                  <p:embed/>
                  <p:pic>
                    <p:nvPicPr>
                      <p:cNvPr id="5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289" y="1701576"/>
                        <a:ext cx="1501775" cy="410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23" name="Object 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417151"/>
              </p:ext>
            </p:extLst>
          </p:nvPr>
        </p:nvGraphicFramePr>
        <p:xfrm>
          <a:off x="4273178" y="5220516"/>
          <a:ext cx="207962" cy="207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5" imgW="208280" imgH="208280" progId="">
                  <p:embed/>
                </p:oleObj>
              </mc:Choice>
              <mc:Fallback>
                <p:oleObj name="CS ChemDraw Drawing" r:id="rId5" imgW="208280" imgH="208280" progId="">
                  <p:embed/>
                  <p:pic>
                    <p:nvPicPr>
                      <p:cNvPr id="214023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178" y="5220516"/>
                        <a:ext cx="207962" cy="207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9268204"/>
              </p:ext>
            </p:extLst>
          </p:nvPr>
        </p:nvGraphicFramePr>
        <p:xfrm>
          <a:off x="3923928" y="4915716"/>
          <a:ext cx="904875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DLDrawObject Class" r:id="rId7" imgW="180860" imgH="171408" progId="">
                  <p:embed/>
                </p:oleObj>
              </mc:Choice>
              <mc:Fallback>
                <p:oleObj name="MDLDrawObject Class" r:id="rId7" imgW="180860" imgH="171408" progId="">
                  <p:embed/>
                  <p:pic>
                    <p:nvPicPr>
                      <p:cNvPr id="21402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4915716"/>
                        <a:ext cx="904875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77996"/>
              </p:ext>
            </p:extLst>
          </p:nvPr>
        </p:nvGraphicFramePr>
        <p:xfrm>
          <a:off x="4273178" y="5220516"/>
          <a:ext cx="207962" cy="207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9" imgW="208280" imgH="208280" progId="">
                  <p:embed/>
                </p:oleObj>
              </mc:Choice>
              <mc:Fallback>
                <p:oleObj name="CS ChemDraw Drawing" r:id="rId9" imgW="208280" imgH="208280" progId="">
                  <p:embed/>
                  <p:pic>
                    <p:nvPicPr>
                      <p:cNvPr id="21402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178" y="5220516"/>
                        <a:ext cx="207962" cy="207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295455"/>
              </p:ext>
            </p:extLst>
          </p:nvPr>
        </p:nvGraphicFramePr>
        <p:xfrm>
          <a:off x="4273178" y="5220516"/>
          <a:ext cx="207962" cy="207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1" imgW="208280" imgH="208280" progId="">
                  <p:embed/>
                </p:oleObj>
              </mc:Choice>
              <mc:Fallback>
                <p:oleObj name="CS ChemDraw Drawing" r:id="rId11" imgW="208280" imgH="208280" progId="">
                  <p:embed/>
                  <p:pic>
                    <p:nvPicPr>
                      <p:cNvPr id="21402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178" y="5220516"/>
                        <a:ext cx="207962" cy="207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8A2D2C1-4C4A-434C-9B08-ACBECF6C609B}"/>
              </a:ext>
            </a:extLst>
          </p:cNvPr>
          <p:cNvSpPr txBox="1"/>
          <p:nvPr/>
        </p:nvSpPr>
        <p:spPr>
          <a:xfrm>
            <a:off x="6300193" y="5070375"/>
            <a:ext cx="2319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1. Draw </a:t>
            </a:r>
            <a:r>
              <a:rPr lang="en-US" sz="2400" dirty="0">
                <a:solidFill>
                  <a:srgbClr val="FF0066"/>
                </a:solidFill>
              </a:rPr>
              <a:t>base line</a:t>
            </a:r>
            <a:endParaRPr lang="en-GB" sz="2400" dirty="0">
              <a:solidFill>
                <a:srgbClr val="FF0066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93B19A-DB6F-43E5-9073-CD587B933D5A}"/>
              </a:ext>
            </a:extLst>
          </p:cNvPr>
          <p:cNvSpPr txBox="1"/>
          <p:nvPr/>
        </p:nvSpPr>
        <p:spPr>
          <a:xfrm>
            <a:off x="245610" y="3973494"/>
            <a:ext cx="24410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3. Place in </a:t>
            </a:r>
            <a:r>
              <a:rPr lang="en-US" sz="2400" dirty="0">
                <a:solidFill>
                  <a:srgbClr val="FF0066"/>
                </a:solidFill>
              </a:rPr>
              <a:t>beaker</a:t>
            </a:r>
            <a:r>
              <a:rPr lang="en-US" sz="2400" dirty="0"/>
              <a:t> with </a:t>
            </a:r>
            <a:r>
              <a:rPr lang="en-US" sz="2400" dirty="0">
                <a:solidFill>
                  <a:srgbClr val="FF0066"/>
                </a:solidFill>
              </a:rPr>
              <a:t>solvent</a:t>
            </a:r>
            <a:r>
              <a:rPr lang="en-US" sz="2400" dirty="0"/>
              <a:t> in bottom</a:t>
            </a:r>
            <a:endParaRPr lang="en-GB" sz="24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A71F7CE-08BE-4DA9-9C41-4E1A8CA4548B}"/>
              </a:ext>
            </a:extLst>
          </p:cNvPr>
          <p:cNvGrpSpPr/>
          <p:nvPr/>
        </p:nvGrpSpPr>
        <p:grpSpPr>
          <a:xfrm>
            <a:off x="2658721" y="1556792"/>
            <a:ext cx="3506391" cy="4322439"/>
            <a:chOff x="2704987" y="1556792"/>
            <a:chExt cx="3506391" cy="4322439"/>
          </a:xfrm>
        </p:grpSpPr>
        <p:pic>
          <p:nvPicPr>
            <p:cNvPr id="14" name="Picture 2">
              <a:extLst>
                <a:ext uri="{FF2B5EF4-FFF2-40B4-BE49-F238E27FC236}">
                  <a16:creationId xmlns:a16="http://schemas.microsoft.com/office/drawing/2014/main" id="{B23B5603-4B80-47D8-88AD-61E0656EBC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4987" y="1556792"/>
              <a:ext cx="3506391" cy="4322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0A91D22-E648-43CE-91D7-59EF9D75F74D}"/>
                </a:ext>
              </a:extLst>
            </p:cNvPr>
            <p:cNvCxnSpPr/>
            <p:nvPr/>
          </p:nvCxnSpPr>
          <p:spPr>
            <a:xfrm>
              <a:off x="2843808" y="5589240"/>
              <a:ext cx="32400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300792D3-56D6-4254-B333-3DDBA254E4F0}"/>
              </a:ext>
            </a:extLst>
          </p:cNvPr>
          <p:cNvSpPr txBox="1"/>
          <p:nvPr/>
        </p:nvSpPr>
        <p:spPr>
          <a:xfrm>
            <a:off x="3274635" y="5985282"/>
            <a:ext cx="2419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2. </a:t>
            </a:r>
            <a:r>
              <a:rPr lang="en-US" sz="2400" dirty="0">
                <a:solidFill>
                  <a:srgbClr val="FF0066"/>
                </a:solidFill>
              </a:rPr>
              <a:t>Spot</a:t>
            </a:r>
            <a:r>
              <a:rPr lang="en-US" sz="2400" dirty="0"/>
              <a:t> of mixture</a:t>
            </a:r>
            <a:endParaRPr lang="en-GB" sz="2400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7235412-339D-4C93-9B1F-3A3CA74525A1}"/>
              </a:ext>
            </a:extLst>
          </p:cNvPr>
          <p:cNvGrpSpPr/>
          <p:nvPr/>
        </p:nvGrpSpPr>
        <p:grpSpPr>
          <a:xfrm>
            <a:off x="2627784" y="1095435"/>
            <a:ext cx="3626142" cy="806115"/>
            <a:chOff x="6850514" y="1556792"/>
            <a:chExt cx="3626142" cy="806115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B5EA266-1B9A-43E4-8839-CB7FFAA2338E}"/>
                </a:ext>
              </a:extLst>
            </p:cNvPr>
            <p:cNvSpPr/>
            <p:nvPr/>
          </p:nvSpPr>
          <p:spPr>
            <a:xfrm>
              <a:off x="6876255" y="1607311"/>
              <a:ext cx="3528392" cy="75559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AF1FB51-912C-4EEA-AF68-7DB5E6BBD8E1}"/>
                </a:ext>
              </a:extLst>
            </p:cNvPr>
            <p:cNvSpPr/>
            <p:nvPr/>
          </p:nvSpPr>
          <p:spPr bwMode="auto">
            <a:xfrm>
              <a:off x="6850514" y="1556792"/>
              <a:ext cx="3626142" cy="5000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5B70C0F9-3071-403C-BAF5-408B5F23B8F1}"/>
              </a:ext>
            </a:extLst>
          </p:cNvPr>
          <p:cNvSpPr txBox="1"/>
          <p:nvPr/>
        </p:nvSpPr>
        <p:spPr>
          <a:xfrm>
            <a:off x="298949" y="1447712"/>
            <a:ext cx="2441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4. Put </a:t>
            </a:r>
            <a:r>
              <a:rPr lang="en-US" sz="2400" dirty="0">
                <a:solidFill>
                  <a:srgbClr val="FF0066"/>
                </a:solidFill>
              </a:rPr>
              <a:t>lid</a:t>
            </a:r>
            <a:r>
              <a:rPr lang="en-US" sz="2400" dirty="0"/>
              <a:t> on top</a:t>
            </a:r>
            <a:endParaRPr lang="en-GB" sz="2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1140882-9E6E-4ED5-86B8-433DD9A4634B}"/>
              </a:ext>
            </a:extLst>
          </p:cNvPr>
          <p:cNvSpPr txBox="1"/>
          <p:nvPr/>
        </p:nvSpPr>
        <p:spPr>
          <a:xfrm>
            <a:off x="245610" y="5241394"/>
            <a:ext cx="2278937" cy="707886"/>
          </a:xfrm>
          <a:prstGeom prst="rect">
            <a:avLst/>
          </a:prstGeom>
          <a:noFill/>
          <a:ln w="19050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MUST BE BELOW </a:t>
            </a:r>
          </a:p>
          <a:p>
            <a:r>
              <a:rPr lang="en-US" sz="2000" dirty="0"/>
              <a:t>BASE LINE</a:t>
            </a:r>
            <a:endParaRPr lang="en-GB" sz="2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9AE9891-84FD-4338-8BC2-C54ACD7720AF}"/>
              </a:ext>
            </a:extLst>
          </p:cNvPr>
          <p:cNvSpPr txBox="1"/>
          <p:nvPr/>
        </p:nvSpPr>
        <p:spPr>
          <a:xfrm>
            <a:off x="6300193" y="5589240"/>
            <a:ext cx="2232248" cy="400110"/>
          </a:xfrm>
          <a:prstGeom prst="rect">
            <a:avLst/>
          </a:prstGeom>
          <a:noFill/>
          <a:ln w="19050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MUST BE IN PENCIL</a:t>
            </a:r>
            <a:endParaRPr lang="en-GB" sz="2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24DA81C-EABD-4BE0-B620-E9EF454D5555}"/>
              </a:ext>
            </a:extLst>
          </p:cNvPr>
          <p:cNvSpPr txBox="1"/>
          <p:nvPr/>
        </p:nvSpPr>
        <p:spPr>
          <a:xfrm>
            <a:off x="298949" y="1982366"/>
            <a:ext cx="2108530" cy="707886"/>
          </a:xfrm>
          <a:prstGeom prst="rect">
            <a:avLst/>
          </a:prstGeom>
          <a:noFill/>
          <a:ln w="19050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STOPS SOLVENT EVAPORATING</a:t>
            </a:r>
            <a:endParaRPr lang="en-GB" sz="2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8E6F4F7-39AE-4A14-9082-379BCBDF4330}"/>
              </a:ext>
            </a:extLst>
          </p:cNvPr>
          <p:cNvSpPr txBox="1"/>
          <p:nvPr/>
        </p:nvSpPr>
        <p:spPr>
          <a:xfrm>
            <a:off x="6300193" y="3184266"/>
            <a:ext cx="24410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5. Leave to </a:t>
            </a:r>
            <a:r>
              <a:rPr lang="en-US" sz="2400" dirty="0">
                <a:solidFill>
                  <a:srgbClr val="FF0066"/>
                </a:solidFill>
              </a:rPr>
              <a:t>separate</a:t>
            </a:r>
            <a:endParaRPr lang="en-GB" sz="2400" dirty="0">
              <a:solidFill>
                <a:srgbClr val="FF0066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45D6F7F-8579-4C3C-834D-C8030B5BA96A}"/>
              </a:ext>
            </a:extLst>
          </p:cNvPr>
          <p:cNvSpPr txBox="1"/>
          <p:nvPr/>
        </p:nvSpPr>
        <p:spPr>
          <a:xfrm>
            <a:off x="6300193" y="4089266"/>
            <a:ext cx="2108530" cy="707886"/>
          </a:xfrm>
          <a:prstGeom prst="rect">
            <a:avLst/>
          </a:prstGeom>
          <a:noFill/>
          <a:ln w="19050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COMPONENTS IN MIXTURE VISIBLE</a:t>
            </a:r>
            <a:endParaRPr lang="en-GB" sz="2000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485896F-E1E8-4FE9-861D-36A1C680BEEF}"/>
              </a:ext>
            </a:extLst>
          </p:cNvPr>
          <p:cNvSpPr/>
          <p:nvPr/>
        </p:nvSpPr>
        <p:spPr>
          <a:xfrm>
            <a:off x="4283968" y="5265224"/>
            <a:ext cx="180000" cy="180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A74825A-BC6A-43E1-875B-ECB8607972E6}"/>
              </a:ext>
            </a:extLst>
          </p:cNvPr>
          <p:cNvSpPr txBox="1"/>
          <p:nvPr/>
        </p:nvSpPr>
        <p:spPr>
          <a:xfrm>
            <a:off x="6300193" y="1861953"/>
            <a:ext cx="28042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6. Draw </a:t>
            </a:r>
            <a:r>
              <a:rPr lang="en-US" sz="2400" dirty="0">
                <a:solidFill>
                  <a:srgbClr val="FF0066"/>
                </a:solidFill>
              </a:rPr>
              <a:t>solvent front</a:t>
            </a:r>
            <a:endParaRPr lang="en-GB" sz="2400" dirty="0">
              <a:solidFill>
                <a:srgbClr val="FF0066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C0BB909-AEAF-4246-A71C-93A14C72672F}"/>
              </a:ext>
            </a:extLst>
          </p:cNvPr>
          <p:cNvSpPr/>
          <p:nvPr/>
        </p:nvSpPr>
        <p:spPr>
          <a:xfrm>
            <a:off x="3744056" y="5191238"/>
            <a:ext cx="1332000" cy="28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C66D96D-1B45-4FEB-BA33-B677261DE2D9}"/>
              </a:ext>
            </a:extLst>
          </p:cNvPr>
          <p:cNvSpPr txBox="1"/>
          <p:nvPr/>
        </p:nvSpPr>
        <p:spPr>
          <a:xfrm>
            <a:off x="6300192" y="2380818"/>
            <a:ext cx="2488971" cy="400110"/>
          </a:xfrm>
          <a:prstGeom prst="rect">
            <a:avLst/>
          </a:prstGeom>
          <a:noFill/>
          <a:ln w="19050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MEASURE DISTANCES</a:t>
            </a:r>
            <a:endParaRPr lang="en-GB" sz="200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6451F4E-F863-45FF-A43F-2701DBA8ADA0}"/>
              </a:ext>
            </a:extLst>
          </p:cNvPr>
          <p:cNvSpPr/>
          <p:nvPr/>
        </p:nvSpPr>
        <p:spPr>
          <a:xfrm>
            <a:off x="3744056" y="2008319"/>
            <a:ext cx="1332000" cy="28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327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4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4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4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14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14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4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8 0.00092 L -0.00348 -0.33218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11111E-6 L 4.16667E-6 -0.23773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898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11111E-6 L 4.16667E-6 -0.15463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731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11111E-6 L 4.16667E-6 -0.10139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14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18" grpId="0"/>
      <p:bldP spid="24" grpId="0"/>
      <p:bldP spid="25" grpId="0" animBg="1"/>
      <p:bldP spid="26" grpId="0" animBg="1"/>
      <p:bldP spid="27" grpId="0" animBg="1"/>
      <p:bldP spid="28" grpId="0"/>
      <p:bldP spid="29" grpId="0" animBg="1"/>
      <p:bldP spid="30" grpId="0" animBg="1"/>
      <p:bldP spid="31" grpId="0"/>
      <p:bldP spid="9" grpId="0" animBg="1"/>
      <p:bldP spid="32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/>
              <a:t>Retention factor, R</a:t>
            </a:r>
            <a:r>
              <a:rPr lang="en-GB" i="1" baseline="-25000" dirty="0"/>
              <a:t>f</a:t>
            </a:r>
            <a:endParaRPr lang="en-GB" i="1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D5E123F-0156-4A19-A8CB-B73F112CDDCD}"/>
              </a:ext>
            </a:extLst>
          </p:cNvPr>
          <p:cNvGrpSpPr/>
          <p:nvPr/>
        </p:nvGrpSpPr>
        <p:grpSpPr>
          <a:xfrm>
            <a:off x="5410354" y="1557647"/>
            <a:ext cx="3626142" cy="4607657"/>
            <a:chOff x="2314011" y="1913250"/>
            <a:chExt cx="3626142" cy="460765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363AC2F-04CE-4D02-8D19-939B9D4DB73E}"/>
                </a:ext>
              </a:extLst>
            </p:cNvPr>
            <p:cNvGrpSpPr/>
            <p:nvPr/>
          </p:nvGrpSpPr>
          <p:grpSpPr>
            <a:xfrm>
              <a:off x="2627784" y="2855940"/>
              <a:ext cx="3096344" cy="3528392"/>
              <a:chOff x="2627784" y="2780928"/>
              <a:chExt cx="3096344" cy="3528392"/>
            </a:xfrm>
          </p:grpSpPr>
          <p:pic>
            <p:nvPicPr>
              <p:cNvPr id="13" name="Picture 78" descr="Image result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1792" t="3774" r="59670" b="3774"/>
              <a:stretch>
                <a:fillRect/>
              </a:stretch>
            </p:blipFill>
            <p:spPr bwMode="auto">
              <a:xfrm>
                <a:off x="2627784" y="2780928"/>
                <a:ext cx="3096344" cy="3528392"/>
              </a:xfrm>
              <a:prstGeom prst="rect">
                <a:avLst/>
              </a:prstGeom>
              <a:noFill/>
            </p:spPr>
          </p:pic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CDF1970-6335-47C4-B803-D031E9DFD830}"/>
                  </a:ext>
                </a:extLst>
              </p:cNvPr>
              <p:cNvSpPr txBox="1"/>
              <p:nvPr/>
            </p:nvSpPr>
            <p:spPr>
              <a:xfrm>
                <a:off x="2627784" y="5805264"/>
                <a:ext cx="1018227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base line</a:t>
                </a:r>
                <a:endParaRPr lang="en-GB" dirty="0"/>
              </a:p>
            </p:txBody>
          </p:sp>
        </p:grp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C58023A3-3F38-4B7F-A7D8-573E55A5CE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1760" y="2348880"/>
              <a:ext cx="3384376" cy="41720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BE10EC4-B741-4D43-B364-7D311148572A}"/>
                </a:ext>
              </a:extLst>
            </p:cNvPr>
            <p:cNvSpPr/>
            <p:nvPr/>
          </p:nvSpPr>
          <p:spPr>
            <a:xfrm>
              <a:off x="2339752" y="1963769"/>
              <a:ext cx="3528392" cy="75559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E85824D-0CA3-49F8-8027-C840A27F3D9C}"/>
                </a:ext>
              </a:extLst>
            </p:cNvPr>
            <p:cNvSpPr/>
            <p:nvPr/>
          </p:nvSpPr>
          <p:spPr bwMode="auto">
            <a:xfrm>
              <a:off x="2314011" y="1913250"/>
              <a:ext cx="3626142" cy="50009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9A78A5D-1325-4B80-971E-B54BE8C83C05}"/>
                </a:ext>
              </a:extLst>
            </p:cNvPr>
            <p:cNvCxnSpPr/>
            <p:nvPr/>
          </p:nvCxnSpPr>
          <p:spPr>
            <a:xfrm>
              <a:off x="2520120" y="6173640"/>
              <a:ext cx="31320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39716FF-2539-480B-A7EF-511B1F96DE20}"/>
                </a:ext>
              </a:extLst>
            </p:cNvPr>
            <p:cNvSpPr/>
            <p:nvPr/>
          </p:nvSpPr>
          <p:spPr bwMode="auto">
            <a:xfrm rot="16200000">
              <a:off x="3641962" y="4132554"/>
              <a:ext cx="3168000" cy="82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51472" y="1666647"/>
            <a:ext cx="4786250" cy="1015655"/>
            <a:chOff x="4067180" y="2852740"/>
            <a:chExt cx="4680520" cy="1015655"/>
          </a:xfrm>
        </p:grpSpPr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4067180" y="2852740"/>
              <a:ext cx="4680520" cy="101565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1436" tIns="45716" rIns="91436" bIns="4571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i="1" dirty="0">
                  <a:solidFill>
                    <a:srgbClr val="000000"/>
                  </a:solidFill>
                  <a:latin typeface="+mn-lt"/>
                </a:rPr>
                <a:t>R</a:t>
              </a:r>
              <a:r>
                <a:rPr lang="en-GB" sz="2400" i="1" baseline="-25000" dirty="0">
                  <a:solidFill>
                    <a:srgbClr val="000000"/>
                  </a:solidFill>
                  <a:latin typeface="+mn-lt"/>
                </a:rPr>
                <a:t>f</a:t>
              </a:r>
              <a:r>
                <a:rPr lang="en-GB" sz="2400" dirty="0">
                  <a:solidFill>
                    <a:srgbClr val="000000"/>
                  </a:solidFill>
                  <a:latin typeface="+mn-lt"/>
                </a:rPr>
                <a:t> = </a:t>
              </a:r>
              <a:r>
                <a:rPr lang="en-GB" sz="2400" dirty="0">
                  <a:solidFill>
                    <a:srgbClr val="009900"/>
                  </a:solidFill>
                  <a:latin typeface="+mn-lt"/>
                </a:rPr>
                <a:t>distance moved by substance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GB" sz="2400" dirty="0">
                  <a:solidFill>
                    <a:srgbClr val="000000"/>
                  </a:solidFill>
                  <a:latin typeface="+mn-lt"/>
                </a:rPr>
                <a:t>          </a:t>
              </a:r>
              <a:r>
                <a:rPr lang="en-GB" sz="2400" dirty="0">
                  <a:solidFill>
                    <a:srgbClr val="3366FF"/>
                  </a:solidFill>
                  <a:latin typeface="+mn-lt"/>
                </a:rPr>
                <a:t>distance moved by solvent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4716016" y="3356796"/>
              <a:ext cx="3743652" cy="754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0734501E-9BB8-4FDB-B430-CA837B52FFE2}"/>
              </a:ext>
            </a:extLst>
          </p:cNvPr>
          <p:cNvSpPr/>
          <p:nvPr/>
        </p:nvSpPr>
        <p:spPr>
          <a:xfrm>
            <a:off x="1098582" y="2787743"/>
            <a:ext cx="33843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R</a:t>
            </a:r>
            <a:r>
              <a:rPr lang="en-GB" sz="2400" i="1" baseline="-25000" dirty="0"/>
              <a:t>f </a:t>
            </a:r>
            <a:r>
              <a:rPr lang="en-GB" sz="2400" dirty="0"/>
              <a:t>value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Affected by solvent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used to identify a substance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CCBFDB2-C67B-4BD4-86AA-DE6E168C8601}"/>
              </a:ext>
            </a:extLst>
          </p:cNvPr>
          <p:cNvCxnSpPr/>
          <p:nvPr/>
        </p:nvCxnSpPr>
        <p:spPr>
          <a:xfrm flipV="1">
            <a:off x="7511457" y="4725144"/>
            <a:ext cx="0" cy="984195"/>
          </a:xfrm>
          <a:prstGeom prst="straightConnector1">
            <a:avLst/>
          </a:prstGeom>
          <a:ln w="38100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5EEF57A-3ED7-484D-8066-5A4965A3BED7}"/>
              </a:ext>
            </a:extLst>
          </p:cNvPr>
          <p:cNvCxnSpPr>
            <a:cxnSpLocks/>
          </p:cNvCxnSpPr>
          <p:nvPr/>
        </p:nvCxnSpPr>
        <p:spPr>
          <a:xfrm flipV="1">
            <a:off x="7655473" y="3429000"/>
            <a:ext cx="0" cy="2280340"/>
          </a:xfrm>
          <a:prstGeom prst="straightConnector1">
            <a:avLst/>
          </a:prstGeom>
          <a:ln w="38100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4811152-685F-4E33-9431-055AFBBF2D9F}"/>
              </a:ext>
            </a:extLst>
          </p:cNvPr>
          <p:cNvCxnSpPr>
            <a:cxnSpLocks/>
          </p:cNvCxnSpPr>
          <p:nvPr/>
        </p:nvCxnSpPr>
        <p:spPr>
          <a:xfrm flipV="1">
            <a:off x="7799489" y="2780928"/>
            <a:ext cx="0" cy="2928411"/>
          </a:xfrm>
          <a:prstGeom prst="straightConnector1">
            <a:avLst/>
          </a:prstGeom>
          <a:ln w="38100">
            <a:solidFill>
              <a:srgbClr val="3366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15900C09-03C5-403F-A0BA-D8B8078E3924}"/>
              </a:ext>
            </a:extLst>
          </p:cNvPr>
          <p:cNvSpPr/>
          <p:nvPr/>
        </p:nvSpPr>
        <p:spPr>
          <a:xfrm>
            <a:off x="450510" y="4462844"/>
            <a:ext cx="4680520" cy="2185214"/>
          </a:xfrm>
          <a:prstGeom prst="rect">
            <a:avLst/>
          </a:prstGeom>
          <a:ln>
            <a:solidFill>
              <a:srgbClr val="3333CC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2200" dirty="0">
                <a:solidFill>
                  <a:schemeClr val="tx1"/>
                </a:solidFill>
              </a:rPr>
              <a:t>Example:</a:t>
            </a:r>
          </a:p>
          <a:p>
            <a:r>
              <a:rPr lang="en-GB" sz="2200" dirty="0">
                <a:solidFill>
                  <a:schemeClr val="tx1"/>
                </a:solidFill>
              </a:rPr>
              <a:t>distance moved by substance = </a:t>
            </a:r>
            <a:r>
              <a:rPr lang="en-GB" sz="2200" dirty="0">
                <a:solidFill>
                  <a:srgbClr val="009900"/>
                </a:solidFill>
              </a:rPr>
              <a:t>3.5</a:t>
            </a:r>
            <a:r>
              <a:rPr lang="en-GB" sz="2200" dirty="0">
                <a:solidFill>
                  <a:schemeClr val="tx1"/>
                </a:solidFill>
              </a:rPr>
              <a:t> mm</a:t>
            </a:r>
          </a:p>
          <a:p>
            <a:r>
              <a:rPr lang="en-GB" sz="2200" dirty="0">
                <a:solidFill>
                  <a:schemeClr val="tx1"/>
                </a:solidFill>
              </a:rPr>
              <a:t>distance moved by solvent = </a:t>
            </a:r>
            <a:r>
              <a:rPr lang="en-GB" sz="2200" dirty="0">
                <a:solidFill>
                  <a:srgbClr val="3366FF"/>
                </a:solidFill>
                <a:cs typeface="Arial" charset="0"/>
              </a:rPr>
              <a:t>5.0</a:t>
            </a:r>
            <a:r>
              <a:rPr lang="en-GB" sz="2200" dirty="0">
                <a:solidFill>
                  <a:schemeClr val="tx1"/>
                </a:solidFill>
              </a:rPr>
              <a:t> mm</a:t>
            </a:r>
          </a:p>
          <a:p>
            <a:endParaRPr lang="en-GB" sz="2200" dirty="0">
              <a:solidFill>
                <a:schemeClr val="tx1"/>
              </a:solidFill>
            </a:endParaRPr>
          </a:p>
          <a:p>
            <a:r>
              <a:rPr lang="en-GB" sz="2200" dirty="0">
                <a:solidFill>
                  <a:schemeClr val="tx1"/>
                </a:solidFill>
              </a:rPr>
              <a:t>R</a:t>
            </a:r>
            <a:r>
              <a:rPr lang="en-GB" sz="2200" i="1" baseline="-25000" dirty="0">
                <a:solidFill>
                  <a:schemeClr val="tx1"/>
                </a:solidFill>
              </a:rPr>
              <a:t>f</a:t>
            </a:r>
            <a:r>
              <a:rPr lang="en-GB" sz="2200" dirty="0">
                <a:solidFill>
                  <a:schemeClr val="tx1"/>
                </a:solidFill>
              </a:rPr>
              <a:t> =  </a:t>
            </a:r>
            <a:r>
              <a:rPr lang="en-GB" sz="2200" u="sng" dirty="0">
                <a:solidFill>
                  <a:srgbClr val="009900"/>
                </a:solidFill>
              </a:rPr>
              <a:t>3.5</a:t>
            </a:r>
            <a:r>
              <a:rPr lang="en-GB" sz="2200" dirty="0">
                <a:solidFill>
                  <a:schemeClr val="tx1"/>
                </a:solidFill>
              </a:rPr>
              <a:t>  = 0.7</a:t>
            </a:r>
          </a:p>
          <a:p>
            <a:r>
              <a:rPr lang="en-GB" sz="2200" dirty="0">
                <a:solidFill>
                  <a:schemeClr val="tx1"/>
                </a:solidFill>
              </a:rPr>
              <a:t>         </a:t>
            </a:r>
            <a:r>
              <a:rPr lang="en-GB" sz="2200" dirty="0">
                <a:solidFill>
                  <a:srgbClr val="3366FF"/>
                </a:solidFill>
                <a:cs typeface="Arial" charset="0"/>
              </a:rPr>
              <a:t>5.0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075AD7-C5F8-4C45-9399-BC84614DBE94}"/>
              </a:ext>
            </a:extLst>
          </p:cNvPr>
          <p:cNvSpPr/>
          <p:nvPr/>
        </p:nvSpPr>
        <p:spPr>
          <a:xfrm>
            <a:off x="3592228" y="5707698"/>
            <a:ext cx="1483828" cy="830997"/>
          </a:xfrm>
          <a:prstGeom prst="rect">
            <a:avLst/>
          </a:prstGeom>
          <a:ln>
            <a:solidFill>
              <a:srgbClr val="3333CC"/>
            </a:solidFill>
          </a:ln>
        </p:spPr>
        <p:txBody>
          <a:bodyPr wrap="square">
            <a:spAutoFit/>
          </a:bodyPr>
          <a:lstStyle/>
          <a:p>
            <a:r>
              <a:rPr lang="en-GB" sz="2400" i="1" dirty="0"/>
              <a:t>no units</a:t>
            </a:r>
          </a:p>
          <a:p>
            <a:r>
              <a:rPr lang="en-GB" sz="2400" i="1" dirty="0"/>
              <a:t>always &lt; 1</a:t>
            </a:r>
          </a:p>
        </p:txBody>
      </p:sp>
    </p:spTree>
    <p:extLst>
      <p:ext uri="{BB962C8B-B14F-4D97-AF65-F5344CB8AC3E}">
        <p14:creationId xmlns:p14="http://schemas.microsoft.com/office/powerpoint/2010/main" val="349287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008"/>
            <a:ext cx="8229600" cy="1143000"/>
          </a:xfrm>
        </p:spPr>
        <p:txBody>
          <a:bodyPr>
            <a:noAutofit/>
          </a:bodyPr>
          <a:lstStyle/>
          <a:p>
            <a:r>
              <a:rPr lang="en-GB" sz="3600" dirty="0"/>
              <a:t>1. Which of these chromatograms show a pure substance?</a:t>
            </a:r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/>
        </p:nvGraphicFramePr>
        <p:xfrm>
          <a:off x="2710185" y="1701576"/>
          <a:ext cx="1501775" cy="410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3" imgW="1503680" imgH="4107180" progId="">
                  <p:embed/>
                </p:oleObj>
              </mc:Choice>
              <mc:Fallback>
                <p:oleObj name="CS ChemDraw Drawing" r:id="rId3" imgW="1503680" imgH="4107180" progId="">
                  <p:embed/>
                  <p:pic>
                    <p:nvPicPr>
                      <p:cNvPr id="5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185" y="1701576"/>
                        <a:ext cx="1501775" cy="410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23" name="Object 7"/>
          <p:cNvGraphicFramePr>
            <a:graphicFrameLocks noGrp="1" noChangeAspect="1"/>
          </p:cNvGraphicFramePr>
          <p:nvPr/>
        </p:nvGraphicFramePr>
        <p:xfrm>
          <a:off x="3337074" y="5220516"/>
          <a:ext cx="207962" cy="207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5" imgW="208280" imgH="208280" progId="">
                  <p:embed/>
                </p:oleObj>
              </mc:Choice>
              <mc:Fallback>
                <p:oleObj name="CS ChemDraw Drawing" r:id="rId5" imgW="208280" imgH="208280" progId="">
                  <p:embed/>
                  <p:pic>
                    <p:nvPicPr>
                      <p:cNvPr id="214023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7074" y="5220516"/>
                        <a:ext cx="207962" cy="207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24" name="Object 8"/>
          <p:cNvGraphicFramePr>
            <a:graphicFrameLocks noChangeAspect="1"/>
          </p:cNvGraphicFramePr>
          <p:nvPr/>
        </p:nvGraphicFramePr>
        <p:xfrm>
          <a:off x="2987824" y="4915716"/>
          <a:ext cx="904875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DLDrawObject Class" r:id="rId7" imgW="180860" imgH="171408" progId="">
                  <p:embed/>
                </p:oleObj>
              </mc:Choice>
              <mc:Fallback>
                <p:oleObj name="MDLDrawObject Class" r:id="rId7" imgW="180860" imgH="171408" progId="">
                  <p:embed/>
                  <p:pic>
                    <p:nvPicPr>
                      <p:cNvPr id="21402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915716"/>
                        <a:ext cx="904875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25" name="Object 9"/>
          <p:cNvGraphicFramePr>
            <a:graphicFrameLocks noChangeAspect="1"/>
          </p:cNvGraphicFramePr>
          <p:nvPr/>
        </p:nvGraphicFramePr>
        <p:xfrm>
          <a:off x="3337074" y="5220516"/>
          <a:ext cx="207962" cy="207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9" imgW="208280" imgH="208280" progId="">
                  <p:embed/>
                </p:oleObj>
              </mc:Choice>
              <mc:Fallback>
                <p:oleObj name="CS ChemDraw Drawing" r:id="rId9" imgW="208280" imgH="208280" progId="">
                  <p:embed/>
                  <p:pic>
                    <p:nvPicPr>
                      <p:cNvPr id="21402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7074" y="5220516"/>
                        <a:ext cx="207962" cy="207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4026" name="Object 10"/>
          <p:cNvGraphicFramePr>
            <a:graphicFrameLocks noChangeAspect="1"/>
          </p:cNvGraphicFramePr>
          <p:nvPr/>
        </p:nvGraphicFramePr>
        <p:xfrm>
          <a:off x="3337074" y="5220516"/>
          <a:ext cx="207962" cy="207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1" imgW="208280" imgH="208280" progId="">
                  <p:embed/>
                </p:oleObj>
              </mc:Choice>
              <mc:Fallback>
                <p:oleObj name="CS ChemDraw Drawing" r:id="rId11" imgW="208280" imgH="208280" progId="">
                  <p:embed/>
                  <p:pic>
                    <p:nvPicPr>
                      <p:cNvPr id="21402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7074" y="5220516"/>
                        <a:ext cx="207962" cy="207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Grp="1" noChangeAspect="1"/>
          </p:cNvGraphicFramePr>
          <p:nvPr/>
        </p:nvGraphicFramePr>
        <p:xfrm>
          <a:off x="4870425" y="1700808"/>
          <a:ext cx="1501775" cy="410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3" imgW="1503680" imgH="4107180" progId="">
                  <p:embed/>
                </p:oleObj>
              </mc:Choice>
              <mc:Fallback>
                <p:oleObj name="CS ChemDraw Drawing" r:id="rId13" imgW="1503680" imgH="4107180" progId="">
                  <p:embed/>
                  <p:pic>
                    <p:nvPicPr>
                      <p:cNvPr id="15" name="Object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0425" y="1700808"/>
                        <a:ext cx="1501775" cy="410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/>
          <p:cNvGraphicFramePr>
            <a:graphicFrameLocks noChangeAspect="1"/>
          </p:cNvGraphicFramePr>
          <p:nvPr/>
        </p:nvGraphicFramePr>
        <p:xfrm>
          <a:off x="5518497" y="5219748"/>
          <a:ext cx="207962" cy="207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4" imgW="208280" imgH="208280" progId="">
                  <p:embed/>
                </p:oleObj>
              </mc:Choice>
              <mc:Fallback>
                <p:oleObj name="CS ChemDraw Drawing" r:id="rId14" imgW="208280" imgH="208280" progId="">
                  <p:embed/>
                  <p:pic>
                    <p:nvPicPr>
                      <p:cNvPr id="1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8497" y="5219748"/>
                        <a:ext cx="207962" cy="207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8A2D2C1-4C4A-434C-9B08-ACBECF6C609B}"/>
              </a:ext>
            </a:extLst>
          </p:cNvPr>
          <p:cNvSpPr txBox="1"/>
          <p:nvPr/>
        </p:nvSpPr>
        <p:spPr>
          <a:xfrm>
            <a:off x="2862186" y="5919663"/>
            <a:ext cx="1156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mixture</a:t>
            </a:r>
            <a:endParaRPr lang="en-GB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84D64A-5C91-4BDC-8C7A-5B79D5777516}"/>
              </a:ext>
            </a:extLst>
          </p:cNvPr>
          <p:cNvSpPr txBox="1"/>
          <p:nvPr/>
        </p:nvSpPr>
        <p:spPr>
          <a:xfrm>
            <a:off x="5238451" y="5919662"/>
            <a:ext cx="7657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pure</a:t>
            </a:r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A90EEB-018F-4EE4-B900-D90163A31B2E}"/>
              </a:ext>
            </a:extLst>
          </p:cNvPr>
          <p:cNvSpPr txBox="1"/>
          <p:nvPr/>
        </p:nvSpPr>
        <p:spPr>
          <a:xfrm>
            <a:off x="539552" y="3175002"/>
            <a:ext cx="19442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How many substances are in the mixture?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FDC4B2-DAB5-414F-B4A7-D1CC20ABB513}"/>
              </a:ext>
            </a:extLst>
          </p:cNvPr>
          <p:cNvSpPr txBox="1"/>
          <p:nvPr/>
        </p:nvSpPr>
        <p:spPr>
          <a:xfrm>
            <a:off x="539552" y="4767535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CC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76446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4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4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4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4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4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4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8 0.00092 L -0.00348 -0.3321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140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11111E-6 L 4.72222E-6 -0.2377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140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898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11111E-6 L 4.72222E-6 -0.1546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140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731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11111E-6 L 4.72222E-6 -0.1013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14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069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59259E-6 L 3.05556E-6 -0.10139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  <p:bldP spid="4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2. Which dyes does the mixture consist of?</a:t>
            </a:r>
            <a:endParaRPr lang="en-GB" sz="36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CD3D560-3D3F-40D8-8FC0-E265785B944B}"/>
              </a:ext>
            </a:extLst>
          </p:cNvPr>
          <p:cNvGrpSpPr/>
          <p:nvPr/>
        </p:nvGrpSpPr>
        <p:grpSpPr>
          <a:xfrm>
            <a:off x="611560" y="1667003"/>
            <a:ext cx="8064896" cy="3058141"/>
            <a:chOff x="611560" y="1667003"/>
            <a:chExt cx="8064896" cy="3058141"/>
          </a:xfrm>
        </p:grpSpPr>
        <p:grpSp>
          <p:nvGrpSpPr>
            <p:cNvPr id="2" name="Group 8"/>
            <p:cNvGrpSpPr>
              <a:grpSpLocks/>
            </p:cNvGrpSpPr>
            <p:nvPr/>
          </p:nvGrpSpPr>
          <p:grpSpPr bwMode="auto">
            <a:xfrm>
              <a:off x="611560" y="1667003"/>
              <a:ext cx="3556803" cy="3058141"/>
              <a:chOff x="482" y="1020"/>
              <a:chExt cx="1781" cy="1513"/>
            </a:xfrm>
          </p:grpSpPr>
          <p:sp>
            <p:nvSpPr>
              <p:cNvPr id="7191" name="Rectangle 9"/>
              <p:cNvSpPr>
                <a:spLocks noChangeArrowheads="1"/>
              </p:cNvSpPr>
              <p:nvPr/>
            </p:nvSpPr>
            <p:spPr bwMode="auto">
              <a:xfrm>
                <a:off x="495" y="1020"/>
                <a:ext cx="1750" cy="14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92" name="Line 10"/>
              <p:cNvSpPr>
                <a:spLocks noChangeShapeType="1"/>
              </p:cNvSpPr>
              <p:nvPr/>
            </p:nvSpPr>
            <p:spPr bwMode="auto">
              <a:xfrm flipV="1">
                <a:off x="482" y="2273"/>
                <a:ext cx="1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7193" name="Oval 11"/>
              <p:cNvSpPr>
                <a:spLocks noChangeArrowheads="1"/>
              </p:cNvSpPr>
              <p:nvPr/>
            </p:nvSpPr>
            <p:spPr bwMode="auto">
              <a:xfrm>
                <a:off x="591" y="2207"/>
                <a:ext cx="113" cy="113"/>
              </a:xfrm>
              <a:prstGeom prst="ellipse">
                <a:avLst/>
              </a:prstGeom>
              <a:solidFill>
                <a:srgbClr val="9933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94" name="Oval 12"/>
              <p:cNvSpPr>
                <a:spLocks noChangeArrowheads="1"/>
              </p:cNvSpPr>
              <p:nvPr/>
            </p:nvSpPr>
            <p:spPr bwMode="auto">
              <a:xfrm>
                <a:off x="813" y="2206"/>
                <a:ext cx="113" cy="113"/>
              </a:xfrm>
              <a:prstGeom prst="ellipse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95" name="Oval 13"/>
              <p:cNvSpPr>
                <a:spLocks noChangeArrowheads="1"/>
              </p:cNvSpPr>
              <p:nvPr/>
            </p:nvSpPr>
            <p:spPr bwMode="auto">
              <a:xfrm>
                <a:off x="1036" y="2206"/>
                <a:ext cx="113" cy="113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96" name="Oval 14"/>
              <p:cNvSpPr>
                <a:spLocks noChangeArrowheads="1"/>
              </p:cNvSpPr>
              <p:nvPr/>
            </p:nvSpPr>
            <p:spPr bwMode="auto">
              <a:xfrm>
                <a:off x="1259" y="2206"/>
                <a:ext cx="113" cy="113"/>
              </a:xfrm>
              <a:prstGeom prst="ellipse">
                <a:avLst/>
              </a:prstGeom>
              <a:solidFill>
                <a:srgbClr val="FF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97" name="Oval 15"/>
              <p:cNvSpPr>
                <a:spLocks noChangeArrowheads="1"/>
              </p:cNvSpPr>
              <p:nvPr/>
            </p:nvSpPr>
            <p:spPr bwMode="auto">
              <a:xfrm>
                <a:off x="1482" y="2207"/>
                <a:ext cx="113" cy="113"/>
              </a:xfrm>
              <a:prstGeom prst="ellipse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98" name="Oval 16"/>
              <p:cNvSpPr>
                <a:spLocks noChangeArrowheads="1"/>
              </p:cNvSpPr>
              <p:nvPr/>
            </p:nvSpPr>
            <p:spPr bwMode="auto">
              <a:xfrm>
                <a:off x="1705" y="2207"/>
                <a:ext cx="113" cy="113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99" name="Oval 17"/>
              <p:cNvSpPr>
                <a:spLocks noChangeArrowheads="1"/>
              </p:cNvSpPr>
              <p:nvPr/>
            </p:nvSpPr>
            <p:spPr bwMode="auto">
              <a:xfrm>
                <a:off x="2009" y="2207"/>
                <a:ext cx="113" cy="113"/>
              </a:xfrm>
              <a:prstGeom prst="ellipse">
                <a:avLst/>
              </a:prstGeom>
              <a:solidFill>
                <a:srgbClr val="66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200" name="Text Box 18"/>
              <p:cNvSpPr txBox="1">
                <a:spLocks noChangeArrowheads="1"/>
              </p:cNvSpPr>
              <p:nvPr/>
            </p:nvSpPr>
            <p:spPr bwMode="auto">
              <a:xfrm>
                <a:off x="539" y="2302"/>
                <a:ext cx="13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>
                  <a:lnSpc>
                    <a:spcPct val="100000"/>
                  </a:lnSpc>
                </a:pPr>
                <a:r>
                  <a:rPr lang="en-GB" sz="1800" b="1" dirty="0">
                    <a:solidFill>
                      <a:schemeClr val="tx1"/>
                    </a:solidFill>
                    <a:latin typeface="Comic Sans MS" pitchFamily="66" charset="0"/>
                  </a:rPr>
                  <a:t> 1   2  </a:t>
                </a:r>
                <a:r>
                  <a:rPr lang="en-GB" sz="800" b="1" dirty="0">
                    <a:solidFill>
                      <a:schemeClr val="tx1"/>
                    </a:solidFill>
                    <a:latin typeface="Comic Sans MS" pitchFamily="66" charset="0"/>
                  </a:rPr>
                  <a:t>  </a:t>
                </a:r>
                <a:r>
                  <a:rPr lang="en-GB" sz="1800" b="1" dirty="0">
                    <a:solidFill>
                      <a:schemeClr val="tx1"/>
                    </a:solidFill>
                    <a:latin typeface="Comic Sans MS" pitchFamily="66" charset="0"/>
                  </a:rPr>
                  <a:t>3  </a:t>
                </a:r>
                <a:r>
                  <a:rPr lang="en-GB" sz="600" b="1" dirty="0">
                    <a:solidFill>
                      <a:schemeClr val="tx1"/>
                    </a:solidFill>
                    <a:latin typeface="Comic Sans MS" pitchFamily="66" charset="0"/>
                  </a:rPr>
                  <a:t>  </a:t>
                </a:r>
                <a:r>
                  <a:rPr lang="en-GB" sz="1800" b="1" dirty="0">
                    <a:solidFill>
                      <a:schemeClr val="tx1"/>
                    </a:solidFill>
                    <a:latin typeface="Comic Sans MS" pitchFamily="66" charset="0"/>
                  </a:rPr>
                  <a:t>4   5   6 </a:t>
                </a:r>
                <a:endParaRPr lang="en-GB" sz="1200" b="1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  <p:sp>
            <p:nvSpPr>
              <p:cNvPr id="7201" name="Text Box 19"/>
              <p:cNvSpPr txBox="1">
                <a:spLocks noChangeArrowheads="1"/>
              </p:cNvSpPr>
              <p:nvPr/>
            </p:nvSpPr>
            <p:spPr bwMode="auto">
              <a:xfrm>
                <a:off x="1847" y="2311"/>
                <a:ext cx="416" cy="16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0" rIns="0">
                <a:spAutoFit/>
              </a:bodyPr>
              <a:lstStyle/>
              <a:p>
                <a:r>
                  <a:rPr lang="en-GB" sz="1600" b="1" dirty="0">
                    <a:solidFill>
                      <a:schemeClr val="tx1"/>
                    </a:solidFill>
                    <a:latin typeface="Comic Sans MS" pitchFamily="66" charset="0"/>
                  </a:rPr>
                  <a:t>mixture</a:t>
                </a:r>
              </a:p>
            </p:txBody>
          </p:sp>
        </p:grpSp>
        <p:grpSp>
          <p:nvGrpSpPr>
            <p:cNvPr id="3" name="Group 20"/>
            <p:cNvGrpSpPr>
              <a:grpSpLocks/>
            </p:cNvGrpSpPr>
            <p:nvPr/>
          </p:nvGrpSpPr>
          <p:grpSpPr bwMode="auto">
            <a:xfrm>
              <a:off x="5183560" y="1667004"/>
              <a:ext cx="3492896" cy="3025801"/>
              <a:chOff x="2857" y="1020"/>
              <a:chExt cx="1749" cy="1497"/>
            </a:xfrm>
          </p:grpSpPr>
          <p:sp>
            <p:nvSpPr>
              <p:cNvPr id="7179" name="Rectangle 21"/>
              <p:cNvSpPr>
                <a:spLocks noChangeArrowheads="1"/>
              </p:cNvSpPr>
              <p:nvPr/>
            </p:nvSpPr>
            <p:spPr bwMode="auto">
              <a:xfrm>
                <a:off x="2857" y="1020"/>
                <a:ext cx="1748" cy="14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80" name="Line 22"/>
              <p:cNvSpPr>
                <a:spLocks noChangeShapeType="1"/>
              </p:cNvSpPr>
              <p:nvPr/>
            </p:nvSpPr>
            <p:spPr bwMode="auto">
              <a:xfrm flipV="1">
                <a:off x="2860" y="2265"/>
                <a:ext cx="17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7181" name="Oval 23"/>
              <p:cNvSpPr>
                <a:spLocks noChangeArrowheads="1"/>
              </p:cNvSpPr>
              <p:nvPr/>
            </p:nvSpPr>
            <p:spPr bwMode="auto">
              <a:xfrm>
                <a:off x="2962" y="1207"/>
                <a:ext cx="74" cy="107"/>
              </a:xfrm>
              <a:prstGeom prst="ellipse">
                <a:avLst/>
              </a:prstGeom>
              <a:solidFill>
                <a:srgbClr val="9933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82" name="Oval 24"/>
              <p:cNvSpPr>
                <a:spLocks noChangeArrowheads="1"/>
              </p:cNvSpPr>
              <p:nvPr/>
            </p:nvSpPr>
            <p:spPr bwMode="auto">
              <a:xfrm>
                <a:off x="3180" y="1661"/>
                <a:ext cx="74" cy="107"/>
              </a:xfrm>
              <a:prstGeom prst="ellipse">
                <a:avLst/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83" name="Oval 25"/>
              <p:cNvSpPr>
                <a:spLocks noChangeArrowheads="1"/>
              </p:cNvSpPr>
              <p:nvPr/>
            </p:nvSpPr>
            <p:spPr bwMode="auto">
              <a:xfrm>
                <a:off x="3424" y="1393"/>
                <a:ext cx="74" cy="107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84" name="Oval 26"/>
              <p:cNvSpPr>
                <a:spLocks noChangeArrowheads="1"/>
              </p:cNvSpPr>
              <p:nvPr/>
            </p:nvSpPr>
            <p:spPr bwMode="auto">
              <a:xfrm>
                <a:off x="3640" y="1933"/>
                <a:ext cx="74" cy="107"/>
              </a:xfrm>
              <a:prstGeom prst="ellipse">
                <a:avLst/>
              </a:prstGeom>
              <a:solidFill>
                <a:srgbClr val="FF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85" name="Oval 27"/>
              <p:cNvSpPr>
                <a:spLocks noChangeArrowheads="1"/>
              </p:cNvSpPr>
              <p:nvPr/>
            </p:nvSpPr>
            <p:spPr bwMode="auto">
              <a:xfrm>
                <a:off x="3849" y="1781"/>
                <a:ext cx="74" cy="107"/>
              </a:xfrm>
              <a:prstGeom prst="ellipse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86" name="Oval 28"/>
              <p:cNvSpPr>
                <a:spLocks noChangeArrowheads="1"/>
              </p:cNvSpPr>
              <p:nvPr/>
            </p:nvSpPr>
            <p:spPr bwMode="auto">
              <a:xfrm>
                <a:off x="4063" y="2069"/>
                <a:ext cx="74" cy="107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87" name="Oval 29"/>
              <p:cNvSpPr>
                <a:spLocks noChangeArrowheads="1"/>
              </p:cNvSpPr>
              <p:nvPr/>
            </p:nvSpPr>
            <p:spPr bwMode="auto">
              <a:xfrm>
                <a:off x="4355" y="1778"/>
                <a:ext cx="75" cy="107"/>
              </a:xfrm>
              <a:prstGeom prst="ellipse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88" name="Oval 30"/>
              <p:cNvSpPr>
                <a:spLocks noChangeArrowheads="1"/>
              </p:cNvSpPr>
              <p:nvPr/>
            </p:nvSpPr>
            <p:spPr bwMode="auto">
              <a:xfrm>
                <a:off x="4357" y="1367"/>
                <a:ext cx="74" cy="107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190" name="Text Box 32"/>
              <p:cNvSpPr txBox="1">
                <a:spLocks noChangeArrowheads="1"/>
              </p:cNvSpPr>
              <p:nvPr/>
            </p:nvSpPr>
            <p:spPr bwMode="auto">
              <a:xfrm>
                <a:off x="4209" y="2317"/>
                <a:ext cx="379" cy="16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 lIns="0" rIns="0">
                <a:spAutoFit/>
              </a:bodyPr>
              <a:lstStyle/>
              <a:p>
                <a:r>
                  <a:rPr lang="en-GB" sz="1600" b="1" dirty="0">
                    <a:solidFill>
                      <a:schemeClr val="tx1"/>
                    </a:solidFill>
                    <a:latin typeface="Comic Sans MS" pitchFamily="66" charset="0"/>
                  </a:rPr>
                  <a:t>mixture</a:t>
                </a:r>
                <a:endParaRPr lang="en-GB" sz="1200" b="1" dirty="0">
                  <a:solidFill>
                    <a:schemeClr val="tx1"/>
                  </a:solidFill>
                  <a:latin typeface="Comic Sans MS" pitchFamily="66" charset="0"/>
                </a:endParaRPr>
              </a:p>
            </p:txBody>
          </p:sp>
        </p:grpSp>
        <p:sp>
          <p:nvSpPr>
            <p:cNvPr id="493601" name="AutoShape 33"/>
            <p:cNvSpPr>
              <a:spLocks noChangeArrowheads="1"/>
            </p:cNvSpPr>
            <p:nvPr/>
          </p:nvSpPr>
          <p:spPr bwMode="auto">
            <a:xfrm>
              <a:off x="4211960" y="2613154"/>
              <a:ext cx="906675" cy="549778"/>
            </a:xfrm>
            <a:prstGeom prst="rightArrow">
              <a:avLst>
                <a:gd name="adj1" fmla="val 34991"/>
                <a:gd name="adj2" fmla="val 85658"/>
              </a:avLst>
            </a:prstGeom>
            <a:solidFill>
              <a:srgbClr val="010066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lIns="0" rIns="0" anchor="ctr"/>
            <a:lstStyle/>
            <a:p>
              <a:endParaRPr lang="en-US"/>
            </a:p>
          </p:txBody>
        </p:sp>
      </p:grpSp>
      <p:sp>
        <p:nvSpPr>
          <p:cNvPr id="30" name="Text Box 12">
            <a:extLst>
              <a:ext uri="{FF2B5EF4-FFF2-40B4-BE49-F238E27FC236}">
                <a16:creationId xmlns:a16="http://schemas.microsoft.com/office/drawing/2014/main" id="{791869E4-70F1-465E-81AE-D560363109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4372" y="5070644"/>
            <a:ext cx="3386137" cy="830997"/>
          </a:xfrm>
          <a:prstGeom prst="rect">
            <a:avLst/>
          </a:prstGeom>
          <a:solidFill>
            <a:srgbClr val="9900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00000"/>
              </a:lnSpc>
            </a:pPr>
            <a:r>
              <a:rPr lang="en-GB" sz="2400" dirty="0">
                <a:solidFill>
                  <a:schemeClr val="bg1"/>
                </a:solidFill>
              </a:rPr>
              <a:t>The mixture consists of </a:t>
            </a:r>
            <a:r>
              <a:rPr lang="en-GB" sz="2400">
                <a:solidFill>
                  <a:schemeClr val="bg1"/>
                </a:solidFill>
              </a:rPr>
              <a:t>dyes </a:t>
            </a:r>
            <a:r>
              <a:rPr lang="en-GB" sz="2400" b="1" dirty="0">
                <a:solidFill>
                  <a:schemeClr val="bg1"/>
                </a:solidFill>
              </a:rPr>
              <a:t>3</a:t>
            </a:r>
            <a:r>
              <a:rPr lang="en-GB" sz="2400">
                <a:solidFill>
                  <a:schemeClr val="bg1"/>
                </a:solidFill>
              </a:rPr>
              <a:t> </a:t>
            </a:r>
            <a:r>
              <a:rPr lang="en-GB" sz="2400" dirty="0">
                <a:solidFill>
                  <a:schemeClr val="bg1"/>
                </a:solidFill>
              </a:rPr>
              <a:t>and </a:t>
            </a:r>
            <a:r>
              <a:rPr lang="en-GB" sz="2400" b="1" dirty="0">
                <a:solidFill>
                  <a:schemeClr val="bg1"/>
                </a:solidFill>
              </a:rPr>
              <a:t>6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45" name="Text Box 18"/>
          <p:cNvSpPr txBox="1">
            <a:spLocks noChangeArrowheads="1"/>
          </p:cNvSpPr>
          <p:nvPr/>
        </p:nvSpPr>
        <p:spPr bwMode="auto">
          <a:xfrm>
            <a:off x="5220072" y="4221088"/>
            <a:ext cx="2771950" cy="466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00000"/>
              </a:lnSpc>
            </a:pPr>
            <a:r>
              <a:rPr lang="en-GB" sz="1800" b="1" dirty="0">
                <a:solidFill>
                  <a:schemeClr val="tx1"/>
                </a:solidFill>
                <a:latin typeface="Comic Sans MS" pitchFamily="66" charset="0"/>
              </a:rPr>
              <a:t> 1   2  </a:t>
            </a:r>
            <a:r>
              <a:rPr lang="en-GB" sz="800" b="1" dirty="0">
                <a:solidFill>
                  <a:schemeClr val="tx1"/>
                </a:solidFill>
                <a:latin typeface="Comic Sans MS" pitchFamily="66" charset="0"/>
              </a:rPr>
              <a:t>  </a:t>
            </a:r>
            <a:r>
              <a:rPr lang="en-GB" sz="1800" b="1" dirty="0">
                <a:solidFill>
                  <a:schemeClr val="tx1"/>
                </a:solidFill>
                <a:latin typeface="Comic Sans MS" pitchFamily="66" charset="0"/>
              </a:rPr>
              <a:t>3  </a:t>
            </a:r>
            <a:r>
              <a:rPr lang="en-GB" sz="600" b="1" dirty="0">
                <a:solidFill>
                  <a:schemeClr val="tx1"/>
                </a:solidFill>
                <a:latin typeface="Comic Sans MS" pitchFamily="66" charset="0"/>
              </a:rPr>
              <a:t>  </a:t>
            </a:r>
            <a:r>
              <a:rPr lang="en-GB" sz="1800" b="1" dirty="0">
                <a:solidFill>
                  <a:schemeClr val="tx1"/>
                </a:solidFill>
                <a:latin typeface="Comic Sans MS" pitchFamily="66" charset="0"/>
              </a:rPr>
              <a:t>4   5   6 </a:t>
            </a:r>
            <a:endParaRPr lang="en-GB" sz="1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13843</TotalTime>
  <Words>444</Words>
  <Application>Microsoft Office PowerPoint</Application>
  <PresentationFormat>On-screen Show (4:3)</PresentationFormat>
  <Paragraphs>100</Paragraphs>
  <Slides>13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Comic Sans MS</vt:lpstr>
      <vt:lpstr>Office Theme</vt:lpstr>
      <vt:lpstr>CS ChemDraw Drawing</vt:lpstr>
      <vt:lpstr>MDLDrawObject Class</vt:lpstr>
      <vt:lpstr>Chromatography</vt:lpstr>
      <vt:lpstr>Lesson objectives</vt:lpstr>
      <vt:lpstr>Paper chromatography</vt:lpstr>
      <vt:lpstr>Paper chromatography</vt:lpstr>
      <vt:lpstr>Paper chromatography</vt:lpstr>
      <vt:lpstr>Setting up a chromatogram</vt:lpstr>
      <vt:lpstr>Retention factor, Rf</vt:lpstr>
      <vt:lpstr>1. Which of these chromatograms show a pure substance?</vt:lpstr>
      <vt:lpstr>2. Which dyes does the mixture consist of?</vt:lpstr>
      <vt:lpstr>3. Which dyes does the mixture consist of?</vt:lpstr>
      <vt:lpstr>4. Ink X contains two different colours.   What are they?</vt:lpstr>
      <vt:lpstr>5. Which ink is ink Z made out of? Which ink is it the same as?</vt:lpstr>
      <vt:lpstr>Problems in chromatography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Bonding</dc:title>
  <dc:creator>Lesley Wood</dc:creator>
  <cp:lastModifiedBy>Lesley Wood</cp:lastModifiedBy>
  <cp:revision>433</cp:revision>
  <cp:lastPrinted>2022-09-27T10:00:06Z</cp:lastPrinted>
  <dcterms:created xsi:type="dcterms:W3CDTF">2009-10-04T09:30:41Z</dcterms:created>
  <dcterms:modified xsi:type="dcterms:W3CDTF">2022-10-24T15:18:56Z</dcterms:modified>
</cp:coreProperties>
</file>