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70" r:id="rId3"/>
    <p:sldId id="271" r:id="rId4"/>
    <p:sldId id="272" r:id="rId5"/>
    <p:sldId id="284" r:id="rId6"/>
    <p:sldId id="285" r:id="rId7"/>
    <p:sldId id="273" r:id="rId8"/>
    <p:sldId id="267" r:id="rId9"/>
  </p:sldIdLst>
  <p:sldSz cx="9144000" cy="6858000" type="screen4x3"/>
  <p:notesSz cx="6815138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Ashurst" userId="20eef37f-1554-4f7d-b0d9-3b30a1c054d6" providerId="ADAL" clId="{56C779A7-1C5E-4B2A-A31C-27F8F5C52A97}"/>
    <pc:docChg chg="delSld">
      <pc:chgData name="Kim Ashurst" userId="20eef37f-1554-4f7d-b0d9-3b30a1c054d6" providerId="ADAL" clId="{56C779A7-1C5E-4B2A-A31C-27F8F5C52A97}" dt="2021-01-15T14:20:26.632" v="3" actId="47"/>
      <pc:docMkLst>
        <pc:docMk/>
      </pc:docMkLst>
      <pc:sldChg chg="del">
        <pc:chgData name="Kim Ashurst" userId="20eef37f-1554-4f7d-b0d9-3b30a1c054d6" providerId="ADAL" clId="{56C779A7-1C5E-4B2A-A31C-27F8F5C52A97}" dt="2021-01-15T14:19:37.255" v="0" actId="47"/>
        <pc:sldMkLst>
          <pc:docMk/>
          <pc:sldMk cId="0" sldId="274"/>
        </pc:sldMkLst>
      </pc:sldChg>
      <pc:sldChg chg="del">
        <pc:chgData name="Kim Ashurst" userId="20eef37f-1554-4f7d-b0d9-3b30a1c054d6" providerId="ADAL" clId="{56C779A7-1C5E-4B2A-A31C-27F8F5C52A97}" dt="2021-01-15T14:19:40.733" v="1" actId="47"/>
        <pc:sldMkLst>
          <pc:docMk/>
          <pc:sldMk cId="0" sldId="275"/>
        </pc:sldMkLst>
      </pc:sldChg>
      <pc:sldChg chg="del">
        <pc:chgData name="Kim Ashurst" userId="20eef37f-1554-4f7d-b0d9-3b30a1c054d6" providerId="ADAL" clId="{56C779A7-1C5E-4B2A-A31C-27F8F5C52A97}" dt="2021-01-15T14:20:26.632" v="3" actId="47"/>
        <pc:sldMkLst>
          <pc:docMk/>
          <pc:sldMk cId="0" sldId="280"/>
        </pc:sldMkLst>
      </pc:sldChg>
      <pc:sldChg chg="del">
        <pc:chgData name="Kim Ashurst" userId="20eef37f-1554-4f7d-b0d9-3b30a1c054d6" providerId="ADAL" clId="{56C779A7-1C5E-4B2A-A31C-27F8F5C52A97}" dt="2021-01-15T14:20:25.421" v="2" actId="47"/>
        <pc:sldMkLst>
          <pc:docMk/>
          <pc:sldMk cId="0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0335" y="1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34EA095-5A4F-47D6-B5B0-1974080D0441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0335" y="9443663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690B503-589E-4596-8D43-8A0454A3C5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1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5B9E993-77F3-490F-B6EE-131523D3085E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4538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2694"/>
            <a:ext cx="5452110" cy="4474131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3663"/>
            <a:ext cx="2953226" cy="497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78350960-1606-4591-B43E-F1D2870BB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Throw the globe</a:t>
            </a:r>
            <a:r>
              <a:rPr lang="en-GB" baseline="0" dirty="0"/>
              <a:t> round the room- each time a pupil catches it they must give one word that springs to mind when they see this image!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50960-1606-4591-B43E-F1D2870BB70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clip</a:t>
            </a:r>
            <a:r>
              <a:rPr lang="en-GB" baseline="0" dirty="0"/>
              <a:t> that explains how electricity is created from coal is hyperlinked to the movie image</a:t>
            </a:r>
          </a:p>
          <a:p>
            <a:r>
              <a:rPr lang="en-GB" dirty="0"/>
              <a:t>Important</a:t>
            </a:r>
            <a:r>
              <a:rPr lang="en-GB" baseline="0" dirty="0"/>
              <a:t> message- pupils must understand that the steam turns turbines which then turn generators- </a:t>
            </a:r>
          </a:p>
          <a:p>
            <a:r>
              <a:rPr lang="en-GB" baseline="0" dirty="0"/>
              <a:t>The movie takes a while </a:t>
            </a:r>
            <a:r>
              <a:rPr lang="en-GB" baseline="0"/>
              <a:t>to load up!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50960-1606-4591-B43E-F1D2870BB70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50960-1606-4591-B43E-F1D2870BB70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 bands can</a:t>
            </a:r>
            <a:r>
              <a:rPr lang="en-GB" baseline="0" dirty="0"/>
              <a:t> use the writing </a:t>
            </a:r>
            <a:r>
              <a:rPr lang="en-GB" baseline="0" dirty="0" err="1"/>
              <a:t>fram</a:t>
            </a:r>
            <a:r>
              <a:rPr lang="en-GB" baseline="0" dirty="0"/>
              <a:t> – all pupils will use the info about </a:t>
            </a:r>
            <a:r>
              <a:rPr lang="en-GB" baseline="0" dirty="0" err="1"/>
              <a:t>Drax</a:t>
            </a:r>
            <a:r>
              <a:rPr lang="en-GB" baseline="0" dirty="0"/>
              <a:t> to help them with this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50960-1606-4591-B43E-F1D2870BB7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6" descr="lhs new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4572000" cy="83515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563888" y="6309320"/>
            <a:ext cx="1741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latin typeface="+mj-lt"/>
              </a:rPr>
              <a:t>Learning for Life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320008" cy="365125"/>
          </a:xfrm>
          <a:noFill/>
          <a:ln>
            <a:solidFill>
              <a:schemeClr val="bg2"/>
            </a:solidFill>
          </a:ln>
        </p:spPr>
        <p:txBody>
          <a:bodyPr/>
          <a:lstStyle>
            <a:lvl1pPr>
              <a:defRPr sz="1800" b="1" i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hs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00282" cy="1130558"/>
          </a:xfrm>
          <a:prstGeom prst="rect">
            <a:avLst/>
          </a:prstGeom>
        </p:spPr>
      </p:pic>
      <p:pic>
        <p:nvPicPr>
          <p:cNvPr id="8" name="Picture 7" descr="lhs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00282" cy="11305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840760" cy="1143000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/>
              <a:t>Learning Objective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Success Criteria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lhs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00282" cy="1130558"/>
          </a:xfrm>
          <a:prstGeom prst="rect">
            <a:avLst/>
          </a:prstGeom>
        </p:spPr>
      </p:pic>
      <p:pic>
        <p:nvPicPr>
          <p:cNvPr id="11" name="Picture 10" descr="lhs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72400" y="188640"/>
            <a:ext cx="800282" cy="11305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E90BF-71C4-4E0A-A9D8-2FD91F1FD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physics.nuigalway.ie/Images/coal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youtube.com/watch?v=SeXG8K5_UvU&amp;feature=relat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33375"/>
            <a:ext cx="6400800" cy="2447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The problems of burning fossil fuels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pic>
        <p:nvPicPr>
          <p:cNvPr id="2052" name="Picture 4" descr="http://www.physics.nuigalway.ie/Images/coal.jpg"/>
          <p:cNvPicPr>
            <a:picLocks noGrp="1" noChangeAspect="1" noChangeArrowheads="1"/>
          </p:cNvPicPr>
          <p:nvPr>
            <p:ph type="ctrTitle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0" y="0"/>
            <a:ext cx="9112122" cy="6597352"/>
          </a:xfrm>
          <a:noFill/>
          <a:ln>
            <a:solidFill>
              <a:srgbClr val="00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is coal formed?</a:t>
            </a:r>
            <a:endParaRPr lang="en-US"/>
          </a:p>
        </p:txBody>
      </p:sp>
      <p:pic>
        <p:nvPicPr>
          <p:cNvPr id="7171" name="Picture 3" descr="coalform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371600"/>
            <a:ext cx="8229600" cy="4648200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5638800"/>
            <a:ext cx="80772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600" b="1"/>
              <a:t>Trees and animals      Layers of sand        Heat and pressure      Layers of coal </a:t>
            </a:r>
          </a:p>
          <a:p>
            <a:pPr eaLnBrk="0" hangingPunct="0"/>
            <a:r>
              <a:rPr lang="en-GB" sz="1600" b="1"/>
              <a:t>die and decompose     and mud                                                    underground</a:t>
            </a:r>
            <a:endParaRPr lang="en-US" sz="1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38600"/>
            <a:ext cx="8229600" cy="20875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GB" sz="2800"/>
              <a:t>Open cast mining – the coal is only a few hundred feet underground and the topsoil is removed to extract the coal. </a:t>
            </a:r>
            <a:endParaRPr lang="en-US" sz="2800"/>
          </a:p>
        </p:txBody>
      </p:sp>
      <p:pic>
        <p:nvPicPr>
          <p:cNvPr id="5123" name="Picture 3" descr="mine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839200" cy="4724400"/>
          </a:xfrm>
          <a:prstGeom prst="rect">
            <a:avLst/>
          </a:prstGeom>
          <a:noFill/>
        </p:spPr>
      </p:pic>
      <p:sp>
        <p:nvSpPr>
          <p:cNvPr id="4" name="Oval Callout 3"/>
          <p:cNvSpPr/>
          <p:nvPr/>
        </p:nvSpPr>
        <p:spPr>
          <a:xfrm>
            <a:off x="7092280" y="5417840"/>
            <a:ext cx="2051720" cy="1440160"/>
          </a:xfrm>
          <a:prstGeom prst="wedgeEllipseCallout">
            <a:avLst>
              <a:gd name="adj1" fmla="val -19462"/>
              <a:gd name="adj2" fmla="val -127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Coal mines can be very unsightly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i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686800" cy="37338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3400" y="3886200"/>
            <a:ext cx="835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/>
              <a:t>Deep cast mining – this involves digging shafts hundreds of feet into the ground. </a:t>
            </a:r>
          </a:p>
          <a:p>
            <a:pPr eaLnBrk="0" hangingPunct="0"/>
            <a:r>
              <a:rPr lang="en-US" sz="3600"/>
              <a:t>Then miners work under the ground to extract the coal, by hand or machine.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Electricity Generated?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Learning for Life</a:t>
            </a:r>
            <a:endParaRPr lang="en-GB" dirty="0"/>
          </a:p>
        </p:txBody>
      </p:sp>
      <p:pic>
        <p:nvPicPr>
          <p:cNvPr id="5" name="Picture 5" descr="Prinzip_des_klassischen_Kraftwerkes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9134729" cy="4968552"/>
          </a:xfrm>
          <a:prstGeom prst="rect">
            <a:avLst/>
          </a:prstGeom>
          <a:noFill/>
        </p:spPr>
      </p:pic>
      <p:pic>
        <p:nvPicPr>
          <p:cNvPr id="1026" name="Picture 2" descr="C:\Documents and Settings\ayoung\Local Settings\Temporary Internet Files\Content.IE5\HNSJ5CRC\MP900431011[1]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427492" y="4337228"/>
            <a:ext cx="2017208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Electricity Generated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Learning for Life</a:t>
            </a:r>
          </a:p>
        </p:txBody>
      </p:sp>
      <p:pic>
        <p:nvPicPr>
          <p:cNvPr id="5" name="Picture 5" descr="Prinzip_des_klassischen_Kraftwerkes_e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1"/>
            <a:ext cx="6876256" cy="3740683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5796136" y="4653136"/>
            <a:ext cx="3347864" cy="1872208"/>
          </a:xfrm>
          <a:prstGeom prst="wedgeEllipseCallout">
            <a:avLst>
              <a:gd name="adj1" fmla="val -110466"/>
              <a:gd name="adj2" fmla="val -85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 Generate Electricity Turbines must be driven! </a:t>
            </a:r>
          </a:p>
          <a:p>
            <a:pPr algn="ctr"/>
            <a:r>
              <a:rPr lang="en-GB" dirty="0"/>
              <a:t>This can be done in many different ways!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is energy made from coal?</a:t>
            </a:r>
            <a:endParaRPr lang="en-US"/>
          </a:p>
        </p:txBody>
      </p:sp>
      <p:pic>
        <p:nvPicPr>
          <p:cNvPr id="3075" name="Picture 3" descr="j0334196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1382713" cy="1447800"/>
          </a:xfrm>
          <a:noFill/>
          <a:ln/>
        </p:spPr>
      </p:pic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828800" y="2362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667000"/>
            <a:ext cx="1371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676400"/>
            <a:ext cx="571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505200" y="2362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3080" name="Picture 8" descr="j0310912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1905000"/>
            <a:ext cx="1752600" cy="1730375"/>
          </a:xfrm>
          <a:prstGeom prst="rect">
            <a:avLst/>
          </a:prstGeom>
          <a:noFill/>
        </p:spPr>
      </p:pic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5715000" y="2362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81000" y="3886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/>
              <a:t>Coal in</a:t>
            </a:r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286000" y="3962400"/>
            <a:ext cx="1371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Coal is burnt to boil water. Steam at high pressure is used to turn turbine.</a:t>
            </a:r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343400" y="3962400"/>
            <a:ext cx="1524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Steam at high pressure is used to turn turbine to generate electric.</a:t>
            </a:r>
            <a:endParaRPr lang="en-US"/>
          </a:p>
        </p:txBody>
      </p:sp>
      <p:pic>
        <p:nvPicPr>
          <p:cNvPr id="3085" name="Picture 13" descr="j02331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1676400"/>
            <a:ext cx="2347913" cy="2133600"/>
          </a:xfrm>
          <a:prstGeom prst="rect">
            <a:avLst/>
          </a:prstGeom>
          <a:noFill/>
        </p:spPr>
      </p:pic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324600" y="4038600"/>
            <a:ext cx="2514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/>
              <a:t>Steam is turned back into water in cooling towers.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young\Local Settings\Temporary Internet Files\Content.IE5\5SOQ02O2\MP90040178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839956" cy="23488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Drax</a:t>
            </a:r>
            <a:r>
              <a:rPr lang="en-GB" dirty="0"/>
              <a:t> PowerStation: </a:t>
            </a:r>
            <a:br>
              <a:rPr lang="en-GB" dirty="0"/>
            </a:br>
            <a:r>
              <a:rPr lang="en-GB" dirty="0"/>
              <a:t>A Case 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Kristen ITC" pitchFamily="66" charset="0"/>
              </a:rPr>
              <a:t>You are a news reporter! </a:t>
            </a:r>
          </a:p>
          <a:p>
            <a:pPr>
              <a:buNone/>
            </a:pPr>
            <a:r>
              <a:rPr lang="en-GB" dirty="0"/>
              <a:t>You are making a Report about </a:t>
            </a:r>
            <a:r>
              <a:rPr lang="en-GB" dirty="0" err="1"/>
              <a:t>Drax</a:t>
            </a:r>
            <a:r>
              <a:rPr lang="en-GB" dirty="0"/>
              <a:t> PowerStation!</a:t>
            </a:r>
          </a:p>
          <a:p>
            <a:pPr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Kristen ITC" pitchFamily="66" charset="0"/>
              </a:rPr>
              <a:t>Your article must include</a:t>
            </a:r>
          </a:p>
          <a:p>
            <a:r>
              <a:rPr lang="en-GB" dirty="0">
                <a:latin typeface="Comic Sans MS" pitchFamily="66" charset="0"/>
              </a:rPr>
              <a:t>Background information about </a:t>
            </a:r>
            <a:r>
              <a:rPr lang="en-GB" dirty="0" err="1">
                <a:latin typeface="Comic Sans MS" pitchFamily="66" charset="0"/>
              </a:rPr>
              <a:t>Drax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Key facts </a:t>
            </a:r>
          </a:p>
          <a:p>
            <a:r>
              <a:rPr lang="en-GB" dirty="0">
                <a:latin typeface="Comic Sans MS" pitchFamily="66" charset="0"/>
              </a:rPr>
              <a:t>Advantages of using coal </a:t>
            </a:r>
          </a:p>
          <a:p>
            <a:r>
              <a:rPr lang="en-GB" dirty="0">
                <a:latin typeface="Comic Sans MS" pitchFamily="66" charset="0"/>
              </a:rPr>
              <a:t>Disadvantages of using coal </a:t>
            </a:r>
          </a:p>
          <a:p>
            <a:r>
              <a:rPr lang="en-GB" dirty="0">
                <a:latin typeface="Comic Sans MS" pitchFamily="66" charset="0"/>
              </a:rPr>
              <a:t>Overall YOUR opinion of </a:t>
            </a:r>
          </a:p>
          <a:p>
            <a:pPr>
              <a:buNone/>
            </a:pPr>
            <a:r>
              <a:rPr lang="en-GB" dirty="0" err="1">
                <a:latin typeface="Comic Sans MS" pitchFamily="66" charset="0"/>
              </a:rPr>
              <a:t>Drax</a:t>
            </a:r>
            <a:r>
              <a:rPr lang="en-GB" dirty="0">
                <a:latin typeface="Comic Sans MS" pitchFamily="66" charset="0"/>
              </a:rPr>
              <a:t> PowerStation</a:t>
            </a:r>
            <a:r>
              <a:rPr lang="en-GB" dirty="0"/>
              <a:t>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dra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2355" y="4221088"/>
            <a:ext cx="3351645" cy="2304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 LHS LO_LO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LHS LO_LO Template</Template>
  <TotalTime>738</TotalTime>
  <Words>308</Words>
  <Application>Microsoft Office PowerPoint</Application>
  <PresentationFormat>On-screen Show (4:3)</PresentationFormat>
  <Paragraphs>40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Kristen ITC</vt:lpstr>
      <vt:lpstr>1 LHS LO_LO Template</vt:lpstr>
      <vt:lpstr>PowerPoint Presentation</vt:lpstr>
      <vt:lpstr>How is coal formed?</vt:lpstr>
      <vt:lpstr>PowerPoint Presentation</vt:lpstr>
      <vt:lpstr>PowerPoint Presentation</vt:lpstr>
      <vt:lpstr>How is Electricity Generated?</vt:lpstr>
      <vt:lpstr>How is Electricity Generated </vt:lpstr>
      <vt:lpstr>How is energy made from coal?</vt:lpstr>
      <vt:lpstr>Drax PowerStation:  A Case Study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Agreed common language</dc:title>
  <dc:creator>Kim Ashurst</dc:creator>
  <cp:lastModifiedBy>Kim Ashurst</cp:lastModifiedBy>
  <cp:revision>12</cp:revision>
  <dcterms:created xsi:type="dcterms:W3CDTF">2010-11-10T08:41:43Z</dcterms:created>
  <dcterms:modified xsi:type="dcterms:W3CDTF">2021-01-15T14:20:30Z</dcterms:modified>
</cp:coreProperties>
</file>