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5CE7D-9605-4510-A810-7B830AF75419}" v="2" dt="2021-02-01T09:50:02.327"/>
    <p1510:client id="{F366013F-6DEB-4D1D-A3CA-E0DBB279DEAB}" v="132" dt="2020-06-11T11:56:29.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E8E695-5B3F-4763-B581-2728F4DB322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3867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E8E695-5B3F-4763-B581-2728F4DB3227}"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55656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E8E695-5B3F-4763-B581-2728F4DB322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935218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E8E695-5B3F-4763-B581-2728F4DB322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A906-AAC3-4C11-A04F-0064297F100C}"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796400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8E695-5B3F-4763-B581-2728F4DB322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306444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E8E695-5B3F-4763-B581-2728F4DB3227}" type="datetimeFigureOut">
              <a:rPr lang="en-GB" smtClean="0"/>
              <a:t>01/02/2021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3041537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E8E695-5B3F-4763-B581-2728F4DB3227}" type="datetimeFigureOut">
              <a:rPr lang="en-GB" smtClean="0"/>
              <a:t>01/02/2021</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125869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8E695-5B3F-4763-B581-2728F4DB322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475303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E8E695-5B3F-4763-B581-2728F4DB322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235328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68E8E695-5B3F-4763-B581-2728F4DB322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224841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E8E695-5B3F-4763-B581-2728F4DB3227}"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376356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E8E695-5B3F-4763-B581-2728F4DB3227}"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2269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E8E695-5B3F-4763-B581-2728F4DB3227}"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308200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68E8E695-5B3F-4763-B581-2728F4DB3227}" type="datetimeFigureOut">
              <a:rPr lang="en-GB" smtClean="0"/>
              <a:t>01/02/2021</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185317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8E8E695-5B3F-4763-B581-2728F4DB3227}" type="datetimeFigureOut">
              <a:rPr lang="en-GB" smtClean="0"/>
              <a:t>01/02/2021</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369876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8E8E695-5B3F-4763-B581-2728F4DB3227}" type="datetimeFigureOut">
              <a:rPr lang="en-GB" smtClean="0"/>
              <a:t>01/02/2021</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323729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E8E695-5B3F-4763-B581-2728F4DB3227}"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B9A906-AAC3-4C11-A04F-0064297F100C}" type="slidenum">
              <a:rPr lang="en-GB" smtClean="0"/>
              <a:t>‹#›</a:t>
            </a:fld>
            <a:endParaRPr lang="en-GB"/>
          </a:p>
        </p:txBody>
      </p:sp>
    </p:spTree>
    <p:extLst>
      <p:ext uri="{BB962C8B-B14F-4D97-AF65-F5344CB8AC3E}">
        <p14:creationId xmlns:p14="http://schemas.microsoft.com/office/powerpoint/2010/main" val="100113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E8E695-5B3F-4763-B581-2728F4DB3227}" type="datetimeFigureOut">
              <a:rPr lang="en-GB" smtClean="0"/>
              <a:t>01/02/2021</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4B9A906-AAC3-4C11-A04F-0064297F100C}" type="slidenum">
              <a:rPr lang="en-GB" smtClean="0"/>
              <a:t>‹#›</a:t>
            </a:fld>
            <a:endParaRPr lang="en-GB"/>
          </a:p>
        </p:txBody>
      </p:sp>
    </p:spTree>
    <p:extLst>
      <p:ext uri="{BB962C8B-B14F-4D97-AF65-F5344CB8AC3E}">
        <p14:creationId xmlns:p14="http://schemas.microsoft.com/office/powerpoint/2010/main" val="19959034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pen.edu/openlearn/health-sports-psychology/delivering-difficult-news"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tvdb.com/?tab=series&amp;id=75628"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open.edu/openlearn/health-sports-psychology/delivering-difficult-news" TargetMode="External"/><Relationship Id="rId5" Type="http://schemas.openxmlformats.org/officeDocument/2006/relationships/image" Target="../media/image11.jpg"/><Relationship Id="rId4" Type="http://schemas.openxmlformats.org/officeDocument/2006/relationships/hyperlink" Target="https://www.thetvdb.com/?tab=series&amp;id=7562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14.jpg"/><Relationship Id="rId7" Type="http://schemas.openxmlformats.org/officeDocument/2006/relationships/hyperlink" Target="https://creativecommons.org/licenses/by-nc/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jonworth.eu/labour-logo-and-slogan-overload/" TargetMode="External"/><Relationship Id="rId5" Type="http://schemas.openxmlformats.org/officeDocument/2006/relationships/image" Target="../media/image15.jpg"/><Relationship Id="rId4" Type="http://schemas.openxmlformats.org/officeDocument/2006/relationships/hyperlink" Target="https://en.wikipedia.org/?title=New_Labou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theduran.com/brexit-wins-britain-votes-leave-european-union-david-cameron-resign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17.jpg"/><Relationship Id="rId7" Type="http://schemas.openxmlformats.org/officeDocument/2006/relationships/hyperlink" Target="https://creativecommons.org/licenses/by-nd/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theconversation.com/nick-clegg-is-spot-on-over-free-school-meals-18375" TargetMode="External"/><Relationship Id="rId5" Type="http://schemas.openxmlformats.org/officeDocument/2006/relationships/image" Target="../media/image18.jpg"/><Relationship Id="rId4" Type="http://schemas.openxmlformats.org/officeDocument/2006/relationships/hyperlink" Target="http://www.freedomrequireswings.com/2013/01/ten-days-until-armageddon-so-say.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ile:New_York_City_school_children._2_girls_with_shining_faces,_opening_day.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en.wikipedia.org/wiki/Tesco_International_operations" TargetMode="External"/><Relationship Id="rId3" Type="http://schemas.openxmlformats.org/officeDocument/2006/relationships/image" Target="../media/image19.jp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en.wikipedia.org/wiki/Coca-Cola"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20.jpg"/><Relationship Id="rId10" Type="http://schemas.openxmlformats.org/officeDocument/2006/relationships/hyperlink" Target="https://en.wikipedia.org/wiki/Full-line_vending" TargetMode="External"/><Relationship Id="rId4" Type="http://schemas.openxmlformats.org/officeDocument/2006/relationships/hyperlink" Target="https://pxhere.com/en/photo/1136732" TargetMode="External"/><Relationship Id="rId9"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theconversation.com/meet-theresa-may-britains-new-prime-minister-62318"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81837-F1B6-450F-AD8D-728E1FE2D2AE}"/>
              </a:ext>
            </a:extLst>
          </p:cNvPr>
          <p:cNvSpPr>
            <a:spLocks noGrp="1"/>
          </p:cNvSpPr>
          <p:nvPr>
            <p:ph type="ctrTitle"/>
          </p:nvPr>
        </p:nvSpPr>
        <p:spPr/>
        <p:txBody>
          <a:bodyPr/>
          <a:lstStyle/>
          <a:p>
            <a:r>
              <a:rPr lang="en-GB"/>
              <a:t>Final education topic</a:t>
            </a:r>
          </a:p>
        </p:txBody>
      </p:sp>
      <p:sp>
        <p:nvSpPr>
          <p:cNvPr id="3" name="Subtitle 2">
            <a:extLst>
              <a:ext uri="{FF2B5EF4-FFF2-40B4-BE49-F238E27FC236}">
                <a16:creationId xmlns:a16="http://schemas.microsoft.com/office/drawing/2014/main" id="{97A1F6D5-84A4-4782-968F-D8B5746D1839}"/>
              </a:ext>
            </a:extLst>
          </p:cNvPr>
          <p:cNvSpPr>
            <a:spLocks noGrp="1"/>
          </p:cNvSpPr>
          <p:nvPr>
            <p:ph type="subTitle" idx="1"/>
          </p:nvPr>
        </p:nvSpPr>
        <p:spPr/>
        <p:txBody>
          <a:bodyPr/>
          <a:lstStyle/>
          <a:p>
            <a:r>
              <a:rPr lang="en-GB"/>
              <a:t>Educational Policy and Inequality</a:t>
            </a:r>
          </a:p>
        </p:txBody>
      </p:sp>
      <p:pic>
        <p:nvPicPr>
          <p:cNvPr id="5" name="Video 4">
            <a:hlinkClick r:id="" action="ppaction://media"/>
            <a:extLst>
              <a:ext uri="{FF2B5EF4-FFF2-40B4-BE49-F238E27FC236}">
                <a16:creationId xmlns:a16="http://schemas.microsoft.com/office/drawing/2014/main" id="{4F4B3EDA-4656-4D1D-B5AC-259352883237}"/>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4"/>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2183285756"/>
      </p:ext>
    </p:extLst>
  </p:cSld>
  <p:clrMapOvr>
    <a:masterClrMapping/>
  </p:clrMapOvr>
  <mc:AlternateContent xmlns:mc="http://schemas.openxmlformats.org/markup-compatibility/2006" xmlns:p14="http://schemas.microsoft.com/office/powerpoint/2010/main">
    <mc:Choice Requires="p14">
      <p:transition spd="slow" p14:dur="2000" advTm="4839"/>
    </mc:Choice>
    <mc:Fallback xmlns="">
      <p:transition spd="slow" advTm="48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83F6-0456-4A8E-883C-DA138D59B99F}"/>
              </a:ext>
            </a:extLst>
          </p:cNvPr>
          <p:cNvSpPr>
            <a:spLocks noGrp="1"/>
          </p:cNvSpPr>
          <p:nvPr>
            <p:ph type="title"/>
          </p:nvPr>
        </p:nvSpPr>
        <p:spPr/>
        <p:txBody>
          <a:bodyPr>
            <a:normAutofit fontScale="90000"/>
          </a:bodyPr>
          <a:lstStyle/>
          <a:p>
            <a:br>
              <a:rPr lang="en-GB"/>
            </a:br>
            <a:r>
              <a:rPr lang="en-GB"/>
              <a:t>The New Right favour marketisation.</a:t>
            </a:r>
            <a:r>
              <a:rPr lang="en-GB" i="1"/>
              <a:t> Why does the New Right favour marketisation policies?</a:t>
            </a:r>
            <a:br>
              <a:rPr lang="en-GB"/>
            </a:br>
            <a:endParaRPr lang="en-GB"/>
          </a:p>
        </p:txBody>
      </p:sp>
      <p:sp>
        <p:nvSpPr>
          <p:cNvPr id="3" name="Content Placeholder 2">
            <a:extLst>
              <a:ext uri="{FF2B5EF4-FFF2-40B4-BE49-F238E27FC236}">
                <a16:creationId xmlns:a16="http://schemas.microsoft.com/office/drawing/2014/main" id="{9C0C8393-B3EF-430B-B2C9-3AFABD908055}"/>
              </a:ext>
            </a:extLst>
          </p:cNvPr>
          <p:cNvSpPr>
            <a:spLocks noGrp="1"/>
          </p:cNvSpPr>
          <p:nvPr>
            <p:ph idx="1"/>
          </p:nvPr>
        </p:nvSpPr>
        <p:spPr>
          <a:xfrm>
            <a:off x="1103312" y="2913321"/>
            <a:ext cx="8946541" cy="3335078"/>
          </a:xfrm>
        </p:spPr>
        <p:txBody>
          <a:bodyPr>
            <a:normAutofit/>
          </a:bodyPr>
          <a:lstStyle/>
          <a:p>
            <a:r>
              <a:rPr lang="en-GB" sz="3200">
                <a:solidFill>
                  <a:schemeClr val="bg2">
                    <a:lumMod val="40000"/>
                    <a:lumOff val="60000"/>
                  </a:schemeClr>
                </a:solidFill>
                <a:latin typeface="Bradley Hand ITC" panose="03070402050302030203" pitchFamily="66" charset="0"/>
              </a:rPr>
              <a:t>Schools have to attract customers  by competing and provide customers with what they want (success in exams).  The New Right favour this as they think this motivates schools to get better.</a:t>
            </a:r>
          </a:p>
        </p:txBody>
      </p:sp>
    </p:spTree>
    <p:extLst>
      <p:ext uri="{BB962C8B-B14F-4D97-AF65-F5344CB8AC3E}">
        <p14:creationId xmlns:p14="http://schemas.microsoft.com/office/powerpoint/2010/main" val="253016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1DAB-C186-4F9E-8E0D-78964FA0010D}"/>
              </a:ext>
            </a:extLst>
          </p:cNvPr>
          <p:cNvSpPr>
            <a:spLocks noGrp="1"/>
          </p:cNvSpPr>
          <p:nvPr>
            <p:ph type="title"/>
          </p:nvPr>
        </p:nvSpPr>
        <p:spPr/>
        <p:txBody>
          <a:bodyPr/>
          <a:lstStyle/>
          <a:p>
            <a:r>
              <a:rPr lang="en-GB"/>
              <a:t>Marketisation - </a:t>
            </a:r>
            <a:r>
              <a:rPr lang="en-GB" err="1"/>
              <a:t>Parentocracy</a:t>
            </a:r>
            <a:endParaRPr lang="en-GB"/>
          </a:p>
        </p:txBody>
      </p:sp>
      <p:sp>
        <p:nvSpPr>
          <p:cNvPr id="3" name="Content Placeholder 2">
            <a:extLst>
              <a:ext uri="{FF2B5EF4-FFF2-40B4-BE49-F238E27FC236}">
                <a16:creationId xmlns:a16="http://schemas.microsoft.com/office/drawing/2014/main" id="{9E36071E-C804-4D9F-B783-6703CFA66B24}"/>
              </a:ext>
            </a:extLst>
          </p:cNvPr>
          <p:cNvSpPr>
            <a:spLocks noGrp="1"/>
          </p:cNvSpPr>
          <p:nvPr>
            <p:ph idx="1"/>
          </p:nvPr>
        </p:nvSpPr>
        <p:spPr/>
        <p:txBody>
          <a:bodyPr/>
          <a:lstStyle/>
          <a:p>
            <a:r>
              <a:rPr lang="en-GB"/>
              <a:t>Miriam David 1993 describes marketized education as ‘</a:t>
            </a:r>
            <a:r>
              <a:rPr lang="en-GB" err="1"/>
              <a:t>parentocracy</a:t>
            </a:r>
            <a:r>
              <a:rPr lang="en-GB"/>
              <a:t>’ – meaning rule by parents.  Power shifts from producers (teachers and school) to the consumers (parents).  Tis gives more choice and raises standards.</a:t>
            </a:r>
          </a:p>
          <a:p>
            <a:pPr marL="0" indent="0">
              <a:buNone/>
            </a:pPr>
            <a:endParaRPr lang="en-GB"/>
          </a:p>
          <a:p>
            <a:pPr marL="0" indent="0">
              <a:buNone/>
            </a:pPr>
            <a:r>
              <a:rPr lang="en-GB"/>
              <a:t>Read page 78 and give some examples of policies which promote marketisation.</a:t>
            </a:r>
          </a:p>
        </p:txBody>
      </p:sp>
    </p:spTree>
    <p:extLst>
      <p:ext uri="{BB962C8B-B14F-4D97-AF65-F5344CB8AC3E}">
        <p14:creationId xmlns:p14="http://schemas.microsoft.com/office/powerpoint/2010/main" val="373909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D746-8B01-417E-AA62-A98BD3FD59CE}"/>
              </a:ext>
            </a:extLst>
          </p:cNvPr>
          <p:cNvSpPr>
            <a:spLocks noGrp="1"/>
          </p:cNvSpPr>
          <p:nvPr>
            <p:ph type="title"/>
          </p:nvPr>
        </p:nvSpPr>
        <p:spPr/>
        <p:txBody>
          <a:bodyPr/>
          <a:lstStyle/>
          <a:p>
            <a:r>
              <a:rPr lang="en-GB"/>
              <a:t>Policies which promote marketisation</a:t>
            </a:r>
          </a:p>
        </p:txBody>
      </p:sp>
      <p:sp>
        <p:nvSpPr>
          <p:cNvPr id="3" name="Content Placeholder 2">
            <a:extLst>
              <a:ext uri="{FF2B5EF4-FFF2-40B4-BE49-F238E27FC236}">
                <a16:creationId xmlns:a16="http://schemas.microsoft.com/office/drawing/2014/main" id="{8512B27C-DF75-4F07-84EC-5F59CB09DD4A}"/>
              </a:ext>
            </a:extLst>
          </p:cNvPr>
          <p:cNvSpPr>
            <a:spLocks noGrp="1"/>
          </p:cNvSpPr>
          <p:nvPr>
            <p:ph idx="1"/>
          </p:nvPr>
        </p:nvSpPr>
        <p:spPr/>
        <p:txBody>
          <a:bodyPr>
            <a:normAutofit/>
          </a:bodyPr>
          <a:lstStyle/>
          <a:p>
            <a:r>
              <a:rPr lang="en-GB" sz="2800">
                <a:solidFill>
                  <a:schemeClr val="bg2">
                    <a:lumMod val="40000"/>
                    <a:lumOff val="60000"/>
                  </a:schemeClr>
                </a:solidFill>
                <a:latin typeface="Bradley Hand ITC" panose="03070402050302030203" pitchFamily="66" charset="0"/>
              </a:rPr>
              <a:t>Business ownership of schools.</a:t>
            </a:r>
          </a:p>
          <a:p>
            <a:r>
              <a:rPr lang="en-GB" sz="2800">
                <a:solidFill>
                  <a:schemeClr val="bg2">
                    <a:lumMod val="40000"/>
                    <a:lumOff val="60000"/>
                  </a:schemeClr>
                </a:solidFill>
                <a:latin typeface="Bradley Hand ITC" panose="03070402050302030203" pitchFamily="66" charset="0"/>
              </a:rPr>
              <a:t>Open enrolment</a:t>
            </a:r>
          </a:p>
          <a:p>
            <a:r>
              <a:rPr lang="en-GB" sz="2800">
                <a:solidFill>
                  <a:schemeClr val="bg2">
                    <a:lumMod val="40000"/>
                    <a:lumOff val="60000"/>
                  </a:schemeClr>
                </a:solidFill>
                <a:latin typeface="Bradley Hand ITC" panose="03070402050302030203" pitchFamily="66" charset="0"/>
              </a:rPr>
              <a:t>Schools being allowed to become academies</a:t>
            </a:r>
          </a:p>
          <a:p>
            <a:r>
              <a:rPr lang="en-GB" sz="2800">
                <a:solidFill>
                  <a:schemeClr val="bg2">
                    <a:lumMod val="40000"/>
                    <a:lumOff val="60000"/>
                  </a:schemeClr>
                </a:solidFill>
                <a:latin typeface="Bradley Hand ITC" panose="03070402050302030203" pitchFamily="66" charset="0"/>
              </a:rPr>
              <a:t>Competition</a:t>
            </a:r>
          </a:p>
          <a:p>
            <a:r>
              <a:rPr lang="en-GB" sz="2800">
                <a:solidFill>
                  <a:schemeClr val="bg2">
                    <a:lumMod val="40000"/>
                    <a:lumOff val="60000"/>
                  </a:schemeClr>
                </a:solidFill>
                <a:latin typeface="Bradley Hand ITC" panose="03070402050302030203" pitchFamily="66" charset="0"/>
              </a:rPr>
              <a:t>Tuition fees</a:t>
            </a:r>
          </a:p>
          <a:p>
            <a:r>
              <a:rPr lang="en-GB" sz="2800">
                <a:solidFill>
                  <a:schemeClr val="bg2">
                    <a:lumMod val="40000"/>
                    <a:lumOff val="60000"/>
                  </a:schemeClr>
                </a:solidFill>
                <a:latin typeface="Bradley Hand ITC" panose="03070402050302030203" pitchFamily="66" charset="0"/>
              </a:rPr>
              <a:t>Parents being allowed to set up schools.  </a:t>
            </a:r>
          </a:p>
        </p:txBody>
      </p:sp>
    </p:spTree>
    <p:extLst>
      <p:ext uri="{BB962C8B-B14F-4D97-AF65-F5344CB8AC3E}">
        <p14:creationId xmlns:p14="http://schemas.microsoft.com/office/powerpoint/2010/main" val="234102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75DA-7BE9-4FB0-A2EC-B30ECDF7189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1732FDC-35AE-4552-ABD4-CFA46B7D1DE3}"/>
              </a:ext>
            </a:extLst>
          </p:cNvPr>
          <p:cNvSpPr>
            <a:spLocks noGrp="1"/>
          </p:cNvSpPr>
          <p:nvPr>
            <p:ph idx="1"/>
          </p:nvPr>
        </p:nvSpPr>
        <p:spPr/>
        <p:txBody>
          <a:bodyPr/>
          <a:lstStyle/>
          <a:p>
            <a:r>
              <a:rPr lang="en-GB"/>
              <a:t>BUT Ball and Whitty claim marketisation has actually made inequality worse as methods such as league tables reproduce class inequality as this creates inequality between schools.  Remember – if some schools are better than others this gives middle class parents the chance to get their kids into the better schools.  </a:t>
            </a:r>
          </a:p>
          <a:p>
            <a:r>
              <a:rPr lang="en-GB"/>
              <a:t>Ball </a:t>
            </a:r>
            <a:r>
              <a:rPr lang="en-GB" err="1"/>
              <a:t>alsd</a:t>
            </a:r>
            <a:r>
              <a:rPr lang="en-GB"/>
              <a:t> claims that ‘</a:t>
            </a:r>
            <a:r>
              <a:rPr lang="en-GB" err="1"/>
              <a:t>parentocracy</a:t>
            </a:r>
            <a:r>
              <a:rPr lang="en-GB"/>
              <a:t>’ is a myth as not all parents have the same freedom of choice about where to send their children.  </a:t>
            </a:r>
          </a:p>
          <a:p>
            <a:endParaRPr lang="en-GB"/>
          </a:p>
        </p:txBody>
      </p:sp>
    </p:spTree>
    <p:extLst>
      <p:ext uri="{BB962C8B-B14F-4D97-AF65-F5344CB8AC3E}">
        <p14:creationId xmlns:p14="http://schemas.microsoft.com/office/powerpoint/2010/main" val="70485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B4F8B-7616-496B-A46E-6194D0074D25}"/>
              </a:ext>
            </a:extLst>
          </p:cNvPr>
          <p:cNvSpPr>
            <a:spLocks noGrp="1"/>
          </p:cNvSpPr>
          <p:nvPr>
            <p:ph type="title"/>
          </p:nvPr>
        </p:nvSpPr>
        <p:spPr/>
        <p:txBody>
          <a:bodyPr/>
          <a:lstStyle/>
          <a:p>
            <a:r>
              <a:rPr lang="en-GB"/>
              <a:t>If exam results are published good schools become more in demand.</a:t>
            </a:r>
          </a:p>
        </p:txBody>
      </p:sp>
      <p:sp>
        <p:nvSpPr>
          <p:cNvPr id="3" name="Content Placeholder 2">
            <a:extLst>
              <a:ext uri="{FF2B5EF4-FFF2-40B4-BE49-F238E27FC236}">
                <a16:creationId xmlns:a16="http://schemas.microsoft.com/office/drawing/2014/main" id="{5D24D73A-A8E7-4D65-A628-95684A5B86C4}"/>
              </a:ext>
            </a:extLst>
          </p:cNvPr>
          <p:cNvSpPr>
            <a:spLocks noGrp="1"/>
          </p:cNvSpPr>
          <p:nvPr>
            <p:ph idx="1"/>
          </p:nvPr>
        </p:nvSpPr>
        <p:spPr/>
        <p:txBody>
          <a:bodyPr/>
          <a:lstStyle/>
          <a:p>
            <a:r>
              <a:rPr lang="en-GB"/>
              <a:t>Explain what Will Bartlett (1993) says about this.</a:t>
            </a:r>
          </a:p>
          <a:p>
            <a:r>
              <a:rPr lang="en-GB"/>
              <a:t>Cream skimming </a:t>
            </a:r>
          </a:p>
          <a:p>
            <a:pPr marL="0" indent="0">
              <a:buNone/>
            </a:pPr>
            <a:endParaRPr lang="en-GB"/>
          </a:p>
          <a:p>
            <a:r>
              <a:rPr lang="en-GB"/>
              <a:t>Silt shifting</a:t>
            </a:r>
          </a:p>
          <a:p>
            <a:endParaRPr lang="en-GB"/>
          </a:p>
        </p:txBody>
      </p:sp>
    </p:spTree>
    <p:extLst>
      <p:ext uri="{BB962C8B-B14F-4D97-AF65-F5344CB8AC3E}">
        <p14:creationId xmlns:p14="http://schemas.microsoft.com/office/powerpoint/2010/main" val="344137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E316-DC43-4C8C-8EEB-4B586309842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C9AF65B-6E6A-4108-9788-B9CC9ACE3787}"/>
              </a:ext>
            </a:extLst>
          </p:cNvPr>
          <p:cNvSpPr>
            <a:spLocks noGrp="1"/>
          </p:cNvSpPr>
          <p:nvPr>
            <p:ph idx="1"/>
          </p:nvPr>
        </p:nvSpPr>
        <p:spPr>
          <a:xfrm>
            <a:off x="191386" y="1690688"/>
            <a:ext cx="12247045" cy="4351338"/>
          </a:xfrm>
        </p:spPr>
        <p:txBody>
          <a:bodyPr/>
          <a:lstStyle/>
          <a:p>
            <a:r>
              <a:rPr lang="en-GB"/>
              <a:t>Explain what Will Bartlett (1993) says about this.</a:t>
            </a:r>
          </a:p>
          <a:p>
            <a:r>
              <a:rPr lang="en-GB"/>
              <a:t>Cream skimming  </a:t>
            </a:r>
          </a:p>
          <a:p>
            <a:pPr marL="0" indent="0">
              <a:buNone/>
            </a:pPr>
            <a:r>
              <a:rPr lang="en-GB" sz="2400">
                <a:solidFill>
                  <a:schemeClr val="accent1">
                    <a:lumMod val="60000"/>
                    <a:lumOff val="40000"/>
                  </a:schemeClr>
                </a:solidFill>
                <a:latin typeface="Bradley Hand ITC" panose="03070402050302030203" pitchFamily="66" charset="0"/>
              </a:rPr>
              <a:t>Good schools can be more selective and get the best.  These are mainly middle class kids who then have an advantage</a:t>
            </a:r>
          </a:p>
          <a:p>
            <a:r>
              <a:rPr lang="en-GB"/>
              <a:t>Silt shifting  </a:t>
            </a:r>
            <a:r>
              <a:rPr lang="en-GB">
                <a:solidFill>
                  <a:schemeClr val="accent1">
                    <a:lumMod val="75000"/>
                  </a:schemeClr>
                </a:solidFill>
                <a:latin typeface="Bradley Hand ITC" panose="03070402050302030203" pitchFamily="66" charset="0"/>
              </a:rPr>
              <a:t>Good schools can avoid taking less able pupils who are likely to get bad results </a:t>
            </a:r>
            <a:endParaRPr lang="en-GB">
              <a:solidFill>
                <a:schemeClr val="accent1">
                  <a:lumMod val="75000"/>
                </a:schemeClr>
              </a:solidFill>
            </a:endParaRPr>
          </a:p>
          <a:p>
            <a:endParaRPr lang="en-GB"/>
          </a:p>
          <a:p>
            <a:endParaRPr lang="en-GB"/>
          </a:p>
          <a:p>
            <a:endParaRPr lang="en-GB"/>
          </a:p>
          <a:p>
            <a:endParaRPr lang="en-GB"/>
          </a:p>
        </p:txBody>
      </p:sp>
      <p:pic>
        <p:nvPicPr>
          <p:cNvPr id="4098" name="Picture 2" descr="How to Separate Cream from Milk">
            <a:extLst>
              <a:ext uri="{FF2B5EF4-FFF2-40B4-BE49-F238E27FC236}">
                <a16:creationId xmlns:a16="http://schemas.microsoft.com/office/drawing/2014/main" id="{5E3A478B-A576-4B2D-80C2-FBC1AEDF3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914" y="424911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ilt shifting at Wicksteed Park - YouTube">
            <a:extLst>
              <a:ext uri="{FF2B5EF4-FFF2-40B4-BE49-F238E27FC236}">
                <a16:creationId xmlns:a16="http://schemas.microsoft.com/office/drawing/2014/main" id="{EA62BA9C-00CD-4534-BCF7-0F88ADAF8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794" y="424911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52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ppt_x"/>
                                          </p:val>
                                        </p:tav>
                                        <p:tav tm="100000">
                                          <p:val>
                                            <p:strVal val="#ppt_x"/>
                                          </p:val>
                                        </p:tav>
                                      </p:tavLst>
                                    </p:anim>
                                    <p:anim calcmode="lin" valueType="num">
                                      <p:cBhvr additive="base">
                                        <p:cTn id="13"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4836-7F18-442A-8D19-68622BE322D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1EAB2C-9FC9-41C5-A43F-1253CA9629C9}"/>
              </a:ext>
            </a:extLst>
          </p:cNvPr>
          <p:cNvSpPr>
            <a:spLocks noGrp="1"/>
          </p:cNvSpPr>
          <p:nvPr>
            <p:ph idx="1"/>
          </p:nvPr>
        </p:nvSpPr>
        <p:spPr/>
        <p:txBody>
          <a:bodyPr/>
          <a:lstStyle/>
          <a:p>
            <a:r>
              <a:rPr lang="en-GB"/>
              <a:t>Schools are allocated funding based on how many pupils they attract.    Popular schools get more money and get better then may get more selective and be able to afford more experienced teachers.</a:t>
            </a:r>
          </a:p>
          <a:p>
            <a:endParaRPr lang="en-GB"/>
          </a:p>
          <a:p>
            <a:r>
              <a:rPr lang="en-GB" b="1"/>
              <a:t>What did the study in 2012 of international patterns of educational inequality find?</a:t>
            </a:r>
            <a:endParaRPr lang="en-GB"/>
          </a:p>
          <a:p>
            <a:endParaRPr lang="en-GB"/>
          </a:p>
        </p:txBody>
      </p:sp>
    </p:spTree>
    <p:extLst>
      <p:ext uri="{BB962C8B-B14F-4D97-AF65-F5344CB8AC3E}">
        <p14:creationId xmlns:p14="http://schemas.microsoft.com/office/powerpoint/2010/main" val="112875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9F7A6-D23E-445C-B576-FD4E348EAB55}"/>
              </a:ext>
            </a:extLst>
          </p:cNvPr>
          <p:cNvSpPr>
            <a:spLocks noGrp="1"/>
          </p:cNvSpPr>
          <p:nvPr>
            <p:ph type="title"/>
          </p:nvPr>
        </p:nvSpPr>
        <p:spPr>
          <a:xfrm>
            <a:off x="838200" y="365125"/>
            <a:ext cx="10515600" cy="1899610"/>
          </a:xfrm>
        </p:spPr>
        <p:txBody>
          <a:bodyPr>
            <a:normAutofit fontScale="90000"/>
          </a:bodyPr>
          <a:lstStyle/>
          <a:p>
            <a:r>
              <a:rPr lang="en-GB" b="1"/>
              <a:t>What did the study in 2012 of international patterns of educational inequality find?</a:t>
            </a:r>
            <a:br>
              <a:rPr lang="en-GB"/>
            </a:br>
            <a:endParaRPr lang="en-GB"/>
          </a:p>
        </p:txBody>
      </p:sp>
      <p:sp>
        <p:nvSpPr>
          <p:cNvPr id="3" name="Content Placeholder 2">
            <a:extLst>
              <a:ext uri="{FF2B5EF4-FFF2-40B4-BE49-F238E27FC236}">
                <a16:creationId xmlns:a16="http://schemas.microsoft.com/office/drawing/2014/main" id="{67DD41F9-CAA2-43D3-A5A7-E1ECDF7F1D81}"/>
              </a:ext>
            </a:extLst>
          </p:cNvPr>
          <p:cNvSpPr>
            <a:spLocks noGrp="1"/>
          </p:cNvSpPr>
          <p:nvPr>
            <p:ph idx="1"/>
          </p:nvPr>
        </p:nvSpPr>
        <p:spPr/>
        <p:txBody>
          <a:bodyPr>
            <a:normAutofit/>
          </a:bodyPr>
          <a:lstStyle/>
          <a:p>
            <a:r>
              <a:rPr lang="en-GB" sz="3200">
                <a:solidFill>
                  <a:schemeClr val="bg2">
                    <a:lumMod val="40000"/>
                    <a:lumOff val="60000"/>
                  </a:schemeClr>
                </a:solidFill>
                <a:latin typeface="Bradley Hand ITC" panose="03070402050302030203" pitchFamily="66" charset="0"/>
              </a:rPr>
              <a:t>This study found that competition-orientated systems like Britain produce more separation between children of different social backgrounds.</a:t>
            </a:r>
          </a:p>
        </p:txBody>
      </p:sp>
    </p:spTree>
    <p:extLst>
      <p:ext uri="{BB962C8B-B14F-4D97-AF65-F5344CB8AC3E}">
        <p14:creationId xmlns:p14="http://schemas.microsoft.com/office/powerpoint/2010/main" val="356361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990D-3B67-4EF4-BEBF-C0223860C9EA}"/>
              </a:ext>
            </a:extLst>
          </p:cNvPr>
          <p:cNvSpPr>
            <a:spLocks noGrp="1"/>
          </p:cNvSpPr>
          <p:nvPr>
            <p:ph type="title"/>
          </p:nvPr>
        </p:nvSpPr>
        <p:spPr/>
        <p:txBody>
          <a:bodyPr/>
          <a:lstStyle/>
          <a:p>
            <a:r>
              <a:rPr lang="en-GB"/>
              <a:t>More about parents Gewirtz</a:t>
            </a:r>
          </a:p>
        </p:txBody>
      </p:sp>
      <p:sp>
        <p:nvSpPr>
          <p:cNvPr id="3" name="Content Placeholder 2">
            <a:extLst>
              <a:ext uri="{FF2B5EF4-FFF2-40B4-BE49-F238E27FC236}">
                <a16:creationId xmlns:a16="http://schemas.microsoft.com/office/drawing/2014/main" id="{E9ED4306-CA42-4309-B777-79111C578C53}"/>
              </a:ext>
            </a:extLst>
          </p:cNvPr>
          <p:cNvSpPr>
            <a:spLocks noGrp="1"/>
          </p:cNvSpPr>
          <p:nvPr>
            <p:ph idx="1"/>
          </p:nvPr>
        </p:nvSpPr>
        <p:spPr/>
        <p:txBody>
          <a:bodyPr/>
          <a:lstStyle/>
          <a:p>
            <a:r>
              <a:rPr lang="en-GB"/>
              <a:t>Studied 14 London Secondary Schools.  Found that differences in economic and social capital had a big impact on school choices.</a:t>
            </a:r>
          </a:p>
          <a:p>
            <a:r>
              <a:rPr lang="en-GB"/>
              <a:t>She found 3 types of parent</a:t>
            </a:r>
          </a:p>
          <a:p>
            <a:pPr lvl="0"/>
            <a:r>
              <a:rPr lang="en-GB" err="1"/>
              <a:t>Priveleged</a:t>
            </a:r>
            <a:r>
              <a:rPr lang="en-GB"/>
              <a:t> – skilled choosers</a:t>
            </a:r>
          </a:p>
          <a:p>
            <a:pPr lvl="0"/>
            <a:r>
              <a:rPr lang="en-GB"/>
              <a:t>Disconnected – local choosers</a:t>
            </a:r>
          </a:p>
          <a:p>
            <a:pPr lvl="0"/>
            <a:r>
              <a:rPr lang="en-GB"/>
              <a:t>Semi-skilled choosers.</a:t>
            </a:r>
          </a:p>
          <a:p>
            <a:endParaRPr lang="en-GB"/>
          </a:p>
        </p:txBody>
      </p:sp>
    </p:spTree>
    <p:extLst>
      <p:ext uri="{BB962C8B-B14F-4D97-AF65-F5344CB8AC3E}">
        <p14:creationId xmlns:p14="http://schemas.microsoft.com/office/powerpoint/2010/main" val="414176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4378-D652-4FB1-B885-0E35D0351271}"/>
              </a:ext>
            </a:extLst>
          </p:cNvPr>
          <p:cNvSpPr>
            <a:spLocks noGrp="1"/>
          </p:cNvSpPr>
          <p:nvPr>
            <p:ph type="title"/>
          </p:nvPr>
        </p:nvSpPr>
        <p:spPr/>
        <p:txBody>
          <a:bodyPr/>
          <a:lstStyle/>
          <a:p>
            <a:r>
              <a:rPr lang="en-GB" err="1"/>
              <a:t>Priveleged</a:t>
            </a:r>
            <a:r>
              <a:rPr lang="en-GB"/>
              <a:t> – skilled choosers</a:t>
            </a:r>
            <a:br>
              <a:rPr lang="en-GB"/>
            </a:br>
            <a:endParaRPr lang="en-GB"/>
          </a:p>
        </p:txBody>
      </p:sp>
      <p:sp>
        <p:nvSpPr>
          <p:cNvPr id="3" name="Content Placeholder 2">
            <a:extLst>
              <a:ext uri="{FF2B5EF4-FFF2-40B4-BE49-F238E27FC236}">
                <a16:creationId xmlns:a16="http://schemas.microsoft.com/office/drawing/2014/main" id="{6A4605FC-7F7C-4F2A-9DA2-4B5EE091573C}"/>
              </a:ext>
            </a:extLst>
          </p:cNvPr>
          <p:cNvSpPr>
            <a:spLocks noGrp="1"/>
          </p:cNvSpPr>
          <p:nvPr>
            <p:ph idx="1"/>
          </p:nvPr>
        </p:nvSpPr>
        <p:spPr>
          <a:xfrm>
            <a:off x="340243" y="2052918"/>
            <a:ext cx="5680150" cy="4195481"/>
          </a:xfrm>
        </p:spPr>
        <p:txBody>
          <a:bodyPr/>
          <a:lstStyle/>
          <a:p>
            <a:r>
              <a:rPr lang="en-GB"/>
              <a:t>Professional</a:t>
            </a:r>
          </a:p>
          <a:p>
            <a:r>
              <a:rPr lang="en-GB"/>
              <a:t>Confident and well educated.  </a:t>
            </a:r>
          </a:p>
          <a:p>
            <a:r>
              <a:rPr lang="en-GB"/>
              <a:t>Can use economic and cultural capital well</a:t>
            </a:r>
          </a:p>
          <a:p>
            <a:r>
              <a:rPr lang="en-GB"/>
              <a:t>Cultural capital – they had an understanding of school admissions, time to visit and ability to research</a:t>
            </a:r>
          </a:p>
          <a:p>
            <a:r>
              <a:rPr lang="en-GB"/>
              <a:t>Economic capital – can afford school fees or to buy a house in the right area, or to pay for the school bus so children can travel to a better school.  </a:t>
            </a:r>
          </a:p>
        </p:txBody>
      </p:sp>
      <p:pic>
        <p:nvPicPr>
          <p:cNvPr id="5" name="Picture 4" descr="A picture containing person, woman, outdoor, young&#10;&#10;Description automatically generated">
            <a:extLst>
              <a:ext uri="{FF2B5EF4-FFF2-40B4-BE49-F238E27FC236}">
                <a16:creationId xmlns:a16="http://schemas.microsoft.com/office/drawing/2014/main" id="{180B7906-3AD1-4D9B-84C9-3CA841BF53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75647" y="2052918"/>
            <a:ext cx="5080000" cy="3390900"/>
          </a:xfrm>
          <a:prstGeom prst="rect">
            <a:avLst/>
          </a:prstGeom>
        </p:spPr>
      </p:pic>
      <p:sp>
        <p:nvSpPr>
          <p:cNvPr id="6" name="TextBox 5">
            <a:extLst>
              <a:ext uri="{FF2B5EF4-FFF2-40B4-BE49-F238E27FC236}">
                <a16:creationId xmlns:a16="http://schemas.microsoft.com/office/drawing/2014/main" id="{81265794-57DF-46B8-B513-46471F310C3E}"/>
              </a:ext>
            </a:extLst>
          </p:cNvPr>
          <p:cNvSpPr txBox="1"/>
          <p:nvPr/>
        </p:nvSpPr>
        <p:spPr>
          <a:xfrm>
            <a:off x="6171609" y="4284478"/>
            <a:ext cx="5080000" cy="230832"/>
          </a:xfrm>
          <a:prstGeom prst="rect">
            <a:avLst/>
          </a:prstGeom>
          <a:noFill/>
        </p:spPr>
        <p:txBody>
          <a:bodyPr wrap="square" rtlCol="0">
            <a:spAutoFit/>
          </a:bodyPr>
          <a:lstStyle/>
          <a:p>
            <a:r>
              <a:rPr lang="en-GB" sz="900">
                <a:hlinkClick r:id="rId3" tooltip="https://www.open.edu/openlearn/health-sports-psychology/delivering-difficult-news"/>
              </a:rPr>
              <a:t>This Photo</a:t>
            </a:r>
            <a:r>
              <a:rPr lang="en-GB" sz="900"/>
              <a:t> by Unknown Author is licensed under </a:t>
            </a:r>
            <a:r>
              <a:rPr lang="en-GB" sz="900">
                <a:hlinkClick r:id="rId4" tooltip="https://creativecommons.org/licenses/by-nc/3.0/"/>
              </a:rPr>
              <a:t>CC BY-NC</a:t>
            </a:r>
            <a:endParaRPr lang="en-GB" sz="900"/>
          </a:p>
        </p:txBody>
      </p:sp>
    </p:spTree>
    <p:extLst>
      <p:ext uri="{BB962C8B-B14F-4D97-AF65-F5344CB8AC3E}">
        <p14:creationId xmlns:p14="http://schemas.microsoft.com/office/powerpoint/2010/main" val="231061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E2122-6A77-44B0-9813-3E9FECF192FB}"/>
              </a:ext>
            </a:extLst>
          </p:cNvPr>
          <p:cNvSpPr>
            <a:spLocks noGrp="1"/>
          </p:cNvSpPr>
          <p:nvPr>
            <p:ph type="title"/>
          </p:nvPr>
        </p:nvSpPr>
        <p:spPr/>
        <p:txBody>
          <a:bodyPr/>
          <a:lstStyle/>
          <a:p>
            <a:r>
              <a:rPr lang="en-GB"/>
              <a:t>What is educational policy?</a:t>
            </a:r>
          </a:p>
        </p:txBody>
      </p:sp>
      <p:grpSp>
        <p:nvGrpSpPr>
          <p:cNvPr id="9" name="Group 9">
            <a:extLst>
              <a:ext uri="{FF2B5EF4-FFF2-40B4-BE49-F238E27FC236}">
                <a16:creationId xmlns:a16="http://schemas.microsoft.com/office/drawing/2014/main" id="{5D73B187-9BD0-44E5-8CA6-AAD9F68B5879}"/>
              </a:ext>
            </a:extLst>
          </p:cNvPr>
          <p:cNvGrpSpPr>
            <a:grpSpLocks noChangeAspect="1"/>
          </p:cNvGrpSpPr>
          <p:nvPr/>
        </p:nvGrpSpPr>
        <p:grpSpPr bwMode="auto">
          <a:xfrm>
            <a:off x="1119889" y="1489132"/>
            <a:ext cx="7151688" cy="1549400"/>
            <a:chOff x="826" y="1065"/>
            <a:chExt cx="4505" cy="976"/>
          </a:xfrm>
        </p:grpSpPr>
        <p:sp>
          <p:nvSpPr>
            <p:cNvPr id="10" name="AutoShape 8">
              <a:extLst>
                <a:ext uri="{FF2B5EF4-FFF2-40B4-BE49-F238E27FC236}">
                  <a16:creationId xmlns:a16="http://schemas.microsoft.com/office/drawing/2014/main" id="{FD14E141-1097-4627-8D6A-718C3745F959}"/>
                </a:ext>
              </a:extLst>
            </p:cNvPr>
            <p:cNvSpPr>
              <a:spLocks noChangeAspect="1" noChangeArrowheads="1" noTextEdit="1"/>
            </p:cNvSpPr>
            <p:nvPr/>
          </p:nvSpPr>
          <p:spPr bwMode="auto">
            <a:xfrm>
              <a:off x="826" y="1065"/>
              <a:ext cx="4260"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a:extLst>
                <a:ext uri="{FF2B5EF4-FFF2-40B4-BE49-F238E27FC236}">
                  <a16:creationId xmlns:a16="http://schemas.microsoft.com/office/drawing/2014/main" id="{75C9C0E9-E455-4B7E-9F3D-D6BE68EB5E2F}"/>
                </a:ext>
              </a:extLst>
            </p:cNvPr>
            <p:cNvSpPr>
              <a:spLocks noChangeArrowheads="1"/>
            </p:cNvSpPr>
            <p:nvPr/>
          </p:nvSpPr>
          <p:spPr bwMode="auto">
            <a:xfrm>
              <a:off x="826" y="1066"/>
              <a:ext cx="45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'Educational policy' 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8CC57277-1686-40E0-A943-ADE7D1B0F39F}"/>
                </a:ext>
              </a:extLst>
            </p:cNvPr>
            <p:cNvSpPr>
              <a:spLocks noChangeArrowheads="1"/>
            </p:cNvSpPr>
            <p:nvPr/>
          </p:nvSpPr>
          <p:spPr bwMode="auto">
            <a:xfrm>
              <a:off x="1766" y="1066"/>
              <a:ext cx="88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efers to the plans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0CA6A1B8-D1EA-4E3A-9E5A-B0A1E8F6227F}"/>
                </a:ext>
              </a:extLst>
            </p:cNvPr>
            <p:cNvSpPr>
              <a:spLocks noChangeArrowheads="1"/>
            </p:cNvSpPr>
            <p:nvPr/>
          </p:nvSpPr>
          <p:spPr bwMode="auto">
            <a:xfrm>
              <a:off x="2586" y="1066"/>
              <a:ext cx="236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for education introduced by government, through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131FA694-7921-4B2D-B8F7-BBE3D5540BEF}"/>
                </a:ext>
              </a:extLst>
            </p:cNvPr>
            <p:cNvSpPr>
              <a:spLocks noChangeArrowheads="1"/>
            </p:cNvSpPr>
            <p:nvPr/>
          </p:nvSpPr>
          <p:spPr bwMode="auto">
            <a:xfrm>
              <a:off x="826" y="1223"/>
              <a:ext cx="334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Acts of Parliament, together with instructions and recommendations to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ABEEFE7E-AFE6-4CFB-90A9-A2A308302228}"/>
                </a:ext>
              </a:extLst>
            </p:cNvPr>
            <p:cNvSpPr>
              <a:spLocks noChangeArrowheads="1"/>
            </p:cNvSpPr>
            <p:nvPr/>
          </p:nvSpPr>
          <p:spPr bwMode="auto">
            <a:xfrm>
              <a:off x="826" y="1381"/>
              <a:ext cx="138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schools and local authorities.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3DDFE9F5-52BC-47FD-B7A1-13607468BBD2}"/>
                </a:ext>
              </a:extLst>
            </p:cNvPr>
            <p:cNvSpPr>
              <a:spLocks noChangeArrowheads="1"/>
            </p:cNvSpPr>
            <p:nvPr/>
          </p:nvSpPr>
          <p:spPr bwMode="auto">
            <a:xfrm>
              <a:off x="2146" y="1381"/>
              <a:ext cx="10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E9B83840-F05F-4C2F-9427-EF61EA67F093}"/>
                </a:ext>
              </a:extLst>
            </p:cNvPr>
            <p:cNvSpPr>
              <a:spLocks noChangeArrowheads="1"/>
            </p:cNvSpPr>
            <p:nvPr/>
          </p:nvSpPr>
          <p:spPr bwMode="auto">
            <a:xfrm>
              <a:off x="2196" y="1381"/>
              <a:ext cx="64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For example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E5ED884F-D567-4106-BD82-8C7027FE22AE}"/>
                </a:ext>
              </a:extLst>
            </p:cNvPr>
            <p:cNvSpPr>
              <a:spLocks noChangeArrowheads="1"/>
            </p:cNvSpPr>
            <p:nvPr/>
          </p:nvSpPr>
          <p:spPr bwMode="auto">
            <a:xfrm>
              <a:off x="2784" y="1381"/>
              <a:ext cx="118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the 2010 Academies Act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87F07CF6-A4F6-41A1-8A9C-7748D349B1D2}"/>
                </a:ext>
              </a:extLst>
            </p:cNvPr>
            <p:cNvSpPr>
              <a:spLocks noChangeArrowheads="1"/>
            </p:cNvSpPr>
            <p:nvPr/>
          </p:nvSpPr>
          <p:spPr bwMode="auto">
            <a:xfrm>
              <a:off x="826" y="1536"/>
              <a:ext cx="121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which allowed all state sc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9B1C5FEA-A242-4AE1-853C-506053D0C153}"/>
                </a:ext>
              </a:extLst>
            </p:cNvPr>
            <p:cNvSpPr>
              <a:spLocks noChangeArrowheads="1"/>
            </p:cNvSpPr>
            <p:nvPr/>
          </p:nvSpPr>
          <p:spPr bwMode="auto">
            <a:xfrm>
              <a:off x="1981" y="1536"/>
              <a:ext cx="1359"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hools to become academies.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868755C1-F112-468A-996F-A4BAED679537}"/>
                </a:ext>
              </a:extLst>
            </p:cNvPr>
            <p:cNvSpPr>
              <a:spLocks noChangeArrowheads="1"/>
            </p:cNvSpPr>
            <p:nvPr/>
          </p:nvSpPr>
          <p:spPr bwMode="auto">
            <a:xfrm>
              <a:off x="3278" y="1536"/>
              <a:ext cx="8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9" name="Picture 21">
              <a:extLst>
                <a:ext uri="{FF2B5EF4-FFF2-40B4-BE49-F238E27FC236}">
                  <a16:creationId xmlns:a16="http://schemas.microsoft.com/office/drawing/2014/main" id="{1A3CEE02-CC8C-45A5-BAF4-654294921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 y="1344"/>
              <a:ext cx="847"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a:extLst>
              <a:ext uri="{FF2B5EF4-FFF2-40B4-BE49-F238E27FC236}">
                <a16:creationId xmlns:a16="http://schemas.microsoft.com/office/drawing/2014/main" id="{17E70CC3-9260-4913-89E6-5009871CC069}"/>
              </a:ext>
            </a:extLst>
          </p:cNvPr>
          <p:cNvSpPr/>
          <p:nvPr/>
        </p:nvSpPr>
        <p:spPr>
          <a:xfrm>
            <a:off x="3771014" y="2860972"/>
            <a:ext cx="6096000" cy="2702278"/>
          </a:xfrm>
          <a:prstGeom prst="rect">
            <a:avLst/>
          </a:prstGeom>
        </p:spPr>
        <p:txBody>
          <a:bodyPr>
            <a:spAutoFit/>
          </a:bodyPr>
          <a:lstStyle/>
          <a:p>
            <a:pPr marL="342900" lvl="0" indent="-342900">
              <a:lnSpc>
                <a:spcPct val="115000"/>
              </a:lnSpc>
              <a:spcAft>
                <a:spcPts val="0"/>
              </a:spcAft>
              <a:buFont typeface="Symbol" panose="05050102010706020507" pitchFamily="18" charset="2"/>
              <a:buChar char=""/>
            </a:pPr>
            <a:r>
              <a:rPr lang="en-GB" sz="3200" b="1" i="1">
                <a:latin typeface="Calibri" panose="020F0502020204030204" pitchFamily="34" charset="0"/>
                <a:ea typeface="Calibri" panose="020F0502020204030204" pitchFamily="34" charset="0"/>
                <a:cs typeface="Times New Roman" panose="02020603050405020304" pitchFamily="18" charset="0"/>
              </a:rPr>
              <a:t>Economic efficiency</a:t>
            </a:r>
          </a:p>
          <a:p>
            <a:pPr marL="342900" lvl="0" indent="-342900">
              <a:lnSpc>
                <a:spcPct val="115000"/>
              </a:lnSpc>
              <a:spcAft>
                <a:spcPts val="0"/>
              </a:spcAft>
              <a:buFont typeface="Symbol" panose="05050102010706020507" pitchFamily="18" charset="2"/>
              <a:buChar char=""/>
            </a:pPr>
            <a:r>
              <a:rPr lang="en-GB" sz="3200" b="1" i="1">
                <a:latin typeface="Calibri" panose="020F0502020204030204" pitchFamily="34" charset="0"/>
                <a:ea typeface="Calibri" panose="020F0502020204030204" pitchFamily="34" charset="0"/>
                <a:cs typeface="Times New Roman" panose="02020603050405020304" pitchFamily="18" charset="0"/>
              </a:rPr>
              <a:t>Raising educational standards</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3200" b="1" i="1">
                <a:latin typeface="Calibri" panose="020F0502020204030204" pitchFamily="34" charset="0"/>
                <a:ea typeface="Calibri" panose="020F0502020204030204" pitchFamily="34" charset="0"/>
                <a:cs typeface="Times New Roman" panose="02020603050405020304" pitchFamily="18" charset="0"/>
              </a:rPr>
              <a:t>Creating equality of educational opportunity in a meritocratic society</a:t>
            </a:r>
            <a:endParaRPr lang="en-GB" sz="3200"/>
          </a:p>
        </p:txBody>
      </p:sp>
    </p:spTree>
    <p:extLst>
      <p:ext uri="{BB962C8B-B14F-4D97-AF65-F5344CB8AC3E}">
        <p14:creationId xmlns:p14="http://schemas.microsoft.com/office/powerpoint/2010/main" val="24423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71F0-DF7A-4FD1-AA9A-4E79D3538D72}"/>
              </a:ext>
            </a:extLst>
          </p:cNvPr>
          <p:cNvSpPr>
            <a:spLocks noGrp="1"/>
          </p:cNvSpPr>
          <p:nvPr>
            <p:ph type="title"/>
          </p:nvPr>
        </p:nvSpPr>
        <p:spPr/>
        <p:txBody>
          <a:bodyPr/>
          <a:lstStyle/>
          <a:p>
            <a:r>
              <a:rPr lang="en-GB"/>
              <a:t>Disconnected – local choosers</a:t>
            </a:r>
            <a:br>
              <a:rPr lang="en-GB"/>
            </a:br>
            <a:endParaRPr lang="en-GB"/>
          </a:p>
        </p:txBody>
      </p:sp>
      <p:sp>
        <p:nvSpPr>
          <p:cNvPr id="3" name="Content Placeholder 2">
            <a:extLst>
              <a:ext uri="{FF2B5EF4-FFF2-40B4-BE49-F238E27FC236}">
                <a16:creationId xmlns:a16="http://schemas.microsoft.com/office/drawing/2014/main" id="{32D1D9F5-B1BD-480B-8C5D-EBB11C03FDBA}"/>
              </a:ext>
            </a:extLst>
          </p:cNvPr>
          <p:cNvSpPr>
            <a:spLocks noGrp="1"/>
          </p:cNvSpPr>
          <p:nvPr>
            <p:ph idx="1"/>
          </p:nvPr>
        </p:nvSpPr>
        <p:spPr/>
        <p:txBody>
          <a:bodyPr/>
          <a:lstStyle/>
          <a:p>
            <a:r>
              <a:rPr lang="en-GB"/>
              <a:t>Working class parents</a:t>
            </a:r>
          </a:p>
          <a:p>
            <a:r>
              <a:rPr lang="en-GB"/>
              <a:t>Sent children to local school</a:t>
            </a:r>
          </a:p>
          <a:p>
            <a:r>
              <a:rPr lang="en-GB"/>
              <a:t>Did not understand admissions procedures and not aware of their choices.  </a:t>
            </a:r>
          </a:p>
          <a:p>
            <a:r>
              <a:rPr lang="en-GB"/>
              <a:t>Funds were limited so cost of travel could be a barrier so nearest school most realistic option.</a:t>
            </a:r>
          </a:p>
        </p:txBody>
      </p:sp>
    </p:spTree>
    <p:extLst>
      <p:ext uri="{BB962C8B-B14F-4D97-AF65-F5344CB8AC3E}">
        <p14:creationId xmlns:p14="http://schemas.microsoft.com/office/powerpoint/2010/main" val="3304985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2A17-2C14-4CDA-8601-AA892F8997B0}"/>
              </a:ext>
            </a:extLst>
          </p:cNvPr>
          <p:cNvSpPr>
            <a:spLocks noGrp="1"/>
          </p:cNvSpPr>
          <p:nvPr>
            <p:ph type="title"/>
          </p:nvPr>
        </p:nvSpPr>
        <p:spPr/>
        <p:txBody>
          <a:bodyPr/>
          <a:lstStyle/>
          <a:p>
            <a:r>
              <a:rPr lang="en-GB"/>
              <a:t>Semi-skilled choosers</a:t>
            </a:r>
          </a:p>
        </p:txBody>
      </p:sp>
      <p:sp>
        <p:nvSpPr>
          <p:cNvPr id="3" name="Content Placeholder 2">
            <a:extLst>
              <a:ext uri="{FF2B5EF4-FFF2-40B4-BE49-F238E27FC236}">
                <a16:creationId xmlns:a16="http://schemas.microsoft.com/office/drawing/2014/main" id="{7DC9B077-8B13-4FCF-B22B-586D5B04059B}"/>
              </a:ext>
            </a:extLst>
          </p:cNvPr>
          <p:cNvSpPr>
            <a:spLocks noGrp="1"/>
          </p:cNvSpPr>
          <p:nvPr>
            <p:ph idx="1"/>
          </p:nvPr>
        </p:nvSpPr>
        <p:spPr>
          <a:xfrm>
            <a:off x="1103312" y="1285876"/>
            <a:ext cx="5584567" cy="4655581"/>
          </a:xfrm>
        </p:spPr>
        <p:txBody>
          <a:bodyPr/>
          <a:lstStyle/>
          <a:p>
            <a:r>
              <a:rPr lang="en-GB"/>
              <a:t>Mainly working class but ambitious.</a:t>
            </a:r>
          </a:p>
          <a:p>
            <a:r>
              <a:rPr lang="en-GB"/>
              <a:t>But often lacked cultural capital to make sense of the education market</a:t>
            </a:r>
          </a:p>
          <a:p>
            <a:endParaRPr lang="en-GB"/>
          </a:p>
          <a:p>
            <a:endParaRPr lang="en-GB"/>
          </a:p>
          <a:p>
            <a:r>
              <a:rPr lang="en-GB"/>
              <a:t>So in theory everyone has a choice but Gewirtz has shown it there are a wider range of choices for middle class parents. s</a:t>
            </a:r>
          </a:p>
        </p:txBody>
      </p:sp>
      <p:pic>
        <p:nvPicPr>
          <p:cNvPr id="4" name="Picture 3" descr="A person wearing a hat&#10;&#10;Description automatically generated">
            <a:extLst>
              <a:ext uri="{FF2B5EF4-FFF2-40B4-BE49-F238E27FC236}">
                <a16:creationId xmlns:a16="http://schemas.microsoft.com/office/drawing/2014/main" id="{F1D8ADCF-F6CB-439E-8A71-85E7E5E014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59576" y="1285875"/>
            <a:ext cx="2857500" cy="4286250"/>
          </a:xfrm>
          <a:prstGeom prst="rect">
            <a:avLst/>
          </a:prstGeom>
        </p:spPr>
      </p:pic>
      <p:sp>
        <p:nvSpPr>
          <p:cNvPr id="5" name="TextBox 4">
            <a:extLst>
              <a:ext uri="{FF2B5EF4-FFF2-40B4-BE49-F238E27FC236}">
                <a16:creationId xmlns:a16="http://schemas.microsoft.com/office/drawing/2014/main" id="{B4B43A1C-BCEC-4F13-B125-958DC04D0DA8}"/>
              </a:ext>
            </a:extLst>
          </p:cNvPr>
          <p:cNvSpPr txBox="1"/>
          <p:nvPr/>
        </p:nvSpPr>
        <p:spPr>
          <a:xfrm>
            <a:off x="7059576" y="5572125"/>
            <a:ext cx="2857500" cy="369332"/>
          </a:xfrm>
          <a:prstGeom prst="rect">
            <a:avLst/>
          </a:prstGeom>
          <a:noFill/>
        </p:spPr>
        <p:txBody>
          <a:bodyPr wrap="square" rtlCol="0">
            <a:spAutoFit/>
          </a:bodyPr>
          <a:lstStyle/>
          <a:p>
            <a:r>
              <a:rPr lang="en-GB" sz="900">
                <a:hlinkClick r:id="rId3" tooltip="https://www.thetvdb.com/?tab=series&amp;id=75628"/>
              </a:rPr>
              <a:t>This Photo</a:t>
            </a:r>
            <a:r>
              <a:rPr lang="en-GB" sz="900"/>
              <a:t> by Unknown Author is licensed under </a:t>
            </a:r>
            <a:r>
              <a:rPr lang="en-GB" sz="900">
                <a:hlinkClick r:id="rId4" tooltip="https://creativecommons.org/licenses/by-nc/3.0/"/>
              </a:rPr>
              <a:t>CC BY-NC</a:t>
            </a:r>
            <a:endParaRPr lang="en-GB" sz="900"/>
          </a:p>
        </p:txBody>
      </p:sp>
    </p:spTree>
    <p:extLst>
      <p:ext uri="{BB962C8B-B14F-4D97-AF65-F5344CB8AC3E}">
        <p14:creationId xmlns:p14="http://schemas.microsoft.com/office/powerpoint/2010/main" val="1488488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7C1D-9F5E-4095-9E68-6D6CD53D8946}"/>
              </a:ext>
            </a:extLst>
          </p:cNvPr>
          <p:cNvSpPr>
            <a:spLocks noGrp="1"/>
          </p:cNvSpPr>
          <p:nvPr>
            <p:ph type="title"/>
          </p:nvPr>
        </p:nvSpPr>
        <p:spPr/>
        <p:txBody>
          <a:bodyPr/>
          <a:lstStyle/>
          <a:p>
            <a:r>
              <a:rPr lang="en-GB"/>
              <a:t>Holiday work</a:t>
            </a:r>
          </a:p>
        </p:txBody>
      </p:sp>
      <p:sp>
        <p:nvSpPr>
          <p:cNvPr id="3" name="Content Placeholder 2">
            <a:extLst>
              <a:ext uri="{FF2B5EF4-FFF2-40B4-BE49-F238E27FC236}">
                <a16:creationId xmlns:a16="http://schemas.microsoft.com/office/drawing/2014/main" id="{6CF877E9-888D-4AF9-9798-3140FA90FEBB}"/>
              </a:ext>
            </a:extLst>
          </p:cNvPr>
          <p:cNvSpPr>
            <a:spLocks noGrp="1"/>
          </p:cNvSpPr>
          <p:nvPr>
            <p:ph idx="1"/>
          </p:nvPr>
        </p:nvSpPr>
        <p:spPr/>
        <p:txBody>
          <a:bodyPr/>
          <a:lstStyle/>
          <a:p>
            <a:r>
              <a:rPr lang="en-GB"/>
              <a:t>Relax and catch up on some Sociology documentaries.  Use this link and focus on the education ones.  </a:t>
            </a:r>
          </a:p>
          <a:p>
            <a:endParaRPr lang="en-GB"/>
          </a:p>
          <a:p>
            <a:r>
              <a:rPr lang="en-GB"/>
              <a:t>https://hecticteachersalevelsociologysite.wordpress.com/documentaries/education/</a:t>
            </a:r>
          </a:p>
        </p:txBody>
      </p:sp>
    </p:spTree>
    <p:extLst>
      <p:ext uri="{BB962C8B-B14F-4D97-AF65-F5344CB8AC3E}">
        <p14:creationId xmlns:p14="http://schemas.microsoft.com/office/powerpoint/2010/main" val="342975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30D8E8F2-AABA-49CB-B2BA-8DE7204AF2EF}"/>
              </a:ext>
            </a:extLst>
          </p:cNvPr>
          <p:cNvSpPr>
            <a:spLocks noGrp="1"/>
          </p:cNvSpPr>
          <p:nvPr>
            <p:ph type="title"/>
          </p:nvPr>
        </p:nvSpPr>
        <p:spPr>
          <a:xfrm>
            <a:off x="648930" y="629266"/>
            <a:ext cx="6188190" cy="1622321"/>
          </a:xfrm>
        </p:spPr>
        <p:txBody>
          <a:bodyPr>
            <a:normAutofit/>
          </a:bodyPr>
          <a:lstStyle/>
          <a:p>
            <a:pPr>
              <a:lnSpc>
                <a:spcPct val="90000"/>
              </a:lnSpc>
            </a:pPr>
            <a:r>
              <a:rPr lang="en-GB" sz="3600">
                <a:solidFill>
                  <a:srgbClr val="EBEBEB"/>
                </a:solidFill>
              </a:rPr>
              <a:t>SO we have thought about parentocracy, remember these guys?</a:t>
            </a:r>
          </a:p>
        </p:txBody>
      </p:sp>
      <p:sp>
        <p:nvSpPr>
          <p:cNvPr id="9" name="Content Placeholder 8">
            <a:extLst>
              <a:ext uri="{FF2B5EF4-FFF2-40B4-BE49-F238E27FC236}">
                <a16:creationId xmlns:a16="http://schemas.microsoft.com/office/drawing/2014/main" id="{CDD4C4DB-1B27-444F-B9FF-E623B0FA4CAC}"/>
              </a:ext>
            </a:extLst>
          </p:cNvPr>
          <p:cNvSpPr>
            <a:spLocks noGrp="1"/>
          </p:cNvSpPr>
          <p:nvPr>
            <p:ph idx="1"/>
          </p:nvPr>
        </p:nvSpPr>
        <p:spPr>
          <a:xfrm>
            <a:off x="648930" y="2438400"/>
            <a:ext cx="6188189" cy="3785419"/>
          </a:xfrm>
        </p:spPr>
        <p:txBody>
          <a:bodyPr>
            <a:normAutofit/>
          </a:bodyPr>
          <a:lstStyle/>
          <a:p>
            <a:r>
              <a:rPr lang="en-US" dirty="0">
                <a:solidFill>
                  <a:srgbClr val="FFFFFF"/>
                </a:solidFill>
              </a:rPr>
              <a:t>Is this a good thing? </a:t>
            </a:r>
          </a:p>
          <a:p>
            <a:endParaRPr lang="en-US" dirty="0">
              <a:solidFill>
                <a:srgbClr val="FFFFFF"/>
              </a:solidFill>
            </a:endParaRPr>
          </a:p>
          <a:p>
            <a:r>
              <a:rPr lang="en-GB" dirty="0"/>
              <a:t>Ball is concerned that by giving parents more power, parents of advantaged children will get more benefits as they can manipulate the system and other pupils will lose even more ground.</a:t>
            </a:r>
          </a:p>
          <a:p>
            <a:endParaRPr lang="en-US" dirty="0">
              <a:solidFill>
                <a:srgbClr val="FFFFFF"/>
              </a:solidFill>
            </a:endParaRPr>
          </a:p>
        </p:txBody>
      </p:sp>
      <p:sp>
        <p:nvSpPr>
          <p:cNvPr id="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descr="A person wearing a hat&#10;&#10;Description automatically generated">
            <a:extLst>
              <a:ext uri="{FF2B5EF4-FFF2-40B4-BE49-F238E27FC236}">
                <a16:creationId xmlns:a16="http://schemas.microsoft.com/office/drawing/2014/main" id="{7045ADC1-C996-44FD-AAAB-FABD68BF7F8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3936" r="3" b="29938"/>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4" name="Content Placeholder 3" descr="A picture containing person, woman, outdoor, young&#10;&#10;Description automatically generated">
            <a:extLst>
              <a:ext uri="{FF2B5EF4-FFF2-40B4-BE49-F238E27FC236}">
                <a16:creationId xmlns:a16="http://schemas.microsoft.com/office/drawing/2014/main" id="{916D806A-674F-427E-8F68-AA1D1E881F1A}"/>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43" r="2943" b="2"/>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Tree>
    <p:extLst>
      <p:ext uri="{BB962C8B-B14F-4D97-AF65-F5344CB8AC3E}">
        <p14:creationId xmlns:p14="http://schemas.microsoft.com/office/powerpoint/2010/main" val="58783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anim calcmode="lin" valueType="num">
                                      <p:cBhvr>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4C3E7B-A53B-4331-A9C5-77CF73B692D6}"/>
              </a:ext>
            </a:extLst>
          </p:cNvPr>
          <p:cNvSpPr>
            <a:spLocks noGrp="1"/>
          </p:cNvSpPr>
          <p:nvPr>
            <p:ph type="title"/>
          </p:nvPr>
        </p:nvSpPr>
        <p:spPr>
          <a:xfrm>
            <a:off x="8000837" y="1325880"/>
            <a:ext cx="3543464" cy="3066507"/>
          </a:xfrm>
        </p:spPr>
        <p:txBody>
          <a:bodyPr vert="horz" lIns="91440" tIns="45720" rIns="91440" bIns="45720" rtlCol="0" anchor="b">
            <a:normAutofit fontScale="90000"/>
          </a:bodyPr>
          <a:lstStyle/>
          <a:p>
            <a:r>
              <a:rPr lang="en-US" sz="4800" dirty="0">
                <a:solidFill>
                  <a:srgbClr val="EBEBEB"/>
                </a:solidFill>
              </a:rPr>
              <a:t>This cartoons shows the advantage parents with cultural capital may have.</a:t>
            </a:r>
          </a:p>
        </p:txBody>
      </p:sp>
      <p:sp>
        <p:nvSpPr>
          <p:cNvPr id="23"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Content Placeholder 3">
            <a:extLst>
              <a:ext uri="{FF2B5EF4-FFF2-40B4-BE49-F238E27FC236}">
                <a16:creationId xmlns:a16="http://schemas.microsoft.com/office/drawing/2014/main" id="{64FC12A2-33FE-48A8-849E-C0FF7D298EAB}"/>
              </a:ext>
            </a:extLst>
          </p:cNvPr>
          <p:cNvPicPr>
            <a:picLocks noGrp="1"/>
          </p:cNvPicPr>
          <p:nvPr>
            <p:ph idx="1"/>
          </p:nvPr>
        </p:nvPicPr>
        <p:blipFill rotWithShape="1">
          <a:blip r:embed="rId7">
            <a:extLst>
              <a:ext uri="{28A0092B-C50C-407E-A947-70E740481C1C}">
                <a14:useLocalDpi xmlns:a14="http://schemas.microsoft.com/office/drawing/2010/main" val="0"/>
              </a:ext>
            </a:extLst>
          </a:blip>
          <a:srcRect t="10046" r="-2" b="3122"/>
          <a:stretch/>
        </p:blipFill>
        <p:spPr bwMode="auto">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a:noFill/>
        </p:spPr>
      </p:pic>
      <p:sp>
        <p:nvSpPr>
          <p:cNvPr id="25" name="Rectangle 24">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9413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250D3016-1B54-4AC8-97B9-97DDA3F0D2B1}"/>
              </a:ext>
            </a:extLst>
          </p:cNvPr>
          <p:cNvSpPr>
            <a:spLocks noGrp="1"/>
          </p:cNvSpPr>
          <p:nvPr>
            <p:ph type="title"/>
          </p:nvPr>
        </p:nvSpPr>
        <p:spPr>
          <a:xfrm>
            <a:off x="648930" y="629266"/>
            <a:ext cx="6188190" cy="1622321"/>
          </a:xfrm>
        </p:spPr>
        <p:txBody>
          <a:bodyPr>
            <a:normAutofit/>
          </a:bodyPr>
          <a:lstStyle/>
          <a:p>
            <a:r>
              <a:rPr lang="en-GB" dirty="0">
                <a:solidFill>
                  <a:srgbClr val="EBEBEB"/>
                </a:solidFill>
              </a:rPr>
              <a:t>1997 – 2000 New </a:t>
            </a:r>
            <a:r>
              <a:rPr lang="en-GB" dirty="0" err="1">
                <a:solidFill>
                  <a:srgbClr val="EBEBEB"/>
                </a:solidFill>
              </a:rPr>
              <a:t>labor</a:t>
            </a:r>
            <a:endParaRPr lang="en-GB" dirty="0">
              <a:solidFill>
                <a:srgbClr val="EBEBEB"/>
              </a:solidFill>
            </a:endParaRPr>
          </a:p>
        </p:txBody>
      </p:sp>
      <p:sp>
        <p:nvSpPr>
          <p:cNvPr id="13" name="Content Placeholder 12">
            <a:extLst>
              <a:ext uri="{FF2B5EF4-FFF2-40B4-BE49-F238E27FC236}">
                <a16:creationId xmlns:a16="http://schemas.microsoft.com/office/drawing/2014/main" id="{DBAAA58E-B24A-439D-A6B3-B604545424DF}"/>
              </a:ext>
            </a:extLst>
          </p:cNvPr>
          <p:cNvSpPr>
            <a:spLocks noGrp="1"/>
          </p:cNvSpPr>
          <p:nvPr>
            <p:ph idx="1"/>
          </p:nvPr>
        </p:nvSpPr>
        <p:spPr>
          <a:xfrm>
            <a:off x="648930" y="1439142"/>
            <a:ext cx="6188189" cy="4784678"/>
          </a:xfrm>
        </p:spPr>
        <p:txBody>
          <a:bodyPr>
            <a:normAutofit fontScale="62500" lnSpcReduction="20000"/>
          </a:bodyPr>
          <a:lstStyle/>
          <a:p>
            <a:r>
              <a:rPr lang="en-GB" dirty="0"/>
              <a:t>While Marketisation policies tended to increase inequality, the New Labour governments of 1997 to 2010 also introduced a number of policies aimed at reducing it.</a:t>
            </a:r>
          </a:p>
          <a:p>
            <a:pPr marL="0" indent="0">
              <a:buNone/>
            </a:pPr>
            <a:endParaRPr lang="en-GB" dirty="0">
              <a:solidFill>
                <a:srgbClr val="FFFFFF"/>
              </a:solidFill>
            </a:endParaRPr>
          </a:p>
          <a:p>
            <a:pPr lvl="0"/>
            <a:r>
              <a:rPr lang="en-GB" dirty="0">
                <a:solidFill>
                  <a:srgbClr val="FFFFFF"/>
                </a:solidFill>
              </a:rPr>
              <a:t>Examples - </a:t>
            </a:r>
            <a:r>
              <a:rPr lang="en-GB" b="1" dirty="0"/>
              <a:t>Education Action Zones</a:t>
            </a:r>
            <a:r>
              <a:rPr lang="en-GB" dirty="0"/>
              <a:t>.</a:t>
            </a:r>
          </a:p>
          <a:p>
            <a:pPr lvl="0"/>
            <a:r>
              <a:rPr lang="en-GB" dirty="0"/>
              <a:t>The </a:t>
            </a:r>
            <a:r>
              <a:rPr lang="en-GB" b="1" dirty="0"/>
              <a:t>Aim Higher programme</a:t>
            </a:r>
            <a:r>
              <a:rPr lang="en-GB" dirty="0"/>
              <a:t> to raise aspirations of groups who were under-represented in higher education.</a:t>
            </a:r>
          </a:p>
          <a:p>
            <a:pPr lvl="0"/>
            <a:r>
              <a:rPr lang="en-GB" b="1" dirty="0"/>
              <a:t>Educational Maintenance Allowance (EMA):</a:t>
            </a:r>
            <a:r>
              <a:rPr lang="en-GB" dirty="0"/>
              <a:t> </a:t>
            </a:r>
          </a:p>
          <a:p>
            <a:pPr lvl="0"/>
            <a:r>
              <a:rPr lang="en-GB" dirty="0"/>
              <a:t>Introduction of the </a:t>
            </a:r>
            <a:r>
              <a:rPr lang="en-GB" b="1" dirty="0"/>
              <a:t>National Literacy Strategy</a:t>
            </a:r>
            <a:r>
              <a:rPr lang="en-GB" dirty="0"/>
              <a:t>, literacy and numeracy hours, and reducing  primary school class sizes. It is claimed these policies are of greater benefit to disadvantaged groups and so help to reduce inequality.</a:t>
            </a:r>
          </a:p>
          <a:p>
            <a:pPr lvl="0"/>
            <a:r>
              <a:rPr lang="en-GB" b="1" dirty="0"/>
              <a:t>City academies</a:t>
            </a:r>
            <a:r>
              <a:rPr lang="en-GB" dirty="0"/>
              <a:t> </a:t>
            </a:r>
          </a:p>
          <a:p>
            <a:pPr lvl="0"/>
            <a:r>
              <a:rPr lang="en-GB" dirty="0"/>
              <a:t>Increased </a:t>
            </a:r>
            <a:r>
              <a:rPr lang="en-GB" b="1" dirty="0"/>
              <a:t>funding</a:t>
            </a:r>
            <a:r>
              <a:rPr lang="en-GB" dirty="0"/>
              <a:t> for state education and higher education (grants for universities for low-income families).</a:t>
            </a:r>
          </a:p>
          <a:p>
            <a:pPr lvl="0"/>
            <a:r>
              <a:rPr lang="en-GB" b="1" dirty="0"/>
              <a:t>Tuition fees </a:t>
            </a:r>
            <a:r>
              <a:rPr lang="en-GB" dirty="0"/>
              <a:t>labour introduced these to pay for expanding universities and to try and offer more places so disadvantages pupils could access university.  </a:t>
            </a:r>
          </a:p>
          <a:p>
            <a:r>
              <a:rPr lang="en-GB" b="1" dirty="0"/>
              <a:t>BUT </a:t>
            </a:r>
            <a:r>
              <a:rPr lang="en-GB" dirty="0"/>
              <a:t>research has suggested that pupils from deprived families struggled more because of the cost attached to going to university so were less likely to.</a:t>
            </a:r>
          </a:p>
          <a:p>
            <a:pPr marL="0" indent="0">
              <a:buNone/>
            </a:pPr>
            <a:endParaRPr lang="en-US" dirty="0">
              <a:solidFill>
                <a:srgbClr val="FFFFFF"/>
              </a:solidFill>
            </a:endParaRPr>
          </a:p>
        </p:txBody>
      </p:sp>
      <p:sp>
        <p:nvSpPr>
          <p:cNvPr id="18"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B679AF58-7455-4765-8C1A-7C5CA6F848E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29941"/>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5" name="Content Placeholder 4">
            <a:extLst>
              <a:ext uri="{FF2B5EF4-FFF2-40B4-BE49-F238E27FC236}">
                <a16:creationId xmlns:a16="http://schemas.microsoft.com/office/drawing/2014/main" id="{579C748A-14A9-4332-9BEF-3EB9B33424BD}"/>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7086" r="28176" b="1"/>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
        <p:nvSpPr>
          <p:cNvPr id="6" name="TextBox 5">
            <a:extLst>
              <a:ext uri="{FF2B5EF4-FFF2-40B4-BE49-F238E27FC236}">
                <a16:creationId xmlns:a16="http://schemas.microsoft.com/office/drawing/2014/main" id="{AE0240FD-CEC8-46F0-8A23-1D80E90CBE86}"/>
              </a:ext>
            </a:extLst>
          </p:cNvPr>
          <p:cNvSpPr txBox="1"/>
          <p:nvPr/>
        </p:nvSpPr>
        <p:spPr>
          <a:xfrm>
            <a:off x="9482605" y="6870700"/>
            <a:ext cx="2709395"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6" tooltip="https://jonworth.eu/labour-logo-and-slogan-overload/">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
        <p:nvSpPr>
          <p:cNvPr id="9" name="TextBox 8">
            <a:extLst>
              <a:ext uri="{FF2B5EF4-FFF2-40B4-BE49-F238E27FC236}">
                <a16:creationId xmlns:a16="http://schemas.microsoft.com/office/drawing/2014/main" id="{4384B17F-6F27-4977-9C26-E6D1B2FC7EBC}"/>
              </a:ext>
            </a:extLst>
          </p:cNvPr>
          <p:cNvSpPr txBox="1"/>
          <p:nvPr/>
        </p:nvSpPr>
        <p:spPr>
          <a:xfrm>
            <a:off x="6789363" y="6870700"/>
            <a:ext cx="26805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en.wikipedia.org/?title=New_Labour">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63135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B314E8-76D3-432F-8A9B-28C08F483E8F}"/>
              </a:ext>
            </a:extLst>
          </p:cNvPr>
          <p:cNvSpPr>
            <a:spLocks noGrp="1"/>
          </p:cNvSpPr>
          <p:nvPr>
            <p:ph type="title"/>
          </p:nvPr>
        </p:nvSpPr>
        <p:spPr>
          <a:xfrm>
            <a:off x="648930" y="629266"/>
            <a:ext cx="6188190" cy="1622321"/>
          </a:xfrm>
        </p:spPr>
        <p:txBody>
          <a:bodyPr>
            <a:normAutofit/>
          </a:bodyPr>
          <a:lstStyle/>
          <a:p>
            <a:r>
              <a:rPr lang="en-GB">
                <a:solidFill>
                  <a:srgbClr val="EBEBEB"/>
                </a:solidFill>
              </a:rPr>
              <a:t>Coalition 2010 onwards</a:t>
            </a:r>
          </a:p>
        </p:txBody>
      </p:sp>
      <p:sp>
        <p:nvSpPr>
          <p:cNvPr id="10" name="Content Placeholder 9">
            <a:extLst>
              <a:ext uri="{FF2B5EF4-FFF2-40B4-BE49-F238E27FC236}">
                <a16:creationId xmlns:a16="http://schemas.microsoft.com/office/drawing/2014/main" id="{5554FCC3-44D9-4CF8-9E0A-91E563D8A48E}"/>
              </a:ext>
            </a:extLst>
          </p:cNvPr>
          <p:cNvSpPr>
            <a:spLocks noGrp="1"/>
          </p:cNvSpPr>
          <p:nvPr>
            <p:ph idx="1"/>
          </p:nvPr>
        </p:nvSpPr>
        <p:spPr>
          <a:xfrm>
            <a:off x="648930" y="2438400"/>
            <a:ext cx="6188189" cy="3785419"/>
          </a:xfrm>
        </p:spPr>
        <p:txBody>
          <a:bodyPr>
            <a:normAutofit fontScale="92500" lnSpcReduction="10000"/>
          </a:bodyPr>
          <a:lstStyle/>
          <a:p>
            <a:r>
              <a:rPr lang="en-GB" i="1" dirty="0"/>
              <a:t>‘excellence, competition and innovation’</a:t>
            </a:r>
            <a:r>
              <a:rPr lang="en-GB" dirty="0"/>
              <a:t> by freeing schools from the </a:t>
            </a:r>
            <a:r>
              <a:rPr lang="en-GB" i="1" dirty="0"/>
              <a:t>‘dead hand of the state’</a:t>
            </a:r>
            <a:r>
              <a:rPr lang="en-GB" dirty="0"/>
              <a:t> </a:t>
            </a:r>
          </a:p>
          <a:p>
            <a:r>
              <a:rPr lang="en-GB" dirty="0"/>
              <a:t>The Conservative-Liberal Democrat Coalition government elected in 2010 speeded up the move away from an education system based largely on comprehensive schools run by local authorities. Its policies have been strongly influenced by the New Right ideas of reducing the role of state in the provision of education through </a:t>
            </a:r>
            <a:r>
              <a:rPr lang="en-GB" b="1" u="sng" dirty="0"/>
              <a:t>marketisation</a:t>
            </a:r>
            <a:r>
              <a:rPr lang="en-GB" dirty="0"/>
              <a:t> and </a:t>
            </a:r>
            <a:r>
              <a:rPr lang="en-GB" b="1" u="sng" dirty="0"/>
              <a:t>privatisation.</a:t>
            </a:r>
            <a:r>
              <a:rPr lang="en-GB" dirty="0"/>
              <a:t> Through policies such as academies and free schools.  They also increased tuition fees for universities.  </a:t>
            </a:r>
          </a:p>
          <a:p>
            <a:endParaRPr lang="en-US" dirty="0">
              <a:solidFill>
                <a:srgbClr val="FFFFFF"/>
              </a:solidFill>
            </a:endParaRPr>
          </a:p>
        </p:txBody>
      </p:sp>
      <p:sp>
        <p:nvSpPr>
          <p:cNvPr id="1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Content Placeholder 4">
            <a:extLst>
              <a:ext uri="{FF2B5EF4-FFF2-40B4-BE49-F238E27FC236}">
                <a16:creationId xmlns:a16="http://schemas.microsoft.com/office/drawing/2014/main" id="{A94715E9-AD22-4D3C-8215-DDCFEE3C3AC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484" r="16484"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6" name="TextBox 5">
            <a:extLst>
              <a:ext uri="{FF2B5EF4-FFF2-40B4-BE49-F238E27FC236}">
                <a16:creationId xmlns:a16="http://schemas.microsoft.com/office/drawing/2014/main" id="{8B527EFB-1AC7-4465-A681-42FB13F950A8}"/>
              </a:ext>
            </a:extLst>
          </p:cNvPr>
          <p:cNvSpPr txBox="1"/>
          <p:nvPr/>
        </p:nvSpPr>
        <p:spPr>
          <a:xfrm>
            <a:off x="9482605" y="6657945"/>
            <a:ext cx="2709395"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theduran.com/brexit-wins-britain-votes-leave-european-union-david-cameron-resign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GB" sz="700">
              <a:solidFill>
                <a:srgbClr val="FFFFFF"/>
              </a:solidFill>
            </a:endParaRPr>
          </a:p>
        </p:txBody>
      </p:sp>
    </p:spTree>
    <p:extLst>
      <p:ext uri="{BB962C8B-B14F-4D97-AF65-F5344CB8AC3E}">
        <p14:creationId xmlns:p14="http://schemas.microsoft.com/office/powerpoint/2010/main" val="2831866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A543-7A87-4B08-889B-772461A03357}"/>
              </a:ext>
            </a:extLst>
          </p:cNvPr>
          <p:cNvSpPr>
            <a:spLocks noGrp="1"/>
          </p:cNvSpPr>
          <p:nvPr>
            <p:ph type="title"/>
          </p:nvPr>
        </p:nvSpPr>
        <p:spPr/>
        <p:txBody>
          <a:bodyPr/>
          <a:lstStyle/>
          <a:p>
            <a:r>
              <a:rPr lang="en-GB" dirty="0"/>
              <a:t>Academies and Free schools</a:t>
            </a:r>
          </a:p>
        </p:txBody>
      </p:sp>
      <p:sp>
        <p:nvSpPr>
          <p:cNvPr id="3" name="Content Placeholder 2">
            <a:extLst>
              <a:ext uri="{FF2B5EF4-FFF2-40B4-BE49-F238E27FC236}">
                <a16:creationId xmlns:a16="http://schemas.microsoft.com/office/drawing/2014/main" id="{BB9EBA2E-FB27-4818-9194-6D3C57ADE46E}"/>
              </a:ext>
            </a:extLst>
          </p:cNvPr>
          <p:cNvSpPr>
            <a:spLocks noGrp="1"/>
          </p:cNvSpPr>
          <p:nvPr>
            <p:ph idx="1"/>
          </p:nvPr>
        </p:nvSpPr>
        <p:spPr/>
        <p:txBody>
          <a:bodyPr/>
          <a:lstStyle/>
          <a:p>
            <a:r>
              <a:rPr lang="en-GB" dirty="0"/>
              <a:t>Read p81 and fill in your chart on page 11 of the booklet.</a:t>
            </a:r>
          </a:p>
        </p:txBody>
      </p:sp>
    </p:spTree>
    <p:extLst>
      <p:ext uri="{BB962C8B-B14F-4D97-AF65-F5344CB8AC3E}">
        <p14:creationId xmlns:p14="http://schemas.microsoft.com/office/powerpoint/2010/main" val="3839025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9234E060-97C9-4CA1-8856-D40E702FA37C}"/>
              </a:ext>
            </a:extLst>
          </p:cNvPr>
          <p:cNvSpPr>
            <a:spLocks noGrp="1"/>
          </p:cNvSpPr>
          <p:nvPr>
            <p:ph type="title"/>
          </p:nvPr>
        </p:nvSpPr>
        <p:spPr>
          <a:xfrm>
            <a:off x="648930" y="629266"/>
            <a:ext cx="6188190" cy="1622321"/>
          </a:xfrm>
        </p:spPr>
        <p:txBody>
          <a:bodyPr>
            <a:normAutofit/>
          </a:bodyPr>
          <a:lstStyle/>
          <a:p>
            <a:r>
              <a:rPr lang="en-GB" sz="3900">
                <a:solidFill>
                  <a:srgbClr val="EBEBEB"/>
                </a:solidFill>
              </a:rPr>
              <a:t>How did the coalition try to tackle inequality?</a:t>
            </a:r>
          </a:p>
        </p:txBody>
      </p:sp>
      <p:sp>
        <p:nvSpPr>
          <p:cNvPr id="13" name="Content Placeholder 12">
            <a:extLst>
              <a:ext uri="{FF2B5EF4-FFF2-40B4-BE49-F238E27FC236}">
                <a16:creationId xmlns:a16="http://schemas.microsoft.com/office/drawing/2014/main" id="{3EB00CEA-0639-48BD-9376-88D68C2ED90C}"/>
              </a:ext>
            </a:extLst>
          </p:cNvPr>
          <p:cNvSpPr>
            <a:spLocks noGrp="1"/>
          </p:cNvSpPr>
          <p:nvPr>
            <p:ph idx="1"/>
          </p:nvPr>
        </p:nvSpPr>
        <p:spPr>
          <a:xfrm>
            <a:off x="648930" y="2438400"/>
            <a:ext cx="6188189" cy="3785419"/>
          </a:xfrm>
        </p:spPr>
        <p:txBody>
          <a:bodyPr>
            <a:normAutofit/>
          </a:bodyPr>
          <a:lstStyle/>
          <a:p>
            <a:r>
              <a:rPr lang="en-US" dirty="0">
                <a:solidFill>
                  <a:srgbClr val="FFFFFF"/>
                </a:solidFill>
              </a:rPr>
              <a:t>Free school meals</a:t>
            </a:r>
          </a:p>
          <a:p>
            <a:endParaRPr lang="en-US" dirty="0">
              <a:solidFill>
                <a:srgbClr val="FFFFFF"/>
              </a:solidFill>
            </a:endParaRPr>
          </a:p>
          <a:p>
            <a:endParaRPr lang="en-US" dirty="0">
              <a:solidFill>
                <a:srgbClr val="FFFFFF"/>
              </a:solidFill>
            </a:endParaRPr>
          </a:p>
          <a:p>
            <a:endParaRPr lang="en-US" dirty="0">
              <a:solidFill>
                <a:srgbClr val="FFFFFF"/>
              </a:solidFill>
            </a:endParaRPr>
          </a:p>
          <a:p>
            <a:r>
              <a:rPr lang="en-US" dirty="0">
                <a:solidFill>
                  <a:srgbClr val="FFFFFF"/>
                </a:solidFill>
              </a:rPr>
              <a:t>Pupil premium</a:t>
            </a:r>
          </a:p>
        </p:txBody>
      </p:sp>
      <p:sp>
        <p:nvSpPr>
          <p:cNvPr id="18"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9860F845-B271-4320-A2B0-8864BB68C65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175" r="-3" b="-3"/>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5" name="Content Placeholder 4">
            <a:extLst>
              <a:ext uri="{FF2B5EF4-FFF2-40B4-BE49-F238E27FC236}">
                <a16:creationId xmlns:a16="http://schemas.microsoft.com/office/drawing/2014/main" id="{72B49081-F42A-4AAC-A93C-9AFE451F8F43}"/>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1" b="3034"/>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
        <p:nvSpPr>
          <p:cNvPr id="6" name="TextBox 5">
            <a:extLst>
              <a:ext uri="{FF2B5EF4-FFF2-40B4-BE49-F238E27FC236}">
                <a16:creationId xmlns:a16="http://schemas.microsoft.com/office/drawing/2014/main" id="{F6FC5C04-D12B-49A4-808D-A4B6F9C212E1}"/>
              </a:ext>
            </a:extLst>
          </p:cNvPr>
          <p:cNvSpPr txBox="1"/>
          <p:nvPr/>
        </p:nvSpPr>
        <p:spPr>
          <a:xfrm>
            <a:off x="9489016" y="6870700"/>
            <a:ext cx="270298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6" tooltip="https://theconversation.com/nick-clegg-is-spot-on-over-free-school-meals-18375">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nd/3.0/">
                  <a:extLst>
                    <a:ext uri="{A12FA001-AC4F-418D-AE19-62706E023703}">
                      <ahyp:hlinkClr xmlns:ahyp="http://schemas.microsoft.com/office/drawing/2018/hyperlinkcolor" val="tx"/>
                    </a:ext>
                  </a:extLst>
                </a:hlinkClick>
              </a:rPr>
              <a:t>CC BY-ND</a:t>
            </a:r>
            <a:endParaRPr lang="en-GB" sz="700">
              <a:solidFill>
                <a:srgbClr val="FFFFFF"/>
              </a:solidFill>
            </a:endParaRPr>
          </a:p>
        </p:txBody>
      </p:sp>
      <p:sp>
        <p:nvSpPr>
          <p:cNvPr id="9" name="TextBox 8">
            <a:extLst>
              <a:ext uri="{FF2B5EF4-FFF2-40B4-BE49-F238E27FC236}">
                <a16:creationId xmlns:a16="http://schemas.microsoft.com/office/drawing/2014/main" id="{26A15BF6-2F8B-464E-8183-9BF72FEC5DA3}"/>
              </a:ext>
            </a:extLst>
          </p:cNvPr>
          <p:cNvSpPr txBox="1"/>
          <p:nvPr/>
        </p:nvSpPr>
        <p:spPr>
          <a:xfrm>
            <a:off x="6603415" y="6870700"/>
            <a:ext cx="287290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www.freedomrequireswings.com/2013/01/ten-days-until-armageddon-so-say.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40756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1D88-4CAB-461B-A75A-37B004D06C1D}"/>
              </a:ext>
            </a:extLst>
          </p:cNvPr>
          <p:cNvSpPr>
            <a:spLocks noGrp="1"/>
          </p:cNvSpPr>
          <p:nvPr>
            <p:ph type="title"/>
          </p:nvPr>
        </p:nvSpPr>
        <p:spPr/>
        <p:txBody>
          <a:bodyPr/>
          <a:lstStyle/>
          <a:p>
            <a:r>
              <a:rPr lang="en-GB" dirty="0"/>
              <a:t>Evaluation (see p82)</a:t>
            </a:r>
          </a:p>
        </p:txBody>
      </p:sp>
      <p:sp>
        <p:nvSpPr>
          <p:cNvPr id="3" name="Content Placeholder 2">
            <a:extLst>
              <a:ext uri="{FF2B5EF4-FFF2-40B4-BE49-F238E27FC236}">
                <a16:creationId xmlns:a16="http://schemas.microsoft.com/office/drawing/2014/main" id="{22AA6A60-6265-4E88-924F-A5878C6C6C57}"/>
              </a:ext>
            </a:extLst>
          </p:cNvPr>
          <p:cNvSpPr>
            <a:spLocks noGrp="1"/>
          </p:cNvSpPr>
          <p:nvPr>
            <p:ph idx="1"/>
          </p:nvPr>
        </p:nvSpPr>
        <p:spPr/>
        <p:txBody>
          <a:bodyPr/>
          <a:lstStyle/>
          <a:p>
            <a:r>
              <a:rPr lang="en-GB" dirty="0"/>
              <a:t>Was pupil premium effective?  Ofsted?</a:t>
            </a:r>
          </a:p>
          <a:p>
            <a:endParaRPr lang="en-GB" dirty="0"/>
          </a:p>
          <a:p>
            <a:endParaRPr lang="en-GB" dirty="0"/>
          </a:p>
          <a:p>
            <a:r>
              <a:rPr lang="en-GB" dirty="0"/>
              <a:t>Austerity programme? Spending cuts, EMA gone, tuition fee tripled, sure start centres shut.</a:t>
            </a:r>
          </a:p>
        </p:txBody>
      </p:sp>
    </p:spTree>
    <p:extLst>
      <p:ext uri="{BB962C8B-B14F-4D97-AF65-F5344CB8AC3E}">
        <p14:creationId xmlns:p14="http://schemas.microsoft.com/office/powerpoint/2010/main" val="203421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89CC-D17D-4F40-ACE0-B8A5AFCDA903}"/>
              </a:ext>
            </a:extLst>
          </p:cNvPr>
          <p:cNvSpPr>
            <a:spLocks noGrp="1"/>
          </p:cNvSpPr>
          <p:nvPr>
            <p:ph type="title"/>
          </p:nvPr>
        </p:nvSpPr>
        <p:spPr/>
        <p:txBody>
          <a:bodyPr/>
          <a:lstStyle/>
          <a:p>
            <a:r>
              <a:rPr lang="en-GB"/>
              <a:t>What was education like in the UK in the past?</a:t>
            </a:r>
          </a:p>
        </p:txBody>
      </p:sp>
      <p:sp>
        <p:nvSpPr>
          <p:cNvPr id="3" name="Content Placeholder 2">
            <a:extLst>
              <a:ext uri="{FF2B5EF4-FFF2-40B4-BE49-F238E27FC236}">
                <a16:creationId xmlns:a16="http://schemas.microsoft.com/office/drawing/2014/main" id="{CA8FF4AC-869A-4477-A787-A1860F27DB55}"/>
              </a:ext>
            </a:extLst>
          </p:cNvPr>
          <p:cNvSpPr>
            <a:spLocks noGrp="1"/>
          </p:cNvSpPr>
          <p:nvPr>
            <p:ph idx="1"/>
          </p:nvPr>
        </p:nvSpPr>
        <p:spPr>
          <a:xfrm>
            <a:off x="838200" y="1541721"/>
            <a:ext cx="6604591" cy="4635242"/>
          </a:xfrm>
        </p:spPr>
        <p:txBody>
          <a:bodyPr>
            <a:normAutofit/>
          </a:bodyPr>
          <a:lstStyle/>
          <a:p>
            <a:r>
              <a:rPr lang="en-GB"/>
              <a:t>Until the 19</a:t>
            </a:r>
            <a:r>
              <a:rPr lang="en-GB" baseline="30000"/>
              <a:t>th</a:t>
            </a:r>
            <a:r>
              <a:rPr lang="en-GB"/>
              <a:t> century, the state spent no public money on education; education was available only to the small minority who could afford to send their children to fee paying schools or where charities or churches set up their own schools.  </a:t>
            </a:r>
          </a:p>
          <a:p>
            <a:r>
              <a:rPr lang="en-GB"/>
              <a:t>In 1891 elementary education became free to all and in 1918 the leaving age rose to 14.  However, schooling did little to alter people’s ascribed status: working class were only educated to a basic level in literacy and numeracy</a:t>
            </a:r>
          </a:p>
          <a:p>
            <a:endParaRPr lang="en-GB"/>
          </a:p>
        </p:txBody>
      </p:sp>
      <p:pic>
        <p:nvPicPr>
          <p:cNvPr id="5" name="Picture 4" descr="A group of people posing for a photo&#10;&#10;Description automatically generated">
            <a:extLst>
              <a:ext uri="{FF2B5EF4-FFF2-40B4-BE49-F238E27FC236}">
                <a16:creationId xmlns:a16="http://schemas.microsoft.com/office/drawing/2014/main" id="{7332B3AD-EEF9-4FF9-AC1E-1D7A0DC099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01246" y="1655371"/>
            <a:ext cx="2517843" cy="3730138"/>
          </a:xfrm>
          <a:prstGeom prst="rect">
            <a:avLst/>
          </a:prstGeom>
        </p:spPr>
      </p:pic>
    </p:spTree>
    <p:extLst>
      <p:ext uri="{BB962C8B-B14F-4D97-AF65-F5344CB8AC3E}">
        <p14:creationId xmlns:p14="http://schemas.microsoft.com/office/powerpoint/2010/main" val="25576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86F1-E86B-4769-9144-B53E8700D7B9}"/>
              </a:ext>
            </a:extLst>
          </p:cNvPr>
          <p:cNvSpPr>
            <a:spLocks noGrp="1"/>
          </p:cNvSpPr>
          <p:nvPr>
            <p:ph type="title"/>
          </p:nvPr>
        </p:nvSpPr>
        <p:spPr/>
        <p:txBody>
          <a:bodyPr/>
          <a:lstStyle/>
          <a:p>
            <a:r>
              <a:rPr lang="en-GB" dirty="0"/>
              <a:t>Privatisation of areas of schooling. </a:t>
            </a:r>
          </a:p>
        </p:txBody>
      </p:sp>
      <p:sp>
        <p:nvSpPr>
          <p:cNvPr id="3" name="Content Placeholder 2">
            <a:extLst>
              <a:ext uri="{FF2B5EF4-FFF2-40B4-BE49-F238E27FC236}">
                <a16:creationId xmlns:a16="http://schemas.microsoft.com/office/drawing/2014/main" id="{9BBC6972-E577-4BD2-B09B-957261EF3982}"/>
              </a:ext>
            </a:extLst>
          </p:cNvPr>
          <p:cNvSpPr>
            <a:spLocks noGrp="1"/>
          </p:cNvSpPr>
          <p:nvPr>
            <p:ph idx="1"/>
          </p:nvPr>
        </p:nvSpPr>
        <p:spPr/>
        <p:txBody>
          <a:bodyPr>
            <a:normAutofit fontScale="92500" lnSpcReduction="20000"/>
          </a:bodyPr>
          <a:lstStyle/>
          <a:p>
            <a:r>
              <a:rPr lang="en-GB" dirty="0"/>
              <a:t>P 82 for a definition </a:t>
            </a:r>
          </a:p>
          <a:p>
            <a:endParaRPr lang="en-GB" dirty="0"/>
          </a:p>
          <a:p>
            <a:r>
              <a:rPr lang="en-GB" dirty="0"/>
              <a:t>Examples? </a:t>
            </a:r>
          </a:p>
          <a:p>
            <a:r>
              <a:rPr lang="en-GB" dirty="0"/>
              <a:t>ESI = ‘educational services industry’</a:t>
            </a:r>
          </a:p>
          <a:p>
            <a:r>
              <a:rPr lang="en-GB" dirty="0"/>
              <a:t>Private companies are used to build schools, provide supply teachers etc.</a:t>
            </a:r>
          </a:p>
          <a:p>
            <a:r>
              <a:rPr lang="en-GB" dirty="0"/>
              <a:t>Building companies often set up very profitable contracts with authorities which can be 25 year contracts.  These also are very profitable.  Some companies make up to 10 times what they would make on other projects but local authorities are obliged to enter into these agreements as there is not central government funding available.  </a:t>
            </a:r>
          </a:p>
          <a:p>
            <a:r>
              <a:rPr lang="en-GB" dirty="0"/>
              <a:t>Many senior officials like advisors and Headteachers have left education to set up consultancy companies and private sector education businesses.  </a:t>
            </a:r>
          </a:p>
          <a:p>
            <a:endParaRPr lang="en-GB" dirty="0"/>
          </a:p>
        </p:txBody>
      </p:sp>
    </p:spTree>
    <p:extLst>
      <p:ext uri="{BB962C8B-B14F-4D97-AF65-F5344CB8AC3E}">
        <p14:creationId xmlns:p14="http://schemas.microsoft.com/office/powerpoint/2010/main" val="2033936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C59D-7828-4693-9430-E6385E5EF72D}"/>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65814C89-2122-4454-A70E-5C36CA5C03AC}"/>
              </a:ext>
            </a:extLst>
          </p:cNvPr>
          <p:cNvGraphicFramePr>
            <a:graphicFrameLocks noGrp="1"/>
          </p:cNvGraphicFramePr>
          <p:nvPr>
            <p:ph idx="1"/>
            <p:extLst>
              <p:ext uri="{D42A27DB-BD31-4B8C-83A1-F6EECF244321}">
                <p14:modId xmlns:p14="http://schemas.microsoft.com/office/powerpoint/2010/main" val="3081748221"/>
              </p:ext>
            </p:extLst>
          </p:nvPr>
        </p:nvGraphicFramePr>
        <p:xfrm>
          <a:off x="2062596" y="579635"/>
          <a:ext cx="7030046" cy="5825647"/>
        </p:xfrm>
        <a:graphic>
          <a:graphicData uri="http://schemas.openxmlformats.org/drawingml/2006/table">
            <a:tbl>
              <a:tblPr firstRow="1" firstCol="1" bandRow="1">
                <a:tableStyleId>{5C22544A-7EE6-4342-B048-85BDC9FD1C3A}</a:tableStyleId>
              </a:tblPr>
              <a:tblGrid>
                <a:gridCol w="3515023">
                  <a:extLst>
                    <a:ext uri="{9D8B030D-6E8A-4147-A177-3AD203B41FA5}">
                      <a16:colId xmlns:a16="http://schemas.microsoft.com/office/drawing/2014/main" val="4022227606"/>
                    </a:ext>
                  </a:extLst>
                </a:gridCol>
                <a:gridCol w="3515023">
                  <a:extLst>
                    <a:ext uri="{9D8B030D-6E8A-4147-A177-3AD203B41FA5}">
                      <a16:colId xmlns:a16="http://schemas.microsoft.com/office/drawing/2014/main" val="2690241531"/>
                    </a:ext>
                  </a:extLst>
                </a:gridCol>
              </a:tblGrid>
              <a:tr h="235805">
                <a:tc>
                  <a:txBody>
                    <a:bodyPr/>
                    <a:lstStyle/>
                    <a:p>
                      <a:pPr algn="ctr">
                        <a:lnSpc>
                          <a:spcPct val="115000"/>
                        </a:lnSpc>
                        <a:spcAft>
                          <a:spcPts val="0"/>
                        </a:spcAft>
                      </a:pPr>
                      <a:r>
                        <a:rPr lang="en-GB" sz="1100">
                          <a:effectLst/>
                        </a:rPr>
                        <a:t>Advantages of privatisation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174" marR="56174" marT="0" marB="0"/>
                </a:tc>
                <a:tc>
                  <a:txBody>
                    <a:bodyPr/>
                    <a:lstStyle/>
                    <a:p>
                      <a:pPr algn="ctr">
                        <a:lnSpc>
                          <a:spcPct val="115000"/>
                        </a:lnSpc>
                        <a:spcAft>
                          <a:spcPts val="0"/>
                        </a:spcAft>
                      </a:pPr>
                      <a:r>
                        <a:rPr lang="en-GB" sz="1100">
                          <a:effectLst/>
                        </a:rPr>
                        <a:t>Disadvantages of privatisation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174" marR="56174" marT="0" marB="0"/>
                </a:tc>
                <a:extLst>
                  <a:ext uri="{0D108BD9-81ED-4DB2-BD59-A6C34878D82A}">
                    <a16:rowId xmlns:a16="http://schemas.microsoft.com/office/drawing/2014/main" val="1471480252"/>
                  </a:ext>
                </a:extLst>
              </a:tr>
              <a:tr h="4994286">
                <a:tc>
                  <a:txBody>
                    <a:bodyPr/>
                    <a:lstStyle/>
                    <a:p>
                      <a:pPr>
                        <a:lnSpc>
                          <a:spcPct val="115000"/>
                        </a:lnSpc>
                        <a:spcAft>
                          <a:spcPts val="0"/>
                        </a:spcAft>
                      </a:pPr>
                      <a:r>
                        <a:rPr lang="en-GB" sz="1600">
                          <a:effectLst/>
                        </a:rPr>
                        <a:t> </a:t>
                      </a:r>
                    </a:p>
                    <a:p>
                      <a:pPr>
                        <a:lnSpc>
                          <a:spcPct val="115000"/>
                        </a:lnSpc>
                        <a:spcAft>
                          <a:spcPts val="0"/>
                        </a:spcAft>
                      </a:pPr>
                      <a:r>
                        <a:rPr lang="en-GB" sz="1600">
                          <a:effectLst/>
                        </a:rPr>
                        <a:t>Where there is competition for contracts some believe this can raise standards and local authorities can shop around.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p>
                    <a:p>
                      <a:pPr>
                        <a:lnSpc>
                          <a:spcPct val="115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6174" marR="56174" marT="0" marB="0"/>
                </a:tc>
                <a:tc>
                  <a:txBody>
                    <a:bodyPr/>
                    <a:lstStyle/>
                    <a:p>
                      <a:pPr>
                        <a:lnSpc>
                          <a:spcPct val="115000"/>
                        </a:lnSpc>
                        <a:spcAft>
                          <a:spcPts val="0"/>
                        </a:spcAft>
                      </a:pPr>
                      <a:r>
                        <a:rPr lang="en-GB" sz="1600" dirty="0">
                          <a:effectLst/>
                        </a:rPr>
                        <a:t>Free schools have not improved standards.  </a:t>
                      </a:r>
                    </a:p>
                    <a:p>
                      <a:pPr>
                        <a:lnSpc>
                          <a:spcPct val="115000"/>
                        </a:lnSpc>
                        <a:spcAft>
                          <a:spcPts val="0"/>
                        </a:spcAft>
                      </a:pPr>
                      <a:r>
                        <a:rPr lang="en-GB" sz="1600" dirty="0">
                          <a:effectLst/>
                        </a:rPr>
                        <a:t> </a:t>
                      </a:r>
                    </a:p>
                    <a:p>
                      <a:pPr>
                        <a:lnSpc>
                          <a:spcPct val="115000"/>
                        </a:lnSpc>
                        <a:spcAft>
                          <a:spcPts val="0"/>
                        </a:spcAft>
                      </a:pPr>
                      <a:r>
                        <a:rPr lang="en-GB" sz="1600" dirty="0">
                          <a:effectLst/>
                        </a:rPr>
                        <a:t>Rise in tuition fees has not increased places at universities</a:t>
                      </a:r>
                    </a:p>
                    <a:p>
                      <a:pPr>
                        <a:lnSpc>
                          <a:spcPct val="115000"/>
                        </a:lnSpc>
                        <a:spcAft>
                          <a:spcPts val="0"/>
                        </a:spcAft>
                      </a:pPr>
                      <a:r>
                        <a:rPr lang="en-GB" sz="1600" dirty="0">
                          <a:effectLst/>
                        </a:rPr>
                        <a:t> </a:t>
                      </a:r>
                    </a:p>
                    <a:p>
                      <a:pPr>
                        <a:lnSpc>
                          <a:spcPct val="115000"/>
                        </a:lnSpc>
                        <a:spcAft>
                          <a:spcPts val="0"/>
                        </a:spcAft>
                      </a:pPr>
                      <a:r>
                        <a:rPr lang="en-GB" sz="1600" dirty="0">
                          <a:effectLst/>
                        </a:rPr>
                        <a:t>When things are privatised there is no central control so this can lead to improvements or to reduction in quality.  There have been examples of corruption in Academies with headteachers not managing budgets, paying themselves inflated salaries etc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174" marR="56174" marT="0" marB="0"/>
                </a:tc>
                <a:extLst>
                  <a:ext uri="{0D108BD9-81ED-4DB2-BD59-A6C34878D82A}">
                    <a16:rowId xmlns:a16="http://schemas.microsoft.com/office/drawing/2014/main" val="2531882777"/>
                  </a:ext>
                </a:extLst>
              </a:tr>
            </a:tbl>
          </a:graphicData>
        </a:graphic>
      </p:graphicFrame>
    </p:spTree>
    <p:extLst>
      <p:ext uri="{BB962C8B-B14F-4D97-AF65-F5344CB8AC3E}">
        <p14:creationId xmlns:p14="http://schemas.microsoft.com/office/powerpoint/2010/main" val="2494855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E539BED9-9F9A-48E4-ADB1-0EB14E574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37" name="Freeform 7">
            <a:extLst>
              <a:ext uri="{FF2B5EF4-FFF2-40B4-BE49-F238E27FC236}">
                <a16:creationId xmlns:a16="http://schemas.microsoft.com/office/drawing/2014/main" id="{F8FBF96B-CC73-43A5-A67C-2C7286CF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4E16FFF-F07B-4ADA-AD65-CA3E46ECDA5F}"/>
              </a:ext>
            </a:extLst>
          </p:cNvPr>
          <p:cNvSpPr>
            <a:spLocks noGrp="1"/>
          </p:cNvSpPr>
          <p:nvPr>
            <p:ph type="title"/>
          </p:nvPr>
        </p:nvSpPr>
        <p:spPr>
          <a:xfrm>
            <a:off x="646111" y="452718"/>
            <a:ext cx="9404723" cy="1180711"/>
          </a:xfrm>
        </p:spPr>
        <p:txBody>
          <a:bodyPr vert="horz" lIns="91440" tIns="45720" rIns="91440" bIns="45720" rtlCol="0">
            <a:normAutofit/>
          </a:bodyPr>
          <a:lstStyle/>
          <a:p>
            <a:pPr>
              <a:lnSpc>
                <a:spcPct val="90000"/>
              </a:lnSpc>
            </a:pPr>
            <a:r>
              <a:rPr lang="en-US" sz="3900"/>
              <a:t>Globalisation of education and cola-isation of schools</a:t>
            </a:r>
          </a:p>
        </p:txBody>
      </p:sp>
      <p:pic>
        <p:nvPicPr>
          <p:cNvPr id="22" name="Picture 21">
            <a:extLst>
              <a:ext uri="{FF2B5EF4-FFF2-40B4-BE49-F238E27FC236}">
                <a16:creationId xmlns:a16="http://schemas.microsoft.com/office/drawing/2014/main" id="{0CD71CA2-EE09-4C14-8CC4-58C6CA5AC6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115" y="2548281"/>
            <a:ext cx="2624002" cy="1751522"/>
          </a:xfrm>
          <a:prstGeom prst="rect">
            <a:avLst/>
          </a:prstGeom>
          <a:effectLst/>
        </p:spPr>
      </p:pic>
      <p:pic>
        <p:nvPicPr>
          <p:cNvPr id="12" name="Picture 11">
            <a:extLst>
              <a:ext uri="{FF2B5EF4-FFF2-40B4-BE49-F238E27FC236}">
                <a16:creationId xmlns:a16="http://schemas.microsoft.com/office/drawing/2014/main" id="{1707D228-4E7E-4BB4-BB46-42F09F626E5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92193" y="2548281"/>
            <a:ext cx="989609" cy="1751522"/>
          </a:xfrm>
          <a:prstGeom prst="rect">
            <a:avLst/>
          </a:prstGeom>
          <a:effectLst/>
        </p:spPr>
      </p:pic>
      <p:pic>
        <p:nvPicPr>
          <p:cNvPr id="8" name="Picture 7">
            <a:extLst>
              <a:ext uri="{FF2B5EF4-FFF2-40B4-BE49-F238E27FC236}">
                <a16:creationId xmlns:a16="http://schemas.microsoft.com/office/drawing/2014/main" id="{7A9DE00A-F09C-4EB8-A479-DC8947D247D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53485" y="4983779"/>
            <a:ext cx="2657262" cy="701517"/>
          </a:xfrm>
          <a:prstGeom prst="rect">
            <a:avLst/>
          </a:prstGeom>
          <a:effectLst/>
        </p:spPr>
      </p:pic>
      <p:pic>
        <p:nvPicPr>
          <p:cNvPr id="5" name="Picture 4">
            <a:extLst>
              <a:ext uri="{FF2B5EF4-FFF2-40B4-BE49-F238E27FC236}">
                <a16:creationId xmlns:a16="http://schemas.microsoft.com/office/drawing/2014/main" id="{9B4A4141-5B9D-4632-B67F-DDA0BE6A6741}"/>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7609"/>
          <a:stretch/>
        </p:blipFill>
        <p:spPr>
          <a:xfrm>
            <a:off x="3708165" y="4458777"/>
            <a:ext cx="2157665" cy="1751522"/>
          </a:xfrm>
          <a:prstGeom prst="rect">
            <a:avLst/>
          </a:prstGeom>
          <a:effectLst/>
        </p:spPr>
      </p:pic>
      <p:sp>
        <p:nvSpPr>
          <p:cNvPr id="3" name="Content Placeholder 2">
            <a:extLst>
              <a:ext uri="{FF2B5EF4-FFF2-40B4-BE49-F238E27FC236}">
                <a16:creationId xmlns:a16="http://schemas.microsoft.com/office/drawing/2014/main" id="{4E91D72E-628B-4EDE-ACF4-C77804B420E7}"/>
              </a:ext>
            </a:extLst>
          </p:cNvPr>
          <p:cNvSpPr>
            <a:spLocks noGrp="1"/>
          </p:cNvSpPr>
          <p:nvPr>
            <p:ph idx="1"/>
          </p:nvPr>
        </p:nvSpPr>
        <p:spPr>
          <a:xfrm>
            <a:off x="5424803" y="2472608"/>
            <a:ext cx="5114093" cy="3654389"/>
          </a:xfrm>
        </p:spPr>
        <p:txBody>
          <a:bodyPr vert="horz" lIns="91440" tIns="45720" rIns="91440" bIns="45720" rtlCol="0">
            <a:normAutofit/>
          </a:bodyPr>
          <a:lstStyle/>
          <a:p>
            <a:pPr marL="0" indent="0">
              <a:buNone/>
            </a:pPr>
            <a:r>
              <a:rPr lang="en-US" cap="all" dirty="0">
                <a:solidFill>
                  <a:schemeClr val="bg1"/>
                </a:solidFill>
              </a:rPr>
              <a:t>Read p 82 and 83 for examples </a:t>
            </a:r>
          </a:p>
        </p:txBody>
      </p:sp>
      <p:sp>
        <p:nvSpPr>
          <p:cNvPr id="6" name="TextBox 5">
            <a:extLst>
              <a:ext uri="{FF2B5EF4-FFF2-40B4-BE49-F238E27FC236}">
                <a16:creationId xmlns:a16="http://schemas.microsoft.com/office/drawing/2014/main" id="{ED286454-016C-4DF7-B0AF-DE30BA47FCC7}"/>
              </a:ext>
            </a:extLst>
          </p:cNvPr>
          <p:cNvSpPr txBox="1"/>
          <p:nvPr/>
        </p:nvSpPr>
        <p:spPr>
          <a:xfrm>
            <a:off x="6818217" y="6870700"/>
            <a:ext cx="268054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10" tooltip="https://en.wikipedia.org/wiki/Full-line_vendin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
        <p:nvSpPr>
          <p:cNvPr id="9" name="TextBox 8">
            <a:extLst>
              <a:ext uri="{FF2B5EF4-FFF2-40B4-BE49-F238E27FC236}">
                <a16:creationId xmlns:a16="http://schemas.microsoft.com/office/drawing/2014/main" id="{904C03A3-F897-4DB5-9386-3F7EC983CFBE}"/>
              </a:ext>
            </a:extLst>
          </p:cNvPr>
          <p:cNvSpPr txBox="1"/>
          <p:nvPr/>
        </p:nvSpPr>
        <p:spPr>
          <a:xfrm>
            <a:off x="9511458" y="6870700"/>
            <a:ext cx="26805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8" tooltip="https://en.wikipedia.org/wiki/Tesco_International_operation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
        <p:nvSpPr>
          <p:cNvPr id="14" name="TextBox 13">
            <a:extLst>
              <a:ext uri="{FF2B5EF4-FFF2-40B4-BE49-F238E27FC236}">
                <a16:creationId xmlns:a16="http://schemas.microsoft.com/office/drawing/2014/main" id="{6875E339-C729-4A03-8928-ED00E13811E0}"/>
              </a:ext>
            </a:extLst>
          </p:cNvPr>
          <p:cNvSpPr txBox="1"/>
          <p:nvPr/>
        </p:nvSpPr>
        <p:spPr>
          <a:xfrm>
            <a:off x="4124976" y="6870700"/>
            <a:ext cx="268054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6" tooltip="https://en.wikipedia.org/wiki/Coca-Cola">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4224208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FC86-46F2-4DE1-9743-B61F22611D7B}"/>
              </a:ext>
            </a:extLst>
          </p:cNvPr>
          <p:cNvSpPr>
            <a:spLocks noGrp="1"/>
          </p:cNvSpPr>
          <p:nvPr>
            <p:ph type="title"/>
          </p:nvPr>
        </p:nvSpPr>
        <p:spPr>
          <a:xfrm>
            <a:off x="303211" y="317636"/>
            <a:ext cx="9404723" cy="1400530"/>
          </a:xfrm>
        </p:spPr>
        <p:txBody>
          <a:bodyPr/>
          <a:lstStyle/>
          <a:p>
            <a:r>
              <a:rPr lang="en-GB" dirty="0"/>
              <a:t>Evaluation of privatisation in education.</a:t>
            </a:r>
          </a:p>
        </p:txBody>
      </p:sp>
      <p:sp>
        <p:nvSpPr>
          <p:cNvPr id="3" name="Content Placeholder 2">
            <a:extLst>
              <a:ext uri="{FF2B5EF4-FFF2-40B4-BE49-F238E27FC236}">
                <a16:creationId xmlns:a16="http://schemas.microsoft.com/office/drawing/2014/main" id="{69B1F0BC-B148-4C66-9444-5E74E9027D78}"/>
              </a:ext>
            </a:extLst>
          </p:cNvPr>
          <p:cNvSpPr>
            <a:spLocks noGrp="1"/>
          </p:cNvSpPr>
          <p:nvPr>
            <p:ph idx="1"/>
          </p:nvPr>
        </p:nvSpPr>
        <p:spPr>
          <a:xfrm>
            <a:off x="240867" y="1980181"/>
            <a:ext cx="8946541" cy="4195481"/>
          </a:xfrm>
        </p:spPr>
        <p:txBody>
          <a:bodyPr/>
          <a:lstStyle/>
          <a:p>
            <a:r>
              <a:rPr lang="en-GB" dirty="0"/>
              <a:t>As education becomes more of a commodity the state loses more control BALL ‘</a:t>
            </a:r>
            <a:r>
              <a:rPr lang="en-GB" i="1" dirty="0"/>
              <a:t>more and more areas of education are now subject to business practices…..the ratcheting up of policy over time opens up more education services for profit’</a:t>
            </a:r>
            <a:endParaRPr lang="en-GB" dirty="0"/>
          </a:p>
          <a:p>
            <a:r>
              <a:rPr lang="en-GB" dirty="0"/>
              <a:t>Hall agrees as a Marxist and says that as public services are handed over to private capitalists the driving up of standards is a myth to legitimise turning education into a source of private profit. </a:t>
            </a:r>
          </a:p>
          <a:p>
            <a:endParaRPr lang="en-GB" dirty="0"/>
          </a:p>
        </p:txBody>
      </p:sp>
    </p:spTree>
    <p:extLst>
      <p:ext uri="{BB962C8B-B14F-4D97-AF65-F5344CB8AC3E}">
        <p14:creationId xmlns:p14="http://schemas.microsoft.com/office/powerpoint/2010/main" val="3186778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DEE8-BC0F-43A9-B5FA-27B7C3B84299}"/>
              </a:ext>
            </a:extLst>
          </p:cNvPr>
          <p:cNvSpPr>
            <a:spLocks noGrp="1"/>
          </p:cNvSpPr>
          <p:nvPr>
            <p:ph type="title"/>
          </p:nvPr>
        </p:nvSpPr>
        <p:spPr>
          <a:xfrm>
            <a:off x="650669" y="629266"/>
            <a:ext cx="3330328" cy="1641986"/>
          </a:xfrm>
        </p:spPr>
        <p:txBody>
          <a:bodyPr>
            <a:normAutofit/>
          </a:bodyPr>
          <a:lstStyle/>
          <a:p>
            <a:pPr>
              <a:lnSpc>
                <a:spcPct val="90000"/>
              </a:lnSpc>
            </a:pPr>
            <a:r>
              <a:rPr lang="en-GB" sz="3300"/>
              <a:t>Theresa May and Grammar schools</a:t>
            </a:r>
          </a:p>
        </p:txBody>
      </p:sp>
      <p:pic>
        <p:nvPicPr>
          <p:cNvPr id="5" name="Content Placeholder 4">
            <a:extLst>
              <a:ext uri="{FF2B5EF4-FFF2-40B4-BE49-F238E27FC236}">
                <a16:creationId xmlns:a16="http://schemas.microsoft.com/office/drawing/2014/main" id="{003F985A-5816-45FB-B3E8-FAFCED86041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854" r="19854"/>
          <a:stretch/>
        </p:blipFill>
        <p:spPr>
          <a:xfrm>
            <a:off x="4177480" y="140287"/>
            <a:ext cx="7560130" cy="6857990"/>
          </a:xfrm>
          <a:prstGeom prst="rect">
            <a:avLst/>
          </a:prstGeom>
        </p:spPr>
      </p:pic>
      <p:sp>
        <p:nvSpPr>
          <p:cNvPr id="17" name="Rectangle 12">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Content Placeholder 9">
            <a:extLst>
              <a:ext uri="{FF2B5EF4-FFF2-40B4-BE49-F238E27FC236}">
                <a16:creationId xmlns:a16="http://schemas.microsoft.com/office/drawing/2014/main" id="{F89FDE0A-B758-40CD-A2CC-764D37A21FF3}"/>
              </a:ext>
            </a:extLst>
          </p:cNvPr>
          <p:cNvSpPr>
            <a:spLocks noGrp="1"/>
          </p:cNvSpPr>
          <p:nvPr>
            <p:ph idx="1"/>
          </p:nvPr>
        </p:nvSpPr>
        <p:spPr>
          <a:xfrm>
            <a:off x="650669" y="2438400"/>
            <a:ext cx="3330328" cy="3809999"/>
          </a:xfrm>
        </p:spPr>
        <p:txBody>
          <a:bodyPr>
            <a:normAutofit/>
          </a:bodyPr>
          <a:lstStyle/>
          <a:p>
            <a:r>
              <a:rPr lang="en-US" dirty="0"/>
              <a:t>Idea based on </a:t>
            </a:r>
            <a:r>
              <a:rPr lang="en-US" dirty="0" err="1"/>
              <a:t>meticracy</a:t>
            </a:r>
            <a:endParaRPr lang="en-US" dirty="0"/>
          </a:p>
          <a:p>
            <a:endParaRPr lang="en-US" dirty="0"/>
          </a:p>
          <a:p>
            <a:r>
              <a:rPr lang="en-US" dirty="0"/>
              <a:t>Did not  happen.</a:t>
            </a:r>
          </a:p>
        </p:txBody>
      </p:sp>
      <p:sp>
        <p:nvSpPr>
          <p:cNvPr id="6" name="TextBox 5">
            <a:extLst>
              <a:ext uri="{FF2B5EF4-FFF2-40B4-BE49-F238E27FC236}">
                <a16:creationId xmlns:a16="http://schemas.microsoft.com/office/drawing/2014/main" id="{1F41DCFA-ADD2-41A5-85F7-A007F66B8E48}"/>
              </a:ext>
            </a:extLst>
          </p:cNvPr>
          <p:cNvSpPr txBox="1"/>
          <p:nvPr/>
        </p:nvSpPr>
        <p:spPr>
          <a:xfrm>
            <a:off x="9491827" y="6657945"/>
            <a:ext cx="2702983"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theconversation.com/meet-theresa-may-britains-new-prime-minister-62318">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GB" sz="700">
              <a:solidFill>
                <a:srgbClr val="FFFFFF"/>
              </a:solidFill>
            </a:endParaRPr>
          </a:p>
        </p:txBody>
      </p:sp>
    </p:spTree>
    <p:extLst>
      <p:ext uri="{BB962C8B-B14F-4D97-AF65-F5344CB8AC3E}">
        <p14:creationId xmlns:p14="http://schemas.microsoft.com/office/powerpoint/2010/main" val="2488891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8687-E045-4A9A-88DF-330B2B1F7FCC}"/>
              </a:ext>
            </a:extLst>
          </p:cNvPr>
          <p:cNvSpPr>
            <a:spLocks noGrp="1"/>
          </p:cNvSpPr>
          <p:nvPr>
            <p:ph type="title"/>
          </p:nvPr>
        </p:nvSpPr>
        <p:spPr/>
        <p:txBody>
          <a:bodyPr/>
          <a:lstStyle/>
          <a:p>
            <a:r>
              <a:rPr lang="en-GB" dirty="0"/>
              <a:t>How does </a:t>
            </a:r>
            <a:r>
              <a:rPr lang="en-GB" dirty="0" err="1"/>
              <a:t>ecucational</a:t>
            </a:r>
            <a:r>
              <a:rPr lang="en-GB" dirty="0"/>
              <a:t> policy aim to fix gender and </a:t>
            </a:r>
            <a:r>
              <a:rPr lang="en-GB" dirty="0" err="1"/>
              <a:t>enthnicity</a:t>
            </a:r>
            <a:r>
              <a:rPr lang="en-GB" dirty="0"/>
              <a:t> inequality?</a:t>
            </a:r>
          </a:p>
        </p:txBody>
      </p:sp>
      <p:pic>
        <p:nvPicPr>
          <p:cNvPr id="5" name="Content Placeholder 4" descr="6_Educational policies my version - Word">
            <a:extLst>
              <a:ext uri="{FF2B5EF4-FFF2-40B4-BE49-F238E27FC236}">
                <a16:creationId xmlns:a16="http://schemas.microsoft.com/office/drawing/2014/main" id="{F269E25E-0898-47A1-99FD-DF8AD3CF15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770" y="2483426"/>
            <a:ext cx="6534235" cy="3818660"/>
          </a:xfrm>
        </p:spPr>
      </p:pic>
    </p:spTree>
    <p:extLst>
      <p:ext uri="{BB962C8B-B14F-4D97-AF65-F5344CB8AC3E}">
        <p14:creationId xmlns:p14="http://schemas.microsoft.com/office/powerpoint/2010/main" val="283563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45C1269-E065-496E-9840-45F517C276A4}"/>
              </a:ext>
            </a:extLst>
          </p:cNvPr>
          <p:cNvSpPr>
            <a:spLocks noGrp="1"/>
          </p:cNvSpPr>
          <p:nvPr>
            <p:ph type="title"/>
          </p:nvPr>
        </p:nvSpPr>
        <p:spPr>
          <a:xfrm>
            <a:off x="653143" y="1645920"/>
            <a:ext cx="3522879" cy="4470821"/>
          </a:xfrm>
        </p:spPr>
        <p:txBody>
          <a:bodyPr>
            <a:normAutofit/>
          </a:bodyPr>
          <a:lstStyle/>
          <a:p>
            <a:pPr algn="r">
              <a:lnSpc>
                <a:spcPct val="90000"/>
              </a:lnSpc>
            </a:pPr>
            <a:r>
              <a:rPr lang="en-GB" sz="3900">
                <a:solidFill>
                  <a:srgbClr val="FFFFFF"/>
                </a:solidFill>
              </a:rPr>
              <a:t>Evaluation of educational policy which tries to tackle inequality – all these names are on the syllabus</a:t>
            </a:r>
          </a:p>
        </p:txBody>
      </p:sp>
      <p:sp>
        <p:nvSpPr>
          <p:cNvPr id="3" name="Content Placeholder 2">
            <a:extLst>
              <a:ext uri="{FF2B5EF4-FFF2-40B4-BE49-F238E27FC236}">
                <a16:creationId xmlns:a16="http://schemas.microsoft.com/office/drawing/2014/main" id="{3F6C0D90-2BC3-45F3-AE76-042C641948DD}"/>
              </a:ext>
            </a:extLst>
          </p:cNvPr>
          <p:cNvSpPr>
            <a:spLocks noGrp="1"/>
          </p:cNvSpPr>
          <p:nvPr>
            <p:ph idx="1"/>
          </p:nvPr>
        </p:nvSpPr>
        <p:spPr>
          <a:xfrm>
            <a:off x="4990912" y="213014"/>
            <a:ext cx="4801616" cy="6085569"/>
          </a:xfrm>
        </p:spPr>
        <p:txBody>
          <a:bodyPr>
            <a:normAutofit/>
          </a:bodyPr>
          <a:lstStyle/>
          <a:p>
            <a:pPr lvl="0">
              <a:lnSpc>
                <a:spcPct val="90000"/>
              </a:lnSpc>
            </a:pPr>
            <a:r>
              <a:rPr lang="en-GB" sz="1000" b="1" dirty="0"/>
              <a:t>Douglas 1964, 1970 carried out a long term study looking at social class and education.  In 1946 he selected 5362 British children who were born in the first week of March, he followed their educational careers until 1962.  He divided them up in terms of ability (measured by IQ tests) and divided them up in terms of social class.  He found that in the ‘high ability’ group 50 % of pupils from the lower working class left secondary school at the end of year 11, compared to 33 % from upper working class and 10% from the upper middle class.  He concluded that the single most important factor in this was parents’ interest in their children’s education.  More visits to school, conversations with teachers and primary socialisation which is more stimulating.  </a:t>
            </a:r>
            <a:endParaRPr lang="en-GB" sz="1000" dirty="0"/>
          </a:p>
          <a:p>
            <a:pPr lvl="0">
              <a:lnSpc>
                <a:spcPct val="90000"/>
              </a:lnSpc>
            </a:pPr>
            <a:r>
              <a:rPr lang="en-GB" sz="1000" b="1" dirty="0"/>
              <a:t>Nel Keddie looked at the ‘myth of cultural deprivation’ showing that cultural deprivation may not be an explanation for working class underachievement.  She believed that children from low income families are seen by teachers as ‘uneducable’ as teachers have soaked up this myth so may be labelled by staff perceptions rather than by external factors. </a:t>
            </a:r>
            <a:endParaRPr lang="en-GB" sz="1000" dirty="0"/>
          </a:p>
          <a:p>
            <a:pPr lvl="0">
              <a:lnSpc>
                <a:spcPct val="90000"/>
              </a:lnSpc>
            </a:pPr>
            <a:r>
              <a:rPr lang="en-GB" sz="1000" b="1" dirty="0"/>
              <a:t>Becky Francis studied the classroom and found that school is gendered, girls get less attention from teachers, boys are more aggressive in the playground and may dominate space.  </a:t>
            </a:r>
            <a:r>
              <a:rPr lang="en-GB" sz="1000" b="1" dirty="0" err="1"/>
              <a:t>Poligies</a:t>
            </a:r>
            <a:r>
              <a:rPr lang="en-GB" sz="1000" b="1" dirty="0"/>
              <a:t> to encourage girls to choose science etc may not be able to tackle this larger cultural problem.</a:t>
            </a:r>
            <a:endParaRPr lang="en-GB" sz="1000" dirty="0"/>
          </a:p>
          <a:p>
            <a:pPr lvl="0">
              <a:lnSpc>
                <a:spcPct val="90000"/>
              </a:lnSpc>
            </a:pPr>
            <a:r>
              <a:rPr lang="en-GB" sz="1000" b="1" dirty="0"/>
              <a:t>Tony Sewell looked at black pupils and external reasons for underachievement such as peer group anti-education subcultures and gangs and single parent families so multicultural education policies may not help.  Also teachers were found to single out black pupils for punishment more often so we can see that the policies above may not target these problems. </a:t>
            </a:r>
            <a:endParaRPr lang="en-GB" sz="1000" dirty="0"/>
          </a:p>
          <a:p>
            <a:pPr lvl="0">
              <a:lnSpc>
                <a:spcPct val="90000"/>
              </a:lnSpc>
            </a:pPr>
            <a:r>
              <a:rPr lang="en-GB" sz="1000" b="1" dirty="0"/>
              <a:t>Mirza looks at the myth of black female underachievement.  She found that black women are often underestimated and that they often achieve well and have high self esteem. </a:t>
            </a:r>
            <a:endParaRPr lang="en-GB" sz="1000" dirty="0"/>
          </a:p>
          <a:p>
            <a:pPr>
              <a:lnSpc>
                <a:spcPct val="90000"/>
              </a:lnSpc>
            </a:pPr>
            <a:endParaRPr lang="en-GB" sz="1000" dirty="0"/>
          </a:p>
        </p:txBody>
      </p:sp>
    </p:spTree>
    <p:extLst>
      <p:ext uri="{BB962C8B-B14F-4D97-AF65-F5344CB8AC3E}">
        <p14:creationId xmlns:p14="http://schemas.microsoft.com/office/powerpoint/2010/main" val="3385842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5503D-3CD7-464F-9ED3-EA3FA28C08DB}"/>
              </a:ext>
            </a:extLst>
          </p:cNvPr>
          <p:cNvSpPr>
            <a:spLocks noGrp="1"/>
          </p:cNvSpPr>
          <p:nvPr>
            <p:ph type="title"/>
          </p:nvPr>
        </p:nvSpPr>
        <p:spPr/>
        <p:txBody>
          <a:bodyPr/>
          <a:lstStyle/>
          <a:p>
            <a:r>
              <a:rPr lang="en-GB" dirty="0"/>
              <a:t>Please complete p19 as a summary</a:t>
            </a:r>
          </a:p>
        </p:txBody>
      </p:sp>
      <p:pic>
        <p:nvPicPr>
          <p:cNvPr id="5" name="Content Placeholder 4" descr="6_Educational policies my version - Word">
            <a:extLst>
              <a:ext uri="{FF2B5EF4-FFF2-40B4-BE49-F238E27FC236}">
                <a16:creationId xmlns:a16="http://schemas.microsoft.com/office/drawing/2014/main" id="{921DBE8F-1297-45B0-83F4-916E33004A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770" y="1485900"/>
            <a:ext cx="6534235" cy="4762500"/>
          </a:xfrm>
        </p:spPr>
      </p:pic>
    </p:spTree>
    <p:extLst>
      <p:ext uri="{BB962C8B-B14F-4D97-AF65-F5344CB8AC3E}">
        <p14:creationId xmlns:p14="http://schemas.microsoft.com/office/powerpoint/2010/main" val="399471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0F66-C022-423D-BEBA-88973AEFCAAE}"/>
              </a:ext>
            </a:extLst>
          </p:cNvPr>
          <p:cNvSpPr>
            <a:spLocks noGrp="1"/>
          </p:cNvSpPr>
          <p:nvPr>
            <p:ph type="title"/>
          </p:nvPr>
        </p:nvSpPr>
        <p:spPr/>
        <p:txBody>
          <a:bodyPr/>
          <a:lstStyle/>
          <a:p>
            <a:r>
              <a:rPr lang="en-GB"/>
              <a:t>Then what happened? Tripartite Education system </a:t>
            </a:r>
            <a:r>
              <a:rPr lang="en-GB">
                <a:solidFill>
                  <a:schemeClr val="accent1"/>
                </a:solidFill>
                <a:latin typeface="Bradley Hand ITC" panose="03070402050302030203" pitchFamily="66" charset="0"/>
              </a:rPr>
              <a:t>remember tripartite means 3 bits</a:t>
            </a:r>
            <a:endParaRPr lang="en-GB"/>
          </a:p>
        </p:txBody>
      </p:sp>
      <p:sp>
        <p:nvSpPr>
          <p:cNvPr id="3" name="Content Placeholder 2">
            <a:extLst>
              <a:ext uri="{FF2B5EF4-FFF2-40B4-BE49-F238E27FC236}">
                <a16:creationId xmlns:a16="http://schemas.microsoft.com/office/drawing/2014/main" id="{678F52C8-8268-4450-B3A4-3837BE4BA071}"/>
              </a:ext>
            </a:extLst>
          </p:cNvPr>
          <p:cNvSpPr>
            <a:spLocks noGrp="1"/>
          </p:cNvSpPr>
          <p:nvPr>
            <p:ph idx="1"/>
          </p:nvPr>
        </p:nvSpPr>
        <p:spPr>
          <a:xfrm>
            <a:off x="1103312" y="2349795"/>
            <a:ext cx="8946541" cy="3898604"/>
          </a:xfrm>
        </p:spPr>
        <p:txBody>
          <a:bodyPr/>
          <a:lstStyle/>
          <a:p>
            <a:r>
              <a:rPr lang="en-GB"/>
              <a:t>Read page 77 and fill in the box that looks like this</a:t>
            </a:r>
          </a:p>
          <a:p>
            <a:pPr marL="0" indent="0">
              <a:buNone/>
            </a:pPr>
            <a:r>
              <a:rPr lang="en-GB" sz="2000"/>
              <a:t>Butlers Education Act 1944... read page 77 and explain how the tripartite system and selection changed education</a:t>
            </a:r>
          </a:p>
          <a:p>
            <a:pPr marL="0" indent="0">
              <a:buNone/>
            </a:pPr>
            <a:endParaRPr lang="en-GB"/>
          </a:p>
          <a:p>
            <a:endParaRPr lang="en-GB"/>
          </a:p>
          <a:p>
            <a:pPr marL="0" indent="0">
              <a:buNone/>
            </a:pPr>
            <a:endParaRPr lang="en-GB"/>
          </a:p>
        </p:txBody>
      </p:sp>
      <p:sp>
        <p:nvSpPr>
          <p:cNvPr id="4" name="Rectangle 3">
            <a:extLst>
              <a:ext uri="{FF2B5EF4-FFF2-40B4-BE49-F238E27FC236}">
                <a16:creationId xmlns:a16="http://schemas.microsoft.com/office/drawing/2014/main" id="{A1BF4B6E-CAD8-4C0E-AD21-ECFA0B88C6DE}"/>
              </a:ext>
            </a:extLst>
          </p:cNvPr>
          <p:cNvSpPr/>
          <p:nvPr/>
        </p:nvSpPr>
        <p:spPr>
          <a:xfrm>
            <a:off x="838200" y="2764465"/>
            <a:ext cx="10092070" cy="31897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32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1548-BE27-4653-921A-D815135AE46A}"/>
              </a:ext>
            </a:extLst>
          </p:cNvPr>
          <p:cNvSpPr>
            <a:spLocks noGrp="1"/>
          </p:cNvSpPr>
          <p:nvPr>
            <p:ph type="title"/>
          </p:nvPr>
        </p:nvSpPr>
        <p:spPr/>
        <p:txBody>
          <a:bodyPr/>
          <a:lstStyle/>
          <a:p>
            <a:r>
              <a:rPr lang="en-GB"/>
              <a:t>Your answer should say something like…..</a:t>
            </a:r>
          </a:p>
        </p:txBody>
      </p:sp>
      <p:sp>
        <p:nvSpPr>
          <p:cNvPr id="3" name="Content Placeholder 2">
            <a:extLst>
              <a:ext uri="{FF2B5EF4-FFF2-40B4-BE49-F238E27FC236}">
                <a16:creationId xmlns:a16="http://schemas.microsoft.com/office/drawing/2014/main" id="{31193130-77FF-43F5-BA0B-D19AF3A1B65C}"/>
              </a:ext>
            </a:extLst>
          </p:cNvPr>
          <p:cNvSpPr>
            <a:spLocks noGrp="1"/>
          </p:cNvSpPr>
          <p:nvPr>
            <p:ph idx="1"/>
          </p:nvPr>
        </p:nvSpPr>
        <p:spPr/>
        <p:txBody>
          <a:bodyPr>
            <a:normAutofit/>
          </a:bodyPr>
          <a:lstStyle/>
          <a:p>
            <a:r>
              <a:rPr lang="en-GB">
                <a:solidFill>
                  <a:schemeClr val="bg2">
                    <a:lumMod val="20000"/>
                    <a:lumOff val="80000"/>
                  </a:schemeClr>
                </a:solidFill>
                <a:latin typeface="Bradley Hand ITC" panose="03070402050302030203" pitchFamily="66" charset="0"/>
              </a:rPr>
              <a:t>Education began to be influenced by the idea of meritocracy</a:t>
            </a:r>
          </a:p>
          <a:p>
            <a:r>
              <a:rPr lang="en-GB">
                <a:solidFill>
                  <a:schemeClr val="bg2">
                    <a:lumMod val="20000"/>
                    <a:lumOff val="80000"/>
                  </a:schemeClr>
                </a:solidFill>
                <a:latin typeface="Bradley Hand ITC" panose="03070402050302030203" pitchFamily="66" charset="0"/>
              </a:rPr>
              <a:t>Children were to be sent to 3 different types of schools based on their skills and ability. </a:t>
            </a:r>
          </a:p>
          <a:p>
            <a:r>
              <a:rPr lang="en-GB">
                <a:solidFill>
                  <a:schemeClr val="bg2">
                    <a:lumMod val="20000"/>
                    <a:lumOff val="80000"/>
                  </a:schemeClr>
                </a:solidFill>
                <a:latin typeface="Bradley Hand ITC" panose="03070402050302030203" pitchFamily="66" charset="0"/>
              </a:rPr>
              <a:t>They took 11+ exams to see how clever they were.</a:t>
            </a:r>
          </a:p>
          <a:p>
            <a:pPr marL="0" indent="0">
              <a:buNone/>
            </a:pPr>
            <a:r>
              <a:rPr lang="en-GB">
                <a:solidFill>
                  <a:schemeClr val="bg2">
                    <a:lumMod val="20000"/>
                    <a:lumOff val="80000"/>
                  </a:schemeClr>
                </a:solidFill>
                <a:latin typeface="Bradley Hand ITC" panose="03070402050302030203" pitchFamily="66" charset="0"/>
              </a:rPr>
              <a:t>1. The cleverest would go to grammar schools, they would study an academic curriculum.  Pupils in these schools were mainly middle class.</a:t>
            </a:r>
          </a:p>
          <a:p>
            <a:pPr marL="0" indent="0">
              <a:buNone/>
            </a:pPr>
            <a:r>
              <a:rPr lang="en-GB">
                <a:solidFill>
                  <a:schemeClr val="bg2">
                    <a:lumMod val="20000"/>
                    <a:lumOff val="80000"/>
                  </a:schemeClr>
                </a:solidFill>
                <a:latin typeface="Bradley Hand ITC" panose="03070402050302030203" pitchFamily="66" charset="0"/>
              </a:rPr>
              <a:t>2. The others went to Secondary Modern</a:t>
            </a:r>
          </a:p>
          <a:p>
            <a:pPr marL="0" indent="0">
              <a:buNone/>
            </a:pPr>
            <a:r>
              <a:rPr lang="en-GB">
                <a:solidFill>
                  <a:schemeClr val="bg2">
                    <a:lumMod val="20000"/>
                    <a:lumOff val="80000"/>
                  </a:schemeClr>
                </a:solidFill>
                <a:latin typeface="Bradley Hand ITC" panose="03070402050302030203" pitchFamily="66" charset="0"/>
              </a:rPr>
              <a:t>3. There was a 3</a:t>
            </a:r>
            <a:r>
              <a:rPr lang="en-GB" baseline="30000">
                <a:solidFill>
                  <a:schemeClr val="bg2">
                    <a:lumMod val="20000"/>
                    <a:lumOff val="80000"/>
                  </a:schemeClr>
                </a:solidFill>
                <a:latin typeface="Bradley Hand ITC" panose="03070402050302030203" pitchFamily="66" charset="0"/>
              </a:rPr>
              <a:t>rd</a:t>
            </a:r>
            <a:r>
              <a:rPr lang="en-GB">
                <a:solidFill>
                  <a:schemeClr val="bg2">
                    <a:lumMod val="20000"/>
                    <a:lumOff val="80000"/>
                  </a:schemeClr>
                </a:solidFill>
                <a:latin typeface="Bradley Hand ITC" panose="03070402050302030203" pitchFamily="66" charset="0"/>
              </a:rPr>
              <a:t> type of school called a technical school but these were actually quite unusual.   </a:t>
            </a:r>
          </a:p>
        </p:txBody>
      </p:sp>
    </p:spTree>
    <p:extLst>
      <p:ext uri="{BB962C8B-B14F-4D97-AF65-F5344CB8AC3E}">
        <p14:creationId xmlns:p14="http://schemas.microsoft.com/office/powerpoint/2010/main" val="96967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F323-6F31-482B-B767-FCDFED4BC562}"/>
              </a:ext>
            </a:extLst>
          </p:cNvPr>
          <p:cNvSpPr>
            <a:spLocks noGrp="1"/>
          </p:cNvSpPr>
          <p:nvPr>
            <p:ph type="title"/>
          </p:nvPr>
        </p:nvSpPr>
        <p:spPr/>
        <p:txBody>
          <a:bodyPr/>
          <a:lstStyle/>
          <a:p>
            <a:r>
              <a:rPr lang="en-GB"/>
              <a:t>Good system?</a:t>
            </a:r>
            <a:r>
              <a:rPr lang="en-GB" b="1">
                <a:latin typeface="+mn-lt"/>
              </a:rPr>
              <a:t> Evaluation of the Tripartite System</a:t>
            </a:r>
            <a:br>
              <a:rPr lang="en-GB">
                <a:latin typeface="+mn-lt"/>
              </a:rPr>
            </a:br>
            <a:endParaRPr lang="en-GB"/>
          </a:p>
        </p:txBody>
      </p:sp>
      <p:sp>
        <p:nvSpPr>
          <p:cNvPr id="3" name="Content Placeholder 2">
            <a:extLst>
              <a:ext uri="{FF2B5EF4-FFF2-40B4-BE49-F238E27FC236}">
                <a16:creationId xmlns:a16="http://schemas.microsoft.com/office/drawing/2014/main" id="{9529066E-98B0-45E4-9E1C-549FE29948DE}"/>
              </a:ext>
            </a:extLst>
          </p:cNvPr>
          <p:cNvSpPr>
            <a:spLocks noGrp="1"/>
          </p:cNvSpPr>
          <p:nvPr>
            <p:ph idx="1"/>
          </p:nvPr>
        </p:nvSpPr>
        <p:spPr>
          <a:xfrm>
            <a:off x="467834" y="1690576"/>
            <a:ext cx="9582020" cy="4859079"/>
          </a:xfrm>
        </p:spPr>
        <p:txBody>
          <a:bodyPr>
            <a:normAutofit fontScale="70000" lnSpcReduction="20000"/>
          </a:bodyPr>
          <a:lstStyle/>
          <a:p>
            <a:pPr lvl="0"/>
            <a:r>
              <a:rPr lang="en-GB" sz="2300">
                <a:latin typeface="+mn-lt"/>
              </a:rPr>
              <a:t>Maybe did allow for meritocracy?</a:t>
            </a:r>
          </a:p>
          <a:p>
            <a:pPr lvl="0"/>
            <a:r>
              <a:rPr lang="en-GB" sz="2300">
                <a:latin typeface="+mn-lt"/>
              </a:rPr>
              <a:t>Made schooling dependent on ability?</a:t>
            </a:r>
          </a:p>
          <a:p>
            <a:pPr lvl="0"/>
            <a:r>
              <a:rPr lang="en-GB" sz="2300" b="1" i="1">
                <a:latin typeface="+mn-lt"/>
              </a:rPr>
              <a:t>But reproduced</a:t>
            </a:r>
            <a:r>
              <a:rPr lang="en-GB" sz="2300">
                <a:latin typeface="+mn-lt"/>
              </a:rPr>
              <a:t> class inequality by making the two social classes go to two difference types of school that offered unequal opportunities. Grammar schools, attended by only 20% (mostly attended by middle-class), were seen as the most prestigious type of school as it taught academic subjects that led to university and well-paid jobs. However, the 75% of pupils who attended secondary moderns (mostly working-class) were seen as 'failures'. Some were not allowed to take exams, so were denied opportunities to progress.</a:t>
            </a:r>
          </a:p>
          <a:p>
            <a:pPr lvl="0"/>
            <a:r>
              <a:rPr lang="en-GB" sz="2300">
                <a:latin typeface="+mn-lt"/>
              </a:rPr>
              <a:t>The system also reproduced gender inequality by requiring girls to gain higher marks than boys in the 11+ to obtain a grammar school place, as there were fewer girls' grammar school places.</a:t>
            </a:r>
          </a:p>
          <a:p>
            <a:pPr lvl="0"/>
            <a:r>
              <a:rPr lang="en-GB" sz="2300">
                <a:latin typeface="+mn-lt"/>
              </a:rPr>
              <a:t>The tripartite system also</a:t>
            </a:r>
            <a:r>
              <a:rPr lang="en-GB" sz="2300" b="1" i="1">
                <a:latin typeface="+mn-lt"/>
              </a:rPr>
              <a:t> legitimated</a:t>
            </a:r>
            <a:r>
              <a:rPr lang="en-GB" sz="2300">
                <a:latin typeface="+mn-lt"/>
              </a:rPr>
              <a:t> (justified) inequality through ideology that ability is inborn. It was thus argued that ability could be measured early on in life, through the 11+. However, in reality children's environment greatly affects their chances of success.</a:t>
            </a:r>
          </a:p>
          <a:p>
            <a:pPr lvl="0"/>
            <a:r>
              <a:rPr lang="en-GB" sz="2300">
                <a:latin typeface="+mn-lt"/>
              </a:rPr>
              <a:t>For most pupils only two types of school were available - grammar and secondary moderns. Few technical schools were built because of the cost of equipping them.</a:t>
            </a:r>
          </a:p>
          <a:p>
            <a:pPr lvl="0"/>
            <a:r>
              <a:rPr lang="en-GB" sz="2300">
                <a:latin typeface="+mn-lt"/>
              </a:rPr>
              <a:t>A number of reports (Crowther Report, 1959) suggested that a lot of working-class talent was being wasted (by placing them in secondary moderns) and the system was producing too few skilled workers.</a:t>
            </a:r>
          </a:p>
          <a:p>
            <a:endParaRPr lang="en-GB">
              <a:latin typeface="+mn-lt"/>
            </a:endParaRPr>
          </a:p>
        </p:txBody>
      </p:sp>
    </p:spTree>
    <p:extLst>
      <p:ext uri="{BB962C8B-B14F-4D97-AF65-F5344CB8AC3E}">
        <p14:creationId xmlns:p14="http://schemas.microsoft.com/office/powerpoint/2010/main" val="377070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10C7-EBD7-4989-A871-1FBE744DD0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7C11F68-EA90-445F-86CD-71C000BB2EC6}"/>
              </a:ext>
            </a:extLst>
          </p:cNvPr>
          <p:cNvSpPr>
            <a:spLocks noGrp="1"/>
          </p:cNvSpPr>
          <p:nvPr>
            <p:ph idx="1"/>
          </p:nvPr>
        </p:nvSpPr>
        <p:spPr/>
        <p:txBody>
          <a:bodyPr/>
          <a:lstStyle/>
          <a:p>
            <a:r>
              <a:rPr lang="en-GB"/>
              <a:t>As the tripartite system did not succeed in creating equality of opportunity (tackle class divide) Comprehensive Schools were introduced to overcome the class divide. </a:t>
            </a:r>
          </a:p>
          <a:p>
            <a:endParaRPr lang="en-GB"/>
          </a:p>
          <a:p>
            <a:r>
              <a:rPr lang="en-GB"/>
              <a:t>Read top of page 78 and complete the table which looks like this….</a:t>
            </a:r>
          </a:p>
          <a:p>
            <a:pPr marL="0" indent="0">
              <a:buNone/>
            </a:pPr>
            <a:endParaRPr lang="en-GB"/>
          </a:p>
        </p:txBody>
      </p:sp>
      <p:graphicFrame>
        <p:nvGraphicFramePr>
          <p:cNvPr id="4" name="Table 3">
            <a:extLst>
              <a:ext uri="{FF2B5EF4-FFF2-40B4-BE49-F238E27FC236}">
                <a16:creationId xmlns:a16="http://schemas.microsoft.com/office/drawing/2014/main" id="{ED5363DD-F5F3-463E-92CA-1412EF33A19A}"/>
              </a:ext>
            </a:extLst>
          </p:cNvPr>
          <p:cNvGraphicFramePr>
            <a:graphicFrameLocks noGrp="1"/>
          </p:cNvGraphicFramePr>
          <p:nvPr>
            <p:extLst>
              <p:ext uri="{D42A27DB-BD31-4B8C-83A1-F6EECF244321}">
                <p14:modId xmlns:p14="http://schemas.microsoft.com/office/powerpoint/2010/main" val="1959736059"/>
              </p:ext>
            </p:extLst>
          </p:nvPr>
        </p:nvGraphicFramePr>
        <p:xfrm>
          <a:off x="1852316" y="4066498"/>
          <a:ext cx="6530975" cy="2278888"/>
        </p:xfrm>
        <a:graphic>
          <a:graphicData uri="http://schemas.openxmlformats.org/drawingml/2006/table">
            <a:tbl>
              <a:tblPr firstRow="1" firstCol="1" bandRow="1">
                <a:tableStyleId>{5C22544A-7EE6-4342-B048-85BDC9FD1C3A}</a:tableStyleId>
              </a:tblPr>
              <a:tblGrid>
                <a:gridCol w="3219450">
                  <a:extLst>
                    <a:ext uri="{9D8B030D-6E8A-4147-A177-3AD203B41FA5}">
                      <a16:colId xmlns:a16="http://schemas.microsoft.com/office/drawing/2014/main" val="427655582"/>
                    </a:ext>
                  </a:extLst>
                </a:gridCol>
                <a:gridCol w="3311525">
                  <a:extLst>
                    <a:ext uri="{9D8B030D-6E8A-4147-A177-3AD203B41FA5}">
                      <a16:colId xmlns:a16="http://schemas.microsoft.com/office/drawing/2014/main" val="280826249"/>
                    </a:ext>
                  </a:extLst>
                </a:gridCol>
              </a:tblGrid>
              <a:tr h="0">
                <a:tc>
                  <a:txBody>
                    <a:bodyPr/>
                    <a:lstStyle/>
                    <a:p>
                      <a:pPr algn="ctr">
                        <a:lnSpc>
                          <a:spcPct val="115000"/>
                        </a:lnSpc>
                        <a:spcAft>
                          <a:spcPts val="1000"/>
                        </a:spcAft>
                      </a:pPr>
                      <a:r>
                        <a:rPr lang="en-GB" sz="1100">
                          <a:effectLst/>
                        </a:rPr>
                        <a:t>Strengths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100">
                          <a:effectLst/>
                        </a:rPr>
                        <a:t>Weaknesses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8223599"/>
                  </a:ext>
                </a:extLst>
              </a:tr>
              <a:tr h="1884951">
                <a:tc>
                  <a:txBody>
                    <a:bodyPr/>
                    <a:lstStyle/>
                    <a:p>
                      <a:pPr algn="l">
                        <a:lnSpc>
                          <a:spcPct val="115000"/>
                        </a:lnSpc>
                        <a:spcAft>
                          <a:spcPts val="1000"/>
                        </a:spcAft>
                      </a:pPr>
                      <a:r>
                        <a:rPr lang="en-GB" sz="1100">
                          <a:effectLst/>
                        </a:rPr>
                        <a:t>Functionalists would say</a:t>
                      </a:r>
                    </a:p>
                    <a:p>
                      <a:pPr algn="l">
                        <a:lnSpc>
                          <a:spcPct val="115000"/>
                        </a:lnSpc>
                        <a:spcAft>
                          <a:spcPts val="1000"/>
                        </a:spcAft>
                      </a:pPr>
                      <a:r>
                        <a:rPr lang="en-GB" sz="1100">
                          <a:effectLst/>
                        </a:rPr>
                        <a:t> </a:t>
                      </a:r>
                    </a:p>
                    <a:p>
                      <a:pPr algn="l">
                        <a:lnSpc>
                          <a:spcPct val="115000"/>
                        </a:lnSpc>
                        <a:spcAft>
                          <a:spcPts val="1000"/>
                        </a:spcAft>
                      </a:pPr>
                      <a:r>
                        <a:rPr lang="en-GB" sz="1100">
                          <a:effectLst/>
                        </a:rPr>
                        <a:t> </a:t>
                      </a:r>
                    </a:p>
                    <a:p>
                      <a:pPr algn="l">
                        <a:lnSpc>
                          <a:spcPct val="115000"/>
                        </a:lnSpc>
                        <a:spcAft>
                          <a:spcPts val="1000"/>
                        </a:spcAft>
                      </a:pPr>
                      <a:r>
                        <a:rPr lang="en-GB" sz="1100">
                          <a:effectLst/>
                        </a:rPr>
                        <a:t> </a:t>
                      </a:r>
                    </a:p>
                    <a:p>
                      <a:pPr algn="l">
                        <a:lnSpc>
                          <a:spcPct val="115000"/>
                        </a:lnSpc>
                        <a:spcAft>
                          <a:spcPts val="1000"/>
                        </a:spcAft>
                      </a:pPr>
                      <a:r>
                        <a:rPr lang="en-GB" sz="1100">
                          <a:effectLst/>
                        </a:rPr>
                        <a:t> </a:t>
                      </a:r>
                    </a:p>
                    <a:p>
                      <a:pPr algn="l">
                        <a:lnSpc>
                          <a:spcPct val="115000"/>
                        </a:lnSpc>
                        <a:spcAft>
                          <a:spcPts val="1000"/>
                        </a:spcAft>
                      </a:pPr>
                      <a:r>
                        <a:rPr lang="en-GB" sz="1100">
                          <a:effectLst/>
                        </a:rPr>
                        <a:t> </a:t>
                      </a:r>
                    </a:p>
                    <a:p>
                      <a:pPr algn="l">
                        <a:lnSpc>
                          <a:spcPct val="115000"/>
                        </a:lnSpc>
                        <a:spcAft>
                          <a:spcPts val="100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100">
                          <a:effectLst/>
                        </a:rPr>
                        <a:t>But Marxists would say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5848759"/>
                  </a:ext>
                </a:extLst>
              </a:tr>
            </a:tbl>
          </a:graphicData>
        </a:graphic>
      </p:graphicFrame>
    </p:spTree>
    <p:extLst>
      <p:ext uri="{BB962C8B-B14F-4D97-AF65-F5344CB8AC3E}">
        <p14:creationId xmlns:p14="http://schemas.microsoft.com/office/powerpoint/2010/main" val="1709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1107-F6B3-4F79-B879-7F4B31B6FCE7}"/>
              </a:ext>
            </a:extLst>
          </p:cNvPr>
          <p:cNvSpPr>
            <a:spLocks noGrp="1"/>
          </p:cNvSpPr>
          <p:nvPr>
            <p:ph type="title"/>
          </p:nvPr>
        </p:nvSpPr>
        <p:spPr/>
        <p:txBody>
          <a:bodyPr/>
          <a:lstStyle/>
          <a:p>
            <a:r>
              <a:rPr lang="en-GB"/>
              <a:t>Comprehensives, evaluation</a:t>
            </a:r>
          </a:p>
        </p:txBody>
      </p:sp>
      <p:sp>
        <p:nvSpPr>
          <p:cNvPr id="3" name="Content Placeholder 2">
            <a:extLst>
              <a:ext uri="{FF2B5EF4-FFF2-40B4-BE49-F238E27FC236}">
                <a16:creationId xmlns:a16="http://schemas.microsoft.com/office/drawing/2014/main" id="{DD6567D7-A7D7-4A21-B366-E84C6E61D460}"/>
              </a:ext>
            </a:extLst>
          </p:cNvPr>
          <p:cNvSpPr>
            <a:spLocks noGrp="1"/>
          </p:cNvSpPr>
          <p:nvPr>
            <p:ph idx="1"/>
          </p:nvPr>
        </p:nvSpPr>
        <p:spPr/>
        <p:txBody>
          <a:bodyPr/>
          <a:lstStyle/>
          <a:p>
            <a:r>
              <a:rPr lang="en-GB">
                <a:solidFill>
                  <a:schemeClr val="bg2">
                    <a:lumMod val="20000"/>
                    <a:lumOff val="80000"/>
                  </a:schemeClr>
                </a:solidFill>
              </a:rPr>
              <a:t>Functionalists </a:t>
            </a:r>
            <a:r>
              <a:rPr lang="en-GB">
                <a:solidFill>
                  <a:schemeClr val="bg2">
                    <a:lumMod val="20000"/>
                    <a:lumOff val="80000"/>
                  </a:schemeClr>
                </a:solidFill>
                <a:latin typeface="Bradley Hand ITC" panose="03070402050302030203" pitchFamily="66" charset="0"/>
              </a:rPr>
              <a:t>comprehensives are good for society, they bring children from different classes together (BUT other studies have found that within a comprehensive middle class children socialist with middle class children etc)</a:t>
            </a:r>
          </a:p>
          <a:p>
            <a:r>
              <a:rPr lang="en-GB">
                <a:solidFill>
                  <a:schemeClr val="bg2">
                    <a:lumMod val="20000"/>
                    <a:lumOff val="80000"/>
                  </a:schemeClr>
                </a:solidFill>
                <a:latin typeface="Bradley Hand ITC" panose="03070402050302030203" pitchFamily="66" charset="0"/>
              </a:rPr>
              <a:t>Functionalists also think that pupils have longer to prove themselves in this system so it is more meritocratic. </a:t>
            </a:r>
          </a:p>
          <a:p>
            <a:r>
              <a:rPr lang="en-GB">
                <a:solidFill>
                  <a:schemeClr val="bg2">
                    <a:lumMod val="20000"/>
                    <a:lumOff val="80000"/>
                  </a:schemeClr>
                </a:solidFill>
              </a:rPr>
              <a:t>Marxists </a:t>
            </a:r>
            <a:r>
              <a:rPr lang="en-GB">
                <a:solidFill>
                  <a:schemeClr val="bg2">
                    <a:lumMod val="20000"/>
                    <a:lumOff val="80000"/>
                  </a:schemeClr>
                </a:solidFill>
                <a:latin typeface="Bradley Hand ITC" panose="03070402050302030203" pitchFamily="66" charset="0"/>
              </a:rPr>
              <a:t>argue that comprehensives are not meritocratic.  Class inequality is just reproduced in these schools through streaming and labelling.  Remember the ‘myth’ or meritocracy where school looks fair and just but the working class struggle to keep up.</a:t>
            </a:r>
            <a:endParaRPr lang="en-GB">
              <a:solidFill>
                <a:schemeClr val="bg2">
                  <a:lumMod val="20000"/>
                  <a:lumOff val="80000"/>
                </a:schemeClr>
              </a:solidFill>
            </a:endParaRPr>
          </a:p>
        </p:txBody>
      </p:sp>
    </p:spTree>
    <p:extLst>
      <p:ext uri="{BB962C8B-B14F-4D97-AF65-F5344CB8AC3E}">
        <p14:creationId xmlns:p14="http://schemas.microsoft.com/office/powerpoint/2010/main" val="107364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AD83-943E-4D95-A0CA-DDCC46A6F53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35C622E-6CF1-408B-B2F2-51B722F06FF2}"/>
              </a:ext>
            </a:extLst>
          </p:cNvPr>
          <p:cNvSpPr>
            <a:spLocks noGrp="1"/>
          </p:cNvSpPr>
          <p:nvPr>
            <p:ph idx="1"/>
          </p:nvPr>
        </p:nvSpPr>
        <p:spPr/>
        <p:txBody>
          <a:bodyPr/>
          <a:lstStyle/>
          <a:p>
            <a:r>
              <a:rPr lang="en-GB" b="1"/>
              <a:t>What happened after 1988 - Marketisation</a:t>
            </a:r>
            <a:endParaRPr lang="en-GB"/>
          </a:p>
          <a:p>
            <a:pPr marL="0" indent="0">
              <a:buNone/>
            </a:pPr>
            <a:r>
              <a:rPr lang="en-GB" b="1"/>
              <a:t> </a:t>
            </a:r>
            <a:endParaRPr lang="en-GB"/>
          </a:p>
          <a:p>
            <a:r>
              <a:rPr lang="en-GB"/>
              <a:t>Marketisation refers to the process of introducing market forces of consumer choice and competition between suppliers into areas run by the state, such as education. Marketisation has created an 'education market' by:</a:t>
            </a:r>
          </a:p>
          <a:p>
            <a:pPr lvl="0"/>
            <a:r>
              <a:rPr lang="en-GB"/>
              <a:t>reducing direct state control over education</a:t>
            </a:r>
          </a:p>
          <a:p>
            <a:pPr lvl="0"/>
            <a:r>
              <a:rPr lang="en-GB"/>
              <a:t>increasing both competition between schools and parental choice school.</a:t>
            </a:r>
          </a:p>
          <a:p>
            <a:endParaRPr lang="en-GB"/>
          </a:p>
        </p:txBody>
      </p:sp>
    </p:spTree>
    <p:extLst>
      <p:ext uri="{BB962C8B-B14F-4D97-AF65-F5344CB8AC3E}">
        <p14:creationId xmlns:p14="http://schemas.microsoft.com/office/powerpoint/2010/main" val="36753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31B96DDB4C5E4093D9A586BF4D7B6B" ma:contentTypeVersion="8" ma:contentTypeDescription="Create a new document." ma:contentTypeScope="" ma:versionID="143b42a7aa3be196fe60388bad362b3f">
  <xsd:schema xmlns:xsd="http://www.w3.org/2001/XMLSchema" xmlns:xs="http://www.w3.org/2001/XMLSchema" xmlns:p="http://schemas.microsoft.com/office/2006/metadata/properties" xmlns:ns3="1884b4ca-d172-48fc-934f-c211f0fc4919" targetNamespace="http://schemas.microsoft.com/office/2006/metadata/properties" ma:root="true" ma:fieldsID="c95bc36bf58707ec927f6873038bb119" ns3:_="">
    <xsd:import namespace="1884b4ca-d172-48fc-934f-c211f0fc491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4b4ca-d172-48fc-934f-c211f0fc4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2BCC9A-6C30-4276-9B55-675FA9DC2EAC}">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1884b4ca-d172-48fc-934f-c211f0fc4919"/>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1FE650A-1A34-4EDE-A323-59DBB0BC0B4B}">
  <ds:schemaRefs>
    <ds:schemaRef ds:uri="http://schemas.microsoft.com/sharepoint/v3/contenttype/forms"/>
  </ds:schemaRefs>
</ds:datastoreItem>
</file>

<file path=customXml/itemProps3.xml><?xml version="1.0" encoding="utf-8"?>
<ds:datastoreItem xmlns:ds="http://schemas.openxmlformats.org/officeDocument/2006/customXml" ds:itemID="{34CBDF49-5399-4E94-B129-F32D084C3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4b4ca-d172-48fc-934f-c211f0fc49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2593</Words>
  <Application>Microsoft Office PowerPoint</Application>
  <PresentationFormat>Widescreen</PresentationFormat>
  <Paragraphs>211</Paragraphs>
  <Slides>37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Bradley Hand ITC</vt:lpstr>
      <vt:lpstr>Calibri</vt:lpstr>
      <vt:lpstr>Century Gothic</vt:lpstr>
      <vt:lpstr>Symbol</vt:lpstr>
      <vt:lpstr>Wingdings 3</vt:lpstr>
      <vt:lpstr>Ion</vt:lpstr>
      <vt:lpstr>Final education topic</vt:lpstr>
      <vt:lpstr>What is educational policy?</vt:lpstr>
      <vt:lpstr>What was education like in the UK in the past?</vt:lpstr>
      <vt:lpstr>Then what happened? Tripartite Education system remember tripartite means 3 bits</vt:lpstr>
      <vt:lpstr>Your answer should say something like…..</vt:lpstr>
      <vt:lpstr>Good system? Evaluation of the Tripartite System </vt:lpstr>
      <vt:lpstr>PowerPoint Presentation</vt:lpstr>
      <vt:lpstr>Comprehensives, evaluation</vt:lpstr>
      <vt:lpstr>PowerPoint Presentation</vt:lpstr>
      <vt:lpstr> The New Right favour marketisation. Why does the New Right favour marketisation policies? </vt:lpstr>
      <vt:lpstr>Marketisation - Parentocracy</vt:lpstr>
      <vt:lpstr>Policies which promote marketisation</vt:lpstr>
      <vt:lpstr>PowerPoint Presentation</vt:lpstr>
      <vt:lpstr>If exam results are published good schools become more in demand.</vt:lpstr>
      <vt:lpstr>PowerPoint Presentation</vt:lpstr>
      <vt:lpstr>PowerPoint Presentation</vt:lpstr>
      <vt:lpstr>What did the study in 2012 of international patterns of educational inequality find? </vt:lpstr>
      <vt:lpstr>More about parents Gewirtz</vt:lpstr>
      <vt:lpstr>Priveleged – skilled choosers </vt:lpstr>
      <vt:lpstr>Disconnected – local choosers </vt:lpstr>
      <vt:lpstr>Semi-skilled choosers</vt:lpstr>
      <vt:lpstr>Holiday work</vt:lpstr>
      <vt:lpstr>SO we have thought about parentocracy, remember these guys?</vt:lpstr>
      <vt:lpstr>This cartoons shows the advantage parents with cultural capital may have.</vt:lpstr>
      <vt:lpstr>1997 – 2000 New labor</vt:lpstr>
      <vt:lpstr>Coalition 2010 onwards</vt:lpstr>
      <vt:lpstr>Academies and Free schools</vt:lpstr>
      <vt:lpstr>How did the coalition try to tackle inequality?</vt:lpstr>
      <vt:lpstr>Evaluation (see p82)</vt:lpstr>
      <vt:lpstr>Privatisation of areas of schooling. </vt:lpstr>
      <vt:lpstr>PowerPoint Presentation</vt:lpstr>
      <vt:lpstr>Globalisation of education and cola-isation of schools</vt:lpstr>
      <vt:lpstr>Evaluation of privatisation in education.</vt:lpstr>
      <vt:lpstr>Theresa May and Grammar schools</vt:lpstr>
      <vt:lpstr>How does ecucational policy aim to fix gender and enthnicity inequality?</vt:lpstr>
      <vt:lpstr>Evaluation of educational policy which tries to tackle inequality – all these names are on the syllabus</vt:lpstr>
      <vt:lpstr>Please complete p19 as a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education topic</dc:title>
  <dc:creator>Helen Bromley</dc:creator>
  <cp:lastModifiedBy>Helen</cp:lastModifiedBy>
  <cp:revision>2</cp:revision>
  <dcterms:created xsi:type="dcterms:W3CDTF">2020-06-11T11:48:53Z</dcterms:created>
  <dcterms:modified xsi:type="dcterms:W3CDTF">2021-02-01T09:50:02Z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0x010100C831B96DDB4C5E4093D9A586BF4D7B6B</vt:lpwstr>
  </property>
</Properties>
</file>