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9r0iI2ZJkky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13FF5-409B-461B-A073-F16EFDA6B6F7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EFA9DFA5-F3F3-49AD-ACD1-9871A6C24B37}">
      <dgm:prSet phldrT="[Text]"/>
      <dgm:spPr/>
      <dgm:t>
        <a:bodyPr/>
        <a:lstStyle/>
        <a:p>
          <a:r>
            <a:rPr lang="en-US" dirty="0"/>
            <a:t>Source Code</a:t>
          </a:r>
        </a:p>
      </dgm:t>
    </dgm:pt>
    <dgm:pt modelId="{D07C9E3B-7422-4AEC-93DB-7A8CD2CFEDF9}" type="parTrans" cxnId="{CE9974B6-623F-4EF6-9C12-8E4C150A5E90}">
      <dgm:prSet/>
      <dgm:spPr/>
      <dgm:t>
        <a:bodyPr/>
        <a:lstStyle/>
        <a:p>
          <a:endParaRPr lang="en-US"/>
        </a:p>
      </dgm:t>
    </dgm:pt>
    <dgm:pt modelId="{9BC24E99-68B5-495E-848D-B1A8DC8B769C}" type="sibTrans" cxnId="{CE9974B6-623F-4EF6-9C12-8E4C150A5E90}">
      <dgm:prSet/>
      <dgm:spPr/>
      <dgm:t>
        <a:bodyPr/>
        <a:lstStyle/>
        <a:p>
          <a:endParaRPr lang="en-US"/>
        </a:p>
      </dgm:t>
    </dgm:pt>
    <dgm:pt modelId="{1C6A4281-CDAC-4D97-BEAC-8D982578133B}">
      <dgm:prSet phldrT="[Text]"/>
      <dgm:spPr/>
      <dgm:t>
        <a:bodyPr/>
        <a:lstStyle/>
        <a:p>
          <a:r>
            <a:rPr lang="en-US" dirty="0"/>
            <a:t>???</a:t>
          </a:r>
        </a:p>
      </dgm:t>
    </dgm:pt>
    <dgm:pt modelId="{509B0D9A-98DD-4864-9118-3AA95B0364AC}" type="parTrans" cxnId="{8FCCE097-B367-4A8E-91E4-D9B7D88EE817}">
      <dgm:prSet/>
      <dgm:spPr/>
      <dgm:t>
        <a:bodyPr/>
        <a:lstStyle/>
        <a:p>
          <a:endParaRPr lang="en-US"/>
        </a:p>
      </dgm:t>
    </dgm:pt>
    <dgm:pt modelId="{2F0438E6-BF54-4CFB-BEEE-917E1BABA229}" type="sibTrans" cxnId="{8FCCE097-B367-4A8E-91E4-D9B7D88EE817}">
      <dgm:prSet/>
      <dgm:spPr/>
      <dgm:t>
        <a:bodyPr/>
        <a:lstStyle/>
        <a:p>
          <a:endParaRPr lang="en-US"/>
        </a:p>
      </dgm:t>
    </dgm:pt>
    <dgm:pt modelId="{4A66019C-E9BF-4644-ACB0-C62B1E6360CC}">
      <dgm:prSet phldrT="[Text]"/>
      <dgm:spPr/>
      <dgm:t>
        <a:bodyPr/>
        <a:lstStyle/>
        <a:p>
          <a:r>
            <a:rPr lang="en-US" dirty="0"/>
            <a:t>Machine Code</a:t>
          </a:r>
        </a:p>
      </dgm:t>
    </dgm:pt>
    <dgm:pt modelId="{AD80B04C-DF46-4954-9787-2F0D6017E7ED}" type="parTrans" cxnId="{8C9B31CC-2230-43BA-85CE-FBD7EC8E1D97}">
      <dgm:prSet/>
      <dgm:spPr/>
      <dgm:t>
        <a:bodyPr/>
        <a:lstStyle/>
        <a:p>
          <a:endParaRPr lang="en-US"/>
        </a:p>
      </dgm:t>
    </dgm:pt>
    <dgm:pt modelId="{3F57298E-F78A-4044-990D-9A83B2FC396D}" type="sibTrans" cxnId="{8C9B31CC-2230-43BA-85CE-FBD7EC8E1D97}">
      <dgm:prSet/>
      <dgm:spPr/>
      <dgm:t>
        <a:bodyPr/>
        <a:lstStyle/>
        <a:p>
          <a:endParaRPr lang="en-US"/>
        </a:p>
      </dgm:t>
    </dgm:pt>
    <dgm:pt modelId="{1FFD77F1-86EC-488F-BE77-AE706EA5B1AF}" type="pres">
      <dgm:prSet presAssocID="{CBA13FF5-409B-461B-A073-F16EFDA6B6F7}" presName="CompostProcess" presStyleCnt="0">
        <dgm:presLayoutVars>
          <dgm:dir/>
          <dgm:resizeHandles val="exact"/>
        </dgm:presLayoutVars>
      </dgm:prSet>
      <dgm:spPr/>
    </dgm:pt>
    <dgm:pt modelId="{7633C3AC-7C0E-4842-9C8A-E15717E0ECD2}" type="pres">
      <dgm:prSet presAssocID="{CBA13FF5-409B-461B-A073-F16EFDA6B6F7}" presName="arrow" presStyleLbl="bgShp" presStyleIdx="0" presStyleCnt="1"/>
      <dgm:spPr/>
    </dgm:pt>
    <dgm:pt modelId="{4E606EA6-9534-4258-82FF-31DBED3971CC}" type="pres">
      <dgm:prSet presAssocID="{CBA13FF5-409B-461B-A073-F16EFDA6B6F7}" presName="linearProcess" presStyleCnt="0"/>
      <dgm:spPr/>
    </dgm:pt>
    <dgm:pt modelId="{84E83782-A661-4B1B-A2A7-A2BF18D51383}" type="pres">
      <dgm:prSet presAssocID="{EFA9DFA5-F3F3-49AD-ACD1-9871A6C24B37}" presName="textNode" presStyleLbl="node1" presStyleIdx="0" presStyleCnt="3">
        <dgm:presLayoutVars>
          <dgm:bulletEnabled val="1"/>
        </dgm:presLayoutVars>
      </dgm:prSet>
      <dgm:spPr/>
    </dgm:pt>
    <dgm:pt modelId="{5DF5B07A-147A-4BC7-B866-2B79A2106BD9}" type="pres">
      <dgm:prSet presAssocID="{9BC24E99-68B5-495E-848D-B1A8DC8B769C}" presName="sibTrans" presStyleCnt="0"/>
      <dgm:spPr/>
    </dgm:pt>
    <dgm:pt modelId="{DF3F6381-23B4-4B60-AA83-CD690362679B}" type="pres">
      <dgm:prSet presAssocID="{1C6A4281-CDAC-4D97-BEAC-8D982578133B}" presName="textNode" presStyleLbl="node1" presStyleIdx="1" presStyleCnt="3">
        <dgm:presLayoutVars>
          <dgm:bulletEnabled val="1"/>
        </dgm:presLayoutVars>
      </dgm:prSet>
      <dgm:spPr/>
    </dgm:pt>
    <dgm:pt modelId="{29F3E757-BE30-4D4D-869B-A97D86A1449A}" type="pres">
      <dgm:prSet presAssocID="{2F0438E6-BF54-4CFB-BEEE-917E1BABA229}" presName="sibTrans" presStyleCnt="0"/>
      <dgm:spPr/>
    </dgm:pt>
    <dgm:pt modelId="{2615FB7F-99E1-4F1B-9269-FE62C6AECBC0}" type="pres">
      <dgm:prSet presAssocID="{4A66019C-E9BF-4644-ACB0-C62B1E6360C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8513F6B-4ACC-4191-8190-0D8930582A0A}" type="presOf" srcId="{CBA13FF5-409B-461B-A073-F16EFDA6B6F7}" destId="{1FFD77F1-86EC-488F-BE77-AE706EA5B1AF}" srcOrd="0" destOrd="0" presId="urn:microsoft.com/office/officeart/2005/8/layout/hProcess9"/>
    <dgm:cxn modelId="{518E6C59-106E-47B1-A2D0-80621FCA1B14}" type="presOf" srcId="{4A66019C-E9BF-4644-ACB0-C62B1E6360CC}" destId="{2615FB7F-99E1-4F1B-9269-FE62C6AECBC0}" srcOrd="0" destOrd="0" presId="urn:microsoft.com/office/officeart/2005/8/layout/hProcess9"/>
    <dgm:cxn modelId="{699CC280-B68A-4F65-8EDA-B00137B62FE7}" type="presOf" srcId="{1C6A4281-CDAC-4D97-BEAC-8D982578133B}" destId="{DF3F6381-23B4-4B60-AA83-CD690362679B}" srcOrd="0" destOrd="0" presId="urn:microsoft.com/office/officeart/2005/8/layout/hProcess9"/>
    <dgm:cxn modelId="{8FCCE097-B367-4A8E-91E4-D9B7D88EE817}" srcId="{CBA13FF5-409B-461B-A073-F16EFDA6B6F7}" destId="{1C6A4281-CDAC-4D97-BEAC-8D982578133B}" srcOrd="1" destOrd="0" parTransId="{509B0D9A-98DD-4864-9118-3AA95B0364AC}" sibTransId="{2F0438E6-BF54-4CFB-BEEE-917E1BABA229}"/>
    <dgm:cxn modelId="{CE9974B6-623F-4EF6-9C12-8E4C150A5E90}" srcId="{CBA13FF5-409B-461B-A073-F16EFDA6B6F7}" destId="{EFA9DFA5-F3F3-49AD-ACD1-9871A6C24B37}" srcOrd="0" destOrd="0" parTransId="{D07C9E3B-7422-4AEC-93DB-7A8CD2CFEDF9}" sibTransId="{9BC24E99-68B5-495E-848D-B1A8DC8B769C}"/>
    <dgm:cxn modelId="{8C9B31CC-2230-43BA-85CE-FBD7EC8E1D97}" srcId="{CBA13FF5-409B-461B-A073-F16EFDA6B6F7}" destId="{4A66019C-E9BF-4644-ACB0-C62B1E6360CC}" srcOrd="2" destOrd="0" parTransId="{AD80B04C-DF46-4954-9787-2F0D6017E7ED}" sibTransId="{3F57298E-F78A-4044-990D-9A83B2FC396D}"/>
    <dgm:cxn modelId="{D02642FF-5571-4C0F-8013-587D1B0828FA}" type="presOf" srcId="{EFA9DFA5-F3F3-49AD-ACD1-9871A6C24B37}" destId="{84E83782-A661-4B1B-A2A7-A2BF18D51383}" srcOrd="0" destOrd="0" presId="urn:microsoft.com/office/officeart/2005/8/layout/hProcess9"/>
    <dgm:cxn modelId="{37649C7A-473E-4D2F-AE97-5D0E105CC084}" type="presParOf" srcId="{1FFD77F1-86EC-488F-BE77-AE706EA5B1AF}" destId="{7633C3AC-7C0E-4842-9C8A-E15717E0ECD2}" srcOrd="0" destOrd="0" presId="urn:microsoft.com/office/officeart/2005/8/layout/hProcess9"/>
    <dgm:cxn modelId="{AFDD4B9D-F600-4E9D-BB9C-35CCC21FF089}" type="presParOf" srcId="{1FFD77F1-86EC-488F-BE77-AE706EA5B1AF}" destId="{4E606EA6-9534-4258-82FF-31DBED3971CC}" srcOrd="1" destOrd="0" presId="urn:microsoft.com/office/officeart/2005/8/layout/hProcess9"/>
    <dgm:cxn modelId="{77BB8DA9-95E1-4B14-B770-2D106168E23B}" type="presParOf" srcId="{4E606EA6-9534-4258-82FF-31DBED3971CC}" destId="{84E83782-A661-4B1B-A2A7-A2BF18D51383}" srcOrd="0" destOrd="0" presId="urn:microsoft.com/office/officeart/2005/8/layout/hProcess9"/>
    <dgm:cxn modelId="{AF56861E-C383-431B-93B5-DCAACD5B2F85}" type="presParOf" srcId="{4E606EA6-9534-4258-82FF-31DBED3971CC}" destId="{5DF5B07A-147A-4BC7-B866-2B79A2106BD9}" srcOrd="1" destOrd="0" presId="urn:microsoft.com/office/officeart/2005/8/layout/hProcess9"/>
    <dgm:cxn modelId="{80505A08-4EA6-4CEF-A15C-EE5A4E592642}" type="presParOf" srcId="{4E606EA6-9534-4258-82FF-31DBED3971CC}" destId="{DF3F6381-23B4-4B60-AA83-CD690362679B}" srcOrd="2" destOrd="0" presId="urn:microsoft.com/office/officeart/2005/8/layout/hProcess9"/>
    <dgm:cxn modelId="{BBBDB0F0-024F-4552-912C-D21BD272AD44}" type="presParOf" srcId="{4E606EA6-9534-4258-82FF-31DBED3971CC}" destId="{29F3E757-BE30-4D4D-869B-A97D86A1449A}" srcOrd="3" destOrd="0" presId="urn:microsoft.com/office/officeart/2005/8/layout/hProcess9"/>
    <dgm:cxn modelId="{52D22981-6D5E-4E9B-9F81-82C101846FAB}" type="presParOf" srcId="{4E606EA6-9534-4258-82FF-31DBED3971CC}" destId="{2615FB7F-99E1-4F1B-9269-FE62C6AECB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13FF5-409B-461B-A073-F16EFDA6B6F7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EFA9DFA5-F3F3-49AD-ACD1-9871A6C24B37}">
      <dgm:prSet phldrT="[Text]"/>
      <dgm:spPr/>
      <dgm:t>
        <a:bodyPr/>
        <a:lstStyle/>
        <a:p>
          <a:r>
            <a:rPr lang="en-US" dirty="0"/>
            <a:t>Source Code</a:t>
          </a:r>
        </a:p>
      </dgm:t>
    </dgm:pt>
    <dgm:pt modelId="{D07C9E3B-7422-4AEC-93DB-7A8CD2CFEDF9}" type="parTrans" cxnId="{CE9974B6-623F-4EF6-9C12-8E4C150A5E90}">
      <dgm:prSet/>
      <dgm:spPr/>
      <dgm:t>
        <a:bodyPr/>
        <a:lstStyle/>
        <a:p>
          <a:endParaRPr lang="en-US"/>
        </a:p>
      </dgm:t>
    </dgm:pt>
    <dgm:pt modelId="{9BC24E99-68B5-495E-848D-B1A8DC8B769C}" type="sibTrans" cxnId="{CE9974B6-623F-4EF6-9C12-8E4C150A5E90}">
      <dgm:prSet/>
      <dgm:spPr/>
      <dgm:t>
        <a:bodyPr/>
        <a:lstStyle/>
        <a:p>
          <a:endParaRPr lang="en-US"/>
        </a:p>
      </dgm:t>
    </dgm:pt>
    <dgm:pt modelId="{1C6A4281-CDAC-4D97-BEAC-8D982578133B}">
      <dgm:prSet phldrT="[Text]"/>
      <dgm:spPr/>
      <dgm:t>
        <a:bodyPr/>
        <a:lstStyle/>
        <a:p>
          <a:r>
            <a:rPr lang="en-US"/>
            <a:t>Translator</a:t>
          </a:r>
          <a:endParaRPr lang="en-US" dirty="0"/>
        </a:p>
      </dgm:t>
    </dgm:pt>
    <dgm:pt modelId="{509B0D9A-98DD-4864-9118-3AA95B0364AC}" type="parTrans" cxnId="{8FCCE097-B367-4A8E-91E4-D9B7D88EE817}">
      <dgm:prSet/>
      <dgm:spPr/>
      <dgm:t>
        <a:bodyPr/>
        <a:lstStyle/>
        <a:p>
          <a:endParaRPr lang="en-US"/>
        </a:p>
      </dgm:t>
    </dgm:pt>
    <dgm:pt modelId="{2F0438E6-BF54-4CFB-BEEE-917E1BABA229}" type="sibTrans" cxnId="{8FCCE097-B367-4A8E-91E4-D9B7D88EE817}">
      <dgm:prSet/>
      <dgm:spPr/>
      <dgm:t>
        <a:bodyPr/>
        <a:lstStyle/>
        <a:p>
          <a:endParaRPr lang="en-US"/>
        </a:p>
      </dgm:t>
    </dgm:pt>
    <dgm:pt modelId="{4A66019C-E9BF-4644-ACB0-C62B1E6360CC}">
      <dgm:prSet phldrT="[Text]"/>
      <dgm:spPr/>
      <dgm:t>
        <a:bodyPr/>
        <a:lstStyle/>
        <a:p>
          <a:r>
            <a:rPr lang="en-US" dirty="0"/>
            <a:t>Machine Code</a:t>
          </a:r>
        </a:p>
      </dgm:t>
    </dgm:pt>
    <dgm:pt modelId="{AD80B04C-DF46-4954-9787-2F0D6017E7ED}" type="parTrans" cxnId="{8C9B31CC-2230-43BA-85CE-FBD7EC8E1D97}">
      <dgm:prSet/>
      <dgm:spPr/>
      <dgm:t>
        <a:bodyPr/>
        <a:lstStyle/>
        <a:p>
          <a:endParaRPr lang="en-US"/>
        </a:p>
      </dgm:t>
    </dgm:pt>
    <dgm:pt modelId="{3F57298E-F78A-4044-990D-9A83B2FC396D}" type="sibTrans" cxnId="{8C9B31CC-2230-43BA-85CE-FBD7EC8E1D97}">
      <dgm:prSet/>
      <dgm:spPr/>
      <dgm:t>
        <a:bodyPr/>
        <a:lstStyle/>
        <a:p>
          <a:endParaRPr lang="en-US"/>
        </a:p>
      </dgm:t>
    </dgm:pt>
    <dgm:pt modelId="{1FFD77F1-86EC-488F-BE77-AE706EA5B1AF}" type="pres">
      <dgm:prSet presAssocID="{CBA13FF5-409B-461B-A073-F16EFDA6B6F7}" presName="CompostProcess" presStyleCnt="0">
        <dgm:presLayoutVars>
          <dgm:dir/>
          <dgm:resizeHandles val="exact"/>
        </dgm:presLayoutVars>
      </dgm:prSet>
      <dgm:spPr/>
    </dgm:pt>
    <dgm:pt modelId="{7633C3AC-7C0E-4842-9C8A-E15717E0ECD2}" type="pres">
      <dgm:prSet presAssocID="{CBA13FF5-409B-461B-A073-F16EFDA6B6F7}" presName="arrow" presStyleLbl="bgShp" presStyleIdx="0" presStyleCnt="1"/>
      <dgm:spPr/>
    </dgm:pt>
    <dgm:pt modelId="{4E606EA6-9534-4258-82FF-31DBED3971CC}" type="pres">
      <dgm:prSet presAssocID="{CBA13FF5-409B-461B-A073-F16EFDA6B6F7}" presName="linearProcess" presStyleCnt="0"/>
      <dgm:spPr/>
    </dgm:pt>
    <dgm:pt modelId="{84E83782-A661-4B1B-A2A7-A2BF18D51383}" type="pres">
      <dgm:prSet presAssocID="{EFA9DFA5-F3F3-49AD-ACD1-9871A6C24B37}" presName="textNode" presStyleLbl="node1" presStyleIdx="0" presStyleCnt="3">
        <dgm:presLayoutVars>
          <dgm:bulletEnabled val="1"/>
        </dgm:presLayoutVars>
      </dgm:prSet>
      <dgm:spPr/>
    </dgm:pt>
    <dgm:pt modelId="{5DF5B07A-147A-4BC7-B866-2B79A2106BD9}" type="pres">
      <dgm:prSet presAssocID="{9BC24E99-68B5-495E-848D-B1A8DC8B769C}" presName="sibTrans" presStyleCnt="0"/>
      <dgm:spPr/>
    </dgm:pt>
    <dgm:pt modelId="{DF3F6381-23B4-4B60-AA83-CD690362679B}" type="pres">
      <dgm:prSet presAssocID="{1C6A4281-CDAC-4D97-BEAC-8D982578133B}" presName="textNode" presStyleLbl="node1" presStyleIdx="1" presStyleCnt="3">
        <dgm:presLayoutVars>
          <dgm:bulletEnabled val="1"/>
        </dgm:presLayoutVars>
      </dgm:prSet>
      <dgm:spPr/>
    </dgm:pt>
    <dgm:pt modelId="{29F3E757-BE30-4D4D-869B-A97D86A1449A}" type="pres">
      <dgm:prSet presAssocID="{2F0438E6-BF54-4CFB-BEEE-917E1BABA229}" presName="sibTrans" presStyleCnt="0"/>
      <dgm:spPr/>
    </dgm:pt>
    <dgm:pt modelId="{2615FB7F-99E1-4F1B-9269-FE62C6AECBC0}" type="pres">
      <dgm:prSet presAssocID="{4A66019C-E9BF-4644-ACB0-C62B1E6360C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8513F6B-4ACC-4191-8190-0D8930582A0A}" type="presOf" srcId="{CBA13FF5-409B-461B-A073-F16EFDA6B6F7}" destId="{1FFD77F1-86EC-488F-BE77-AE706EA5B1AF}" srcOrd="0" destOrd="0" presId="urn:microsoft.com/office/officeart/2005/8/layout/hProcess9"/>
    <dgm:cxn modelId="{518E6C59-106E-47B1-A2D0-80621FCA1B14}" type="presOf" srcId="{4A66019C-E9BF-4644-ACB0-C62B1E6360CC}" destId="{2615FB7F-99E1-4F1B-9269-FE62C6AECBC0}" srcOrd="0" destOrd="0" presId="urn:microsoft.com/office/officeart/2005/8/layout/hProcess9"/>
    <dgm:cxn modelId="{699CC280-B68A-4F65-8EDA-B00137B62FE7}" type="presOf" srcId="{1C6A4281-CDAC-4D97-BEAC-8D982578133B}" destId="{DF3F6381-23B4-4B60-AA83-CD690362679B}" srcOrd="0" destOrd="0" presId="urn:microsoft.com/office/officeart/2005/8/layout/hProcess9"/>
    <dgm:cxn modelId="{8FCCE097-B367-4A8E-91E4-D9B7D88EE817}" srcId="{CBA13FF5-409B-461B-A073-F16EFDA6B6F7}" destId="{1C6A4281-CDAC-4D97-BEAC-8D982578133B}" srcOrd="1" destOrd="0" parTransId="{509B0D9A-98DD-4864-9118-3AA95B0364AC}" sibTransId="{2F0438E6-BF54-4CFB-BEEE-917E1BABA229}"/>
    <dgm:cxn modelId="{CE9974B6-623F-4EF6-9C12-8E4C150A5E90}" srcId="{CBA13FF5-409B-461B-A073-F16EFDA6B6F7}" destId="{EFA9DFA5-F3F3-49AD-ACD1-9871A6C24B37}" srcOrd="0" destOrd="0" parTransId="{D07C9E3B-7422-4AEC-93DB-7A8CD2CFEDF9}" sibTransId="{9BC24E99-68B5-495E-848D-B1A8DC8B769C}"/>
    <dgm:cxn modelId="{8C9B31CC-2230-43BA-85CE-FBD7EC8E1D97}" srcId="{CBA13FF5-409B-461B-A073-F16EFDA6B6F7}" destId="{4A66019C-E9BF-4644-ACB0-C62B1E6360CC}" srcOrd="2" destOrd="0" parTransId="{AD80B04C-DF46-4954-9787-2F0D6017E7ED}" sibTransId="{3F57298E-F78A-4044-990D-9A83B2FC396D}"/>
    <dgm:cxn modelId="{D02642FF-5571-4C0F-8013-587D1B0828FA}" type="presOf" srcId="{EFA9DFA5-F3F3-49AD-ACD1-9871A6C24B37}" destId="{84E83782-A661-4B1B-A2A7-A2BF18D51383}" srcOrd="0" destOrd="0" presId="urn:microsoft.com/office/officeart/2005/8/layout/hProcess9"/>
    <dgm:cxn modelId="{37649C7A-473E-4D2F-AE97-5D0E105CC084}" type="presParOf" srcId="{1FFD77F1-86EC-488F-BE77-AE706EA5B1AF}" destId="{7633C3AC-7C0E-4842-9C8A-E15717E0ECD2}" srcOrd="0" destOrd="0" presId="urn:microsoft.com/office/officeart/2005/8/layout/hProcess9"/>
    <dgm:cxn modelId="{AFDD4B9D-F600-4E9D-BB9C-35CCC21FF089}" type="presParOf" srcId="{1FFD77F1-86EC-488F-BE77-AE706EA5B1AF}" destId="{4E606EA6-9534-4258-82FF-31DBED3971CC}" srcOrd="1" destOrd="0" presId="urn:microsoft.com/office/officeart/2005/8/layout/hProcess9"/>
    <dgm:cxn modelId="{77BB8DA9-95E1-4B14-B770-2D106168E23B}" type="presParOf" srcId="{4E606EA6-9534-4258-82FF-31DBED3971CC}" destId="{84E83782-A661-4B1B-A2A7-A2BF18D51383}" srcOrd="0" destOrd="0" presId="urn:microsoft.com/office/officeart/2005/8/layout/hProcess9"/>
    <dgm:cxn modelId="{AF56861E-C383-431B-93B5-DCAACD5B2F85}" type="presParOf" srcId="{4E606EA6-9534-4258-82FF-31DBED3971CC}" destId="{5DF5B07A-147A-4BC7-B866-2B79A2106BD9}" srcOrd="1" destOrd="0" presId="urn:microsoft.com/office/officeart/2005/8/layout/hProcess9"/>
    <dgm:cxn modelId="{80505A08-4EA6-4CEF-A15C-EE5A4E592642}" type="presParOf" srcId="{4E606EA6-9534-4258-82FF-31DBED3971CC}" destId="{DF3F6381-23B4-4B60-AA83-CD690362679B}" srcOrd="2" destOrd="0" presId="urn:microsoft.com/office/officeart/2005/8/layout/hProcess9"/>
    <dgm:cxn modelId="{BBBDB0F0-024F-4552-912C-D21BD272AD44}" type="presParOf" srcId="{4E606EA6-9534-4258-82FF-31DBED3971CC}" destId="{29F3E757-BE30-4D4D-869B-A97D86A1449A}" srcOrd="3" destOrd="0" presId="urn:microsoft.com/office/officeart/2005/8/layout/hProcess9"/>
    <dgm:cxn modelId="{52D22981-6D5E-4E9B-9F81-82C101846FAB}" type="presParOf" srcId="{4E606EA6-9534-4258-82FF-31DBED3971CC}" destId="{2615FB7F-99E1-4F1B-9269-FE62C6AECB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3C3AC-7C0E-4842-9C8A-E15717E0ECD2}">
      <dsp:nvSpPr>
        <dsp:cNvPr id="0" name=""/>
        <dsp:cNvSpPr/>
      </dsp:nvSpPr>
      <dsp:spPr>
        <a:xfrm>
          <a:off x="412568" y="0"/>
          <a:ext cx="4675776" cy="30903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E83782-A661-4B1B-A2A7-A2BF18D51383}">
      <dsp:nvSpPr>
        <dsp:cNvPr id="0" name=""/>
        <dsp:cNvSpPr/>
      </dsp:nvSpPr>
      <dsp:spPr>
        <a:xfrm>
          <a:off x="3164" y="927099"/>
          <a:ext cx="1765452" cy="12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Source Code</a:t>
          </a:r>
        </a:p>
      </dsp:txBody>
      <dsp:txXfrm>
        <a:off x="63507" y="987442"/>
        <a:ext cx="1644766" cy="1115447"/>
      </dsp:txXfrm>
    </dsp:sp>
    <dsp:sp modelId="{DF3F6381-23B4-4B60-AA83-CD690362679B}">
      <dsp:nvSpPr>
        <dsp:cNvPr id="0" name=""/>
        <dsp:cNvSpPr/>
      </dsp:nvSpPr>
      <dsp:spPr>
        <a:xfrm>
          <a:off x="1867730" y="927099"/>
          <a:ext cx="1765452" cy="12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???</a:t>
          </a:r>
        </a:p>
      </dsp:txBody>
      <dsp:txXfrm>
        <a:off x="1928073" y="987442"/>
        <a:ext cx="1644766" cy="1115447"/>
      </dsp:txXfrm>
    </dsp:sp>
    <dsp:sp modelId="{2615FB7F-99E1-4F1B-9269-FE62C6AECBC0}">
      <dsp:nvSpPr>
        <dsp:cNvPr id="0" name=""/>
        <dsp:cNvSpPr/>
      </dsp:nvSpPr>
      <dsp:spPr>
        <a:xfrm>
          <a:off x="3732296" y="927099"/>
          <a:ext cx="1765452" cy="12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Machine Code</a:t>
          </a:r>
        </a:p>
      </dsp:txBody>
      <dsp:txXfrm>
        <a:off x="3792639" y="987442"/>
        <a:ext cx="1644766" cy="1115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3C3AC-7C0E-4842-9C8A-E15717E0ECD2}">
      <dsp:nvSpPr>
        <dsp:cNvPr id="0" name=""/>
        <dsp:cNvSpPr/>
      </dsp:nvSpPr>
      <dsp:spPr>
        <a:xfrm>
          <a:off x="412568" y="0"/>
          <a:ext cx="4675776" cy="30903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E83782-A661-4B1B-A2A7-A2BF18D51383}">
      <dsp:nvSpPr>
        <dsp:cNvPr id="0" name=""/>
        <dsp:cNvSpPr/>
      </dsp:nvSpPr>
      <dsp:spPr>
        <a:xfrm>
          <a:off x="3164" y="927099"/>
          <a:ext cx="1765452" cy="12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Source Code</a:t>
          </a:r>
        </a:p>
      </dsp:txBody>
      <dsp:txXfrm>
        <a:off x="63507" y="987442"/>
        <a:ext cx="1644766" cy="1115447"/>
      </dsp:txXfrm>
    </dsp:sp>
    <dsp:sp modelId="{DF3F6381-23B4-4B60-AA83-CD690362679B}">
      <dsp:nvSpPr>
        <dsp:cNvPr id="0" name=""/>
        <dsp:cNvSpPr/>
      </dsp:nvSpPr>
      <dsp:spPr>
        <a:xfrm>
          <a:off x="1867730" y="927099"/>
          <a:ext cx="1765452" cy="12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Translator</a:t>
          </a:r>
          <a:endParaRPr lang="en-US" sz="2700" kern="1200" dirty="0"/>
        </a:p>
      </dsp:txBody>
      <dsp:txXfrm>
        <a:off x="1928073" y="987442"/>
        <a:ext cx="1644766" cy="1115447"/>
      </dsp:txXfrm>
    </dsp:sp>
    <dsp:sp modelId="{2615FB7F-99E1-4F1B-9269-FE62C6AECBC0}">
      <dsp:nvSpPr>
        <dsp:cNvPr id="0" name=""/>
        <dsp:cNvSpPr/>
      </dsp:nvSpPr>
      <dsp:spPr>
        <a:xfrm>
          <a:off x="3732296" y="927099"/>
          <a:ext cx="1765452" cy="12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Machine Code</a:t>
          </a:r>
        </a:p>
      </dsp:txBody>
      <dsp:txXfrm>
        <a:off x="3792639" y="987442"/>
        <a:ext cx="1644766" cy="1115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5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3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3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8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0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8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7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1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8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0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7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2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5C3EF7B-F497-4AEF-BE99-BAD6DB9F0C0E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14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OukpDfsuX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&amp;ehk=9r0iI2ZJkky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 (9-1)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Programming</a:t>
            </a:r>
          </a:p>
          <a:p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A853-397C-41DC-AD8F-94356F1052C2}" type="slidenum">
              <a:rPr lang="en-GB" smtClean="0"/>
              <a:t>1</a:t>
            </a:fld>
            <a:endParaRPr lang="en-GB"/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526524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</a:rPr>
              <a:t>Lesson 5: classification of languages</a:t>
            </a:r>
          </a:p>
        </p:txBody>
      </p:sp>
    </p:spTree>
    <p:extLst>
      <p:ext uri="{BB962C8B-B14F-4D97-AF65-F5344CB8AC3E}">
        <p14:creationId xmlns:p14="http://schemas.microsoft.com/office/powerpoint/2010/main" val="87849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DDE2-42B7-4C34-BD41-3876EE29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High-Level and Low-Level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68746-4A3D-454F-ABF8-D2CBF9983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Here is an example from AQA of a high-level and a low-level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000B-D72C-47AF-9175-09FC452E6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9" t="30490" r="13156" b="49124"/>
          <a:stretch/>
        </p:blipFill>
        <p:spPr>
          <a:xfrm>
            <a:off x="2676754" y="4029532"/>
            <a:ext cx="6992183" cy="185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EC62AD-5CB3-4AE0-AF02-253A644392D5}"/>
              </a:ext>
            </a:extLst>
          </p:cNvPr>
          <p:cNvSpPr/>
          <p:nvPr/>
        </p:nvSpPr>
        <p:spPr>
          <a:xfrm>
            <a:off x="705547" y="5536046"/>
            <a:ext cx="3942413" cy="1118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Notice the differences?</a:t>
            </a:r>
          </a:p>
        </p:txBody>
      </p:sp>
    </p:spTree>
    <p:extLst>
      <p:ext uri="{BB962C8B-B14F-4D97-AF65-F5344CB8AC3E}">
        <p14:creationId xmlns:p14="http://schemas.microsoft.com/office/powerpoint/2010/main" val="34871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94E8-8D74-49F0-A226-0F216696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4A33-3724-4B86-B0D6-5C00C171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8"/>
            <a:ext cx="3808932" cy="3662362"/>
          </a:xfrm>
        </p:spPr>
        <p:txBody>
          <a:bodyPr/>
          <a:lstStyle/>
          <a:p>
            <a:r>
              <a:rPr lang="en-GB" dirty="0"/>
              <a:t>Another example of a low level language is </a:t>
            </a:r>
            <a:r>
              <a:rPr lang="en-GB" b="1" dirty="0"/>
              <a:t>assembly language</a:t>
            </a:r>
            <a:endParaRPr lang="en-GB" dirty="0"/>
          </a:p>
          <a:p>
            <a:r>
              <a:rPr lang="en-GB" dirty="0"/>
              <a:t>This is comprised of </a:t>
            </a:r>
            <a:r>
              <a:rPr lang="en-GB" dirty="0" err="1"/>
              <a:t>mneumonics</a:t>
            </a:r>
            <a:r>
              <a:rPr lang="en-GB" dirty="0"/>
              <a:t>, which are translated into binary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0D27B-AE0D-43E9-9324-388B2D59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1" b="4701"/>
          <a:stretch/>
        </p:blipFill>
        <p:spPr>
          <a:xfrm>
            <a:off x="5481520" y="2357438"/>
            <a:ext cx="6089541" cy="36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7FF576-8B64-404A-91FE-C04E2D6F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035353"/>
          </a:xfrm>
        </p:spPr>
        <p:txBody>
          <a:bodyPr/>
          <a:lstStyle/>
          <a:p>
            <a:r>
              <a:rPr lang="en-GB" dirty="0"/>
              <a:t>Consider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27BFC-79A3-4524-AE00-D3949472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830287"/>
            <a:ext cx="3859212" cy="351245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Low level languages enable a computer to understand a program.</a:t>
            </a:r>
          </a:p>
          <a:p>
            <a:r>
              <a:rPr lang="en-GB" sz="2800" dirty="0">
                <a:solidFill>
                  <a:schemeClr val="tx1"/>
                </a:solidFill>
              </a:rPr>
              <a:t>How can we convert high level code into low level code?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5F24DE-482E-4448-8548-F489A6B59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352922"/>
              </p:ext>
            </p:extLst>
          </p:nvPr>
        </p:nvGraphicFramePr>
        <p:xfrm>
          <a:off x="5014166" y="2322286"/>
          <a:ext cx="5500914" cy="309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4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CD795FD-35E7-4373-8FC8-A0997E739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864251"/>
              </p:ext>
            </p:extLst>
          </p:nvPr>
        </p:nvGraphicFramePr>
        <p:xfrm>
          <a:off x="3345543" y="2191657"/>
          <a:ext cx="5500914" cy="309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0C39CB5-1A63-4B70-A39D-98AFB3D7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Code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218B8-1566-4856-89D2-71D024AB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7"/>
            <a:ext cx="10035785" cy="41885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 interconvert low level and high level languages, we use </a:t>
            </a:r>
            <a:r>
              <a:rPr lang="en-GB" b="1" dirty="0"/>
              <a:t>translators</a:t>
            </a:r>
          </a:p>
          <a:p>
            <a:endParaRPr lang="en-GB" b="1" dirty="0"/>
          </a:p>
          <a:p>
            <a:endParaRPr lang="en-GB" dirty="0"/>
          </a:p>
          <a:p>
            <a:r>
              <a:rPr lang="en-GB" dirty="0"/>
              <a:t>These convert our high-level programs into instruction sets for the CPU to execute, either as machine code or assembly language</a:t>
            </a:r>
          </a:p>
          <a:p>
            <a:r>
              <a:rPr lang="en-GB" dirty="0"/>
              <a:t>All programs have to be translated into machine code before they can be executed.</a:t>
            </a:r>
          </a:p>
          <a:p>
            <a:r>
              <a:rPr lang="en-GB" dirty="0"/>
              <a:t>There are three types: </a:t>
            </a:r>
            <a:r>
              <a:rPr lang="en-GB" b="1" dirty="0"/>
              <a:t>interpreters, compilers and assemblers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8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EA68-3483-427C-9D4E-2A15D130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watch this video!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7E06-9855-4DB9-B995-4D7364FC3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Machine Code and High level Languages Using Interpreters and Compilers</a:t>
            </a:r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https://www.youtube.com/watch?v=1OukpDfsuXE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40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D7E5-0199-47BB-9134-2C4AF4DC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947A-18F2-475E-81A7-6183C863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Interpreters read the first instruction, translates it and executes it</a:t>
            </a:r>
          </a:p>
          <a:p>
            <a:r>
              <a:rPr lang="en-GB" dirty="0"/>
              <a:t>This repeats throughout the program – and so on, and so forth</a:t>
            </a:r>
          </a:p>
          <a:p>
            <a:r>
              <a:rPr lang="en-GB" dirty="0"/>
              <a:t>Interpreters translate each instruction one-by-one, thus interpreters are considered slower</a:t>
            </a:r>
          </a:p>
          <a:p>
            <a:r>
              <a:rPr lang="en-GB" dirty="0"/>
              <a:t>But, the interpreter is constantly between you and the computer whilst communicating</a:t>
            </a:r>
          </a:p>
          <a:p>
            <a:r>
              <a:rPr lang="en-GB" dirty="0"/>
              <a:t>Interpreters also allow easier troubleshooting for a program</a:t>
            </a:r>
          </a:p>
        </p:txBody>
      </p:sp>
    </p:spTree>
    <p:extLst>
      <p:ext uri="{BB962C8B-B14F-4D97-AF65-F5344CB8AC3E}">
        <p14:creationId xmlns:p14="http://schemas.microsoft.com/office/powerpoint/2010/main" val="38094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13DB-6823-4CD3-B680-06B39BC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7006-E948-48D4-B202-A8AD9F43A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Compilers take the complete set of instructions and translate the whole lot into low level language – it compiles the entire program!</a:t>
            </a:r>
          </a:p>
          <a:p>
            <a:r>
              <a:rPr lang="en-GB" dirty="0"/>
              <a:t>This is considered to be a lot faster as instructions are executed all in one go</a:t>
            </a:r>
          </a:p>
          <a:p>
            <a:r>
              <a:rPr lang="en-GB" dirty="0"/>
              <a:t>However, instructions cannot be troubleshooted </a:t>
            </a:r>
          </a:p>
        </p:txBody>
      </p:sp>
    </p:spTree>
    <p:extLst>
      <p:ext uri="{BB962C8B-B14F-4D97-AF65-F5344CB8AC3E}">
        <p14:creationId xmlns:p14="http://schemas.microsoft.com/office/powerpoint/2010/main" val="26531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07F2-1BC5-4200-9EED-BCD5C32E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11DB-6904-4D6E-9014-45C34A33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Assemblers are used to translate assembly code </a:t>
            </a:r>
            <a:r>
              <a:rPr lang="en-GB" dirty="0" err="1"/>
              <a:t>mneumonics</a:t>
            </a:r>
            <a:r>
              <a:rPr lang="en-GB" dirty="0"/>
              <a:t> into machine code, so that they can be executed</a:t>
            </a:r>
          </a:p>
          <a:p>
            <a:r>
              <a:rPr lang="en-GB" b="1" dirty="0"/>
              <a:t>Why use assembly language?</a:t>
            </a:r>
            <a:endParaRPr lang="en-GB" dirty="0"/>
          </a:p>
          <a:p>
            <a:r>
              <a:rPr lang="en-GB" dirty="0"/>
              <a:t>Assembly language uses </a:t>
            </a:r>
            <a:r>
              <a:rPr lang="en-GB" dirty="0" err="1"/>
              <a:t>mneumonic</a:t>
            </a:r>
            <a:r>
              <a:rPr lang="en-GB" dirty="0"/>
              <a:t> instructions, such as STA ADD SUB – these can be understood easier than binary opcodes and operands</a:t>
            </a:r>
          </a:p>
        </p:txBody>
      </p:sp>
    </p:spTree>
    <p:extLst>
      <p:ext uri="{BB962C8B-B14F-4D97-AF65-F5344CB8AC3E}">
        <p14:creationId xmlns:p14="http://schemas.microsoft.com/office/powerpoint/2010/main" val="38648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245A-12AA-42DB-9232-30D326A9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882F-3FF5-4AC7-9B26-5B4A21B30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Complete the worksheet on classifying languages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331CF5-2BA3-4518-B74E-B04D988CA69C}" type="slidenum">
              <a:rPr lang="en-GB" sz="3200" smtClean="0">
                <a:solidFill>
                  <a:schemeClr val="bg1"/>
                </a:solidFill>
              </a:rPr>
              <a:pPr algn="ctr"/>
              <a:t>2</a:t>
            </a:fld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3038" y="295729"/>
            <a:ext cx="8761413" cy="70802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Lesson Objectives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9DCCE5-DEAA-4504-AB4D-7C846FFD4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10333"/>
              </p:ext>
            </p:extLst>
          </p:nvPr>
        </p:nvGraphicFramePr>
        <p:xfrm>
          <a:off x="268738" y="1063416"/>
          <a:ext cx="11808962" cy="5561399"/>
        </p:xfrm>
        <a:graphic>
          <a:graphicData uri="http://schemas.openxmlformats.org/drawingml/2006/table">
            <a:tbl>
              <a:tblPr/>
              <a:tblGrid>
                <a:gridCol w="11808962">
                  <a:extLst>
                    <a:ext uri="{9D8B030D-6E8A-4147-A177-3AD203B41FA5}">
                      <a16:colId xmlns:a16="http://schemas.microsoft.com/office/drawing/2014/main" val="4040290762"/>
                    </a:ext>
                  </a:extLst>
                </a:gridCol>
              </a:tblGrid>
              <a:tr h="601848"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effectLst/>
                        </a:rPr>
                        <a:t>Explain the main differences between low-level and high-level languages.</a:t>
                      </a:r>
                    </a:p>
                  </a:txBody>
                  <a:tcPr marL="16368" marR="16368" marT="16368" marB="163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70637"/>
                  </a:ext>
                </a:extLst>
              </a:tr>
              <a:tr h="912395"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effectLst/>
                        </a:rPr>
                        <a:t>Know that machine code and assembly language are considered to be low-level languages and explain the differences between them.</a:t>
                      </a:r>
                    </a:p>
                  </a:txBody>
                  <a:tcPr marL="16368" marR="16368" marT="16368" marB="163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13137"/>
                  </a:ext>
                </a:extLst>
              </a:tr>
              <a:tr h="1785709"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effectLst/>
                        </a:rPr>
                        <a:t>Understand that ultimately all programming code written in high-level or assembly languages must be translated into machine code.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effectLst/>
                        </a:rPr>
                        <a:t>Understand that machine code is expressed in binary and is specific to a processor or family of processors.</a:t>
                      </a:r>
                    </a:p>
                  </a:txBody>
                  <a:tcPr marL="16368" marR="16368" marT="16368" marB="163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18114"/>
                  </a:ext>
                </a:extLst>
              </a:tr>
              <a:tr h="912395"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effectLst/>
                        </a:rPr>
                        <a:t>Understand the advantages and disadvantages of low-level language programming compared with high-level language programming.</a:t>
                      </a:r>
                    </a:p>
                  </a:txBody>
                  <a:tcPr marL="16368" marR="16368" marT="16368" marB="163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729873"/>
                  </a:ext>
                </a:extLst>
              </a:tr>
              <a:tr h="1349052"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effectLst/>
                        </a:rPr>
                        <a:t>Understand that there are three common types of program translator: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effectLst/>
                        </a:rPr>
                        <a:t>Explain the main differences between these three types of translator.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effectLst/>
                        </a:rPr>
                        <a:t>Understand when it would be appropriate to use each type of translator.</a:t>
                      </a:r>
                    </a:p>
                  </a:txBody>
                  <a:tcPr marL="16368" marR="16368" marT="16368" marB="1636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48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2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98D5-2410-4EAC-99FB-31C4B432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computers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4203F-C2D5-490D-842C-203F3DF8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Starter:</a:t>
            </a:r>
          </a:p>
          <a:p>
            <a:pPr marL="0" indent="0">
              <a:buNone/>
            </a:pPr>
            <a:r>
              <a:rPr lang="en-GB" sz="4000" dirty="0"/>
              <a:t>“ A computer can think ”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How far do you agree/disagree with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195342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1002-0AA2-40E3-AAF7-121CD711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7BBE-0DFA-4CAD-85DA-48334ACD5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5445871" cy="3662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Once you strip away the software, the peripherals, all the physical casings, you’re left with a motherboard and a processor</a:t>
            </a:r>
          </a:p>
          <a:p>
            <a:r>
              <a:rPr lang="en-GB" dirty="0"/>
              <a:t>This is what we consider to be our computer</a:t>
            </a:r>
          </a:p>
          <a:p>
            <a:r>
              <a:rPr lang="en-GB" dirty="0"/>
              <a:t>So – a computer is a bit of technology powered by electricity</a:t>
            </a:r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91038888-A490-47B6-8307-C3D9EAB08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7" y="2357437"/>
            <a:ext cx="4338638" cy="39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DB47-D4D6-4606-ADFF-909B6EA1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EFD9C-84E8-4166-AE24-4BE37A63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Computers </a:t>
            </a:r>
            <a:r>
              <a:rPr lang="en-GB" b="1" dirty="0"/>
              <a:t>cannot</a:t>
            </a:r>
            <a:r>
              <a:rPr lang="en-GB" dirty="0"/>
              <a:t> understand raw instructions in a programming language such as OUTPUT, USERINPUT, FOR X </a:t>
            </a:r>
            <a:r>
              <a:rPr lang="en-GB" dirty="0">
                <a:sym typeface="Wingdings" panose="05000000000000000000" pitchFamily="2" charset="2"/>
              </a:rPr>
              <a:t> Y TO Z</a:t>
            </a:r>
          </a:p>
          <a:p>
            <a:r>
              <a:rPr lang="en-GB" dirty="0">
                <a:sym typeface="Wingdings" panose="05000000000000000000" pitchFamily="2" charset="2"/>
              </a:rPr>
              <a:t>Computer instructions use binary because computers fundamentally understand two states: on and off (positive and negative voltage)</a:t>
            </a:r>
          </a:p>
          <a:p>
            <a:r>
              <a:rPr lang="en-GB" dirty="0">
                <a:sym typeface="Wingdings" panose="05000000000000000000" pitchFamily="2" charset="2"/>
              </a:rPr>
              <a:t>This means that computers can use instructions based on simple logic diagrams and circuits (which you will learn about in Unit 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A0A8-93BB-44DD-8D66-5ECF5511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7A39-FB3F-48C6-BB87-5326FE1EE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computers were first programmable, instructions were written in binary</a:t>
            </a:r>
          </a:p>
          <a:p>
            <a:r>
              <a:rPr lang="en-GB" dirty="0"/>
              <a:t>It would also use up one line for one instruction, whereas one line in a modern language carries out </a:t>
            </a:r>
            <a:r>
              <a:rPr lang="en-GB" b="1" dirty="0"/>
              <a:t>multiple</a:t>
            </a:r>
            <a:r>
              <a:rPr lang="en-GB" dirty="0"/>
              <a:t>!</a:t>
            </a:r>
          </a:p>
          <a:p>
            <a:r>
              <a:rPr lang="en-GB" dirty="0"/>
              <a:t>Subsequently, programming was very tedious, lengthy and time consuming!</a:t>
            </a:r>
          </a:p>
        </p:txBody>
      </p:sp>
    </p:spTree>
    <p:extLst>
      <p:ext uri="{BB962C8B-B14F-4D97-AF65-F5344CB8AC3E}">
        <p14:creationId xmlns:p14="http://schemas.microsoft.com/office/powerpoint/2010/main" val="14922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05D4-BE7E-461C-B541-54173EB1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Level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BBDB-8FB3-4A57-9802-FC9994BD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32" y="2387600"/>
            <a:ext cx="10706501" cy="4351868"/>
          </a:xfrm>
        </p:spPr>
        <p:txBody>
          <a:bodyPr>
            <a:normAutofit/>
          </a:bodyPr>
          <a:lstStyle/>
          <a:p>
            <a:r>
              <a:rPr lang="en-GB" dirty="0"/>
              <a:t>Computers can only understand instructions written in </a:t>
            </a:r>
            <a:r>
              <a:rPr lang="en-GB" b="1" dirty="0"/>
              <a:t>low-level languages</a:t>
            </a:r>
            <a:endParaRPr lang="en-GB" dirty="0"/>
          </a:p>
          <a:p>
            <a:r>
              <a:rPr lang="en-GB" dirty="0"/>
              <a:t>A low level language is comprised of binary bit patterns, representing one instruction per bit pattern</a:t>
            </a:r>
          </a:p>
          <a:p>
            <a:r>
              <a:rPr lang="en-GB" dirty="0"/>
              <a:t>These instructions use opcodes and operands – the first half of a byte for an operation, the second half being the data used</a:t>
            </a:r>
          </a:p>
          <a:p>
            <a:r>
              <a:rPr lang="en-GB" dirty="0"/>
              <a:t>Computers can use these binary instructions so that they can be based off of logic circuits representing on/off</a:t>
            </a:r>
          </a:p>
        </p:txBody>
      </p:sp>
    </p:spTree>
    <p:extLst>
      <p:ext uri="{BB962C8B-B14F-4D97-AF65-F5344CB8AC3E}">
        <p14:creationId xmlns:p14="http://schemas.microsoft.com/office/powerpoint/2010/main" val="29641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A2C4C562-77F5-4C70-BF6B-04F742DB2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00" y="2723846"/>
            <a:ext cx="9236002" cy="3705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86510-F90F-4883-A99F-88D520AA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5A746-ACCC-4FE4-93E9-18DC9C64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12" y="2177143"/>
            <a:ext cx="2700234" cy="468085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High Level code is a program written in syntax using English notation, which is easier for a human to understand</a:t>
            </a:r>
          </a:p>
          <a:p>
            <a:r>
              <a:rPr lang="en-GB" dirty="0"/>
              <a:t>We use software nowadays using High Level Languages</a:t>
            </a:r>
          </a:p>
        </p:txBody>
      </p:sp>
    </p:spTree>
    <p:extLst>
      <p:ext uri="{BB962C8B-B14F-4D97-AF65-F5344CB8AC3E}">
        <p14:creationId xmlns:p14="http://schemas.microsoft.com/office/powerpoint/2010/main" val="10269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3C69-6CB2-4243-874E-363DCA4E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High Level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BC0AF-46DD-405C-B8A2-4B1A34973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Multiple instructions per statement</a:t>
            </a:r>
          </a:p>
          <a:p>
            <a:r>
              <a:rPr lang="en-GB" dirty="0"/>
              <a:t>Written in English notation</a:t>
            </a:r>
          </a:p>
          <a:p>
            <a:r>
              <a:rPr lang="en-GB" dirty="0"/>
              <a:t>Uses in-built functions and methods</a:t>
            </a:r>
          </a:p>
          <a:p>
            <a:r>
              <a:rPr lang="en-GB" dirty="0"/>
              <a:t>Independent syntax for each language</a:t>
            </a:r>
          </a:p>
        </p:txBody>
      </p:sp>
    </p:spTree>
    <p:extLst>
      <p:ext uri="{BB962C8B-B14F-4D97-AF65-F5344CB8AC3E}">
        <p14:creationId xmlns:p14="http://schemas.microsoft.com/office/powerpoint/2010/main" val="26055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uting Powerpoints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FFFFFF"/>
      </a:lt2>
      <a:accent1>
        <a:srgbClr val="FF0000"/>
      </a:accent1>
      <a:accent2>
        <a:srgbClr val="C00000"/>
      </a:accent2>
      <a:accent3>
        <a:srgbClr val="C80000"/>
      </a:accent3>
      <a:accent4>
        <a:srgbClr val="F43212"/>
      </a:accent4>
      <a:accent5>
        <a:srgbClr val="F77C4B"/>
      </a:accent5>
      <a:accent6>
        <a:srgbClr val="F79646"/>
      </a:accent6>
      <a:hlink>
        <a:srgbClr val="F43212"/>
      </a:hlink>
      <a:folHlink>
        <a:srgbClr val="C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 Powerpoints" id="{98991934-E3C3-442D-8D1B-43677C9CB824}" vid="{CAFF3BB8-A21B-4DB3-86B5-34B8FD29E6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1146</TotalTime>
  <Words>773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Wingdings 3</vt:lpstr>
      <vt:lpstr>Computing Powerpoints</vt:lpstr>
      <vt:lpstr>GCSE Computer Science (9-1)</vt:lpstr>
      <vt:lpstr>Lesson Objectives</vt:lpstr>
      <vt:lpstr>How do computers think?</vt:lpstr>
      <vt:lpstr>What is a computer?</vt:lpstr>
      <vt:lpstr>Computer instructions</vt:lpstr>
      <vt:lpstr>Machine Code</vt:lpstr>
      <vt:lpstr>Low Level Languages</vt:lpstr>
      <vt:lpstr>High Level Languages</vt:lpstr>
      <vt:lpstr>Features of High Level Languages</vt:lpstr>
      <vt:lpstr>Comparing High-Level and Low-Level Code</vt:lpstr>
      <vt:lpstr>Assembly Language</vt:lpstr>
      <vt:lpstr>Consider</vt:lpstr>
      <vt:lpstr>Converting Code</vt:lpstr>
      <vt:lpstr>Now watch this video!</vt:lpstr>
      <vt:lpstr>Interpreters</vt:lpstr>
      <vt:lpstr>Compilers</vt:lpstr>
      <vt:lpstr>Assemblers</vt:lpstr>
      <vt:lpstr>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dc:creator>Mr M Ledain</dc:creator>
  <cp:lastModifiedBy>Lesley Rhind - Columbus School - Class Teacher</cp:lastModifiedBy>
  <cp:revision>32</cp:revision>
  <dcterms:created xsi:type="dcterms:W3CDTF">2017-10-14T17:31:54Z</dcterms:created>
  <dcterms:modified xsi:type="dcterms:W3CDTF">2017-10-22T13:38:30Z</dcterms:modified>
</cp:coreProperties>
</file>