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5" r:id="rId7"/>
    <p:sldId id="269" r:id="rId8"/>
    <p:sldId id="278" r:id="rId9"/>
    <p:sldId id="261" r:id="rId10"/>
    <p:sldId id="281" r:id="rId11"/>
    <p:sldId id="264" r:id="rId12"/>
    <p:sldId id="285" r:id="rId13"/>
    <p:sldId id="262" r:id="rId14"/>
    <p:sldId id="288" r:id="rId15"/>
    <p:sldId id="289" r:id="rId16"/>
    <p:sldId id="291" r:id="rId17"/>
    <p:sldId id="292" r:id="rId18"/>
    <p:sldId id="280" r:id="rId19"/>
    <p:sldId id="283" r:id="rId20"/>
    <p:sldId id="282" r:id="rId21"/>
    <p:sldId id="28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57AF2F-D75C-4FA4-9532-F8261E7D4DDC}" v="2" dt="2022-11-29T11:52:07.3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Reeves" userId="e748b5bb-59f3-4b3f-80a3-3bf8c771a8a6" providerId="ADAL" clId="{7657AF2F-D75C-4FA4-9532-F8261E7D4DDC}"/>
    <pc:docChg chg="modSld">
      <pc:chgData name="Daniel Reeves" userId="e748b5bb-59f3-4b3f-80a3-3bf8c771a8a6" providerId="ADAL" clId="{7657AF2F-D75C-4FA4-9532-F8261E7D4DDC}" dt="2022-11-29T11:52:07.357" v="1" actId="20577"/>
      <pc:docMkLst>
        <pc:docMk/>
      </pc:docMkLst>
      <pc:sldChg chg="modSp">
        <pc:chgData name="Daniel Reeves" userId="e748b5bb-59f3-4b3f-80a3-3bf8c771a8a6" providerId="ADAL" clId="{7657AF2F-D75C-4FA4-9532-F8261E7D4DDC}" dt="2022-11-29T11:52:07.357" v="1" actId="20577"/>
        <pc:sldMkLst>
          <pc:docMk/>
          <pc:sldMk cId="4094751944" sldId="278"/>
        </pc:sldMkLst>
        <pc:spChg chg="mod">
          <ac:chgData name="Daniel Reeves" userId="e748b5bb-59f3-4b3f-80a3-3bf8c771a8a6" providerId="ADAL" clId="{7657AF2F-D75C-4FA4-9532-F8261E7D4DDC}" dt="2022-11-29T11:52:07.357" v="1" actId="20577"/>
          <ac:spMkLst>
            <pc:docMk/>
            <pc:sldMk cId="4094751944" sldId="27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DFBC5-A04E-46ED-BA1F-B45C13569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CA4ED8-211A-474C-9075-B4D64432C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F0647-701B-4328-8FAE-C269F6796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A72-E643-443B-96DC-5028326DFD36}" type="datetimeFigureOut">
              <a:rPr lang="en-GB" smtClean="0"/>
              <a:t>29/11/2022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11532-D3E2-43B3-82D2-E807E0994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1BE2E-34B6-4A8A-8ADB-A8B7DC92F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BD0FD-5E81-4FDF-A5D9-602B5A5B2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753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F80E2-3D6F-438B-AB01-9A78D69D4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CF8385-3E10-418A-BF32-7EFC87D759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C19DD-EB91-4634-84C5-70376F4CA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A72-E643-443B-96DC-5028326DFD36}" type="datetimeFigureOut">
              <a:rPr lang="en-GB" smtClean="0"/>
              <a:t>29/11/2022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7764A-4096-4CCD-BA99-A83E9690E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8DE4D-45DE-42D7-9B7E-C5364AF5B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BD0FD-5E81-4FDF-A5D9-602B5A5B2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144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C895BA-D216-4992-8E49-5D6E26831C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03EF64-D7CB-4808-B746-41B6E59DB6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CA4AD-14FF-485F-9439-339D6B7C3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A72-E643-443B-96DC-5028326DFD36}" type="datetimeFigureOut">
              <a:rPr lang="en-GB" smtClean="0"/>
              <a:t>29/11/2022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3FB89-CED0-40ED-9675-89A370411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C78F0-10D2-41EB-8A08-30502CD33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BD0FD-5E81-4FDF-A5D9-602B5A5B2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743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609C7-0204-4046-B4CA-C90D2B409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48783-7903-426D-8BBA-6DB7AB689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818E0-D4B7-4AD2-A66A-32BB844F7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A72-E643-443B-96DC-5028326DFD36}" type="datetimeFigureOut">
              <a:rPr lang="en-GB" smtClean="0"/>
              <a:t>29/11/2022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67362-E09D-4E6D-8F0A-643E30286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57BB0-FAFE-4D20-B2EF-BCA4798F9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BD0FD-5E81-4FDF-A5D9-602B5A5B2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11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FAFBA-54B1-449A-B9A0-2ACEF412B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326D4-A04B-4509-A5D8-EBFA90407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CB05F-3A34-4C47-9B12-18FC26177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A72-E643-443B-96DC-5028326DFD36}" type="datetimeFigureOut">
              <a:rPr lang="en-GB" smtClean="0"/>
              <a:t>29/11/2022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70718-158A-46CB-89C2-DB15D7BE2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114DC-B75C-42F6-A7A0-9EDCD1A9F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BD0FD-5E81-4FDF-A5D9-602B5A5B2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415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A96AD-6398-466F-B7FC-2C8052E55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458A1-DC64-43AE-BED1-5BDBC870FF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BF4DD-53AE-44E6-8E52-D0E6A8A37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BF79F-2C82-44A8-82BA-2E43B2823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A72-E643-443B-96DC-5028326DFD36}" type="datetimeFigureOut">
              <a:rPr lang="en-GB" smtClean="0"/>
              <a:t>29/11/2022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A088E3-8699-437A-AA4D-9DE156F94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35694-8198-458D-B661-AB8ACB850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BD0FD-5E81-4FDF-A5D9-602B5A5B2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998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3B5EE-D124-4465-BBC5-B55896969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00A5ED-60A7-410E-A788-78A009F18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BF2884-9206-47CF-9117-7D74F66C05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D6878C-E819-4415-9CF9-D6DCDA2FF5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E83892-26D4-43AE-BB9F-B3A4574031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466AF9-4958-4E64-B492-D126F98E5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A72-E643-443B-96DC-5028326DFD36}" type="datetimeFigureOut">
              <a:rPr lang="en-GB" smtClean="0"/>
              <a:t>29/11/2022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2561A8-2F50-4885-8EDE-D1F4A7799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3F710E-5BB5-4D39-A70F-0722DC257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BD0FD-5E81-4FDF-A5D9-602B5A5B2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50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792F8-ABBC-44EA-80B1-97CFBD101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E10D8-7707-49F8-BAC0-1467BA1CD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A72-E643-443B-96DC-5028326DFD36}" type="datetimeFigureOut">
              <a:rPr lang="en-GB" smtClean="0"/>
              <a:t>29/11/2022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3DB958-5BAD-42E4-BA21-5709F311D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7E5F6E-7984-45A2-8C64-3907D65C2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BD0FD-5E81-4FDF-A5D9-602B5A5B2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204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16582F-A7A1-40DF-BAA6-D6211B5FC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A72-E643-443B-96DC-5028326DFD36}" type="datetimeFigureOut">
              <a:rPr lang="en-GB" smtClean="0"/>
              <a:t>29/11/2022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D656B3-149B-4D7C-8198-5487B6A66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1AC161-8E02-4010-B68B-8BF36CAE7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BD0FD-5E81-4FDF-A5D9-602B5A5B2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05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CCE6B-530E-4F1D-BFB9-C48B20341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D277E-F494-4661-8420-51EB8A15B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46D3E6-5123-45A9-BCF7-285B8FFB6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9D667D-0BC2-4B33-A4BA-D857DA9C3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A72-E643-443B-96DC-5028326DFD36}" type="datetimeFigureOut">
              <a:rPr lang="en-GB" smtClean="0"/>
              <a:t>29/11/2022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EB1588-4B2B-4C08-B781-8A09418B3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65E22A-56A2-4E09-B8E2-789C70941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BD0FD-5E81-4FDF-A5D9-602B5A5B2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524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8ECDC-C3B5-46A0-A00D-3BE808807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BA4655-31B1-4231-920F-5A0193C6BD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DC61E3-69FF-49BF-AB11-902DBF74B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E1C450-3684-462D-AA67-09DF25B7D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A72-E643-443B-96DC-5028326DFD36}" type="datetimeFigureOut">
              <a:rPr lang="en-GB" smtClean="0"/>
              <a:t>29/11/2022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669104-EFD9-436B-9786-1C8F94BE6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E2A578-9F5C-44BB-AF2E-135368673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BD0FD-5E81-4FDF-A5D9-602B5A5B2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44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5AE61A-CFA2-49F1-B0C2-6207AB6E5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306C9-55C9-44D9-8CE1-E174B6932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D1822-B6CA-4934-BB79-184A46AB4A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21A72-E643-443B-96DC-5028326DFD36}" type="datetimeFigureOut">
              <a:rPr lang="en-GB" smtClean="0"/>
              <a:t>29/11/2022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E7A604-8049-4F2C-BEEE-8AE40EFE3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74951-9C4A-4EF9-8C4B-17D60EA085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BD0FD-5E81-4FDF-A5D9-602B5A5B2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850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BC1019A-681D-4A80-A60B-02E11EDA725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44500" y="943610"/>
            <a:ext cx="10995660" cy="4380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109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The evidential problem of evil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75" y="1253330"/>
            <a:ext cx="11296650" cy="5166519"/>
          </a:xfrm>
        </p:spPr>
        <p:txBody>
          <a:bodyPr>
            <a:normAutofit/>
          </a:bodyPr>
          <a:lstStyle/>
          <a:p>
            <a:r>
              <a:rPr lang="en-GB" dirty="0">
                <a:latin typeface="Century Schoolbook" panose="02040604050505020304" pitchFamily="18" charset="0"/>
              </a:rPr>
              <a:t>The </a:t>
            </a:r>
            <a:r>
              <a:rPr lang="en-GB" i="1" dirty="0">
                <a:latin typeface="Century Schoolbook" panose="02040604050505020304" pitchFamily="18" charset="0"/>
              </a:rPr>
              <a:t>amount and distribution</a:t>
            </a:r>
            <a:r>
              <a:rPr lang="en-GB" dirty="0">
                <a:latin typeface="Century Schoolbook" panose="02040604050505020304" pitchFamily="18" charset="0"/>
              </a:rPr>
              <a:t> of evil that exists is </a:t>
            </a:r>
            <a:r>
              <a:rPr lang="en-GB" i="1" dirty="0">
                <a:latin typeface="Century Schoolbook" panose="02040604050505020304" pitchFamily="18" charset="0"/>
              </a:rPr>
              <a:t>good evidence</a:t>
            </a:r>
            <a:r>
              <a:rPr lang="en-GB" dirty="0">
                <a:latin typeface="Century Schoolbook" panose="02040604050505020304" pitchFamily="18" charset="0"/>
              </a:rPr>
              <a:t> that God does not exist.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Given evil as we experience it, it is not impossible that God exists.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However, it is not reasonable to believe that God exists.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 argument is not deductive, but inductive.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It appeals to specific types or instances of evil.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Some evils are necessary for certain goods, e.g. suffering makes sympathy and benevolence possible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True, but there is also ‘unnecessary’ evil, e.g. war, ethnic cleansing, natural disasters, illness</a:t>
            </a:r>
          </a:p>
        </p:txBody>
      </p:sp>
    </p:spTree>
    <p:extLst>
      <p:ext uri="{BB962C8B-B14F-4D97-AF65-F5344CB8AC3E}">
        <p14:creationId xmlns:p14="http://schemas.microsoft.com/office/powerpoint/2010/main" val="1884789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Free will vs. the evidential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53331"/>
            <a:ext cx="11287125" cy="5233194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latin typeface="Century Schoolbook" panose="02040604050505020304" pitchFamily="18" charset="0"/>
              </a:rPr>
              <a:t>Plantinga’s conclusion in his defence is not asserted as true, but as possible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It is possible that there is no better balance of good and evil than the one that exists.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Obj: It is possible, but is it </a:t>
            </a:r>
            <a:r>
              <a:rPr lang="en-GB" i="1" dirty="0">
                <a:latin typeface="Century Schoolbook" panose="02040604050505020304" pitchFamily="18" charset="0"/>
              </a:rPr>
              <a:t>probable</a:t>
            </a:r>
            <a:r>
              <a:rPr lang="en-GB" dirty="0">
                <a:latin typeface="Century Schoolbook" panose="02040604050505020304" pitchFamily="18" charset="0"/>
              </a:rPr>
              <a:t>?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Obj: Plantinga only considers the existence of evil, rather than kinds and distribution of evil or specific instances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It is these that provide evidence that a better balance is possible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Obj: Is free will so good that God would </a:t>
            </a:r>
            <a:r>
              <a:rPr lang="en-US" i="1" dirty="0">
                <a:latin typeface="Century Schoolbook" panose="02040604050505020304" pitchFamily="18" charset="0"/>
              </a:rPr>
              <a:t>never </a:t>
            </a:r>
            <a:r>
              <a:rPr lang="en-US" dirty="0">
                <a:latin typeface="Century Schoolbook" panose="02040604050505020304" pitchFamily="18" charset="0"/>
              </a:rPr>
              <a:t>interfere with it?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Is a better, or more limited, type of free will possible?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In particular, is Satan’s free will so good as to justify all natural evil?</a:t>
            </a:r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00125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Midgley - A Free Will Theodicy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838200"/>
            <a:ext cx="11715750" cy="6181725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Two simple explanations of evil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Free will: we do something evil because we choose to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Environment: we are caused to do evil by our environment and upbringing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Both too simple: there is human nature and a complex interaction between individual choices and society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E.g. where do the evil influences in environment/upbringing come from?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E.g. Would we choose to do evil if we weren’t prone to emotions such as spite, resentment or envy? 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Someone who does evil need not </a:t>
            </a:r>
            <a:r>
              <a:rPr lang="en-US" i="1" dirty="0">
                <a:latin typeface="Century Schoolbook" panose="02040604050505020304" pitchFamily="18" charset="0"/>
              </a:rPr>
              <a:t>be</a:t>
            </a:r>
            <a:r>
              <a:rPr lang="en-US" dirty="0">
                <a:latin typeface="Century Schoolbook" panose="02040604050505020304" pitchFamily="18" charset="0"/>
              </a:rPr>
              <a:t> evil or think of themselves as evil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Evil acts can be done on the basis of intentions thought of as good.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Evil is the result of failing to live as we are capable.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We have concerns/instincts, e.g. for power, for aggression, that can contribute to a flourishing life, but can cause conflict within us and with others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Evil is a failure to be good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Our capacities for good entail capacities for evil, e.g. the capacity of courage – cowardice is possible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Virtues are needed because vice is possible and tempting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Human weakness – self-indulgence, greed, fear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Evil is motivating, but not as a positive force, but saying ‘no’ to what is good (and difficult)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12192000" cy="847725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Do we have free will?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000126"/>
            <a:ext cx="11658600" cy="5857874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Some argue that we do not have free will because causal determinism is true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Determinism: 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Universality: Everything has a cause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Regularity: The same causes work the same way of different occasions.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(Necessity: Given a particular cause in a particular situation, only one outcome is possible.)</a:t>
            </a:r>
          </a:p>
          <a:p>
            <a:endParaRPr lang="en-GB" b="1" u="sng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GB" b="1" u="sng" dirty="0">
                <a:latin typeface="Century Schoolbook" panose="02040604050505020304" pitchFamily="18" charset="0"/>
              </a:rPr>
              <a:t>Argument from determinism</a:t>
            </a:r>
          </a:p>
          <a:p>
            <a:r>
              <a:rPr lang="en-GB" dirty="0">
                <a:latin typeface="Century Schoolbook" panose="02040604050505020304" pitchFamily="18" charset="0"/>
              </a:rPr>
              <a:t>Determinism is true.</a:t>
            </a:r>
          </a:p>
          <a:p>
            <a:r>
              <a:rPr lang="en-GB" dirty="0">
                <a:latin typeface="Century Schoolbook" panose="02040604050505020304" pitchFamily="18" charset="0"/>
              </a:rPr>
              <a:t>Therefore, our choices have causes. 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Those causes might be part of human nature, part of the external environment, our upbringing or social situation, or even previous states of the brain. </a:t>
            </a:r>
          </a:p>
          <a:p>
            <a:r>
              <a:rPr lang="en-GB" dirty="0">
                <a:latin typeface="Century Schoolbook" panose="02040604050505020304" pitchFamily="18" charset="0"/>
              </a:rPr>
              <a:t>Therefore, each choice we make has a particular set of causes and takes place in a particular situation.</a:t>
            </a:r>
          </a:p>
          <a:p>
            <a:r>
              <a:rPr lang="en-GB" dirty="0">
                <a:latin typeface="Century Schoolbook" panose="02040604050505020304" pitchFamily="18" charset="0"/>
              </a:rPr>
              <a:t>Therefore, given those causes and situation, no choice is possible other than what we actually choose.</a:t>
            </a:r>
          </a:p>
          <a:p>
            <a:r>
              <a:rPr lang="en-GB" dirty="0">
                <a:latin typeface="Century Schoolbook" panose="02040604050505020304" pitchFamily="18" charset="0"/>
              </a:rPr>
              <a:t>If we couldn’t make any other choice, then we do not have free will. </a:t>
            </a:r>
          </a:p>
          <a:p>
            <a:r>
              <a:rPr lang="en-GB" dirty="0">
                <a:latin typeface="Century Schoolbook" panose="02040604050505020304" pitchFamily="18" charset="0"/>
              </a:rPr>
              <a:t>Therefore, we don’t have free will.</a:t>
            </a:r>
            <a:endParaRPr lang="en-US" dirty="0">
              <a:latin typeface="Century Schoolbook" panose="02040604050505020304" pitchFamily="18" charset="0"/>
            </a:endParaRP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95350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Response to the argument from determinism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699" y="1006474"/>
            <a:ext cx="11687175" cy="5670551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Midgley: Determinism is not an empirical discovery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Science can’t show that every event has a cause, or that only one outcome is possible. It has simply discovered more and more regularities.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The argument assumes that determinism and free will are incompatible. Midgley rejects this.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Determinism: events occur according to laws, and so are predictable in advance with sufficient information.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But we should reject ‘necessity’: determinism does not say that events are </a:t>
            </a:r>
            <a:r>
              <a:rPr lang="en-US" i="1" dirty="0">
                <a:latin typeface="Century Schoolbook" panose="02040604050505020304" pitchFamily="18" charset="0"/>
              </a:rPr>
              <a:t>forced</a:t>
            </a:r>
            <a:r>
              <a:rPr lang="en-US" dirty="0">
                <a:latin typeface="Century Schoolbook" panose="02040604050505020304" pitchFamily="18" charset="0"/>
              </a:rPr>
              <a:t> to happen or that only one outcome is possible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Determinism is not fatalism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Fatalism: human action is useless, since whatever one does, the outcome will be the same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To think determinism is incompatible with free will is to treat determinism as fatalism – ‘there is nothing else I could do, since I was made to do it by the laws of nature’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Compatibilist free will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057275"/>
            <a:ext cx="11315700" cy="5467350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Free will is the opposite of being forced to act by external forces or internal constraints on the capacity to choose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Free will is not random nor omnipotence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People choose on the basis of their character and life experience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There are psychological regularities and many actions are predictable – understanding people requires this.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Free will is rational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To be free is to think and act in ways that understanding and overcome difficulties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b="1" u="sng" dirty="0">
                <a:latin typeface="Century Schoolbook" panose="02040604050505020304" pitchFamily="18" charset="0"/>
              </a:rPr>
              <a:t>Objection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If determinism is true, then each state of someone’s brain can be predicted in advance.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Thoughts depend upon the physical states of the brain.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Therefore, we can predict someone’s thoughts and choices in advance, using laws of neurophysiology.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This is incompatible with free will.</a:t>
            </a: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Compatibilist free will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962024"/>
            <a:ext cx="11315700" cy="591502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u="sng" dirty="0">
                <a:latin typeface="Century Schoolbook" panose="02040604050505020304" pitchFamily="18" charset="0"/>
              </a:rPr>
              <a:t>Objection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If determinism is true, then each state of someone’s brain can be predicted in advance.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Thoughts depend upon the physical states of the brain.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Therefore, we can predict someone’s thoughts and choices in advance, using laws of neurophysiology.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This is incompatible with free will.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b="1" u="sng" dirty="0">
                <a:latin typeface="Century Schoolbook" panose="02040604050505020304" pitchFamily="18" charset="0"/>
              </a:rPr>
              <a:t>Midgley’s Reply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Suppose Pythagoras is about to discover his famous theorem.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Suppose we could predict what brain state comes next. 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This would not enable us to predict the next thought unless we have a complete account of the relationship between brain states and thoughts.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If we had that, we would have a complete description of Pythagoras’ thoughts as well as brain-states.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So we have to make the prediction starting from his thoughts.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But then the best way to proceed is try to solve the problem ourselves, rather than form a prediction. And given his data (contained in all his other thoughts), we might come up with his solution.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But now we are colleagues, not predictors.</a:t>
            </a: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66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Compatibilist free will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150" y="1447799"/>
            <a:ext cx="11315700" cy="5915025"/>
          </a:xfrm>
        </p:spPr>
        <p:txBody>
          <a:bodyPr>
            <a:normAutofit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Physical processes of the brain don’t force our thoughts to occur as they do, as though thoughts don’t make a difference to what we think next.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Mind and brain are interdependent – we can even predict brain states on the basis of thoughts.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Free will is rational. When we try to predict rational thought, we move from prediction to joining in. 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Rational thought has creativity (Pythagoras’ discovery). All free will demonstrates this creativity (in small ways).</a:t>
            </a: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551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Hick: Vale of soul-making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53330"/>
            <a:ext cx="11144250" cy="5471319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We are unfinished creations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Stage 1: evolution of creatures capable of a relationship with God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Stage 2: individual development towards virtue and relationship with God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Such virtuous development is impossible unless there is evil to respond to and correct 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This applies to both natural and moral evils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God does not seek to minimise pain, because it enables us to develop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God can create creatures with ‘ready-made’ virtues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But </a:t>
            </a:r>
            <a:r>
              <a:rPr lang="en-GB" dirty="0">
                <a:latin typeface="Century Schoolbook" panose="02040604050505020304" pitchFamily="18" charset="0"/>
              </a:rPr>
              <a:t>the virtues we achieve that result from challenges, discipline, and overcoming temptation, are ‘good in a richer and more valuable sense’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And God cannot create beings that respond to God in authentic faith and love without free will</a:t>
            </a:r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52475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Objections to Hick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948530"/>
            <a:ext cx="11144250" cy="5471319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GB" sz="3600" b="1" u="sng" dirty="0">
                <a:latin typeface="Century Schoolbook" panose="02040604050505020304" pitchFamily="18" charset="0"/>
              </a:rPr>
              <a:t>1. What about animal suffering? </a:t>
            </a:r>
          </a:p>
          <a:p>
            <a:r>
              <a:rPr lang="en-GB" dirty="0">
                <a:latin typeface="Century Schoolbook" panose="02040604050505020304" pitchFamily="18" charset="0"/>
              </a:rPr>
              <a:t>Animals don’t grow spiritually, so how is the natural evil that they suffer justified?</a:t>
            </a:r>
          </a:p>
          <a:p>
            <a:pPr marL="457200" lvl="1" indent="0">
              <a:buNone/>
            </a:pPr>
            <a:r>
              <a:rPr lang="en-GB" dirty="0">
                <a:latin typeface="Century Schoolbook" panose="02040604050505020304" pitchFamily="18" charset="0"/>
              </a:rPr>
              <a:t> </a:t>
            </a:r>
          </a:p>
          <a:p>
            <a:pPr marL="0" indent="0">
              <a:buNone/>
            </a:pPr>
            <a:r>
              <a:rPr lang="en-GB" sz="3400" u="sng" dirty="0">
                <a:latin typeface="Century Schoolbook" panose="02040604050505020304" pitchFamily="18" charset="0"/>
              </a:rPr>
              <a:t>Hick’s Reply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Animals: </a:t>
            </a:r>
            <a:r>
              <a:rPr lang="en-GB" dirty="0">
                <a:latin typeface="Century Schoolbook" panose="02040604050505020304" pitchFamily="18" charset="0"/>
              </a:rPr>
              <a:t>live in the present without fear of death or of future pains or dangers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And to be alive means to be subject to pain (much of our suffering they don’t share, e.g. self-pity, the desire to escape mortality etc)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Wouldn’t a world without animals and their pain be better?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In such a world, we would lose our ‘cognitive freedom’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To respond to God freely, we need to be able to understand the world as one in which God doesn’t exist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Animals provide such an account of our existence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Thus animals are necessary for our development</a:t>
            </a:r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31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The Problem of Evil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068388"/>
            <a:ext cx="11553825" cy="4114800"/>
          </a:xfrm>
        </p:spPr>
        <p:txBody>
          <a:bodyPr>
            <a:noAutofit/>
          </a:bodyPr>
          <a:lstStyle/>
          <a:p>
            <a:pPr lvl="0"/>
            <a:r>
              <a:rPr lang="en-GB" sz="2400" dirty="0">
                <a:latin typeface="Century Schoolbook" panose="02040604050505020304" pitchFamily="18" charset="0"/>
              </a:rPr>
              <a:t>If God is supremely good, then he has the desire to eliminate evil. 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pPr lvl="0"/>
            <a:r>
              <a:rPr lang="en-GB" sz="2400" dirty="0">
                <a:latin typeface="Century Schoolbook" panose="02040604050505020304" pitchFamily="18" charset="0"/>
              </a:rPr>
              <a:t>If God is omnipotent, then he is able to eliminate evil. 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pPr lvl="0"/>
            <a:r>
              <a:rPr lang="en-GB" sz="2400" dirty="0">
                <a:latin typeface="Century Schoolbook" panose="02040604050505020304" pitchFamily="18" charset="0"/>
              </a:rPr>
              <a:t>If God is omniscient, then he knows that evil exists and knows how to eliminate it. 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pPr lvl="0"/>
            <a:r>
              <a:rPr lang="en-GB" sz="2400" dirty="0">
                <a:latin typeface="Century Schoolbook" panose="02040604050505020304" pitchFamily="18" charset="0"/>
              </a:rPr>
              <a:t>Therefore, if God exists, and is supremely good, omnipotent and omniscient, then evil does not exist.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pPr lvl="0"/>
            <a:r>
              <a:rPr lang="en-GB" sz="2400" dirty="0">
                <a:latin typeface="Century Schoolbook" panose="02040604050505020304" pitchFamily="18" charset="0"/>
              </a:rPr>
              <a:t>Evil exists.</a:t>
            </a:r>
          </a:p>
          <a:p>
            <a:pPr lvl="0"/>
            <a:endParaRPr lang="en-GB" sz="2400" dirty="0">
              <a:latin typeface="Century Schoolbook" panose="02040604050505020304" pitchFamily="18" charset="0"/>
            </a:endParaRPr>
          </a:p>
          <a:p>
            <a:r>
              <a:rPr lang="en-GB" sz="2400" dirty="0">
                <a:latin typeface="Century Schoolbook" panose="02040604050505020304" pitchFamily="18" charset="0"/>
              </a:rPr>
              <a:t>Therefore, a supremely good, omnipotent and omniscient God does not exist. </a:t>
            </a:r>
            <a:endParaRPr lang="en-US" sz="2400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Objections to Hick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899" y="1186655"/>
            <a:ext cx="11734801" cy="547131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sz="3200" b="1" u="sng" dirty="0">
                <a:latin typeface="Century Schoolbook" panose="02040604050505020304" pitchFamily="18" charset="0"/>
              </a:rPr>
              <a:t>2. Is it plausible that terrible evils are really necessary for our moral and spiritual growth? </a:t>
            </a:r>
          </a:p>
          <a:p>
            <a:pPr lvl="0"/>
            <a:endParaRPr lang="en-GB" dirty="0">
              <a:latin typeface="Century Schoolbook" panose="02040604050505020304" pitchFamily="18" charset="0"/>
            </a:endParaRPr>
          </a:p>
          <a:p>
            <a:pPr marL="0" lvl="0" indent="0">
              <a:buNone/>
            </a:pPr>
            <a:r>
              <a:rPr lang="en-GB" sz="3200" u="sng" dirty="0">
                <a:latin typeface="Century Schoolbook" panose="02040604050505020304" pitchFamily="18" charset="0"/>
              </a:rPr>
              <a:t>Hick’s Reply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Terrible evils </a:t>
            </a:r>
            <a:r>
              <a:rPr lang="en-GB" dirty="0">
                <a:latin typeface="Century Schoolbook" panose="02040604050505020304" pitchFamily="18" charset="0"/>
              </a:rPr>
              <a:t>are terrible in contrast to more ‘ordinary’ evils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If we remove the terrible ones, the next-to-terrible ones will seem exceptional and we will wonder why those are permitted.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If we remove more evils, the world with little evil is also a world with little human freedom, responsibility and development</a:t>
            </a:r>
            <a:endParaRPr lang="en-US" dirty="0">
              <a:latin typeface="Century Schoolbook" panose="02040604050505020304" pitchFamily="18" charset="0"/>
            </a:endParaRPr>
          </a:p>
          <a:p>
            <a:pPr marL="0" lvl="0" indent="0">
              <a:buNone/>
            </a:pPr>
            <a:endParaRPr lang="en-GB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91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Objections to Hick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53330"/>
            <a:ext cx="11144250" cy="54713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3000" b="1" u="sng" dirty="0">
                <a:latin typeface="Century Schoolbook" panose="02040604050505020304" pitchFamily="18" charset="0"/>
              </a:rPr>
              <a:t>3. A great deal of evil doesn’t (appear to) contribute to spiritual growth</a:t>
            </a:r>
          </a:p>
          <a:p>
            <a:pPr marL="0" indent="0">
              <a:buNone/>
            </a:pPr>
            <a:endParaRPr lang="en-GB" b="1" u="sng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GB" sz="3000" u="sng" dirty="0">
                <a:latin typeface="Century Schoolbook" panose="02040604050505020304" pitchFamily="18" charset="0"/>
              </a:rPr>
              <a:t>Hick’s Reply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Evil that appears not to contribute to soul-making cannot be </a:t>
            </a:r>
            <a:r>
              <a:rPr lang="en-US" dirty="0" err="1">
                <a:latin typeface="Century Schoolbook" panose="02040604050505020304" pitchFamily="18" charset="0"/>
              </a:rPr>
              <a:t>rationalised</a:t>
            </a:r>
            <a:r>
              <a:rPr lang="en-US" dirty="0">
                <a:latin typeface="Century Schoolbook" panose="02040604050505020304" pitchFamily="18" charset="0"/>
              </a:rPr>
              <a:t>.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However, </a:t>
            </a:r>
            <a:r>
              <a:rPr lang="en-GB" dirty="0">
                <a:latin typeface="Century Schoolbook" panose="02040604050505020304" pitchFamily="18" charset="0"/>
              </a:rPr>
              <a:t>the existence of such irrational evils is part of the process of soul-making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Imagine such a world in which we knew, on every occasion when someone suffered, that it was for the best.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We would lack deep sympathy, faith and hope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For us to develop, it must look like evil is unjustified</a:t>
            </a:r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b="1" u="sng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b="1" u="sng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b="1" u="sng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146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The logical problem of evil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099" y="1268413"/>
            <a:ext cx="11382375" cy="5313362"/>
          </a:xfrm>
        </p:spPr>
        <p:txBody>
          <a:bodyPr>
            <a:normAutofit/>
          </a:bodyPr>
          <a:lstStyle/>
          <a:p>
            <a:r>
              <a:rPr lang="en-GB" dirty="0">
                <a:latin typeface="Century Schoolbook" panose="02040604050505020304" pitchFamily="18" charset="0"/>
              </a:rPr>
              <a:t>The mere existence of evil is logically incompatible with the existence of God.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 following claims cannot all be true: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God is supremely good.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God is omnipotent.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God is omniscient.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God exists.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Evil exists.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(The evidential problem: the </a:t>
            </a:r>
            <a:r>
              <a:rPr lang="en-GB" i="1" dirty="0">
                <a:latin typeface="Century Schoolbook" panose="02040604050505020304" pitchFamily="18" charset="0"/>
              </a:rPr>
              <a:t>amount and distribution</a:t>
            </a:r>
            <a:r>
              <a:rPr lang="en-GB" dirty="0">
                <a:latin typeface="Century Schoolbook" panose="02040604050505020304" pitchFamily="18" charset="0"/>
              </a:rPr>
              <a:t> of evil that exists is </a:t>
            </a:r>
            <a:r>
              <a:rPr lang="en-GB" i="1" dirty="0">
                <a:latin typeface="Century Schoolbook" panose="02040604050505020304" pitchFamily="18" charset="0"/>
              </a:rPr>
              <a:t>good evidence</a:t>
            </a:r>
            <a:r>
              <a:rPr lang="en-GB" dirty="0">
                <a:latin typeface="Century Schoolbook" panose="02040604050505020304" pitchFamily="18" charset="0"/>
              </a:rPr>
              <a:t> that God does not exist.)</a:t>
            </a:r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Two types of evil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158875"/>
            <a:ext cx="11125200" cy="4351338"/>
          </a:xfrm>
        </p:spPr>
        <p:txBody>
          <a:bodyPr/>
          <a:lstStyle/>
          <a:p>
            <a:r>
              <a:rPr lang="en-US" dirty="0">
                <a:latin typeface="Century Schoolbook" panose="02040604050505020304" pitchFamily="18" charset="0"/>
              </a:rPr>
              <a:t>Moral evil: evil caused by moral agents through choice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Natural evil: pain and suffering caused by natural processes, e.g. earthquakes, predation etc.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Some responses to the problem of evil may deal with one type of evil, but not the other.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Theodicy v. defence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474" y="1397000"/>
            <a:ext cx="11287125" cy="4351338"/>
          </a:xfrm>
        </p:spPr>
        <p:txBody>
          <a:bodyPr/>
          <a:lstStyle/>
          <a:p>
            <a:r>
              <a:rPr lang="en-US" dirty="0">
                <a:latin typeface="Century Schoolbook" panose="02040604050505020304" pitchFamily="18" charset="0"/>
              </a:rPr>
              <a:t>To </a:t>
            </a:r>
            <a:r>
              <a:rPr lang="en-GB" dirty="0">
                <a:latin typeface="Century Schoolbook" panose="02040604050505020304" pitchFamily="18" charset="0"/>
              </a:rPr>
              <a:t>try to answer the question ‘Why does God allow evil?’, to give a reason, is to offer a </a:t>
            </a:r>
            <a:r>
              <a:rPr lang="en-GB" i="1" dirty="0">
                <a:latin typeface="Century Schoolbook" panose="02040604050505020304" pitchFamily="18" charset="0"/>
              </a:rPr>
              <a:t>theodicy</a:t>
            </a:r>
          </a:p>
          <a:p>
            <a:endParaRPr lang="en-GB" i="1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To try to show only that God’s existence is </a:t>
            </a:r>
            <a:r>
              <a:rPr lang="en-GB" i="1" dirty="0">
                <a:latin typeface="Century Schoolbook" panose="02040604050505020304" pitchFamily="18" charset="0"/>
              </a:rPr>
              <a:t>logically compatible </a:t>
            </a:r>
            <a:r>
              <a:rPr lang="en-GB" dirty="0">
                <a:latin typeface="Century Schoolbook" panose="02040604050505020304" pitchFamily="18" charset="0"/>
              </a:rPr>
              <a:t>with evil is to offer a </a:t>
            </a:r>
            <a:r>
              <a:rPr lang="en-GB" i="1" dirty="0">
                <a:latin typeface="Century Schoolbook" panose="02040604050505020304" pitchFamily="18" charset="0"/>
              </a:rPr>
              <a:t>defence</a:t>
            </a:r>
            <a:endParaRPr lang="en-GB" dirty="0">
              <a:latin typeface="Century Schoolbook" panose="02040604050505020304" pitchFamily="18" charset="0"/>
            </a:endParaRP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This doesn’t require that we discover </a:t>
            </a:r>
            <a:r>
              <a:rPr lang="en-GB" i="1" dirty="0">
                <a:latin typeface="Century Schoolbook" panose="02040604050505020304" pitchFamily="18" charset="0"/>
              </a:rPr>
              <a:t>the true explanation</a:t>
            </a:r>
            <a:r>
              <a:rPr lang="en-GB" dirty="0">
                <a:latin typeface="Century Schoolbook" panose="02040604050505020304" pitchFamily="18" charset="0"/>
              </a:rPr>
              <a:t> for why evil exists – perhaps we can’t know </a:t>
            </a:r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38200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Free Will Response -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524" y="805656"/>
            <a:ext cx="11382375" cy="4351338"/>
          </a:xfrm>
        </p:spPr>
        <p:txBody>
          <a:bodyPr>
            <a:noAutofit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Free will is very valuable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Without it, we could have no meaningful relationship with God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Without it, we could not have morally significant lives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We sometimes freely choose to do evil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A world without evil would be a world without free will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Therefore, evil is compatible with the existence of an omnipotent, omniscient, supremely good God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Objection: Why doesn’t God make us choose the good?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Reply: Because this is logically impossible – to be free, our choices can’t be determined</a:t>
            </a: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Plantinga’s free will defence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874" y="1253331"/>
            <a:ext cx="11172825" cy="527129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GB" dirty="0">
                <a:latin typeface="Century Schoolbook" panose="02040604050505020304" pitchFamily="18" charset="0"/>
              </a:rPr>
              <a:t>A world containing creatures that are significantly free is better than a world containing no free creatures.</a:t>
            </a:r>
          </a:p>
          <a:p>
            <a:pPr lvl="0"/>
            <a:endParaRPr lang="en-GB" dirty="0">
              <a:latin typeface="Century Schoolbook" panose="02040604050505020304" pitchFamily="18" charset="0"/>
            </a:endParaRPr>
          </a:p>
          <a:p>
            <a:pPr lvl="0"/>
            <a:r>
              <a:rPr lang="en-GB" dirty="0">
                <a:latin typeface="Century Schoolbook" panose="02040604050505020304" pitchFamily="18" charset="0"/>
              </a:rPr>
              <a:t>God can create significantly free creatures.</a:t>
            </a:r>
          </a:p>
          <a:p>
            <a:pPr lvl="0"/>
            <a:endParaRPr lang="en-GB" dirty="0">
              <a:latin typeface="Century Schoolbook" panose="02040604050505020304" pitchFamily="18" charset="0"/>
            </a:endParaRPr>
          </a:p>
          <a:p>
            <a:pPr lvl="0"/>
            <a:r>
              <a:rPr lang="en-GB" dirty="0">
                <a:latin typeface="Century Schoolbook" panose="02040604050505020304" pitchFamily="18" charset="0"/>
              </a:rPr>
              <a:t>To be significantly free is to be capable of both moral good and moral evil.</a:t>
            </a:r>
          </a:p>
          <a:p>
            <a:pPr lvl="0"/>
            <a:endParaRPr lang="en-GB" dirty="0">
              <a:latin typeface="Century Schoolbook" panose="02040604050505020304" pitchFamily="18" charset="0"/>
            </a:endParaRPr>
          </a:p>
          <a:p>
            <a:pPr lvl="0"/>
            <a:r>
              <a:rPr lang="en-GB" dirty="0">
                <a:latin typeface="Century Schoolbook" panose="02040604050505020304" pitchFamily="18" charset="0"/>
              </a:rPr>
              <a:t>If significantly free creatures were caused to do only what is right, they would not be free.</a:t>
            </a:r>
          </a:p>
          <a:p>
            <a:pPr lvl="0"/>
            <a:endParaRPr lang="en-GB" dirty="0">
              <a:latin typeface="Century Schoolbook" panose="02040604050505020304" pitchFamily="18" charset="0"/>
            </a:endParaRPr>
          </a:p>
          <a:p>
            <a:pPr lvl="0"/>
            <a:r>
              <a:rPr lang="en-GB" dirty="0">
                <a:latin typeface="Century Schoolbook" panose="02040604050505020304" pitchFamily="18" charset="0"/>
              </a:rPr>
              <a:t>Therefore, God cannot cause significantly free creatures to do only what is right.</a:t>
            </a:r>
          </a:p>
          <a:p>
            <a:pPr lvl="0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Therefore, God can only eliminate the moral evil done by significantly free creatures by eliminating the greater good of significantly free creatures. 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 conclusion is not defended as true, but as possible. If it is possible, then the existence of evil is logically consistent with the existence of God.</a:t>
            </a:r>
            <a:endParaRPr lang="en-US" dirty="0">
              <a:latin typeface="Century Schoolbook" panose="02040604050505020304" pitchFamily="18" charset="0"/>
            </a:endParaRPr>
          </a:p>
          <a:p>
            <a:pPr lvl="0"/>
            <a:endParaRPr lang="en-GB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Plantinga’s free will defence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874" y="1234281"/>
            <a:ext cx="11172825" cy="5271294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3200" u="sng" dirty="0">
                <a:latin typeface="Century Schoolbook" panose="02040604050505020304" pitchFamily="18" charset="0"/>
              </a:rPr>
              <a:t>What about natural evil?</a:t>
            </a:r>
          </a:p>
          <a:p>
            <a:pPr marL="0" indent="0">
              <a:buNone/>
            </a:pPr>
            <a:endParaRPr lang="en-US" sz="700" dirty="0">
              <a:latin typeface="Century Schoolbook" panose="02040604050505020304" pitchFamily="18" charset="0"/>
            </a:endParaRPr>
          </a:p>
          <a:p>
            <a:pPr lvl="0"/>
            <a:r>
              <a:rPr lang="en-GB" dirty="0">
                <a:latin typeface="Century Schoolbook" panose="02040604050505020304" pitchFamily="18" charset="0"/>
              </a:rPr>
              <a:t>Plantinga: It is possible that Satan exists and that natural evil is the effects of his actions, so natural evil is a form or consequence of moral evil.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Therefore, it is possible that God can only eliminate natural evil by eliminating the greater good of significantly free creatures.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 conclusion is not asserted as true, but as possible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It is possible that there is no better balance of good and evil than the one that exists.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If we accept the logic of Plantinga’s argument, we would need to move to an evidential argument to argue against God’s existence.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endParaRPr lang="en-GB" dirty="0">
              <a:latin typeface="Century Schoolbook" panose="02040604050505020304" pitchFamily="18" charset="0"/>
            </a:endParaRPr>
          </a:p>
          <a:p>
            <a:pPr marL="0" lvl="0" indent="0">
              <a:buNone/>
            </a:pPr>
            <a:endParaRPr lang="en-US" u="sng" dirty="0">
              <a:latin typeface="Century Schoolbook" panose="02040604050505020304" pitchFamily="18" charset="0"/>
            </a:endParaRPr>
          </a:p>
          <a:p>
            <a:pPr lvl="0"/>
            <a:endParaRPr lang="en-GB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75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The evidential problem of evil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75" y="1253330"/>
            <a:ext cx="11296650" cy="5166519"/>
          </a:xfrm>
        </p:spPr>
        <p:txBody>
          <a:bodyPr>
            <a:normAutofit/>
          </a:bodyPr>
          <a:lstStyle/>
          <a:p>
            <a:r>
              <a:rPr lang="en-GB" dirty="0">
                <a:latin typeface="Century Schoolbook" panose="02040604050505020304" pitchFamily="18" charset="0"/>
              </a:rPr>
              <a:t>The </a:t>
            </a:r>
            <a:r>
              <a:rPr lang="en-GB" i="1" dirty="0">
                <a:latin typeface="Century Schoolbook" panose="02040604050505020304" pitchFamily="18" charset="0"/>
              </a:rPr>
              <a:t>amount and distribution</a:t>
            </a:r>
            <a:r>
              <a:rPr lang="en-GB" dirty="0">
                <a:latin typeface="Century Schoolbook" panose="02040604050505020304" pitchFamily="18" charset="0"/>
              </a:rPr>
              <a:t> of evil that exists is </a:t>
            </a:r>
            <a:r>
              <a:rPr lang="en-GB" i="1" dirty="0">
                <a:latin typeface="Century Schoolbook" panose="02040604050505020304" pitchFamily="18" charset="0"/>
              </a:rPr>
              <a:t>good evidence</a:t>
            </a:r>
            <a:r>
              <a:rPr lang="en-GB" dirty="0">
                <a:latin typeface="Century Schoolbook" panose="02040604050505020304" pitchFamily="18" charset="0"/>
              </a:rPr>
              <a:t> that God does not exist.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Given evil as we experience it, it is not impossible that God exists.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However, it is not reasonable to believe that God exists.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 argument is not deductive, but inductive.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It appeals to specific types or instances of evil.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Some evils are necessary for certain goods, e.g. suffering makes sympathy and benevolence possible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True, but there is also ‘unnecessary’ evil, e.g. war, ethnic cleansing, natural disasters, illness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2356</Words>
  <Application>Microsoft Office PowerPoint</Application>
  <PresentationFormat>Widescreen</PresentationFormat>
  <Paragraphs>248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Century Schoolbook</vt:lpstr>
      <vt:lpstr>Office Theme</vt:lpstr>
      <vt:lpstr>PowerPoint Presentation</vt:lpstr>
      <vt:lpstr>The Problem of Evil</vt:lpstr>
      <vt:lpstr>The logical problem of evil</vt:lpstr>
      <vt:lpstr>Two types of evil</vt:lpstr>
      <vt:lpstr>Theodicy v. defence</vt:lpstr>
      <vt:lpstr>Free Will Response - Summary</vt:lpstr>
      <vt:lpstr>Plantinga’s free will defence</vt:lpstr>
      <vt:lpstr>Plantinga’s free will defence</vt:lpstr>
      <vt:lpstr>The evidential problem of evil</vt:lpstr>
      <vt:lpstr>The evidential problem of evil</vt:lpstr>
      <vt:lpstr>Free will vs. the evidential problem</vt:lpstr>
      <vt:lpstr>Midgley - A Free Will Theodicy</vt:lpstr>
      <vt:lpstr>Do we have free will?</vt:lpstr>
      <vt:lpstr>Response to the argument from determinism</vt:lpstr>
      <vt:lpstr>Compatibilist free will</vt:lpstr>
      <vt:lpstr>Compatibilist free will</vt:lpstr>
      <vt:lpstr>Compatibilist free will</vt:lpstr>
      <vt:lpstr>Hick: Vale of soul-making</vt:lpstr>
      <vt:lpstr>Objections to Hick</vt:lpstr>
      <vt:lpstr>Objections to Hick</vt:lpstr>
      <vt:lpstr>Objections to Hick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Reeves</dc:creator>
  <cp:lastModifiedBy>Daniel Reeves</cp:lastModifiedBy>
  <cp:revision>6</cp:revision>
  <dcterms:created xsi:type="dcterms:W3CDTF">2021-02-08T09:45:02Z</dcterms:created>
  <dcterms:modified xsi:type="dcterms:W3CDTF">2022-11-29T11:52:17Z</dcterms:modified>
</cp:coreProperties>
</file>