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1" r:id="rId2"/>
    <p:sldId id="482" r:id="rId3"/>
    <p:sldId id="645" r:id="rId4"/>
    <p:sldId id="646" r:id="rId5"/>
    <p:sldId id="647" r:id="rId6"/>
    <p:sldId id="648" r:id="rId7"/>
    <p:sldId id="649" r:id="rId8"/>
    <p:sldId id="644" r:id="rId9"/>
    <p:sldId id="654" r:id="rId10"/>
    <p:sldId id="655" r:id="rId11"/>
    <p:sldId id="650" r:id="rId12"/>
    <p:sldId id="651" r:id="rId13"/>
    <p:sldId id="652" r:id="rId14"/>
    <p:sldId id="653" r:id="rId15"/>
    <p:sldId id="662" r:id="rId16"/>
    <p:sldId id="656" r:id="rId17"/>
    <p:sldId id="657" r:id="rId18"/>
    <p:sldId id="659" r:id="rId19"/>
    <p:sldId id="661" r:id="rId20"/>
    <p:sldId id="678" r:id="rId21"/>
    <p:sldId id="679" r:id="rId22"/>
    <p:sldId id="680" r:id="rId23"/>
    <p:sldId id="681" r:id="rId24"/>
    <p:sldId id="660" r:id="rId25"/>
    <p:sldId id="674" r:id="rId26"/>
    <p:sldId id="675" r:id="rId27"/>
    <p:sldId id="676" r:id="rId28"/>
    <p:sldId id="677" r:id="rId29"/>
    <p:sldId id="663" r:id="rId30"/>
    <p:sldId id="665" r:id="rId31"/>
    <p:sldId id="666" r:id="rId32"/>
    <p:sldId id="667" r:id="rId33"/>
    <p:sldId id="668" r:id="rId34"/>
    <p:sldId id="682" r:id="rId35"/>
    <p:sldId id="683" r:id="rId36"/>
    <p:sldId id="669" r:id="rId37"/>
    <p:sldId id="670" r:id="rId38"/>
    <p:sldId id="671" r:id="rId39"/>
    <p:sldId id="672" r:id="rId40"/>
    <p:sldId id="673" r:id="rId41"/>
    <p:sldId id="6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2" autoAdjust="0"/>
    <p:restoredTop sz="88534" autoAdjust="0"/>
  </p:normalViewPr>
  <p:slideViewPr>
    <p:cSldViewPr>
      <p:cViewPr varScale="1">
        <p:scale>
          <a:sx n="70" d="100"/>
          <a:sy n="70" d="100"/>
        </p:scale>
        <p:origin x="1248"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18/03/2019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1188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720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18/03/2019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1.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47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1.png"/><Relationship Id="rId1" Type="http://schemas.openxmlformats.org/officeDocument/2006/relationships/slideLayout" Target="../slideLayouts/slideLayout7.xml"/><Relationship Id="rId4" Type="http://schemas.openxmlformats.org/officeDocument/2006/relationships/image" Target="../media/image511.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650.png"/></Relationships>
</file>

<file path=ppt/slides/_rels/slide32.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541.png"/><Relationship Id="rId1" Type="http://schemas.openxmlformats.org/officeDocument/2006/relationships/slideLayout" Target="../slideLayouts/slideLayout7.xml"/><Relationship Id="rId4" Type="http://schemas.openxmlformats.org/officeDocument/2006/relationships/image" Target="../media/image69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1.png"/><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3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38.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80.png"/><Relationship Id="rId7" Type="http://schemas.openxmlformats.org/officeDocument/2006/relationships/image" Target="../media/image420.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00.png"/><Relationship Id="rId10" Type="http://schemas.openxmlformats.org/officeDocument/2006/relationships/image" Target="../media/image450.png"/><Relationship Id="rId4" Type="http://schemas.openxmlformats.org/officeDocument/2006/relationships/image" Target="../media/image390.png"/><Relationship Id="rId9" Type="http://schemas.openxmlformats.org/officeDocument/2006/relationships/image" Target="../media/image440.png"/></Relationships>
</file>

<file path=ppt/slides/_rels/slide39.xml.rels><?xml version="1.0" encoding="UTF-8" standalone="yes"?>
<Relationships xmlns="http://schemas.openxmlformats.org/package/2006/relationships"><Relationship Id="rId3" Type="http://schemas.openxmlformats.org/officeDocument/2006/relationships/image" Target="../media/image470.png"/><Relationship Id="rId7" Type="http://schemas.openxmlformats.org/officeDocument/2006/relationships/image" Target="../media/image510.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490.png"/><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Further Stats 1 Chapter 2 :: </a:t>
            </a:r>
            <a:br>
              <a:rPr lang="en-GB" b="1" dirty="0">
                <a:solidFill>
                  <a:srgbClr val="92D050"/>
                </a:solidFill>
              </a:rPr>
            </a:br>
            <a:r>
              <a:rPr lang="en-GB" dirty="0"/>
              <a:t>Poisson Distribution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19</a:t>
            </a:r>
            <a:r>
              <a:rPr lang="en-GB" baseline="30000" dirty="0" smtClean="0"/>
              <a:t>th</a:t>
            </a:r>
            <a:r>
              <a:rPr lang="en-GB" dirty="0" smtClean="0"/>
              <a:t> </a:t>
            </a:r>
            <a:r>
              <a:rPr lang="en-GB" dirty="0"/>
              <a:t>July 2018</a:t>
            </a:r>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smtClean="0"/>
              <a:t>Page </a:t>
            </a:r>
            <a:r>
              <a:rPr lang="en-GB" sz="2400" dirty="0"/>
              <a:t>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389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Properties of 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923330"/>
          </a:xfrm>
          <a:prstGeom prst="rect">
            <a:avLst/>
          </a:prstGeom>
          <a:noFill/>
        </p:spPr>
        <p:txBody>
          <a:bodyPr wrap="square" rtlCol="0">
            <a:spAutoFit/>
          </a:bodyPr>
          <a:lstStyle/>
          <a:p>
            <a:r>
              <a:rPr lang="en-GB" dirty="0"/>
              <a:t>We saw with in order to model something with a Binomial Distribution, we had to make some assumptions, e.g. each event was independent, and had two outcomes.</a:t>
            </a:r>
          </a:p>
          <a:p>
            <a:r>
              <a:rPr lang="en-GB" dirty="0"/>
              <a:t>We have similar restrictions on events for a Poisson Distribution:</a:t>
            </a:r>
          </a:p>
        </p:txBody>
      </p:sp>
      <p:sp>
        <p:nvSpPr>
          <p:cNvPr id="6" name="TextBox 5"/>
          <p:cNvSpPr txBox="1"/>
          <p:nvPr/>
        </p:nvSpPr>
        <p:spPr>
          <a:xfrm>
            <a:off x="1115616" y="1997627"/>
            <a:ext cx="6192688"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latin typeface="Wingdings" panose="05000000000000000000" pitchFamily="2" charset="2"/>
              </a:rPr>
              <a:t>!</a:t>
            </a:r>
            <a:r>
              <a:rPr lang="en-GB" sz="2000" dirty="0"/>
              <a:t> Events must occur:</a:t>
            </a:r>
          </a:p>
          <a:p>
            <a:pPr marL="285750" indent="-285750">
              <a:buFont typeface="Arial" panose="020B0604020202020204" pitchFamily="34" charset="0"/>
              <a:buChar char="•"/>
            </a:pPr>
            <a:r>
              <a:rPr lang="en-GB" sz="2000" b="1" dirty="0"/>
              <a:t>Singly</a:t>
            </a:r>
            <a:r>
              <a:rPr lang="en-GB" sz="2000" dirty="0"/>
              <a:t> in time.</a:t>
            </a:r>
          </a:p>
          <a:p>
            <a:pPr marL="285750" indent="-285750">
              <a:buFont typeface="Arial" panose="020B0604020202020204" pitchFamily="34" charset="0"/>
              <a:buChar char="•"/>
            </a:pPr>
            <a:r>
              <a:rPr lang="en-GB" sz="2000" b="1" dirty="0"/>
              <a:t>Independently</a:t>
            </a:r>
            <a:r>
              <a:rPr lang="en-GB" sz="2000" dirty="0"/>
              <a:t> of each other.</a:t>
            </a:r>
          </a:p>
          <a:p>
            <a:pPr marL="285750" indent="-285750">
              <a:buFont typeface="Arial" panose="020B0604020202020204" pitchFamily="34" charset="0"/>
              <a:buChar char="•"/>
            </a:pPr>
            <a:r>
              <a:rPr lang="en-GB" sz="2000" dirty="0"/>
              <a:t>At a </a:t>
            </a:r>
            <a:r>
              <a:rPr lang="en-GB" sz="2000" b="1" dirty="0"/>
              <a:t>constant rate </a:t>
            </a:r>
            <a:r>
              <a:rPr lang="en-GB" sz="2000" dirty="0"/>
              <a:t>in the sense that the mean number of occurrences in the interval is proportional to the length of the interval.</a:t>
            </a:r>
          </a:p>
        </p:txBody>
      </p:sp>
      <p:sp>
        <p:nvSpPr>
          <p:cNvPr id="7" name="TextBox 6"/>
          <p:cNvSpPr txBox="1"/>
          <p:nvPr/>
        </p:nvSpPr>
        <p:spPr>
          <a:xfrm>
            <a:off x="4860032" y="1789014"/>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This means we can’t have multiple events occurring at once. We treat events as instantaneous.</a:t>
            </a:r>
          </a:p>
        </p:txBody>
      </p:sp>
      <p:sp>
        <p:nvSpPr>
          <p:cNvPr id="8" name="TextBox 7"/>
          <p:cNvSpPr txBox="1"/>
          <p:nvPr/>
        </p:nvSpPr>
        <p:spPr>
          <a:xfrm>
            <a:off x="4860032" y="2417581"/>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If an event occurred just a moment ago, another one is no less likely to occur now than it a while later..</a:t>
            </a:r>
          </a:p>
        </p:txBody>
      </p:sp>
      <p:sp>
        <p:nvSpPr>
          <p:cNvPr id="9" name="TextBox 8"/>
          <p:cNvSpPr txBox="1"/>
          <p:nvPr/>
        </p:nvSpPr>
        <p:spPr>
          <a:xfrm>
            <a:off x="4535996" y="3780356"/>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You can usually tell in an exam if a Poisson Distribution is intended if the word ‘rate’ is used.</a:t>
            </a:r>
          </a:p>
        </p:txBody>
      </p:sp>
      <p:pic>
        <p:nvPicPr>
          <p:cNvPr id="12" name="Picture 11"/>
          <p:cNvPicPr>
            <a:picLocks noChangeAspect="1"/>
          </p:cNvPicPr>
          <p:nvPr/>
        </p:nvPicPr>
        <p:blipFill>
          <a:blip r:embed="rId2"/>
          <a:stretch>
            <a:fillRect/>
          </a:stretch>
        </p:blipFill>
        <p:spPr>
          <a:xfrm>
            <a:off x="467544" y="4530156"/>
            <a:ext cx="7772720" cy="1749170"/>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49542" y="4149080"/>
            <a:ext cx="2376264" cy="38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Q4</a:t>
            </a:r>
          </a:p>
        </p:txBody>
      </p:sp>
      <mc:AlternateContent xmlns:mc="http://schemas.openxmlformats.org/markup-compatibility/2006" xmlns:a14="http://schemas.microsoft.com/office/drawing/2010/main">
        <mc:Choice Requires="a14">
          <p:sp>
            <p:nvSpPr>
              <p:cNvPr id="14" name="TextBox 13"/>
              <p:cNvSpPr txBox="1"/>
              <p:nvPr/>
            </p:nvSpPr>
            <p:spPr>
              <a:xfrm>
                <a:off x="1781690" y="5275223"/>
                <a:ext cx="2862318" cy="369332"/>
              </a:xfrm>
              <a:prstGeom prst="rect">
                <a:avLst/>
              </a:prstGeom>
              <a:noFill/>
            </p:spPr>
            <p:txBody>
              <a:bodyPr wrap="square" rtlCol="0">
                <a:spAutoFit/>
              </a:bodyPr>
              <a:lstStyle/>
              <a:p>
                <a:r>
                  <a:rPr lang="en-GB" b="1" dirty="0"/>
                  <a:t>Poisson  (or </a:t>
                </a:r>
                <a14:m>
                  <m:oMath xmlns:m="http://schemas.openxmlformats.org/officeDocument/2006/math">
                    <m:r>
                      <a:rPr lang="en-GB" b="1" i="1" smtClean="0">
                        <a:latin typeface="Cambria Math" panose="02040503050406030204" pitchFamily="18" charset="0"/>
                      </a:rPr>
                      <m:t>𝑷𝒐</m:t>
                    </m:r>
                    <m:d>
                      <m:dPr>
                        <m:ctrlPr>
                          <a:rPr lang="en-GB" b="1" i="1" smtClean="0">
                            <a:latin typeface="Cambria Math" panose="02040503050406030204" pitchFamily="18" charset="0"/>
                          </a:rPr>
                        </m:ctrlPr>
                      </m:dPr>
                      <m:e>
                        <m:r>
                          <a:rPr lang="en-GB" b="1" i="1" smtClean="0">
                            <a:latin typeface="Cambria Math"/>
                          </a:rPr>
                          <m:t>𝟓</m:t>
                        </m:r>
                      </m:e>
                    </m:d>
                  </m:oMath>
                </a14:m>
                <a:r>
                  <a:rPr lang="en-GB" b="1"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1781690" y="5275223"/>
                <a:ext cx="2862318" cy="369332"/>
              </a:xfrm>
              <a:prstGeom prst="rect">
                <a:avLst/>
              </a:prstGeom>
              <a:blipFill rotWithShape="1">
                <a:blip r:embed="rId3"/>
                <a:stretch>
                  <a:fillRect l="-1702" t="-8197" b="-24590"/>
                </a:stretch>
              </a:blipFill>
            </p:spPr>
            <p:txBody>
              <a:bodyPr/>
              <a:lstStyle/>
              <a:p>
                <a:r>
                  <a:rPr lang="en-GB">
                    <a:noFill/>
                  </a:rPr>
                  <a:t> </a:t>
                </a:r>
              </a:p>
            </p:txBody>
          </p:sp>
        </mc:Fallback>
      </mc:AlternateContent>
      <p:sp>
        <p:nvSpPr>
          <p:cNvPr id="15" name="TextBox 14"/>
          <p:cNvSpPr txBox="1"/>
          <p:nvPr/>
        </p:nvSpPr>
        <p:spPr>
          <a:xfrm>
            <a:off x="2056030" y="5994890"/>
            <a:ext cx="5506274" cy="861774"/>
          </a:xfrm>
          <a:prstGeom prst="rect">
            <a:avLst/>
          </a:prstGeom>
          <a:solidFill>
            <a:schemeClr val="bg1"/>
          </a:solidFill>
        </p:spPr>
        <p:txBody>
          <a:bodyPr wrap="square" rtlCol="0">
            <a:spAutoFit/>
          </a:bodyPr>
          <a:lstStyle/>
          <a:p>
            <a:r>
              <a:rPr lang="en-GB" sz="1600" b="1" dirty="0"/>
              <a:t>(From mark scheme) Hits occur singly in time</a:t>
            </a:r>
          </a:p>
          <a:p>
            <a:r>
              <a:rPr lang="en-GB" sz="1600" b="1" dirty="0"/>
              <a:t>Hits are independent </a:t>
            </a:r>
            <a:r>
              <a:rPr lang="en-GB" sz="1600" b="1" u="sng" dirty="0"/>
              <a:t>or</a:t>
            </a:r>
            <a:r>
              <a:rPr lang="en-GB" sz="1600" b="1" dirty="0"/>
              <a:t> hits occurs randomly</a:t>
            </a:r>
          </a:p>
          <a:p>
            <a:r>
              <a:rPr lang="en-GB" sz="1600" b="1" dirty="0"/>
              <a:t>Hits occur at a constant rate</a:t>
            </a:r>
          </a:p>
        </p:txBody>
      </p:sp>
      <p:sp>
        <p:nvSpPr>
          <p:cNvPr id="18" name="Rectangle 17"/>
          <p:cNvSpPr/>
          <p:nvPr/>
        </p:nvSpPr>
        <p:spPr>
          <a:xfrm>
            <a:off x="1788362" y="5275223"/>
            <a:ext cx="2430270" cy="414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105726" y="6010856"/>
            <a:ext cx="3978442" cy="8458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15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animBg="1"/>
      <p:bldP spid="8" grpId="0" animBg="1"/>
      <p:bldP spid="9"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Poisson or not Poisson?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0983"/>
            <a:ext cx="8208912" cy="646331"/>
          </a:xfrm>
          <a:prstGeom prst="rect">
            <a:avLst/>
          </a:prstGeom>
          <a:noFill/>
        </p:spPr>
        <p:txBody>
          <a:bodyPr wrap="square" rtlCol="0">
            <a:spAutoFit/>
          </a:bodyPr>
          <a:lstStyle/>
          <a:p>
            <a:r>
              <a:rPr lang="en-GB" dirty="0"/>
              <a:t>Given these restrictions, which of the following could we model using a Poisson Distribution (where any reasonable simplifying assumptions are justifiable)</a:t>
            </a:r>
          </a:p>
        </p:txBody>
      </p:sp>
      <p:sp>
        <p:nvSpPr>
          <p:cNvPr id="6" name="TextBox 5"/>
          <p:cNvSpPr txBox="1"/>
          <p:nvPr/>
        </p:nvSpPr>
        <p:spPr>
          <a:xfrm>
            <a:off x="2555776" y="1489171"/>
            <a:ext cx="59046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volcano erupts every 1000 years, and we’re interested in the probability of at least one eruption next year.</a:t>
            </a:r>
          </a:p>
          <a:p>
            <a:r>
              <a:rPr lang="en-GB" b="1" dirty="0"/>
              <a:t>If a volcano erupted today and then finished erupting, it’s less likely to erupt next year. So events are not independent.</a:t>
            </a:r>
          </a:p>
        </p:txBody>
      </p:sp>
      <p:sp>
        <p:nvSpPr>
          <p:cNvPr id="7" name="TextBox 6"/>
          <p:cNvSpPr txBox="1"/>
          <p:nvPr/>
        </p:nvSpPr>
        <p:spPr>
          <a:xfrm>
            <a:off x="2555776" y="2819113"/>
            <a:ext cx="5904656"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average the 281 bus comes 10 times an hour. We’re interested in the probability of (at least one) bus coming in the next hour.</a:t>
            </a:r>
          </a:p>
          <a:p>
            <a:r>
              <a:rPr lang="en-GB" b="1" dirty="0"/>
              <a:t>Definitely not. Buses aren’t equally likely to come at any moment – the probability is going to spike each 6 minutes since buses intend to come at regular intervals, not randomly.</a:t>
            </a:r>
          </a:p>
        </p:txBody>
      </p:sp>
      <p:sp>
        <p:nvSpPr>
          <p:cNvPr id="8" name="TextBox 7"/>
          <p:cNvSpPr txBox="1"/>
          <p:nvPr/>
        </p:nvSpPr>
        <p:spPr>
          <a:xfrm>
            <a:off x="2555776" y="4980052"/>
            <a:ext cx="590465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call centre receives on average 80 calls an hour, and wish to work out the probability they have over 100 calls at some hour in the day.</a:t>
            </a:r>
          </a:p>
          <a:p>
            <a:r>
              <a:rPr lang="en-GB" b="1" dirty="0"/>
              <a:t>Yes, justified, provided that the average rate is constant. We’re making some simplifying assumptions, such as that we don’t have repeat calls from the same customer.</a:t>
            </a:r>
          </a:p>
        </p:txBody>
      </p:sp>
      <p:pic>
        <p:nvPicPr>
          <p:cNvPr id="9" name="Picture 8"/>
          <p:cNvPicPr>
            <a:picLocks noChangeAspect="1"/>
          </p:cNvPicPr>
          <p:nvPr/>
        </p:nvPicPr>
        <p:blipFill>
          <a:blip r:embed="rId2"/>
          <a:stretch>
            <a:fillRect/>
          </a:stretch>
        </p:blipFill>
        <p:spPr>
          <a:xfrm>
            <a:off x="611560" y="1467335"/>
            <a:ext cx="1641193" cy="1222165"/>
          </a:xfrm>
          <a:prstGeom prst="rect">
            <a:avLst/>
          </a:prstGeom>
        </p:spPr>
      </p:pic>
      <p:pic>
        <p:nvPicPr>
          <p:cNvPr id="10" name="Picture 9"/>
          <p:cNvPicPr>
            <a:picLocks noChangeAspect="1"/>
          </p:cNvPicPr>
          <p:nvPr/>
        </p:nvPicPr>
        <p:blipFill>
          <a:blip r:embed="rId3"/>
          <a:stretch>
            <a:fillRect/>
          </a:stretch>
        </p:blipFill>
        <p:spPr>
          <a:xfrm>
            <a:off x="611560" y="2728567"/>
            <a:ext cx="1584176" cy="2121871"/>
          </a:xfrm>
          <a:prstGeom prst="rect">
            <a:avLst/>
          </a:prstGeom>
        </p:spPr>
      </p:pic>
      <p:pic>
        <p:nvPicPr>
          <p:cNvPr id="11" name="Picture 10"/>
          <p:cNvPicPr>
            <a:picLocks noChangeAspect="1"/>
          </p:cNvPicPr>
          <p:nvPr/>
        </p:nvPicPr>
        <p:blipFill>
          <a:blip r:embed="rId4"/>
          <a:stretch>
            <a:fillRect/>
          </a:stretch>
        </p:blipFill>
        <p:spPr>
          <a:xfrm>
            <a:off x="395536" y="5085184"/>
            <a:ext cx="1937851" cy="1513686"/>
          </a:xfrm>
          <a:prstGeom prst="rect">
            <a:avLst/>
          </a:prstGeom>
        </p:spPr>
      </p:pic>
      <p:sp>
        <p:nvSpPr>
          <p:cNvPr id="12" name="Rectangle 11"/>
          <p:cNvSpPr/>
          <p:nvPr/>
        </p:nvSpPr>
        <p:spPr>
          <a:xfrm>
            <a:off x="2627784" y="2098959"/>
            <a:ext cx="5741516" cy="529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627784" y="3759290"/>
            <a:ext cx="5741516" cy="1003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627784" y="5892799"/>
            <a:ext cx="5741516" cy="788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5075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General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16644" y="1386380"/>
            <a:ext cx="7834245" cy="237626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16644" y="1005304"/>
            <a:ext cx="1584176" cy="38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2011 Q5</a:t>
            </a:r>
          </a:p>
        </p:txBody>
      </p:sp>
      <mc:AlternateContent xmlns:mc="http://schemas.openxmlformats.org/markup-compatibility/2006" xmlns:a14="http://schemas.microsoft.com/office/drawing/2010/main">
        <mc:Choice Requires="a14">
          <p:sp>
            <p:nvSpPr>
              <p:cNvPr id="7" name="TextBox 6"/>
              <p:cNvSpPr txBox="1"/>
              <p:nvPr/>
            </p:nvSpPr>
            <p:spPr>
              <a:xfrm>
                <a:off x="791020" y="3882649"/>
                <a:ext cx="7704856" cy="2865400"/>
              </a:xfrm>
              <a:prstGeom prst="rect">
                <a:avLst/>
              </a:prstGeom>
              <a:noFill/>
            </p:spPr>
            <p:txBody>
              <a:bodyPr wrap="square" rtlCol="0">
                <a:spAutoFit/>
              </a:bodyPr>
              <a:lstStyle/>
              <a:p>
                <a:r>
                  <a:rPr lang="en-GB" dirty="0">
                    <a:latin typeface="+mj-lt"/>
                  </a:rPr>
                  <a:t>If 0.5 defects occur per 10cm, 5 defects occur per 100cm</a:t>
                </a:r>
                <a:endParaRPr lang="en-GB" b="0" dirty="0">
                  <a:latin typeface="+mj-l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=0.2650</m:t>
                      </m:r>
                    </m:oMath>
                  </m:oMathPara>
                </a14:m>
                <a:endParaRPr lang="en-GB" b="0" dirty="0"/>
              </a:p>
              <a:p>
                <a:endParaRPr lang="en-GB" dirty="0"/>
              </a:p>
              <a:p>
                <a:r>
                  <a:rPr lang="en-GB" b="0" dirty="0"/>
                  <a:t>From (a), the probability that any given blank has at most 3 defects is 0.2650. We have 6 planks, and a Binomial Distribution over the count of how many are defective out of 6.</a:t>
                </a:r>
              </a:p>
              <a:p>
                <a:pPr/>
                <a:r>
                  <a:rPr lang="en-GB" b="1" dirty="0"/>
                  <a:t>Let </a:t>
                </a:r>
                <a14:m>
                  <m:oMath xmlns:m="http://schemas.openxmlformats.org/officeDocument/2006/math">
                    <m:r>
                      <a:rPr lang="en-GB" b="1" i="1" smtClean="0">
                        <a:latin typeface="Cambria Math" panose="02040503050406030204" pitchFamily="18" charset="0"/>
                      </a:rPr>
                      <m:t>𝒀</m:t>
                    </m:r>
                  </m:oMath>
                </a14:m>
                <a:r>
                  <a:rPr lang="en-GB" b="1" dirty="0"/>
                  <a:t> be the number of defective planks.</a:t>
                </a:r>
                <a14:m>
                  <m:oMath xmlns:m="http://schemas.openxmlformats.org/officeDocument/2006/math">
                    <m:r>
                      <a:rPr lang="en-GB" b="1" i="0" smtClean="0">
                        <a:latin typeface="Cambria Math" panose="02040503050406030204" pitchFamily="18" charset="0"/>
                      </a:rPr>
                      <m:t>  </m:t>
                    </m:r>
                    <m:r>
                      <a:rPr lang="en-GB" b="1" i="1" smtClean="0">
                        <a:latin typeface="Cambria Math" panose="02040503050406030204" pitchFamily="18" charset="0"/>
                      </a:rPr>
                      <m:t>𝒀</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𝟐𝟔𝟓𝟎</m:t>
                        </m:r>
                      </m:e>
                    </m:d>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&lt;2</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0.735</m:t>
                          </m:r>
                        </m:e>
                        <m:sup>
                          <m:r>
                            <a:rPr lang="en-GB" b="0" i="1" smtClean="0">
                              <a:latin typeface="Cambria Math" panose="02040503050406030204" pitchFamily="18" charset="0"/>
                            </a:rPr>
                            <m:t>6</m:t>
                          </m:r>
                        </m:sup>
                      </m:sSup>
                      <m:r>
                        <a:rPr lang="en-GB" b="0" i="1" smtClean="0">
                          <a:latin typeface="Cambria Math" panose="02040503050406030204" pitchFamily="18" charset="0"/>
                        </a:rPr>
                        <m:t>+6×0.265×</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0.735</m:t>
                          </m:r>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𝟒𝟗𝟖𝟕</m:t>
                      </m:r>
                      <m:r>
                        <a:rPr lang="en-GB" b="1" i="1" smtClean="0">
                          <a:latin typeface="Cambria Math" panose="02040503050406030204" pitchFamily="18" charset="0"/>
                        </a:rPr>
                        <m:t>…</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791020" y="3882649"/>
                <a:ext cx="7704856" cy="2865400"/>
              </a:xfrm>
              <a:prstGeom prst="rect">
                <a:avLst/>
              </a:prstGeom>
              <a:blipFill rotWithShape="0">
                <a:blip r:embed="rId3"/>
                <a:stretch>
                  <a:fillRect l="-712" t="-1277" r="-1108"/>
                </a:stretch>
              </a:blipFill>
            </p:spPr>
            <p:txBody>
              <a:bodyPr/>
              <a:lstStyle/>
              <a:p>
                <a:r>
                  <a:rPr lang="en-GB">
                    <a:noFill/>
                  </a:rPr>
                  <a:t> </a:t>
                </a:r>
              </a:p>
            </p:txBody>
          </p:sp>
        </mc:Fallback>
      </mc:AlternateContent>
      <p:sp>
        <p:nvSpPr>
          <p:cNvPr id="8" name="Rectangle 7"/>
          <p:cNvSpPr/>
          <p:nvPr/>
        </p:nvSpPr>
        <p:spPr>
          <a:xfrm>
            <a:off x="452164" y="397031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p:cNvSpPr/>
          <p:nvPr/>
        </p:nvSpPr>
        <p:spPr>
          <a:xfrm>
            <a:off x="452164" y="5055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TextBox 9"/>
          <p:cNvSpPr txBox="1"/>
          <p:nvPr/>
        </p:nvSpPr>
        <p:spPr>
          <a:xfrm>
            <a:off x="2441228" y="696714"/>
            <a:ext cx="659082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Think carefully about whether we wish to use Binomial or Poisson. </a:t>
            </a:r>
          </a:p>
        </p:txBody>
      </p:sp>
      <p:sp>
        <p:nvSpPr>
          <p:cNvPr id="11" name="TextBox 10"/>
          <p:cNvSpPr txBox="1"/>
          <p:nvPr/>
        </p:nvSpPr>
        <p:spPr>
          <a:xfrm>
            <a:off x="7139036" y="5604819"/>
            <a:ext cx="186332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Bro Tip: </a:t>
            </a:r>
            <a:r>
              <a:rPr lang="en-GB" sz="1200" dirty="0"/>
              <a:t>You should be clear about what your random variables are and how they’re distributed.</a:t>
            </a:r>
          </a:p>
        </p:txBody>
      </p:sp>
      <p:cxnSp>
        <p:nvCxnSpPr>
          <p:cNvPr id="13" name="Straight Arrow Connector 12"/>
          <p:cNvCxnSpPr>
            <a:stCxn id="11" idx="1"/>
          </p:cNvCxnSpPr>
          <p:nvPr/>
        </p:nvCxnSpPr>
        <p:spPr>
          <a:xfrm flipH="1" flipV="1">
            <a:off x="6537324" y="5964735"/>
            <a:ext cx="601712" cy="555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739824" y="3970316"/>
            <a:ext cx="8323684" cy="90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739824" y="5055372"/>
            <a:ext cx="8323684" cy="169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7206604" y="1873142"/>
            <a:ext cx="1728192"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 </a:t>
            </a:r>
            <a:r>
              <a:rPr lang="en-GB" sz="1400" dirty="0"/>
              <a:t>Sometimes we need to scale the rate to a </a:t>
            </a:r>
            <a:r>
              <a:rPr lang="en-GB" sz="1400" u="sng" dirty="0"/>
              <a:t>different time period/length</a:t>
            </a:r>
            <a:r>
              <a:rPr lang="en-GB" sz="1400" dirty="0"/>
              <a:t>.</a:t>
            </a:r>
          </a:p>
        </p:txBody>
      </p:sp>
    </p:spTree>
    <p:extLst>
      <p:ext uri="{BB962C8B-B14F-4D97-AF65-F5344CB8AC3E}">
        <p14:creationId xmlns:p14="http://schemas.microsoft.com/office/powerpoint/2010/main" val="3473388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08912"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shop sells radios at a rate of 2.5 per week.</a:t>
            </a:r>
          </a:p>
          <a:p>
            <a:pPr marL="342900" indent="-342900">
              <a:buAutoNum type="alphaLcParenR"/>
            </a:pPr>
            <a:r>
              <a:rPr lang="en-GB" dirty="0"/>
              <a:t>Find the probability that in a two-week period the shop sells at least 7 radios.</a:t>
            </a:r>
          </a:p>
          <a:p>
            <a:pPr marL="342900" indent="-342900">
              <a:buAutoNum type="alphaLcParenR"/>
            </a:pPr>
            <a:r>
              <a:rPr lang="en-GB" dirty="0"/>
              <a:t>Deliveries of these radios come every 4 weeks. Find the probability of selling fewer than 12 radios in a four-week period.</a:t>
            </a:r>
          </a:p>
          <a:p>
            <a:pPr marL="342900" indent="-342900">
              <a:buAutoNum type="alphaLcParenR"/>
            </a:pPr>
            <a:r>
              <a:rPr lang="en-GB" dirty="0"/>
              <a:t>The manager wishes to make sure that the probability of the shop running out of radios during a four-week period is less than 0.01. Find the smallest number of radios the manager should have in stock immediately after the delivery.</a:t>
            </a:r>
          </a:p>
        </p:txBody>
      </p:sp>
      <mc:AlternateContent xmlns:mc="http://schemas.openxmlformats.org/markup-compatibility/2006" xmlns:a14="http://schemas.microsoft.com/office/drawing/2010/main">
        <mc:Choice Requires="a14">
          <p:sp>
            <p:nvSpPr>
              <p:cNvPr id="6" name="TextBox 5"/>
              <p:cNvSpPr txBox="1"/>
              <p:nvPr/>
            </p:nvSpPr>
            <p:spPr>
              <a:xfrm>
                <a:off x="827956" y="2912368"/>
                <a:ext cx="6480720" cy="3693319"/>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the number of radios sold in a two-week period</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   =0.2378</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oMath>
                </a14:m>
                <a:r>
                  <a:rPr lang="en-GB" dirty="0"/>
                  <a:t> the number of radios sold in a four-week period</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&lt;12</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≤11</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=0.6968</m:t>
                    </m:r>
                  </m:oMath>
                </a14:m>
                <a:endParaRPr lang="en-GB" dirty="0"/>
              </a:p>
              <a:p>
                <a:endParaRPr lang="en-GB" dirty="0"/>
              </a:p>
              <a:p>
                <a:r>
                  <a:rPr lang="en-GB" dirty="0"/>
                  <a:t>Let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oMath>
                </a14:m>
                <a:r>
                  <a:rPr lang="en-GB" dirty="0"/>
                  <a:t> the number the manager should have in stock</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&gt;</m:t>
                        </m:r>
                        <m:r>
                          <a:rPr lang="en-GB" b="0" i="1" smtClean="0">
                            <a:latin typeface="Cambria Math" panose="02040503050406030204" pitchFamily="18" charset="0"/>
                          </a:rPr>
                          <m:t>𝑠</m:t>
                        </m:r>
                      </m:e>
                    </m:d>
                    <m:r>
                      <a:rPr lang="en-GB" b="0" i="1" smtClean="0">
                        <a:latin typeface="Cambria Math" panose="02040503050406030204" pitchFamily="18" charset="0"/>
                      </a:rPr>
                      <m:t>&lt;0.01</m:t>
                    </m:r>
                  </m:oMath>
                </a14:m>
                <a:r>
                  <a:rPr lang="en-GB" dirty="0"/>
                  <a:t>        </a:t>
                </a:r>
                <a14:m>
                  <m:oMath xmlns:m="http://schemas.openxmlformats.org/officeDocument/2006/math">
                    <m:r>
                      <a:rPr lang="en-GB" b="0" i="0" dirty="0" smtClean="0">
                        <a:latin typeface="Cambria Math" panose="02040503050406030204" pitchFamily="18" charset="0"/>
                      </a:rPr>
                      <m:t>→    </m:t>
                    </m:r>
                    <m:r>
                      <a:rPr lang="en-GB" b="0" i="1" dirty="0" smtClean="0">
                        <a:latin typeface="Cambria Math" panose="02040503050406030204" pitchFamily="18" charset="0"/>
                      </a:rPr>
                      <m:t>𝑃</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𝑌</m:t>
                        </m:r>
                        <m:r>
                          <a:rPr lang="en-GB" b="0" i="1" dirty="0" smtClean="0">
                            <a:latin typeface="Cambria Math" panose="02040503050406030204" pitchFamily="18" charset="0"/>
                          </a:rPr>
                          <m:t>≤</m:t>
                        </m:r>
                        <m:r>
                          <a:rPr lang="en-GB" b="0" i="1" dirty="0" smtClean="0">
                            <a:latin typeface="Cambria Math" panose="02040503050406030204" pitchFamily="18" charset="0"/>
                          </a:rPr>
                          <m:t>𝑠</m:t>
                        </m:r>
                      </m:e>
                    </m:d>
                    <m:r>
                      <a:rPr lang="en-GB" b="0" i="1" dirty="0" smtClean="0">
                        <a:latin typeface="Cambria Math" panose="02040503050406030204" pitchFamily="18" charset="0"/>
                      </a:rPr>
                      <m:t>&gt;0.99</m:t>
                    </m:r>
                  </m:oMath>
                </a14:m>
                <a:endParaRPr lang="en-GB" b="0" dirty="0"/>
              </a:p>
              <a:p>
                <a:r>
                  <a:rPr lang="en-GB" dirty="0"/>
                  <a:t>Using the table, we find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=18</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827956" y="2912368"/>
                <a:ext cx="6480720" cy="3693319"/>
              </a:xfrm>
              <a:prstGeom prst="rect">
                <a:avLst/>
              </a:prstGeom>
              <a:blipFill rotWithShape="0">
                <a:blip r:embed="rId2"/>
                <a:stretch>
                  <a:fillRect l="-847" t="-990" b="-1650"/>
                </a:stretch>
              </a:blipFill>
            </p:spPr>
            <p:txBody>
              <a:bodyPr/>
              <a:lstStyle/>
              <a:p>
                <a:r>
                  <a:rPr lang="en-GB">
                    <a:noFill/>
                  </a:rPr>
                  <a:t> </a:t>
                </a:r>
              </a:p>
            </p:txBody>
          </p:sp>
        </mc:Fallback>
      </mc:AlternateContent>
      <p:sp>
        <p:nvSpPr>
          <p:cNvPr id="7" name="TextBox 6"/>
          <p:cNvSpPr txBox="1"/>
          <p:nvPr/>
        </p:nvSpPr>
        <p:spPr>
          <a:xfrm>
            <a:off x="7164288" y="3105126"/>
            <a:ext cx="172819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 </a:t>
            </a:r>
            <a:r>
              <a:rPr lang="en-GB" sz="1400" dirty="0"/>
              <a:t>The method/principle her is exactly the same as with Binomial questions.</a:t>
            </a:r>
          </a:p>
        </p:txBody>
      </p:sp>
      <p:cxnSp>
        <p:nvCxnSpPr>
          <p:cNvPr id="9" name="Straight Arrow Connector 8"/>
          <p:cNvCxnSpPr/>
          <p:nvPr/>
        </p:nvCxnSpPr>
        <p:spPr>
          <a:xfrm flipH="1" flipV="1">
            <a:off x="7596336" y="2636912"/>
            <a:ext cx="576064" cy="4687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396466" y="294832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p:cNvSpPr/>
          <p:nvPr/>
        </p:nvSpPr>
        <p:spPr>
          <a:xfrm>
            <a:off x="396466" y="436358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p:cNvSpPr/>
          <p:nvPr/>
        </p:nvSpPr>
        <p:spPr>
          <a:xfrm>
            <a:off x="396466" y="576256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3" name="Rectangle 12"/>
          <p:cNvSpPr/>
          <p:nvPr/>
        </p:nvSpPr>
        <p:spPr>
          <a:xfrm>
            <a:off x="691518" y="2944754"/>
            <a:ext cx="5752690" cy="1132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84126" y="4363582"/>
            <a:ext cx="5752690" cy="1132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4126" y="5759879"/>
            <a:ext cx="5752690" cy="878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16705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smtClean="0"/>
              <a:t>Pages </a:t>
            </a:r>
            <a:r>
              <a:rPr lang="en-GB" sz="2400" dirty="0"/>
              <a:t>24-27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365E958C-764F-428E-B0DF-D0BA57BA9756}"/>
                  </a:ext>
                </a:extLst>
              </p:cNvPr>
              <p:cNvSpPr txBox="1"/>
              <p:nvPr/>
            </p:nvSpPr>
            <p:spPr>
              <a:xfrm>
                <a:off x="812896" y="2033621"/>
                <a:ext cx="6192688" cy="4761240"/>
              </a:xfrm>
              <a:prstGeom prst="rect">
                <a:avLst/>
              </a:prstGeom>
              <a:noFill/>
            </p:spPr>
            <p:txBody>
              <a:bodyPr wrap="square" rtlCol="0">
                <a:spAutoFit/>
              </a:bodyPr>
              <a:lstStyle/>
              <a:p>
                <a:r>
                  <a:rPr lang="en-GB" i="1" dirty="0" smtClean="0"/>
                  <a:t>(Knowledge of Stats Year 2 conditional probability required)</a:t>
                </a:r>
              </a:p>
              <a:p>
                <a:r>
                  <a:rPr lang="en-GB" dirty="0" smtClean="0"/>
                  <a:t>In a football game of France versus Croatia, France score goals at a rate of </a:t>
                </a:r>
                <a14:m>
                  <m:oMath xmlns:m="http://schemas.openxmlformats.org/officeDocument/2006/math">
                    <m:r>
                      <a:rPr lang="en-GB" b="0" i="1" smtClean="0">
                        <a:latin typeface="Cambria Math" panose="02040503050406030204" pitchFamily="18" charset="0"/>
                      </a:rPr>
                      <m:t>𝜆</m:t>
                    </m:r>
                  </m:oMath>
                </a14:m>
                <a:r>
                  <a:rPr lang="en-GB" dirty="0" smtClean="0"/>
                  <a:t> per 10 minutes. Given that in a (90 minute) game France score 5 goals, determine the probability that 2 of those goals were scored within the first 10 minutes.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e>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r>
                                <a:rPr lang="en-GB" b="0" i="1" smtClean="0">
                                  <a:latin typeface="Cambria Math" panose="02040503050406030204" pitchFamily="18" charset="0"/>
                                </a:rPr>
                                <m:t> 3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𝑛𝑒𝑥𝑡</m:t>
                              </m:r>
                              <m:r>
                                <a:rPr lang="en-GB" b="0" i="1" smtClean="0">
                                  <a:latin typeface="Cambria Math" panose="02040503050406030204" pitchFamily="18" charset="0"/>
                                </a:rPr>
                                <m:t> 80 </m:t>
                              </m:r>
                              <m:r>
                                <a:rPr lang="en-GB" b="0" i="1" smtClean="0">
                                  <a:latin typeface="Cambria Math" panose="02040503050406030204" pitchFamily="18" charset="0"/>
                                </a:rPr>
                                <m:t>𝑚𝑖𝑛𝑠</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b="0" i="1" smtClean="0">
                                      <a:latin typeface="Cambria Math" panose="02040503050406030204" pitchFamily="18" charset="0"/>
                                    </a:rPr>
                                    <m:t>8</m:t>
                                  </m:r>
                                  <m:r>
                                    <a:rPr lang="en-GB" i="1">
                                      <a:latin typeface="Cambria Math" panose="02040503050406030204" pitchFamily="18" charset="0"/>
                                    </a:rPr>
                                    <m:t>𝜆</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8</m:t>
                                      </m:r>
                                      <m:r>
                                        <a:rPr lang="en-GB" i="1">
                                          <a:latin typeface="Cambria Math" panose="02040503050406030204" pitchFamily="18" charset="0"/>
                                        </a:rPr>
                                        <m:t>𝜆</m:t>
                                      </m:r>
                                    </m:e>
                                  </m:d>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r>
                                <a:rPr lang="en-GB" i="1">
                                  <a:latin typeface="Cambria Math" panose="02040503050406030204" pitchFamily="18" charset="0"/>
                                </a:rPr>
                                <m:t>!</m:t>
                              </m:r>
                            </m:den>
                          </m:f>
                        </m:num>
                        <m:den>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b="0" i="1" smtClean="0">
                                      <a:latin typeface="Cambria Math" panose="02040503050406030204" pitchFamily="18" charset="0"/>
                                    </a:rPr>
                                    <m:t>9</m:t>
                                  </m:r>
                                  <m:r>
                                    <a:rPr lang="en-GB" i="1">
                                      <a:latin typeface="Cambria Math" panose="02040503050406030204" pitchFamily="18" charset="0"/>
                                    </a:rPr>
                                    <m:t>𝜆</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9</m:t>
                                      </m:r>
                                      <m:r>
                                        <a:rPr lang="en-GB" i="1">
                                          <a:latin typeface="Cambria Math" panose="02040503050406030204" pitchFamily="18" charset="0"/>
                                        </a:rPr>
                                        <m:t>𝜆</m:t>
                                      </m:r>
                                    </m:e>
                                  </m:d>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r>
                                <a:rPr lang="en-GB" i="1">
                                  <a:latin typeface="Cambria Math" panose="02040503050406030204" pitchFamily="18" charset="0"/>
                                </a:rPr>
                                <m:t>!</m:t>
                              </m:r>
                            </m:den>
                          </m:f>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5120</m:t>
                          </m:r>
                        </m:num>
                        <m:den>
                          <m:r>
                            <a:rPr lang="en-GB" b="0" i="1" smtClean="0">
                              <a:latin typeface="Cambria Math" panose="02040503050406030204" pitchFamily="18" charset="0"/>
                            </a:rPr>
                            <m:t>59049</m:t>
                          </m:r>
                        </m:den>
                      </m:f>
                    </m:oMath>
                  </m:oMathPara>
                </a14:m>
                <a:endParaRPr lang="en-GB" dirty="0" smtClean="0"/>
              </a:p>
              <a:p>
                <a:endParaRPr lang="en-GB" dirty="0"/>
              </a:p>
              <a:p>
                <a:endParaRPr lang="en-GB" dirty="0" smtClean="0"/>
              </a:p>
            </p:txBody>
          </p:sp>
        </mc:Choice>
        <mc:Fallback xmlns="">
          <p:sp>
            <p:nvSpPr>
              <p:cNvPr id="7" name="TextBox 6">
                <a:extLst>
                  <a:ext uri="{FF2B5EF4-FFF2-40B4-BE49-F238E27FC236}">
                    <a16:creationId xmlns:a16="http://schemas.microsoft.com/office/drawing/2014/main" id="{365E958C-764F-428E-B0DF-D0BA57BA9756}"/>
                  </a:ext>
                </a:extLst>
              </p:cNvPr>
              <p:cNvSpPr txBox="1">
                <a:spLocks noRot="1" noChangeAspect="1" noMove="1" noResize="1" noEditPoints="1" noAdjustHandles="1" noChangeArrowheads="1" noChangeShapeType="1" noTextEdit="1"/>
              </p:cNvSpPr>
              <p:nvPr/>
            </p:nvSpPr>
            <p:spPr>
              <a:xfrm>
                <a:off x="812896" y="2033621"/>
                <a:ext cx="6192688" cy="4761240"/>
              </a:xfrm>
              <a:prstGeom prst="rect">
                <a:avLst/>
              </a:prstGeom>
              <a:blipFill>
                <a:blip r:embed="rId2"/>
                <a:stretch>
                  <a:fillRect l="-787" t="-768" r="-1378"/>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xmlns="" id="{73DA73D3-19FA-49C4-94F9-596E41A901AB}"/>
              </a:ext>
            </a:extLst>
          </p:cNvPr>
          <p:cNvSpPr/>
          <p:nvPr/>
        </p:nvSpPr>
        <p:spPr>
          <a:xfrm>
            <a:off x="463601" y="211508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0" name="TextBox 9"/>
          <p:cNvSpPr txBox="1"/>
          <p:nvPr/>
        </p:nvSpPr>
        <p:spPr>
          <a:xfrm>
            <a:off x="7252921" y="4143224"/>
            <a:ext cx="167260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smtClean="0"/>
              <a:t>Note</a:t>
            </a:r>
            <a:r>
              <a:rPr lang="en-GB" sz="1400" dirty="0" smtClean="0"/>
              <a:t>: I realise they actually scored 4 goals in the 2018 World Cup.</a:t>
            </a:r>
            <a:endParaRPr lang="en-GB" sz="1400" dirty="0"/>
          </a:p>
        </p:txBody>
      </p:sp>
      <p:sp>
        <p:nvSpPr>
          <p:cNvPr id="11" name="Rectangle 10">
            <a:extLst>
              <a:ext uri="{FF2B5EF4-FFF2-40B4-BE49-F238E27FC236}">
                <a16:creationId xmlns:a16="http://schemas.microsoft.com/office/drawing/2014/main" xmlns="" id="{5A5BDDB3-4798-4F53-960D-CA215119DAC9}"/>
              </a:ext>
            </a:extLst>
          </p:cNvPr>
          <p:cNvSpPr/>
          <p:nvPr/>
        </p:nvSpPr>
        <p:spPr>
          <a:xfrm>
            <a:off x="737288" y="3645024"/>
            <a:ext cx="6158812" cy="2670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9" name="Picture 8"/>
          <p:cNvPicPr>
            <a:picLocks noChangeAspect="1"/>
          </p:cNvPicPr>
          <p:nvPr/>
        </p:nvPicPr>
        <p:blipFill>
          <a:blip r:embed="rId3"/>
          <a:stretch>
            <a:fillRect/>
          </a:stretch>
        </p:blipFill>
        <p:spPr>
          <a:xfrm>
            <a:off x="6316817" y="5229200"/>
            <a:ext cx="2608709" cy="1457808"/>
          </a:xfrm>
          <a:prstGeom prst="rect">
            <a:avLst/>
          </a:prstGeom>
        </p:spPr>
      </p:pic>
    </p:spTree>
    <p:extLst>
      <p:ext uri="{BB962C8B-B14F-4D97-AF65-F5344CB8AC3E}">
        <p14:creationId xmlns:p14="http://schemas.microsoft.com/office/powerpoint/2010/main" val="2587862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C1EBB1B-FF68-4FD5-9DA7-1271C4D6AEDF}"/>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xmlns="" id="{348CC1FA-AD5E-47D1-9A36-4BB7407BD27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Random Variables</a:t>
              </a:r>
            </a:p>
          </p:txBody>
        </p:sp>
        <p:cxnSp>
          <p:nvCxnSpPr>
            <p:cNvPr id="4" name="Straight Connector 3">
              <a:extLst>
                <a:ext uri="{FF2B5EF4-FFF2-40B4-BE49-F238E27FC236}">
                  <a16:creationId xmlns:a16="http://schemas.microsoft.com/office/drawing/2014/main" xmlns="" id="{30A2DDC4-D8A1-4E17-A7F6-5AEBF2ACCE0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8238775-0039-444E-A4CF-EC0763253972}"/>
                  </a:ext>
                </a:extLst>
              </p:cNvPr>
              <p:cNvSpPr txBox="1"/>
              <p:nvPr/>
            </p:nvSpPr>
            <p:spPr>
              <a:xfrm>
                <a:off x="387147" y="866775"/>
                <a:ext cx="7056784" cy="646331"/>
              </a:xfrm>
              <a:prstGeom prst="rect">
                <a:avLst/>
              </a:prstGeom>
              <a:noFill/>
            </p:spPr>
            <p:txBody>
              <a:bodyPr wrap="square" rtlCol="0">
                <a:spAutoFit/>
              </a:bodyPr>
              <a:lstStyle/>
              <a:p>
                <a:r>
                  <a:rPr lang="en-GB" dirty="0"/>
                  <a:t>Suppose that we had two fair three-sided spinners, each which could be represented using random variables </a:t>
                </a:r>
                <a14:m>
                  <m:oMath xmlns:m="http://schemas.openxmlformats.org/officeDocument/2006/math">
                    <m:r>
                      <a:rPr lang="en-GB" b="0" i="1" smtClean="0">
                        <a:latin typeface="Cambria Math" panose="02040503050406030204" pitchFamily="18" charset="0"/>
                      </a:rPr>
                      <m:t>𝑋</m:t>
                    </m:r>
                  </m:oMath>
                </a14:m>
                <a:r>
                  <a:rPr lang="en-GB" dirty="0"/>
                  <a:t> and </a:t>
                </a:r>
                <a14:m>
                  <m:oMath xmlns:m="http://schemas.openxmlformats.org/officeDocument/2006/math">
                    <m:r>
                      <a:rPr lang="en-GB" b="0" i="1" smtClean="0">
                        <a:latin typeface="Cambria Math" panose="02040503050406030204" pitchFamily="18" charset="0"/>
                      </a:rPr>
                      <m:t>𝑌</m:t>
                    </m:r>
                  </m:oMath>
                </a14:m>
                <a:r>
                  <a:rPr lang="en-GB" dirty="0"/>
                  <a:t> respectively: </a:t>
                </a:r>
              </a:p>
            </p:txBody>
          </p:sp>
        </mc:Choice>
        <mc:Fallback xmlns="">
          <p:sp>
            <p:nvSpPr>
              <p:cNvPr id="5" name="TextBox 4">
                <a:extLst>
                  <a:ext uri="{FF2B5EF4-FFF2-40B4-BE49-F238E27FC236}">
                    <a16:creationId xmlns:a16="http://schemas.microsoft.com/office/drawing/2014/main" id="{88238775-0039-444E-A4CF-EC0763253972}"/>
                  </a:ext>
                </a:extLst>
              </p:cNvPr>
              <p:cNvSpPr txBox="1">
                <a:spLocks noRot="1" noChangeAspect="1" noMove="1" noResize="1" noEditPoints="1" noAdjustHandles="1" noChangeArrowheads="1" noChangeShapeType="1" noTextEdit="1"/>
              </p:cNvSpPr>
              <p:nvPr/>
            </p:nvSpPr>
            <p:spPr>
              <a:xfrm>
                <a:off x="387147" y="866775"/>
                <a:ext cx="7056784" cy="646331"/>
              </a:xfrm>
              <a:prstGeom prst="rect">
                <a:avLst/>
              </a:prstGeom>
              <a:blipFill>
                <a:blip r:embed="rId2"/>
                <a:stretch>
                  <a:fillRect l="-778" t="-4717" b="-14151"/>
                </a:stretch>
              </a:blipFill>
            </p:spPr>
            <p:txBody>
              <a:bodyPr/>
              <a:lstStyle/>
              <a:p>
                <a:r>
                  <a:rPr lang="en-GB">
                    <a:noFill/>
                  </a:rPr>
                  <a:t> </a:t>
                </a:r>
              </a:p>
            </p:txBody>
          </p:sp>
        </mc:Fallback>
      </mc:AlternateContent>
      <p:grpSp>
        <p:nvGrpSpPr>
          <p:cNvPr id="15" name="Group 14">
            <a:extLst>
              <a:ext uri="{FF2B5EF4-FFF2-40B4-BE49-F238E27FC236}">
                <a16:creationId xmlns:a16="http://schemas.microsoft.com/office/drawing/2014/main" xmlns="" id="{D2282BC2-31D4-4FC9-A191-C2B7AE13FBF1}"/>
              </a:ext>
            </a:extLst>
          </p:cNvPr>
          <p:cNvGrpSpPr/>
          <p:nvPr/>
        </p:nvGrpSpPr>
        <p:grpSpPr>
          <a:xfrm>
            <a:off x="2601673" y="1556911"/>
            <a:ext cx="1562472" cy="1083385"/>
            <a:chOff x="993304" y="1769551"/>
            <a:chExt cx="1905000" cy="1440160"/>
          </a:xfrm>
        </p:grpSpPr>
        <p:sp>
          <p:nvSpPr>
            <p:cNvPr id="7" name="Can 5">
              <a:extLst>
                <a:ext uri="{FF2B5EF4-FFF2-40B4-BE49-F238E27FC236}">
                  <a16:creationId xmlns:a16="http://schemas.microsoft.com/office/drawing/2014/main" xmlns="" id="{BBF74DE7-CC71-4875-8D3D-AAF00D29050A}"/>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Freeform 6">
              <a:extLst>
                <a:ext uri="{FF2B5EF4-FFF2-40B4-BE49-F238E27FC236}">
                  <a16:creationId xmlns:a16="http://schemas.microsoft.com/office/drawing/2014/main" xmlns="" id="{D49FF6CC-C184-4962-A08D-F591DCE11C4F}"/>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7">
              <a:extLst>
                <a:ext uri="{FF2B5EF4-FFF2-40B4-BE49-F238E27FC236}">
                  <a16:creationId xmlns:a16="http://schemas.microsoft.com/office/drawing/2014/main" xmlns="" id="{C7B0D637-5A54-431E-913F-9BCF72ED5736}"/>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Freeform 8">
              <a:extLst>
                <a:ext uri="{FF2B5EF4-FFF2-40B4-BE49-F238E27FC236}">
                  <a16:creationId xmlns:a16="http://schemas.microsoft.com/office/drawing/2014/main" xmlns="" id="{90F8D326-10FB-4D5E-B277-6486CAF5868C}"/>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Can 9">
              <a:extLst>
                <a:ext uri="{FF2B5EF4-FFF2-40B4-BE49-F238E27FC236}">
                  <a16:creationId xmlns:a16="http://schemas.microsoft.com/office/drawing/2014/main" xmlns="" id="{4E86F3BD-8577-431A-89EC-389BD1B4AF7A}"/>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xmlns="" id="{21F85A9A-E77D-4E19-9B77-F776141042BE}"/>
                </a:ext>
              </a:extLst>
            </p:cNvPr>
            <p:cNvSpPr txBox="1"/>
            <p:nvPr/>
          </p:nvSpPr>
          <p:spPr>
            <a:xfrm rot="19103478">
              <a:off x="1547663" y="2192329"/>
              <a:ext cx="360040" cy="490959"/>
            </a:xfrm>
            <a:prstGeom prst="rect">
              <a:avLst/>
            </a:prstGeom>
            <a:noFill/>
          </p:spPr>
          <p:txBody>
            <a:bodyPr wrap="square" rtlCol="0">
              <a:spAutoFit/>
            </a:bodyPr>
            <a:lstStyle/>
            <a:p>
              <a:r>
                <a:rPr lang="en-GB" b="1" dirty="0">
                  <a:solidFill>
                    <a:schemeClr val="bg1"/>
                  </a:solidFill>
                </a:rPr>
                <a:t>1</a:t>
              </a:r>
            </a:p>
          </p:txBody>
        </p:sp>
        <p:sp>
          <p:nvSpPr>
            <p:cNvPr id="13" name="TextBox 12">
              <a:extLst>
                <a:ext uri="{FF2B5EF4-FFF2-40B4-BE49-F238E27FC236}">
                  <a16:creationId xmlns:a16="http://schemas.microsoft.com/office/drawing/2014/main" xmlns="" id="{F9DC764D-1960-499F-B74E-E74C186F1CD3}"/>
                </a:ext>
              </a:extLst>
            </p:cNvPr>
            <p:cNvSpPr txBox="1"/>
            <p:nvPr/>
          </p:nvSpPr>
          <p:spPr>
            <a:xfrm rot="3777335">
              <a:off x="2079314" y="2357221"/>
              <a:ext cx="360040" cy="450298"/>
            </a:xfrm>
            <a:prstGeom prst="rect">
              <a:avLst/>
            </a:prstGeom>
            <a:noFill/>
          </p:spPr>
          <p:txBody>
            <a:bodyPr wrap="square" rtlCol="0">
              <a:spAutoFit/>
            </a:bodyPr>
            <a:lstStyle/>
            <a:p>
              <a:r>
                <a:rPr lang="en-GB" b="1" dirty="0">
                  <a:solidFill>
                    <a:schemeClr val="bg1"/>
                  </a:solidFill>
                </a:rPr>
                <a:t>2</a:t>
              </a:r>
            </a:p>
          </p:txBody>
        </p:sp>
        <p:sp>
          <p:nvSpPr>
            <p:cNvPr id="14" name="TextBox 13">
              <a:extLst>
                <a:ext uri="{FF2B5EF4-FFF2-40B4-BE49-F238E27FC236}">
                  <a16:creationId xmlns:a16="http://schemas.microsoft.com/office/drawing/2014/main" xmlns="" id="{0A514B1C-CF52-40C7-991D-69971E37EAD0}"/>
                </a:ext>
              </a:extLst>
            </p:cNvPr>
            <p:cNvSpPr txBox="1"/>
            <p:nvPr/>
          </p:nvSpPr>
          <p:spPr>
            <a:xfrm rot="11307297">
              <a:off x="1788883" y="2576832"/>
              <a:ext cx="360040" cy="490959"/>
            </a:xfrm>
            <a:prstGeom prst="rect">
              <a:avLst/>
            </a:prstGeom>
            <a:noFill/>
          </p:spPr>
          <p:txBody>
            <a:bodyPr wrap="square" rtlCol="0">
              <a:spAutoFit/>
            </a:bodyPr>
            <a:lstStyle/>
            <a:p>
              <a:r>
                <a:rPr lang="en-GB" b="1" dirty="0">
                  <a:solidFill>
                    <a:schemeClr val="bg1"/>
                  </a:solidFill>
                </a:rPr>
                <a:t>3</a:t>
              </a:r>
            </a:p>
          </p:txBody>
        </p:sp>
      </p:grpSp>
      <p:grpSp>
        <p:nvGrpSpPr>
          <p:cNvPr id="16" name="Group 15">
            <a:extLst>
              <a:ext uri="{FF2B5EF4-FFF2-40B4-BE49-F238E27FC236}">
                <a16:creationId xmlns:a16="http://schemas.microsoft.com/office/drawing/2014/main" xmlns="" id="{45BFBE6F-FD0C-4867-A410-B8E1DEDC52C9}"/>
              </a:ext>
            </a:extLst>
          </p:cNvPr>
          <p:cNvGrpSpPr/>
          <p:nvPr/>
        </p:nvGrpSpPr>
        <p:grpSpPr>
          <a:xfrm>
            <a:off x="4833921" y="1582663"/>
            <a:ext cx="1562472" cy="1083385"/>
            <a:chOff x="993304" y="1769551"/>
            <a:chExt cx="1905000" cy="1440160"/>
          </a:xfrm>
        </p:grpSpPr>
        <p:sp>
          <p:nvSpPr>
            <p:cNvPr id="17" name="Can 5">
              <a:extLst>
                <a:ext uri="{FF2B5EF4-FFF2-40B4-BE49-F238E27FC236}">
                  <a16:creationId xmlns:a16="http://schemas.microsoft.com/office/drawing/2014/main" xmlns="" id="{BE9812DE-E96C-4E2C-ACED-53A9309C65AB}"/>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Freeform 6">
              <a:extLst>
                <a:ext uri="{FF2B5EF4-FFF2-40B4-BE49-F238E27FC236}">
                  <a16:creationId xmlns:a16="http://schemas.microsoft.com/office/drawing/2014/main" xmlns="" id="{8F285158-AAA9-4D70-9795-7B6D0F9B863F}"/>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7">
              <a:extLst>
                <a:ext uri="{FF2B5EF4-FFF2-40B4-BE49-F238E27FC236}">
                  <a16:creationId xmlns:a16="http://schemas.microsoft.com/office/drawing/2014/main" xmlns="" id="{20744819-A703-452C-9116-0A6A16851B46}"/>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Freeform 8">
              <a:extLst>
                <a:ext uri="{FF2B5EF4-FFF2-40B4-BE49-F238E27FC236}">
                  <a16:creationId xmlns:a16="http://schemas.microsoft.com/office/drawing/2014/main" xmlns="" id="{A9BB9A23-58C8-4076-B6C6-042588074245}"/>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Can 9">
              <a:extLst>
                <a:ext uri="{FF2B5EF4-FFF2-40B4-BE49-F238E27FC236}">
                  <a16:creationId xmlns:a16="http://schemas.microsoft.com/office/drawing/2014/main" xmlns="" id="{15306CF1-686B-4343-85F7-AFE7B2005A54}"/>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xmlns="" id="{8761E4F6-7007-4C6F-A0A0-9A96DA15166B}"/>
                </a:ext>
              </a:extLst>
            </p:cNvPr>
            <p:cNvSpPr txBox="1"/>
            <p:nvPr/>
          </p:nvSpPr>
          <p:spPr>
            <a:xfrm rot="19103478">
              <a:off x="1547663" y="2192329"/>
              <a:ext cx="360040" cy="490959"/>
            </a:xfrm>
            <a:prstGeom prst="rect">
              <a:avLst/>
            </a:prstGeom>
            <a:noFill/>
          </p:spPr>
          <p:txBody>
            <a:bodyPr wrap="square" rtlCol="0">
              <a:spAutoFit/>
            </a:bodyPr>
            <a:lstStyle/>
            <a:p>
              <a:r>
                <a:rPr lang="en-GB" b="1" dirty="0">
                  <a:solidFill>
                    <a:schemeClr val="bg1"/>
                  </a:solidFill>
                </a:rPr>
                <a:t>2</a:t>
              </a:r>
            </a:p>
          </p:txBody>
        </p:sp>
        <p:sp>
          <p:nvSpPr>
            <p:cNvPr id="23" name="TextBox 22">
              <a:extLst>
                <a:ext uri="{FF2B5EF4-FFF2-40B4-BE49-F238E27FC236}">
                  <a16:creationId xmlns:a16="http://schemas.microsoft.com/office/drawing/2014/main" xmlns="" id="{1C5B6F55-D877-4E16-8387-5C1F9292A18B}"/>
                </a:ext>
              </a:extLst>
            </p:cNvPr>
            <p:cNvSpPr txBox="1"/>
            <p:nvPr/>
          </p:nvSpPr>
          <p:spPr>
            <a:xfrm rot="3777335">
              <a:off x="2079314" y="2357221"/>
              <a:ext cx="360040" cy="450298"/>
            </a:xfrm>
            <a:prstGeom prst="rect">
              <a:avLst/>
            </a:prstGeom>
            <a:noFill/>
          </p:spPr>
          <p:txBody>
            <a:bodyPr wrap="square" rtlCol="0">
              <a:spAutoFit/>
            </a:bodyPr>
            <a:lstStyle/>
            <a:p>
              <a:r>
                <a:rPr lang="en-GB" b="1" dirty="0">
                  <a:solidFill>
                    <a:schemeClr val="bg1"/>
                  </a:solidFill>
                </a:rPr>
                <a:t>3</a:t>
              </a:r>
            </a:p>
          </p:txBody>
        </p:sp>
        <p:sp>
          <p:nvSpPr>
            <p:cNvPr id="24" name="TextBox 23">
              <a:extLst>
                <a:ext uri="{FF2B5EF4-FFF2-40B4-BE49-F238E27FC236}">
                  <a16:creationId xmlns:a16="http://schemas.microsoft.com/office/drawing/2014/main" xmlns="" id="{177D9C62-2CC7-4F78-8EA6-861A44A98200}"/>
                </a:ext>
              </a:extLst>
            </p:cNvPr>
            <p:cNvSpPr txBox="1"/>
            <p:nvPr/>
          </p:nvSpPr>
          <p:spPr>
            <a:xfrm rot="11307297">
              <a:off x="1788883" y="2576832"/>
              <a:ext cx="360040" cy="490959"/>
            </a:xfrm>
            <a:prstGeom prst="rect">
              <a:avLst/>
            </a:prstGeom>
            <a:noFill/>
          </p:spPr>
          <p:txBody>
            <a:bodyPr wrap="square" rtlCol="0">
              <a:spAutoFit/>
            </a:bodyPr>
            <a:lstStyle/>
            <a:p>
              <a:r>
                <a:rPr lang="en-GB" b="1" dirty="0">
                  <a:solidFill>
                    <a:schemeClr val="bg1"/>
                  </a:solidFill>
                </a:rPr>
                <a:t>4</a:t>
              </a:r>
            </a:p>
          </p:txBody>
        </p:sp>
      </p:grpSp>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xmlns="" id="{FD4C67F4-2BA6-4DFF-B11B-73617A703C96}"/>
                  </a:ext>
                </a:extLst>
              </p:cNvPr>
              <p:cNvGraphicFramePr>
                <a:graphicFrameLocks noGrp="1"/>
              </p:cNvGraphicFramePr>
              <p:nvPr>
                <p:extLst>
                  <p:ext uri="{D42A27DB-BD31-4B8C-83A1-F6EECF244321}">
                    <p14:modId xmlns:p14="http://schemas.microsoft.com/office/powerpoint/2010/main" val="8928984"/>
                  </p:ext>
                </p:extLst>
              </p:nvPr>
            </p:nvGraphicFramePr>
            <p:xfrm>
              <a:off x="2562151" y="2893398"/>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xmlns="" val="1989967984"/>
                        </a:ext>
                      </a:extLst>
                    </a:gridCol>
                    <a:gridCol w="371792">
                      <a:extLst>
                        <a:ext uri="{9D8B030D-6E8A-4147-A177-3AD203B41FA5}">
                          <a16:colId xmlns:a16="http://schemas.microsoft.com/office/drawing/2014/main" xmlns="" val="3751233965"/>
                        </a:ext>
                      </a:extLst>
                    </a:gridCol>
                    <a:gridCol w="371792">
                      <a:extLst>
                        <a:ext uri="{9D8B030D-6E8A-4147-A177-3AD203B41FA5}">
                          <a16:colId xmlns:a16="http://schemas.microsoft.com/office/drawing/2014/main" xmlns="" val="585666317"/>
                        </a:ext>
                      </a:extLst>
                    </a:gridCol>
                    <a:gridCol w="371792">
                      <a:extLst>
                        <a:ext uri="{9D8B030D-6E8A-4147-A177-3AD203B41FA5}">
                          <a16:colId xmlns:a16="http://schemas.microsoft.com/office/drawing/2014/main" xmlns="" val="20919166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𝟏</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𝟑</m:t>
                                </m:r>
                              </m:oMath>
                            </m:oMathPara>
                          </a14:m>
                          <a:endParaRPr lang="en-GB" dirty="0"/>
                        </a:p>
                      </a:txBody>
                      <a:tcPr/>
                    </a:tc>
                    <a:extLst>
                      <a:ext uri="{0D108BD9-81ED-4DB2-BD59-A6C34878D82A}">
                        <a16:rowId xmlns:a16="http://schemas.microsoft.com/office/drawing/2014/main" xmlns="" val="3292103448"/>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smtClean="0">
                                    <a:latin typeface="Cambria Math" panose="02040503050406030204" pitchFamily="18" charset="0"/>
                                  </a:rPr>
                                  <m:t>𝑥</m:t>
                                </m:r>
                                <m:r>
                                  <a:rPr lang="en-GB"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xmlns="" val="2144525875"/>
                      </a:ext>
                    </a:extLst>
                  </a:tr>
                </a:tbl>
              </a:graphicData>
            </a:graphic>
          </p:graphicFrame>
        </mc:Choice>
        <mc:Fallback xmlns="">
          <p:graphicFrame>
            <p:nvGraphicFramePr>
              <p:cNvPr id="25" name="Table 24">
                <a:extLst>
                  <a:ext uri="{FF2B5EF4-FFF2-40B4-BE49-F238E27FC236}">
                    <a16:creationId xmlns:a16="http://schemas.microsoft.com/office/drawing/2014/main" id="{FD4C67F4-2BA6-4DFF-B11B-73617A703C96}"/>
                  </a:ext>
                </a:extLst>
              </p:cNvPr>
              <p:cNvGraphicFramePr>
                <a:graphicFrameLocks noGrp="1"/>
              </p:cNvGraphicFramePr>
              <p:nvPr>
                <p:extLst>
                  <p:ext uri="{D42A27DB-BD31-4B8C-83A1-F6EECF244321}">
                    <p14:modId xmlns:p14="http://schemas.microsoft.com/office/powerpoint/2010/main" val="8928984"/>
                  </p:ext>
                </p:extLst>
              </p:nvPr>
            </p:nvGraphicFramePr>
            <p:xfrm>
              <a:off x="2562151" y="2893398"/>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endParaRPr lang="en-US"/>
                        </a:p>
                      </a:txBody>
                      <a:tcPr>
                        <a:blipFill>
                          <a:blip r:embed="rId3"/>
                          <a:stretch>
                            <a:fillRect l="-885" t="-1639" r="-165487" b="-168852"/>
                          </a:stretch>
                        </a:blipFill>
                      </a:tcPr>
                    </a:tc>
                    <a:tc>
                      <a:txBody>
                        <a:bodyPr/>
                        <a:lstStyle/>
                        <a:p>
                          <a:endParaRPr lang="en-US"/>
                        </a:p>
                      </a:txBody>
                      <a:tcPr>
                        <a:blipFill>
                          <a:blip r:embed="rId3"/>
                          <a:stretch>
                            <a:fillRect l="-186885" t="-1639" r="-206557" b="-168852"/>
                          </a:stretch>
                        </a:blipFill>
                      </a:tcPr>
                    </a:tc>
                    <a:tc>
                      <a:txBody>
                        <a:bodyPr/>
                        <a:lstStyle/>
                        <a:p>
                          <a:endParaRPr lang="en-US"/>
                        </a:p>
                      </a:txBody>
                      <a:tcPr>
                        <a:blipFill>
                          <a:blip r:embed="rId3"/>
                          <a:stretch>
                            <a:fillRect l="-286885" t="-1639" r="-106557" b="-168852"/>
                          </a:stretch>
                        </a:blipFill>
                      </a:tcPr>
                    </a:tc>
                    <a:tc>
                      <a:txBody>
                        <a:bodyPr/>
                        <a:lstStyle/>
                        <a:p>
                          <a:endParaRPr lang="en-US"/>
                        </a:p>
                      </a:txBody>
                      <a:tcPr>
                        <a:blipFill>
                          <a:blip r:embed="rId3"/>
                          <a:stretch>
                            <a:fillRect l="-386885" t="-1639" r="-6557" b="-168852"/>
                          </a:stretch>
                        </a:blipFill>
                      </a:tcPr>
                    </a:tc>
                    <a:extLst>
                      <a:ext uri="{0D108BD9-81ED-4DB2-BD59-A6C34878D82A}">
                        <a16:rowId xmlns:a16="http://schemas.microsoft.com/office/drawing/2014/main" val="3292103448"/>
                      </a:ext>
                    </a:extLst>
                  </a:tr>
                  <a:tr h="606806">
                    <a:tc>
                      <a:txBody>
                        <a:bodyPr/>
                        <a:lstStyle/>
                        <a:p>
                          <a:endParaRPr lang="en-US"/>
                        </a:p>
                      </a:txBody>
                      <a:tcPr>
                        <a:blipFill>
                          <a:blip r:embed="rId3"/>
                          <a:stretch>
                            <a:fillRect l="-885" t="-61386" r="-165487" b="-1980"/>
                          </a:stretch>
                        </a:blipFill>
                      </a:tcPr>
                    </a:tc>
                    <a:tc>
                      <a:txBody>
                        <a:bodyPr/>
                        <a:lstStyle/>
                        <a:p>
                          <a:endParaRPr lang="en-US"/>
                        </a:p>
                      </a:txBody>
                      <a:tcPr>
                        <a:blipFill>
                          <a:blip r:embed="rId3"/>
                          <a:stretch>
                            <a:fillRect l="-186885" t="-61386" r="-206557" b="-1980"/>
                          </a:stretch>
                        </a:blipFill>
                      </a:tcPr>
                    </a:tc>
                    <a:tc>
                      <a:txBody>
                        <a:bodyPr/>
                        <a:lstStyle/>
                        <a:p>
                          <a:endParaRPr lang="en-US"/>
                        </a:p>
                      </a:txBody>
                      <a:tcPr>
                        <a:blipFill>
                          <a:blip r:embed="rId3"/>
                          <a:stretch>
                            <a:fillRect l="-286885" t="-61386" r="-106557" b="-1980"/>
                          </a:stretch>
                        </a:blipFill>
                      </a:tcPr>
                    </a:tc>
                    <a:tc>
                      <a:txBody>
                        <a:bodyPr/>
                        <a:lstStyle/>
                        <a:p>
                          <a:endParaRPr lang="en-US"/>
                        </a:p>
                      </a:txBody>
                      <a:tcPr>
                        <a:blipFill>
                          <a:blip r:embed="rId3"/>
                          <a:stretch>
                            <a:fillRect l="-386885" t="-61386" r="-6557" b="-1980"/>
                          </a:stretch>
                        </a:blipFill>
                      </a:tcPr>
                    </a:tc>
                    <a:extLst>
                      <a:ext uri="{0D108BD9-81ED-4DB2-BD59-A6C34878D82A}">
                        <a16:rowId xmlns:a16="http://schemas.microsoft.com/office/drawing/2014/main" val="2144525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xmlns="" id="{F5F6C2DB-0AC7-441D-9202-6FE69354DF58}"/>
                  </a:ext>
                </a:extLst>
              </p:cNvPr>
              <p:cNvGraphicFramePr>
                <a:graphicFrameLocks noGrp="1"/>
              </p:cNvGraphicFramePr>
              <p:nvPr>
                <p:extLst>
                  <p:ext uri="{D42A27DB-BD31-4B8C-83A1-F6EECF244321}">
                    <p14:modId xmlns:p14="http://schemas.microsoft.com/office/powerpoint/2010/main" val="701673416"/>
                  </p:ext>
                </p:extLst>
              </p:nvPr>
            </p:nvGraphicFramePr>
            <p:xfrm>
              <a:off x="4788024" y="2899990"/>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xmlns="" val="1989967984"/>
                        </a:ext>
                      </a:extLst>
                    </a:gridCol>
                    <a:gridCol w="371792">
                      <a:extLst>
                        <a:ext uri="{9D8B030D-6E8A-4147-A177-3AD203B41FA5}">
                          <a16:colId xmlns:a16="http://schemas.microsoft.com/office/drawing/2014/main" xmlns="" val="3751233965"/>
                        </a:ext>
                      </a:extLst>
                    </a:gridCol>
                    <a:gridCol w="371792">
                      <a:extLst>
                        <a:ext uri="{9D8B030D-6E8A-4147-A177-3AD203B41FA5}">
                          <a16:colId xmlns:a16="http://schemas.microsoft.com/office/drawing/2014/main" xmlns="" val="585666317"/>
                        </a:ext>
                      </a:extLst>
                    </a:gridCol>
                    <a:gridCol w="371792">
                      <a:extLst>
                        <a:ext uri="{9D8B030D-6E8A-4147-A177-3AD203B41FA5}">
                          <a16:colId xmlns:a16="http://schemas.microsoft.com/office/drawing/2014/main" xmlns="" val="20919166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𝟒</m:t>
                                </m:r>
                              </m:oMath>
                            </m:oMathPara>
                          </a14:m>
                          <a:endParaRPr lang="en-GB" dirty="0"/>
                        </a:p>
                      </a:txBody>
                      <a:tcPr/>
                    </a:tc>
                    <a:extLst>
                      <a:ext uri="{0D108BD9-81ED-4DB2-BD59-A6C34878D82A}">
                        <a16:rowId xmlns:a16="http://schemas.microsoft.com/office/drawing/2014/main" xmlns="" val="3292103448"/>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b="0" i="1" smtClean="0">
                                    <a:latin typeface="Cambria Math" panose="02040503050406030204" pitchFamily="18" charset="0"/>
                                  </a:rPr>
                                  <m:t>𝑦</m:t>
                                </m:r>
                                <m:r>
                                  <a:rPr lang="en-GB"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xmlns="" val="2144525875"/>
                      </a:ext>
                    </a:extLst>
                  </a:tr>
                </a:tbl>
              </a:graphicData>
            </a:graphic>
          </p:graphicFrame>
        </mc:Choice>
        <mc:Fallback xmlns="">
          <p:graphicFrame>
            <p:nvGraphicFramePr>
              <p:cNvPr id="26" name="Table 25">
                <a:extLst>
                  <a:ext uri="{FF2B5EF4-FFF2-40B4-BE49-F238E27FC236}">
                    <a16:creationId xmlns:a16="http://schemas.microsoft.com/office/drawing/2014/main" id="{F5F6C2DB-0AC7-441D-9202-6FE69354DF58}"/>
                  </a:ext>
                </a:extLst>
              </p:cNvPr>
              <p:cNvGraphicFramePr>
                <a:graphicFrameLocks noGrp="1"/>
              </p:cNvGraphicFramePr>
              <p:nvPr>
                <p:extLst>
                  <p:ext uri="{D42A27DB-BD31-4B8C-83A1-F6EECF244321}">
                    <p14:modId xmlns:p14="http://schemas.microsoft.com/office/powerpoint/2010/main" val="701673416"/>
                  </p:ext>
                </p:extLst>
              </p:nvPr>
            </p:nvGraphicFramePr>
            <p:xfrm>
              <a:off x="4788024" y="2899990"/>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endParaRPr lang="en-US"/>
                        </a:p>
                      </a:txBody>
                      <a:tcPr>
                        <a:blipFill>
                          <a:blip r:embed="rId4"/>
                          <a:stretch>
                            <a:fillRect l="-885" t="-1639" r="-165487" b="-168852"/>
                          </a:stretch>
                        </a:blipFill>
                      </a:tcPr>
                    </a:tc>
                    <a:tc>
                      <a:txBody>
                        <a:bodyPr/>
                        <a:lstStyle/>
                        <a:p>
                          <a:endParaRPr lang="en-US"/>
                        </a:p>
                      </a:txBody>
                      <a:tcPr>
                        <a:blipFill>
                          <a:blip r:embed="rId4"/>
                          <a:stretch>
                            <a:fillRect l="-186885" t="-1639" r="-206557" b="-168852"/>
                          </a:stretch>
                        </a:blipFill>
                      </a:tcPr>
                    </a:tc>
                    <a:tc>
                      <a:txBody>
                        <a:bodyPr/>
                        <a:lstStyle/>
                        <a:p>
                          <a:endParaRPr lang="en-US"/>
                        </a:p>
                      </a:txBody>
                      <a:tcPr>
                        <a:blipFill>
                          <a:blip r:embed="rId4"/>
                          <a:stretch>
                            <a:fillRect l="-286885" t="-1639" r="-106557" b="-168852"/>
                          </a:stretch>
                        </a:blipFill>
                      </a:tcPr>
                    </a:tc>
                    <a:tc>
                      <a:txBody>
                        <a:bodyPr/>
                        <a:lstStyle/>
                        <a:p>
                          <a:endParaRPr lang="en-US"/>
                        </a:p>
                      </a:txBody>
                      <a:tcPr>
                        <a:blipFill>
                          <a:blip r:embed="rId4"/>
                          <a:stretch>
                            <a:fillRect l="-386885" t="-1639" r="-6557" b="-168852"/>
                          </a:stretch>
                        </a:blipFill>
                      </a:tcPr>
                    </a:tc>
                    <a:extLst>
                      <a:ext uri="{0D108BD9-81ED-4DB2-BD59-A6C34878D82A}">
                        <a16:rowId xmlns:a16="http://schemas.microsoft.com/office/drawing/2014/main" val="3292103448"/>
                      </a:ext>
                    </a:extLst>
                  </a:tr>
                  <a:tr h="606806">
                    <a:tc>
                      <a:txBody>
                        <a:bodyPr/>
                        <a:lstStyle/>
                        <a:p>
                          <a:endParaRPr lang="en-US"/>
                        </a:p>
                      </a:txBody>
                      <a:tcPr>
                        <a:blipFill>
                          <a:blip r:embed="rId4"/>
                          <a:stretch>
                            <a:fillRect l="-885" t="-61386" r="-165487" b="-1980"/>
                          </a:stretch>
                        </a:blipFill>
                      </a:tcPr>
                    </a:tc>
                    <a:tc>
                      <a:txBody>
                        <a:bodyPr/>
                        <a:lstStyle/>
                        <a:p>
                          <a:endParaRPr lang="en-US"/>
                        </a:p>
                      </a:txBody>
                      <a:tcPr>
                        <a:blipFill>
                          <a:blip r:embed="rId4"/>
                          <a:stretch>
                            <a:fillRect l="-186885" t="-61386" r="-206557" b="-1980"/>
                          </a:stretch>
                        </a:blipFill>
                      </a:tcPr>
                    </a:tc>
                    <a:tc>
                      <a:txBody>
                        <a:bodyPr/>
                        <a:lstStyle/>
                        <a:p>
                          <a:endParaRPr lang="en-US"/>
                        </a:p>
                      </a:txBody>
                      <a:tcPr>
                        <a:blipFill>
                          <a:blip r:embed="rId4"/>
                          <a:stretch>
                            <a:fillRect l="-286885" t="-61386" r="-106557" b="-1980"/>
                          </a:stretch>
                        </a:blipFill>
                      </a:tcPr>
                    </a:tc>
                    <a:tc>
                      <a:txBody>
                        <a:bodyPr/>
                        <a:lstStyle/>
                        <a:p>
                          <a:endParaRPr lang="en-US"/>
                        </a:p>
                      </a:txBody>
                      <a:tcPr>
                        <a:blipFill>
                          <a:blip r:embed="rId4"/>
                          <a:stretch>
                            <a:fillRect l="-386885" t="-61386" r="-6557" b="-1980"/>
                          </a:stretch>
                        </a:blipFill>
                      </a:tcPr>
                    </a:tc>
                    <a:extLst>
                      <a:ext uri="{0D108BD9-81ED-4DB2-BD59-A6C34878D82A}">
                        <a16:rowId xmlns:a16="http://schemas.microsoft.com/office/drawing/2014/main" val="2144525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xmlns="" id="{734CE652-EB03-4135-B147-B4022F0B8460}"/>
                  </a:ext>
                </a:extLst>
              </p:cNvPr>
              <p:cNvGraphicFramePr>
                <a:graphicFrameLocks noGrp="1"/>
              </p:cNvGraphicFramePr>
              <p:nvPr>
                <p:extLst>
                  <p:ext uri="{D42A27DB-BD31-4B8C-83A1-F6EECF244321}">
                    <p14:modId xmlns:p14="http://schemas.microsoft.com/office/powerpoint/2010/main" val="643627166"/>
                  </p:ext>
                </p:extLst>
              </p:nvPr>
            </p:nvGraphicFramePr>
            <p:xfrm>
              <a:off x="772363" y="4725144"/>
              <a:ext cx="3469504" cy="1483360"/>
            </p:xfrm>
            <a:graphic>
              <a:graphicData uri="http://schemas.openxmlformats.org/drawingml/2006/table">
                <a:tbl>
                  <a:tblPr firstRow="1" firstCol="1" bandRow="1">
                    <a:tableStyleId>{00A15C55-8517-42AA-B614-E9B94910E393}</a:tableStyleId>
                  </a:tblPr>
                  <a:tblGrid>
                    <a:gridCol w="1192530">
                      <a:extLst>
                        <a:ext uri="{9D8B030D-6E8A-4147-A177-3AD203B41FA5}">
                          <a16:colId xmlns:a16="http://schemas.microsoft.com/office/drawing/2014/main" xmlns="" val="3042625732"/>
                        </a:ext>
                      </a:extLst>
                    </a:gridCol>
                    <a:gridCol w="631334">
                      <a:extLst>
                        <a:ext uri="{9D8B030D-6E8A-4147-A177-3AD203B41FA5}">
                          <a16:colId xmlns:a16="http://schemas.microsoft.com/office/drawing/2014/main" xmlns="" val="1217678808"/>
                        </a:ext>
                      </a:extLst>
                    </a:gridCol>
                    <a:gridCol w="792088">
                      <a:extLst>
                        <a:ext uri="{9D8B030D-6E8A-4147-A177-3AD203B41FA5}">
                          <a16:colId xmlns:a16="http://schemas.microsoft.com/office/drawing/2014/main" xmlns="" val="4259227517"/>
                        </a:ext>
                      </a:extLst>
                    </a:gridCol>
                    <a:gridCol w="853552">
                      <a:extLst>
                        <a:ext uri="{9D8B030D-6E8A-4147-A177-3AD203B41FA5}">
                          <a16:colId xmlns:a16="http://schemas.microsoft.com/office/drawing/2014/main" xmlns="" val="35035047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𝒚</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oMath>
                            </m:oMathPara>
                          </a14:m>
                          <a:endParaRPr lang="en-GB" dirty="0"/>
                        </a:p>
                      </a:txBody>
                      <a:tcPr/>
                    </a:tc>
                    <a:extLst>
                      <a:ext uri="{0D108BD9-81ED-4DB2-BD59-A6C34878D82A}">
                        <a16:rowId xmlns:a16="http://schemas.microsoft.com/office/drawing/2014/main" xmlns="" val="163548772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extLst>
                      <a:ext uri="{0D108BD9-81ED-4DB2-BD59-A6C34878D82A}">
                        <a16:rowId xmlns:a16="http://schemas.microsoft.com/office/drawing/2014/main" xmlns="" val="165393369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xmlns="" val="2363267431"/>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xmlns="" val="1651436882"/>
                      </a:ext>
                    </a:extLst>
                  </a:tr>
                </a:tbl>
              </a:graphicData>
            </a:graphic>
          </p:graphicFrame>
        </mc:Choice>
        <mc:Fallback xmlns="">
          <p:graphicFrame>
            <p:nvGraphicFramePr>
              <p:cNvPr id="27" name="Table 26">
                <a:extLst>
                  <a:ext uri="{FF2B5EF4-FFF2-40B4-BE49-F238E27FC236}">
                    <a16:creationId xmlns:a16="http://schemas.microsoft.com/office/drawing/2014/main" id="{734CE652-EB03-4135-B147-B4022F0B8460}"/>
                  </a:ext>
                </a:extLst>
              </p:cNvPr>
              <p:cNvGraphicFramePr>
                <a:graphicFrameLocks noGrp="1"/>
              </p:cNvGraphicFramePr>
              <p:nvPr>
                <p:extLst>
                  <p:ext uri="{D42A27DB-BD31-4B8C-83A1-F6EECF244321}">
                    <p14:modId xmlns:p14="http://schemas.microsoft.com/office/powerpoint/2010/main" val="643627166"/>
                  </p:ext>
                </p:extLst>
              </p:nvPr>
            </p:nvGraphicFramePr>
            <p:xfrm>
              <a:off x="772363" y="4725144"/>
              <a:ext cx="3469504" cy="1483360"/>
            </p:xfrm>
            <a:graphic>
              <a:graphicData uri="http://schemas.openxmlformats.org/drawingml/2006/table">
                <a:tbl>
                  <a:tblPr firstRow="1" firstCol="1" bandRow="1">
                    <a:tableStyleId>{00A15C55-8517-42AA-B614-E9B94910E393}</a:tableStyleId>
                  </a:tblPr>
                  <a:tblGrid>
                    <a:gridCol w="1192530">
                      <a:extLst>
                        <a:ext uri="{9D8B030D-6E8A-4147-A177-3AD203B41FA5}">
                          <a16:colId xmlns:a16="http://schemas.microsoft.com/office/drawing/2014/main" val="3042625732"/>
                        </a:ext>
                      </a:extLst>
                    </a:gridCol>
                    <a:gridCol w="631334">
                      <a:extLst>
                        <a:ext uri="{9D8B030D-6E8A-4147-A177-3AD203B41FA5}">
                          <a16:colId xmlns:a16="http://schemas.microsoft.com/office/drawing/2014/main" val="1217678808"/>
                        </a:ext>
                      </a:extLst>
                    </a:gridCol>
                    <a:gridCol w="792088">
                      <a:extLst>
                        <a:ext uri="{9D8B030D-6E8A-4147-A177-3AD203B41FA5}">
                          <a16:colId xmlns:a16="http://schemas.microsoft.com/office/drawing/2014/main" val="4259227517"/>
                        </a:ext>
                      </a:extLst>
                    </a:gridCol>
                    <a:gridCol w="853552">
                      <a:extLst>
                        <a:ext uri="{9D8B030D-6E8A-4147-A177-3AD203B41FA5}">
                          <a16:colId xmlns:a16="http://schemas.microsoft.com/office/drawing/2014/main" val="3503504721"/>
                        </a:ext>
                      </a:extLst>
                    </a:gridCol>
                  </a:tblGrid>
                  <a:tr h="370840">
                    <a:tc>
                      <a:txBody>
                        <a:bodyPr/>
                        <a:lstStyle/>
                        <a:p>
                          <a:endParaRPr lang="en-US"/>
                        </a:p>
                      </a:txBody>
                      <a:tcPr>
                        <a:blipFill>
                          <a:blip r:embed="rId5"/>
                          <a:stretch>
                            <a:fillRect l="-510" t="-1639" r="-193367" b="-303279"/>
                          </a:stretch>
                        </a:blipFill>
                      </a:tcPr>
                    </a:tc>
                    <a:tc>
                      <a:txBody>
                        <a:bodyPr/>
                        <a:lstStyle/>
                        <a:p>
                          <a:endParaRPr lang="en-US"/>
                        </a:p>
                      </a:txBody>
                      <a:tcPr>
                        <a:blipFill>
                          <a:blip r:embed="rId5"/>
                          <a:stretch>
                            <a:fillRect l="-189423" t="-1639" r="-264423" b="-303279"/>
                          </a:stretch>
                        </a:blipFill>
                      </a:tcPr>
                    </a:tc>
                    <a:tc>
                      <a:txBody>
                        <a:bodyPr/>
                        <a:lstStyle/>
                        <a:p>
                          <a:endParaRPr lang="en-US"/>
                        </a:p>
                      </a:txBody>
                      <a:tcPr>
                        <a:blipFill>
                          <a:blip r:embed="rId5"/>
                          <a:stretch>
                            <a:fillRect l="-231538" t="-1639" r="-111538" b="-303279"/>
                          </a:stretch>
                        </a:blipFill>
                      </a:tcPr>
                    </a:tc>
                    <a:tc>
                      <a:txBody>
                        <a:bodyPr/>
                        <a:lstStyle/>
                        <a:p>
                          <a:endParaRPr lang="en-US"/>
                        </a:p>
                      </a:txBody>
                      <a:tcPr>
                        <a:blipFill>
                          <a:blip r:embed="rId5"/>
                          <a:stretch>
                            <a:fillRect l="-307857" t="-1639" r="-3571" b="-303279"/>
                          </a:stretch>
                        </a:blipFill>
                      </a:tcPr>
                    </a:tc>
                    <a:extLst>
                      <a:ext uri="{0D108BD9-81ED-4DB2-BD59-A6C34878D82A}">
                        <a16:rowId xmlns:a16="http://schemas.microsoft.com/office/drawing/2014/main" val="1635487729"/>
                      </a:ext>
                    </a:extLst>
                  </a:tr>
                  <a:tr h="370840">
                    <a:tc>
                      <a:txBody>
                        <a:bodyPr/>
                        <a:lstStyle/>
                        <a:p>
                          <a:endParaRPr lang="en-US"/>
                        </a:p>
                      </a:txBody>
                      <a:tcPr>
                        <a:blipFill>
                          <a:blip r:embed="rId5"/>
                          <a:stretch>
                            <a:fillRect l="-510" t="-101639" r="-193367" b="-203279"/>
                          </a:stretch>
                        </a:blipFill>
                      </a:tcPr>
                    </a:tc>
                    <a:tc>
                      <a:txBody>
                        <a:bodyPr/>
                        <a:lstStyle/>
                        <a:p>
                          <a:endParaRPr lang="en-US"/>
                        </a:p>
                      </a:txBody>
                      <a:tcPr>
                        <a:blipFill>
                          <a:blip r:embed="rId5"/>
                          <a:stretch>
                            <a:fillRect l="-189423" t="-101639" r="-264423" b="-203279"/>
                          </a:stretch>
                        </a:blipFill>
                      </a:tcPr>
                    </a:tc>
                    <a:tc>
                      <a:txBody>
                        <a:bodyPr/>
                        <a:lstStyle/>
                        <a:p>
                          <a:endParaRPr lang="en-US"/>
                        </a:p>
                      </a:txBody>
                      <a:tcPr>
                        <a:blipFill>
                          <a:blip r:embed="rId5"/>
                          <a:stretch>
                            <a:fillRect l="-231538" t="-101639" r="-111538" b="-203279"/>
                          </a:stretch>
                        </a:blipFill>
                      </a:tcPr>
                    </a:tc>
                    <a:tc>
                      <a:txBody>
                        <a:bodyPr/>
                        <a:lstStyle/>
                        <a:p>
                          <a:endParaRPr lang="en-US"/>
                        </a:p>
                      </a:txBody>
                      <a:tcPr>
                        <a:blipFill>
                          <a:blip r:embed="rId5"/>
                          <a:stretch>
                            <a:fillRect l="-307857" t="-101639" r="-3571" b="-203279"/>
                          </a:stretch>
                        </a:blipFill>
                      </a:tcPr>
                    </a:tc>
                    <a:extLst>
                      <a:ext uri="{0D108BD9-81ED-4DB2-BD59-A6C34878D82A}">
                        <a16:rowId xmlns:a16="http://schemas.microsoft.com/office/drawing/2014/main" val="1653933699"/>
                      </a:ext>
                    </a:extLst>
                  </a:tr>
                  <a:tr h="370840">
                    <a:tc>
                      <a:txBody>
                        <a:bodyPr/>
                        <a:lstStyle/>
                        <a:p>
                          <a:endParaRPr lang="en-US"/>
                        </a:p>
                      </a:txBody>
                      <a:tcPr>
                        <a:blipFill>
                          <a:blip r:embed="rId5"/>
                          <a:stretch>
                            <a:fillRect l="-510" t="-201639" r="-193367" b="-103279"/>
                          </a:stretch>
                        </a:blipFill>
                      </a:tcPr>
                    </a:tc>
                    <a:tc>
                      <a:txBody>
                        <a:bodyPr/>
                        <a:lstStyle/>
                        <a:p>
                          <a:endParaRPr lang="en-US"/>
                        </a:p>
                      </a:txBody>
                      <a:tcPr>
                        <a:blipFill>
                          <a:blip r:embed="rId5"/>
                          <a:stretch>
                            <a:fillRect l="-189423" t="-201639" r="-264423" b="-103279"/>
                          </a:stretch>
                        </a:blipFill>
                      </a:tcPr>
                    </a:tc>
                    <a:tc>
                      <a:txBody>
                        <a:bodyPr/>
                        <a:lstStyle/>
                        <a:p>
                          <a:endParaRPr lang="en-US"/>
                        </a:p>
                      </a:txBody>
                      <a:tcPr>
                        <a:blipFill>
                          <a:blip r:embed="rId5"/>
                          <a:stretch>
                            <a:fillRect l="-231538" t="-201639" r="-111538" b="-103279"/>
                          </a:stretch>
                        </a:blipFill>
                      </a:tcPr>
                    </a:tc>
                    <a:tc>
                      <a:txBody>
                        <a:bodyPr/>
                        <a:lstStyle/>
                        <a:p>
                          <a:endParaRPr lang="en-US"/>
                        </a:p>
                      </a:txBody>
                      <a:tcPr>
                        <a:blipFill>
                          <a:blip r:embed="rId5"/>
                          <a:stretch>
                            <a:fillRect l="-307857" t="-201639" r="-3571" b="-103279"/>
                          </a:stretch>
                        </a:blipFill>
                      </a:tcPr>
                    </a:tc>
                    <a:extLst>
                      <a:ext uri="{0D108BD9-81ED-4DB2-BD59-A6C34878D82A}">
                        <a16:rowId xmlns:a16="http://schemas.microsoft.com/office/drawing/2014/main" val="2363267431"/>
                      </a:ext>
                    </a:extLst>
                  </a:tr>
                  <a:tr h="370840">
                    <a:tc>
                      <a:txBody>
                        <a:bodyPr/>
                        <a:lstStyle/>
                        <a:p>
                          <a:endParaRPr lang="en-US"/>
                        </a:p>
                      </a:txBody>
                      <a:tcPr>
                        <a:blipFill>
                          <a:blip r:embed="rId5"/>
                          <a:stretch>
                            <a:fillRect l="-510" t="-301639" r="-193367" b="-3279"/>
                          </a:stretch>
                        </a:blipFill>
                      </a:tcPr>
                    </a:tc>
                    <a:tc>
                      <a:txBody>
                        <a:bodyPr/>
                        <a:lstStyle/>
                        <a:p>
                          <a:endParaRPr lang="en-US"/>
                        </a:p>
                      </a:txBody>
                      <a:tcPr>
                        <a:blipFill>
                          <a:blip r:embed="rId5"/>
                          <a:stretch>
                            <a:fillRect l="-189423" t="-301639" r="-264423" b="-3279"/>
                          </a:stretch>
                        </a:blipFill>
                      </a:tcPr>
                    </a:tc>
                    <a:tc>
                      <a:txBody>
                        <a:bodyPr/>
                        <a:lstStyle/>
                        <a:p>
                          <a:endParaRPr lang="en-US"/>
                        </a:p>
                      </a:txBody>
                      <a:tcPr>
                        <a:blipFill>
                          <a:blip r:embed="rId5"/>
                          <a:stretch>
                            <a:fillRect l="-231538" t="-301639" r="-111538" b="-3279"/>
                          </a:stretch>
                        </a:blipFill>
                      </a:tcPr>
                    </a:tc>
                    <a:tc>
                      <a:txBody>
                        <a:bodyPr/>
                        <a:lstStyle/>
                        <a:p>
                          <a:endParaRPr lang="en-US"/>
                        </a:p>
                      </a:txBody>
                      <a:tcPr>
                        <a:blipFill>
                          <a:blip r:embed="rId5"/>
                          <a:stretch>
                            <a:fillRect l="-307857" t="-301639" r="-3571" b="-3279"/>
                          </a:stretch>
                        </a:blipFill>
                      </a:tcPr>
                    </a:tc>
                    <a:extLst>
                      <a:ext uri="{0D108BD9-81ED-4DB2-BD59-A6C34878D82A}">
                        <a16:rowId xmlns:a16="http://schemas.microsoft.com/office/drawing/2014/main" val="16514368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xmlns="" id="{D0C78CDB-8F3F-40FE-9097-8DB1484FAB14}"/>
                  </a:ext>
                </a:extLst>
              </p:cNvPr>
              <p:cNvGraphicFramePr>
                <a:graphicFrameLocks noGrp="1"/>
              </p:cNvGraphicFramePr>
              <p:nvPr>
                <p:extLst>
                  <p:ext uri="{D42A27DB-BD31-4B8C-83A1-F6EECF244321}">
                    <p14:modId xmlns:p14="http://schemas.microsoft.com/office/powerpoint/2010/main" val="989278219"/>
                  </p:ext>
                </p:extLst>
              </p:nvPr>
            </p:nvGraphicFramePr>
            <p:xfrm>
              <a:off x="5508104" y="4978001"/>
              <a:ext cx="2529584" cy="977646"/>
            </p:xfrm>
            <a:graphic>
              <a:graphicData uri="http://schemas.openxmlformats.org/drawingml/2006/table">
                <a:tbl>
                  <a:tblPr firstRow="1" bandRow="1">
                    <a:tableStyleId>{00A15C55-8517-42AA-B614-E9B94910E393}</a:tableStyleId>
                  </a:tblPr>
                  <a:tblGrid>
                    <a:gridCol w="670624">
                      <a:extLst>
                        <a:ext uri="{9D8B030D-6E8A-4147-A177-3AD203B41FA5}">
                          <a16:colId xmlns:a16="http://schemas.microsoft.com/office/drawing/2014/main" xmlns="" val="1743638361"/>
                        </a:ext>
                      </a:extLst>
                    </a:gridCol>
                    <a:gridCol w="371792">
                      <a:extLst>
                        <a:ext uri="{9D8B030D-6E8A-4147-A177-3AD203B41FA5}">
                          <a16:colId xmlns:a16="http://schemas.microsoft.com/office/drawing/2014/main" xmlns="" val="865583257"/>
                        </a:ext>
                      </a:extLst>
                    </a:gridCol>
                    <a:gridCol w="371792">
                      <a:extLst>
                        <a:ext uri="{9D8B030D-6E8A-4147-A177-3AD203B41FA5}">
                          <a16:colId xmlns:a16="http://schemas.microsoft.com/office/drawing/2014/main" xmlns="" val="2012113966"/>
                        </a:ext>
                      </a:extLst>
                    </a:gridCol>
                    <a:gridCol w="371792">
                      <a:extLst>
                        <a:ext uri="{9D8B030D-6E8A-4147-A177-3AD203B41FA5}">
                          <a16:colId xmlns:a16="http://schemas.microsoft.com/office/drawing/2014/main" xmlns="" val="790451749"/>
                        </a:ext>
                      </a:extLst>
                    </a:gridCol>
                    <a:gridCol w="371792">
                      <a:extLst>
                        <a:ext uri="{9D8B030D-6E8A-4147-A177-3AD203B41FA5}">
                          <a16:colId xmlns:a16="http://schemas.microsoft.com/office/drawing/2014/main" xmlns="" val="116061189"/>
                        </a:ext>
                      </a:extLst>
                    </a:gridCol>
                    <a:gridCol w="371792">
                      <a:extLst>
                        <a:ext uri="{9D8B030D-6E8A-4147-A177-3AD203B41FA5}">
                          <a16:colId xmlns:a16="http://schemas.microsoft.com/office/drawing/2014/main" xmlns="" val="47842036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𝟔</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oMath>
                            </m:oMathPara>
                          </a14:m>
                          <a:endParaRPr lang="en-GB" dirty="0"/>
                        </a:p>
                      </a:txBody>
                      <a:tcPr/>
                    </a:tc>
                    <a:extLst>
                      <a:ext uri="{0D108BD9-81ED-4DB2-BD59-A6C34878D82A}">
                        <a16:rowId xmlns:a16="http://schemas.microsoft.com/office/drawing/2014/main" xmlns="" val="3271319948"/>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oMath>
                            </m:oMathPara>
                          </a14:m>
                          <a:endParaRPr lang="en-GB" dirty="0"/>
                        </a:p>
                      </a:txBody>
                      <a:tcPr/>
                    </a:tc>
                    <a:extLst>
                      <a:ext uri="{0D108BD9-81ED-4DB2-BD59-A6C34878D82A}">
                        <a16:rowId xmlns:a16="http://schemas.microsoft.com/office/drawing/2014/main" xmlns="" val="3408794342"/>
                      </a:ext>
                    </a:extLst>
                  </a:tr>
                </a:tbl>
              </a:graphicData>
            </a:graphic>
          </p:graphicFrame>
        </mc:Choice>
        <mc:Fallback xmlns="">
          <p:graphicFrame>
            <p:nvGraphicFramePr>
              <p:cNvPr id="29" name="Table 28">
                <a:extLst>
                  <a:ext uri="{FF2B5EF4-FFF2-40B4-BE49-F238E27FC236}">
                    <a16:creationId xmlns:a16="http://schemas.microsoft.com/office/drawing/2014/main" id="{D0C78CDB-8F3F-40FE-9097-8DB1484FAB14}"/>
                  </a:ext>
                </a:extLst>
              </p:cNvPr>
              <p:cNvGraphicFramePr>
                <a:graphicFrameLocks noGrp="1"/>
              </p:cNvGraphicFramePr>
              <p:nvPr>
                <p:extLst>
                  <p:ext uri="{D42A27DB-BD31-4B8C-83A1-F6EECF244321}">
                    <p14:modId xmlns:p14="http://schemas.microsoft.com/office/powerpoint/2010/main" val="989278219"/>
                  </p:ext>
                </p:extLst>
              </p:nvPr>
            </p:nvGraphicFramePr>
            <p:xfrm>
              <a:off x="5508104" y="4978001"/>
              <a:ext cx="2529584" cy="977646"/>
            </p:xfrm>
            <a:graphic>
              <a:graphicData uri="http://schemas.openxmlformats.org/drawingml/2006/table">
                <a:tbl>
                  <a:tblPr firstRow="1" bandRow="1">
                    <a:tableStyleId>{00A15C55-8517-42AA-B614-E9B94910E393}</a:tableStyleId>
                  </a:tblPr>
                  <a:tblGrid>
                    <a:gridCol w="670624">
                      <a:extLst>
                        <a:ext uri="{9D8B030D-6E8A-4147-A177-3AD203B41FA5}">
                          <a16:colId xmlns:a16="http://schemas.microsoft.com/office/drawing/2014/main" val="1743638361"/>
                        </a:ext>
                      </a:extLst>
                    </a:gridCol>
                    <a:gridCol w="371792">
                      <a:extLst>
                        <a:ext uri="{9D8B030D-6E8A-4147-A177-3AD203B41FA5}">
                          <a16:colId xmlns:a16="http://schemas.microsoft.com/office/drawing/2014/main" val="865583257"/>
                        </a:ext>
                      </a:extLst>
                    </a:gridCol>
                    <a:gridCol w="371792">
                      <a:extLst>
                        <a:ext uri="{9D8B030D-6E8A-4147-A177-3AD203B41FA5}">
                          <a16:colId xmlns:a16="http://schemas.microsoft.com/office/drawing/2014/main" val="2012113966"/>
                        </a:ext>
                      </a:extLst>
                    </a:gridCol>
                    <a:gridCol w="371792">
                      <a:extLst>
                        <a:ext uri="{9D8B030D-6E8A-4147-A177-3AD203B41FA5}">
                          <a16:colId xmlns:a16="http://schemas.microsoft.com/office/drawing/2014/main" val="790451749"/>
                        </a:ext>
                      </a:extLst>
                    </a:gridCol>
                    <a:gridCol w="371792">
                      <a:extLst>
                        <a:ext uri="{9D8B030D-6E8A-4147-A177-3AD203B41FA5}">
                          <a16:colId xmlns:a16="http://schemas.microsoft.com/office/drawing/2014/main" val="116061189"/>
                        </a:ext>
                      </a:extLst>
                    </a:gridCol>
                    <a:gridCol w="371792">
                      <a:extLst>
                        <a:ext uri="{9D8B030D-6E8A-4147-A177-3AD203B41FA5}">
                          <a16:colId xmlns:a16="http://schemas.microsoft.com/office/drawing/2014/main" val="478420363"/>
                        </a:ext>
                      </a:extLst>
                    </a:gridCol>
                  </a:tblGrid>
                  <a:tr h="370840">
                    <a:tc>
                      <a:txBody>
                        <a:bodyPr/>
                        <a:lstStyle/>
                        <a:p>
                          <a:endParaRPr lang="en-US"/>
                        </a:p>
                      </a:txBody>
                      <a:tcPr>
                        <a:blipFill>
                          <a:blip r:embed="rId6"/>
                          <a:stretch>
                            <a:fillRect l="-909" t="-1639" r="-281818" b="-168852"/>
                          </a:stretch>
                        </a:blipFill>
                      </a:tcPr>
                    </a:tc>
                    <a:tc>
                      <a:txBody>
                        <a:bodyPr/>
                        <a:lstStyle/>
                        <a:p>
                          <a:endParaRPr lang="en-US"/>
                        </a:p>
                      </a:txBody>
                      <a:tcPr>
                        <a:blipFill>
                          <a:blip r:embed="rId6"/>
                          <a:stretch>
                            <a:fillRect l="-181967" t="-1639" r="-408197" b="-168852"/>
                          </a:stretch>
                        </a:blipFill>
                      </a:tcPr>
                    </a:tc>
                    <a:tc>
                      <a:txBody>
                        <a:bodyPr/>
                        <a:lstStyle/>
                        <a:p>
                          <a:endParaRPr lang="en-US"/>
                        </a:p>
                      </a:txBody>
                      <a:tcPr>
                        <a:blipFill>
                          <a:blip r:embed="rId6"/>
                          <a:stretch>
                            <a:fillRect l="-277419" t="-1639" r="-301613" b="-168852"/>
                          </a:stretch>
                        </a:blipFill>
                      </a:tcPr>
                    </a:tc>
                    <a:tc>
                      <a:txBody>
                        <a:bodyPr/>
                        <a:lstStyle/>
                        <a:p>
                          <a:endParaRPr lang="en-US"/>
                        </a:p>
                      </a:txBody>
                      <a:tcPr>
                        <a:blipFill>
                          <a:blip r:embed="rId6"/>
                          <a:stretch>
                            <a:fillRect l="-383607" t="-1639" r="-206557" b="-168852"/>
                          </a:stretch>
                        </a:blipFill>
                      </a:tcPr>
                    </a:tc>
                    <a:tc>
                      <a:txBody>
                        <a:bodyPr/>
                        <a:lstStyle/>
                        <a:p>
                          <a:endParaRPr lang="en-US"/>
                        </a:p>
                      </a:txBody>
                      <a:tcPr>
                        <a:blipFill>
                          <a:blip r:embed="rId6"/>
                          <a:stretch>
                            <a:fillRect l="-483607" t="-1639" r="-106557" b="-168852"/>
                          </a:stretch>
                        </a:blipFill>
                      </a:tcPr>
                    </a:tc>
                    <a:tc>
                      <a:txBody>
                        <a:bodyPr/>
                        <a:lstStyle/>
                        <a:p>
                          <a:endParaRPr lang="en-US"/>
                        </a:p>
                      </a:txBody>
                      <a:tcPr>
                        <a:blipFill>
                          <a:blip r:embed="rId6"/>
                          <a:stretch>
                            <a:fillRect l="-583607" t="-1639" r="-6557" b="-168852"/>
                          </a:stretch>
                        </a:blipFill>
                      </a:tcPr>
                    </a:tc>
                    <a:extLst>
                      <a:ext uri="{0D108BD9-81ED-4DB2-BD59-A6C34878D82A}">
                        <a16:rowId xmlns:a16="http://schemas.microsoft.com/office/drawing/2014/main" val="3271319948"/>
                      </a:ext>
                    </a:extLst>
                  </a:tr>
                  <a:tr h="606806">
                    <a:tc>
                      <a:txBody>
                        <a:bodyPr/>
                        <a:lstStyle/>
                        <a:p>
                          <a:endParaRPr lang="en-US"/>
                        </a:p>
                      </a:txBody>
                      <a:tcPr>
                        <a:blipFill>
                          <a:blip r:embed="rId6"/>
                          <a:stretch>
                            <a:fillRect l="-909" t="-62000" r="-281818" b="-3000"/>
                          </a:stretch>
                        </a:blipFill>
                      </a:tcPr>
                    </a:tc>
                    <a:tc>
                      <a:txBody>
                        <a:bodyPr/>
                        <a:lstStyle/>
                        <a:p>
                          <a:endParaRPr lang="en-US"/>
                        </a:p>
                      </a:txBody>
                      <a:tcPr>
                        <a:blipFill>
                          <a:blip r:embed="rId6"/>
                          <a:stretch>
                            <a:fillRect l="-181967" t="-62000" r="-408197" b="-3000"/>
                          </a:stretch>
                        </a:blipFill>
                      </a:tcPr>
                    </a:tc>
                    <a:tc>
                      <a:txBody>
                        <a:bodyPr/>
                        <a:lstStyle/>
                        <a:p>
                          <a:endParaRPr lang="en-US"/>
                        </a:p>
                      </a:txBody>
                      <a:tcPr>
                        <a:blipFill>
                          <a:blip r:embed="rId6"/>
                          <a:stretch>
                            <a:fillRect l="-277419" t="-62000" r="-301613" b="-3000"/>
                          </a:stretch>
                        </a:blipFill>
                      </a:tcPr>
                    </a:tc>
                    <a:tc>
                      <a:txBody>
                        <a:bodyPr/>
                        <a:lstStyle/>
                        <a:p>
                          <a:endParaRPr lang="en-US"/>
                        </a:p>
                      </a:txBody>
                      <a:tcPr>
                        <a:blipFill>
                          <a:blip r:embed="rId6"/>
                          <a:stretch>
                            <a:fillRect l="-383607" t="-62000" r="-206557" b="-3000"/>
                          </a:stretch>
                        </a:blipFill>
                      </a:tcPr>
                    </a:tc>
                    <a:tc>
                      <a:txBody>
                        <a:bodyPr/>
                        <a:lstStyle/>
                        <a:p>
                          <a:endParaRPr lang="en-US"/>
                        </a:p>
                      </a:txBody>
                      <a:tcPr>
                        <a:blipFill>
                          <a:blip r:embed="rId6"/>
                          <a:stretch>
                            <a:fillRect l="-483607" t="-62000" r="-106557" b="-3000"/>
                          </a:stretch>
                        </a:blipFill>
                      </a:tcPr>
                    </a:tc>
                    <a:tc>
                      <a:txBody>
                        <a:bodyPr/>
                        <a:lstStyle/>
                        <a:p>
                          <a:endParaRPr lang="en-US"/>
                        </a:p>
                      </a:txBody>
                      <a:tcPr>
                        <a:blipFill>
                          <a:blip r:embed="rId6"/>
                          <a:stretch>
                            <a:fillRect l="-583607" t="-62000" r="-6557" b="-3000"/>
                          </a:stretch>
                        </a:blipFill>
                      </a:tcPr>
                    </a:tc>
                    <a:extLst>
                      <a:ext uri="{0D108BD9-81ED-4DB2-BD59-A6C34878D82A}">
                        <a16:rowId xmlns:a16="http://schemas.microsoft.com/office/drawing/2014/main" val="3408794342"/>
                      </a:ext>
                    </a:extLst>
                  </a:tr>
                </a:tbl>
              </a:graphicData>
            </a:graphic>
          </p:graphicFrame>
        </mc:Fallback>
      </mc:AlternateContent>
      <p:sp>
        <p:nvSpPr>
          <p:cNvPr id="30" name="Arrow: Right 29">
            <a:extLst>
              <a:ext uri="{FF2B5EF4-FFF2-40B4-BE49-F238E27FC236}">
                <a16:creationId xmlns:a16="http://schemas.microsoft.com/office/drawing/2014/main" xmlns="" id="{9A41D3F4-0F6C-478A-9219-D250D8252602}"/>
              </a:ext>
            </a:extLst>
          </p:cNvPr>
          <p:cNvSpPr/>
          <p:nvPr/>
        </p:nvSpPr>
        <p:spPr>
          <a:xfrm>
            <a:off x="4271053" y="5466824"/>
            <a:ext cx="1194229" cy="1944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30ABF91D-80EB-4B5E-9A7D-56FFE2E5CB8A}"/>
                  </a:ext>
                </a:extLst>
              </p:cNvPr>
              <p:cNvSpPr txBox="1"/>
              <p:nvPr/>
            </p:nvSpPr>
            <p:spPr>
              <a:xfrm>
                <a:off x="348283" y="3968105"/>
                <a:ext cx="6768752" cy="646331"/>
              </a:xfrm>
              <a:prstGeom prst="rect">
                <a:avLst/>
              </a:prstGeom>
              <a:noFill/>
            </p:spPr>
            <p:txBody>
              <a:bodyPr wrap="square" rtlCol="0">
                <a:spAutoFit/>
              </a:bodyPr>
              <a:lstStyle/>
              <a:p>
                <a:r>
                  <a:rPr lang="en-GB" dirty="0"/>
                  <a:t>Then </a:t>
                </a:r>
                <a14:m>
                  <m:oMath xmlns:m="http://schemas.openxmlformats.org/officeDocument/2006/math">
                    <m:r>
                      <a:rPr lang="en-GB" b="0" i="1" smtClean="0">
                        <a:latin typeface="Cambria Math" panose="02040503050406030204" pitchFamily="18" charset="0"/>
                      </a:rPr>
                      <m:t>𝑍</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oMath>
                </a14:m>
                <a:r>
                  <a:rPr lang="en-GB" dirty="0"/>
                  <a:t> would represent the distribution of adding each possible outcome from </a:t>
                </a:r>
                <a14:m>
                  <m:oMath xmlns:m="http://schemas.openxmlformats.org/officeDocument/2006/math">
                    <m:r>
                      <a:rPr lang="en-GB" b="0" i="1" smtClean="0">
                        <a:latin typeface="Cambria Math" panose="02040503050406030204" pitchFamily="18" charset="0"/>
                      </a:rPr>
                      <m:t>𝑋</m:t>
                    </m:r>
                  </m:oMath>
                </a14:m>
                <a:r>
                  <a:rPr lang="en-GB" dirty="0"/>
                  <a:t> with each possible outcome from </a:t>
                </a:r>
                <a14:m>
                  <m:oMath xmlns:m="http://schemas.openxmlformats.org/officeDocument/2006/math">
                    <m:r>
                      <a:rPr lang="en-GB" b="0" i="1" smtClean="0">
                        <a:latin typeface="Cambria Math" panose="02040503050406030204" pitchFamily="18" charset="0"/>
                      </a:rPr>
                      <m:t>𝑌</m:t>
                    </m:r>
                    <m:r>
                      <a:rPr lang="en-GB" b="0" i="0" smtClean="0">
                        <a:latin typeface="Cambria Math" panose="02040503050406030204" pitchFamily="18" charset="0"/>
                      </a:rPr>
                      <m:t>:</m:t>
                    </m:r>
                  </m:oMath>
                </a14:m>
                <a:endParaRPr lang="en-GB" dirty="0"/>
              </a:p>
            </p:txBody>
          </p:sp>
        </mc:Choice>
        <mc:Fallback xmlns="">
          <p:sp>
            <p:nvSpPr>
              <p:cNvPr id="31" name="TextBox 30">
                <a:extLst>
                  <a:ext uri="{FF2B5EF4-FFF2-40B4-BE49-F238E27FC236}">
                    <a16:creationId xmlns:a16="http://schemas.microsoft.com/office/drawing/2014/main" id="{30ABF91D-80EB-4B5E-9A7D-56FFE2E5CB8A}"/>
                  </a:ext>
                </a:extLst>
              </p:cNvPr>
              <p:cNvSpPr txBox="1">
                <a:spLocks noRot="1" noChangeAspect="1" noMove="1" noResize="1" noEditPoints="1" noAdjustHandles="1" noChangeArrowheads="1" noChangeShapeType="1" noTextEdit="1"/>
              </p:cNvSpPr>
              <p:nvPr/>
            </p:nvSpPr>
            <p:spPr>
              <a:xfrm>
                <a:off x="348283" y="3968105"/>
                <a:ext cx="6768752" cy="646331"/>
              </a:xfrm>
              <a:prstGeom prst="rect">
                <a:avLst/>
              </a:prstGeom>
              <a:blipFill>
                <a:blip r:embed="rId7"/>
                <a:stretch>
                  <a:fillRect l="-721"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73644498-E83A-4B9F-A032-1EE8CA1A5567}"/>
                  </a:ext>
                </a:extLst>
              </p:cNvPr>
              <p:cNvSpPr txBox="1"/>
              <p:nvPr/>
            </p:nvSpPr>
            <p:spPr>
              <a:xfrm>
                <a:off x="1316782" y="6230069"/>
                <a:ext cx="2448272" cy="613117"/>
              </a:xfrm>
              <a:prstGeom prst="rect">
                <a:avLst/>
              </a:prstGeom>
              <a:noFill/>
            </p:spPr>
            <p:txBody>
              <a:bodyPr wrap="square" rtlCol="0">
                <a:spAutoFit/>
              </a:bodyPr>
              <a:lstStyle/>
              <a:p>
                <a:r>
                  <a:rPr lang="en-GB" sz="1400" dirty="0"/>
                  <a:t>Each combined outcome has a probability of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9</m:t>
                        </m:r>
                      </m:den>
                    </m:f>
                  </m:oMath>
                </a14:m>
                <a:endParaRPr lang="en-GB" sz="1400" dirty="0"/>
              </a:p>
            </p:txBody>
          </p:sp>
        </mc:Choice>
        <mc:Fallback xmlns="">
          <p:sp>
            <p:nvSpPr>
              <p:cNvPr id="32" name="TextBox 31">
                <a:extLst>
                  <a:ext uri="{FF2B5EF4-FFF2-40B4-BE49-F238E27FC236}">
                    <a16:creationId xmlns:a16="http://schemas.microsoft.com/office/drawing/2014/main" id="{73644498-E83A-4B9F-A032-1EE8CA1A5567}"/>
                  </a:ext>
                </a:extLst>
              </p:cNvPr>
              <p:cNvSpPr txBox="1">
                <a:spLocks noRot="1" noChangeAspect="1" noMove="1" noResize="1" noEditPoints="1" noAdjustHandles="1" noChangeArrowheads="1" noChangeShapeType="1" noTextEdit="1"/>
              </p:cNvSpPr>
              <p:nvPr/>
            </p:nvSpPr>
            <p:spPr>
              <a:xfrm>
                <a:off x="1316782" y="6230069"/>
                <a:ext cx="2448272" cy="613117"/>
              </a:xfrm>
              <a:prstGeom prst="rect">
                <a:avLst/>
              </a:prstGeom>
              <a:blipFill>
                <a:blip r:embed="rId8"/>
                <a:stretch>
                  <a:fillRect l="-746" t="-1980" b="-1980"/>
                </a:stretch>
              </a:blipFill>
            </p:spPr>
            <p:txBody>
              <a:bodyPr/>
              <a:lstStyle/>
              <a:p>
                <a:r>
                  <a:rPr lang="en-GB">
                    <a:noFill/>
                  </a:rPr>
                  <a:t> </a:t>
                </a:r>
              </a:p>
            </p:txBody>
          </p:sp>
        </mc:Fallback>
      </mc:AlternateContent>
    </p:spTree>
    <p:extLst>
      <p:ext uri="{BB962C8B-B14F-4D97-AF65-F5344CB8AC3E}">
        <p14:creationId xmlns:p14="http://schemas.microsoft.com/office/powerpoint/2010/main" val="6245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9FE1BAD-478B-42A1-B84D-25FB069266F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xmlns="" id="{D9136515-AA9D-4594-9F00-38C5B5203E5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Poisson Distributions</a:t>
              </a:r>
            </a:p>
          </p:txBody>
        </p:sp>
        <p:cxnSp>
          <p:nvCxnSpPr>
            <p:cNvPr id="4" name="Straight Connector 3">
              <a:extLst>
                <a:ext uri="{FF2B5EF4-FFF2-40B4-BE49-F238E27FC236}">
                  <a16:creationId xmlns:a16="http://schemas.microsoft.com/office/drawing/2014/main" xmlns="" id="{90A37F41-7E24-4501-BD8F-42A41353D24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xmlns="" id="{C39F3AFF-2511-4721-93B2-F376ACA33319}"/>
              </a:ext>
            </a:extLst>
          </p:cNvPr>
          <p:cNvSpPr txBox="1"/>
          <p:nvPr/>
        </p:nvSpPr>
        <p:spPr>
          <a:xfrm>
            <a:off x="395536" y="908720"/>
            <a:ext cx="8136904" cy="1477328"/>
          </a:xfrm>
          <a:prstGeom prst="rect">
            <a:avLst/>
          </a:prstGeom>
          <a:noFill/>
        </p:spPr>
        <p:txBody>
          <a:bodyPr wrap="square" rtlCol="0">
            <a:spAutoFit/>
          </a:bodyPr>
          <a:lstStyle/>
          <a:p>
            <a:r>
              <a:rPr lang="en-GB" dirty="0"/>
              <a:t>If 5 cars pass per hour in road A and 8 cars pass per hour in road B, how many cars pass per hour in roads A and B combined?</a:t>
            </a:r>
          </a:p>
          <a:p>
            <a:r>
              <a:rPr lang="en-GB" b="1" dirty="0"/>
              <a:t>Obviously 13 per hour! This suggests that if we have two Poisson distributions and want to represent the total number of events across the same time interval, we can form a new Poisson distribution in which we simply add the rates.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508D32F-DDE1-43E9-A809-8177106FF559}"/>
                  </a:ext>
                </a:extLst>
              </p:cNvPr>
              <p:cNvSpPr txBox="1"/>
              <p:nvPr/>
            </p:nvSpPr>
            <p:spPr>
              <a:xfrm>
                <a:off x="2285804" y="2818536"/>
                <a:ext cx="4799451" cy="13764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GB" sz="2400" dirty="0"/>
                  <a:t>If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1</m:t>
                            </m:r>
                          </m:sub>
                        </m:sSub>
                      </m:e>
                    </m:d>
                  </m:oMath>
                </a14:m>
                <a:r>
                  <a:rPr lang="en-GB" sz="2400" dirty="0"/>
                  <a:t> and </a:t>
                </a:r>
                <a14:m>
                  <m:oMath xmlns:m="http://schemas.openxmlformats.org/officeDocument/2006/math">
                    <m:r>
                      <a:rPr lang="en-GB" sz="2400" b="0" i="1" smtClean="0">
                        <a:latin typeface="Cambria Math" panose="02040503050406030204" pitchFamily="18" charset="0"/>
                      </a:rPr>
                      <m:t>𝑌</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2</m:t>
                            </m:r>
                          </m:sub>
                        </m:sSub>
                      </m:e>
                    </m:d>
                  </m:oMath>
                </a14:m>
                <a:r>
                  <a:rPr lang="en-GB" sz="2400" dirty="0"/>
                  <a:t> then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𝑌</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2</m:t>
                            </m:r>
                          </m:sub>
                        </m:sSub>
                      </m:e>
                    </m:d>
                  </m:oMath>
                </a14:m>
                <a:r>
                  <a:rPr lang="en-GB" dirty="0"/>
                  <a:t>.</a:t>
                </a:r>
              </a:p>
              <a:p>
                <a:r>
                  <a:rPr lang="en-GB" dirty="0"/>
                  <a:t>For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oMath>
                </a14:m>
                <a:r>
                  <a:rPr lang="en-GB" dirty="0"/>
                  <a:t> to be meaningful, </a:t>
                </a:r>
                <a14:m>
                  <m:oMath xmlns:m="http://schemas.openxmlformats.org/officeDocument/2006/math">
                    <m:r>
                      <a:rPr lang="en-GB" b="0" i="1" smtClean="0">
                        <a:latin typeface="Cambria Math" panose="02040503050406030204" pitchFamily="18" charset="0"/>
                      </a:rPr>
                      <m:t>𝑋</m:t>
                    </m:r>
                  </m:oMath>
                </a14:m>
                <a:r>
                  <a:rPr lang="en-GB" dirty="0"/>
                  <a:t> and </a:t>
                </a:r>
                <a14:m>
                  <m:oMath xmlns:m="http://schemas.openxmlformats.org/officeDocument/2006/math">
                    <m:r>
                      <a:rPr lang="en-GB" b="0" i="1" smtClean="0">
                        <a:latin typeface="Cambria Math" panose="02040503050406030204" pitchFamily="18" charset="0"/>
                      </a:rPr>
                      <m:t>𝑌</m:t>
                    </m:r>
                  </m:oMath>
                </a14:m>
                <a:r>
                  <a:rPr lang="en-GB" dirty="0"/>
                  <a:t> must represent the same time interval.</a:t>
                </a:r>
              </a:p>
            </p:txBody>
          </p:sp>
        </mc:Choice>
        <mc:Fallback xmlns="">
          <p:sp>
            <p:nvSpPr>
              <p:cNvPr id="6" name="TextBox 5">
                <a:extLst>
                  <a:ext uri="{FF2B5EF4-FFF2-40B4-BE49-F238E27FC236}">
                    <a16:creationId xmlns:a16="http://schemas.microsoft.com/office/drawing/2014/main" id="{D508D32F-DDE1-43E9-A809-8177106FF559}"/>
                  </a:ext>
                </a:extLst>
              </p:cNvPr>
              <p:cNvSpPr txBox="1">
                <a:spLocks noRot="1" noChangeAspect="1" noMove="1" noResize="1" noEditPoints="1" noAdjustHandles="1" noChangeArrowheads="1" noChangeShapeType="1" noTextEdit="1"/>
              </p:cNvSpPr>
              <p:nvPr/>
            </p:nvSpPr>
            <p:spPr>
              <a:xfrm>
                <a:off x="2285804" y="2818536"/>
                <a:ext cx="4799451" cy="1376467"/>
              </a:xfrm>
              <a:prstGeom prst="rect">
                <a:avLst/>
              </a:prstGeom>
              <a:blipFill>
                <a:blip r:embed="rId2"/>
                <a:stretch>
                  <a:fillRect l="-1517" t="-2609" b="-5217"/>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xmlns="" id="{5A5BDDB3-4798-4F53-960D-CA215119DAC9}"/>
              </a:ext>
            </a:extLst>
          </p:cNvPr>
          <p:cNvSpPr/>
          <p:nvPr/>
        </p:nvSpPr>
        <p:spPr>
          <a:xfrm>
            <a:off x="459289" y="1551383"/>
            <a:ext cx="8452482" cy="1003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D2B4C7C-A851-4D44-9C51-8C15A71605F0}"/>
                  </a:ext>
                </a:extLst>
              </p:cNvPr>
              <p:cNvSpPr txBox="1"/>
              <p:nvPr/>
            </p:nvSpPr>
            <p:spPr>
              <a:xfrm>
                <a:off x="395536" y="4718194"/>
                <a:ext cx="3983732" cy="135421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3.6</m:t>
                        </m:r>
                      </m:e>
                    </m:d>
                  </m:oMath>
                </a14:m>
                <a:r>
                  <a:rPr lang="en-GB" dirty="0"/>
                  <a:t> and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4.4</m:t>
                        </m:r>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=7</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≤5)</m:t>
                    </m:r>
                  </m:oMath>
                </a14:m>
                <a:endParaRPr lang="en-GB" dirty="0"/>
              </a:p>
              <a:p>
                <a:endParaRPr lang="en-GB" sz="1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6D2B4C7C-A851-4D44-9C51-8C15A71605F0}"/>
                  </a:ext>
                </a:extLst>
              </p:cNvPr>
              <p:cNvSpPr txBox="1">
                <a:spLocks noRot="1" noChangeAspect="1" noMove="1" noResize="1" noEditPoints="1" noAdjustHandles="1" noChangeArrowheads="1" noChangeShapeType="1" noTextEdit="1"/>
              </p:cNvSpPr>
              <p:nvPr/>
            </p:nvSpPr>
            <p:spPr>
              <a:xfrm>
                <a:off x="395536" y="4718194"/>
                <a:ext cx="3983732" cy="135421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07C176DE-4110-4515-993E-62A764FF35B3}"/>
                  </a:ext>
                </a:extLst>
              </p:cNvPr>
              <p:cNvSpPr/>
              <p:nvPr/>
            </p:nvSpPr>
            <p:spPr>
              <a:xfrm>
                <a:off x="4936232" y="4794394"/>
                <a:ext cx="4093468" cy="129561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m:t>
                      </m:r>
                      <m:r>
                        <a:rPr lang="en-GB" i="1">
                          <a:latin typeface="Cambria Math" panose="02040503050406030204" pitchFamily="18" charset="0"/>
                        </a:rPr>
                        <m:t>𝑃𝑜</m:t>
                      </m:r>
                      <m:d>
                        <m:dPr>
                          <m:ctrlPr>
                            <a:rPr lang="en-GB" i="1">
                              <a:latin typeface="Cambria Math" panose="02040503050406030204" pitchFamily="18" charset="0"/>
                            </a:rPr>
                          </m:ctrlPr>
                        </m:dPr>
                        <m:e>
                          <m:r>
                            <a:rPr lang="en-GB" i="1">
                              <a:latin typeface="Cambria Math" panose="02040503050406030204" pitchFamily="18" charset="0"/>
                            </a:rPr>
                            <m:t>8</m:t>
                          </m:r>
                        </m:e>
                      </m:d>
                    </m:oMath>
                  </m:oMathPara>
                </a14:m>
                <a:r>
                  <a:rPr lang="en-GB" dirty="0"/>
                  <a:t/>
                </a:r>
                <a:br>
                  <a:rPr lang="en-GB" dirty="0"/>
                </a:b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=7</m:t>
                        </m:r>
                      </m:e>
                    </m:d>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−5</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8</m:t>
                            </m:r>
                          </m:e>
                          <m:sup>
                            <m:r>
                              <a:rPr lang="en-GB" i="1">
                                <a:latin typeface="Cambria Math" panose="02040503050406030204" pitchFamily="18" charset="0"/>
                              </a:rPr>
                              <m:t>7</m:t>
                            </m:r>
                          </m:sup>
                        </m:sSup>
                      </m:num>
                      <m:den>
                        <m:r>
                          <a:rPr lang="en-GB" i="1">
                            <a:latin typeface="Cambria Math" panose="02040503050406030204" pitchFamily="18" charset="0"/>
                          </a:rPr>
                          <m:t>7!</m:t>
                        </m:r>
                      </m:den>
                    </m:f>
                    <m:r>
                      <a:rPr lang="en-GB" i="1">
                        <a:latin typeface="Cambria Math" panose="02040503050406030204" pitchFamily="18" charset="0"/>
                      </a:rPr>
                      <m:t>=0.1396</m:t>
                    </m:r>
                  </m:oMath>
                </a14:m>
                <a:r>
                  <a:rPr lang="en-GB" dirty="0"/>
                  <a:t> (4dp)</a:t>
                </a: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≤5</m:t>
                        </m:r>
                      </m:e>
                    </m:d>
                    <m:r>
                      <a:rPr lang="en-GB" i="1">
                        <a:latin typeface="Cambria Math" panose="02040503050406030204" pitchFamily="18" charset="0"/>
                      </a:rPr>
                      <m:t>=0.1912</m:t>
                    </m:r>
                  </m:oMath>
                </a14:m>
                <a:r>
                  <a:rPr lang="en-GB" dirty="0"/>
                  <a:t> (4dp)</a:t>
                </a:r>
              </a:p>
              <a:p>
                <a:r>
                  <a:rPr lang="en-GB" sz="1400" dirty="0"/>
                  <a:t>(using tables of calculator)</a:t>
                </a:r>
                <a:endParaRPr lang="en-GB" dirty="0"/>
              </a:p>
            </p:txBody>
          </p:sp>
        </mc:Choice>
        <mc:Fallback xmlns="">
          <p:sp>
            <p:nvSpPr>
              <p:cNvPr id="11" name="Rectangle 10">
                <a:extLst>
                  <a:ext uri="{FF2B5EF4-FFF2-40B4-BE49-F238E27FC236}">
                    <a16:creationId xmlns:a16="http://schemas.microsoft.com/office/drawing/2014/main" id="{07C176DE-4110-4515-993E-62A764FF35B3}"/>
                  </a:ext>
                </a:extLst>
              </p:cNvPr>
              <p:cNvSpPr>
                <a:spLocks noRot="1" noChangeAspect="1" noMove="1" noResize="1" noEditPoints="1" noAdjustHandles="1" noChangeArrowheads="1" noChangeShapeType="1" noTextEdit="1"/>
              </p:cNvSpPr>
              <p:nvPr/>
            </p:nvSpPr>
            <p:spPr>
              <a:xfrm>
                <a:off x="4936232" y="4794394"/>
                <a:ext cx="4093468" cy="1295611"/>
              </a:xfrm>
              <a:prstGeom prst="rect">
                <a:avLst/>
              </a:prstGeom>
              <a:blipFill>
                <a:blip r:embed="rId4"/>
                <a:stretch>
                  <a:fillRect l="-447" b="-422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xmlns="" id="{9735B397-781B-4471-BBCE-E4AA14558A14}"/>
              </a:ext>
            </a:extLst>
          </p:cNvPr>
          <p:cNvSpPr/>
          <p:nvPr/>
        </p:nvSpPr>
        <p:spPr>
          <a:xfrm>
            <a:off x="4579620" y="482763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xmlns="" id="{C5CBA7B7-9BE6-4AF8-823B-263F79694C7A}"/>
              </a:ext>
            </a:extLst>
          </p:cNvPr>
          <p:cNvSpPr/>
          <p:nvPr/>
        </p:nvSpPr>
        <p:spPr>
          <a:xfrm>
            <a:off x="4582284" y="553461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xmlns="" id="{ED688D8E-308D-4D1D-A15D-56F69005425E}"/>
              </a:ext>
            </a:extLst>
          </p:cNvPr>
          <p:cNvSpPr/>
          <p:nvPr/>
        </p:nvSpPr>
        <p:spPr>
          <a:xfrm>
            <a:off x="4867651" y="4827632"/>
            <a:ext cx="4044119" cy="7069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xmlns="" id="{141F2D29-B678-4A63-B2BA-606BF14CF32D}"/>
              </a:ext>
            </a:extLst>
          </p:cNvPr>
          <p:cNvSpPr/>
          <p:nvPr/>
        </p:nvSpPr>
        <p:spPr>
          <a:xfrm>
            <a:off x="4867651" y="5534612"/>
            <a:ext cx="4044119" cy="662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98765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9FE1BAD-478B-42A1-B84D-25FB069266F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xmlns="" id="{D9136515-AA9D-4594-9F00-38C5B5203E5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Poisson Distributions</a:t>
              </a:r>
            </a:p>
          </p:txBody>
        </p:sp>
        <p:cxnSp>
          <p:nvCxnSpPr>
            <p:cNvPr id="4" name="Straight Connector 3">
              <a:extLst>
                <a:ext uri="{FF2B5EF4-FFF2-40B4-BE49-F238E27FC236}">
                  <a16:creationId xmlns:a16="http://schemas.microsoft.com/office/drawing/2014/main" xmlns="" id="{90A37F41-7E24-4501-BD8F-42A41353D24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a:extLst>
              <a:ext uri="{FF2B5EF4-FFF2-40B4-BE49-F238E27FC236}">
                <a16:creationId xmlns:a16="http://schemas.microsoft.com/office/drawing/2014/main" xmlns="" id="{D66292CA-8A16-40D0-86DF-D13FFA0FABB5}"/>
              </a:ext>
            </a:extLst>
          </p:cNvPr>
          <p:cNvSpPr txBox="1"/>
          <p:nvPr/>
        </p:nvSpPr>
        <p:spPr>
          <a:xfrm>
            <a:off x="370024" y="836712"/>
            <a:ext cx="8378440"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number of cars passing an observation point in a 5-minute interval is modelled by a Poisson distribution with mean 2. The number of other vehicles passing the observation point in a 15-minute interval is modelled by a Poisson distribution with mean 3. Find the probability that:</a:t>
            </a:r>
          </a:p>
          <a:p>
            <a:pPr marL="342900" indent="-342900">
              <a:buAutoNum type="alphaLcParenBoth"/>
            </a:pPr>
            <a:r>
              <a:rPr lang="en-GB" dirty="0"/>
              <a:t>exactly 5 vehicles, of any type, pass the observation point in a 10-minute interval</a:t>
            </a:r>
          </a:p>
          <a:p>
            <a:pPr marL="342900" indent="-342900">
              <a:buAutoNum type="alphaLcParenBoth"/>
            </a:pPr>
            <a:r>
              <a:rPr lang="en-GB" dirty="0"/>
              <a:t>more than 8 vehicles, of any type, pass the observation point in a 15-minute interval</a:t>
            </a:r>
          </a:p>
        </p:txBody>
      </p:sp>
      <p:sp>
        <p:nvSpPr>
          <p:cNvPr id="12" name="Rectangle 11">
            <a:extLst>
              <a:ext uri="{FF2B5EF4-FFF2-40B4-BE49-F238E27FC236}">
                <a16:creationId xmlns:a16="http://schemas.microsoft.com/office/drawing/2014/main" xmlns="" id="{9735B397-781B-4471-BBCE-E4AA14558A14}"/>
              </a:ext>
            </a:extLst>
          </p:cNvPr>
          <p:cNvSpPr/>
          <p:nvPr/>
        </p:nvSpPr>
        <p:spPr>
          <a:xfrm>
            <a:off x="598624" y="282372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EA0FD00B-FA90-4F62-A6C8-783E83F1FAE3}"/>
                  </a:ext>
                </a:extLst>
              </p:cNvPr>
              <p:cNvSpPr txBox="1"/>
              <p:nvPr/>
            </p:nvSpPr>
            <p:spPr>
              <a:xfrm>
                <a:off x="1043608" y="2780928"/>
                <a:ext cx="6840760" cy="1661993"/>
              </a:xfrm>
              <a:prstGeom prst="rect">
                <a:avLst/>
              </a:prstGeom>
              <a:noFill/>
            </p:spPr>
            <p:txBody>
              <a:bodyPr wrap="square" rtlCol="0">
                <a:spAutoFit/>
              </a:bodyPr>
              <a:lstStyle/>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oMath>
                </a14:m>
                <a:r>
                  <a:rPr lang="en-GB" dirty="0"/>
                  <a:t> be the number of cars passing a 10-minute interval.</a:t>
                </a:r>
              </a:p>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oMath>
                </a14:m>
                <a:r>
                  <a:rPr lang="en-GB" dirty="0"/>
                  <a:t> be the number of other vehicles passing in a 10-minute interval.</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4</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(2)</m:t>
                      </m:r>
                    </m:oMath>
                  </m:oMathPara>
                </a14:m>
                <a:endParaRPr lang="en-GB" dirty="0"/>
              </a:p>
              <a:p>
                <a:endParaRPr lang="en-GB" sz="90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oMath>
                </a14:m>
                <a:r>
                  <a:rPr lang="en-GB" b="0" dirty="0"/>
                  <a:t> </a:t>
                </a:r>
                <a:br>
                  <a:rPr lang="en-GB" b="0" dirty="0"/>
                </a:b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=5</m:t>
                        </m:r>
                      </m:e>
                    </m:d>
                    <m:r>
                      <a:rPr lang="en-GB" b="0" i="1" smtClean="0">
                        <a:latin typeface="Cambria Math" panose="02040503050406030204" pitchFamily="18" charset="0"/>
                      </a:rPr>
                      <m:t>=0.1606</m:t>
                    </m:r>
                  </m:oMath>
                </a14:m>
                <a:r>
                  <a:rPr lang="en-GB" dirty="0"/>
                  <a:t> (4dp)</a:t>
                </a:r>
              </a:p>
            </p:txBody>
          </p:sp>
        </mc:Choice>
        <mc:Fallback xmlns="">
          <p:sp>
            <p:nvSpPr>
              <p:cNvPr id="14" name="TextBox 13">
                <a:extLst>
                  <a:ext uri="{FF2B5EF4-FFF2-40B4-BE49-F238E27FC236}">
                    <a16:creationId xmlns:a16="http://schemas.microsoft.com/office/drawing/2014/main" id="{EA0FD00B-FA90-4F62-A6C8-783E83F1FAE3}"/>
                  </a:ext>
                </a:extLst>
              </p:cNvPr>
              <p:cNvSpPr txBox="1">
                <a:spLocks noRot="1" noChangeAspect="1" noMove="1" noResize="1" noEditPoints="1" noAdjustHandles="1" noChangeArrowheads="1" noChangeShapeType="1" noTextEdit="1"/>
              </p:cNvSpPr>
              <p:nvPr/>
            </p:nvSpPr>
            <p:spPr>
              <a:xfrm>
                <a:off x="1043608" y="2780928"/>
                <a:ext cx="6840760" cy="1661993"/>
              </a:xfrm>
              <a:prstGeom prst="rect">
                <a:avLst/>
              </a:prstGeom>
              <a:blipFill>
                <a:blip r:embed="rId2"/>
                <a:stretch>
                  <a:fillRect l="-713" t="-1832" b="-2198"/>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xmlns="" id="{9A7CA947-225F-4D94-8F47-5AD9EBAF1AD6}"/>
              </a:ext>
            </a:extLst>
          </p:cNvPr>
          <p:cNvSpPr/>
          <p:nvPr/>
        </p:nvSpPr>
        <p:spPr>
          <a:xfrm>
            <a:off x="598624" y="472514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AD259314-7D81-40D5-ABD7-DA56D18A0AF7}"/>
                  </a:ext>
                </a:extLst>
              </p:cNvPr>
              <p:cNvSpPr txBox="1"/>
              <p:nvPr/>
            </p:nvSpPr>
            <p:spPr>
              <a:xfrm>
                <a:off x="1019324" y="4641800"/>
                <a:ext cx="7441108" cy="2215991"/>
              </a:xfrm>
              <a:prstGeom prst="rect">
                <a:avLst/>
              </a:prstGeom>
              <a:noFill/>
            </p:spPr>
            <p:txBody>
              <a:bodyPr wrap="square" rtlCol="0">
                <a:spAutoFit/>
              </a:bodyPr>
              <a:lstStyle/>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oMath>
                </a14:m>
                <a:r>
                  <a:rPr lang="en-GB" dirty="0"/>
                  <a:t> be the number of cars and other vehicles passing a 15-minute interval respectively.</a:t>
                </a:r>
              </a:p>
              <a:p>
                <a:endParaRPr lang="en-GB" sz="70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(3)</m:t>
                    </m:r>
                  </m:oMath>
                </a14:m>
                <a:r>
                  <a:rPr lang="en-GB" dirty="0"/>
                  <a:t> </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9</m:t>
                        </m:r>
                      </m:e>
                    </m:d>
                  </m:oMath>
                </a14:m>
                <a:r>
                  <a:rPr lang="en-GB" b="0" dirty="0"/>
                  <a:t> </a:t>
                </a:r>
                <a:br>
                  <a:rPr lang="en-GB" b="0" dirty="0"/>
                </a:b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&gt;8</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≤8</m:t>
                        </m:r>
                      </m:e>
                    </m:d>
                  </m:oMath>
                </a14:m>
                <a:r>
                  <a:rPr lang="en-GB" b="0" dirty="0"/>
                  <a:t> </a:t>
                </a:r>
                <a:br>
                  <a:rPr lang="en-GB" b="0" dirty="0"/>
                </a:br>
                <a14:m>
                  <m:oMath xmlns:m="http://schemas.openxmlformats.org/officeDocument/2006/math">
                    <m:r>
                      <a:rPr lang="en-GB" b="0" i="1" smtClean="0">
                        <a:latin typeface="Cambria Math" panose="02040503050406030204" pitchFamily="18" charset="0"/>
                      </a:rPr>
                      <m:t>=1−0.45565…</m:t>
                    </m:r>
                  </m:oMath>
                </a14:m>
                <a:r>
                  <a:rPr lang="en-GB" b="0" dirty="0"/>
                  <a:t> </a:t>
                </a:r>
                <a:br>
                  <a:rPr lang="en-GB" b="0" dirty="0"/>
                </a:br>
                <a14:m>
                  <m:oMath xmlns:m="http://schemas.openxmlformats.org/officeDocument/2006/math">
                    <m:r>
                      <a:rPr lang="en-GB" b="0" i="1" smtClean="0">
                        <a:latin typeface="Cambria Math" panose="02040503050406030204" pitchFamily="18" charset="0"/>
                      </a:rPr>
                      <m:t>=0.5443</m:t>
                    </m:r>
                  </m:oMath>
                </a14:m>
                <a:r>
                  <a:rPr lang="en-GB" dirty="0"/>
                  <a:t> (4dp)</a:t>
                </a:r>
              </a:p>
            </p:txBody>
          </p:sp>
        </mc:Choice>
        <mc:Fallback xmlns="">
          <p:sp>
            <p:nvSpPr>
              <p:cNvPr id="16" name="TextBox 15">
                <a:extLst>
                  <a:ext uri="{FF2B5EF4-FFF2-40B4-BE49-F238E27FC236}">
                    <a16:creationId xmlns:a16="http://schemas.microsoft.com/office/drawing/2014/main" id="{AD259314-7D81-40D5-ABD7-DA56D18A0AF7}"/>
                  </a:ext>
                </a:extLst>
              </p:cNvPr>
              <p:cNvSpPr txBox="1">
                <a:spLocks noRot="1" noChangeAspect="1" noMove="1" noResize="1" noEditPoints="1" noAdjustHandles="1" noChangeArrowheads="1" noChangeShapeType="1" noTextEdit="1"/>
              </p:cNvSpPr>
              <p:nvPr/>
            </p:nvSpPr>
            <p:spPr>
              <a:xfrm>
                <a:off x="1019324" y="4641800"/>
                <a:ext cx="7441108" cy="2215991"/>
              </a:xfrm>
              <a:prstGeom prst="rect">
                <a:avLst/>
              </a:prstGeom>
              <a:blipFill>
                <a:blip r:embed="rId3"/>
                <a:stretch>
                  <a:fillRect l="-655" t="-1374"/>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xmlns="" id="{04A02114-5E9B-4931-9637-B8F39341F6FB}"/>
              </a:ext>
            </a:extLst>
          </p:cNvPr>
          <p:cNvSpPr/>
          <p:nvPr/>
        </p:nvSpPr>
        <p:spPr>
          <a:xfrm>
            <a:off x="896900" y="2823723"/>
            <a:ext cx="7131484" cy="1619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xmlns="" id="{BBE20B47-3091-41AB-955B-169620F1A6D3}"/>
              </a:ext>
            </a:extLst>
          </p:cNvPr>
          <p:cNvSpPr/>
          <p:nvPr/>
        </p:nvSpPr>
        <p:spPr>
          <a:xfrm>
            <a:off x="886656" y="4725144"/>
            <a:ext cx="7285744" cy="2016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84594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smtClean="0"/>
              <a:t>Pages </a:t>
            </a:r>
            <a:r>
              <a:rPr lang="en-GB" sz="2400" dirty="0"/>
              <a:t>28-29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857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xmlns="" id="{86B2A5AF-9A94-4B1B-A2E9-C09C3812F5CA}"/>
              </a:ext>
            </a:extLst>
          </p:cNvPr>
          <p:cNvSpPr/>
          <p:nvPr/>
        </p:nvSpPr>
        <p:spPr>
          <a:xfrm rot="17658006">
            <a:off x="6001135" y="467728"/>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xmlns="" id="{2C8E4B76-9F29-4C78-8DDD-620B09E7967A}"/>
              </a:ext>
            </a:extLst>
          </p:cNvPr>
          <p:cNvPicPr>
            <a:picLocks noChangeAspect="1"/>
          </p:cNvPicPr>
          <p:nvPr/>
        </p:nvPicPr>
        <p:blipFill>
          <a:blip r:embed="rId2"/>
          <a:stretch>
            <a:fillRect/>
          </a:stretch>
        </p:blipFill>
        <p:spPr>
          <a:xfrm>
            <a:off x="971600" y="4438672"/>
            <a:ext cx="3456384" cy="1768383"/>
          </a:xfrm>
          <a:prstGeom prst="rect">
            <a:avLst/>
          </a:prstGeom>
          <a:effectLst>
            <a:outerShdw blurRad="50800" dist="38100" dir="2700000" algn="tl" rotWithShape="0">
              <a:prstClr val="black">
                <a:alpha val="40000"/>
              </a:prstClr>
            </a:outerShdw>
          </a:effectLst>
        </p:spPr>
      </p:pic>
      <p:sp>
        <p:nvSpPr>
          <p:cNvPr id="7" name="Arrow: Down 6"/>
          <p:cNvSpPr/>
          <p:nvPr/>
        </p:nvSpPr>
        <p:spPr>
          <a:xfrm rot="2392848">
            <a:off x="4364580" y="3507442"/>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xmlns="" id="{7DD14B93-6F65-4D15-B032-D10E3A451FC6}"/>
              </a:ext>
            </a:extLst>
          </p:cNvPr>
          <p:cNvPicPr>
            <a:picLocks noChangeAspect="1"/>
          </p:cNvPicPr>
          <p:nvPr/>
        </p:nvPicPr>
        <p:blipFill>
          <a:blip r:embed="rId3"/>
          <a:stretch>
            <a:fillRect/>
          </a:stretch>
        </p:blipFill>
        <p:spPr>
          <a:xfrm>
            <a:off x="182751" y="412904"/>
            <a:ext cx="5868144" cy="3421824"/>
          </a:xfrm>
          <a:prstGeom prst="rect">
            <a:avLst/>
          </a:prstGeom>
        </p:spPr>
      </p:pic>
      <p:pic>
        <p:nvPicPr>
          <p:cNvPr id="12" name="Picture 11">
            <a:extLst>
              <a:ext uri="{FF2B5EF4-FFF2-40B4-BE49-F238E27FC236}">
                <a16:creationId xmlns:a16="http://schemas.microsoft.com/office/drawing/2014/main" xmlns="" id="{34ACDBDC-16F1-4D6E-8EE8-9C0EC8140F8F}"/>
              </a:ext>
            </a:extLst>
          </p:cNvPr>
          <p:cNvPicPr>
            <a:picLocks noChangeAspect="1"/>
          </p:cNvPicPr>
          <p:nvPr/>
        </p:nvPicPr>
        <p:blipFill>
          <a:blip r:embed="rId4"/>
          <a:stretch>
            <a:fillRect/>
          </a:stretch>
        </p:blipFill>
        <p:spPr>
          <a:xfrm>
            <a:off x="4430990" y="1176886"/>
            <a:ext cx="4323708" cy="26830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latin typeface="+mj-lt"/>
                </a:rPr>
                <a:t>STARTER</a:t>
              </a:r>
              <a:endParaRPr lang="en-GB" sz="3200" b="1"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107504" y="836712"/>
            <a:ext cx="8753588" cy="5693866"/>
          </a:xfrm>
          <a:prstGeom prst="rect">
            <a:avLst/>
          </a:prstGeom>
          <a:noFill/>
        </p:spPr>
        <p:txBody>
          <a:bodyPr wrap="square" rtlCol="0">
            <a:spAutoFit/>
          </a:bodyPr>
          <a:lstStyle/>
          <a:p>
            <a:r>
              <a:rPr lang="en-GB" sz="2800" dirty="0" smtClean="0"/>
              <a:t>The number of cyclists passing a village post office during the day can be modelled as a Poisson random variable.</a:t>
            </a:r>
          </a:p>
          <a:p>
            <a:r>
              <a:rPr lang="en-GB" sz="2800" dirty="0" smtClean="0"/>
              <a:t>On average two cyclists pass by in an hour.</a:t>
            </a:r>
          </a:p>
          <a:p>
            <a:r>
              <a:rPr lang="en-GB" sz="2800" dirty="0" smtClean="0"/>
              <a:t>What is the probability </a:t>
            </a:r>
            <a:r>
              <a:rPr lang="en-GB" sz="2800" dirty="0" smtClean="0"/>
              <a:t>that:</a:t>
            </a:r>
          </a:p>
          <a:p>
            <a:endParaRPr lang="en-GB" sz="2800" dirty="0" smtClean="0"/>
          </a:p>
          <a:p>
            <a:pPr marL="514350" indent="-514350">
              <a:buAutoNum type="alphaLcParenBoth"/>
            </a:pPr>
            <a:r>
              <a:rPr lang="en-GB" sz="2800" dirty="0" smtClean="0"/>
              <a:t>Between 10am and 11am</a:t>
            </a:r>
          </a:p>
          <a:p>
            <a:r>
              <a:rPr lang="en-GB" sz="2800" dirty="0"/>
              <a:t> </a:t>
            </a:r>
            <a:r>
              <a:rPr lang="en-GB" sz="2800" dirty="0" smtClean="0"/>
              <a:t>      (</a:t>
            </a:r>
            <a:r>
              <a:rPr lang="en-GB" sz="2800" dirty="0" err="1" smtClean="0"/>
              <a:t>i</a:t>
            </a:r>
            <a:r>
              <a:rPr lang="en-GB" sz="2800" dirty="0" smtClean="0"/>
              <a:t>)  no cyclists passes	(ii)  more than 3 cyclists </a:t>
            </a:r>
            <a:r>
              <a:rPr lang="en-GB" sz="2800" dirty="0" smtClean="0"/>
              <a:t>pass</a:t>
            </a:r>
          </a:p>
          <a:p>
            <a:endParaRPr lang="en-GB" sz="2800" dirty="0" smtClean="0"/>
          </a:p>
          <a:p>
            <a:pPr marL="514350" indent="-514350">
              <a:buAutoNum type="alphaLcParenBoth" startAt="2"/>
            </a:pPr>
            <a:r>
              <a:rPr lang="en-GB" sz="2800" dirty="0" smtClean="0"/>
              <a:t>Exactly one cyclist passes while the shop-keeper is on a 20-minute tea break</a:t>
            </a:r>
            <a:r>
              <a:rPr lang="en-GB" sz="2800" dirty="0" smtClean="0"/>
              <a:t>.</a:t>
            </a:r>
          </a:p>
          <a:p>
            <a:pPr marL="514350" indent="-514350">
              <a:buAutoNum type="alphaLcParenBoth" startAt="2"/>
            </a:pPr>
            <a:endParaRPr lang="en-GB" sz="2800" dirty="0" smtClean="0"/>
          </a:p>
          <a:p>
            <a:pPr marL="514350" indent="-514350">
              <a:buAutoNum type="alphaLcParenBoth" startAt="2"/>
            </a:pPr>
            <a:r>
              <a:rPr lang="en-GB" sz="2800" dirty="0" smtClean="0"/>
              <a:t>More than 3 cyclists pass in an hour exactly once in a six-hour period?</a:t>
            </a:r>
            <a:endParaRPr lang="en-GB" sz="2800" dirty="0"/>
          </a:p>
        </p:txBody>
      </p:sp>
    </p:spTree>
    <p:extLst>
      <p:ext uri="{BB962C8B-B14F-4D97-AF65-F5344CB8AC3E}">
        <p14:creationId xmlns:p14="http://schemas.microsoft.com/office/powerpoint/2010/main" val="3573128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latin typeface="+mj-lt"/>
                </a:rPr>
                <a:t>STARTER</a:t>
              </a:r>
              <a:endParaRPr lang="en-GB" sz="3200" b="1"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179512" y="836712"/>
            <a:ext cx="8753588" cy="2677656"/>
          </a:xfrm>
          <a:prstGeom prst="rect">
            <a:avLst/>
          </a:prstGeom>
          <a:noFill/>
        </p:spPr>
        <p:txBody>
          <a:bodyPr wrap="square" rtlCol="0">
            <a:spAutoFit/>
          </a:bodyPr>
          <a:lstStyle/>
          <a:p>
            <a:r>
              <a:rPr lang="en-GB" sz="2800" dirty="0" smtClean="0"/>
              <a:t>The number of cyclists passing a village post office during the day can be modelled as a Poisson random variable.</a:t>
            </a:r>
          </a:p>
          <a:p>
            <a:r>
              <a:rPr lang="en-GB" sz="2800" dirty="0" smtClean="0"/>
              <a:t>On average two cyclists pass by in an hour.</a:t>
            </a:r>
          </a:p>
          <a:p>
            <a:r>
              <a:rPr lang="en-GB" sz="2800" dirty="0" smtClean="0"/>
              <a:t>What is the probability </a:t>
            </a:r>
            <a:r>
              <a:rPr lang="en-GB" sz="2800" dirty="0" smtClean="0"/>
              <a:t>that:</a:t>
            </a:r>
            <a:endParaRPr lang="en-GB" sz="2800" dirty="0" smtClean="0"/>
          </a:p>
          <a:p>
            <a:pPr marL="514350" indent="-514350">
              <a:buAutoNum type="alphaLcParenBoth"/>
            </a:pPr>
            <a:r>
              <a:rPr lang="en-GB" sz="2800" b="1" dirty="0" smtClean="0">
                <a:solidFill>
                  <a:srgbClr val="0033CC"/>
                </a:solidFill>
              </a:rPr>
              <a:t>Between 10am and 11am</a:t>
            </a:r>
          </a:p>
          <a:p>
            <a:r>
              <a:rPr lang="en-GB" sz="2800" b="1" dirty="0">
                <a:solidFill>
                  <a:srgbClr val="0033CC"/>
                </a:solidFill>
              </a:rPr>
              <a:t> </a:t>
            </a:r>
            <a:r>
              <a:rPr lang="en-GB" sz="2800" b="1" dirty="0" smtClean="0">
                <a:solidFill>
                  <a:srgbClr val="0033CC"/>
                </a:solidFill>
              </a:rPr>
              <a:t>      (</a:t>
            </a:r>
            <a:r>
              <a:rPr lang="en-GB" sz="2800" b="1" dirty="0" err="1" smtClean="0">
                <a:solidFill>
                  <a:srgbClr val="0033CC"/>
                </a:solidFill>
              </a:rPr>
              <a:t>i</a:t>
            </a:r>
            <a:r>
              <a:rPr lang="en-GB" sz="2800" b="1" dirty="0" smtClean="0">
                <a:solidFill>
                  <a:srgbClr val="0033CC"/>
                </a:solidFill>
              </a:rPr>
              <a:t>)  no cyclists passes	(ii)  more than 3 cyclists pass</a:t>
            </a:r>
          </a:p>
        </p:txBody>
      </p:sp>
      <mc:AlternateContent xmlns:mc="http://schemas.openxmlformats.org/markup-compatibility/2006">
        <mc:Choice xmlns:a14="http://schemas.microsoft.com/office/drawing/2010/main" Requires="a14">
          <p:sp>
            <p:nvSpPr>
              <p:cNvPr id="8" name="TextBox 7"/>
              <p:cNvSpPr txBox="1"/>
              <p:nvPr/>
            </p:nvSpPr>
            <p:spPr>
              <a:xfrm>
                <a:off x="3304923" y="3694433"/>
                <a:ext cx="18380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𝑋</m:t>
                      </m:r>
                      <m:r>
                        <a:rPr lang="en-GB" sz="2800" b="0" i="1" smtClean="0">
                          <a:solidFill>
                            <a:srgbClr val="FF0000"/>
                          </a:solidFill>
                          <a:latin typeface="Cambria Math"/>
                        </a:rPr>
                        <m:t> ~ </m:t>
                      </m:r>
                      <m:r>
                        <a:rPr lang="en-GB" sz="2800" b="0" i="1" smtClean="0">
                          <a:solidFill>
                            <a:srgbClr val="FF0000"/>
                          </a:solidFill>
                          <a:latin typeface="Cambria Math"/>
                        </a:rPr>
                        <m:t>𝑃𝑜</m:t>
                      </m:r>
                      <m:r>
                        <a:rPr lang="en-GB" sz="2800" b="0" i="1" smtClean="0">
                          <a:solidFill>
                            <a:srgbClr val="FF0000"/>
                          </a:solidFill>
                          <a:latin typeface="Cambria Math"/>
                        </a:rPr>
                        <m:t>(2)</m:t>
                      </m:r>
                    </m:oMath>
                  </m:oMathPara>
                </a14:m>
                <a:endParaRPr lang="en-GB" sz="2800"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3304923" y="3694433"/>
                <a:ext cx="1838004"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14627" y="4245363"/>
                <a:ext cx="22034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𝑖</m:t>
                          </m:r>
                        </m:e>
                      </m:d>
                      <m:r>
                        <a:rPr lang="en-GB" sz="2800" b="0" i="1" smtClean="0">
                          <a:solidFill>
                            <a:srgbClr val="FF0000"/>
                          </a:solidFill>
                          <a:latin typeface="Cambria Math"/>
                        </a:rPr>
                        <m:t> </m:t>
                      </m:r>
                      <m:r>
                        <a:rPr lang="en-GB" sz="2800" b="0" i="1" smtClean="0">
                          <a:solidFill>
                            <a:srgbClr val="FF0000"/>
                          </a:solidFill>
                          <a:latin typeface="Cambria Math"/>
                        </a:rPr>
                        <m:t>𝑃</m:t>
                      </m:r>
                      <m:d>
                        <m:dPr>
                          <m:ctrlPr>
                            <a:rPr lang="en-GB" sz="2800" i="1" smtClean="0">
                              <a:solidFill>
                                <a:srgbClr val="FF0000"/>
                              </a:solidFill>
                              <a:latin typeface="Cambria Math" panose="02040503050406030204" pitchFamily="18" charset="0"/>
                            </a:rPr>
                          </m:ctrlPr>
                        </m:dPr>
                        <m:e>
                          <m:r>
                            <a:rPr lang="en-GB" sz="2800" b="0" i="1" smtClean="0">
                              <a:solidFill>
                                <a:srgbClr val="FF0000"/>
                              </a:solidFill>
                              <a:latin typeface="Cambria Math"/>
                            </a:rPr>
                            <m:t>𝑋</m:t>
                          </m:r>
                          <m:r>
                            <a:rPr lang="en-GB" sz="2800" b="0" i="1" smtClean="0">
                              <a:solidFill>
                                <a:srgbClr val="FF0000"/>
                              </a:solidFill>
                              <a:latin typeface="Cambria Math"/>
                            </a:rPr>
                            <m:t>=0</m:t>
                          </m:r>
                        </m:e>
                      </m:d>
                    </m:oMath>
                  </m:oMathPara>
                </a14:m>
                <a:endParaRPr lang="en-GB" sz="2800"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714627" y="4245363"/>
                <a:ext cx="2203488"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854815" y="4217653"/>
                <a:ext cx="17014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=0.1353</m:t>
                      </m:r>
                    </m:oMath>
                  </m:oMathPara>
                </a14:m>
                <a:endParaRPr lang="en-GB" sz="2800"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2854815" y="4217653"/>
                <a:ext cx="1701491"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714627" y="4956596"/>
                <a:ext cx="231890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𝑖𝑖</m:t>
                          </m:r>
                        </m:e>
                      </m:d>
                      <m:r>
                        <a:rPr lang="en-GB" sz="2800" b="0" i="1" smtClean="0">
                          <a:solidFill>
                            <a:srgbClr val="FF0000"/>
                          </a:solidFill>
                          <a:latin typeface="Cambria Math"/>
                        </a:rPr>
                        <m:t> </m:t>
                      </m:r>
                      <m:r>
                        <a:rPr lang="en-GB" sz="2800" b="0" i="1" smtClean="0">
                          <a:solidFill>
                            <a:srgbClr val="FF0000"/>
                          </a:solidFill>
                          <a:latin typeface="Cambria Math"/>
                        </a:rPr>
                        <m:t>𝑃</m:t>
                      </m:r>
                      <m:d>
                        <m:dPr>
                          <m:ctrlPr>
                            <a:rPr lang="en-GB" sz="2800" i="1" smtClean="0">
                              <a:solidFill>
                                <a:srgbClr val="FF0000"/>
                              </a:solidFill>
                              <a:latin typeface="Cambria Math" panose="02040503050406030204" pitchFamily="18" charset="0"/>
                            </a:rPr>
                          </m:ctrlPr>
                        </m:dPr>
                        <m:e>
                          <m:r>
                            <a:rPr lang="en-GB" sz="2800" b="0" i="1" smtClean="0">
                              <a:solidFill>
                                <a:srgbClr val="FF0000"/>
                              </a:solidFill>
                              <a:latin typeface="Cambria Math"/>
                            </a:rPr>
                            <m:t>𝑋</m:t>
                          </m:r>
                          <m:r>
                            <a:rPr lang="en-GB" sz="2800" b="0" i="1" smtClean="0">
                              <a:solidFill>
                                <a:srgbClr val="FF0000"/>
                              </a:solidFill>
                              <a:latin typeface="Cambria Math"/>
                            </a:rPr>
                            <m:t>&gt;3</m:t>
                          </m:r>
                        </m:e>
                      </m:d>
                    </m:oMath>
                  </m:oMathPara>
                </a14:m>
                <a:endParaRPr lang="en-GB" sz="2800"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714627" y="4956596"/>
                <a:ext cx="2318905"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854815" y="4928886"/>
                <a:ext cx="27754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=1 −</m:t>
                      </m:r>
                      <m:r>
                        <a:rPr lang="en-GB" sz="2800" b="0" i="1" smtClean="0">
                          <a:solidFill>
                            <a:srgbClr val="FF0000"/>
                          </a:solidFill>
                          <a:latin typeface="Cambria Math"/>
                        </a:rPr>
                        <m:t>𝑃</m:t>
                      </m:r>
                      <m:r>
                        <a:rPr lang="en-GB" sz="2800" b="0" i="1" smtClean="0">
                          <a:solidFill>
                            <a:srgbClr val="FF0000"/>
                          </a:solidFill>
                          <a:latin typeface="Cambria Math"/>
                        </a:rPr>
                        <m:t>(</m:t>
                      </m:r>
                      <m:r>
                        <a:rPr lang="en-GB" sz="2800" b="0" i="1" smtClean="0">
                          <a:solidFill>
                            <a:srgbClr val="FF0000"/>
                          </a:solidFill>
                          <a:latin typeface="Cambria Math"/>
                        </a:rPr>
                        <m:t>𝑋</m:t>
                      </m:r>
                      <m:r>
                        <a:rPr lang="en-GB" sz="2800" b="0" i="1" smtClean="0">
                          <a:solidFill>
                            <a:srgbClr val="FF0000"/>
                          </a:solidFill>
                          <a:latin typeface="Cambria Math"/>
                          <a:ea typeface="Cambria Math"/>
                        </a:rPr>
                        <m:t>≤3)</m:t>
                      </m:r>
                    </m:oMath>
                  </m:oMathPara>
                </a14:m>
                <a:endParaRPr lang="en-GB" sz="2800"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854815" y="4928886"/>
                <a:ext cx="2775440" cy="52322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863915" y="5479816"/>
                <a:ext cx="240604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=1 −0.8571</m:t>
                      </m:r>
                    </m:oMath>
                  </m:oMathPara>
                </a14:m>
                <a:endParaRPr lang="en-GB" sz="28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2863915" y="5479816"/>
                <a:ext cx="2406043" cy="52322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863915" y="6067752"/>
                <a:ext cx="17014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=0.1429</m:t>
                      </m:r>
                    </m:oMath>
                  </m:oMathPara>
                </a14:m>
                <a:endParaRPr lang="en-GB" sz="2800" dirty="0">
                  <a:solidFill>
                    <a:srgbClr val="FF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2863915" y="6067752"/>
                <a:ext cx="1701491" cy="523220"/>
              </a:xfrm>
              <a:prstGeom prst="rect">
                <a:avLst/>
              </a:prstGeom>
              <a:blipFill rotWithShape="0">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950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latin typeface="+mj-lt"/>
                </a:rPr>
                <a:t>STARTER</a:t>
              </a:r>
              <a:endParaRPr lang="en-GB" sz="3200" b="1"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79512" y="764704"/>
            <a:ext cx="8753588" cy="2677656"/>
          </a:xfrm>
          <a:prstGeom prst="rect">
            <a:avLst/>
          </a:prstGeom>
          <a:noFill/>
        </p:spPr>
        <p:txBody>
          <a:bodyPr wrap="square" rtlCol="0">
            <a:spAutoFit/>
          </a:bodyPr>
          <a:lstStyle/>
          <a:p>
            <a:r>
              <a:rPr lang="en-GB" sz="2800" dirty="0" smtClean="0"/>
              <a:t>The number of cyclists passing a village post office during the day can be modelled as a Poisson random variable.</a:t>
            </a:r>
          </a:p>
          <a:p>
            <a:r>
              <a:rPr lang="en-GB" sz="2800" dirty="0" smtClean="0"/>
              <a:t>On average two cyclists pass by in an hour.</a:t>
            </a:r>
          </a:p>
          <a:p>
            <a:r>
              <a:rPr lang="en-GB" sz="2800" dirty="0" smtClean="0"/>
              <a:t>What is the probability </a:t>
            </a:r>
            <a:r>
              <a:rPr lang="en-GB" sz="2800" dirty="0" smtClean="0"/>
              <a:t>that:</a:t>
            </a:r>
            <a:endParaRPr lang="en-GB" sz="2800" dirty="0" smtClean="0"/>
          </a:p>
          <a:p>
            <a:pPr marL="514350" indent="-514350">
              <a:buAutoNum type="alphaLcParenBoth" startAt="2"/>
            </a:pPr>
            <a:r>
              <a:rPr lang="en-GB" sz="2800" b="1" dirty="0" smtClean="0">
                <a:solidFill>
                  <a:srgbClr val="0033CC"/>
                </a:solidFill>
              </a:rPr>
              <a:t>Exactly one cyclist passes while the shop-keeper is on a 20-minute tea break.</a:t>
            </a:r>
          </a:p>
        </p:txBody>
      </p:sp>
      <mc:AlternateContent xmlns:mc="http://schemas.openxmlformats.org/markup-compatibility/2006">
        <mc:Choice xmlns:a14="http://schemas.microsoft.com/office/drawing/2010/main" Requires="a14">
          <p:sp>
            <p:nvSpPr>
              <p:cNvPr id="6" name="TextBox 5"/>
              <p:cNvSpPr txBox="1"/>
              <p:nvPr/>
            </p:nvSpPr>
            <p:spPr>
              <a:xfrm>
                <a:off x="3304923" y="3442360"/>
                <a:ext cx="2011705"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𝑋</m:t>
                      </m:r>
                      <m:r>
                        <a:rPr lang="en-GB" sz="2800" b="0" i="1" smtClean="0">
                          <a:solidFill>
                            <a:srgbClr val="FF0000"/>
                          </a:solidFill>
                          <a:latin typeface="Cambria Math"/>
                        </a:rPr>
                        <m:t> ~ </m:t>
                      </m:r>
                      <m:r>
                        <a:rPr lang="en-GB" sz="2800" b="0" i="1" smtClean="0">
                          <a:solidFill>
                            <a:srgbClr val="FF0000"/>
                          </a:solidFill>
                          <a:latin typeface="Cambria Math"/>
                        </a:rPr>
                        <m:t>𝑃𝑜</m:t>
                      </m:r>
                      <m:d>
                        <m:dPr>
                          <m:ctrlPr>
                            <a:rPr lang="en-GB" sz="2800" b="0" i="1" smtClean="0">
                              <a:solidFill>
                                <a:srgbClr val="FF0000"/>
                              </a:solidFill>
                              <a:latin typeface="Cambria Math" panose="02040503050406030204" pitchFamily="18" charset="0"/>
                            </a:rPr>
                          </m:ctrlPr>
                        </m:dPr>
                        <m:e>
                          <m:f>
                            <m:fPr>
                              <m:ctrlPr>
                                <a:rPr lang="en-GB" sz="2800" b="0" i="1" smtClean="0">
                                  <a:solidFill>
                                    <a:srgbClr val="FF0000"/>
                                  </a:solidFill>
                                  <a:latin typeface="Cambria Math" panose="02040503050406030204" pitchFamily="18" charset="0"/>
                                </a:rPr>
                              </m:ctrlPr>
                            </m:fPr>
                            <m:num>
                              <m:r>
                                <a:rPr lang="en-GB" sz="2800" b="0" i="1" smtClean="0">
                                  <a:solidFill>
                                    <a:srgbClr val="FF0000"/>
                                  </a:solidFill>
                                  <a:latin typeface="Cambria Math"/>
                                </a:rPr>
                                <m:t>2</m:t>
                              </m:r>
                            </m:num>
                            <m:den>
                              <m:r>
                                <a:rPr lang="en-GB" sz="2800" b="0" i="1" smtClean="0">
                                  <a:solidFill>
                                    <a:srgbClr val="FF0000"/>
                                  </a:solidFill>
                                  <a:latin typeface="Cambria Math"/>
                                </a:rPr>
                                <m:t>3</m:t>
                              </m:r>
                            </m:den>
                          </m:f>
                        </m:e>
                      </m:d>
                    </m:oMath>
                  </m:oMathPara>
                </a14:m>
                <a:endParaRPr lang="en-GB" sz="2800" dirty="0">
                  <a:solidFill>
                    <a:srgbClr val="FF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3304923" y="3442360"/>
                <a:ext cx="2011705" cy="1060483"/>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037485" y="5216704"/>
                <a:ext cx="206915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a:rPr>
                        <m:t>𝑃</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𝑋</m:t>
                          </m:r>
                          <m:r>
                            <a:rPr lang="en-GB" sz="2800" b="0" i="1" smtClean="0">
                              <a:solidFill>
                                <a:srgbClr val="FF0000"/>
                              </a:solidFill>
                              <a:latin typeface="Cambria Math"/>
                            </a:rPr>
                            <m:t>=1</m:t>
                          </m:r>
                        </m:e>
                      </m:d>
                      <m:r>
                        <a:rPr lang="en-GB" sz="2800" b="0" i="1" smtClean="0">
                          <a:solidFill>
                            <a:srgbClr val="FF0000"/>
                          </a:solidFill>
                          <a:latin typeface="Cambria Math"/>
                        </a:rPr>
                        <m:t>=</m:t>
                      </m:r>
                    </m:oMath>
                  </m:oMathPara>
                </a14:m>
                <a:endParaRPr lang="en-GB" sz="2800" dirty="0">
                  <a:solidFill>
                    <a:srgbClr val="FF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1037485" y="5216704"/>
                <a:ext cx="2069156"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106641" y="4710348"/>
                <a:ext cx="1846146" cy="1275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FF0000"/>
                              </a:solidFill>
                              <a:latin typeface="Cambria Math" panose="02040503050406030204" pitchFamily="18" charset="0"/>
                            </a:rPr>
                          </m:ctrlPr>
                        </m:fPr>
                        <m:num>
                          <m:sSup>
                            <m:sSupPr>
                              <m:ctrlPr>
                                <a:rPr lang="en-GB" sz="2800" i="1">
                                  <a:solidFill>
                                    <a:srgbClr val="FF0000"/>
                                  </a:solidFill>
                                  <a:latin typeface="Cambria Math" panose="02040503050406030204" pitchFamily="18" charset="0"/>
                                </a:rPr>
                              </m:ctrlPr>
                            </m:sSupPr>
                            <m:e>
                              <m:r>
                                <a:rPr lang="en-GB" sz="2800" b="0" i="1">
                                  <a:solidFill>
                                    <a:srgbClr val="FF0000"/>
                                  </a:solidFill>
                                  <a:latin typeface="Cambria Math"/>
                                </a:rPr>
                                <m:t>𝑒</m:t>
                              </m:r>
                            </m:e>
                            <m:sup>
                              <m:r>
                                <a:rPr lang="en-GB" sz="2800" b="0" i="1">
                                  <a:solidFill>
                                    <a:srgbClr val="FF0000"/>
                                  </a:solidFill>
                                  <a:latin typeface="Cambria Math"/>
                                </a:rPr>
                                <m:t>−</m:t>
                              </m:r>
                              <m:f>
                                <m:fPr>
                                  <m:type m:val="skw"/>
                                  <m:ctrlPr>
                                    <a:rPr lang="en-GB" sz="2800" b="0" i="1" smtClean="0">
                                      <a:solidFill>
                                        <a:srgbClr val="FF0000"/>
                                      </a:solidFill>
                                      <a:latin typeface="Cambria Math" panose="02040503050406030204" pitchFamily="18" charset="0"/>
                                    </a:rPr>
                                  </m:ctrlPr>
                                </m:fPr>
                                <m:num>
                                  <m:r>
                                    <a:rPr lang="en-GB" sz="2800" b="0" i="1" smtClean="0">
                                      <a:solidFill>
                                        <a:srgbClr val="FF0000"/>
                                      </a:solidFill>
                                      <a:latin typeface="Cambria Math"/>
                                    </a:rPr>
                                    <m:t>2</m:t>
                                  </m:r>
                                </m:num>
                                <m:den>
                                  <m:r>
                                    <a:rPr lang="en-GB" sz="2800" b="0" i="1" smtClean="0">
                                      <a:solidFill>
                                        <a:srgbClr val="FF0000"/>
                                      </a:solidFill>
                                      <a:latin typeface="Cambria Math"/>
                                    </a:rPr>
                                    <m:t>3</m:t>
                                  </m:r>
                                </m:den>
                              </m:f>
                            </m:sup>
                          </m:sSup>
                          <m:sSup>
                            <m:sSupPr>
                              <m:ctrlPr>
                                <a:rPr lang="en-GB" sz="2800" i="1">
                                  <a:solidFill>
                                    <a:srgbClr val="FF0000"/>
                                  </a:solidFill>
                                  <a:latin typeface="Cambria Math" panose="02040503050406030204" pitchFamily="18" charset="0"/>
                                </a:rPr>
                              </m:ctrlPr>
                            </m:sSupPr>
                            <m:e>
                              <m:d>
                                <m:dPr>
                                  <m:ctrlPr>
                                    <a:rPr lang="en-GB" sz="2800" i="1" smtClean="0">
                                      <a:solidFill>
                                        <a:srgbClr val="FF0000"/>
                                      </a:solidFill>
                                      <a:latin typeface="Cambria Math" panose="02040503050406030204" pitchFamily="18" charset="0"/>
                                    </a:rPr>
                                  </m:ctrlPr>
                                </m:dPr>
                                <m:e>
                                  <m:f>
                                    <m:fPr>
                                      <m:ctrlPr>
                                        <a:rPr lang="en-GB" sz="2800" i="1">
                                          <a:solidFill>
                                            <a:srgbClr val="FF0000"/>
                                          </a:solidFill>
                                          <a:latin typeface="Cambria Math" panose="02040503050406030204" pitchFamily="18" charset="0"/>
                                        </a:rPr>
                                      </m:ctrlPr>
                                    </m:fPr>
                                    <m:num>
                                      <m:r>
                                        <a:rPr lang="en-GB" sz="2800" i="1">
                                          <a:solidFill>
                                            <a:srgbClr val="FF0000"/>
                                          </a:solidFill>
                                          <a:latin typeface="Cambria Math"/>
                                        </a:rPr>
                                        <m:t>2</m:t>
                                      </m:r>
                                    </m:num>
                                    <m:den>
                                      <m:r>
                                        <a:rPr lang="en-GB" sz="2800" i="1">
                                          <a:solidFill>
                                            <a:srgbClr val="FF0000"/>
                                          </a:solidFill>
                                          <a:latin typeface="Cambria Math"/>
                                        </a:rPr>
                                        <m:t>3</m:t>
                                      </m:r>
                                    </m:den>
                                  </m:f>
                                </m:e>
                              </m:d>
                            </m:e>
                            <m:sup>
                              <m:r>
                                <a:rPr lang="en-GB" sz="2800" b="0" i="1" smtClean="0">
                                  <a:solidFill>
                                    <a:srgbClr val="FF0000"/>
                                  </a:solidFill>
                                  <a:latin typeface="Cambria Math"/>
                                  <a:ea typeface="Cambria Math"/>
                                </a:rPr>
                                <m:t>1</m:t>
                              </m:r>
                            </m:sup>
                          </m:sSup>
                        </m:num>
                        <m:den>
                          <m:r>
                            <a:rPr lang="en-GB" sz="2800" b="0" i="1" smtClean="0">
                              <a:solidFill>
                                <a:srgbClr val="FF0000"/>
                              </a:solidFill>
                              <a:latin typeface="Cambria Math"/>
                            </a:rPr>
                            <m:t>1</m:t>
                          </m:r>
                          <m:r>
                            <a:rPr lang="en-GB" sz="2800" b="0" i="1">
                              <a:solidFill>
                                <a:srgbClr val="FF0000"/>
                              </a:solidFill>
                              <a:latin typeface="Cambria Math"/>
                            </a:rPr>
                            <m:t>!</m:t>
                          </m:r>
                        </m:den>
                      </m:f>
                    </m:oMath>
                  </m:oMathPara>
                </a14:m>
                <a:endParaRPr lang="en-GB" sz="2800" dirty="0">
                  <a:solidFill>
                    <a:srgbClr val="FF0000"/>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3106641" y="4710348"/>
                <a:ext cx="1846146" cy="1275221"/>
              </a:xfrm>
              <a:prstGeom prst="rect">
                <a:avLst/>
              </a:prstGeom>
              <a:blipFill rotWithShape="0">
                <a:blip r:embed="rId4"/>
                <a:stretch>
                  <a:fillRect b="-4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4916753" y="5222940"/>
                <a:ext cx="28040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a:rPr>
                        <m:t>=</m:t>
                      </m:r>
                      <m:r>
                        <a:rPr lang="en-GB" sz="2800" b="0" i="1" smtClean="0">
                          <a:solidFill>
                            <a:srgbClr val="FF0000"/>
                          </a:solidFill>
                          <a:latin typeface="Cambria Math"/>
                        </a:rPr>
                        <m:t>0.342 (3 </m:t>
                      </m:r>
                      <m:r>
                        <a:rPr lang="en-GB" sz="2800" b="0" i="1" smtClean="0">
                          <a:solidFill>
                            <a:srgbClr val="FF0000"/>
                          </a:solidFill>
                          <a:latin typeface="Cambria Math"/>
                        </a:rPr>
                        <m:t>𝑠</m:t>
                      </m:r>
                      <m:r>
                        <a:rPr lang="en-GB" sz="2800" b="0" i="1" smtClean="0">
                          <a:solidFill>
                            <a:srgbClr val="FF0000"/>
                          </a:solidFill>
                          <a:latin typeface="Cambria Math"/>
                        </a:rPr>
                        <m:t>.</m:t>
                      </m:r>
                      <m:r>
                        <a:rPr lang="en-GB" sz="2800" b="0" i="1" smtClean="0">
                          <a:solidFill>
                            <a:srgbClr val="FF0000"/>
                          </a:solidFill>
                          <a:latin typeface="Cambria Math"/>
                        </a:rPr>
                        <m:t>𝑓</m:t>
                      </m:r>
                      <m:r>
                        <a:rPr lang="en-GB" sz="2800" b="0" i="1" smtClean="0">
                          <a:solidFill>
                            <a:srgbClr val="FF0000"/>
                          </a:solidFill>
                          <a:latin typeface="Cambria Math"/>
                        </a:rPr>
                        <m:t>.)</m:t>
                      </m:r>
                    </m:oMath>
                  </m:oMathPara>
                </a14:m>
                <a:endParaRPr lang="en-GB" sz="2800" dirty="0">
                  <a:solidFill>
                    <a:srgbClr val="FF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4916753" y="5222940"/>
                <a:ext cx="2804037" cy="523220"/>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971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latin typeface="+mj-lt"/>
                </a:rPr>
                <a:t>STARTER</a:t>
              </a:r>
              <a:endParaRPr lang="en-GB" sz="3200" b="1"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1412776"/>
            <a:ext cx="8753588" cy="2677656"/>
          </a:xfrm>
          <a:prstGeom prst="rect">
            <a:avLst/>
          </a:prstGeom>
          <a:noFill/>
        </p:spPr>
        <p:txBody>
          <a:bodyPr wrap="square" rtlCol="0">
            <a:spAutoFit/>
          </a:bodyPr>
          <a:lstStyle/>
          <a:p>
            <a:r>
              <a:rPr lang="en-GB" sz="2800" dirty="0" smtClean="0"/>
              <a:t>The number of cyclists passing a village post office during the day can be modelled as a Poisson random variable.</a:t>
            </a:r>
          </a:p>
          <a:p>
            <a:r>
              <a:rPr lang="en-GB" sz="2800" dirty="0" smtClean="0"/>
              <a:t>On average two cyclists pass by in an hour.</a:t>
            </a:r>
          </a:p>
          <a:p>
            <a:r>
              <a:rPr lang="en-GB" sz="2800" dirty="0" smtClean="0"/>
              <a:t>What is the probability </a:t>
            </a:r>
            <a:r>
              <a:rPr lang="en-GB" sz="2800" dirty="0" smtClean="0"/>
              <a:t>that:</a:t>
            </a:r>
            <a:endParaRPr lang="en-GB" sz="2800" dirty="0" smtClean="0"/>
          </a:p>
          <a:p>
            <a:pPr marL="514350" indent="-514350">
              <a:buAutoNum type="alphaLcParenBoth" startAt="3"/>
            </a:pPr>
            <a:r>
              <a:rPr lang="en-GB" sz="2800" b="1" dirty="0" smtClean="0">
                <a:solidFill>
                  <a:srgbClr val="0033CC"/>
                </a:solidFill>
              </a:rPr>
              <a:t>More than 3 cyclists pass in an hour exactly once in a </a:t>
            </a:r>
          </a:p>
          <a:p>
            <a:pPr lvl="1"/>
            <a:r>
              <a:rPr lang="en-GB" sz="2800" b="1" dirty="0">
                <a:solidFill>
                  <a:srgbClr val="0033CC"/>
                </a:solidFill>
              </a:rPr>
              <a:t> </a:t>
            </a:r>
            <a:r>
              <a:rPr lang="en-GB" sz="2800" b="1" dirty="0" smtClean="0">
                <a:solidFill>
                  <a:srgbClr val="0033CC"/>
                </a:solidFill>
              </a:rPr>
              <a:t>six-hour period?</a:t>
            </a:r>
            <a:endParaRPr lang="en-GB" sz="2800" b="1" dirty="0">
              <a:solidFill>
                <a:srgbClr val="0033CC"/>
              </a:solidFill>
            </a:endParaRPr>
          </a:p>
        </p:txBody>
      </p:sp>
      <mc:AlternateContent xmlns:mc="http://schemas.openxmlformats.org/markup-compatibility/2006">
        <mc:Choice xmlns:a14="http://schemas.microsoft.com/office/drawing/2010/main" Requires="a14">
          <p:sp>
            <p:nvSpPr>
              <p:cNvPr id="8" name="TextBox 7"/>
              <p:cNvSpPr txBox="1"/>
              <p:nvPr/>
            </p:nvSpPr>
            <p:spPr>
              <a:xfrm>
                <a:off x="3085985" y="4090432"/>
                <a:ext cx="28030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𝑋</m:t>
                      </m:r>
                      <m:r>
                        <a:rPr lang="en-GB" sz="2800" b="0" i="1" smtClean="0">
                          <a:solidFill>
                            <a:srgbClr val="FF0000"/>
                          </a:solidFill>
                          <a:latin typeface="Cambria Math"/>
                        </a:rPr>
                        <m:t> ~ </m:t>
                      </m:r>
                      <m:r>
                        <a:rPr lang="en-GB" sz="2800" b="0" i="1" smtClean="0">
                          <a:solidFill>
                            <a:srgbClr val="FF0000"/>
                          </a:solidFill>
                          <a:latin typeface="Cambria Math"/>
                        </a:rPr>
                        <m:t>𝐵</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6,0.1429</m:t>
                          </m:r>
                        </m:e>
                      </m:d>
                    </m:oMath>
                  </m:oMathPara>
                </a14:m>
                <a:endParaRPr lang="en-GB" sz="2800"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3085985" y="4090432"/>
                <a:ext cx="2803011"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298748" y="5074105"/>
                <a:ext cx="170181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𝑃</m:t>
                      </m:r>
                      <m:r>
                        <a:rPr lang="en-GB" sz="2800" b="0" i="1" smtClean="0">
                          <a:solidFill>
                            <a:srgbClr val="FF0000"/>
                          </a:solidFill>
                          <a:latin typeface="Cambria Math"/>
                        </a:rPr>
                        <m:t>(</m:t>
                      </m:r>
                      <m:r>
                        <a:rPr lang="en-GB" sz="2800" b="0" i="1" smtClean="0">
                          <a:solidFill>
                            <a:srgbClr val="FF0000"/>
                          </a:solidFill>
                          <a:latin typeface="Cambria Math"/>
                        </a:rPr>
                        <m:t>𝑋</m:t>
                      </m:r>
                      <m:r>
                        <a:rPr lang="en-GB" sz="2800" b="0" i="1" smtClean="0">
                          <a:solidFill>
                            <a:srgbClr val="FF0000"/>
                          </a:solidFill>
                          <a:latin typeface="Cambria Math"/>
                        </a:rPr>
                        <m:t>=1)</m:t>
                      </m:r>
                    </m:oMath>
                  </m:oMathPara>
                </a14:m>
                <a:endParaRPr lang="en-GB" sz="2800"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1298748" y="5074105"/>
                <a:ext cx="1701813"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747939" y="4902605"/>
                <a:ext cx="4261487" cy="807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m:t>
                      </m:r>
                      <m:d>
                        <m:dPr>
                          <m:ctrlPr>
                            <a:rPr lang="en-GB" sz="2800" b="0" i="1" smtClean="0">
                              <a:solidFill>
                                <a:srgbClr val="FF0000"/>
                              </a:solidFill>
                              <a:latin typeface="Cambria Math" panose="02040503050406030204" pitchFamily="18" charset="0"/>
                            </a:rPr>
                          </m:ctrlPr>
                        </m:dPr>
                        <m:e>
                          <m:eqArr>
                            <m:eqArrPr>
                              <m:ctrlPr>
                                <a:rPr lang="en-GB" sz="2800" b="0" i="1" smtClean="0">
                                  <a:solidFill>
                                    <a:srgbClr val="FF0000"/>
                                  </a:solidFill>
                                  <a:latin typeface="Cambria Math" panose="02040503050406030204" pitchFamily="18" charset="0"/>
                                </a:rPr>
                              </m:ctrlPr>
                            </m:eqArrPr>
                            <m:e>
                              <m:r>
                                <a:rPr lang="en-GB" sz="2800" b="0" i="1" smtClean="0">
                                  <a:solidFill>
                                    <a:srgbClr val="FF0000"/>
                                  </a:solidFill>
                                  <a:latin typeface="Cambria Math"/>
                                </a:rPr>
                                <m:t>6</m:t>
                              </m:r>
                            </m:e>
                            <m:e>
                              <m:r>
                                <a:rPr lang="en-GB" sz="2800" b="0" i="1" smtClean="0">
                                  <a:solidFill>
                                    <a:srgbClr val="FF0000"/>
                                  </a:solidFill>
                                  <a:latin typeface="Cambria Math"/>
                                </a:rPr>
                                <m:t>1</m:t>
                              </m:r>
                            </m:e>
                          </m:eqArr>
                        </m:e>
                      </m:d>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rPr>
                            <m:t>0.1429</m:t>
                          </m:r>
                        </m:e>
                        <m:sup>
                          <m:r>
                            <a:rPr lang="en-GB" sz="2800" b="0" i="1" smtClean="0">
                              <a:solidFill>
                                <a:srgbClr val="FF0000"/>
                              </a:solidFill>
                              <a:latin typeface="Cambria Math"/>
                            </a:rPr>
                            <m:t>1</m:t>
                          </m:r>
                        </m:sup>
                      </m:sSup>
                      <m:r>
                        <a:rPr lang="en-GB" sz="2800" b="0" i="1" smtClean="0">
                          <a:solidFill>
                            <a:srgbClr val="FF0000"/>
                          </a:solidFill>
                          <a:latin typeface="Cambria Math"/>
                          <a:ea typeface="Cambria Math"/>
                        </a:rPr>
                        <m:t>×</m:t>
                      </m:r>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rPr>
                            <m:t>0.8571</m:t>
                          </m:r>
                        </m:e>
                        <m:sup>
                          <m:r>
                            <a:rPr lang="en-GB" sz="2800" b="0" i="1" smtClean="0">
                              <a:solidFill>
                                <a:srgbClr val="FF0000"/>
                              </a:solidFill>
                              <a:latin typeface="Cambria Math"/>
                            </a:rPr>
                            <m:t>5</m:t>
                          </m:r>
                        </m:sup>
                      </m:sSup>
                    </m:oMath>
                  </m:oMathPara>
                </a14:m>
                <a:endParaRPr lang="en-GB" sz="2800"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2747939" y="4902605"/>
                <a:ext cx="4261487" cy="807978"/>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6801601" y="5044984"/>
                <a:ext cx="17014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=0.3966</m:t>
                      </m:r>
                    </m:oMath>
                  </m:oMathPara>
                </a14:m>
                <a:endParaRPr lang="en-GB" sz="2800"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6801601" y="5044984"/>
                <a:ext cx="1701491" cy="523220"/>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238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F670C9E2-7F58-4F09-97DC-99BA844FBE0E}"/>
                  </a:ext>
                </a:extLst>
              </p:cNvPr>
              <p:cNvSpPr txBox="1"/>
              <p:nvPr/>
            </p:nvSpPr>
            <p:spPr>
              <a:xfrm>
                <a:off x="827584" y="2348880"/>
                <a:ext cx="3096344" cy="123110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𝐸</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e>
                      </m:d>
                      <m:r>
                        <a:rPr lang="en-GB" sz="2800" b="0" i="1" smtClean="0">
                          <a:latin typeface="Cambria Math" panose="02040503050406030204" pitchFamily="18" charset="0"/>
                        </a:rPr>
                        <m:t>=</m:t>
                      </m:r>
                      <m:r>
                        <a:rPr lang="en-GB" sz="2800" b="0" i="1" smtClean="0">
                          <a:latin typeface="Cambria Math" panose="02040503050406030204" pitchFamily="18" charset="0"/>
                        </a:rPr>
                        <m:t>𝜆</m:t>
                      </m:r>
                    </m:oMath>
                    <m:oMath xmlns:m="http://schemas.openxmlformats.org/officeDocument/2006/math">
                      <m:r>
                        <a:rPr lang="en-GB" sz="2800" b="0" i="1" smtClean="0">
                          <a:latin typeface="Cambria Math" panose="02040503050406030204" pitchFamily="18" charset="0"/>
                        </a:rPr>
                        <m:t>𝑉𝑎𝑟</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e>
                      </m:d>
                      <m:r>
                        <a:rPr lang="en-GB" sz="2800" b="0" i="1" smtClean="0">
                          <a:latin typeface="Cambria Math" panose="02040503050406030204" pitchFamily="18" charset="0"/>
                        </a:rPr>
                        <m:t>=</m:t>
                      </m:r>
                      <m:r>
                        <a:rPr lang="en-GB" sz="2800" b="0" i="1" smtClean="0">
                          <a:latin typeface="Cambria Math" panose="02040503050406030204" pitchFamily="18" charset="0"/>
                        </a:rPr>
                        <m:t>𝜆</m:t>
                      </m:r>
                    </m:oMath>
                  </m:oMathPara>
                </a14:m>
                <a:endParaRPr lang="en-GB" sz="2800" dirty="0"/>
              </a:p>
            </p:txBody>
          </p:sp>
        </mc:Choice>
        <mc:Fallback xmlns="">
          <p:sp>
            <p:nvSpPr>
              <p:cNvPr id="2" name="TextBox 1">
                <a:extLst>
                  <a:ext uri="{FF2B5EF4-FFF2-40B4-BE49-F238E27FC236}">
                    <a16:creationId xmlns:a16="http://schemas.microsoft.com/office/drawing/2014/main" id="{F670C9E2-7F58-4F09-97DC-99BA844FBE0E}"/>
                  </a:ext>
                </a:extLst>
              </p:cNvPr>
              <p:cNvSpPr txBox="1">
                <a:spLocks noRot="1" noChangeAspect="1" noMove="1" noResize="1" noEditPoints="1" noAdjustHandles="1" noChangeArrowheads="1" noChangeShapeType="1" noTextEdit="1"/>
              </p:cNvSpPr>
              <p:nvPr/>
            </p:nvSpPr>
            <p:spPr>
              <a:xfrm>
                <a:off x="827584" y="2348880"/>
                <a:ext cx="3096344" cy="1231106"/>
              </a:xfrm>
              <a:prstGeom prst="rect">
                <a:avLst/>
              </a:prstGeom>
              <a:blipFill>
                <a:blip r:embed="rId2"/>
                <a:stretch>
                  <a:fillRect l="-1367" t="-1456"/>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xmlns="" id="{E78E842F-3129-4E60-8721-C7136F48A4CC}"/>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xmlns="" id="{2EF9516C-2AF5-4478-B79E-5FD3652209E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Poisson distribution</a:t>
              </a:r>
              <a:endParaRPr lang="en-GB" sz="3200" dirty="0"/>
            </a:p>
          </p:txBody>
        </p:sp>
        <p:cxnSp>
          <p:nvCxnSpPr>
            <p:cNvPr id="5" name="Straight Connector 4">
              <a:extLst>
                <a:ext uri="{FF2B5EF4-FFF2-40B4-BE49-F238E27FC236}">
                  <a16:creationId xmlns:a16="http://schemas.microsoft.com/office/drawing/2014/main" xmlns="" id="{0C4A4373-694A-45A5-8419-947C2E54EDC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xmlns="" id="{FCE1CF58-EF7C-49F6-968F-30213C156033}"/>
                  </a:ext>
                </a:extLst>
              </p:cNvPr>
              <p:cNvSpPr txBox="1"/>
              <p:nvPr/>
            </p:nvSpPr>
            <p:spPr>
              <a:xfrm>
                <a:off x="488628" y="824012"/>
                <a:ext cx="7776864" cy="1323439"/>
              </a:xfrm>
              <a:prstGeom prst="rect">
                <a:avLst/>
              </a:prstGeom>
              <a:noFill/>
            </p:spPr>
            <p:txBody>
              <a:bodyPr wrap="square" rtlCol="0">
                <a:spAutoFit/>
              </a:bodyPr>
              <a:lstStyle/>
              <a:p>
                <a:r>
                  <a:rPr lang="en-GB" sz="2000" dirty="0"/>
                  <a:t>We know a Poisson distribution is the number of events that occur within a given time interval, where events occur at a rate of </a:t>
                </a:r>
                <a14:m>
                  <m:oMath xmlns:m="http://schemas.openxmlformats.org/officeDocument/2006/math">
                    <m:r>
                      <a:rPr lang="en-GB" sz="2000" b="0" i="1" smtClean="0">
                        <a:latin typeface="Cambria Math" panose="02040503050406030204" pitchFamily="18" charset="0"/>
                      </a:rPr>
                      <m:t>𝜆</m:t>
                    </m:r>
                  </m:oMath>
                </a14:m>
                <a:r>
                  <a:rPr lang="en-GB" sz="2000" dirty="0"/>
                  <a:t> per that interval.</a:t>
                </a:r>
              </a:p>
              <a:p>
                <a:r>
                  <a:rPr lang="en-GB" sz="2000" dirty="0"/>
                  <a:t>Given this, what is the </a:t>
                </a:r>
                <a:r>
                  <a:rPr lang="en-GB" sz="2000" b="1" dirty="0"/>
                  <a:t>expected value </a:t>
                </a:r>
                <a14:m>
                  <m:oMath xmlns:m="http://schemas.openxmlformats.org/officeDocument/2006/math">
                    <m:r>
                      <a:rPr lang="en-GB" sz="2000" b="1" i="1" smtClean="0">
                        <a:latin typeface="Cambria Math" panose="02040503050406030204" pitchFamily="18" charset="0"/>
                      </a:rPr>
                      <m:t>𝑬</m:t>
                    </m:r>
                    <m:r>
                      <a:rPr lang="en-GB" sz="2000" b="1" i="1" smtClean="0">
                        <a:latin typeface="Cambria Math" panose="02040503050406030204" pitchFamily="18" charset="0"/>
                      </a:rPr>
                      <m:t>(</m:t>
                    </m:r>
                    <m:r>
                      <a:rPr lang="en-GB" sz="2000" b="1" i="1" smtClean="0">
                        <a:latin typeface="Cambria Math" panose="02040503050406030204" pitchFamily="18" charset="0"/>
                      </a:rPr>
                      <m:t>𝑿</m:t>
                    </m:r>
                    <m:r>
                      <a:rPr lang="en-GB" sz="2000" b="1" i="1" smtClean="0">
                        <a:latin typeface="Cambria Math" panose="02040503050406030204" pitchFamily="18" charset="0"/>
                      </a:rPr>
                      <m:t>)</m:t>
                    </m:r>
                  </m:oMath>
                </a14:m>
                <a:r>
                  <a:rPr lang="en-GB" sz="2000" dirty="0"/>
                  <a:t>, i.e. the expected number of events that occur?</a:t>
                </a:r>
              </a:p>
            </p:txBody>
          </p:sp>
        </mc:Choice>
        <mc:Fallback>
          <p:sp>
            <p:nvSpPr>
              <p:cNvPr id="6" name="TextBox 5">
                <a:extLst>
                  <a:ext uri="{FF2B5EF4-FFF2-40B4-BE49-F238E27FC236}">
                    <a16:creationId xmlns:a16="http://schemas.microsoft.com/office/drawing/2014/main" xmlns:a14="http://schemas.microsoft.com/office/drawing/2010/main" xmlns="" id="{FCE1CF58-EF7C-49F6-968F-30213C156033}"/>
                  </a:ext>
                </a:extLst>
              </p:cNvPr>
              <p:cNvSpPr txBox="1">
                <a:spLocks noRot="1" noChangeAspect="1" noMove="1" noResize="1" noEditPoints="1" noAdjustHandles="1" noChangeArrowheads="1" noChangeShapeType="1" noTextEdit="1"/>
              </p:cNvSpPr>
              <p:nvPr/>
            </p:nvSpPr>
            <p:spPr>
              <a:xfrm>
                <a:off x="488628" y="824012"/>
                <a:ext cx="7776864" cy="1323439"/>
              </a:xfrm>
              <a:prstGeom prst="rect">
                <a:avLst/>
              </a:prstGeom>
              <a:blipFill rotWithShape="0">
                <a:blip r:embed="rId3"/>
                <a:stretch>
                  <a:fillRect l="-784" t="-2304" r="-1176" b="-737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0E692C24-198B-4880-869C-EE0DBA571FB9}"/>
                  </a:ext>
                </a:extLst>
              </p:cNvPr>
              <p:cNvSpPr txBox="1"/>
              <p:nvPr/>
            </p:nvSpPr>
            <p:spPr>
              <a:xfrm>
                <a:off x="4644008" y="3068960"/>
                <a:ext cx="4077976" cy="3362715"/>
              </a:xfrm>
              <a:prstGeom prst="rect">
                <a:avLst/>
              </a:prstGeom>
              <a:noFill/>
            </p:spPr>
            <p:txBody>
              <a:bodyPr wrap="square" rtlCol="0">
                <a:spAutoFit/>
              </a:bodyPr>
              <a:lstStyle/>
              <a:p>
                <a:r>
                  <a:rPr lang="en-GB" sz="1400" b="1" dirty="0"/>
                  <a:t>Proof (harder than you think):</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r>
                            <m:rPr>
                              <m:sty m:val="p"/>
                            </m:rPr>
                            <a:rPr lang="en-GB" sz="1400" b="0" i="0" smtClean="0">
                              <a:latin typeface="Cambria Math" panose="02040503050406030204" pitchFamily="18" charset="0"/>
                            </a:rPr>
                            <m:t>Σ</m:t>
                          </m:r>
                        </m:e>
                        <m:sub>
                          <m:r>
                            <a:rPr lang="en-GB" sz="1400" b="0" i="1" smtClean="0">
                              <a:latin typeface="Cambria Math" panose="02040503050406030204" pitchFamily="18" charset="0"/>
                            </a:rPr>
                            <m:t>𝑥</m:t>
                          </m:r>
                          <m:r>
                            <a:rPr lang="en-GB" sz="1400" b="0" i="1" smtClean="0">
                              <a:latin typeface="Cambria Math" panose="02040503050406030204" pitchFamily="18" charset="0"/>
                            </a:rPr>
                            <m:t>=0</m:t>
                          </m:r>
                        </m:sub>
                        <m:sup>
                          <m:r>
                            <a:rPr lang="en-GB" sz="1400" b="0" i="1" smtClean="0">
                              <a:latin typeface="Cambria Math" panose="02040503050406030204" pitchFamily="18" charset="0"/>
                            </a:rPr>
                            <m:t>∞</m:t>
                          </m:r>
                        </m:sup>
                      </m:sSubSup>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=0</m:t>
                          </m:r>
                        </m:sub>
                        <m:sup>
                          <m:r>
                            <a:rPr lang="en-GB" sz="1400" i="1">
                              <a:latin typeface="Cambria Math" panose="02040503050406030204" pitchFamily="18" charset="0"/>
                            </a:rPr>
                            <m:t>∞</m:t>
                          </m:r>
                        </m:sup>
                      </m:sSubSup>
                      <m:f>
                        <m:fPr>
                          <m:ctrlPr>
                            <a:rPr lang="en-GB" sz="1400" b="0" i="1" smtClean="0">
                              <a:latin typeface="Cambria Math" panose="02040503050406030204" pitchFamily="18" charset="0"/>
                            </a:rPr>
                          </m:ctrlPr>
                        </m:fPr>
                        <m:num>
                          <m:r>
                            <a:rPr lang="en-GB" sz="1400" i="1">
                              <a:latin typeface="Cambria Math" panose="02040503050406030204" pitchFamily="18" charset="0"/>
                            </a:rPr>
                            <m:t>𝑥</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𝜆</m:t>
                              </m:r>
                            </m:e>
                            <m:sup>
                              <m:r>
                                <a:rPr lang="en-GB" sz="1400" b="0" i="1" smtClean="0">
                                  <a:latin typeface="Cambria Math" panose="02040503050406030204" pitchFamily="18" charset="0"/>
                                </a:rPr>
                                <m:t>𝑥</m:t>
                              </m:r>
                            </m:sup>
                          </m:sSup>
                        </m:num>
                        <m:den>
                          <m:r>
                            <a:rPr lang="en-GB" sz="1400" b="0" i="1" smtClean="0">
                              <a:latin typeface="Cambria Math" panose="02040503050406030204" pitchFamily="18" charset="0"/>
                            </a:rPr>
                            <m:t>𝑥</m:t>
                          </m:r>
                          <m:r>
                            <a:rPr lang="en-GB" sz="1400" b="0" i="1" smtClean="0">
                              <a:latin typeface="Cambria Math" panose="02040503050406030204" pitchFamily="18" charset="0"/>
                            </a:rPr>
                            <m:t>!</m:t>
                          </m:r>
                        </m:den>
                      </m:f>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r>
                            <a:rPr lang="en-GB" sz="1400" i="1">
                              <a:latin typeface="Cambria Math" panose="02040503050406030204" pitchFamily="18" charset="0"/>
                            </a:rPr>
                            <m:t>𝑥</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m:t>
                              </m:r>
                              <m:r>
                                <a:rPr lang="en-GB" sz="1400" i="1">
                                  <a:latin typeface="Cambria Math" panose="02040503050406030204" pitchFamily="18" charset="0"/>
                                </a:rPr>
                                <m:t>𝜆</m:t>
                              </m:r>
                            </m:sup>
                          </m:sSup>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oMath>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r>
                            <a:rPr lang="en-GB" sz="1400" i="1">
                              <a:latin typeface="Cambria Math" panose="02040503050406030204" pitchFamily="18" charset="0"/>
                            </a:rPr>
                            <m:t>𝑥</m:t>
                          </m:r>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r>
                        <a:rPr lang="en-GB" sz="1400" b="0" i="1" smtClean="0">
                          <a:latin typeface="Cambria Math" panose="02040503050406030204" pitchFamily="18" charset="0"/>
                        </a:rPr>
                        <m:t>=</m:t>
                      </m:r>
                      <m:r>
                        <a:rPr lang="en-GB" sz="1400" b="0" i="1" smtClean="0">
                          <a:latin typeface="Cambria Math" panose="02040503050406030204" pitchFamily="18" charset="0"/>
                        </a:rPr>
                        <m:t>𝜆</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r>
                                <a:rPr lang="en-GB" sz="1400" b="0" i="1" smtClean="0">
                                  <a:latin typeface="Cambria Math" panose="02040503050406030204" pitchFamily="18" charset="0"/>
                                </a:rPr>
                                <m:t>−1</m:t>
                              </m:r>
                            </m:sup>
                          </m:sSup>
                        </m:num>
                        <m:den>
                          <m:d>
                            <m:dPr>
                              <m:ctrlPr>
                                <a:rPr lang="en-GB" sz="1400" b="0" i="1" smtClean="0">
                                  <a:latin typeface="Cambria Math" panose="02040503050406030204" pitchFamily="18" charset="0"/>
                                </a:rPr>
                              </m:ctrlPr>
                            </m:dPr>
                            <m:e>
                              <m:r>
                                <a:rPr lang="en-GB" sz="1400" i="1">
                                  <a:latin typeface="Cambria Math" panose="02040503050406030204" pitchFamily="18" charset="0"/>
                                </a:rPr>
                                <m:t>𝑥</m:t>
                              </m:r>
                              <m:r>
                                <a:rPr lang="en-GB" sz="1400" b="0" i="1" smtClean="0">
                                  <a:latin typeface="Cambria Math" panose="02040503050406030204" pitchFamily="18" charset="0"/>
                                </a:rPr>
                                <m:t>−1</m:t>
                              </m:r>
                            </m:e>
                          </m:d>
                          <m:r>
                            <a:rPr lang="en-GB" sz="1400" i="1">
                              <a:latin typeface="Cambria Math" panose="02040503050406030204" pitchFamily="18" charset="0"/>
                            </a:rPr>
                            <m:t>!</m:t>
                          </m:r>
                        </m:den>
                      </m:f>
                    </m:oMath>
                    <m:oMath xmlns:m="http://schemas.openxmlformats.org/officeDocument/2006/math">
                      <m:r>
                        <a:rPr lang="en-GB" sz="1400" b="0" i="1" smtClean="0">
                          <a:latin typeface="Cambria Math" panose="02040503050406030204" pitchFamily="18" charset="0"/>
                        </a:rPr>
                        <m:t>=</m:t>
                      </m:r>
                      <m:r>
                        <a:rPr lang="en-GB" sz="1400" i="1">
                          <a:latin typeface="Cambria Math" panose="02040503050406030204" pitchFamily="18" charset="0"/>
                        </a:rPr>
                        <m:t>𝜆</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m:t>
                          </m:r>
                          <m:r>
                            <a:rPr lang="en-GB" sz="1400" i="1">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=0</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b="0" i="1" smtClean="0">
                              <a:latin typeface="Cambria Math" panose="02040503050406030204" pitchFamily="18" charset="0"/>
                            </a:rPr>
                            <m:t>𝑥</m:t>
                          </m:r>
                          <m:r>
                            <a:rPr lang="en-GB" sz="1400" i="1">
                              <a:latin typeface="Cambria Math" panose="02040503050406030204" pitchFamily="18" charset="0"/>
                            </a:rPr>
                            <m:t>!</m:t>
                          </m:r>
                        </m:den>
                      </m:f>
                    </m:oMath>
                  </m:oMathPara>
                </a14:m>
                <a:endParaRPr lang="en-GB" sz="1400" dirty="0"/>
              </a:p>
              <a:p>
                <a:r>
                  <a:rPr lang="en-GB" sz="1400" dirty="0"/>
                  <a:t>In Core Pure Year 2 you will learn that:</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𝜆</m:t>
                          </m:r>
                        </m:sup>
                      </m:sSup>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𝜆</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i="1">
                                  <a:latin typeface="Cambria Math" panose="02040503050406030204" pitchFamily="18" charset="0"/>
                                </a:rPr>
                                <m:t>𝜆</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𝜆</m:t>
                              </m:r>
                            </m:e>
                            <m:sup>
                              <m:r>
                                <a:rPr lang="en-GB" sz="1400" b="0" i="1" smtClean="0">
                                  <a:latin typeface="Cambria Math" panose="02040503050406030204" pitchFamily="18" charset="0"/>
                                </a:rPr>
                                <m:t>3</m:t>
                              </m:r>
                            </m:sup>
                          </m:sSup>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b="0" i="1" smtClean="0">
                              <a:latin typeface="Cambria Math" panose="02040503050406030204" pitchFamily="18" charset="0"/>
                            </a:rPr>
                            <m:t>𝑥</m:t>
                          </m:r>
                          <m:r>
                            <a:rPr lang="en-GB" sz="1400" i="1">
                              <a:latin typeface="Cambria Math" panose="02040503050406030204" pitchFamily="18" charset="0"/>
                            </a:rPr>
                            <m:t>=</m:t>
                          </m:r>
                          <m:r>
                            <a:rPr lang="en-GB" sz="1400" b="0" i="1" smtClean="0">
                              <a:latin typeface="Cambria Math" panose="02040503050406030204" pitchFamily="18" charset="0"/>
                            </a:rPr>
                            <m:t>0</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oMath>
                  </m:oMathPara>
                </a14:m>
                <a:endParaRPr lang="en-GB" sz="1400" dirty="0"/>
              </a:p>
              <a:p>
                <a:r>
                  <a:rPr lang="en-GB" sz="1400" dirty="0"/>
                  <a:t>Therefore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r>
                      <a:rPr lang="en-GB" sz="1400" b="0" i="1" smtClean="0">
                        <a:latin typeface="Cambria Math" panose="02040503050406030204" pitchFamily="18" charset="0"/>
                      </a:rPr>
                      <m:t>𝜆</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𝜆</m:t>
                        </m:r>
                      </m:sup>
                    </m:sSup>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endParaRPr lang="en-GB" sz="1400" dirty="0"/>
              </a:p>
              <a:p>
                <a:r>
                  <a:rPr lang="en-GB" sz="1400" dirty="0"/>
                  <a:t>The proof is considerably easier when using a </a:t>
                </a:r>
                <a:r>
                  <a:rPr lang="en-GB" sz="1400" b="1" dirty="0"/>
                  <a:t>probability generating function.</a:t>
                </a:r>
                <a:r>
                  <a:rPr lang="en-GB" sz="1400" dirty="0"/>
                  <a:t> </a:t>
                </a:r>
                <a:r>
                  <a:rPr lang="en-GB" sz="1400" dirty="0" smtClean="0"/>
                  <a:t>Proof is beyond the scope of this course.</a:t>
                </a:r>
                <a:endParaRPr lang="en-GB" sz="1400" dirty="0"/>
              </a:p>
            </p:txBody>
          </p:sp>
        </mc:Choice>
        <mc:Fallback>
          <p:sp>
            <p:nvSpPr>
              <p:cNvPr id="7" name="TextBox 6">
                <a:extLst>
                  <a:ext uri="{FF2B5EF4-FFF2-40B4-BE49-F238E27FC236}">
                    <a16:creationId xmlns:a16="http://schemas.microsoft.com/office/drawing/2014/main" xmlns:a14="http://schemas.microsoft.com/office/drawing/2010/main" xmlns="" id="{0E692C24-198B-4880-869C-EE0DBA571FB9}"/>
                  </a:ext>
                </a:extLst>
              </p:cNvPr>
              <p:cNvSpPr txBox="1">
                <a:spLocks noRot="1" noChangeAspect="1" noMove="1" noResize="1" noEditPoints="1" noAdjustHandles="1" noChangeArrowheads="1" noChangeShapeType="1" noTextEdit="1"/>
              </p:cNvSpPr>
              <p:nvPr/>
            </p:nvSpPr>
            <p:spPr>
              <a:xfrm>
                <a:off x="4644008" y="3068960"/>
                <a:ext cx="4077976" cy="3362715"/>
              </a:xfrm>
              <a:prstGeom prst="rect">
                <a:avLst/>
              </a:prstGeom>
              <a:blipFill rotWithShape="0">
                <a:blip r:embed="rId4"/>
                <a:stretch>
                  <a:fillRect l="-448" t="-181" b="-1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EC3BBFE5-3DDD-467D-B351-2F588A061CCF}"/>
                  </a:ext>
                </a:extLst>
              </p:cNvPr>
              <p:cNvSpPr txBox="1"/>
              <p:nvPr/>
            </p:nvSpPr>
            <p:spPr>
              <a:xfrm>
                <a:off x="7884368" y="4077072"/>
                <a:ext cx="1080120" cy="215444"/>
              </a:xfrm>
              <a:prstGeom prst="rect">
                <a:avLst/>
              </a:prstGeom>
              <a:noFill/>
            </p:spPr>
            <p:txBody>
              <a:bodyPr wrap="square" rtlCol="0">
                <a:spAutoFit/>
              </a:bodyPr>
              <a:lstStyle/>
              <a:p>
                <a14:m>
                  <m:oMath xmlns:m="http://schemas.openxmlformats.org/officeDocument/2006/math">
                    <m:r>
                      <a:rPr lang="en-GB" sz="800" b="0" i="1" smtClean="0">
                        <a:latin typeface="Cambria Math" panose="02040503050406030204" pitchFamily="18" charset="0"/>
                      </a:rPr>
                      <m:t>𝑥</m:t>
                    </m:r>
                    <m:r>
                      <a:rPr lang="en-GB" sz="800" b="0" i="1" smtClean="0">
                        <a:latin typeface="Cambria Math" panose="02040503050406030204" pitchFamily="18" charset="0"/>
                      </a:rPr>
                      <m:t>=0</m:t>
                    </m:r>
                  </m:oMath>
                </a14:m>
                <a:r>
                  <a:rPr lang="en-GB" sz="800" dirty="0"/>
                  <a:t> term will be 0.</a:t>
                </a:r>
              </a:p>
            </p:txBody>
          </p:sp>
        </mc:Choice>
        <mc:Fallback xmlns="">
          <p:sp>
            <p:nvSpPr>
              <p:cNvPr id="8" name="TextBox 7">
                <a:extLst>
                  <a:ext uri="{FF2B5EF4-FFF2-40B4-BE49-F238E27FC236}">
                    <a16:creationId xmlns:a16="http://schemas.microsoft.com/office/drawing/2014/main" id="{EC3BBFE5-3DDD-467D-B351-2F588A061CCF}"/>
                  </a:ext>
                </a:extLst>
              </p:cNvPr>
              <p:cNvSpPr txBox="1">
                <a:spLocks noRot="1" noChangeAspect="1" noMove="1" noResize="1" noEditPoints="1" noAdjustHandles="1" noChangeArrowheads="1" noChangeShapeType="1" noTextEdit="1"/>
              </p:cNvSpPr>
              <p:nvPr/>
            </p:nvSpPr>
            <p:spPr>
              <a:xfrm>
                <a:off x="7884368" y="4077072"/>
                <a:ext cx="1080120" cy="215444"/>
              </a:xfrm>
              <a:prstGeom prst="rect">
                <a:avLst/>
              </a:prstGeom>
              <a:blipFill>
                <a:blip r:embed="rId5"/>
                <a:stretch>
                  <a:fillRect b="-11429"/>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xmlns="" id="{03600584-2A7A-429E-8721-F534EDF5C015}"/>
              </a:ext>
            </a:extLst>
          </p:cNvPr>
          <p:cNvCxnSpPr/>
          <p:nvPr/>
        </p:nvCxnSpPr>
        <p:spPr>
          <a:xfrm flipH="1" flipV="1">
            <a:off x="8519160" y="3825240"/>
            <a:ext cx="85288" cy="251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xmlns="" id="{721144BF-39BF-43A0-9413-F37F1DC25477}"/>
              </a:ext>
            </a:extLst>
          </p:cNvPr>
          <p:cNvSpPr txBox="1"/>
          <p:nvPr/>
        </p:nvSpPr>
        <p:spPr>
          <a:xfrm>
            <a:off x="7164288" y="4386452"/>
            <a:ext cx="1080120" cy="215444"/>
          </a:xfrm>
          <a:prstGeom prst="rect">
            <a:avLst/>
          </a:prstGeom>
          <a:noFill/>
        </p:spPr>
        <p:txBody>
          <a:bodyPr wrap="square" rtlCol="0">
            <a:spAutoFit/>
          </a:bodyPr>
          <a:lstStyle/>
          <a:p>
            <a:r>
              <a:rPr lang="en-GB" sz="800" dirty="0"/>
              <a:t>Note change of limit.</a:t>
            </a:r>
          </a:p>
        </p:txBody>
      </p:sp>
      <p:cxnSp>
        <p:nvCxnSpPr>
          <p:cNvPr id="12" name="Straight Arrow Connector 11">
            <a:extLst>
              <a:ext uri="{FF2B5EF4-FFF2-40B4-BE49-F238E27FC236}">
                <a16:creationId xmlns:a16="http://schemas.microsoft.com/office/drawing/2014/main" xmlns="" id="{D1ABC453-3295-464D-A119-1F7A22958DE1}"/>
              </a:ext>
            </a:extLst>
          </p:cNvPr>
          <p:cNvCxnSpPr>
            <a:cxnSpLocks/>
          </p:cNvCxnSpPr>
          <p:nvPr/>
        </p:nvCxnSpPr>
        <p:spPr>
          <a:xfrm flipH="1" flipV="1">
            <a:off x="6089650" y="4464050"/>
            <a:ext cx="1074638" cy="500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xmlns="" id="{57188BB9-F60F-4B78-9C85-034F4360FA04}"/>
                  </a:ext>
                </a:extLst>
              </p:cNvPr>
              <p:cNvSpPr txBox="1"/>
              <p:nvPr/>
            </p:nvSpPr>
            <p:spPr>
              <a:xfrm>
                <a:off x="395536" y="4324318"/>
                <a:ext cx="3450742" cy="1323439"/>
              </a:xfrm>
              <a:prstGeom prst="rect">
                <a:avLst/>
              </a:prstGeom>
              <a:noFill/>
            </p:spPr>
            <p:txBody>
              <a:bodyPr wrap="square" rtlCol="0">
                <a:spAutoFit/>
              </a:bodyPr>
              <a:lstStyle/>
              <a:p>
                <a:r>
                  <a:rPr lang="en-GB" sz="2000" dirty="0"/>
                  <a:t>The fact that </a:t>
                </a:r>
                <a14:m>
                  <m:oMath xmlns:m="http://schemas.openxmlformats.org/officeDocument/2006/math">
                    <m:r>
                      <a:rPr lang="en-GB" sz="2000" b="0" i="1" smtClean="0">
                        <a:latin typeface="Cambria Math" panose="02040503050406030204" pitchFamily="18" charset="0"/>
                      </a:rPr>
                      <m:t>𝐸</m:t>
                    </m:r>
                    <m:r>
                      <a:rPr lang="en-GB" sz="2000" b="0" i="1" smtClean="0">
                        <a:latin typeface="Cambria Math" panose="02040503050406030204" pitchFamily="18" charset="0"/>
                      </a:rPr>
                      <m:t>(</m:t>
                    </m:r>
                    <m:r>
                      <a:rPr lang="en-GB" sz="2000" b="0" i="1" smtClean="0">
                        <a:latin typeface="Cambria Math" panose="02040503050406030204" pitchFamily="18" charset="0"/>
                      </a:rPr>
                      <m:t>𝑋</m:t>
                    </m:r>
                    <m:r>
                      <a:rPr lang="en-GB" sz="2000" b="0" i="1" smtClean="0">
                        <a:latin typeface="Cambria Math" panose="02040503050406030204" pitchFamily="18" charset="0"/>
                      </a:rPr>
                      <m:t>)</m:t>
                    </m:r>
                  </m:oMath>
                </a14:m>
                <a:r>
                  <a:rPr lang="en-GB" sz="2000" dirty="0"/>
                  <a:t> and </a:t>
                </a:r>
                <a14:m>
                  <m:oMath xmlns:m="http://schemas.openxmlformats.org/officeDocument/2006/math">
                    <m:r>
                      <a:rPr lang="en-GB" sz="2000" b="0" i="1" smtClean="0">
                        <a:latin typeface="Cambria Math" panose="02040503050406030204" pitchFamily="18" charset="0"/>
                      </a:rPr>
                      <m:t>𝑉𝑎𝑟</m:t>
                    </m:r>
                    <m:r>
                      <a:rPr lang="en-GB" sz="2000" b="0" i="1" smtClean="0">
                        <a:latin typeface="Cambria Math" panose="02040503050406030204" pitchFamily="18" charset="0"/>
                      </a:rPr>
                      <m:t>(</m:t>
                    </m:r>
                    <m:r>
                      <a:rPr lang="en-GB" sz="2000" b="0" i="1" smtClean="0">
                        <a:latin typeface="Cambria Math" panose="02040503050406030204" pitchFamily="18" charset="0"/>
                      </a:rPr>
                      <m:t>𝑋</m:t>
                    </m:r>
                    <m:r>
                      <a:rPr lang="en-GB" sz="2000" b="0" i="1" smtClean="0">
                        <a:latin typeface="Cambria Math" panose="02040503050406030204" pitchFamily="18" charset="0"/>
                      </a:rPr>
                      <m:t>)</m:t>
                    </m:r>
                  </m:oMath>
                </a14:m>
                <a:r>
                  <a:rPr lang="en-GB" sz="2000" dirty="0"/>
                  <a:t> are equal can be used to assess whether a Poisson distribution is a suitable model.</a:t>
                </a:r>
              </a:p>
            </p:txBody>
          </p:sp>
        </mc:Choice>
        <mc:Fallback>
          <p:sp>
            <p:nvSpPr>
              <p:cNvPr id="14" name="TextBox 13">
                <a:extLst>
                  <a:ext uri="{FF2B5EF4-FFF2-40B4-BE49-F238E27FC236}">
                    <a16:creationId xmlns:a16="http://schemas.microsoft.com/office/drawing/2014/main" xmlns:a14="http://schemas.microsoft.com/office/drawing/2010/main" xmlns="" id="{57188BB9-F60F-4B78-9C85-034F4360FA04}"/>
                  </a:ext>
                </a:extLst>
              </p:cNvPr>
              <p:cNvSpPr txBox="1">
                <a:spLocks noRot="1" noChangeAspect="1" noMove="1" noResize="1" noEditPoints="1" noAdjustHandles="1" noChangeArrowheads="1" noChangeShapeType="1" noTextEdit="1"/>
              </p:cNvSpPr>
              <p:nvPr/>
            </p:nvSpPr>
            <p:spPr>
              <a:xfrm>
                <a:off x="395536" y="4324318"/>
                <a:ext cx="3450742" cy="1323439"/>
              </a:xfrm>
              <a:prstGeom prst="rect">
                <a:avLst/>
              </a:prstGeom>
              <a:blipFill rotWithShape="0">
                <a:blip r:embed="rId6"/>
                <a:stretch>
                  <a:fillRect l="-1943" t="-2304" r="-2473" b="-7373"/>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xmlns="" id="{831D9F8C-99D4-4B01-BFE6-01461C0038B3}"/>
              </a:ext>
            </a:extLst>
          </p:cNvPr>
          <p:cNvCxnSpPr>
            <a:cxnSpLocks/>
          </p:cNvCxnSpPr>
          <p:nvPr/>
        </p:nvCxnSpPr>
        <p:spPr>
          <a:xfrm flipH="1" flipV="1">
            <a:off x="4026716" y="2936148"/>
            <a:ext cx="637563" cy="167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7FA262E5-1D61-4F02-97DD-AE0F47AACBAC}"/>
              </a:ext>
            </a:extLst>
          </p:cNvPr>
          <p:cNvSpPr/>
          <p:nvPr/>
        </p:nvSpPr>
        <p:spPr>
          <a:xfrm>
            <a:off x="4550812" y="3389165"/>
            <a:ext cx="4284153" cy="3042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412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 grpId="0" animBg="1"/>
      <p:bldP spid="7" grpId="0"/>
      <p:bldP spid="8" grpId="0"/>
      <p:bldP spid="11" grpId="0"/>
      <p:bldP spid="14" grpId="0"/>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303" y="244655"/>
            <a:ext cx="8753588" cy="523220"/>
          </a:xfrm>
          <a:prstGeom prst="rect">
            <a:avLst/>
          </a:prstGeom>
          <a:noFill/>
        </p:spPr>
        <p:txBody>
          <a:bodyPr wrap="square" rtlCol="0">
            <a:spAutoFit/>
          </a:bodyPr>
          <a:lstStyle/>
          <a:p>
            <a:pPr algn="ctr"/>
            <a:r>
              <a:rPr lang="en-GB" sz="2800" b="1" i="1" dirty="0" smtClean="0">
                <a:solidFill>
                  <a:srgbClr val="FF0000"/>
                </a:solidFill>
                <a:effectLst>
                  <a:outerShdw blurRad="38100" dist="38100" dir="2700000" algn="tl">
                    <a:srgbClr val="000000">
                      <a:alpha val="43137"/>
                    </a:srgbClr>
                  </a:outerShdw>
                </a:effectLst>
              </a:rPr>
              <a:t>MEAN AND VARIANCE OF THE POISSON DISTRIBUTION</a:t>
            </a:r>
            <a:endParaRPr lang="en-GB" sz="2800" b="1" i="1"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3" name="TextBox 2"/>
              <p:cNvSpPr txBox="1"/>
              <p:nvPr/>
            </p:nvSpPr>
            <p:spPr>
              <a:xfrm>
                <a:off x="280818" y="965077"/>
                <a:ext cx="2864887" cy="523220"/>
              </a:xfrm>
              <a:prstGeom prst="rect">
                <a:avLst/>
              </a:prstGeom>
              <a:noFill/>
            </p:spPr>
            <p:txBody>
              <a:bodyPr wrap="none" rtlCol="0">
                <a:spAutoFit/>
              </a:bodyPr>
              <a:lstStyle/>
              <a:p>
                <a:r>
                  <a:rPr lang="en-GB" sz="2800" b="1" dirty="0" smtClean="0"/>
                  <a:t>If </a:t>
                </a:r>
                <a14:m>
                  <m:oMath xmlns:m="http://schemas.openxmlformats.org/officeDocument/2006/math">
                    <m:r>
                      <a:rPr lang="en-GB" sz="2800" b="1" i="1" smtClean="0">
                        <a:latin typeface="Cambria Math"/>
                      </a:rPr>
                      <m:t>𝑿</m:t>
                    </m:r>
                    <m:r>
                      <a:rPr lang="en-GB" sz="2800" b="1" i="1" smtClean="0">
                        <a:latin typeface="Cambria Math"/>
                      </a:rPr>
                      <m:t> ~ </m:t>
                    </m:r>
                    <m:r>
                      <a:rPr lang="en-GB" sz="2800" b="1" i="1" smtClean="0">
                        <a:latin typeface="Cambria Math"/>
                      </a:rPr>
                      <m:t>𝑷𝒐</m:t>
                    </m:r>
                    <m:r>
                      <a:rPr lang="en-GB" sz="2800" b="1" i="1" smtClean="0">
                        <a:latin typeface="Cambria Math"/>
                      </a:rPr>
                      <m:t>(</m:t>
                    </m:r>
                    <m:r>
                      <a:rPr lang="en-GB" sz="2800" b="1" i="1" smtClean="0">
                        <a:latin typeface="Cambria Math"/>
                        <a:ea typeface="Cambria Math"/>
                      </a:rPr>
                      <m:t>𝝀</m:t>
                    </m:r>
                    <m:r>
                      <a:rPr lang="en-GB" sz="2800" b="1" i="1" smtClean="0">
                        <a:latin typeface="Cambria Math"/>
                        <a:ea typeface="Cambria Math"/>
                      </a:rPr>
                      <m:t>)</m:t>
                    </m:r>
                  </m:oMath>
                </a14:m>
                <a:r>
                  <a:rPr lang="en-GB" sz="2800" b="1" dirty="0" smtClean="0"/>
                  <a:t> then</a:t>
                </a:r>
                <a:endParaRPr lang="en-GB" sz="2800" b="1" dirty="0"/>
              </a:p>
            </p:txBody>
          </p:sp>
        </mc:Choice>
        <mc:Fallback>
          <p:sp>
            <p:nvSpPr>
              <p:cNvPr id="3" name="TextBox 2"/>
              <p:cNvSpPr txBox="1">
                <a:spLocks noRot="1" noChangeAspect="1" noMove="1" noResize="1" noEditPoints="1" noAdjustHandles="1" noChangeArrowheads="1" noChangeShapeType="1" noTextEdit="1"/>
              </p:cNvSpPr>
              <p:nvPr/>
            </p:nvSpPr>
            <p:spPr>
              <a:xfrm>
                <a:off x="280818" y="965077"/>
                <a:ext cx="2864887" cy="523220"/>
              </a:xfrm>
              <a:prstGeom prst="rect">
                <a:avLst/>
              </a:prstGeom>
              <a:blipFill rotWithShape="0">
                <a:blip r:embed="rId2"/>
                <a:stretch>
                  <a:fillRect l="-4255" t="-10465" r="-3404" b="-325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855290" y="984792"/>
                <a:ext cx="171777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𝑬</m:t>
                      </m:r>
                      <m:d>
                        <m:dPr>
                          <m:ctrlPr>
                            <a:rPr lang="en-GB" sz="2800" b="1" i="1" smtClean="0">
                              <a:latin typeface="Cambria Math" panose="02040503050406030204" pitchFamily="18" charset="0"/>
                            </a:rPr>
                          </m:ctrlPr>
                        </m:dPr>
                        <m:e>
                          <m:r>
                            <a:rPr lang="en-GB" sz="2800" b="1" i="1" smtClean="0">
                              <a:latin typeface="Cambria Math"/>
                            </a:rPr>
                            <m:t>𝑿</m:t>
                          </m:r>
                        </m:e>
                      </m:d>
                      <m:r>
                        <a:rPr lang="en-GB" sz="2800" b="1" i="1" smtClean="0">
                          <a:latin typeface="Cambria Math"/>
                        </a:rPr>
                        <m:t>=</m:t>
                      </m:r>
                      <m:r>
                        <a:rPr lang="en-GB" sz="2800" b="1" i="1" smtClean="0">
                          <a:latin typeface="Cambria Math"/>
                          <a:ea typeface="Cambria Math"/>
                        </a:rPr>
                        <m:t>𝝀</m:t>
                      </m:r>
                    </m:oMath>
                  </m:oMathPara>
                </a14:m>
                <a:endParaRPr lang="en-GB" sz="2800" b="1" dirty="0"/>
              </a:p>
            </p:txBody>
          </p:sp>
        </mc:Choice>
        <mc:Fallback>
          <p:sp>
            <p:nvSpPr>
              <p:cNvPr id="4" name="TextBox 3"/>
              <p:cNvSpPr txBox="1">
                <a:spLocks noRot="1" noChangeAspect="1" noMove="1" noResize="1" noEditPoints="1" noAdjustHandles="1" noChangeArrowheads="1" noChangeShapeType="1" noTextEdit="1"/>
              </p:cNvSpPr>
              <p:nvPr/>
            </p:nvSpPr>
            <p:spPr>
              <a:xfrm>
                <a:off x="3855290" y="984792"/>
                <a:ext cx="1717778"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961181" y="998142"/>
                <a:ext cx="21297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𝑽𝒂𝒓</m:t>
                      </m:r>
                      <m:d>
                        <m:dPr>
                          <m:ctrlPr>
                            <a:rPr lang="en-GB" sz="2800" b="1" i="1" smtClean="0">
                              <a:latin typeface="Cambria Math" panose="02040503050406030204" pitchFamily="18" charset="0"/>
                            </a:rPr>
                          </m:ctrlPr>
                        </m:dPr>
                        <m:e>
                          <m:r>
                            <a:rPr lang="en-GB" sz="2800" b="1" i="1" smtClean="0">
                              <a:latin typeface="Cambria Math"/>
                            </a:rPr>
                            <m:t>𝑿</m:t>
                          </m:r>
                        </m:e>
                      </m:d>
                      <m:r>
                        <a:rPr lang="en-GB" sz="2800" b="1" i="1" smtClean="0">
                          <a:latin typeface="Cambria Math"/>
                        </a:rPr>
                        <m:t>=</m:t>
                      </m:r>
                      <m:r>
                        <a:rPr lang="en-GB" sz="2800" b="1" i="1" smtClean="0">
                          <a:latin typeface="Cambria Math"/>
                          <a:ea typeface="Cambria Math"/>
                        </a:rPr>
                        <m:t>𝝀</m:t>
                      </m:r>
                    </m:oMath>
                  </m:oMathPara>
                </a14:m>
                <a:endParaRPr lang="en-GB" sz="2800" b="1" dirty="0"/>
              </a:p>
            </p:txBody>
          </p:sp>
        </mc:Choice>
        <mc:Fallback>
          <p:sp>
            <p:nvSpPr>
              <p:cNvPr id="5" name="TextBox 4"/>
              <p:cNvSpPr txBox="1">
                <a:spLocks noRot="1" noChangeAspect="1" noMove="1" noResize="1" noEditPoints="1" noAdjustHandles="1" noChangeArrowheads="1" noChangeShapeType="1" noTextEdit="1"/>
              </p:cNvSpPr>
              <p:nvPr/>
            </p:nvSpPr>
            <p:spPr>
              <a:xfrm>
                <a:off x="5961181" y="998142"/>
                <a:ext cx="2129750" cy="523220"/>
              </a:xfrm>
              <a:prstGeom prst="rect">
                <a:avLst/>
              </a:prstGeom>
              <a:blipFill rotWithShape="0">
                <a:blip r:embed="rId4"/>
                <a:stretch>
                  <a:fillRect/>
                </a:stretch>
              </a:blipFill>
            </p:spPr>
            <p:txBody>
              <a:bodyPr/>
              <a:lstStyle/>
              <a:p>
                <a:r>
                  <a:rPr lang="en-GB">
                    <a:noFill/>
                  </a:rPr>
                  <a:t> </a:t>
                </a:r>
              </a:p>
            </p:txBody>
          </p:sp>
        </mc:Fallback>
      </mc:AlternateContent>
      <p:sp>
        <p:nvSpPr>
          <p:cNvPr id="6" name="TextBox 5"/>
          <p:cNvSpPr txBox="1"/>
          <p:nvPr/>
        </p:nvSpPr>
        <p:spPr>
          <a:xfrm>
            <a:off x="222780" y="2222809"/>
            <a:ext cx="8753588" cy="2246769"/>
          </a:xfrm>
          <a:prstGeom prst="rect">
            <a:avLst/>
          </a:prstGeom>
          <a:noFill/>
        </p:spPr>
        <p:txBody>
          <a:bodyPr wrap="square" rtlCol="0">
            <a:spAutoFit/>
          </a:bodyPr>
          <a:lstStyle/>
          <a:p>
            <a:r>
              <a:rPr lang="en-GB" sz="2800" dirty="0" smtClean="0"/>
              <a:t>The number of calls arriving at a switchboard in a 10-minute period can be modelled by a Poisson distribution with parameter 3.5.  Give the mean and variance of the number of calls which arrive in</a:t>
            </a:r>
          </a:p>
          <a:p>
            <a:r>
              <a:rPr lang="en-GB" sz="2800" dirty="0" smtClean="0"/>
              <a:t>(a)  10 minutes	(b)  an hour		(c)  5 minutes</a:t>
            </a:r>
            <a:endParaRPr lang="en-GB" sz="2800" dirty="0"/>
          </a:p>
        </p:txBody>
      </p:sp>
      <mc:AlternateContent xmlns:mc="http://schemas.openxmlformats.org/markup-compatibility/2006">
        <mc:Choice xmlns:a14="http://schemas.microsoft.com/office/drawing/2010/main" Requires="a14">
          <p:sp>
            <p:nvSpPr>
              <p:cNvPr id="7" name="TextBox 6"/>
              <p:cNvSpPr txBox="1"/>
              <p:nvPr/>
            </p:nvSpPr>
            <p:spPr>
              <a:xfrm>
                <a:off x="274322" y="4511715"/>
                <a:ext cx="7736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𝑎</m:t>
                          </m:r>
                        </m:e>
                      </m:d>
                    </m:oMath>
                  </m:oMathPara>
                </a14:m>
                <a:endParaRPr lang="en-GB" sz="2800" dirty="0">
                  <a:solidFill>
                    <a:srgbClr val="FF000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74322" y="4511715"/>
                <a:ext cx="773609"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047931" y="4511715"/>
                <a:ext cx="139704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𝜆</m:t>
                      </m:r>
                      <m:r>
                        <a:rPr lang="en-GB" sz="2800" b="0" i="1" smtClean="0">
                          <a:solidFill>
                            <a:srgbClr val="FF0000"/>
                          </a:solidFill>
                          <a:latin typeface="Cambria Math"/>
                          <a:ea typeface="Cambria Math"/>
                        </a:rPr>
                        <m:t>=3.5</m:t>
                      </m:r>
                    </m:oMath>
                  </m:oMathPara>
                </a14:m>
                <a:endParaRPr lang="en-GB" sz="2800"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047931" y="4511715"/>
                <a:ext cx="1397049" cy="52322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55863" y="4992798"/>
                <a:ext cx="198118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𝐸</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𝑋</m:t>
                      </m:r>
                      <m:r>
                        <a:rPr lang="en-GB" sz="2800" b="0" i="1" smtClean="0">
                          <a:solidFill>
                            <a:srgbClr val="FF0000"/>
                          </a:solidFill>
                          <a:latin typeface="Cambria Math"/>
                          <a:ea typeface="Cambria Math"/>
                        </a:rPr>
                        <m:t>)=3.5</m:t>
                      </m:r>
                    </m:oMath>
                  </m:oMathPara>
                </a14:m>
                <a:endParaRPr lang="en-GB" sz="2800"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755863" y="4992798"/>
                <a:ext cx="1981183" cy="52322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61126" y="5516018"/>
                <a:ext cx="23469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𝑉𝑎𝑟</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𝑋</m:t>
                      </m:r>
                      <m:r>
                        <a:rPr lang="en-GB" sz="2800" b="0" i="1" smtClean="0">
                          <a:solidFill>
                            <a:srgbClr val="FF0000"/>
                          </a:solidFill>
                          <a:latin typeface="Cambria Math"/>
                          <a:ea typeface="Cambria Math"/>
                        </a:rPr>
                        <m:t>)=3.5</m:t>
                      </m:r>
                    </m:oMath>
                  </m:oMathPara>
                </a14:m>
                <a:endParaRPr lang="en-GB" sz="2800"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661126" y="5516018"/>
                <a:ext cx="2346925" cy="523220"/>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008051" y="4515580"/>
                <a:ext cx="76630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𝑏</m:t>
                          </m:r>
                        </m:e>
                      </m:d>
                    </m:oMath>
                  </m:oMathPara>
                </a14:m>
                <a:endParaRPr lang="en-GB" sz="2800"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3008051" y="4515580"/>
                <a:ext cx="766300" cy="523220"/>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3781660" y="4515580"/>
                <a:ext cx="13233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𝜆</m:t>
                      </m:r>
                      <m:r>
                        <a:rPr lang="en-GB" sz="2800" b="0" i="1" smtClean="0">
                          <a:solidFill>
                            <a:srgbClr val="FF0000"/>
                          </a:solidFill>
                          <a:latin typeface="Cambria Math"/>
                          <a:ea typeface="Cambria Math"/>
                        </a:rPr>
                        <m:t>=21</m:t>
                      </m:r>
                    </m:oMath>
                  </m:oMathPara>
                </a14:m>
                <a:endParaRPr lang="en-GB" sz="2800"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3781660" y="4515580"/>
                <a:ext cx="1323311" cy="523220"/>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489592" y="4996663"/>
                <a:ext cx="190744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𝐸</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𝑋</m:t>
                      </m:r>
                      <m:r>
                        <a:rPr lang="en-GB" sz="2800" b="0" i="1" smtClean="0">
                          <a:solidFill>
                            <a:srgbClr val="FF0000"/>
                          </a:solidFill>
                          <a:latin typeface="Cambria Math"/>
                          <a:ea typeface="Cambria Math"/>
                        </a:rPr>
                        <m:t>)=21</m:t>
                      </m:r>
                    </m:oMath>
                  </m:oMathPara>
                </a14:m>
                <a:endParaRPr lang="en-GB" sz="28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3489592" y="4996663"/>
                <a:ext cx="1907445"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394855" y="5519883"/>
                <a:ext cx="22731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𝑉𝑎𝑟</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𝑋</m:t>
                      </m:r>
                      <m:r>
                        <a:rPr lang="en-GB" sz="2800" b="0" i="1" smtClean="0">
                          <a:solidFill>
                            <a:srgbClr val="FF0000"/>
                          </a:solidFill>
                          <a:latin typeface="Cambria Math"/>
                          <a:ea typeface="Cambria Math"/>
                        </a:rPr>
                        <m:t>)=21</m:t>
                      </m:r>
                    </m:oMath>
                  </m:oMathPara>
                </a14:m>
                <a:endParaRPr lang="en-GB" sz="2800" dirty="0">
                  <a:solidFill>
                    <a:srgbClr val="FF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3394855" y="5519883"/>
                <a:ext cx="2273186" cy="523220"/>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5668041" y="4515008"/>
                <a:ext cx="74097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𝑐</m:t>
                          </m:r>
                        </m:e>
                      </m:d>
                    </m:oMath>
                  </m:oMathPara>
                </a14:m>
                <a:endParaRPr lang="en-GB" sz="2800" dirty="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5668041" y="4515008"/>
                <a:ext cx="740972" cy="523220"/>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6441650" y="4515008"/>
                <a:ext cx="15958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𝜆</m:t>
                      </m:r>
                      <m:r>
                        <a:rPr lang="en-GB" sz="2800" b="0" i="1" smtClean="0">
                          <a:solidFill>
                            <a:srgbClr val="FF0000"/>
                          </a:solidFill>
                          <a:latin typeface="Cambria Math"/>
                          <a:ea typeface="Cambria Math"/>
                        </a:rPr>
                        <m:t>=1.75</m:t>
                      </m:r>
                    </m:oMath>
                  </m:oMathPara>
                </a14:m>
                <a:endParaRPr lang="en-GB" sz="2800" dirty="0">
                  <a:solidFill>
                    <a:srgbClr val="FF000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6441650" y="4515008"/>
                <a:ext cx="1595821" cy="523220"/>
              </a:xfrm>
              <a:prstGeom prst="rect">
                <a:avLst/>
              </a:prstGeom>
              <a:blipFill rotWithShape="0">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149582" y="4996091"/>
                <a:ext cx="21799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𝐸</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𝑋</m:t>
                      </m:r>
                      <m:r>
                        <a:rPr lang="en-GB" sz="2800" b="0" i="1" smtClean="0">
                          <a:solidFill>
                            <a:srgbClr val="FF0000"/>
                          </a:solidFill>
                          <a:latin typeface="Cambria Math"/>
                          <a:ea typeface="Cambria Math"/>
                        </a:rPr>
                        <m:t>)=1.75</m:t>
                      </m:r>
                    </m:oMath>
                  </m:oMathPara>
                </a14:m>
                <a:endParaRPr lang="en-GB" sz="2800" dirty="0">
                  <a:solidFill>
                    <a:srgbClr val="FF000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6149582" y="4996091"/>
                <a:ext cx="2179956" cy="523220"/>
              </a:xfrm>
              <a:prstGeom prst="rect">
                <a:avLst/>
              </a:prstGeom>
              <a:blipFill rotWithShape="0">
                <a:blip r:embed="rId1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6054845" y="5519311"/>
                <a:ext cx="25456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ea typeface="Cambria Math"/>
                        </a:rPr>
                        <m:t>𝑉𝑎𝑟</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𝑋</m:t>
                      </m:r>
                      <m:r>
                        <a:rPr lang="en-GB" sz="2800" b="0" i="1" smtClean="0">
                          <a:solidFill>
                            <a:srgbClr val="FF0000"/>
                          </a:solidFill>
                          <a:latin typeface="Cambria Math"/>
                          <a:ea typeface="Cambria Math"/>
                        </a:rPr>
                        <m:t>)=1.75</m:t>
                      </m:r>
                    </m:oMath>
                  </m:oMathPara>
                </a14:m>
                <a:endParaRPr lang="en-GB" sz="2800" dirty="0">
                  <a:solidFill>
                    <a:srgbClr val="FF0000"/>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6054845" y="5519311"/>
                <a:ext cx="2545697" cy="523220"/>
              </a:xfrm>
              <a:prstGeom prst="rect">
                <a:avLst/>
              </a:prstGeom>
              <a:blipFill rotWithShape="0">
                <a:blip r:embed="rId16"/>
                <a:stretch>
                  <a:fillRect/>
                </a:stretch>
              </a:blipFill>
            </p:spPr>
            <p:txBody>
              <a:bodyPr/>
              <a:lstStyle/>
              <a:p>
                <a:r>
                  <a:rPr lang="en-GB">
                    <a:noFill/>
                  </a:rPr>
                  <a:t> </a:t>
                </a:r>
              </a:p>
            </p:txBody>
          </p:sp>
        </mc:Fallback>
      </mc:AlternateContent>
      <p:sp>
        <p:nvSpPr>
          <p:cNvPr id="19" name="TextBox 18"/>
          <p:cNvSpPr txBox="1"/>
          <p:nvPr/>
        </p:nvSpPr>
        <p:spPr>
          <a:xfrm>
            <a:off x="280818" y="1802467"/>
            <a:ext cx="1707519"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Example 1</a:t>
            </a:r>
            <a:endParaRPr lang="en-GB"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12776"/>
            <a:ext cx="8478982" cy="5262979"/>
          </a:xfrm>
          <a:prstGeom prst="rect">
            <a:avLst/>
          </a:prstGeom>
          <a:noFill/>
        </p:spPr>
        <p:txBody>
          <a:bodyPr wrap="square" rtlCol="0">
            <a:spAutoFit/>
          </a:bodyPr>
          <a:lstStyle/>
          <a:p>
            <a:r>
              <a:rPr lang="en-GB" sz="2800" dirty="0" smtClean="0"/>
              <a:t>A dual carriageway has one lane blocked off due </a:t>
            </a:r>
            <a:r>
              <a:rPr lang="en-GB" sz="2800" dirty="0" smtClean="0"/>
              <a:t>to roadworks</a:t>
            </a:r>
            <a:r>
              <a:rPr lang="en-GB" sz="2800" dirty="0" smtClean="0"/>
              <a:t>.  The number of cars passing a point in a road in a number of one-minute intervals is summarised in the table.</a:t>
            </a:r>
          </a:p>
          <a:p>
            <a:endParaRPr lang="en-GB" sz="2800" dirty="0"/>
          </a:p>
          <a:p>
            <a:endParaRPr lang="en-GB" sz="2800" dirty="0" smtClean="0"/>
          </a:p>
          <a:p>
            <a:endParaRPr lang="en-GB" sz="2800" dirty="0"/>
          </a:p>
          <a:p>
            <a:pPr marL="514350" indent="-514350">
              <a:buAutoNum type="alphaLcParenBoth"/>
            </a:pPr>
            <a:r>
              <a:rPr lang="en-GB" sz="2800" dirty="0" smtClean="0"/>
              <a:t>Calculate the mean and variance of the number of cars passing in one minute intervals.</a:t>
            </a:r>
          </a:p>
          <a:p>
            <a:pPr marL="514350" indent="-514350">
              <a:buAutoNum type="alphaLcParenBoth"/>
            </a:pPr>
            <a:r>
              <a:rPr lang="en-GB" sz="2800" dirty="0" smtClean="0"/>
              <a:t>Is the Poisson distribution likely to be an adequate model for the distribution of the number of cars passing in one-minute intervals?</a:t>
            </a:r>
          </a:p>
        </p:txBody>
      </p:sp>
      <p:graphicFrame>
        <p:nvGraphicFramePr>
          <p:cNvPr id="3" name="Table 2"/>
          <p:cNvGraphicFramePr>
            <a:graphicFrameLocks noGrp="1"/>
          </p:cNvGraphicFramePr>
          <p:nvPr>
            <p:extLst>
              <p:ext uri="{D42A27DB-BD31-4B8C-83A1-F6EECF244321}">
                <p14:modId xmlns:p14="http://schemas.microsoft.com/office/powerpoint/2010/main" val="1013456676"/>
              </p:ext>
            </p:extLst>
          </p:nvPr>
        </p:nvGraphicFramePr>
        <p:xfrm>
          <a:off x="611736" y="3298866"/>
          <a:ext cx="7758550" cy="914400"/>
        </p:xfrm>
        <a:graphic>
          <a:graphicData uri="http://schemas.openxmlformats.org/drawingml/2006/table">
            <a:tbl>
              <a:tblPr firstRow="1" bandRow="1">
                <a:tableStyleId>{5C22544A-7EE6-4342-B048-85BDC9FD1C3A}</a:tableStyleId>
              </a:tblPr>
              <a:tblGrid>
                <a:gridCol w="2147697"/>
                <a:gridCol w="912770"/>
                <a:gridCol w="791962"/>
                <a:gridCol w="791962"/>
                <a:gridCol w="818808"/>
                <a:gridCol w="778539"/>
                <a:gridCol w="778539"/>
                <a:gridCol w="738273"/>
              </a:tblGrid>
              <a:tr h="370840">
                <a:tc>
                  <a:txBody>
                    <a:bodyPr/>
                    <a:lstStyle/>
                    <a:p>
                      <a:r>
                        <a:rPr lang="en-GB" sz="2400" b="1" i="1" dirty="0" smtClean="0">
                          <a:solidFill>
                            <a:schemeClr val="tx1"/>
                          </a:solidFill>
                        </a:rPr>
                        <a:t>Number of Cars</a:t>
                      </a:r>
                      <a:endParaRPr lang="en-GB" sz="24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smtClean="0">
                          <a:solidFill>
                            <a:schemeClr val="tx1"/>
                          </a:solidFill>
                        </a:rPr>
                        <a:t>0</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1</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2</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4</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5</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6</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400" b="1" i="1" dirty="0" smtClean="0">
                          <a:solidFill>
                            <a:schemeClr val="tx1"/>
                          </a:solidFill>
                        </a:rPr>
                        <a:t>Frequency</a:t>
                      </a:r>
                      <a:endParaRPr lang="en-GB" sz="24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4</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4</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25</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30</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1</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251520" y="951111"/>
            <a:ext cx="1707519" cy="461665"/>
          </a:xfrm>
          <a:prstGeom prst="rect">
            <a:avLst/>
          </a:prstGeom>
          <a:noFill/>
        </p:spPr>
        <p:txBody>
          <a:bodyPr wrap="none" rtlCol="0">
            <a:spAutoFit/>
          </a:bodyPr>
          <a:lstStyle/>
          <a:p>
            <a:r>
              <a:rPr lang="en-GB" sz="2400" b="1" u="sng" dirty="0" smtClean="0">
                <a:latin typeface="Arial" panose="020B0604020202020204" pitchFamily="34" charset="0"/>
                <a:cs typeface="Arial" panose="020B0604020202020204" pitchFamily="34" charset="0"/>
              </a:rPr>
              <a:t>Example 2</a:t>
            </a:r>
            <a:endParaRPr lang="en-GB" sz="2400" b="1" u="sng" dirty="0">
              <a:latin typeface="Arial" panose="020B0604020202020204" pitchFamily="34" charset="0"/>
              <a:cs typeface="Arial" panose="020B0604020202020204" pitchFamily="34" charset="0"/>
            </a:endParaRPr>
          </a:p>
        </p:txBody>
      </p:sp>
      <p:sp>
        <p:nvSpPr>
          <p:cNvPr id="5" name="TextBox 4"/>
          <p:cNvSpPr txBox="1"/>
          <p:nvPr/>
        </p:nvSpPr>
        <p:spPr>
          <a:xfrm>
            <a:off x="210303" y="244655"/>
            <a:ext cx="8753588" cy="523220"/>
          </a:xfrm>
          <a:prstGeom prst="rect">
            <a:avLst/>
          </a:prstGeom>
          <a:noFill/>
        </p:spPr>
        <p:txBody>
          <a:bodyPr wrap="square" rtlCol="0">
            <a:spAutoFit/>
          </a:bodyPr>
          <a:lstStyle/>
          <a:p>
            <a:pPr algn="ctr"/>
            <a:r>
              <a:rPr lang="en-GB" sz="2800" b="1" i="1" dirty="0" smtClean="0">
                <a:solidFill>
                  <a:srgbClr val="FF0000"/>
                </a:solidFill>
                <a:effectLst>
                  <a:outerShdw blurRad="38100" dist="38100" dir="2700000" algn="tl">
                    <a:srgbClr val="000000">
                      <a:alpha val="43137"/>
                    </a:srgbClr>
                  </a:outerShdw>
                </a:effectLst>
              </a:rPr>
              <a:t>MEAN AND VARIANCE OF THE POISSON DISTRIBUTION</a:t>
            </a:r>
            <a:endParaRPr lang="en-GB"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4613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4590764"/>
              </p:ext>
            </p:extLst>
          </p:nvPr>
        </p:nvGraphicFramePr>
        <p:xfrm>
          <a:off x="741897" y="1237189"/>
          <a:ext cx="7758550" cy="914400"/>
        </p:xfrm>
        <a:graphic>
          <a:graphicData uri="http://schemas.openxmlformats.org/drawingml/2006/table">
            <a:tbl>
              <a:tblPr firstRow="1" bandRow="1">
                <a:tableStyleId>{5C22544A-7EE6-4342-B048-85BDC9FD1C3A}</a:tableStyleId>
              </a:tblPr>
              <a:tblGrid>
                <a:gridCol w="2147697"/>
                <a:gridCol w="912770"/>
                <a:gridCol w="791962"/>
                <a:gridCol w="791962"/>
                <a:gridCol w="818808"/>
                <a:gridCol w="778539"/>
                <a:gridCol w="778539"/>
                <a:gridCol w="738273"/>
              </a:tblGrid>
              <a:tr h="370840">
                <a:tc>
                  <a:txBody>
                    <a:bodyPr/>
                    <a:lstStyle/>
                    <a:p>
                      <a:r>
                        <a:rPr lang="en-GB" sz="2400" b="1" i="1" dirty="0" smtClean="0">
                          <a:solidFill>
                            <a:schemeClr val="tx1"/>
                          </a:solidFill>
                        </a:rPr>
                        <a:t>Number of Cars</a:t>
                      </a:r>
                      <a:endParaRPr lang="en-GB" sz="24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smtClean="0">
                          <a:solidFill>
                            <a:schemeClr val="tx1"/>
                          </a:solidFill>
                        </a:rPr>
                        <a:t>0</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1</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2</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4</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5</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6</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400" b="1" i="1" dirty="0" smtClean="0">
                          <a:solidFill>
                            <a:schemeClr val="tx1"/>
                          </a:solidFill>
                        </a:rPr>
                        <a:t>Frequency</a:t>
                      </a:r>
                      <a:endParaRPr lang="en-GB" sz="24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4</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4</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25</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30</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3</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smtClean="0">
                          <a:solidFill>
                            <a:schemeClr val="tx1"/>
                          </a:solidFill>
                        </a:rPr>
                        <a:t>1</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395536" y="2276872"/>
            <a:ext cx="8354291" cy="954107"/>
          </a:xfrm>
          <a:prstGeom prst="rect">
            <a:avLst/>
          </a:prstGeom>
        </p:spPr>
        <p:txBody>
          <a:bodyPr wrap="square">
            <a:spAutoFit/>
          </a:bodyPr>
          <a:lstStyle/>
          <a:p>
            <a:pPr marL="514350" indent="-514350">
              <a:buAutoNum type="alphaLcParenBoth"/>
            </a:pPr>
            <a:r>
              <a:rPr lang="en-GB" sz="2800" dirty="0"/>
              <a:t>Calculate the mean and variance of the number of cars passing in one minute intervals.</a:t>
            </a:r>
          </a:p>
        </p:txBody>
      </p:sp>
      <mc:AlternateContent xmlns:mc="http://schemas.openxmlformats.org/markup-compatibility/2006">
        <mc:Choice xmlns:a14="http://schemas.microsoft.com/office/drawing/2010/main" Requires="a14">
          <p:sp>
            <p:nvSpPr>
              <p:cNvPr id="6" name="TextBox 5"/>
              <p:cNvSpPr txBox="1"/>
              <p:nvPr/>
            </p:nvSpPr>
            <p:spPr>
              <a:xfrm>
                <a:off x="422563" y="3502734"/>
                <a:ext cx="2422715" cy="9979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𝑀𝑒𝑎𝑛</m:t>
                      </m:r>
                      <m:r>
                        <a:rPr lang="en-GB" sz="2800" b="0" i="1" smtClean="0">
                          <a:solidFill>
                            <a:srgbClr val="FF0000"/>
                          </a:solidFill>
                          <a:latin typeface="Cambria Math"/>
                        </a:rPr>
                        <m:t>= </m:t>
                      </m:r>
                      <m:f>
                        <m:fPr>
                          <m:ctrlPr>
                            <a:rPr lang="en-GB" sz="2800" b="0" i="1" smtClean="0">
                              <a:solidFill>
                                <a:srgbClr val="FF0000"/>
                              </a:solidFill>
                              <a:latin typeface="Cambria Math" panose="02040503050406030204" pitchFamily="18" charset="0"/>
                            </a:rPr>
                          </m:ctrlPr>
                        </m:fPr>
                        <m:num>
                          <m:nary>
                            <m:naryPr>
                              <m:chr m:val="∑"/>
                              <m:subHide m:val="on"/>
                              <m:supHide m:val="on"/>
                              <m:ctrlPr>
                                <a:rPr lang="en-GB" sz="2800" b="0" i="1" smtClean="0">
                                  <a:solidFill>
                                    <a:srgbClr val="FF0000"/>
                                  </a:solidFill>
                                  <a:latin typeface="Cambria Math" panose="02040503050406030204" pitchFamily="18" charset="0"/>
                                </a:rPr>
                              </m:ctrlPr>
                            </m:naryPr>
                            <m:sub/>
                            <m:sup/>
                            <m:e>
                              <m:r>
                                <a:rPr lang="en-GB" sz="2800" b="0" i="1" smtClean="0">
                                  <a:solidFill>
                                    <a:srgbClr val="FF0000"/>
                                  </a:solidFill>
                                  <a:latin typeface="Cambria Math"/>
                                </a:rPr>
                                <m:t>𝑓𝑥</m:t>
                              </m:r>
                            </m:e>
                          </m:nary>
                        </m:num>
                        <m:den>
                          <m:nary>
                            <m:naryPr>
                              <m:chr m:val="∑"/>
                              <m:subHide m:val="on"/>
                              <m:supHide m:val="on"/>
                              <m:ctrlPr>
                                <a:rPr lang="en-GB" sz="2800" b="0" i="1" smtClean="0">
                                  <a:solidFill>
                                    <a:srgbClr val="FF0000"/>
                                  </a:solidFill>
                                  <a:latin typeface="Cambria Math" panose="02040503050406030204" pitchFamily="18" charset="0"/>
                                </a:rPr>
                              </m:ctrlPr>
                            </m:naryPr>
                            <m:sub/>
                            <m:sup/>
                            <m:e>
                              <m:r>
                                <a:rPr lang="en-GB" sz="2800" b="0" i="1" smtClean="0">
                                  <a:solidFill>
                                    <a:srgbClr val="FF0000"/>
                                  </a:solidFill>
                                  <a:latin typeface="Cambria Math"/>
                                </a:rPr>
                                <m:t>𝑓</m:t>
                              </m:r>
                            </m:e>
                          </m:nary>
                        </m:den>
                      </m:f>
                    </m:oMath>
                  </m:oMathPara>
                </a14:m>
                <a:endParaRPr lang="en-GB" sz="2800" dirty="0">
                  <a:solidFill>
                    <a:srgbClr val="FF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422563" y="3502734"/>
                <a:ext cx="2422715" cy="997966"/>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748306" y="3511976"/>
                <a:ext cx="1308756"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 </m:t>
                      </m:r>
                      <m:f>
                        <m:fPr>
                          <m:ctrlPr>
                            <a:rPr lang="en-GB" sz="2800" b="0" i="1" smtClean="0">
                              <a:solidFill>
                                <a:srgbClr val="FF0000"/>
                              </a:solidFill>
                              <a:latin typeface="Cambria Math" panose="02040503050406030204" pitchFamily="18" charset="0"/>
                            </a:rPr>
                          </m:ctrlPr>
                        </m:fPr>
                        <m:num>
                          <m:r>
                            <a:rPr lang="en-GB" sz="2800" b="0" i="1" smtClean="0">
                              <a:solidFill>
                                <a:srgbClr val="FF0000"/>
                              </a:solidFill>
                              <a:latin typeface="Cambria Math"/>
                            </a:rPr>
                            <m:t>228</m:t>
                          </m:r>
                        </m:num>
                        <m:den>
                          <m:r>
                            <a:rPr lang="en-GB" sz="2800" b="0" i="1" smtClean="0">
                              <a:solidFill>
                                <a:srgbClr val="FF0000"/>
                              </a:solidFill>
                              <a:latin typeface="Cambria Math"/>
                            </a:rPr>
                            <m:t>70</m:t>
                          </m:r>
                        </m:den>
                      </m:f>
                    </m:oMath>
                  </m:oMathPara>
                </a14:m>
                <a:endParaRPr lang="en-GB" sz="2800" dirty="0">
                  <a:solidFill>
                    <a:srgbClr val="FF000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748306" y="3511976"/>
                <a:ext cx="1308756" cy="90178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935138" y="3765972"/>
                <a:ext cx="260526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=3.26 (3 </m:t>
                      </m:r>
                      <m:r>
                        <a:rPr lang="en-GB" sz="2800" b="0" i="1" smtClean="0">
                          <a:solidFill>
                            <a:srgbClr val="FF0000"/>
                          </a:solidFill>
                          <a:latin typeface="Cambria Math"/>
                        </a:rPr>
                        <m:t>𝑠</m:t>
                      </m:r>
                      <m:r>
                        <a:rPr lang="en-GB" sz="2800" b="0" i="1" smtClean="0">
                          <a:solidFill>
                            <a:srgbClr val="FF0000"/>
                          </a:solidFill>
                          <a:latin typeface="Cambria Math"/>
                        </a:rPr>
                        <m:t>.</m:t>
                      </m:r>
                      <m:r>
                        <a:rPr lang="en-GB" sz="2800" b="0" i="1" smtClean="0">
                          <a:solidFill>
                            <a:srgbClr val="FF0000"/>
                          </a:solidFill>
                          <a:latin typeface="Cambria Math"/>
                        </a:rPr>
                        <m:t>𝑓</m:t>
                      </m:r>
                      <m:r>
                        <a:rPr lang="en-GB" sz="2800" b="0" i="1" smtClean="0">
                          <a:solidFill>
                            <a:srgbClr val="FF0000"/>
                          </a:solidFill>
                          <a:latin typeface="Cambria Math"/>
                        </a:rPr>
                        <m:t>.)</m:t>
                      </m:r>
                    </m:oMath>
                  </m:oMathPara>
                </a14:m>
                <a:endParaRPr lang="en-GB" sz="2800"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3935138" y="3765972"/>
                <a:ext cx="2605265"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95536" y="4578769"/>
                <a:ext cx="4899483" cy="11455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𝑉𝑎𝑟𝑖𝑎𝑛𝑐𝑒</m:t>
                      </m:r>
                      <m:r>
                        <a:rPr lang="en-GB" sz="2800" b="0" i="1" smtClean="0">
                          <a:solidFill>
                            <a:srgbClr val="FF0000"/>
                          </a:solidFill>
                          <a:latin typeface="Cambria Math"/>
                        </a:rPr>
                        <m:t>= </m:t>
                      </m:r>
                      <m:f>
                        <m:fPr>
                          <m:ctrlPr>
                            <a:rPr lang="en-GB" sz="2800" b="0" i="1" smtClean="0">
                              <a:solidFill>
                                <a:srgbClr val="FF0000"/>
                              </a:solidFill>
                              <a:latin typeface="Cambria Math" panose="02040503050406030204" pitchFamily="18" charset="0"/>
                            </a:rPr>
                          </m:ctrlPr>
                        </m:fPr>
                        <m:num>
                          <m:nary>
                            <m:naryPr>
                              <m:chr m:val="∑"/>
                              <m:subHide m:val="on"/>
                              <m:supHide m:val="on"/>
                              <m:ctrlPr>
                                <a:rPr lang="en-GB" sz="2800" b="0" i="1" smtClean="0">
                                  <a:solidFill>
                                    <a:srgbClr val="FF0000"/>
                                  </a:solidFill>
                                  <a:latin typeface="Cambria Math" panose="02040503050406030204" pitchFamily="18" charset="0"/>
                                </a:rPr>
                              </m:ctrlPr>
                            </m:naryPr>
                            <m:sub/>
                            <m:sup/>
                            <m:e>
                              <m:r>
                                <a:rPr lang="en-GB" sz="2800" b="0" i="1" smtClean="0">
                                  <a:solidFill>
                                    <a:srgbClr val="FF0000"/>
                                  </a:solidFill>
                                  <a:latin typeface="Cambria Math"/>
                                </a:rPr>
                                <m:t>𝑓</m:t>
                              </m:r>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rPr>
                                    <m:t>𝑥</m:t>
                                  </m:r>
                                </m:e>
                                <m:sup>
                                  <m:r>
                                    <a:rPr lang="en-GB" sz="2800" b="0" i="1" smtClean="0">
                                      <a:solidFill>
                                        <a:srgbClr val="FF0000"/>
                                      </a:solidFill>
                                      <a:latin typeface="Cambria Math"/>
                                    </a:rPr>
                                    <m:t>2</m:t>
                                  </m:r>
                                </m:sup>
                              </m:sSup>
                            </m:e>
                          </m:nary>
                        </m:num>
                        <m:den>
                          <m:nary>
                            <m:naryPr>
                              <m:chr m:val="∑"/>
                              <m:subHide m:val="on"/>
                              <m:supHide m:val="on"/>
                              <m:ctrlPr>
                                <a:rPr lang="en-GB" sz="2800" b="0" i="1" smtClean="0">
                                  <a:solidFill>
                                    <a:srgbClr val="FF0000"/>
                                  </a:solidFill>
                                  <a:latin typeface="Cambria Math" panose="02040503050406030204" pitchFamily="18" charset="0"/>
                                </a:rPr>
                              </m:ctrlPr>
                            </m:naryPr>
                            <m:sub/>
                            <m:sup/>
                            <m:e>
                              <m:r>
                                <a:rPr lang="en-GB" sz="2800" b="0" i="1" smtClean="0">
                                  <a:solidFill>
                                    <a:srgbClr val="FF0000"/>
                                  </a:solidFill>
                                  <a:latin typeface="Cambria Math"/>
                                </a:rPr>
                                <m:t>𝑓</m:t>
                              </m:r>
                            </m:e>
                          </m:nary>
                        </m:den>
                      </m:f>
                      <m:r>
                        <a:rPr lang="en-GB" sz="2800" b="0" i="1" smtClean="0">
                          <a:solidFill>
                            <a:srgbClr val="FF0000"/>
                          </a:solidFill>
                          <a:latin typeface="Cambria Math"/>
                        </a:rPr>
                        <m:t>−</m:t>
                      </m:r>
                      <m:sSup>
                        <m:sSupPr>
                          <m:ctrlPr>
                            <a:rPr lang="en-GB" sz="2800" b="0" i="1" smtClean="0">
                              <a:solidFill>
                                <a:srgbClr val="FF0000"/>
                              </a:solidFill>
                              <a:latin typeface="Cambria Math" panose="02040503050406030204" pitchFamily="18" charset="0"/>
                            </a:rPr>
                          </m:ctrlPr>
                        </m:sSupPr>
                        <m:e>
                          <m:d>
                            <m:dPr>
                              <m:ctrlPr>
                                <a:rPr lang="en-GB" sz="2800" b="0" i="1" smtClean="0">
                                  <a:solidFill>
                                    <a:srgbClr val="FF0000"/>
                                  </a:solidFill>
                                  <a:latin typeface="Cambria Math" panose="02040503050406030204" pitchFamily="18" charset="0"/>
                                </a:rPr>
                              </m:ctrlPr>
                            </m:dPr>
                            <m:e>
                              <m:f>
                                <m:fPr>
                                  <m:ctrlPr>
                                    <a:rPr lang="en-GB" sz="2800" b="0" i="1" smtClean="0">
                                      <a:solidFill>
                                        <a:srgbClr val="FF0000"/>
                                      </a:solidFill>
                                      <a:latin typeface="Cambria Math" panose="02040503050406030204" pitchFamily="18" charset="0"/>
                                    </a:rPr>
                                  </m:ctrlPr>
                                </m:fPr>
                                <m:num>
                                  <m:nary>
                                    <m:naryPr>
                                      <m:chr m:val="∑"/>
                                      <m:subHide m:val="on"/>
                                      <m:supHide m:val="on"/>
                                      <m:ctrlPr>
                                        <a:rPr lang="en-GB" sz="2800" b="0" i="1" smtClean="0">
                                          <a:solidFill>
                                            <a:srgbClr val="FF0000"/>
                                          </a:solidFill>
                                          <a:latin typeface="Cambria Math" panose="02040503050406030204" pitchFamily="18" charset="0"/>
                                        </a:rPr>
                                      </m:ctrlPr>
                                    </m:naryPr>
                                    <m:sub/>
                                    <m:sup/>
                                    <m:e>
                                      <m:r>
                                        <a:rPr lang="en-GB" sz="2800" b="0" i="1" smtClean="0">
                                          <a:solidFill>
                                            <a:srgbClr val="FF0000"/>
                                          </a:solidFill>
                                          <a:latin typeface="Cambria Math"/>
                                        </a:rPr>
                                        <m:t>𝑓𝑥</m:t>
                                      </m:r>
                                    </m:e>
                                  </m:nary>
                                </m:num>
                                <m:den>
                                  <m:nary>
                                    <m:naryPr>
                                      <m:chr m:val="∑"/>
                                      <m:subHide m:val="on"/>
                                      <m:supHide m:val="on"/>
                                      <m:ctrlPr>
                                        <a:rPr lang="en-GB" sz="2800" b="0" i="1" smtClean="0">
                                          <a:solidFill>
                                            <a:srgbClr val="FF0000"/>
                                          </a:solidFill>
                                          <a:latin typeface="Cambria Math" panose="02040503050406030204" pitchFamily="18" charset="0"/>
                                        </a:rPr>
                                      </m:ctrlPr>
                                    </m:naryPr>
                                    <m:sub/>
                                    <m:sup/>
                                    <m:e>
                                      <m:r>
                                        <a:rPr lang="en-GB" sz="2800" b="0" i="1" smtClean="0">
                                          <a:solidFill>
                                            <a:srgbClr val="FF0000"/>
                                          </a:solidFill>
                                          <a:latin typeface="Cambria Math"/>
                                        </a:rPr>
                                        <m:t>𝑓</m:t>
                                      </m:r>
                                    </m:e>
                                  </m:nary>
                                </m:den>
                              </m:f>
                            </m:e>
                          </m:d>
                        </m:e>
                        <m:sup>
                          <m:r>
                            <a:rPr lang="en-GB" sz="2800" b="0" i="1" smtClean="0">
                              <a:solidFill>
                                <a:srgbClr val="FF0000"/>
                              </a:solidFill>
                              <a:latin typeface="Cambria Math"/>
                            </a:rPr>
                            <m:t>2</m:t>
                          </m:r>
                        </m:sup>
                      </m:sSup>
                    </m:oMath>
                  </m:oMathPara>
                </a14:m>
                <a:endParaRPr lang="en-GB" sz="2800"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395536" y="4578769"/>
                <a:ext cx="4899483" cy="114557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5295019" y="4646792"/>
                <a:ext cx="2911503" cy="1145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a:rPr>
                        <m:t>= </m:t>
                      </m:r>
                      <m:f>
                        <m:fPr>
                          <m:ctrlPr>
                            <a:rPr lang="en-GB" sz="2800" i="1">
                              <a:solidFill>
                                <a:srgbClr val="FF0000"/>
                              </a:solidFill>
                              <a:latin typeface="Cambria Math" panose="02040503050406030204" pitchFamily="18" charset="0"/>
                            </a:rPr>
                          </m:ctrlPr>
                        </m:fPr>
                        <m:num>
                          <m:r>
                            <a:rPr lang="en-GB" sz="2800" b="0" i="1" smtClean="0">
                              <a:solidFill>
                                <a:srgbClr val="FF0000"/>
                              </a:solidFill>
                              <a:latin typeface="Cambria Math"/>
                            </a:rPr>
                            <m:t>836</m:t>
                          </m:r>
                        </m:num>
                        <m:den>
                          <m:r>
                            <a:rPr lang="en-GB" sz="2800" b="0" i="1" smtClean="0">
                              <a:solidFill>
                                <a:srgbClr val="FF0000"/>
                              </a:solidFill>
                              <a:latin typeface="Cambria Math"/>
                            </a:rPr>
                            <m:t>70</m:t>
                          </m:r>
                        </m:den>
                      </m:f>
                      <m:r>
                        <a:rPr lang="en-GB" sz="2800" i="1">
                          <a:solidFill>
                            <a:srgbClr val="FF0000"/>
                          </a:solidFill>
                          <a:latin typeface="Cambria Math"/>
                        </a:rPr>
                        <m:t>−</m:t>
                      </m:r>
                      <m:sSup>
                        <m:sSupPr>
                          <m:ctrlPr>
                            <a:rPr lang="en-GB" sz="2800" i="1">
                              <a:solidFill>
                                <a:srgbClr val="FF0000"/>
                              </a:solidFill>
                              <a:latin typeface="Cambria Math" panose="02040503050406030204" pitchFamily="18" charset="0"/>
                            </a:rPr>
                          </m:ctrlPr>
                        </m:sSupPr>
                        <m:e>
                          <m:d>
                            <m:dPr>
                              <m:ctrlPr>
                                <a:rPr lang="en-GB" sz="2800" i="1">
                                  <a:solidFill>
                                    <a:srgbClr val="FF0000"/>
                                  </a:solidFill>
                                  <a:latin typeface="Cambria Math" panose="02040503050406030204" pitchFamily="18" charset="0"/>
                                </a:rPr>
                              </m:ctrlPr>
                            </m:dPr>
                            <m:e>
                              <m:f>
                                <m:fPr>
                                  <m:ctrlPr>
                                    <a:rPr lang="en-GB" sz="2800" i="1">
                                      <a:solidFill>
                                        <a:srgbClr val="FF0000"/>
                                      </a:solidFill>
                                      <a:latin typeface="Cambria Math" panose="02040503050406030204" pitchFamily="18" charset="0"/>
                                    </a:rPr>
                                  </m:ctrlPr>
                                </m:fPr>
                                <m:num>
                                  <m:r>
                                    <a:rPr lang="en-GB" sz="2800" b="0" i="1" smtClean="0">
                                      <a:solidFill>
                                        <a:srgbClr val="FF0000"/>
                                      </a:solidFill>
                                      <a:latin typeface="Cambria Math"/>
                                    </a:rPr>
                                    <m:t>228</m:t>
                                  </m:r>
                                </m:num>
                                <m:den>
                                  <m:r>
                                    <a:rPr lang="en-GB" sz="2800" b="0" i="1" smtClean="0">
                                      <a:solidFill>
                                        <a:srgbClr val="FF0000"/>
                                      </a:solidFill>
                                      <a:latin typeface="Cambria Math"/>
                                    </a:rPr>
                                    <m:t>70</m:t>
                                  </m:r>
                                </m:den>
                              </m:f>
                            </m:e>
                          </m:d>
                        </m:e>
                        <m:sup>
                          <m:r>
                            <a:rPr lang="en-GB" sz="2800" i="1">
                              <a:solidFill>
                                <a:srgbClr val="FF0000"/>
                              </a:solidFill>
                              <a:latin typeface="Cambria Math"/>
                            </a:rPr>
                            <m:t>2</m:t>
                          </m:r>
                        </m:sup>
                      </m:sSup>
                    </m:oMath>
                  </m:oMathPara>
                </a14:m>
                <a:endParaRPr lang="en-GB" sz="2800" dirty="0">
                  <a:solidFill>
                    <a:srgbClr val="FF0000"/>
                  </a:solidFill>
                </a:endParaRPr>
              </a:p>
            </p:txBody>
          </p:sp>
        </mc:Choice>
        <mc:Fallback>
          <p:sp>
            <p:nvSpPr>
              <p:cNvPr id="10" name="Rectangle 9"/>
              <p:cNvSpPr>
                <a:spLocks noRot="1" noChangeAspect="1" noMove="1" noResize="1" noEditPoints="1" noAdjustHandles="1" noChangeArrowheads="1" noChangeShapeType="1" noTextEdit="1"/>
              </p:cNvSpPr>
              <p:nvPr/>
            </p:nvSpPr>
            <p:spPr>
              <a:xfrm>
                <a:off x="5295019" y="4646792"/>
                <a:ext cx="2911503" cy="114557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5329774" y="5755415"/>
                <a:ext cx="260526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a:rPr>
                        <m:t>=</m:t>
                      </m:r>
                      <m:r>
                        <a:rPr lang="en-GB" sz="2800" b="0" i="1" smtClean="0">
                          <a:solidFill>
                            <a:srgbClr val="FF0000"/>
                          </a:solidFill>
                          <a:latin typeface="Cambria Math"/>
                        </a:rPr>
                        <m:t>1.33 (3 </m:t>
                      </m:r>
                      <m:r>
                        <a:rPr lang="en-GB" sz="2800" b="0" i="1" smtClean="0">
                          <a:solidFill>
                            <a:srgbClr val="FF0000"/>
                          </a:solidFill>
                          <a:latin typeface="Cambria Math"/>
                        </a:rPr>
                        <m:t>𝑠</m:t>
                      </m:r>
                      <m:r>
                        <a:rPr lang="en-GB" sz="2800" b="0" i="1" smtClean="0">
                          <a:solidFill>
                            <a:srgbClr val="FF0000"/>
                          </a:solidFill>
                          <a:latin typeface="Cambria Math"/>
                        </a:rPr>
                        <m:t>.</m:t>
                      </m:r>
                      <m:r>
                        <a:rPr lang="en-GB" sz="2800" b="0" i="1" smtClean="0">
                          <a:solidFill>
                            <a:srgbClr val="FF0000"/>
                          </a:solidFill>
                          <a:latin typeface="Cambria Math"/>
                        </a:rPr>
                        <m:t>𝑓</m:t>
                      </m:r>
                      <m:r>
                        <a:rPr lang="en-GB" sz="2800" b="0" i="1" smtClean="0">
                          <a:solidFill>
                            <a:srgbClr val="FF0000"/>
                          </a:solidFill>
                          <a:latin typeface="Cambria Math"/>
                        </a:rPr>
                        <m:t>.)</m:t>
                      </m:r>
                    </m:oMath>
                  </m:oMathPara>
                </a14:m>
                <a:endParaRPr lang="en-GB" sz="2800" dirty="0">
                  <a:solidFill>
                    <a:srgbClr val="FF0000"/>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5329774" y="5755415"/>
                <a:ext cx="2605265" cy="523220"/>
              </a:xfrm>
              <a:prstGeom prst="rect">
                <a:avLst/>
              </a:prstGeom>
              <a:blipFill rotWithShape="0">
                <a:blip r:embed="rId7"/>
                <a:stretch>
                  <a:fillRect/>
                </a:stretch>
              </a:blipFill>
            </p:spPr>
            <p:txBody>
              <a:bodyPr/>
              <a:lstStyle/>
              <a:p>
                <a:r>
                  <a:rPr lang="en-GB">
                    <a:noFill/>
                  </a:rPr>
                  <a:t> </a:t>
                </a:r>
              </a:p>
            </p:txBody>
          </p:sp>
        </mc:Fallback>
      </mc:AlternateContent>
      <p:sp>
        <p:nvSpPr>
          <p:cNvPr id="12" name="TextBox 11"/>
          <p:cNvSpPr txBox="1"/>
          <p:nvPr/>
        </p:nvSpPr>
        <p:spPr>
          <a:xfrm>
            <a:off x="251520" y="273559"/>
            <a:ext cx="8753588" cy="523220"/>
          </a:xfrm>
          <a:prstGeom prst="rect">
            <a:avLst/>
          </a:prstGeom>
          <a:noFill/>
        </p:spPr>
        <p:txBody>
          <a:bodyPr wrap="square" rtlCol="0">
            <a:spAutoFit/>
          </a:bodyPr>
          <a:lstStyle/>
          <a:p>
            <a:pPr algn="ctr"/>
            <a:r>
              <a:rPr lang="en-GB" sz="2800" b="1" i="1" dirty="0" smtClean="0">
                <a:solidFill>
                  <a:srgbClr val="FF0000"/>
                </a:solidFill>
                <a:effectLst>
                  <a:outerShdw blurRad="38100" dist="38100" dir="2700000" algn="tl">
                    <a:srgbClr val="000000">
                      <a:alpha val="43137"/>
                    </a:srgbClr>
                  </a:outerShdw>
                </a:effectLst>
              </a:rPr>
              <a:t>MEAN AND VARIANCE OF THE POISSON DISTRIBUTION</a:t>
            </a:r>
            <a:endParaRPr lang="en-GB"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6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654" y="1642775"/>
            <a:ext cx="8617528" cy="1384995"/>
          </a:xfrm>
          <a:prstGeom prst="rect">
            <a:avLst/>
          </a:prstGeom>
        </p:spPr>
        <p:txBody>
          <a:bodyPr wrap="square">
            <a:spAutoFit/>
          </a:bodyPr>
          <a:lstStyle/>
          <a:p>
            <a:r>
              <a:rPr lang="en-GB" sz="2800" dirty="0" smtClean="0"/>
              <a:t>(b)  Is </a:t>
            </a:r>
            <a:r>
              <a:rPr lang="en-GB" sz="2800" dirty="0"/>
              <a:t>the Poisson distribution likely to be an adequate </a:t>
            </a:r>
            <a:r>
              <a:rPr lang="en-GB" sz="2800" dirty="0" smtClean="0"/>
              <a:t>  </a:t>
            </a:r>
          </a:p>
          <a:p>
            <a:r>
              <a:rPr lang="en-GB" sz="2800" dirty="0"/>
              <a:t> </a:t>
            </a:r>
            <a:r>
              <a:rPr lang="en-GB" sz="2800" dirty="0" smtClean="0"/>
              <a:t>      model </a:t>
            </a:r>
            <a:r>
              <a:rPr lang="en-GB" sz="2800" dirty="0"/>
              <a:t>for the distribution of the number of cars </a:t>
            </a:r>
            <a:endParaRPr lang="en-GB" sz="2800" dirty="0" smtClean="0"/>
          </a:p>
          <a:p>
            <a:r>
              <a:rPr lang="en-GB" sz="2800" dirty="0"/>
              <a:t> </a:t>
            </a:r>
            <a:r>
              <a:rPr lang="en-GB" sz="2800" dirty="0" smtClean="0"/>
              <a:t>      passing </a:t>
            </a:r>
            <a:r>
              <a:rPr lang="en-GB" sz="2800" dirty="0"/>
              <a:t>in one-minute intervals?</a:t>
            </a:r>
          </a:p>
        </p:txBody>
      </p:sp>
      <mc:AlternateContent xmlns:mc="http://schemas.openxmlformats.org/markup-compatibility/2006">
        <mc:Choice xmlns:a14="http://schemas.microsoft.com/office/drawing/2010/main" Requires="a14">
          <p:sp>
            <p:nvSpPr>
              <p:cNvPr id="4" name="TextBox 3"/>
              <p:cNvSpPr txBox="1"/>
              <p:nvPr/>
            </p:nvSpPr>
            <p:spPr>
              <a:xfrm>
                <a:off x="1254518" y="3384462"/>
                <a:ext cx="230114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𝑀𝑒𝑎𝑛</m:t>
                      </m:r>
                      <m:r>
                        <a:rPr lang="en-GB" sz="2800" b="0" i="1" smtClean="0">
                          <a:solidFill>
                            <a:srgbClr val="FF0000"/>
                          </a:solidFill>
                          <a:latin typeface="Cambria Math"/>
                        </a:rPr>
                        <m:t>=3.26</m:t>
                      </m:r>
                    </m:oMath>
                  </m:oMathPara>
                </a14:m>
                <a:endParaRPr lang="en-GB" sz="2800" dirty="0">
                  <a:solidFill>
                    <a:srgbClr val="FF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1254518" y="3384462"/>
                <a:ext cx="2301143"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663418" y="3384462"/>
                <a:ext cx="28719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𝑉𝑎𝑟𝑖𝑎𝑛𝑐𝑒</m:t>
                      </m:r>
                      <m:r>
                        <a:rPr lang="en-GB" sz="2800" b="0" i="1" smtClean="0">
                          <a:solidFill>
                            <a:srgbClr val="FF0000"/>
                          </a:solidFill>
                          <a:latin typeface="Cambria Math"/>
                        </a:rPr>
                        <m:t>=1.33</m:t>
                      </m:r>
                    </m:oMath>
                  </m:oMathPara>
                </a14:m>
                <a:endParaRPr lang="en-GB" sz="2800"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4663418" y="3384462"/>
                <a:ext cx="2871940" cy="523220"/>
              </a:xfrm>
              <a:prstGeom prst="rect">
                <a:avLst/>
              </a:prstGeom>
              <a:blipFill rotWithShape="0">
                <a:blip r:embed="rId3"/>
                <a:stretch>
                  <a:fillRect/>
                </a:stretch>
              </a:blipFill>
            </p:spPr>
            <p:txBody>
              <a:bodyPr/>
              <a:lstStyle/>
              <a:p>
                <a:r>
                  <a:rPr lang="en-GB">
                    <a:noFill/>
                  </a:rPr>
                  <a:t> </a:t>
                </a:r>
              </a:p>
            </p:txBody>
          </p:sp>
        </mc:Fallback>
      </mc:AlternateContent>
      <p:sp>
        <p:nvSpPr>
          <p:cNvPr id="6" name="Rectangle 5"/>
          <p:cNvSpPr/>
          <p:nvPr/>
        </p:nvSpPr>
        <p:spPr>
          <a:xfrm>
            <a:off x="410074" y="4122693"/>
            <a:ext cx="8354291" cy="954107"/>
          </a:xfrm>
          <a:prstGeom prst="rect">
            <a:avLst/>
          </a:prstGeom>
        </p:spPr>
        <p:txBody>
          <a:bodyPr wrap="square">
            <a:spAutoFit/>
          </a:bodyPr>
          <a:lstStyle/>
          <a:p>
            <a:r>
              <a:rPr lang="en-GB" sz="2800" dirty="0" smtClean="0">
                <a:solidFill>
                  <a:srgbClr val="FF0000"/>
                </a:solidFill>
              </a:rPr>
              <a:t>For a Poisson distribution to be valid, the mean and variance need to be equal or very close.</a:t>
            </a:r>
          </a:p>
        </p:txBody>
      </p:sp>
      <p:sp>
        <p:nvSpPr>
          <p:cNvPr id="7" name="Rectangle 6"/>
          <p:cNvSpPr/>
          <p:nvPr/>
        </p:nvSpPr>
        <p:spPr>
          <a:xfrm>
            <a:off x="395536" y="5229200"/>
            <a:ext cx="8354291" cy="954107"/>
          </a:xfrm>
          <a:prstGeom prst="rect">
            <a:avLst/>
          </a:prstGeom>
        </p:spPr>
        <p:txBody>
          <a:bodyPr wrap="square">
            <a:spAutoFit/>
          </a:bodyPr>
          <a:lstStyle/>
          <a:p>
            <a:r>
              <a:rPr lang="en-GB" sz="2800" dirty="0" smtClean="0">
                <a:solidFill>
                  <a:srgbClr val="FF0000"/>
                </a:solidFill>
              </a:rPr>
              <a:t>In this situation they are not close and so a Poisson distribution would not be a likely model.</a:t>
            </a:r>
          </a:p>
        </p:txBody>
      </p:sp>
      <p:sp>
        <p:nvSpPr>
          <p:cNvPr id="8" name="TextBox 7"/>
          <p:cNvSpPr txBox="1"/>
          <p:nvPr/>
        </p:nvSpPr>
        <p:spPr>
          <a:xfrm>
            <a:off x="210303" y="244655"/>
            <a:ext cx="8753588" cy="523220"/>
          </a:xfrm>
          <a:prstGeom prst="rect">
            <a:avLst/>
          </a:prstGeom>
          <a:noFill/>
        </p:spPr>
        <p:txBody>
          <a:bodyPr wrap="square" rtlCol="0">
            <a:spAutoFit/>
          </a:bodyPr>
          <a:lstStyle/>
          <a:p>
            <a:pPr algn="ctr"/>
            <a:r>
              <a:rPr lang="en-GB" sz="2800" b="1" i="1" dirty="0" smtClean="0">
                <a:solidFill>
                  <a:srgbClr val="FF0000"/>
                </a:solidFill>
                <a:effectLst>
                  <a:outerShdw blurRad="38100" dist="38100" dir="2700000" algn="tl">
                    <a:srgbClr val="000000">
                      <a:alpha val="43137"/>
                    </a:srgbClr>
                  </a:outerShdw>
                </a:effectLst>
              </a:rPr>
              <a:t>MEAN AND VARIANCE OF THE POISSON DISTRIBUTION</a:t>
            </a:r>
            <a:endParaRPr lang="en-GB"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2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D488505-3801-4E7A-BCA2-C13267D09BC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xmlns="" id="{BB2B2992-6F78-40E8-B9BD-FF4A5B7EFCB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Poisson distribution</a:t>
              </a:r>
              <a:endParaRPr lang="en-GB" sz="3200" dirty="0"/>
            </a:p>
          </p:txBody>
        </p:sp>
        <p:cxnSp>
          <p:nvCxnSpPr>
            <p:cNvPr id="4" name="Straight Connector 3">
              <a:extLst>
                <a:ext uri="{FF2B5EF4-FFF2-40B4-BE49-F238E27FC236}">
                  <a16:creationId xmlns:a16="http://schemas.microsoft.com/office/drawing/2014/main" xmlns="" id="{E37EB4E8-34D6-4489-AFC6-5B472ECC307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6BC20C52-5E3C-4F48-8A36-19D20F40E88C}"/>
                  </a:ext>
                </a:extLst>
              </p:cNvPr>
              <p:cNvSpPr txBox="1"/>
              <p:nvPr/>
            </p:nvSpPr>
            <p:spPr>
              <a:xfrm>
                <a:off x="370024" y="836712"/>
                <a:ext cx="8378440"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botanist counts the number of daisies, </a:t>
                </a:r>
                <a14:m>
                  <m:oMath xmlns:m="http://schemas.openxmlformats.org/officeDocument/2006/math">
                    <m:r>
                      <a:rPr lang="en-GB" b="0" i="1" smtClean="0">
                        <a:latin typeface="Cambria Math" panose="02040503050406030204" pitchFamily="18" charset="0"/>
                      </a:rPr>
                      <m:t>𝑥</m:t>
                    </m:r>
                  </m:oMath>
                </a14:m>
                <a:r>
                  <a:rPr lang="en-GB" dirty="0"/>
                  <a:t>, in each of 80 randomly selected squares within a field. The results are summarised below.</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=295,  </m:t>
                      </m:r>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=1386</m:t>
                      </m:r>
                    </m:oMath>
                  </m:oMathPara>
                </a14:m>
                <a:endParaRPr lang="en-GB" dirty="0"/>
              </a:p>
              <a:p>
                <a:pPr marL="342900" indent="-342900">
                  <a:buAutoNum type="alphaLcParenBoth"/>
                </a:pPr>
                <a:r>
                  <a:rPr lang="en-GB" dirty="0"/>
                  <a:t>Calculate the mean and the variance of the number of daisies per square for the 80 squares. Give your answers to 2 decimal places.</a:t>
                </a:r>
              </a:p>
              <a:p>
                <a:pPr marL="342900" indent="-342900">
                  <a:buAutoNum type="alphaLcParenBoth"/>
                </a:pPr>
                <a:r>
                  <a:rPr lang="en-GB" dirty="0"/>
                  <a:t>Explain how the answers from part a support the choice of a Poisson distribution as a model.</a:t>
                </a:r>
              </a:p>
              <a:p>
                <a:pPr marL="342900" indent="-342900">
                  <a:buAutoNum type="alphaLcParenBoth"/>
                </a:pPr>
                <a:r>
                  <a:rPr lang="en-GB" dirty="0"/>
                  <a:t>Using a suitable value for </a:t>
                </a:r>
                <a14:m>
                  <m:oMath xmlns:m="http://schemas.openxmlformats.org/officeDocument/2006/math">
                    <m:r>
                      <a:rPr lang="en-GB" b="0" i="1" smtClean="0">
                        <a:latin typeface="Cambria Math" panose="02040503050406030204" pitchFamily="18" charset="0"/>
                      </a:rPr>
                      <m:t>𝜆</m:t>
                    </m:r>
                  </m:oMath>
                </a14:m>
                <a:r>
                  <a:rPr lang="en-GB" dirty="0"/>
                  <a:t>, estimate the probability that exactly 3 daises will be found in a randomly selected square.</a:t>
                </a:r>
              </a:p>
            </p:txBody>
          </p:sp>
        </mc:Choice>
        <mc:Fallback xmlns="">
          <p:sp>
            <p:nvSpPr>
              <p:cNvPr id="5" name="TextBox 4">
                <a:extLst>
                  <a:ext uri="{FF2B5EF4-FFF2-40B4-BE49-F238E27FC236}">
                    <a16:creationId xmlns:a16="http://schemas.microsoft.com/office/drawing/2014/main" id="{6BC20C52-5E3C-4F48-8A36-19D20F40E88C}"/>
                  </a:ext>
                </a:extLst>
              </p:cNvPr>
              <p:cNvSpPr txBox="1">
                <a:spLocks noRot="1" noChangeAspect="1" noMove="1" noResize="1" noEditPoints="1" noAdjustHandles="1" noChangeArrowheads="1" noChangeShapeType="1" noTextEdit="1"/>
              </p:cNvSpPr>
              <p:nvPr/>
            </p:nvSpPr>
            <p:spPr>
              <a:xfrm>
                <a:off x="370024" y="836712"/>
                <a:ext cx="8378440"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FE0B516-A261-44D2-B72C-28943B95681E}"/>
                  </a:ext>
                </a:extLst>
              </p:cNvPr>
              <p:cNvSpPr txBox="1"/>
              <p:nvPr/>
            </p:nvSpPr>
            <p:spPr>
              <a:xfrm>
                <a:off x="527100" y="3670424"/>
                <a:ext cx="4159200" cy="2985946"/>
              </a:xfrm>
              <a:prstGeom prst="rect">
                <a:avLst/>
              </a:prstGeom>
              <a:noFill/>
            </p:spPr>
            <p:txBody>
              <a:bodyPr wrap="square" rtlCol="0">
                <a:spAutoFit/>
              </a:bodyPr>
              <a:lstStyle/>
              <a:p>
                <a:r>
                  <a:rPr lang="en-GB" dirty="0"/>
                  <a:t>Mean </a:t>
                </a:r>
                <a14:m>
                  <m:oMath xmlns:m="http://schemas.openxmlformats.org/officeDocument/2006/math">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m:rPr>
                            <m:sty m:val="p"/>
                          </m:rPr>
                          <a:rPr lang="en-GB" b="0" i="0" dirty="0" smtClean="0">
                            <a:latin typeface="Cambria Math" panose="02040503050406030204" pitchFamily="18" charset="0"/>
                          </a:rPr>
                          <m:t>Σ</m:t>
                        </m:r>
                        <m:r>
                          <a:rPr lang="en-GB" b="0" i="1" dirty="0" smtClean="0">
                            <a:latin typeface="Cambria Math" panose="02040503050406030204" pitchFamily="18" charset="0"/>
                          </a:rPr>
                          <m:t>𝑥</m:t>
                        </m:r>
                      </m:num>
                      <m:den>
                        <m:r>
                          <a:rPr lang="en-GB" b="0" i="1" dirty="0" smtClean="0">
                            <a:latin typeface="Cambria Math" panose="02040503050406030204" pitchFamily="18" charset="0"/>
                          </a:rPr>
                          <m:t>80</m:t>
                        </m:r>
                      </m:den>
                    </m:f>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295</m:t>
                        </m:r>
                      </m:num>
                      <m:den>
                        <m:r>
                          <a:rPr lang="en-GB" b="0" i="1" dirty="0" smtClean="0">
                            <a:latin typeface="Cambria Math" panose="02040503050406030204" pitchFamily="18" charset="0"/>
                          </a:rPr>
                          <m:t>80</m:t>
                        </m:r>
                      </m:den>
                    </m:f>
                    <m:r>
                      <a:rPr lang="en-GB" b="0" i="1" dirty="0" smtClean="0">
                        <a:latin typeface="Cambria Math" panose="02040503050406030204" pitchFamily="18" charset="0"/>
                      </a:rPr>
                      <m:t>=3.69</m:t>
                    </m:r>
                  </m:oMath>
                </a14:m>
                <a:r>
                  <a:rPr lang="en-GB" dirty="0"/>
                  <a:t> (2dp)</a:t>
                </a:r>
              </a:p>
              <a:p>
                <a:pPr/>
                <a:r>
                  <a:rPr lang="en-GB" dirty="0"/>
                  <a:t>Variance </a:t>
                </a:r>
                <a14:m>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80</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p>
                        <m:r>
                          <a:rPr lang="en-GB" b="0" i="1" smtClean="0">
                            <a:latin typeface="Cambria Math" panose="02040503050406030204" pitchFamily="18" charset="0"/>
                          </a:rPr>
                          <m:t>2</m:t>
                        </m:r>
                      </m:sup>
                    </m:sSup>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1386</m:t>
                          </m:r>
                        </m:num>
                        <m:den>
                          <m:r>
                            <a:rPr lang="en-GB" b="0" i="1" smtClean="0">
                              <a:latin typeface="Cambria Math" panose="02040503050406030204" pitchFamily="18" charset="0"/>
                            </a:rPr>
                            <m:t>80</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295</m:t>
                                  </m:r>
                                </m:num>
                                <m:den>
                                  <m:r>
                                    <a:rPr lang="en-GB" b="0" i="1" smtClean="0">
                                      <a:latin typeface="Cambria Math" panose="02040503050406030204" pitchFamily="18" charset="0"/>
                                    </a:rPr>
                                    <m:t>80</m:t>
                                  </m:r>
                                </m:den>
                              </m:f>
                            </m:e>
                          </m:d>
                        </m:e>
                        <m:sup>
                          <m:r>
                            <a:rPr lang="en-GB" b="0" i="1" smtClean="0">
                              <a:latin typeface="Cambria Math" panose="02040503050406030204" pitchFamily="18" charset="0"/>
                            </a:rPr>
                            <m:t>2</m:t>
                          </m:r>
                        </m:sup>
                      </m:sSup>
                    </m:oMath>
                  </m:oMathPara>
                </a14:m>
                <a:r>
                  <a:rPr lang="en-GB" b="0" dirty="0"/>
                  <a:t/>
                </a:r>
                <a:br>
                  <a:rPr lang="en-GB" b="0" dirty="0"/>
                </a:br>
                <a14:m>
                  <m:oMath xmlns:m="http://schemas.openxmlformats.org/officeDocument/2006/math">
                    <m:r>
                      <a:rPr lang="en-GB" b="0" i="1" smtClean="0">
                        <a:latin typeface="Cambria Math" panose="02040503050406030204" pitchFamily="18" charset="0"/>
                      </a:rPr>
                      <m:t>=3.73</m:t>
                    </m:r>
                  </m:oMath>
                </a14:m>
                <a:r>
                  <a:rPr lang="en-GB" dirty="0"/>
                  <a:t> (2dp)</a:t>
                </a:r>
              </a:p>
              <a:p>
                <a:endParaRPr lang="en-GB" dirty="0"/>
              </a:p>
              <a:p>
                <a:r>
                  <a:rPr lang="en-GB" dirty="0"/>
                  <a:t>Both mean and variance are 3.7 to 1dp; their proximity in value supports Poisson distribution.</a:t>
                </a:r>
              </a:p>
            </p:txBody>
          </p:sp>
        </mc:Choice>
        <mc:Fallback xmlns="">
          <p:sp>
            <p:nvSpPr>
              <p:cNvPr id="6" name="TextBox 5">
                <a:extLst>
                  <a:ext uri="{FF2B5EF4-FFF2-40B4-BE49-F238E27FC236}">
                    <a16:creationId xmlns:a16="http://schemas.microsoft.com/office/drawing/2014/main" id="{5FE0B516-A261-44D2-B72C-28943B95681E}"/>
                  </a:ext>
                </a:extLst>
              </p:cNvPr>
              <p:cNvSpPr txBox="1">
                <a:spLocks noRot="1" noChangeAspect="1" noMove="1" noResize="1" noEditPoints="1" noAdjustHandles="1" noChangeArrowheads="1" noChangeShapeType="1" noTextEdit="1"/>
              </p:cNvSpPr>
              <p:nvPr/>
            </p:nvSpPr>
            <p:spPr>
              <a:xfrm>
                <a:off x="527100" y="3670424"/>
                <a:ext cx="4159200" cy="2985946"/>
              </a:xfrm>
              <a:prstGeom prst="rect">
                <a:avLst/>
              </a:prstGeom>
              <a:blipFill>
                <a:blip r:embed="rId3"/>
                <a:stretch>
                  <a:fillRect l="-1171" b="-22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B382CF2-7D91-445C-A1E5-AA819E8C09FB}"/>
                  </a:ext>
                </a:extLst>
              </p:cNvPr>
              <p:cNvSpPr txBox="1"/>
              <p:nvPr/>
            </p:nvSpPr>
            <p:spPr>
              <a:xfrm>
                <a:off x="5164336" y="3695824"/>
                <a:ext cx="3816424" cy="646331"/>
              </a:xfrm>
              <a:prstGeom prst="rect">
                <a:avLst/>
              </a:prstGeom>
              <a:noFill/>
            </p:spPr>
            <p:txBody>
              <a:bodyPr wrap="square" rtlCol="0">
                <a:spAutoFit/>
              </a:bodyPr>
              <a:lstStyle/>
              <a:p>
                <a:r>
                  <a:rPr lang="en-GB" b="0" dirty="0"/>
                  <a:t>Let </a:t>
                </a:r>
                <a14:m>
                  <m:oMath xmlns:m="http://schemas.openxmlformats.org/officeDocument/2006/math">
                    <m:r>
                      <a:rPr lang="en-GB" b="0" i="1" smtClean="0">
                        <a:latin typeface="Cambria Math" panose="02040503050406030204" pitchFamily="18" charset="0"/>
                      </a:rPr>
                      <m:t>𝑋</m:t>
                    </m:r>
                  </m:oMath>
                </a14:m>
                <a:r>
                  <a:rPr lang="en-GB" dirty="0"/>
                  <a:t> be number of daises.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3.7</m:t>
                        </m:r>
                      </m:e>
                    </m:d>
                  </m:oMath>
                </a14:m>
                <a:endParaRPr lang="en-GB" dirty="0"/>
              </a:p>
              <a:p>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=0.2087</m:t>
                    </m:r>
                  </m:oMath>
                </a14:m>
                <a:r>
                  <a:rPr lang="en-GB" dirty="0"/>
                  <a:t> (4dp)</a:t>
                </a:r>
              </a:p>
            </p:txBody>
          </p:sp>
        </mc:Choice>
        <mc:Fallback xmlns="">
          <p:sp>
            <p:nvSpPr>
              <p:cNvPr id="7" name="TextBox 6">
                <a:extLst>
                  <a:ext uri="{FF2B5EF4-FFF2-40B4-BE49-F238E27FC236}">
                    <a16:creationId xmlns:a16="http://schemas.microsoft.com/office/drawing/2014/main" id="{AB382CF2-7D91-445C-A1E5-AA819E8C09FB}"/>
                  </a:ext>
                </a:extLst>
              </p:cNvPr>
              <p:cNvSpPr txBox="1">
                <a:spLocks noRot="1" noChangeAspect="1" noMove="1" noResize="1" noEditPoints="1" noAdjustHandles="1" noChangeArrowheads="1" noChangeShapeType="1" noTextEdit="1"/>
              </p:cNvSpPr>
              <p:nvPr/>
            </p:nvSpPr>
            <p:spPr>
              <a:xfrm>
                <a:off x="5164336" y="3695824"/>
                <a:ext cx="3816424" cy="646331"/>
              </a:xfrm>
              <a:prstGeom prst="rect">
                <a:avLst/>
              </a:prstGeom>
              <a:blipFill>
                <a:blip r:embed="rId4"/>
                <a:stretch>
                  <a:fillRect l="-1278" t="-4717" b="-14151"/>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xmlns="" id="{6E1B9647-4722-4E1B-B324-B32888900C39}"/>
              </a:ext>
            </a:extLst>
          </p:cNvPr>
          <p:cNvSpPr/>
          <p:nvPr/>
        </p:nvSpPr>
        <p:spPr>
          <a:xfrm>
            <a:off x="169987" y="375094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a:extLst>
              <a:ext uri="{FF2B5EF4-FFF2-40B4-BE49-F238E27FC236}">
                <a16:creationId xmlns:a16="http://schemas.microsoft.com/office/drawing/2014/main" xmlns="" id="{30FC1A93-D742-481F-9185-8C1F25BD666E}"/>
              </a:ext>
            </a:extLst>
          </p:cNvPr>
          <p:cNvSpPr/>
          <p:nvPr/>
        </p:nvSpPr>
        <p:spPr>
          <a:xfrm>
            <a:off x="159011" y="57332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a:extLst>
              <a:ext uri="{FF2B5EF4-FFF2-40B4-BE49-F238E27FC236}">
                <a16:creationId xmlns:a16="http://schemas.microsoft.com/office/drawing/2014/main" xmlns="" id="{A1856A12-00F3-484F-81C6-721E1B5A1A21}"/>
              </a:ext>
            </a:extLst>
          </p:cNvPr>
          <p:cNvSpPr/>
          <p:nvPr/>
        </p:nvSpPr>
        <p:spPr>
          <a:xfrm>
            <a:off x="4781302" y="371339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xmlns="" id="{583E6176-5452-4DED-9A49-9BFE9341E4C0}"/>
              </a:ext>
            </a:extLst>
          </p:cNvPr>
          <p:cNvSpPr/>
          <p:nvPr/>
        </p:nvSpPr>
        <p:spPr>
          <a:xfrm>
            <a:off x="464623" y="3750940"/>
            <a:ext cx="3891353" cy="1766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xmlns="" id="{0BD593D0-6585-467A-8847-E2817E957237}"/>
              </a:ext>
            </a:extLst>
          </p:cNvPr>
          <p:cNvSpPr/>
          <p:nvPr/>
        </p:nvSpPr>
        <p:spPr>
          <a:xfrm>
            <a:off x="464623" y="5733255"/>
            <a:ext cx="3963361" cy="9960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xmlns="" id="{3EC06836-09D7-4E15-B977-EC9A5DD655BC}"/>
              </a:ext>
            </a:extLst>
          </p:cNvPr>
          <p:cNvSpPr/>
          <p:nvPr/>
        </p:nvSpPr>
        <p:spPr>
          <a:xfrm>
            <a:off x="5090867" y="3713395"/>
            <a:ext cx="3801613" cy="902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989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the 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2798340" y="2441961"/>
                <a:ext cx="2592288" cy="1200329"/>
              </a:xfrm>
              <a:prstGeom prst="rect">
                <a:avLst/>
              </a:prstGeom>
              <a:noFill/>
            </p:spPr>
            <p:txBody>
              <a:bodyPr wrap="square" rtlCol="0">
                <a:spAutoFit/>
              </a:bodyPr>
              <a:lstStyle/>
              <a:p>
                <a:r>
                  <a:rPr lang="en-GB" dirty="0"/>
                  <a:t>The </a:t>
                </a:r>
                <a:r>
                  <a:rPr lang="en-GB" b="1" dirty="0"/>
                  <a:t>number of “successes” </a:t>
                </a:r>
                <a:r>
                  <a:rPr lang="en-GB" dirty="0"/>
                  <a:t>out of </a:t>
                </a:r>
                <a14:m>
                  <m:oMath xmlns:m="http://schemas.openxmlformats.org/officeDocument/2006/math">
                    <m:r>
                      <a:rPr lang="en-GB" b="0" i="1" smtClean="0">
                        <a:latin typeface="Cambria Math" panose="02040503050406030204" pitchFamily="18" charset="0"/>
                      </a:rPr>
                      <m:t>𝑛</m:t>
                    </m:r>
                  </m:oMath>
                </a14:m>
                <a:r>
                  <a:rPr lang="en-GB" dirty="0"/>
                  <a:t> trials, each with a probability </a:t>
                </a:r>
                <a14:m>
                  <m:oMath xmlns:m="http://schemas.openxmlformats.org/officeDocument/2006/math">
                    <m:r>
                      <a:rPr lang="en-GB" b="0" i="1" smtClean="0">
                        <a:latin typeface="Cambria Math" panose="02040503050406030204" pitchFamily="18" charset="0"/>
                      </a:rPr>
                      <m:t>𝑝</m:t>
                    </m:r>
                  </m:oMath>
                </a14:m>
                <a:r>
                  <a:rPr lang="en-GB" dirty="0"/>
                  <a:t> of success.</a:t>
                </a:r>
              </a:p>
            </p:txBody>
          </p:sp>
        </mc:Choice>
        <mc:Fallback xmlns="">
          <p:sp>
            <p:nvSpPr>
              <p:cNvPr id="11" name="TextBox 10"/>
              <p:cNvSpPr txBox="1">
                <a:spLocks noRot="1" noChangeAspect="1" noMove="1" noResize="1" noEditPoints="1" noAdjustHandles="1" noChangeArrowheads="1" noChangeShapeType="1" noTextEdit="1"/>
              </p:cNvSpPr>
              <p:nvPr/>
            </p:nvSpPr>
            <p:spPr>
              <a:xfrm>
                <a:off x="2798340" y="2441961"/>
                <a:ext cx="2592288" cy="1200329"/>
              </a:xfrm>
              <a:prstGeom prst="rect">
                <a:avLst/>
              </a:prstGeom>
              <a:blipFill rotWithShape="0">
                <a:blip r:embed="rId2"/>
                <a:stretch>
                  <a:fillRect l="-1882" t="-3061" b="-7653"/>
                </a:stretch>
              </a:blipFill>
            </p:spPr>
            <p:txBody>
              <a:bodyPr/>
              <a:lstStyle/>
              <a:p>
                <a:r>
                  <a:rPr lang="en-GB">
                    <a:noFill/>
                  </a:rPr>
                  <a:t> </a:t>
                </a:r>
              </a:p>
            </p:txBody>
          </p:sp>
        </mc:Fallback>
      </mc:AlternateContent>
      <p:sp>
        <p:nvSpPr>
          <p:cNvPr id="12" name="Rectangle 11"/>
          <p:cNvSpPr/>
          <p:nvPr/>
        </p:nvSpPr>
        <p:spPr>
          <a:xfrm>
            <a:off x="2798340" y="1897262"/>
            <a:ext cx="2592288"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Description</a:t>
            </a:r>
          </a:p>
        </p:txBody>
      </p:sp>
      <p:sp>
        <p:nvSpPr>
          <p:cNvPr id="13" name="Rectangle 12"/>
          <p:cNvSpPr/>
          <p:nvPr/>
        </p:nvSpPr>
        <p:spPr>
          <a:xfrm>
            <a:off x="5508104" y="1897262"/>
            <a:ext cx="2304256"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Outcomes</a:t>
            </a:r>
          </a:p>
        </p:txBody>
      </p:sp>
      <mc:AlternateContent xmlns:mc="http://schemas.openxmlformats.org/markup-compatibility/2006" xmlns:a14="http://schemas.microsoft.com/office/drawing/2010/main">
        <mc:Choice Requires="a14">
          <p:sp>
            <p:nvSpPr>
              <p:cNvPr id="14" name="TextBox 13"/>
              <p:cNvSpPr txBox="1"/>
              <p:nvPr/>
            </p:nvSpPr>
            <p:spPr>
              <a:xfrm>
                <a:off x="5580112" y="2397709"/>
                <a:ext cx="2160240" cy="646331"/>
              </a:xfrm>
              <a:prstGeom prst="rect">
                <a:avLst/>
              </a:prstGeom>
              <a:noFill/>
            </p:spPr>
            <p:txBody>
              <a:bodyPr wrap="square" rtlCol="0">
                <a:spAutoFit/>
              </a:bodyPr>
              <a:lstStyle/>
              <a:p>
                <a:r>
                  <a:rPr lang="en-GB" dirty="0">
                    <a:latin typeface="+mj-lt"/>
                  </a:rPr>
                  <a:t>Number of successes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{0, 1, 2, …, </m:t>
                      </m:r>
                      <m:r>
                        <a:rPr lang="en-GB" b="0" i="1" smtClean="0">
                          <a:latin typeface="Cambria Math" panose="02040503050406030204" pitchFamily="18" charset="0"/>
                        </a:rPr>
                        <m:t>𝑛</m:t>
                      </m:r>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80112" y="2397709"/>
                <a:ext cx="2160240" cy="646331"/>
              </a:xfrm>
              <a:prstGeom prst="rect">
                <a:avLst/>
              </a:prstGeom>
              <a:blipFill rotWithShape="0">
                <a:blip r:embed="rId3"/>
                <a:stretch>
                  <a:fillRect l="-2254" t="-4717" r="-2254" b="-8491"/>
                </a:stretch>
              </a:blipFill>
            </p:spPr>
            <p:txBody>
              <a:bodyPr/>
              <a:lstStyle/>
              <a:p>
                <a:r>
                  <a:rPr lang="en-GB">
                    <a:noFill/>
                  </a:rPr>
                  <a:t> </a:t>
                </a:r>
              </a:p>
            </p:txBody>
          </p:sp>
        </mc:Fallback>
      </mc:AlternateContent>
      <p:sp>
        <p:nvSpPr>
          <p:cNvPr id="23" name="Rectangle 22"/>
          <p:cNvSpPr/>
          <p:nvPr/>
        </p:nvSpPr>
        <p:spPr>
          <a:xfrm>
            <a:off x="998140" y="1897262"/>
            <a:ext cx="1656184"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Name</a:t>
            </a:r>
          </a:p>
        </p:txBody>
      </p:sp>
      <mc:AlternateContent xmlns:mc="http://schemas.openxmlformats.org/markup-compatibility/2006" xmlns:a14="http://schemas.microsoft.com/office/drawing/2010/main">
        <mc:Choice Requires="a14">
          <p:sp>
            <p:nvSpPr>
              <p:cNvPr id="26" name="TextBox 25"/>
              <p:cNvSpPr txBox="1"/>
              <p:nvPr/>
            </p:nvSpPr>
            <p:spPr>
              <a:xfrm>
                <a:off x="1225531" y="2504787"/>
                <a:ext cx="1201402" cy="646331"/>
              </a:xfrm>
              <a:prstGeom prst="rect">
                <a:avLst/>
              </a:prstGeom>
              <a:noFill/>
            </p:spPr>
            <p:txBody>
              <a:bodyPr wrap="square" rtlCol="0">
                <a:spAutoFit/>
              </a:bodyPr>
              <a:lstStyle/>
              <a:p>
                <a:r>
                  <a:rPr lang="en-GB" dirty="0"/>
                  <a:t>Binomial</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225531" y="2504787"/>
                <a:ext cx="1201402" cy="646331"/>
              </a:xfrm>
              <a:prstGeom prst="rect">
                <a:avLst/>
              </a:prstGeom>
              <a:blipFill rotWithShape="0">
                <a:blip r:embed="rId4"/>
                <a:stretch>
                  <a:fillRect l="-4061" t="-566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72130" y="3908172"/>
                <a:ext cx="2592288" cy="1477328"/>
              </a:xfrm>
              <a:prstGeom prst="rect">
                <a:avLst/>
              </a:prstGeom>
              <a:noFill/>
            </p:spPr>
            <p:txBody>
              <a:bodyPr wrap="square" rtlCol="0">
                <a:spAutoFit/>
              </a:bodyPr>
              <a:lstStyle/>
              <a:p>
                <a:r>
                  <a:rPr lang="en-GB" b="1" dirty="0"/>
                  <a:t>How many events occur within some period</a:t>
                </a:r>
                <a:r>
                  <a:rPr lang="en-GB" dirty="0"/>
                  <a:t> of time, given an </a:t>
                </a:r>
                <a:r>
                  <a:rPr lang="en-GB" b="1" dirty="0"/>
                  <a:t>average rate </a:t>
                </a:r>
                <a14:m>
                  <m:oMath xmlns:m="http://schemas.openxmlformats.org/officeDocument/2006/math">
                    <m:r>
                      <a:rPr lang="en-GB" b="0" i="1" smtClean="0">
                        <a:latin typeface="Cambria Math" panose="02040503050406030204" pitchFamily="18" charset="0"/>
                      </a:rPr>
                      <m:t>𝜆</m:t>
                    </m:r>
                  </m:oMath>
                </a14:m>
                <a:r>
                  <a:rPr lang="en-GB" dirty="0"/>
                  <a:t> (“lambda”) at which they occur.</a:t>
                </a:r>
              </a:p>
            </p:txBody>
          </p:sp>
        </mc:Choice>
        <mc:Fallback xmlns="">
          <p:sp>
            <p:nvSpPr>
              <p:cNvPr id="27" name="TextBox 26"/>
              <p:cNvSpPr txBox="1">
                <a:spLocks noRot="1" noChangeAspect="1" noMove="1" noResize="1" noEditPoints="1" noAdjustHandles="1" noChangeArrowheads="1" noChangeShapeType="1" noTextEdit="1"/>
              </p:cNvSpPr>
              <p:nvPr/>
            </p:nvSpPr>
            <p:spPr>
              <a:xfrm>
                <a:off x="2772130" y="3908172"/>
                <a:ext cx="2592288" cy="1477328"/>
              </a:xfrm>
              <a:prstGeom prst="rect">
                <a:avLst/>
              </a:prstGeom>
              <a:blipFill rotWithShape="0">
                <a:blip r:embed="rId5"/>
                <a:stretch>
                  <a:fillRect l="-2118"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553902" y="3863920"/>
                <a:ext cx="2160240" cy="1200329"/>
              </a:xfrm>
              <a:prstGeom prst="rect">
                <a:avLst/>
              </a:prstGeom>
              <a:noFill/>
            </p:spPr>
            <p:txBody>
              <a:bodyPr wrap="square" rtlCol="0">
                <a:spAutoFit/>
              </a:bodyPr>
              <a:lstStyle/>
              <a:p>
                <a:r>
                  <a:rPr lang="en-GB" dirty="0">
                    <a:latin typeface="+mj-lt"/>
                  </a:rPr>
                  <a:t>Number of events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ℕ</m:t>
                      </m:r>
                      <m:r>
                        <a:rPr lang="en-GB" b="0" i="1" smtClean="0">
                          <a:latin typeface="Cambria Math" panose="02040503050406030204" pitchFamily="18" charset="0"/>
                        </a:rPr>
                        <m:t>={0, 1, 2, …}</m:t>
                      </m:r>
                    </m:oMath>
                  </m:oMathPara>
                </a14:m>
                <a:endParaRPr lang="en-GB" dirty="0"/>
              </a:p>
              <a:p>
                <a:r>
                  <a:rPr lang="en-GB" sz="1200" dirty="0"/>
                  <a:t>(since technically any non-negative number of events could occur) </a:t>
                </a:r>
              </a:p>
            </p:txBody>
          </p:sp>
        </mc:Choice>
        <mc:Fallback xmlns="">
          <p:sp>
            <p:nvSpPr>
              <p:cNvPr id="28" name="TextBox 27"/>
              <p:cNvSpPr txBox="1">
                <a:spLocks noRot="1" noChangeAspect="1" noMove="1" noResize="1" noEditPoints="1" noAdjustHandles="1" noChangeArrowheads="1" noChangeShapeType="1" noTextEdit="1"/>
              </p:cNvSpPr>
              <p:nvPr/>
            </p:nvSpPr>
            <p:spPr>
              <a:xfrm>
                <a:off x="5553902" y="3863920"/>
                <a:ext cx="2160240" cy="1200329"/>
              </a:xfrm>
              <a:prstGeom prst="rect">
                <a:avLst/>
              </a:prstGeom>
              <a:blipFill>
                <a:blip r:embed="rId6"/>
                <a:stretch>
                  <a:fillRect l="-2260" t="-3046" b="-30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25531" y="3990027"/>
                <a:ext cx="1201402" cy="646331"/>
              </a:xfrm>
              <a:prstGeom prst="rect">
                <a:avLst/>
              </a:prstGeom>
              <a:noFill/>
            </p:spPr>
            <p:txBody>
              <a:bodyPr wrap="square" rtlCol="0">
                <a:spAutoFit/>
              </a:bodyPr>
              <a:lstStyle/>
              <a:p>
                <a:r>
                  <a:rPr lang="en-GB" dirty="0"/>
                  <a:t>Poisson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𝑃𝑜</m:t>
                      </m:r>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25531" y="3990027"/>
                <a:ext cx="1201402" cy="646331"/>
              </a:xfrm>
              <a:prstGeom prst="rect">
                <a:avLst/>
              </a:prstGeom>
              <a:blipFill rotWithShape="0">
                <a:blip r:embed="rId7"/>
                <a:stretch>
                  <a:fillRect l="-4061" t="-5660" b="-6604"/>
                </a:stretch>
              </a:blipFill>
            </p:spPr>
            <p:txBody>
              <a:bodyPr/>
              <a:lstStyle/>
              <a:p>
                <a:r>
                  <a:rPr lang="en-GB">
                    <a:noFill/>
                  </a:rPr>
                  <a:t> </a:t>
                </a:r>
              </a:p>
            </p:txBody>
          </p:sp>
        </mc:Fallback>
      </mc:AlternateContent>
      <p:sp>
        <p:nvSpPr>
          <p:cNvPr id="21" name="Rectangle 20"/>
          <p:cNvSpPr/>
          <p:nvPr/>
        </p:nvSpPr>
        <p:spPr>
          <a:xfrm>
            <a:off x="2803518" y="2390028"/>
            <a:ext cx="2587110" cy="1379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08104" y="2390028"/>
            <a:ext cx="2304256" cy="1379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798340" y="3908172"/>
            <a:ext cx="2592288"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08104" y="3908172"/>
            <a:ext cx="2304256"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3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1" grpId="0" animBg="1"/>
      <p:bldP spid="21" grpId="1" animBg="1"/>
      <p:bldP spid="30" grpId="0" animBg="1"/>
      <p:bldP spid="30" grpId="1" animBg="1"/>
      <p:bldP spid="24" grpId="0" animBg="1"/>
      <p:bldP spid="24" grpId="1" animBg="1"/>
      <p:bldP spid="31" grpId="0" animBg="1"/>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smtClean="0"/>
              <a:t>Page </a:t>
            </a:r>
            <a:r>
              <a:rPr lang="en-GB" sz="2400" dirty="0"/>
              <a:t>31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2248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Mean and Variance of Binomial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20714"/>
                <a:ext cx="7488832" cy="3693319"/>
              </a:xfrm>
              <a:prstGeom prst="rect">
                <a:avLst/>
              </a:prstGeom>
              <a:noFill/>
            </p:spPr>
            <p:txBody>
              <a:bodyPr wrap="square" rtlCol="0">
                <a:spAutoFit/>
              </a:bodyPr>
              <a:lstStyle/>
              <a:p>
                <a:r>
                  <a:rPr lang="en-GB" dirty="0" smtClean="0"/>
                  <a:t>I want to know amongst 200 people the probability of a certain number being left handed, where the probability any given person is left handed is 0.1.</a:t>
                </a:r>
              </a:p>
              <a:p>
                <a:endParaRPr lang="en-GB" dirty="0" smtClean="0"/>
              </a:p>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200, 0.1</m:t>
                        </m:r>
                      </m:e>
                    </m:d>
                  </m:oMath>
                </a14:m>
                <a:r>
                  <a:rPr lang="en-GB" dirty="0" smtClean="0"/>
                  <a:t> gives a binomial distribution over the possible numbers of left-handed people.</a:t>
                </a:r>
                <a:endParaRPr lang="en-GB" dirty="0"/>
              </a:p>
              <a:p>
                <a:endParaRPr lang="en-GB" dirty="0" smtClean="0"/>
              </a:p>
              <a:p>
                <a:r>
                  <a:rPr lang="en-GB" dirty="0" smtClean="0"/>
                  <a:t>Based on what you learnt in lower school, how many people would you </a:t>
                </a:r>
                <a:r>
                  <a:rPr lang="en-GB" b="1" dirty="0" smtClean="0"/>
                  <a:t>expect</a:t>
                </a:r>
                <a:r>
                  <a:rPr lang="en-GB" dirty="0" smtClean="0"/>
                  <a:t> on average to be left-handed?</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𝟐𝟎𝟎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𝟐𝟎</m:t>
                      </m:r>
                    </m:oMath>
                  </m:oMathPara>
                </a14:m>
                <a:endParaRPr lang="en-GB" b="1" dirty="0" smtClean="0"/>
              </a:p>
              <a:p>
                <a:r>
                  <a:rPr lang="en-GB" b="1" dirty="0" smtClean="0"/>
                  <a:t>i.e. We multiplied the number of trials </a:t>
                </a:r>
                <a14:m>
                  <m:oMath xmlns:m="http://schemas.openxmlformats.org/officeDocument/2006/math">
                    <m:r>
                      <a:rPr lang="en-GB" b="1" i="1" smtClean="0">
                        <a:latin typeface="Cambria Math" panose="02040503050406030204" pitchFamily="18" charset="0"/>
                      </a:rPr>
                      <m:t>𝒏</m:t>
                    </m:r>
                  </m:oMath>
                </a14:m>
                <a:r>
                  <a:rPr lang="en-GB" b="1" dirty="0" smtClean="0"/>
                  <a:t> and the probability of success </a:t>
                </a:r>
                <a14:m>
                  <m:oMath xmlns:m="http://schemas.openxmlformats.org/officeDocument/2006/math">
                    <m:r>
                      <a:rPr lang="en-GB" b="1" i="1" smtClean="0">
                        <a:latin typeface="Cambria Math" panose="02040503050406030204" pitchFamily="18" charset="0"/>
                      </a:rPr>
                      <m:t>𝒑</m:t>
                    </m:r>
                  </m:oMath>
                </a14:m>
                <a:r>
                  <a:rPr lang="en-GB" b="1" dirty="0" smtClean="0"/>
                  <a:t> to work out the mean number of successes.</a:t>
                </a:r>
              </a:p>
              <a:p>
                <a:r>
                  <a:rPr lang="en-GB" b="1" dirty="0" smtClean="0"/>
                  <a:t>The variance is much harder to work out and we won’t give the proof here.</a:t>
                </a:r>
              </a:p>
            </p:txBody>
          </p:sp>
        </mc:Choice>
        <mc:Fallback xmlns="">
          <p:sp>
            <p:nvSpPr>
              <p:cNvPr id="5" name="TextBox 4"/>
              <p:cNvSpPr txBox="1">
                <a:spLocks noRot="1" noChangeAspect="1" noMove="1" noResize="1" noEditPoints="1" noAdjustHandles="1" noChangeArrowheads="1" noChangeShapeType="1" noTextEdit="1"/>
              </p:cNvSpPr>
              <p:nvPr/>
            </p:nvSpPr>
            <p:spPr>
              <a:xfrm>
                <a:off x="755576" y="920714"/>
                <a:ext cx="7488832" cy="3693319"/>
              </a:xfrm>
              <a:prstGeom prst="rect">
                <a:avLst/>
              </a:prstGeom>
              <a:blipFill>
                <a:blip r:embed="rId2"/>
                <a:stretch>
                  <a:fillRect l="-733" t="-825" r="-651" b="-16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79712" y="4725144"/>
                <a:ext cx="410445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GB" sz="2400" dirty="0" smtClean="0"/>
                  <a:t>If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𝑝</m:t>
                        </m:r>
                      </m:e>
                    </m:d>
                  </m:oMath>
                </a14:m>
                <a:endParaRPr lang="en-GB" sz="2400" b="0" dirty="0" smtClean="0"/>
              </a:p>
              <a:p>
                <a:endParaRPr lang="en-GB" sz="1050" b="0" dirty="0" smtClean="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e>
                      </m:d>
                      <m:r>
                        <a:rPr lang="en-GB" sz="2400" b="0" i="1" smtClean="0">
                          <a:latin typeface="Cambria Math" panose="02040503050406030204" pitchFamily="18" charset="0"/>
                        </a:rPr>
                        <m:t>=</m:t>
                      </m:r>
                      <m:r>
                        <a:rPr lang="en-GB" sz="2400" b="0" i="1" smtClean="0">
                          <a:latin typeface="Cambria Math" panose="02040503050406030204" pitchFamily="18" charset="0"/>
                        </a:rPr>
                        <m:t>𝜇</m:t>
                      </m:r>
                      <m:r>
                        <a:rPr lang="en-GB" sz="2400" b="0" i="1" smtClean="0">
                          <a:latin typeface="Cambria Math" panose="02040503050406030204" pitchFamily="18" charset="0"/>
                        </a:rPr>
                        <m:t>=</m:t>
                      </m:r>
                      <m:r>
                        <a:rPr lang="en-GB" sz="2400" b="0" i="1" smtClean="0">
                          <a:latin typeface="Cambria Math" panose="02040503050406030204" pitchFamily="18" charset="0"/>
                        </a:rPr>
                        <m:t>𝑛𝑝</m:t>
                      </m:r>
                    </m:oMath>
                    <m:oMath xmlns:m="http://schemas.openxmlformats.org/officeDocument/2006/math">
                      <m:r>
                        <a:rPr lang="en-GB" sz="2400" b="0" i="1" smtClean="0">
                          <a:latin typeface="Cambria Math" panose="02040503050406030204" pitchFamily="18" charset="0"/>
                        </a:rPr>
                        <m:t>𝑉𝑎𝑟</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𝑛𝑝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𝑝</m:t>
                          </m: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979712" y="4725144"/>
                <a:ext cx="4104456" cy="1384995"/>
              </a:xfrm>
              <a:prstGeom prst="rect">
                <a:avLst/>
              </a:prstGeom>
              <a:blipFill rotWithShape="0">
                <a:blip r:embed="rId4"/>
                <a:stretch>
                  <a:fillRect l="-1773" t="-2597" b="-4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6315000" y="5417641"/>
                <a:ext cx="2721496" cy="12311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smtClean="0"/>
                  <a:t>Tip</a:t>
                </a:r>
                <a:r>
                  <a:rPr lang="en-GB" sz="1600" dirty="0" smtClean="0"/>
                  <a:t>: It’s perhaps easier to remember variance as </a:t>
                </a:r>
                <a14:m>
                  <m:oMath xmlns:m="http://schemas.openxmlformats.org/officeDocument/2006/math">
                    <m:r>
                      <a:rPr lang="en-GB" sz="1600" b="0" i="1" smtClean="0">
                        <a:latin typeface="Cambria Math" panose="02040503050406030204" pitchFamily="18" charset="0"/>
                      </a:rPr>
                      <m:t>𝑛𝑝𝑞</m:t>
                    </m:r>
                  </m:oMath>
                </a14:m>
                <a:r>
                  <a:rPr lang="en-GB" sz="1600" dirty="0" smtClean="0"/>
                  <a:t> </a:t>
                </a:r>
                <a:r>
                  <a:rPr lang="en-GB" sz="1400" dirty="0" smtClean="0"/>
                  <a:t>(where </a:t>
                </a:r>
                <a14:m>
                  <m:oMath xmlns:m="http://schemas.openxmlformats.org/officeDocument/2006/math">
                    <m:r>
                      <a:rPr lang="en-GB" sz="1400" b="0" i="1" smtClean="0">
                        <a:latin typeface="Cambria Math" panose="02040503050406030204" pitchFamily="18" charset="0"/>
                      </a:rPr>
                      <m:t>𝑞</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r>
                  <a:rPr lang="en-GB" sz="1400" dirty="0" smtClean="0"/>
                  <a:t> is the probability of failure, although these are given the formula book)</a:t>
                </a:r>
                <a:endParaRPr lang="en-GB" sz="1400" dirty="0"/>
              </a:p>
            </p:txBody>
          </p:sp>
        </mc:Choice>
        <mc:Fallback>
          <p:sp>
            <p:nvSpPr>
              <p:cNvPr id="7" name="TextBox 6"/>
              <p:cNvSpPr txBox="1">
                <a:spLocks noRot="1" noChangeAspect="1" noMove="1" noResize="1" noEditPoints="1" noAdjustHandles="1" noChangeArrowheads="1" noChangeShapeType="1" noTextEdit="1"/>
              </p:cNvSpPr>
              <p:nvPr/>
            </p:nvSpPr>
            <p:spPr>
              <a:xfrm>
                <a:off x="6315000" y="5417641"/>
                <a:ext cx="2721496" cy="1231106"/>
              </a:xfrm>
              <a:prstGeom prst="rect">
                <a:avLst/>
              </a:prstGeom>
              <a:blipFill rotWithShape="0">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95427" y="3323343"/>
            <a:ext cx="8352928" cy="1256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10790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3439" y="764704"/>
                <a:ext cx="8136904" cy="237315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A fair, 4-sided die has the numbers 1, 2, 3, 4 on its faces. The die is rolled 20 times. The random variable </a:t>
                </a:r>
                <a14:m>
                  <m:oMath xmlns:m="http://schemas.openxmlformats.org/officeDocument/2006/math">
                    <m:r>
                      <a:rPr lang="en-GB" sz="1600" b="0" i="1" smtClean="0">
                        <a:latin typeface="Cambria Math" panose="02040503050406030204" pitchFamily="18" charset="0"/>
                      </a:rPr>
                      <m:t>𝑋</m:t>
                    </m:r>
                  </m:oMath>
                </a14:m>
                <a:r>
                  <a:rPr lang="en-GB" sz="1600" dirty="0" smtClean="0"/>
                  <a:t> represents the number of 4s obtained.</a:t>
                </a:r>
              </a:p>
              <a:p>
                <a:endParaRPr lang="en-GB" sz="1600" dirty="0"/>
              </a:p>
              <a:p>
                <a:r>
                  <a:rPr lang="en-GB" sz="1600" dirty="0" smtClean="0"/>
                  <a:t>Find the mean and variance of </a:t>
                </a:r>
                <a14:m>
                  <m:oMath xmlns:m="http://schemas.openxmlformats.org/officeDocument/2006/math">
                    <m:r>
                      <a:rPr lang="en-GB" sz="1600" b="0" i="1" smtClean="0">
                        <a:latin typeface="Cambria Math" panose="02040503050406030204" pitchFamily="18" charset="0"/>
                      </a:rPr>
                      <m:t>𝑋</m:t>
                    </m:r>
                  </m:oMath>
                </a14:m>
                <a:r>
                  <a:rPr lang="en-GB" sz="1600" dirty="0" smtClean="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e>
                      </m:d>
                    </m:oMath>
                    <m:oMath xmlns:m="http://schemas.openxmlformats.org/officeDocument/2006/math">
                      <m:r>
                        <a:rPr lang="en-GB" sz="1600" b="1" i="1" smtClean="0">
                          <a:latin typeface="Cambria Math" panose="02040503050406030204" pitchFamily="18" charset="0"/>
                        </a:rPr>
                        <m:t>𝑬</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e>
                      </m:d>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𝑽𝒂𝒓</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e>
                      </m:d>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𝟕𝟓</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𝟕𝟓</m:t>
                      </m:r>
                    </m:oMath>
                  </m:oMathPara>
                </a14:m>
                <a:endParaRPr lang="en-GB" sz="1600" b="1" dirty="0" smtClean="0"/>
              </a:p>
              <a:p>
                <a:endParaRPr lang="en-GB" sz="200" dirty="0"/>
              </a:p>
              <a:p>
                <a:r>
                  <a:rPr lang="en-GB" sz="1600" dirty="0" smtClean="0"/>
                  <a:t>Find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m:t>
                        </m:r>
                        <m:r>
                          <a:rPr lang="en-GB" sz="1600" b="0" i="1" smtClean="0">
                            <a:latin typeface="Cambria Math" panose="02040503050406030204" pitchFamily="18" charset="0"/>
                          </a:rPr>
                          <m:t>𝜇</m:t>
                        </m:r>
                        <m:r>
                          <a:rPr lang="en-GB" sz="1600" b="0" i="1" smtClean="0">
                            <a:latin typeface="Cambria Math" panose="02040503050406030204" pitchFamily="18" charset="0"/>
                          </a:rPr>
                          <m:t>−</m:t>
                        </m:r>
                        <m:r>
                          <a:rPr lang="en-GB" sz="1600" b="0" i="1" smtClean="0">
                            <a:latin typeface="Cambria Math" panose="02040503050406030204" pitchFamily="18" charset="0"/>
                          </a:rPr>
                          <m:t>𝜎</m:t>
                        </m:r>
                      </m:e>
                    </m:d>
                  </m:oMath>
                </a14:m>
                <a:endParaRPr lang="en-GB" sz="1600" dirty="0" smtClean="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𝝈</m:t>
                      </m:r>
                      <m:r>
                        <a:rPr lang="en-GB" sz="1600" b="1"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𝟕𝟓</m:t>
                          </m:r>
                        </m:e>
                      </m:ra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𝟗𝟑𝟔</m:t>
                      </m:r>
                      <m:r>
                        <a:rPr lang="en-GB" sz="1600" b="1" i="1" smtClean="0">
                          <a:latin typeface="Cambria Math" panose="02040503050406030204" pitchFamily="18" charset="0"/>
                        </a:rPr>
                        <m:t>…</m:t>
                      </m:r>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&lt;</m:t>
                          </m:r>
                          <m:r>
                            <a:rPr lang="en-GB" sz="1600" b="1" i="1" smtClean="0">
                              <a:latin typeface="Cambria Math" panose="02040503050406030204" pitchFamily="18" charset="0"/>
                            </a:rPr>
                            <m:t>𝝁</m:t>
                          </m:r>
                          <m:r>
                            <a:rPr lang="en-GB" sz="1600" b="1" i="1" smtClean="0">
                              <a:latin typeface="Cambria Math" panose="02040503050406030204" pitchFamily="18" charset="0"/>
                            </a:rPr>
                            <m:t>−</m:t>
                          </m:r>
                          <m:r>
                            <a:rPr lang="en-GB" sz="1600" b="1" i="1" smtClean="0">
                              <a:latin typeface="Cambria Math" panose="02040503050406030204" pitchFamily="18" charset="0"/>
                            </a:rPr>
                            <m:t>𝝈</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&lt;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𝟎𝟔</m:t>
                          </m:r>
                          <m:r>
                            <a:rPr lang="en-GB" sz="1600" b="1" i="1" smtClean="0">
                              <a:latin typeface="Cambria Math" panose="02040503050406030204" pitchFamily="18" charset="0"/>
                            </a:rPr>
                            <m:t>..</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𝟐𝟐𝟓𝟐</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03439" y="764704"/>
                <a:ext cx="8136904" cy="237315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7340" y="3233634"/>
                <a:ext cx="8136904"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David believes that 35% of people in a certain town will vote for him in the next election and he commissions a survey. Find the minimum number of people the survey should ask to have a mean number of more than 100 voting for David.</a:t>
                </a:r>
              </a:p>
              <a:p>
                <a:pPr algn="ct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𝟑𝟓</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r>
                        <a:rPr lang="en-GB" sz="1600" b="1" i="1" smtClean="0">
                          <a:latin typeface="Cambria Math" panose="02040503050406030204" pitchFamily="18" charset="0"/>
                        </a:rPr>
                        <m:t>              </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𝟐𝟖𝟓</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Para>
                </a14:m>
                <a:endParaRPr lang="en-GB" sz="1600" b="1" dirty="0" smtClean="0"/>
              </a:p>
              <a:p>
                <a:pPr algn="ctr"/>
                <a:r>
                  <a:rPr lang="en-GB" sz="1600" b="1" dirty="0" smtClean="0"/>
                  <a:t>So </a:t>
                </a:r>
                <a14:m>
                  <m:oMath xmlns:m="http://schemas.openxmlformats.org/officeDocument/2006/math">
                    <m:r>
                      <a:rPr lang="en-GB" sz="1600" b="1" i="1" smtClean="0">
                        <a:latin typeface="Cambria Math" panose="02040503050406030204" pitchFamily="18" charset="0"/>
                      </a:rPr>
                      <m:t>𝟐𝟖𝟔</m:t>
                    </m:r>
                  </m:oMath>
                </a14:m>
                <a:r>
                  <a:rPr lang="en-GB" sz="1600" b="1" dirty="0" smtClean="0"/>
                  <a:t> people should be asked.</a:t>
                </a:r>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97340" y="3233634"/>
                <a:ext cx="8136904" cy="132343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7340" y="4669920"/>
                <a:ext cx="813690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An examiner is trying to design a multiple choice test. For students answering the test at random, he requires that the mean score on the test should be 20 and standard deviation at least 4. Find how many choices each question should have and the number of questions there should be. Number of choices is fixed across questions and show be as small as possible.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𝒏𝒑</m:t>
                      </m:r>
                      <m:r>
                        <a:rPr lang="en-GB" sz="1600" b="1" i="1" smtClean="0">
                          <a:latin typeface="Cambria Math" panose="02040503050406030204" pitchFamily="18" charset="0"/>
                        </a:rPr>
                        <m:t>=</m:t>
                      </m:r>
                      <m:r>
                        <a:rPr lang="en-GB" sz="1600" b="1" i="1" smtClean="0">
                          <a:latin typeface="Cambria Math" panose="02040503050406030204" pitchFamily="18" charset="0"/>
                        </a:rPr>
                        <m:t>𝟐𝟎</m:t>
                      </m:r>
                    </m:oMath>
                    <m:oMath xmlns:m="http://schemas.openxmlformats.org/officeDocument/2006/math">
                      <m:r>
                        <a:rPr lang="en-GB" sz="1600" b="1" i="1" smtClean="0">
                          <a:latin typeface="Cambria Math" panose="02040503050406030204" pitchFamily="18" charset="0"/>
                        </a:rPr>
                        <m:t>𝒏𝒑</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𝟐𝟎</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𝒑</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smtClean="0"/>
              </a:p>
              <a:p>
                <a:r>
                  <a:rPr lang="en-GB" sz="1600" b="1" dirty="0" smtClean="0"/>
                  <a:t>So there should be 5 choices per question.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𝒏𝒑</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    →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     →   </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oMath>
                  </m:oMathPara>
                </a14:m>
                <a:endParaRPr lang="en-GB" sz="16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97340" y="4669920"/>
                <a:ext cx="8136904" cy="2062103"/>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1541181" y="1780982"/>
            <a:ext cx="6082491"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541180" y="2547015"/>
            <a:ext cx="6082491"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881859" y="4015023"/>
            <a:ext cx="3634358"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52424" y="5681032"/>
            <a:ext cx="8007682" cy="9731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51520" y="754380"/>
            <a:ext cx="272990" cy="2383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a:t>
            </a:r>
            <a:endParaRPr lang="en-GB" dirty="0"/>
          </a:p>
        </p:txBody>
      </p:sp>
      <p:sp>
        <p:nvSpPr>
          <p:cNvPr id="13" name="Rectangle 12"/>
          <p:cNvSpPr/>
          <p:nvPr/>
        </p:nvSpPr>
        <p:spPr>
          <a:xfrm>
            <a:off x="251520" y="3233634"/>
            <a:ext cx="272990"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a:t>
            </a:r>
            <a:endParaRPr lang="en-GB" dirty="0"/>
          </a:p>
        </p:txBody>
      </p:sp>
      <p:sp>
        <p:nvSpPr>
          <p:cNvPr id="14" name="Rectangle 13"/>
          <p:cNvSpPr/>
          <p:nvPr/>
        </p:nvSpPr>
        <p:spPr>
          <a:xfrm>
            <a:off x="251520" y="4669920"/>
            <a:ext cx="272990"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a:t>
            </a:r>
            <a:endParaRPr lang="en-GB" dirty="0"/>
          </a:p>
        </p:txBody>
      </p:sp>
    </p:spTree>
    <p:extLst>
      <p:ext uri="{BB962C8B-B14F-4D97-AF65-F5344CB8AC3E}">
        <p14:creationId xmlns:p14="http://schemas.microsoft.com/office/powerpoint/2010/main" val="110469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smtClean="0"/>
              <a:t>Pages 33-34</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339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Approximating a Binomial using a Poisson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376349" y="978931"/>
            <a:ext cx="8324306" cy="1384995"/>
          </a:xfrm>
          <a:prstGeom prst="rect">
            <a:avLst/>
          </a:prstGeom>
          <a:noFill/>
        </p:spPr>
        <p:txBody>
          <a:bodyPr wrap="square" rtlCol="0">
            <a:spAutoFit/>
          </a:bodyPr>
          <a:lstStyle/>
          <a:p>
            <a:r>
              <a:rPr lang="en-GB" sz="2800" b="1" dirty="0" smtClean="0"/>
              <a:t>If X ~ B(n, p) and n is large (&gt;50) and p is small (&lt;0.1)</a:t>
            </a:r>
          </a:p>
          <a:p>
            <a:r>
              <a:rPr lang="en-GB" sz="2800" b="1" dirty="0" smtClean="0">
                <a:ea typeface="Cambria Math"/>
              </a:rPr>
              <a:t>Then you can approximate X using the Poisson distribution where </a:t>
            </a:r>
            <a:r>
              <a:rPr lang="el-GR" sz="2800" b="1" dirty="0" smtClean="0">
                <a:ea typeface="Cambria Math"/>
              </a:rPr>
              <a:t>λ</a:t>
            </a:r>
            <a:r>
              <a:rPr lang="en-GB" sz="2800" b="1" dirty="0" smtClean="0">
                <a:ea typeface="Cambria Math"/>
              </a:rPr>
              <a:t> = </a:t>
            </a:r>
            <a:r>
              <a:rPr lang="en-GB" sz="2800" b="1" dirty="0" err="1" smtClean="0">
                <a:ea typeface="Cambria Math"/>
              </a:rPr>
              <a:t>np</a:t>
            </a:r>
            <a:endParaRPr lang="en-GB" sz="2800" b="1" dirty="0" smtClean="0">
              <a:ea typeface="Cambria Math"/>
            </a:endParaRPr>
          </a:p>
        </p:txBody>
      </p:sp>
      <mc:AlternateContent xmlns:mc="http://schemas.openxmlformats.org/markup-compatibility/2006">
        <mc:Choice xmlns:a14="http://schemas.microsoft.com/office/drawing/2010/main" Requires="a14">
          <p:sp>
            <p:nvSpPr>
              <p:cNvPr id="23" name="TextBox 22"/>
              <p:cNvSpPr txBox="1"/>
              <p:nvPr/>
            </p:nvSpPr>
            <p:spPr>
              <a:xfrm>
                <a:off x="1907704" y="3501008"/>
                <a:ext cx="259635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𝑿</m:t>
                      </m:r>
                      <m:r>
                        <a:rPr lang="en-GB" sz="2800" b="1" i="1" smtClean="0">
                          <a:latin typeface="Cambria Math"/>
                        </a:rPr>
                        <m:t> ~ </m:t>
                      </m:r>
                      <m:r>
                        <a:rPr lang="en-GB" sz="2800" b="1" i="1" smtClean="0">
                          <a:latin typeface="Cambria Math"/>
                        </a:rPr>
                        <m:t>𝑩</m:t>
                      </m:r>
                      <m:d>
                        <m:dPr>
                          <m:ctrlPr>
                            <a:rPr lang="en-GB" sz="2800" b="1" i="1" smtClean="0">
                              <a:latin typeface="Cambria Math" panose="02040503050406030204" pitchFamily="18" charset="0"/>
                            </a:rPr>
                          </m:ctrlPr>
                        </m:dPr>
                        <m:e>
                          <m:r>
                            <a:rPr lang="en-GB" sz="2800" b="1" i="1" smtClean="0">
                              <a:latin typeface="Cambria Math"/>
                            </a:rPr>
                            <m:t>𝒏</m:t>
                          </m:r>
                          <m:r>
                            <a:rPr lang="en-GB" sz="2800" b="1" i="1" smtClean="0">
                              <a:latin typeface="Cambria Math"/>
                            </a:rPr>
                            <m:t>, </m:t>
                          </m:r>
                          <m:r>
                            <a:rPr lang="en-GB" sz="2800" b="1" i="1" smtClean="0">
                              <a:latin typeface="Cambria Math"/>
                            </a:rPr>
                            <m:t>𝒑</m:t>
                          </m:r>
                        </m:e>
                      </m:d>
                      <m:r>
                        <a:rPr lang="en-GB" sz="2800" b="1" i="1" smtClean="0">
                          <a:latin typeface="Cambria Math"/>
                        </a:rPr>
                        <m:t>  </m:t>
                      </m:r>
                      <m:r>
                        <a:rPr lang="en-GB" sz="2800" b="1" i="1" smtClean="0">
                          <a:latin typeface="Cambria Math"/>
                          <a:ea typeface="Cambria Math"/>
                        </a:rPr>
                        <m:t>≈</m:t>
                      </m:r>
                    </m:oMath>
                  </m:oMathPara>
                </a14:m>
                <a:endParaRPr lang="en-GB" sz="2800" b="1" dirty="0"/>
              </a:p>
            </p:txBody>
          </p:sp>
        </mc:Choice>
        <mc:Fallback>
          <p:sp>
            <p:nvSpPr>
              <p:cNvPr id="23" name="TextBox 22"/>
              <p:cNvSpPr txBox="1">
                <a:spLocks noRot="1" noChangeAspect="1" noMove="1" noResize="1" noEditPoints="1" noAdjustHandles="1" noChangeArrowheads="1" noChangeShapeType="1" noTextEdit="1"/>
              </p:cNvSpPr>
              <p:nvPr/>
            </p:nvSpPr>
            <p:spPr>
              <a:xfrm>
                <a:off x="1907704" y="3501008"/>
                <a:ext cx="2596352"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4504056" y="3498963"/>
                <a:ext cx="21146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𝒀</m:t>
                      </m:r>
                      <m:r>
                        <a:rPr lang="en-GB" sz="2800" b="1" i="1" smtClean="0">
                          <a:latin typeface="Cambria Math"/>
                        </a:rPr>
                        <m:t> ~ </m:t>
                      </m:r>
                      <m:r>
                        <a:rPr lang="en-GB" sz="2800" b="1" i="1" smtClean="0">
                          <a:latin typeface="Cambria Math"/>
                        </a:rPr>
                        <m:t>𝑷𝒐</m:t>
                      </m:r>
                      <m:r>
                        <a:rPr lang="en-GB" sz="2800" b="1" i="1" smtClean="0">
                          <a:latin typeface="Cambria Math"/>
                        </a:rPr>
                        <m:t>(</m:t>
                      </m:r>
                      <m:r>
                        <a:rPr lang="en-GB" sz="2800" b="1" i="1" smtClean="0">
                          <a:latin typeface="Cambria Math"/>
                        </a:rPr>
                        <m:t>𝒏𝒑</m:t>
                      </m:r>
                      <m:r>
                        <a:rPr lang="en-GB" sz="2800" b="1" i="1" smtClean="0">
                          <a:latin typeface="Cambria Math"/>
                        </a:rPr>
                        <m:t>)</m:t>
                      </m:r>
                    </m:oMath>
                  </m:oMathPara>
                </a14:m>
                <a:endParaRPr lang="en-GB" sz="2800" b="1" dirty="0"/>
              </a:p>
            </p:txBody>
          </p:sp>
        </mc:Choice>
        <mc:Fallback>
          <p:sp>
            <p:nvSpPr>
              <p:cNvPr id="24" name="TextBox 23"/>
              <p:cNvSpPr txBox="1">
                <a:spLocks noRot="1" noChangeAspect="1" noMove="1" noResize="1" noEditPoints="1" noAdjustHandles="1" noChangeArrowheads="1" noChangeShapeType="1" noTextEdit="1"/>
              </p:cNvSpPr>
              <p:nvPr/>
            </p:nvSpPr>
            <p:spPr>
              <a:xfrm>
                <a:off x="4504056" y="3498963"/>
                <a:ext cx="2114681" cy="523220"/>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784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Approximating a Binomial using a Poisson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79512" y="764704"/>
            <a:ext cx="8753588" cy="2677656"/>
          </a:xfrm>
          <a:prstGeom prst="rect">
            <a:avLst/>
          </a:prstGeom>
          <a:noFill/>
        </p:spPr>
        <p:txBody>
          <a:bodyPr wrap="square" rtlCol="0">
            <a:spAutoFit/>
          </a:bodyPr>
          <a:lstStyle/>
          <a:p>
            <a:r>
              <a:rPr lang="en-GB" sz="2800" dirty="0" smtClean="0"/>
              <a:t>The probability that a component coming off a production line is faulty is 0.01.</a:t>
            </a:r>
          </a:p>
          <a:p>
            <a:pPr marL="514350" indent="-514350">
              <a:buAutoNum type="alphaLcParenBoth"/>
            </a:pPr>
            <a:r>
              <a:rPr lang="en-GB" sz="2800" dirty="0" smtClean="0"/>
              <a:t>If a sample of size 5 is taken, find the probability that one of the components is faulty.</a:t>
            </a:r>
          </a:p>
          <a:p>
            <a:pPr marL="514350" indent="-514350">
              <a:buAutoNum type="alphaLcParenBoth"/>
            </a:pPr>
            <a:r>
              <a:rPr lang="en-GB" sz="2800" dirty="0" smtClean="0"/>
              <a:t>What is the probability that a batch of 250 of these components has more than 3 faulty components in it?</a:t>
            </a:r>
            <a:endParaRPr lang="en-GB" sz="2800" dirty="0"/>
          </a:p>
        </p:txBody>
      </p:sp>
      <mc:AlternateContent xmlns:mc="http://schemas.openxmlformats.org/markup-compatibility/2006">
        <mc:Choice xmlns:a14="http://schemas.microsoft.com/office/drawing/2010/main" Requires="a14">
          <p:sp>
            <p:nvSpPr>
              <p:cNvPr id="6" name="TextBox 5"/>
              <p:cNvSpPr txBox="1"/>
              <p:nvPr/>
            </p:nvSpPr>
            <p:spPr>
              <a:xfrm>
                <a:off x="193965" y="3441763"/>
                <a:ext cx="7737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m:t>
                      </m:r>
                      <m:r>
                        <a:rPr lang="en-GB" sz="2800" b="0" i="1" smtClean="0">
                          <a:solidFill>
                            <a:srgbClr val="FF0000"/>
                          </a:solidFill>
                          <a:latin typeface="Cambria Math"/>
                        </a:rPr>
                        <m:t>𝑎</m:t>
                      </m:r>
                      <m:r>
                        <a:rPr lang="en-GB" sz="2800" b="0" i="1" smtClean="0">
                          <a:solidFill>
                            <a:srgbClr val="FF0000"/>
                          </a:solidFill>
                          <a:latin typeface="Cambria Math"/>
                        </a:rPr>
                        <m:t>)</m:t>
                      </m:r>
                    </m:oMath>
                  </m:oMathPara>
                </a14:m>
                <a:endParaRPr lang="en-GB" sz="2800" dirty="0">
                  <a:solidFill>
                    <a:srgbClr val="FF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193965" y="3441763"/>
                <a:ext cx="773738"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130230" y="3442360"/>
                <a:ext cx="246541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𝑋</m:t>
                      </m:r>
                      <m:r>
                        <a:rPr lang="en-GB" sz="2800" b="0" i="1" smtClean="0">
                          <a:solidFill>
                            <a:srgbClr val="FF0000"/>
                          </a:solidFill>
                          <a:latin typeface="Cambria Math"/>
                        </a:rPr>
                        <m:t> ~ </m:t>
                      </m:r>
                      <m:r>
                        <a:rPr lang="en-GB" sz="2800" b="0" i="1" smtClean="0">
                          <a:solidFill>
                            <a:srgbClr val="FF0000"/>
                          </a:solidFill>
                          <a:latin typeface="Cambria Math"/>
                        </a:rPr>
                        <m:t>𝐵</m:t>
                      </m:r>
                      <m:r>
                        <a:rPr lang="en-GB" sz="2800" b="0" i="1" smtClean="0">
                          <a:solidFill>
                            <a:srgbClr val="FF0000"/>
                          </a:solidFill>
                          <a:latin typeface="Cambria Math"/>
                        </a:rPr>
                        <m:t>(5, 0.01)</m:t>
                      </m:r>
                    </m:oMath>
                  </m:oMathPara>
                </a14:m>
                <a:endParaRPr lang="en-GB" sz="2800" dirty="0">
                  <a:solidFill>
                    <a:srgbClr val="FF000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3130230" y="3442360"/>
                <a:ext cx="2465419"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426121" y="4117980"/>
                <a:ext cx="170181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𝑃</m:t>
                      </m:r>
                      <m:r>
                        <a:rPr lang="en-GB" sz="2800" b="0" i="1" smtClean="0">
                          <a:solidFill>
                            <a:srgbClr val="FF0000"/>
                          </a:solidFill>
                          <a:latin typeface="Cambria Math"/>
                        </a:rPr>
                        <m:t>(</m:t>
                      </m:r>
                      <m:r>
                        <a:rPr lang="en-GB" sz="2800" b="0" i="1" smtClean="0">
                          <a:solidFill>
                            <a:srgbClr val="FF0000"/>
                          </a:solidFill>
                          <a:latin typeface="Cambria Math"/>
                        </a:rPr>
                        <m:t>𝑋</m:t>
                      </m:r>
                      <m:r>
                        <a:rPr lang="en-GB" sz="2800" b="0" i="1" smtClean="0">
                          <a:solidFill>
                            <a:srgbClr val="FF0000"/>
                          </a:solidFill>
                          <a:latin typeface="Cambria Math"/>
                        </a:rPr>
                        <m:t>=1)</m:t>
                      </m:r>
                    </m:oMath>
                  </m:oMathPara>
                </a14:m>
                <a:endParaRPr lang="en-GB" sz="2800" dirty="0">
                  <a:solidFill>
                    <a:srgbClr val="FF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426121" y="4117980"/>
                <a:ext cx="1701813"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009040" y="3939776"/>
                <a:ext cx="3603679" cy="816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m:t>
                      </m:r>
                      <m:d>
                        <m:dPr>
                          <m:ctrlPr>
                            <a:rPr lang="en-GB" sz="2800" b="0" i="1" smtClean="0">
                              <a:solidFill>
                                <a:srgbClr val="FF0000"/>
                              </a:solidFill>
                              <a:latin typeface="Cambria Math" panose="02040503050406030204" pitchFamily="18" charset="0"/>
                            </a:rPr>
                          </m:ctrlPr>
                        </m:dPr>
                        <m:e>
                          <m:eqArr>
                            <m:eqArrPr>
                              <m:ctrlPr>
                                <a:rPr lang="en-GB" sz="2800" b="0" i="1" smtClean="0">
                                  <a:solidFill>
                                    <a:srgbClr val="FF0000"/>
                                  </a:solidFill>
                                  <a:latin typeface="Cambria Math" panose="02040503050406030204" pitchFamily="18" charset="0"/>
                                </a:rPr>
                              </m:ctrlPr>
                            </m:eqArrPr>
                            <m:e>
                              <m:r>
                                <a:rPr lang="en-GB" sz="2800" b="0" i="1" smtClean="0">
                                  <a:solidFill>
                                    <a:srgbClr val="FF0000"/>
                                  </a:solidFill>
                                  <a:latin typeface="Cambria Math"/>
                                </a:rPr>
                                <m:t>5</m:t>
                              </m:r>
                            </m:e>
                            <m:e>
                              <m:r>
                                <a:rPr lang="en-GB" sz="2800" b="0" i="1" smtClean="0">
                                  <a:solidFill>
                                    <a:srgbClr val="FF0000"/>
                                  </a:solidFill>
                                  <a:latin typeface="Cambria Math"/>
                                </a:rPr>
                                <m:t>1</m:t>
                              </m:r>
                            </m:e>
                          </m:eqArr>
                        </m:e>
                      </m:d>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ea typeface="Cambria Math"/>
                            </a:rPr>
                            <m:t>×</m:t>
                          </m:r>
                          <m:r>
                            <a:rPr lang="en-GB" sz="2800" b="0" i="1" smtClean="0">
                              <a:solidFill>
                                <a:srgbClr val="FF0000"/>
                              </a:solidFill>
                              <a:latin typeface="Cambria Math"/>
                            </a:rPr>
                            <m:t>0.01</m:t>
                          </m:r>
                        </m:e>
                        <m:sup>
                          <m:r>
                            <a:rPr lang="en-GB" sz="2800" b="0" i="1" smtClean="0">
                              <a:solidFill>
                                <a:srgbClr val="FF0000"/>
                              </a:solidFill>
                              <a:latin typeface="Cambria Math"/>
                            </a:rPr>
                            <m:t>1</m:t>
                          </m:r>
                        </m:sup>
                      </m:sSup>
                      <m:r>
                        <a:rPr lang="en-GB" sz="2800" b="0" i="1" smtClean="0">
                          <a:solidFill>
                            <a:srgbClr val="FF0000"/>
                          </a:solidFill>
                          <a:latin typeface="Cambria Math"/>
                          <a:ea typeface="Cambria Math"/>
                        </a:rPr>
                        <m:t>×</m:t>
                      </m:r>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rPr>
                            <m:t>0.99</m:t>
                          </m:r>
                        </m:e>
                        <m:sup>
                          <m:r>
                            <a:rPr lang="en-GB" sz="2800" b="0" i="1" smtClean="0">
                              <a:solidFill>
                                <a:srgbClr val="FF0000"/>
                              </a:solidFill>
                              <a:latin typeface="Cambria Math"/>
                            </a:rPr>
                            <m:t>4</m:t>
                          </m:r>
                        </m:sup>
                      </m:sSup>
                    </m:oMath>
                  </m:oMathPara>
                </a14:m>
                <a:endParaRPr lang="en-GB" sz="2800"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3009040" y="3939776"/>
                <a:ext cx="3603679" cy="81676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612719" y="4086547"/>
                <a:ext cx="17014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=0.0480</m:t>
                      </m:r>
                    </m:oMath>
                  </m:oMathPara>
                </a14:m>
                <a:endParaRPr lang="en-GB" sz="2800"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6612719" y="4086547"/>
                <a:ext cx="1701491" cy="52322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48673" y="4761177"/>
                <a:ext cx="76642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m:t>
                      </m:r>
                      <m:r>
                        <a:rPr lang="en-GB" sz="2800" b="0" i="1" smtClean="0">
                          <a:solidFill>
                            <a:srgbClr val="FF0000"/>
                          </a:solidFill>
                          <a:latin typeface="Cambria Math"/>
                        </a:rPr>
                        <m:t>𝑏</m:t>
                      </m:r>
                      <m:r>
                        <a:rPr lang="en-GB" sz="2800" b="0" i="1" smtClean="0">
                          <a:solidFill>
                            <a:srgbClr val="FF0000"/>
                          </a:solidFill>
                          <a:latin typeface="Cambria Math"/>
                        </a:rPr>
                        <m:t>)</m:t>
                      </m:r>
                    </m:oMath>
                  </m:oMathPara>
                </a14:m>
                <a:endParaRPr lang="en-GB" sz="2800"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48673" y="4761177"/>
                <a:ext cx="766428" cy="52322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426121" y="4789271"/>
                <a:ext cx="286296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𝑋</m:t>
                      </m:r>
                      <m:r>
                        <a:rPr lang="en-GB" sz="2800" b="0" i="1" smtClean="0">
                          <a:solidFill>
                            <a:srgbClr val="FF0000"/>
                          </a:solidFill>
                          <a:latin typeface="Cambria Math"/>
                        </a:rPr>
                        <m:t> ~ </m:t>
                      </m:r>
                      <m:r>
                        <a:rPr lang="en-GB" sz="2800" b="0" i="1" smtClean="0">
                          <a:solidFill>
                            <a:srgbClr val="FF0000"/>
                          </a:solidFill>
                          <a:latin typeface="Cambria Math"/>
                        </a:rPr>
                        <m:t>𝐵</m:t>
                      </m:r>
                      <m:r>
                        <a:rPr lang="en-GB" sz="2800" b="0" i="1" smtClean="0">
                          <a:solidFill>
                            <a:srgbClr val="FF0000"/>
                          </a:solidFill>
                          <a:latin typeface="Cambria Math"/>
                        </a:rPr>
                        <m:t>(250, 0.01)</m:t>
                      </m:r>
                    </m:oMath>
                  </m:oMathPara>
                </a14:m>
                <a:endParaRPr lang="en-GB" sz="2800"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1426121" y="4789271"/>
                <a:ext cx="2862963" cy="523220"/>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4818246" y="4789271"/>
                <a:ext cx="20960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𝑌</m:t>
                      </m:r>
                      <m:r>
                        <a:rPr lang="en-GB" sz="2800" b="0" i="1" smtClean="0">
                          <a:solidFill>
                            <a:srgbClr val="FF0000"/>
                          </a:solidFill>
                          <a:latin typeface="Cambria Math"/>
                        </a:rPr>
                        <m:t> ~ </m:t>
                      </m:r>
                      <m:r>
                        <a:rPr lang="en-GB" sz="2800" b="0" i="1" smtClean="0">
                          <a:solidFill>
                            <a:srgbClr val="FF0000"/>
                          </a:solidFill>
                          <a:latin typeface="Cambria Math"/>
                        </a:rPr>
                        <m:t>𝑃𝑜</m:t>
                      </m:r>
                      <m:r>
                        <a:rPr lang="en-GB" sz="2800" b="0" i="1" smtClean="0">
                          <a:solidFill>
                            <a:srgbClr val="FF0000"/>
                          </a:solidFill>
                          <a:latin typeface="Cambria Math"/>
                        </a:rPr>
                        <m:t>(2.5)</m:t>
                      </m:r>
                    </m:oMath>
                  </m:oMathPara>
                </a14:m>
                <a:endParaRPr lang="en-GB" sz="28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4818246" y="4789271"/>
                <a:ext cx="2096087" cy="523220"/>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1851218" y="5464891"/>
                <a:ext cx="168898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𝑃</m:t>
                      </m:r>
                      <m:r>
                        <a:rPr lang="en-GB" sz="2800" b="0" i="1" smtClean="0">
                          <a:solidFill>
                            <a:srgbClr val="FF0000"/>
                          </a:solidFill>
                          <a:latin typeface="Cambria Math"/>
                        </a:rPr>
                        <m:t>(</m:t>
                      </m:r>
                      <m:r>
                        <a:rPr lang="en-GB" sz="2800" b="0" i="1" smtClean="0">
                          <a:solidFill>
                            <a:srgbClr val="FF0000"/>
                          </a:solidFill>
                          <a:latin typeface="Cambria Math"/>
                        </a:rPr>
                        <m:t>𝑌</m:t>
                      </m:r>
                      <m:r>
                        <a:rPr lang="en-GB" sz="2800" b="0" i="1" smtClean="0">
                          <a:solidFill>
                            <a:srgbClr val="FF0000"/>
                          </a:solidFill>
                          <a:latin typeface="Cambria Math"/>
                        </a:rPr>
                        <m:t>&gt;3)</m:t>
                      </m:r>
                    </m:oMath>
                  </m:oMathPara>
                </a14:m>
                <a:endParaRPr lang="en-GB" sz="2800" dirty="0">
                  <a:solidFill>
                    <a:srgbClr val="FF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851218" y="5464891"/>
                <a:ext cx="1688989" cy="523220"/>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540207" y="5449343"/>
                <a:ext cx="27610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=1−</m:t>
                      </m:r>
                      <m:r>
                        <a:rPr lang="en-GB" sz="2800" b="0" i="1" smtClean="0">
                          <a:solidFill>
                            <a:srgbClr val="FF0000"/>
                          </a:solidFill>
                          <a:latin typeface="Cambria Math"/>
                        </a:rPr>
                        <m:t>𝑃</m:t>
                      </m:r>
                      <m:r>
                        <a:rPr lang="en-GB" sz="2800" b="0" i="1" smtClean="0">
                          <a:solidFill>
                            <a:srgbClr val="FF0000"/>
                          </a:solidFill>
                          <a:latin typeface="Cambria Math"/>
                        </a:rPr>
                        <m:t>(</m:t>
                      </m:r>
                      <m:r>
                        <a:rPr lang="en-GB" sz="2800" b="0" i="1" smtClean="0">
                          <a:solidFill>
                            <a:srgbClr val="FF0000"/>
                          </a:solidFill>
                          <a:latin typeface="Cambria Math"/>
                        </a:rPr>
                        <m:t>𝑌</m:t>
                      </m:r>
                      <m:r>
                        <a:rPr lang="en-GB" sz="2800" b="0" i="1" smtClean="0">
                          <a:solidFill>
                            <a:srgbClr val="FF0000"/>
                          </a:solidFill>
                          <a:latin typeface="Cambria Math"/>
                        </a:rPr>
                        <m:t> ≤3)</m:t>
                      </m:r>
                    </m:oMath>
                  </m:oMathPara>
                </a14:m>
                <a:endParaRPr lang="en-GB" sz="2800" dirty="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3540207" y="5449343"/>
                <a:ext cx="2761012"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3540202" y="5960338"/>
                <a:ext cx="23274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=1−0.7576</m:t>
                      </m:r>
                    </m:oMath>
                  </m:oMathPara>
                </a14:m>
                <a:endParaRPr lang="en-GB" sz="2800" dirty="0">
                  <a:solidFill>
                    <a:srgbClr val="FF000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3540202" y="5960338"/>
                <a:ext cx="2327497" cy="523220"/>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3540202" y="6483558"/>
                <a:ext cx="17014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a:rPr>
                        <m:t>=0.2424</m:t>
                      </m:r>
                    </m:oMath>
                  </m:oMathPara>
                </a14:m>
                <a:endParaRPr lang="en-GB" sz="2800" dirty="0">
                  <a:solidFill>
                    <a:srgbClr val="FF000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3540202" y="6483558"/>
                <a:ext cx="1701491" cy="523220"/>
              </a:xfrm>
              <a:prstGeom prst="rect">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8867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Approximating a Binomial using a Poisson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8424936" cy="1053302"/>
              </a:xfrm>
              <a:prstGeom prst="rect">
                <a:avLst/>
              </a:prstGeom>
              <a:noFill/>
            </p:spPr>
            <p:txBody>
              <a:bodyPr wrap="square" rtlCol="0">
                <a:spAutoFit/>
              </a:bodyPr>
              <a:lstStyle/>
              <a:p>
                <a:r>
                  <a:rPr lang="en-GB" dirty="0" smtClean="0"/>
                  <a:t>Earlier we saw how we could solve problems involving rates using a Binomial Distribution, where we’d split up the time period into intervals where in each the event either happened or it didn’t, where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𝜆</m:t>
                        </m:r>
                      </m:num>
                      <m:den>
                        <m:r>
                          <a:rPr lang="en-GB" b="0" i="1" smtClean="0">
                            <a:latin typeface="Cambria Math" panose="02040503050406030204" pitchFamily="18" charset="0"/>
                          </a:rPr>
                          <m:t>𝑛</m:t>
                        </m:r>
                      </m:den>
                    </m:f>
                  </m:oMath>
                </a14:m>
                <a:r>
                  <a:rPr lang="en-GB" dirty="0" smtClean="0"/>
                  <a:t>.</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8424936" cy="1053302"/>
              </a:xfrm>
              <a:prstGeom prst="rect">
                <a:avLst/>
              </a:prstGeom>
              <a:blipFill rotWithShape="0">
                <a:blip r:embed="rId2"/>
                <a:stretch>
                  <a:fillRect l="-651" t="-2890" b="-2890"/>
                </a:stretch>
              </a:blipFill>
            </p:spPr>
            <p:txBody>
              <a:bodyPr/>
              <a:lstStyle/>
              <a:p>
                <a:r>
                  <a:rPr lang="en-GB">
                    <a:noFill/>
                  </a:rPr>
                  <a:t> </a:t>
                </a:r>
              </a:p>
            </p:txBody>
          </p:sp>
        </mc:Fallback>
      </mc:AlternateContent>
      <p:grpSp>
        <p:nvGrpSpPr>
          <p:cNvPr id="6" name="Group 5"/>
          <p:cNvGrpSpPr/>
          <p:nvPr/>
        </p:nvGrpSpPr>
        <p:grpSpPr>
          <a:xfrm>
            <a:off x="1547664" y="1844824"/>
            <a:ext cx="5724636" cy="1248526"/>
            <a:chOff x="407487" y="3040876"/>
            <a:chExt cx="5724636" cy="1248526"/>
          </a:xfrm>
        </p:grpSpPr>
        <p:sp>
          <p:nvSpPr>
            <p:cNvPr id="7" name="Rectangle 6"/>
            <p:cNvSpPr/>
            <p:nvPr/>
          </p:nvSpPr>
          <p:spPr>
            <a:xfrm>
              <a:off x="769450"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ym typeface="Wingdings" panose="05000000000000000000" pitchFamily="2" charset="2"/>
                </a:rPr>
                <a:t></a:t>
              </a:r>
              <a:endParaRPr lang="en-GB" dirty="0"/>
            </a:p>
          </p:txBody>
        </p:sp>
        <p:sp>
          <p:nvSpPr>
            <p:cNvPr id="8" name="Rectangle 7"/>
            <p:cNvSpPr/>
            <p:nvPr/>
          </p:nvSpPr>
          <p:spPr>
            <a:xfrm>
              <a:off x="1273506"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1777562"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2281618"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1" name="Rectangle 10"/>
            <p:cNvSpPr/>
            <p:nvPr/>
          </p:nvSpPr>
          <p:spPr>
            <a:xfrm>
              <a:off x="2785674"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2" name="Rectangle 11"/>
            <p:cNvSpPr/>
            <p:nvPr/>
          </p:nvSpPr>
          <p:spPr>
            <a:xfrm>
              <a:off x="3287807"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3791863"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295919"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5" name="Rectangle 14"/>
            <p:cNvSpPr/>
            <p:nvPr/>
          </p:nvSpPr>
          <p:spPr>
            <a:xfrm>
              <a:off x="4799975"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5304031"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7" name="TextBox 16"/>
            <p:cNvSpPr txBox="1"/>
            <p:nvPr/>
          </p:nvSpPr>
          <p:spPr>
            <a:xfrm>
              <a:off x="407487" y="3065266"/>
              <a:ext cx="648072" cy="369332"/>
            </a:xfrm>
            <a:prstGeom prst="rect">
              <a:avLst/>
            </a:prstGeom>
            <a:noFill/>
          </p:spPr>
          <p:txBody>
            <a:bodyPr wrap="square" rtlCol="0">
              <a:spAutoFit/>
            </a:bodyPr>
            <a:lstStyle/>
            <a:p>
              <a:r>
                <a:rPr lang="en-GB" dirty="0" smtClean="0"/>
                <a:t>2pm</a:t>
              </a:r>
              <a:endParaRPr lang="en-GB" dirty="0"/>
            </a:p>
          </p:txBody>
        </p:sp>
        <p:sp>
          <p:nvSpPr>
            <p:cNvPr id="18" name="TextBox 17"/>
            <p:cNvSpPr txBox="1"/>
            <p:nvPr/>
          </p:nvSpPr>
          <p:spPr>
            <a:xfrm>
              <a:off x="5484051" y="3040876"/>
              <a:ext cx="648072" cy="369332"/>
            </a:xfrm>
            <a:prstGeom prst="rect">
              <a:avLst/>
            </a:prstGeom>
            <a:noFill/>
          </p:spPr>
          <p:txBody>
            <a:bodyPr wrap="square" rtlCol="0">
              <a:spAutoFit/>
            </a:bodyPr>
            <a:lstStyle/>
            <a:p>
              <a:r>
                <a:rPr lang="en-GB" dirty="0" smtClean="0"/>
                <a:t>3pm</a:t>
              </a:r>
              <a:endParaRPr lang="en-GB" dirty="0"/>
            </a:p>
          </p:txBody>
        </p:sp>
      </p:grpSp>
      <mc:AlternateContent xmlns:mc="http://schemas.openxmlformats.org/markup-compatibility/2006" xmlns:a14="http://schemas.microsoft.com/office/drawing/2010/main">
        <mc:Choice Requires="a14">
          <p:sp>
            <p:nvSpPr>
              <p:cNvPr id="20" name="TextBox 19"/>
              <p:cNvSpPr txBox="1"/>
              <p:nvPr/>
            </p:nvSpPr>
            <p:spPr>
              <a:xfrm>
                <a:off x="395536" y="3318064"/>
                <a:ext cx="8424936" cy="1200329"/>
              </a:xfrm>
              <a:prstGeom prst="rect">
                <a:avLst/>
              </a:prstGeom>
              <a:noFill/>
            </p:spPr>
            <p:txBody>
              <a:bodyPr wrap="square" rtlCol="0">
                <a:spAutoFit/>
              </a:bodyPr>
              <a:lstStyle/>
              <a:p>
                <a:r>
                  <a:rPr lang="en-GB" dirty="0" smtClean="0"/>
                  <a:t>We saw that the Poisson Distribution is obtained when we divided time into more and more chunks (i.e. where </a:t>
                </a:r>
                <a14:m>
                  <m:oMath xmlns:m="http://schemas.openxmlformats.org/officeDocument/2006/math">
                    <m:r>
                      <a:rPr lang="en-GB" b="0" i="1" smtClean="0">
                        <a:latin typeface="Cambria Math" panose="02040503050406030204" pitchFamily="18" charset="0"/>
                      </a:rPr>
                      <m:t>𝑛</m:t>
                    </m:r>
                  </m:oMath>
                </a14:m>
                <a:r>
                  <a:rPr lang="en-GB" dirty="0" smtClean="0"/>
                  <a:t> became infinitely large). Note also that </a:t>
                </a:r>
                <a14:m>
                  <m:oMath xmlns:m="http://schemas.openxmlformats.org/officeDocument/2006/math">
                    <m:r>
                      <a:rPr lang="en-GB" b="0" i="1" smtClean="0">
                        <a:latin typeface="Cambria Math" panose="02040503050406030204" pitchFamily="18" charset="0"/>
                      </a:rPr>
                      <m:t>𝑝</m:t>
                    </m:r>
                  </m:oMath>
                </a14:m>
                <a:r>
                  <a:rPr lang="en-GB" dirty="0" smtClean="0"/>
                  <a:t> is small because in a very short time interval, the probability of the event occurring is low. This naturally leads us to:</a:t>
                </a:r>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95536" y="3318064"/>
                <a:ext cx="8424936" cy="1200329"/>
              </a:xfrm>
              <a:prstGeom prst="rect">
                <a:avLst/>
              </a:prstGeom>
              <a:blipFill rotWithShape="0">
                <a:blip r:embed="rId3"/>
                <a:stretch>
                  <a:fillRect l="-651" t="-2538" r="-86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99592" y="4701337"/>
                <a:ext cx="7848872"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smtClean="0">
                    <a:latin typeface="Wingdings" panose="05000000000000000000" pitchFamily="2" charset="2"/>
                  </a:rPr>
                  <a:t>!</a:t>
                </a:r>
                <a:r>
                  <a:rPr lang="en-GB" sz="2000" dirty="0" smtClean="0"/>
                  <a:t> If </a:t>
                </a:r>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𝐵</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 </m:t>
                    </m:r>
                    <m:r>
                      <a:rPr lang="en-GB" sz="2000" b="0" i="1" smtClean="0">
                        <a:latin typeface="Cambria Math" panose="02040503050406030204" pitchFamily="18" charset="0"/>
                      </a:rPr>
                      <m:t>𝑝</m:t>
                    </m:r>
                    <m:r>
                      <a:rPr lang="en-GB" sz="2000" b="0" i="1" smtClean="0">
                        <a:latin typeface="Cambria Math" panose="02040503050406030204" pitchFamily="18" charset="0"/>
                      </a:rPr>
                      <m:t>)</m:t>
                    </m:r>
                  </m:oMath>
                </a14:m>
                <a:r>
                  <a:rPr lang="en-GB" sz="2000" dirty="0" smtClean="0"/>
                  <a:t> and:</a:t>
                </a:r>
              </a:p>
              <a:p>
                <a:pPr marL="285750" indent="-285750">
                  <a:buFont typeface="Wingdings" panose="05000000000000000000" pitchFamily="2" charset="2"/>
                  <a:buChar char="§"/>
                </a:pPr>
                <a14:m>
                  <m:oMath xmlns:m="http://schemas.openxmlformats.org/officeDocument/2006/math">
                    <m:r>
                      <a:rPr lang="en-GB" sz="2000" b="0" i="1" smtClean="0">
                        <a:latin typeface="Cambria Math" panose="02040503050406030204" pitchFamily="18" charset="0"/>
                      </a:rPr>
                      <m:t>𝑛</m:t>
                    </m:r>
                  </m:oMath>
                </a14:m>
                <a:r>
                  <a:rPr lang="en-GB" sz="2000" dirty="0" smtClean="0"/>
                  <a:t> is large</a:t>
                </a:r>
              </a:p>
              <a:p>
                <a:pPr marL="285750" indent="-285750">
                  <a:buFont typeface="Wingdings" panose="05000000000000000000" pitchFamily="2" charset="2"/>
                  <a:buChar char="§"/>
                </a:pPr>
                <a14:m>
                  <m:oMath xmlns:m="http://schemas.openxmlformats.org/officeDocument/2006/math">
                    <m:r>
                      <a:rPr lang="en-GB" sz="2000" b="0" i="1" smtClean="0">
                        <a:latin typeface="Cambria Math" panose="02040503050406030204" pitchFamily="18" charset="0"/>
                      </a:rPr>
                      <m:t>𝑝</m:t>
                    </m:r>
                  </m:oMath>
                </a14:m>
                <a:r>
                  <a:rPr lang="en-GB" sz="2000" dirty="0" smtClean="0"/>
                  <a:t> is small</a:t>
                </a:r>
              </a:p>
              <a:p>
                <a:r>
                  <a:rPr lang="en-GB" sz="2000" dirty="0" smtClean="0"/>
                  <a:t>Then </a:t>
                </a:r>
                <a14:m>
                  <m:oMath xmlns:m="http://schemas.openxmlformats.org/officeDocument/2006/math">
                    <m:r>
                      <a:rPr lang="en-GB" sz="2000" b="0" i="1" smtClean="0">
                        <a:latin typeface="Cambria Math" panose="02040503050406030204" pitchFamily="18" charset="0"/>
                      </a:rPr>
                      <m:t>𝑋</m:t>
                    </m:r>
                  </m:oMath>
                </a14:m>
                <a:r>
                  <a:rPr lang="en-GB" sz="2000" dirty="0" smtClean="0"/>
                  <a:t> can be approximated by </a:t>
                </a:r>
                <a14:m>
                  <m:oMath xmlns:m="http://schemas.openxmlformats.org/officeDocument/2006/math">
                    <m:r>
                      <a:rPr lang="en-GB" sz="2000" b="0" i="1" smtClean="0">
                        <a:latin typeface="Cambria Math" panose="02040503050406030204" pitchFamily="18" charset="0"/>
                      </a:rPr>
                      <m:t>𝑃𝑜</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𝑛𝑝</m:t>
                        </m:r>
                      </m:e>
                    </m:d>
                  </m:oMath>
                </a14:m>
                <a:endParaRPr lang="en-GB" sz="2000" dirty="0" smtClean="0"/>
              </a:p>
              <a:p>
                <a:r>
                  <a:rPr lang="en-GB" dirty="0" smtClean="0"/>
                  <a:t>Generally if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≤10</m:t>
                    </m:r>
                  </m:oMath>
                </a14:m>
                <a:r>
                  <a:rPr lang="en-GB" dirty="0" smtClean="0"/>
                  <a:t> then a Poisson is suitable enough approximation, but in an exam, use the original Binomial unless instructed to approximate. </a:t>
                </a:r>
              </a:p>
            </p:txBody>
          </p:sp>
        </mc:Choice>
        <mc:Fallback xmlns="">
          <p:sp>
            <p:nvSpPr>
              <p:cNvPr id="21" name="TextBox 20"/>
              <p:cNvSpPr txBox="1">
                <a:spLocks noRot="1" noChangeAspect="1" noMove="1" noResize="1" noEditPoints="1" noAdjustHandles="1" noChangeArrowheads="1" noChangeShapeType="1" noTextEdit="1"/>
              </p:cNvSpPr>
              <p:nvPr/>
            </p:nvSpPr>
            <p:spPr>
              <a:xfrm>
                <a:off x="899592" y="4701337"/>
                <a:ext cx="7848872" cy="1938992"/>
              </a:xfrm>
              <a:prstGeom prst="rect">
                <a:avLst/>
              </a:prstGeom>
              <a:blipFill rotWithShape="0">
                <a:blip r:embed="rId4"/>
                <a:stretch>
                  <a:fillRect l="-697" t="-1242" b="-311"/>
                </a:stretch>
              </a:blipFill>
            </p:spPr>
            <p:txBody>
              <a:bodyPr/>
              <a:lstStyle/>
              <a:p>
                <a:r>
                  <a:rPr lang="en-GB">
                    <a:noFill/>
                  </a:rPr>
                  <a:t> </a:t>
                </a:r>
              </a:p>
            </p:txBody>
          </p:sp>
        </mc:Fallback>
      </mc:AlternateContent>
    </p:spTree>
    <p:extLst>
      <p:ext uri="{BB962C8B-B14F-4D97-AF65-F5344CB8AC3E}">
        <p14:creationId xmlns:p14="http://schemas.microsoft.com/office/powerpoint/2010/main" val="1727550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Why would we want to approximate?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427" y="2996952"/>
                <a:ext cx="8352928" cy="2116605"/>
              </a:xfrm>
              <a:prstGeom prst="rect">
                <a:avLst/>
              </a:prstGeom>
              <a:noFill/>
            </p:spPr>
            <p:txBody>
              <a:bodyPr wrap="square" rtlCol="0">
                <a:spAutoFit/>
              </a:bodyPr>
              <a:lstStyle/>
              <a:p>
                <a:r>
                  <a:rPr lang="en-GB" sz="2000" dirty="0" smtClean="0"/>
                  <a:t>For the Binomial Distribution, the probability involves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𝑛</m:t>
                              </m:r>
                            </m:e>
                          </m:mr>
                          <m:mr>
                            <m:e>
                              <m:r>
                                <a:rPr lang="en-GB" sz="2000" b="0" i="1" smtClean="0">
                                  <a:latin typeface="Cambria Math" panose="02040503050406030204" pitchFamily="18" charset="0"/>
                                </a:rPr>
                                <m:t>𝑥</m:t>
                              </m:r>
                            </m:e>
                          </m:mr>
                        </m:m>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𝑛</m:t>
                        </m:r>
                        <m:r>
                          <a:rPr lang="en-GB" sz="2000" b="0" i="1" smtClean="0">
                            <a:latin typeface="Cambria Math" panose="02040503050406030204" pitchFamily="18" charset="0"/>
                          </a:rPr>
                          <m:t>!</m:t>
                        </m:r>
                      </m:num>
                      <m:den>
                        <m:r>
                          <a:rPr lang="en-GB" sz="2000" b="0" i="1" smtClean="0">
                            <a:latin typeface="Cambria Math" panose="02040503050406030204" pitchFamily="18" charset="0"/>
                          </a:rPr>
                          <m:t>𝑥</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m:t>
                            </m:r>
                            <m:r>
                              <a:rPr lang="en-GB" sz="2000" b="0" i="1" smtClean="0">
                                <a:latin typeface="Cambria Math" panose="02040503050406030204" pitchFamily="18" charset="0"/>
                              </a:rPr>
                              <m:t>−</m:t>
                            </m:r>
                            <m:r>
                              <a:rPr lang="en-GB" sz="2000" b="0" i="1" smtClean="0">
                                <a:latin typeface="Cambria Math" panose="02040503050406030204" pitchFamily="18" charset="0"/>
                              </a:rPr>
                              <m:t>𝑥</m:t>
                            </m:r>
                          </m:e>
                        </m:d>
                        <m:r>
                          <a:rPr lang="en-GB" sz="2000" b="0" i="1" smtClean="0">
                            <a:latin typeface="Cambria Math" panose="02040503050406030204" pitchFamily="18" charset="0"/>
                          </a:rPr>
                          <m:t>!</m:t>
                        </m:r>
                      </m:den>
                    </m:f>
                  </m:oMath>
                </a14:m>
                <a:endParaRPr lang="en-GB" sz="2000" dirty="0" smtClean="0"/>
              </a:p>
              <a:p>
                <a:r>
                  <a:rPr lang="en-GB" sz="2000" dirty="0" smtClean="0"/>
                  <a:t>When </a:t>
                </a:r>
                <a14:m>
                  <m:oMath xmlns:m="http://schemas.openxmlformats.org/officeDocument/2006/math">
                    <m:r>
                      <a:rPr lang="en-GB" sz="2000" b="0" i="1" smtClean="0">
                        <a:latin typeface="Cambria Math" panose="02040503050406030204" pitchFamily="18" charset="0"/>
                      </a:rPr>
                      <m:t>𝑛</m:t>
                    </m:r>
                  </m:oMath>
                </a14:m>
                <a:r>
                  <a:rPr lang="en-GB" sz="2000" dirty="0" smtClean="0"/>
                  <a:t> is really large, </a:t>
                </a:r>
                <a:r>
                  <a:rPr lang="en-GB" sz="2000" b="1" dirty="0" smtClean="0"/>
                  <a:t>calculating </a:t>
                </a:r>
                <a14:m>
                  <m:oMath xmlns:m="http://schemas.openxmlformats.org/officeDocument/2006/math">
                    <m:r>
                      <a:rPr lang="en-GB" sz="2000" b="1" i="1" smtClean="0">
                        <a:latin typeface="Cambria Math" panose="02040503050406030204" pitchFamily="18" charset="0"/>
                      </a:rPr>
                      <m:t>𝒏</m:t>
                    </m:r>
                    <m:r>
                      <a:rPr lang="en-GB" sz="2000" b="1" i="1" smtClean="0">
                        <a:latin typeface="Cambria Math" panose="02040503050406030204" pitchFamily="18" charset="0"/>
                      </a:rPr>
                      <m:t>!</m:t>
                    </m:r>
                  </m:oMath>
                </a14:m>
                <a:r>
                  <a:rPr lang="en-GB" sz="2000" b="1" dirty="0" smtClean="0"/>
                  <a:t> is really horrid</a:t>
                </a:r>
                <a:r>
                  <a:rPr lang="en-GB" sz="2000" dirty="0" smtClean="0"/>
                  <a:t>.</a:t>
                </a:r>
              </a:p>
              <a:p>
                <a:endParaRPr lang="en-GB" sz="2000" dirty="0"/>
              </a:p>
              <a:p>
                <a:r>
                  <a:rPr lang="en-GB" sz="2000" dirty="0" smtClean="0"/>
                  <a:t>However, the probability function for the Poisson Distribution doesn’t involve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m:t>
                    </m:r>
                  </m:oMath>
                </a14:m>
                <a:r>
                  <a:rPr lang="en-GB" sz="2000" dirty="0" smtClean="0"/>
                  <a:t> so avoids the problem. Note also that </a:t>
                </a:r>
                <a14:m>
                  <m:oMath xmlns:m="http://schemas.openxmlformats.org/officeDocument/2006/math">
                    <m:r>
                      <a:rPr lang="en-GB" sz="2000" b="0" i="1" smtClean="0">
                        <a:latin typeface="Cambria Math" panose="02040503050406030204" pitchFamily="18" charset="0"/>
                      </a:rPr>
                      <m:t>𝜆</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a14:m>
                <a:r>
                  <a:rPr lang="en-GB" sz="2000" dirty="0" smtClean="0"/>
                  <a:t> is not too large (as </a:t>
                </a:r>
                <a14:m>
                  <m:oMath xmlns:m="http://schemas.openxmlformats.org/officeDocument/2006/math">
                    <m:r>
                      <a:rPr lang="en-GB" sz="2000" b="0" i="1" smtClean="0">
                        <a:latin typeface="Cambria Math" panose="02040503050406030204" pitchFamily="18" charset="0"/>
                      </a:rPr>
                      <m:t>𝑝</m:t>
                    </m:r>
                  </m:oMath>
                </a14:m>
                <a:r>
                  <a:rPr lang="en-GB" sz="2000" dirty="0" smtClean="0"/>
                  <a:t> is small) and so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𝜆</m:t>
                        </m:r>
                      </m:sup>
                    </m:sSup>
                  </m:oMath>
                </a14:m>
                <a:r>
                  <a:rPr lang="en-GB" sz="2000" dirty="0" smtClean="0"/>
                  <a:t> is not too difficult to compute.</a:t>
                </a:r>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427" y="2996952"/>
                <a:ext cx="8352928" cy="2116605"/>
              </a:xfrm>
              <a:prstGeom prst="rect">
                <a:avLst/>
              </a:prstGeom>
              <a:blipFill rotWithShape="0">
                <a:blip r:embed="rId2"/>
                <a:stretch>
                  <a:fillRect l="-803" b="-51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427" y="1430088"/>
                <a:ext cx="3456493" cy="7852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427" y="1430088"/>
                <a:ext cx="3456493" cy="785215"/>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ight Arrow 6"/>
          <p:cNvSpPr/>
          <p:nvPr/>
        </p:nvSpPr>
        <p:spPr>
          <a:xfrm>
            <a:off x="3851920" y="1628800"/>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4990232" y="1452216"/>
                <a:ext cx="3456493" cy="93891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m:t>
                      </m:r>
                      <m:r>
                        <a:rPr lang="en-GB" b="0" i="1" smtClean="0">
                          <a:latin typeface="Cambria Math" panose="02040503050406030204" pitchFamily="18" charset="0"/>
                        </a:rPr>
                        <m:t>𝑛𝑝</m:t>
                      </m:r>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b="0" i="1" smtClean="0">
                              <a:latin typeface="Cambria Math" panose="02040503050406030204" pitchFamily="18" charset="0"/>
                            </a:rPr>
                            <m:t>𝑥</m:t>
                          </m:r>
                          <m:r>
                            <a:rPr lang="en-GB" b="0" i="1" smtClean="0">
                              <a:latin typeface="Cambria Math" panose="02040503050406030204" pitchFamily="18" charset="0"/>
                            </a:rPr>
                            <m:t>!</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990232" y="1452216"/>
                <a:ext cx="3456493" cy="938911"/>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155455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smtClean="0"/>
                <a:t>Quickfire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64704"/>
                <a:ext cx="8568952" cy="646331"/>
              </a:xfrm>
              <a:prstGeom prst="rect">
                <a:avLst/>
              </a:prstGeom>
              <a:noFill/>
            </p:spPr>
            <p:txBody>
              <a:bodyPr wrap="square" rtlCol="0">
                <a:spAutoFit/>
              </a:bodyPr>
              <a:lstStyle/>
              <a:p>
                <a:r>
                  <a:rPr lang="en-GB" dirty="0" smtClean="0"/>
                  <a:t>State whether you would use a Poisson Approximation for each Binomial (recall: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≤10</m:t>
                    </m:r>
                  </m:oMath>
                </a14:m>
                <a:r>
                  <a:rPr lang="en-GB" dirty="0" smtClean="0"/>
                  <a:t>), and state the distribution used as the approximation.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764704"/>
                <a:ext cx="8568952" cy="646331"/>
              </a:xfrm>
              <a:prstGeom prst="rect">
                <a:avLst/>
              </a:prstGeom>
              <a:blipFill rotWithShape="0">
                <a:blip r:embed="rId2"/>
                <a:stretch>
                  <a:fillRect l="-569"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424" y="2164058"/>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(100, 0.1)</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84424" y="2164058"/>
                <a:ext cx="1944216" cy="461665"/>
              </a:xfrm>
              <a:prstGeom prst="rect">
                <a:avLst/>
              </a:prstGeom>
              <a:blipFill rotWithShape="0">
                <a:blip r:embed="rId3"/>
                <a:stretch>
                  <a:fillRect l="-940" r="-9718"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16872" y="2164058"/>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10</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816872" y="2164058"/>
                <a:ext cx="1944216"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4424" y="2892795"/>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(50, 0.5)</m:t>
                      </m:r>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84424" y="2892795"/>
                <a:ext cx="1944216" cy="461665"/>
              </a:xfrm>
              <a:prstGeom prst="rect">
                <a:avLst/>
              </a:prstGeom>
              <a:blipFill rotWithShape="0">
                <a:blip r:embed="rId5"/>
                <a:stretch>
                  <a:fillRect l="-313" r="-1881" b="-18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32896" y="2884138"/>
                <a:ext cx="3384376" cy="646331"/>
              </a:xfrm>
              <a:prstGeom prst="rect">
                <a:avLst/>
              </a:prstGeom>
              <a:noFill/>
            </p:spPr>
            <p:txBody>
              <a:bodyPr wrap="square" rtlCol="0">
                <a:spAutoFit/>
              </a:bodyPr>
              <a:lstStyle/>
              <a:p>
                <a:r>
                  <a:rPr lang="en-GB" dirty="0" smtClean="0"/>
                  <a:t>Poisson approximation not appropriate as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=25</m:t>
                    </m:r>
                  </m:oMath>
                </a14:m>
                <a:r>
                  <a:rPr lang="en-GB" dirty="0" smtClean="0"/>
                  <a:t>.</a:t>
                </a:r>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032896" y="2884138"/>
                <a:ext cx="3384376" cy="646331"/>
              </a:xfrm>
              <a:prstGeom prst="rect">
                <a:avLst/>
              </a:prstGeom>
              <a:blipFill rotWithShape="0">
                <a:blip r:embed="rId6"/>
                <a:stretch>
                  <a:fillRect l="-1622"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74676" y="3748234"/>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(40, 0.02)</m:t>
                      </m:r>
                    </m:oMath>
                  </m:oMathPara>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74676" y="3748234"/>
                <a:ext cx="1944216" cy="461665"/>
              </a:xfrm>
              <a:prstGeom prst="rect">
                <a:avLst/>
              </a:prstGeom>
              <a:blipFill rotWithShape="0">
                <a:blip r:embed="rId7"/>
                <a:stretch>
                  <a:fillRect l="-627" r="-10345"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52020" y="3722367"/>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8</m:t>
                          </m:r>
                        </m:e>
                      </m:d>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752020" y="3722367"/>
                <a:ext cx="1944216" cy="46166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424" y="4603673"/>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(300, 0.2)</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84424" y="4603673"/>
                <a:ext cx="1944216" cy="461665"/>
              </a:xfrm>
              <a:prstGeom prst="rect">
                <a:avLst/>
              </a:prstGeom>
              <a:blipFill rotWithShape="0">
                <a:blip r:embed="rId9"/>
                <a:stretch>
                  <a:fillRect l="-940" r="-9718"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004048" y="4468645"/>
                <a:ext cx="3384376" cy="646331"/>
              </a:xfrm>
              <a:prstGeom prst="rect">
                <a:avLst/>
              </a:prstGeom>
              <a:noFill/>
            </p:spPr>
            <p:txBody>
              <a:bodyPr wrap="square" rtlCol="0">
                <a:spAutoFit/>
              </a:bodyPr>
              <a:lstStyle/>
              <a:p>
                <a:r>
                  <a:rPr lang="en-GB" dirty="0" smtClean="0"/>
                  <a:t>Poisson approximation not appropriate as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=60</m:t>
                    </m:r>
                  </m:oMath>
                </a14:m>
                <a:r>
                  <a:rPr lang="en-GB" dirty="0" smtClean="0"/>
                  <a:t>.</a:t>
                </a:r>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004048" y="4468645"/>
                <a:ext cx="3384376" cy="646331"/>
              </a:xfrm>
              <a:prstGeom prst="rect">
                <a:avLst/>
              </a:prstGeom>
              <a:blipFill rotWithShape="0">
                <a:blip r:embed="rId10"/>
                <a:stretch>
                  <a:fillRect l="-1622" t="-4717" b="-14151"/>
                </a:stretch>
              </a:blipFill>
            </p:spPr>
            <p:txBody>
              <a:bodyPr/>
              <a:lstStyle/>
              <a:p>
                <a:r>
                  <a:rPr lang="en-GB">
                    <a:noFill/>
                  </a:rPr>
                  <a:t> </a:t>
                </a:r>
              </a:p>
            </p:txBody>
          </p:sp>
        </mc:Fallback>
      </mc:AlternateContent>
      <p:sp>
        <p:nvSpPr>
          <p:cNvPr id="14" name="Right Arrow 13"/>
          <p:cNvSpPr/>
          <p:nvPr/>
        </p:nvSpPr>
        <p:spPr>
          <a:xfrm>
            <a:off x="3419872" y="2196974"/>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ight Arrow 14"/>
          <p:cNvSpPr/>
          <p:nvPr/>
        </p:nvSpPr>
        <p:spPr>
          <a:xfrm>
            <a:off x="3428132" y="2884138"/>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ight Arrow 15"/>
          <p:cNvSpPr/>
          <p:nvPr/>
        </p:nvSpPr>
        <p:spPr>
          <a:xfrm>
            <a:off x="3428132" y="3748234"/>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ight Arrow 16"/>
          <p:cNvSpPr/>
          <p:nvPr/>
        </p:nvSpPr>
        <p:spPr>
          <a:xfrm>
            <a:off x="3428132" y="4612330"/>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p:nvSpPr>
        <p:spPr>
          <a:xfrm>
            <a:off x="5004048" y="2060848"/>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001964" y="2847666"/>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001964" y="3661336"/>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01964" y="4474080"/>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99866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 Exam Questions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754588"/>
            <a:ext cx="7477658" cy="136815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880844" y="1690345"/>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Q7d</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531168" y="2082626"/>
                <a:ext cx="4392488" cy="646331"/>
              </a:xfrm>
              <a:prstGeom prst="rect">
                <a:avLst/>
              </a:prstGeom>
              <a:noFill/>
            </p:spPr>
            <p:txBody>
              <a:bodyPr wrap="square" rtlCol="0">
                <a:spAutoFit/>
              </a:bodyPr>
              <a:lstStyle/>
              <a:p>
                <a14:m>
                  <m:oMath xmlns:m="http://schemas.openxmlformats.org/officeDocument/2006/math">
                    <m:r>
                      <a:rPr lang="en-GB" b="1" i="1" smtClean="0">
                        <a:latin typeface="Cambria Math" panose="02040503050406030204" pitchFamily="18" charset="0"/>
                      </a:rPr>
                      <m:t>𝒏𝒑</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𝟏𝟎</m:t>
                    </m:r>
                  </m:oMath>
                </a14:m>
                <a:r>
                  <a:rPr lang="en-GB" b="1" dirty="0" smtClean="0"/>
                  <a:t> so use </a:t>
                </a:r>
                <a14:m>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𝑷𝒐</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oMath>
                </a14:m>
                <a:endParaRPr lang="en-GB" b="1" dirty="0" smtClean="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&gt;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𝟎𝟏𝟑𝟕</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531168" y="2082626"/>
                <a:ext cx="4392488" cy="646331"/>
              </a:xfrm>
              <a:prstGeom prst="rect">
                <a:avLst/>
              </a:prstGeom>
              <a:blipFill rotWithShape="0">
                <a:blip r:embed="rId3"/>
                <a:stretch>
                  <a:fillRect t="-5660"/>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420936" y="2798192"/>
            <a:ext cx="6887368" cy="1637251"/>
          </a:xfrm>
          <a:prstGeom prst="rect">
            <a:avLst/>
          </a:prstGeom>
          <a:effectLst>
            <a:outerShdw blurRad="63500" sx="102000" sy="102000" algn="ctr" rotWithShape="0">
              <a:prstClr val="black">
                <a:alpha val="40000"/>
              </a:prstClr>
            </a:outerShdw>
          </a:effectLst>
        </p:spPr>
      </p:pic>
      <p:sp>
        <p:nvSpPr>
          <p:cNvPr id="9" name="TextBox 8"/>
          <p:cNvSpPr txBox="1"/>
          <p:nvPr/>
        </p:nvSpPr>
        <p:spPr>
          <a:xfrm>
            <a:off x="6322712" y="2798192"/>
            <a:ext cx="2523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Jan 2013 Q1b</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899592" y="4435443"/>
                <a:ext cx="4392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𝟏𝟎</m:t>
                          </m:r>
                        </m:e>
                      </m:d>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𝟒</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𝟗𝟖𝟗𝟕</m:t>
                      </m:r>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899592" y="4435443"/>
                <a:ext cx="4392488" cy="584775"/>
              </a:xfrm>
              <a:prstGeom prst="rect">
                <a:avLst/>
              </a:prstGeom>
              <a:blipFill rotWithShape="0">
                <a:blip r:embed="rId5"/>
                <a:stretch>
                  <a:fillRect/>
                </a:stretch>
              </a:blipFill>
            </p:spPr>
            <p:txBody>
              <a:bodyPr/>
              <a:lstStyle/>
              <a:p>
                <a:r>
                  <a:rPr lang="en-GB">
                    <a:noFill/>
                  </a:rPr>
                  <a:t> </a:t>
                </a:r>
              </a:p>
            </p:txBody>
          </p:sp>
        </mc:Fallback>
      </mc:AlternateContent>
      <p:pic>
        <p:nvPicPr>
          <p:cNvPr id="11" name="Picture 10"/>
          <p:cNvPicPr>
            <a:picLocks noChangeAspect="1"/>
          </p:cNvPicPr>
          <p:nvPr/>
        </p:nvPicPr>
        <p:blipFill>
          <a:blip r:embed="rId6"/>
          <a:stretch>
            <a:fillRect/>
          </a:stretch>
        </p:blipFill>
        <p:spPr>
          <a:xfrm>
            <a:off x="531169" y="4991990"/>
            <a:ext cx="5985048" cy="1973093"/>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6732240" y="4854568"/>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June 2009 Q1</a:t>
            </a:r>
            <a:endParaRPr lang="en-GB" dirty="0"/>
          </a:p>
        </p:txBody>
      </p:sp>
      <mc:AlternateContent xmlns:mc="http://schemas.openxmlformats.org/markup-compatibility/2006" xmlns:a14="http://schemas.microsoft.com/office/drawing/2010/main">
        <mc:Choice Requires="a14">
          <p:sp>
            <p:nvSpPr>
              <p:cNvPr id="13" name="TextBox 12"/>
              <p:cNvSpPr txBox="1"/>
              <p:nvPr/>
            </p:nvSpPr>
            <p:spPr>
              <a:xfrm>
                <a:off x="6732240" y="5311069"/>
                <a:ext cx="2494372" cy="1323439"/>
              </a:xfrm>
              <a:prstGeom prst="rect">
                <a:avLst/>
              </a:prstGeom>
              <a:noFill/>
            </p:spPr>
            <p:txBody>
              <a:bodyPr wrap="square" rtlCol="0">
                <a:spAutoFit/>
              </a:bodyPr>
              <a:lstStyle/>
              <a:p>
                <a:pPr marL="342900" indent="-342900">
                  <a:buAutoNum type="alphaLcParenR"/>
                </a:pPr>
                <a14:m>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𝟑𝟎</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𝟏𝟓</m:t>
                        </m:r>
                      </m:e>
                    </m:d>
                  </m:oMath>
                </a14:m>
                <a:r>
                  <a:rPr lang="en-GB" sz="1600" b="1" dirty="0" smtClean="0"/>
                  <a:t/>
                </a:r>
                <a:br>
                  <a:rPr lang="en-GB" sz="1600" b="1" dirty="0" smtClean="0"/>
                </a:b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𝟔</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𝟖𝟒𝟕𝟒</m:t>
                    </m:r>
                  </m:oMath>
                </a14:m>
                <a:endParaRPr lang="en-GB" sz="1600" b="1" dirty="0" smtClean="0"/>
              </a:p>
              <a:p>
                <a:pPr marL="342900" indent="-342900">
                  <a:buAutoNum type="alphaLcParenR"/>
                </a:pPr>
                <a14:m>
                  <m:oMath xmlns:m="http://schemas.openxmlformats.org/officeDocument/2006/math">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𝟔𝟎</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𝟏𝟓</m:t>
                        </m:r>
                      </m:e>
                    </m:d>
                  </m:oMath>
                </a14:m>
                <a:r>
                  <a:rPr lang="en-GB" sz="1600" b="1" dirty="0" smtClean="0"/>
                  <a:t/>
                </a:r>
                <a:br>
                  <a:rPr lang="en-GB" sz="1600" b="1" dirty="0" smtClean="0"/>
                </a:b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𝟗</m:t>
                        </m:r>
                      </m:e>
                    </m:d>
                  </m:oMath>
                </a14:m>
                <a:r>
                  <a:rPr lang="en-GB" sz="1600" b="1" dirty="0" smtClean="0"/>
                  <a:t/>
                </a:r>
                <a:br>
                  <a:rPr lang="en-GB" sz="1600" b="1" dirty="0" smtClean="0"/>
                </a:b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𝟖𝟕𝟓𝟖</m:t>
                    </m:r>
                  </m:oMath>
                </a14:m>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732240" y="5311069"/>
                <a:ext cx="2494372" cy="1323439"/>
              </a:xfrm>
              <a:prstGeom prst="rect">
                <a:avLst/>
              </a:prstGeom>
              <a:blipFill rotWithShape="0">
                <a:blip r:embed="rId7"/>
                <a:stretch>
                  <a:fillRect l="-976" t="-922"/>
                </a:stretch>
              </a:blipFill>
            </p:spPr>
            <p:txBody>
              <a:bodyPr/>
              <a:lstStyle/>
              <a:p>
                <a:r>
                  <a:rPr lang="en-GB">
                    <a:noFill/>
                  </a:rPr>
                  <a:t> </a:t>
                </a:r>
              </a:p>
            </p:txBody>
          </p:sp>
        </mc:Fallback>
      </mc:AlternateContent>
      <p:sp>
        <p:nvSpPr>
          <p:cNvPr id="14" name="Rectangle 13"/>
          <p:cNvSpPr/>
          <p:nvPr/>
        </p:nvSpPr>
        <p:spPr>
          <a:xfrm>
            <a:off x="609848" y="2159000"/>
            <a:ext cx="4660652" cy="56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93367" y="4446476"/>
            <a:ext cx="4660652" cy="56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732240" y="5311069"/>
            <a:ext cx="2411542" cy="1460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7234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764704"/>
            <a:ext cx="7632848" cy="646331"/>
          </a:xfrm>
          <a:prstGeom prst="rect">
            <a:avLst/>
          </a:prstGeom>
          <a:noFill/>
        </p:spPr>
        <p:txBody>
          <a:bodyPr wrap="square" rtlCol="0">
            <a:spAutoFit/>
          </a:bodyPr>
          <a:lstStyle/>
          <a:p>
            <a:r>
              <a:rPr lang="en-GB" dirty="0"/>
              <a:t>We said that the Poisson Distribution allows us to calculate </a:t>
            </a:r>
            <a:r>
              <a:rPr lang="en-GB" b="1" dirty="0"/>
              <a:t>the count of a number of events</a:t>
            </a:r>
            <a:r>
              <a:rPr lang="en-GB" dirty="0"/>
              <a:t> happening within some period, </a:t>
            </a:r>
            <a:r>
              <a:rPr lang="en-GB" b="1" dirty="0"/>
              <a:t>given an average rate</a:t>
            </a:r>
            <a:r>
              <a:rPr lang="en-GB" dirty="0"/>
              <a:t>.</a:t>
            </a:r>
          </a:p>
        </p:txBody>
      </p:sp>
      <p:sp>
        <p:nvSpPr>
          <p:cNvPr id="8" name="TextBox 7"/>
          <p:cNvSpPr txBox="1"/>
          <p:nvPr/>
        </p:nvSpPr>
        <p:spPr>
          <a:xfrm>
            <a:off x="830634" y="1618214"/>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probability of 8 cars passing in the next hour, given that on average 5 pass an hour.</a:t>
            </a:r>
          </a:p>
        </p:txBody>
      </p:sp>
      <p:sp>
        <p:nvSpPr>
          <p:cNvPr id="9" name="Rectangle 8"/>
          <p:cNvSpPr/>
          <p:nvPr/>
        </p:nvSpPr>
        <p:spPr>
          <a:xfrm>
            <a:off x="398586" y="1618214"/>
            <a:ext cx="432048" cy="664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0" name="TextBox 9"/>
          <p:cNvSpPr txBox="1"/>
          <p:nvPr/>
        </p:nvSpPr>
        <p:spPr>
          <a:xfrm>
            <a:off x="611560" y="2564904"/>
            <a:ext cx="7560840" cy="369332"/>
          </a:xfrm>
          <a:prstGeom prst="rect">
            <a:avLst/>
          </a:prstGeom>
          <a:noFill/>
        </p:spPr>
        <p:txBody>
          <a:bodyPr wrap="square" rtlCol="0">
            <a:spAutoFit/>
          </a:bodyPr>
          <a:lstStyle/>
          <a:p>
            <a:r>
              <a:rPr lang="en-GB" dirty="0"/>
              <a:t>Suppose we wanted to see how we could do this with a Binomial Distribution…</a:t>
            </a:r>
          </a:p>
        </p:txBody>
      </p:sp>
      <mc:AlternateContent xmlns:mc="http://schemas.openxmlformats.org/markup-compatibility/2006" xmlns:a14="http://schemas.microsoft.com/office/drawing/2010/main">
        <mc:Choice Requires="a14">
          <p:sp>
            <p:nvSpPr>
              <p:cNvPr id="31" name="TextBox 30"/>
              <p:cNvSpPr txBox="1"/>
              <p:nvPr/>
            </p:nvSpPr>
            <p:spPr>
              <a:xfrm>
                <a:off x="166174" y="4536510"/>
                <a:ext cx="8892479" cy="2189125"/>
              </a:xfrm>
              <a:prstGeom prst="rect">
                <a:avLst/>
              </a:prstGeom>
              <a:noFill/>
            </p:spPr>
            <p:txBody>
              <a:bodyPr wrap="square" rtlCol="0">
                <a:spAutoFit/>
              </a:bodyPr>
              <a:lstStyle/>
              <a:p>
                <a:r>
                  <a:rPr lang="en-GB" dirty="0"/>
                  <a:t>Now if we expect 5 cars on average in the hour (i.e.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=5</m:t>
                    </m:r>
                  </m:oMath>
                </a14:m>
                <a:r>
                  <a:rPr lang="en-GB" dirty="0"/>
                  <a:t>), and we’ve made 10 time slots (i.e.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oMath>
                </a14:m>
                <a:r>
                  <a:rPr lang="en-GB" dirty="0"/>
                  <a:t>), what is the probability of success, i.e. that a car passes in a given time interval?</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𝝀</m:t>
                          </m:r>
                        </m:num>
                        <m:den>
                          <m:r>
                            <a:rPr lang="en-GB" b="1" i="1" smtClean="0">
                              <a:latin typeface="Cambria Math" panose="02040503050406030204" pitchFamily="18" charset="0"/>
                            </a:rPr>
                            <m:t>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𝟏𝟎</m:t>
                          </m:r>
                        </m:den>
                      </m:f>
                    </m:oMath>
                  </m:oMathPara>
                </a14:m>
                <a:endParaRPr lang="en-GB" b="1" dirty="0"/>
              </a:p>
              <a:p>
                <a:endParaRPr lang="en-GB" dirty="0"/>
              </a:p>
              <a:p>
                <a:r>
                  <a:rPr lang="en-GB" dirty="0"/>
                  <a:t>Then to answer the original question:</a:t>
                </a:r>
              </a:p>
              <a:p>
                <a:pPr algn="ctr"/>
                <a:r>
                  <a:rPr lang="en-GB" dirty="0"/>
                  <a:t> </a:t>
                </a:r>
                <a14:m>
                  <m:oMath xmlns:m="http://schemas.openxmlformats.org/officeDocument/2006/math">
                    <m:r>
                      <a:rPr lang="en-GB" b="1" i="1">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𝟏𝟎</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            </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𝟏𝟎</m:t>
                              </m:r>
                            </m:e>
                          </m:mr>
                          <m:mr>
                            <m:e>
                              <m:r>
                                <a:rPr lang="en-GB" b="1" i="1" smtClean="0">
                                  <a:latin typeface="Cambria Math" panose="02040503050406030204" pitchFamily="18" charset="0"/>
                                </a:rPr>
                                <m:t>𝟖</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sup>
                        <m:r>
                          <a:rPr lang="en-GB" b="1" i="1" smtClean="0">
                            <a:latin typeface="Cambria Math" panose="02040503050406030204" pitchFamily="18" charset="0"/>
                          </a:rPr>
                          <m:t>𝟖</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𝟎𝟒𝟑𝟗</m:t>
                    </m:r>
                  </m:oMath>
                </a14:m>
                <a:endParaRPr lang="en-GB"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66174" y="4536510"/>
                <a:ext cx="8892479" cy="2189125"/>
              </a:xfrm>
              <a:prstGeom prst="rect">
                <a:avLst/>
              </a:prstGeom>
              <a:blipFill rotWithShape="0">
                <a:blip r:embed="rId2"/>
                <a:stretch>
                  <a:fillRect l="-548" t="-1393" r="-1028"/>
                </a:stretch>
              </a:blipFill>
            </p:spPr>
            <p:txBody>
              <a:bodyPr/>
              <a:lstStyle/>
              <a:p>
                <a:r>
                  <a:rPr lang="en-GB">
                    <a:noFill/>
                  </a:rPr>
                  <a:t> </a:t>
                </a:r>
              </a:p>
            </p:txBody>
          </p:sp>
        </mc:Fallback>
      </mc:AlternateContent>
      <p:grpSp>
        <p:nvGrpSpPr>
          <p:cNvPr id="33" name="Group 32"/>
          <p:cNvGrpSpPr/>
          <p:nvPr/>
        </p:nvGrpSpPr>
        <p:grpSpPr>
          <a:xfrm>
            <a:off x="407487" y="3040876"/>
            <a:ext cx="8630206" cy="1279688"/>
            <a:chOff x="407487" y="3040876"/>
            <a:chExt cx="8630206" cy="1279688"/>
          </a:xfrm>
        </p:grpSpPr>
        <p:sp>
          <p:nvSpPr>
            <p:cNvPr id="6" name="Rectangle 5"/>
            <p:cNvSpPr/>
            <p:nvPr/>
          </p:nvSpPr>
          <p:spPr>
            <a:xfrm>
              <a:off x="769450"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11" name="Rectangle 10"/>
            <p:cNvSpPr/>
            <p:nvPr/>
          </p:nvSpPr>
          <p:spPr>
            <a:xfrm>
              <a:off x="1273506"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1777562"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2281618"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4" name="Rectangle 13"/>
            <p:cNvSpPr/>
            <p:nvPr/>
          </p:nvSpPr>
          <p:spPr>
            <a:xfrm>
              <a:off x="2785674"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4" name="Rectangle 23"/>
            <p:cNvSpPr/>
            <p:nvPr/>
          </p:nvSpPr>
          <p:spPr>
            <a:xfrm>
              <a:off x="3287807"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p:cNvSpPr/>
            <p:nvPr/>
          </p:nvSpPr>
          <p:spPr>
            <a:xfrm>
              <a:off x="3791863"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p:cNvSpPr/>
            <p:nvPr/>
          </p:nvSpPr>
          <p:spPr>
            <a:xfrm>
              <a:off x="4295919"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7" name="Rectangle 26"/>
            <p:cNvSpPr/>
            <p:nvPr/>
          </p:nvSpPr>
          <p:spPr>
            <a:xfrm>
              <a:off x="4799975"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5304031"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9" name="TextBox 28"/>
            <p:cNvSpPr txBox="1"/>
            <p:nvPr/>
          </p:nvSpPr>
          <p:spPr>
            <a:xfrm>
              <a:off x="407487" y="3065266"/>
              <a:ext cx="648072" cy="369332"/>
            </a:xfrm>
            <a:prstGeom prst="rect">
              <a:avLst/>
            </a:prstGeom>
            <a:noFill/>
          </p:spPr>
          <p:txBody>
            <a:bodyPr wrap="square" rtlCol="0">
              <a:spAutoFit/>
            </a:bodyPr>
            <a:lstStyle/>
            <a:p>
              <a:r>
                <a:rPr lang="en-GB" dirty="0"/>
                <a:t>2pm</a:t>
              </a:r>
            </a:p>
          </p:txBody>
        </p:sp>
        <p:sp>
          <p:nvSpPr>
            <p:cNvPr id="30" name="TextBox 29"/>
            <p:cNvSpPr txBox="1"/>
            <p:nvPr/>
          </p:nvSpPr>
          <p:spPr>
            <a:xfrm>
              <a:off x="5484051" y="3040876"/>
              <a:ext cx="648072" cy="369332"/>
            </a:xfrm>
            <a:prstGeom prst="rect">
              <a:avLst/>
            </a:prstGeom>
            <a:noFill/>
          </p:spPr>
          <p:txBody>
            <a:bodyPr wrap="square" rtlCol="0">
              <a:spAutoFit/>
            </a:bodyPr>
            <a:lstStyle/>
            <a:p>
              <a:r>
                <a:rPr lang="en-GB" dirty="0"/>
                <a:t>3pm</a:t>
              </a:r>
            </a:p>
          </p:txBody>
        </p:sp>
        <p:sp>
          <p:nvSpPr>
            <p:cNvPr id="32" name="TextBox 31"/>
            <p:cNvSpPr txBox="1"/>
            <p:nvPr/>
          </p:nvSpPr>
          <p:spPr>
            <a:xfrm>
              <a:off x="6206054" y="3366457"/>
              <a:ext cx="283163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we divided the hour up into 10 equal time intervals. Each time slot is a trial, where “success” is a car passing in that period.</a:t>
              </a:r>
            </a:p>
          </p:txBody>
        </p:sp>
      </p:grpSp>
      <p:sp>
        <p:nvSpPr>
          <p:cNvPr id="34" name="Rectangle 33"/>
          <p:cNvSpPr/>
          <p:nvPr/>
        </p:nvSpPr>
        <p:spPr>
          <a:xfrm>
            <a:off x="4427358" y="5148311"/>
            <a:ext cx="1084442" cy="592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1525534" y="6197600"/>
            <a:ext cx="6170666" cy="5334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p:cNvSpPr txBox="1"/>
          <p:nvPr/>
        </p:nvSpPr>
        <p:spPr>
          <a:xfrm>
            <a:off x="4929561" y="77195"/>
            <a:ext cx="4108132" cy="369332"/>
          </a:xfrm>
          <a:prstGeom prst="rect">
            <a:avLst/>
          </a:prstGeom>
          <a:noFill/>
        </p:spPr>
        <p:txBody>
          <a:bodyPr wrap="square" rtlCol="0">
            <a:spAutoFit/>
          </a:bodyPr>
          <a:lstStyle/>
          <a:p>
            <a:r>
              <a:rPr lang="en-GB" dirty="0">
                <a:solidFill>
                  <a:schemeClr val="bg1"/>
                </a:solidFill>
              </a:rPr>
              <a:t>(You don’t need to write any of this down)</a:t>
            </a:r>
          </a:p>
        </p:txBody>
      </p:sp>
    </p:spTree>
    <p:extLst>
      <p:ext uri="{BB962C8B-B14F-4D97-AF65-F5344CB8AC3E}">
        <p14:creationId xmlns:p14="http://schemas.microsoft.com/office/powerpoint/2010/main" val="31223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7" restart="whenNotActive" fill="hold" evtFilter="cancelBubble" nodeType="interactiveSeq">
                <p:stCondLst>
                  <p:cond evt="onClick" delay="0">
                    <p:tgtEl>
                      <p:spTgt spid="35"/>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0" grpId="0"/>
      <p:bldP spid="31" grpId="0"/>
      <p:bldP spid="34" grpId="0" animBg="1"/>
      <p:bldP spid="34" grpId="1" animBg="1"/>
      <p:bldP spid="35" grpId="0" animBg="1"/>
      <p:bldP spid="3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smtClean="0"/>
              <a:t>Pages 36-38</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7635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APPENDIX</a:t>
              </a:r>
              <a:r>
                <a:rPr lang="en-GB" sz="3200" dirty="0"/>
                <a:t>: Proof of Poisson Probability Function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395536" y="727936"/>
                <a:ext cx="7488832" cy="564514"/>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Prove that </a:t>
                </a:r>
                <a14:m>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Name>
                      <m:e>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i="1">
                                <a:latin typeface="Cambria Math" panose="02040503050406030204" pitchFamily="18" charset="0"/>
                              </a:rPr>
                            </m:ctrlPr>
                          </m:sSupPr>
                          <m:e>
                            <m:r>
                              <a:rPr lang="en-GB" i="1">
                                <a:latin typeface="Cambria Math" panose="02040503050406030204" pitchFamily="18" charset="0"/>
                              </a:rPr>
                              <m:t>𝑝</m:t>
                            </m:r>
                          </m:e>
                          <m:sup>
                            <m:r>
                              <a:rPr lang="en-GB" i="1">
                                <a:latin typeface="Cambria Math" panose="02040503050406030204" pitchFamily="18" charset="0"/>
                              </a:rPr>
                              <m:t>𝑥</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𝑝</m:t>
                                </m:r>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r>
                          <a:rPr lang="en-GB" i="1">
                            <a:latin typeface="Cambria Math" panose="02040503050406030204" pitchFamily="18" charset="0"/>
                          </a:rPr>
                          <m:t> </m:t>
                        </m:r>
                      </m:e>
                    </m:func>
                    <m:r>
                      <a:rPr lang="en-GB" i="1">
                        <a:latin typeface="Cambria Math" panose="02040503050406030204" pitchFamily="18" charset="0"/>
                      </a:rPr>
                      <m:t>   =</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a14:m>
                <a:r>
                  <a:rPr lang="en-GB" dirty="0"/>
                  <a:t>     (where </a:t>
                </a:r>
                <a14:m>
                  <m:oMath xmlns:m="http://schemas.openxmlformats.org/officeDocument/2006/math">
                    <m:r>
                      <a:rPr lang="en-GB" i="1">
                        <a:latin typeface="Cambria Math" panose="02040503050406030204" pitchFamily="18" charset="0"/>
                      </a:rPr>
                      <m:t>𝑤h𝑒𝑟𝑒</m:t>
                    </m:r>
                    <m:r>
                      <a:rPr lang="en-GB" i="1">
                        <a:latin typeface="Cambria Math" panose="02040503050406030204" pitchFamily="18" charset="0"/>
                      </a:rPr>
                      <m:t> </m:t>
                    </m:r>
                    <m:r>
                      <a:rPr lang="en-GB" i="1">
                        <a:latin typeface="Cambria Math" panose="02040503050406030204" pitchFamily="18" charset="0"/>
                      </a:rPr>
                      <m:t>𝑝</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𝜆</m:t>
                        </m:r>
                      </m:num>
                      <m:den>
                        <m:r>
                          <a:rPr lang="en-GB" i="1">
                            <a:latin typeface="Cambria Math" panose="02040503050406030204" pitchFamily="18" charset="0"/>
                          </a:rPr>
                          <m:t>𝑛</m:t>
                        </m:r>
                      </m:den>
                    </m:f>
                  </m:oMath>
                </a14:m>
                <a:r>
                  <a:rPr lang="en-GB" dirty="0"/>
                  <a:t>)</a:t>
                </a:r>
              </a:p>
            </p:txBody>
          </p:sp>
        </mc:Choice>
        <mc:Fallback xmlns="">
          <p:sp>
            <p:nvSpPr>
              <p:cNvPr id="5" name="Rectangle 4"/>
              <p:cNvSpPr>
                <a:spLocks noRot="1" noChangeAspect="1" noMove="1" noResize="1" noEditPoints="1" noAdjustHandles="1" noChangeArrowheads="1" noChangeShapeType="1" noTextEdit="1"/>
              </p:cNvSpPr>
              <p:nvPr/>
            </p:nvSpPr>
            <p:spPr>
              <a:xfrm>
                <a:off x="395536" y="727936"/>
                <a:ext cx="7488832" cy="564514"/>
              </a:xfrm>
              <a:prstGeom prst="rect">
                <a:avLst/>
              </a:prstGeom>
              <a:blipFill rotWithShape="1">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568" y="1772816"/>
                <a:ext cx="8460432" cy="46142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Name>
                        <m:e>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i="1">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i="1">
                                  <a:latin typeface="Cambria Math" panose="02040503050406030204" pitchFamily="18" charset="0"/>
                                </a:rPr>
                                <m:t>𝑥</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r>
                            <a:rPr lang="en-GB" i="1">
                              <a:latin typeface="Cambria Math" panose="02040503050406030204" pitchFamily="18" charset="0"/>
                            </a:rPr>
                            <m:t> </m:t>
                          </m:r>
                        </m:e>
                      </m:func>
                    </m:oMath>
                    <m:oMath xmlns:m="http://schemas.openxmlformats.org/officeDocument/2006/math">
                      <m:r>
                        <a:rPr lang="en-GB" b="0" i="0" smtClean="0">
                          <a:latin typeface="Cambria Math"/>
                        </a:rPr>
                        <m:t>    </m:t>
                      </m:r>
                      <m:r>
                        <a:rPr lang="en-GB" b="0" i="1" smtClean="0">
                          <a:latin typeface="Cambria Math"/>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
                            <m:fPr>
                              <m:ctrlPr>
                                <a:rPr lang="en-GB" i="1">
                                  <a:latin typeface="Cambria Math" panose="02040503050406030204" pitchFamily="18" charset="0"/>
                                </a:rPr>
                              </m:ctrlPr>
                            </m:fPr>
                            <m:num>
                              <m:r>
                                <a:rPr lang="en-GB" i="1">
                                  <a:latin typeface="Cambria Math"/>
                                </a:rPr>
                                <m:t>𝑛</m:t>
                              </m:r>
                              <m:d>
                                <m:dPr>
                                  <m:ctrlPr>
                                    <a:rPr lang="en-GB" i="1">
                                      <a:latin typeface="Cambria Math" panose="02040503050406030204" pitchFamily="18" charset="0"/>
                                    </a:rPr>
                                  </m:ctrlPr>
                                </m:dPr>
                                <m:e>
                                  <m:r>
                                    <a:rPr lang="en-GB" i="1">
                                      <a:latin typeface="Cambria Math"/>
                                    </a:rPr>
                                    <m:t>𝑛</m:t>
                                  </m:r>
                                  <m:r>
                                    <a:rPr lang="en-GB" i="1">
                                      <a:latin typeface="Cambria Math"/>
                                    </a:rPr>
                                    <m:t>−1</m:t>
                                  </m:r>
                                </m:e>
                              </m:d>
                              <m:d>
                                <m:dPr>
                                  <m:ctrlPr>
                                    <a:rPr lang="en-GB" i="1">
                                      <a:latin typeface="Cambria Math" panose="02040503050406030204" pitchFamily="18" charset="0"/>
                                    </a:rPr>
                                  </m:ctrlPr>
                                </m:dPr>
                                <m:e>
                                  <m:r>
                                    <a:rPr lang="en-GB" i="1">
                                      <a:latin typeface="Cambria Math"/>
                                    </a:rPr>
                                    <m:t>𝑛</m:t>
                                  </m:r>
                                  <m:r>
                                    <a:rPr lang="en-GB" i="1">
                                      <a:latin typeface="Cambria Math"/>
                                    </a:rPr>
                                    <m:t>−2</m:t>
                                  </m:r>
                                </m:e>
                              </m:d>
                              <m:r>
                                <a:rPr lang="en-GB" i="1">
                                  <a:latin typeface="Cambria Math"/>
                                </a:rPr>
                                <m:t>…</m:t>
                              </m:r>
                              <m:d>
                                <m:dPr>
                                  <m:ctrlPr>
                                    <a:rPr lang="en-GB" i="1">
                                      <a:latin typeface="Cambria Math" panose="02040503050406030204" pitchFamily="18" charset="0"/>
                                    </a:rPr>
                                  </m:ctrlPr>
                                </m:dPr>
                                <m:e>
                                  <m:r>
                                    <a:rPr lang="en-GB" i="1">
                                      <a:latin typeface="Cambria Math"/>
                                    </a:rPr>
                                    <m:t>𝑛</m:t>
                                  </m:r>
                                  <m:r>
                                    <a:rPr lang="en-GB" i="1">
                                      <a:latin typeface="Cambria Math"/>
                                    </a:rPr>
                                    <m:t>−</m:t>
                                  </m:r>
                                  <m:r>
                                    <a:rPr lang="en-GB" i="1">
                                      <a:latin typeface="Cambria Math"/>
                                    </a:rPr>
                                    <m:t>𝑥</m:t>
                                  </m:r>
                                  <m:r>
                                    <a:rPr lang="en-GB" i="1">
                                      <a:latin typeface="Cambria Math"/>
                                    </a:rPr>
                                    <m:t>+1</m:t>
                                  </m:r>
                                </m:e>
                              </m:d>
                            </m:num>
                            <m:den>
                              <m:r>
                                <a:rPr lang="en-GB" i="1">
                                  <a:latin typeface="Cambria Math"/>
                                </a:rPr>
                                <m:t>𝑥</m:t>
                              </m:r>
                              <m:r>
                                <a:rPr lang="en-GB" i="1">
                                  <a:latin typeface="Cambria Math"/>
                                </a:rPr>
                                <m:t>!</m:t>
                              </m:r>
                            </m:den>
                          </m:f>
                          <m:r>
                            <a:rPr lang="en-GB" i="1">
                              <a:latin typeface="Cambria Math"/>
                            </a:rPr>
                            <m:t>   </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𝜆</m:t>
                                  </m:r>
                                </m:e>
                                <m:sup>
                                  <m:r>
                                    <a:rPr lang="en-GB" i="1">
                                      <a:latin typeface="Cambria Math"/>
                                    </a:rPr>
                                    <m:t>𝑥</m:t>
                                  </m:r>
                                </m:sup>
                              </m:sSup>
                            </m:num>
                            <m:den>
                              <m:sSup>
                                <m:sSupPr>
                                  <m:ctrlPr>
                                    <a:rPr lang="en-GB" i="1">
                                      <a:latin typeface="Cambria Math" panose="02040503050406030204" pitchFamily="18" charset="0"/>
                                    </a:rPr>
                                  </m:ctrlPr>
                                </m:sSupPr>
                                <m:e>
                                  <m:r>
                                    <a:rPr lang="en-GB" i="1">
                                      <a:latin typeface="Cambria Math"/>
                                    </a:rPr>
                                    <m:t>𝑛</m:t>
                                  </m:r>
                                </m:e>
                                <m:sup>
                                  <m:r>
                                    <a:rPr lang="en-GB" i="1">
                                      <a:latin typeface="Cambria Math"/>
                                    </a:rPr>
                                    <m:t>𝑥</m:t>
                                  </m:r>
                                </m:sup>
                              </m:sSup>
                            </m:den>
                          </m:f>
                          <m:r>
                            <a:rPr lang="en-GB" i="1">
                              <a:latin typeface="Cambria Math"/>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a:rPr>
                                        <m:t>𝜆</m:t>
                                      </m:r>
                                    </m:num>
                                    <m:den>
                                      <m:r>
                                        <a:rPr lang="en-GB" i="1">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fName>
                        <m:e>
                          <m:r>
                            <a:rPr lang="en-GB" i="1">
                              <a:latin typeface="Cambria Math" panose="02040503050406030204" pitchFamily="18" charset="0"/>
                            </a:rPr>
                            <m:t> </m:t>
                          </m:r>
                        </m:e>
                      </m:func>
                    </m:oMath>
                    <m:oMath xmlns:m="http://schemas.openxmlformats.org/officeDocument/2006/math">
                      <m:r>
                        <a:rPr lang="en-GB" i="1">
                          <a:latin typeface="Cambria Math"/>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
                            <m:fPr>
                              <m:ctrlPr>
                                <a:rPr lang="en-GB" i="1">
                                  <a:latin typeface="Cambria Math" panose="02040503050406030204" pitchFamily="18" charset="0"/>
                                </a:rPr>
                              </m:ctrlPr>
                            </m:fPr>
                            <m:num>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𝑛</m:t>
                                      </m:r>
                                    </m:den>
                                  </m:f>
                                </m:e>
                              </m:d>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𝑛</m:t>
                                      </m:r>
                                    </m:den>
                                  </m:f>
                                </m:e>
                              </m:d>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m:t>
                                      </m:r>
                                    </m:num>
                                    <m:den>
                                      <m:r>
                                        <a:rPr lang="en-GB" b="0" i="1" smtClean="0">
                                          <a:latin typeface="Cambria Math"/>
                                        </a:rPr>
                                        <m:t>𝑛</m:t>
                                      </m:r>
                                    </m:den>
                                  </m:f>
                                </m:e>
                              </m:d>
                            </m:num>
                            <m:den>
                              <m:r>
                                <a:rPr lang="en-GB" i="1">
                                  <a:latin typeface="Cambria Math"/>
                                </a:rPr>
                                <m:t>𝑥</m:t>
                              </m:r>
                              <m:r>
                                <a:rPr lang="en-GB" i="1">
                                  <a:latin typeface="Cambria Math"/>
                                </a:rPr>
                                <m:t>!</m:t>
                              </m:r>
                            </m:den>
                          </m:f>
                          <m:r>
                            <a:rPr lang="en-GB" i="1">
                              <a:latin typeface="Cambria Math"/>
                            </a:rPr>
                            <m:t>   </m:t>
                          </m:r>
                          <m:sSup>
                            <m:sSupPr>
                              <m:ctrlPr>
                                <a:rPr lang="en-GB" b="0" i="1" smtClean="0">
                                  <a:latin typeface="Cambria Math" panose="02040503050406030204" pitchFamily="18" charset="0"/>
                                </a:rPr>
                              </m:ctrlPr>
                            </m:sSupPr>
                            <m:e>
                              <m:r>
                                <a:rPr lang="en-GB" b="0" i="1" smtClean="0">
                                  <a:latin typeface="Cambria Math"/>
                                </a:rPr>
                                <m:t>𝜆</m:t>
                              </m:r>
                            </m:e>
                            <m:sup>
                              <m:r>
                                <a:rPr lang="en-GB" b="0" i="1" smtClean="0">
                                  <a:latin typeface="Cambria Math"/>
                                </a:rPr>
                                <m:t>𝑥</m:t>
                              </m:r>
                            </m:sup>
                          </m:sSup>
                          <m:r>
                            <a:rPr lang="en-GB" i="1">
                              <a:latin typeface="Cambria Math"/>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a:rPr>
                                        <m:t>𝜆</m:t>
                                      </m:r>
                                    </m:num>
                                    <m:den>
                                      <m:r>
                                        <a:rPr lang="en-GB" i="1">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fName>
                        <m:e>
                          <m:r>
                            <a:rPr lang="en-GB" i="1">
                              <a:latin typeface="Cambria Math" panose="02040503050406030204" pitchFamily="18" charset="0"/>
                            </a:rPr>
                            <m:t> </m:t>
                          </m:r>
                        </m:e>
                      </m:func>
                    </m:oMath>
                  </m:oMathPara>
                </a14:m>
                <a:endParaRPr lang="en-GB" dirty="0"/>
              </a:p>
              <a:p>
                <a:endParaRPr lang="en-GB" dirty="0"/>
              </a:p>
              <a:p>
                <a:r>
                  <a:rPr lang="en-GB" dirty="0"/>
                  <a:t>But given </a:t>
                </a:r>
                <a14:m>
                  <m:oMath xmlns:m="http://schemas.openxmlformats.org/officeDocument/2006/math">
                    <m:r>
                      <a:rPr lang="en-GB" b="0" i="1" smtClean="0">
                        <a:latin typeface="Cambria Math"/>
                      </a:rPr>
                      <m:t>𝑛</m:t>
                    </m:r>
                    <m:r>
                      <a:rPr lang="en-GB" b="0" i="1" smtClean="0">
                        <a:latin typeface="Cambria Math"/>
                      </a:rPr>
                      <m:t>→∞</m:t>
                    </m:r>
                  </m:oMath>
                </a14:m>
                <a:r>
                  <a:rPr lang="en-GB" dirty="0"/>
                  <a:t>, </a:t>
                </a:r>
                <a14:m>
                  <m:oMath xmlns:m="http://schemas.openxmlformats.org/officeDocument/2006/math">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𝑛</m:t>
                        </m:r>
                      </m:den>
                    </m:f>
                    <m:r>
                      <a:rPr lang="en-GB" b="0" i="1" smtClean="0">
                        <a:latin typeface="Cambria Math"/>
                      </a:rPr>
                      <m:t>→1,    1−</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𝑛</m:t>
                        </m:r>
                      </m:den>
                    </m:f>
                    <m:r>
                      <a:rPr lang="en-GB" b="0" i="1" smtClean="0">
                        <a:latin typeface="Cambria Math"/>
                      </a:rPr>
                      <m:t>→1</m:t>
                    </m:r>
                  </m:oMath>
                </a14:m>
                <a:r>
                  <a:rPr lang="en-GB" dirty="0"/>
                  <a:t> and so on.</a:t>
                </a:r>
              </a:p>
              <a:p>
                <a:r>
                  <a:rPr lang="en-GB" dirty="0"/>
                  <a:t>The numerator therefore simplifies to 1.</a:t>
                </a:r>
              </a:p>
              <a:p>
                <a:r>
                  <a:rPr lang="en-GB" dirty="0"/>
                  <a:t>Also, as </a:t>
                </a:r>
                <a14:m>
                  <m:oMath xmlns:m="http://schemas.openxmlformats.org/officeDocument/2006/math">
                    <m:r>
                      <a:rPr lang="en-GB" b="0" i="1" smtClean="0">
                        <a:latin typeface="Cambria Math"/>
                      </a:rPr>
                      <m:t>𝑛</m:t>
                    </m:r>
                    <m:r>
                      <a:rPr lang="en-GB" b="0" i="1" smtClean="0">
                        <a:latin typeface="Cambria Math"/>
                      </a:rPr>
                      <m:t>→∞</m:t>
                    </m:r>
                  </m:oMath>
                </a14:m>
                <a:r>
                  <a:rPr lang="en-GB" dirty="0"/>
                  <a:t>,    </a:t>
                </a:r>
                <a14:m>
                  <m:oMath xmlns:m="http://schemas.openxmlformats.org/officeDocument/2006/math">
                    <m:r>
                      <a:rPr lang="en-GB" b="0" i="1" smtClean="0">
                        <a:latin typeface="Cambria Math"/>
                      </a:rPr>
                      <m:t>𝑛</m:t>
                    </m:r>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𝑛</m:t>
                    </m:r>
                  </m:oMath>
                </a14:m>
                <a:r>
                  <a:rPr lang="en-GB" dirty="0"/>
                  <a:t> (i.e. infinity minus a finite number is still infinity!)</a:t>
                </a:r>
              </a:p>
              <a:p>
                <a:r>
                  <a:rPr lang="en-GB" dirty="0"/>
                  <a:t>So:</a:t>
                </a:r>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a:rPr>
                                <m:t>lim</m:t>
                              </m:r>
                            </m:e>
                            <m:lim>
                              <m:r>
                                <a:rPr lang="en-GB" b="0" i="1" smtClean="0">
                                  <a:latin typeface="Cambria Math"/>
                                </a:rPr>
                                <m:t>𝑛</m:t>
                              </m:r>
                              <m:r>
                                <a:rPr lang="en-GB" b="0" i="1" smtClean="0">
                                  <a:latin typeface="Cambria Math"/>
                                </a:rPr>
                                <m:t>→∞</m:t>
                              </m:r>
                            </m:lim>
                          </m:limLow>
                        </m:fName>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b="0" i="1" smtClean="0">
                                  <a:latin typeface="Cambria Math"/>
                                </a:rPr>
                                <m:t>𝑛</m:t>
                              </m:r>
                              <m:r>
                                <a:rPr lang="en-GB" b="0" i="1" smtClean="0">
                                  <a:latin typeface="Cambria Math"/>
                                </a:rPr>
                                <m:t>−</m:t>
                              </m:r>
                              <m:r>
                                <a:rPr lang="en-GB" b="0" i="1" smtClean="0">
                                  <a:latin typeface="Cambria Math"/>
                                </a:rPr>
                                <m:t>𝑥</m:t>
                              </m:r>
                            </m:sup>
                          </m:sSup>
                        </m:e>
                      </m:func>
                      <m:r>
                        <a:rPr lang="en-GB" b="0" i="1" smtClean="0">
                          <a:latin typeface="Cambria Math"/>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a:rPr>
                                <m:t>lim</m:t>
                              </m:r>
                            </m:e>
                            <m:lim>
                              <m:r>
                                <a:rPr lang="en-GB" b="0" i="1" smtClean="0">
                                  <a:latin typeface="Cambria Math"/>
                                </a:rPr>
                                <m:t>𝑛</m:t>
                              </m:r>
                              <m:r>
                                <a:rPr lang="en-GB" b="0" i="1" smtClean="0">
                                  <a:latin typeface="Cambria Math"/>
                                </a:rPr>
                                <m:t>→∞</m:t>
                              </m:r>
                            </m:lim>
                          </m:limLow>
                        </m:fName>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b="0" i="1" smtClean="0">
                                  <a:latin typeface="Cambria Math"/>
                                </a:rPr>
                                <m:t>𝑛</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𝑒</m:t>
                              </m:r>
                            </m:e>
                            <m:sup>
                              <m:r>
                                <a:rPr lang="en-GB" b="0" i="1" smtClean="0">
                                  <a:latin typeface="Cambria Math"/>
                                </a:rPr>
                                <m:t>−</m:t>
                              </m:r>
                              <m:r>
                                <a:rPr lang="en-GB" b="0" i="1" smtClean="0">
                                  <a:latin typeface="Cambria Math"/>
                                </a:rPr>
                                <m:t>𝑘</m:t>
                              </m:r>
                            </m:sup>
                          </m:sSup>
                        </m:e>
                      </m:func>
                    </m:oMath>
                  </m:oMathPara>
                </a14:m>
                <a:endParaRPr lang="en-GB" b="0" dirty="0"/>
              </a:p>
              <a:p>
                <a:pPr algn="ctr"/>
                <a:r>
                  <a:rPr lang="en-GB" dirty="0"/>
                  <a:t>(this is a standard result which we won’t prove here)</a:t>
                </a:r>
              </a:p>
            </p:txBody>
          </p:sp>
        </mc:Choice>
        <mc:Fallback xmlns="">
          <p:sp>
            <p:nvSpPr>
              <p:cNvPr id="6" name="TextBox 5"/>
              <p:cNvSpPr txBox="1">
                <a:spLocks noRot="1" noChangeAspect="1" noMove="1" noResize="1" noEditPoints="1" noAdjustHandles="1" noChangeArrowheads="1" noChangeShapeType="1" noTextEdit="1"/>
              </p:cNvSpPr>
              <p:nvPr/>
            </p:nvSpPr>
            <p:spPr>
              <a:xfrm>
                <a:off x="683568" y="1772816"/>
                <a:ext cx="8460432" cy="4614212"/>
              </a:xfrm>
              <a:prstGeom prst="rect">
                <a:avLst/>
              </a:prstGeom>
              <a:blipFill rotWithShape="1">
                <a:blip r:embed="rId3"/>
                <a:stretch>
                  <a:fillRect l="-576" b="-1189"/>
                </a:stretch>
              </a:blipFill>
            </p:spPr>
            <p:txBody>
              <a:bodyPr/>
              <a:lstStyle/>
              <a:p>
                <a:r>
                  <a:rPr lang="en-GB">
                    <a:noFill/>
                  </a:rPr>
                  <a:t> </a:t>
                </a:r>
              </a:p>
            </p:txBody>
          </p:sp>
        </mc:Fallback>
      </mc:AlternateContent>
    </p:spTree>
    <p:extLst>
      <p:ext uri="{BB962C8B-B14F-4D97-AF65-F5344CB8AC3E}">
        <p14:creationId xmlns:p14="http://schemas.microsoft.com/office/powerpoint/2010/main" val="268527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408190" y="2361425"/>
            <a:ext cx="8568952" cy="923330"/>
          </a:xfrm>
          <a:prstGeom prst="rect">
            <a:avLst/>
          </a:prstGeom>
          <a:noFill/>
        </p:spPr>
        <p:txBody>
          <a:bodyPr wrap="square" rtlCol="0">
            <a:spAutoFit/>
          </a:bodyPr>
          <a:lstStyle/>
          <a:p>
            <a:r>
              <a:rPr lang="en-GB" dirty="0"/>
              <a:t>A problem with how we’ve modelled this is that </a:t>
            </a:r>
            <a:r>
              <a:rPr lang="en-GB" b="1" dirty="0"/>
              <a:t>more the one car could pass in any given time interval</a:t>
            </a:r>
            <a:r>
              <a:rPr lang="en-GB" dirty="0"/>
              <a:t>, and thus the count of successes won’t necessarily be the count of cars.</a:t>
            </a:r>
          </a:p>
          <a:p>
            <a:r>
              <a:rPr lang="en-GB" dirty="0"/>
              <a:t>How could we lessen this problem?</a:t>
            </a:r>
          </a:p>
        </p:txBody>
      </p:sp>
      <p:grpSp>
        <p:nvGrpSpPr>
          <p:cNvPr id="62" name="Group 61"/>
          <p:cNvGrpSpPr/>
          <p:nvPr/>
        </p:nvGrpSpPr>
        <p:grpSpPr>
          <a:xfrm>
            <a:off x="1652305" y="3569631"/>
            <a:ext cx="5169373" cy="1099110"/>
            <a:chOff x="1652305" y="3569631"/>
            <a:chExt cx="5169373" cy="1099110"/>
          </a:xfrm>
        </p:grpSpPr>
        <p:sp>
          <p:nvSpPr>
            <p:cNvPr id="18" name="Rectangle 17"/>
            <p:cNvSpPr/>
            <p:nvPr/>
          </p:nvSpPr>
          <p:spPr>
            <a:xfrm>
              <a:off x="1958622"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28" name="TextBox 27"/>
            <p:cNvSpPr txBox="1"/>
            <p:nvPr/>
          </p:nvSpPr>
          <p:spPr>
            <a:xfrm>
              <a:off x="1652305" y="3569631"/>
              <a:ext cx="648072" cy="369332"/>
            </a:xfrm>
            <a:prstGeom prst="rect">
              <a:avLst/>
            </a:prstGeom>
            <a:noFill/>
          </p:spPr>
          <p:txBody>
            <a:bodyPr wrap="square" rtlCol="0">
              <a:spAutoFit/>
            </a:bodyPr>
            <a:lstStyle/>
            <a:p>
              <a:r>
                <a:rPr lang="en-GB" dirty="0"/>
                <a:t>2pm</a:t>
              </a:r>
            </a:p>
          </p:txBody>
        </p:sp>
        <p:sp>
          <p:nvSpPr>
            <p:cNvPr id="29" name="TextBox 28"/>
            <p:cNvSpPr txBox="1"/>
            <p:nvPr/>
          </p:nvSpPr>
          <p:spPr>
            <a:xfrm>
              <a:off x="6173606" y="3569631"/>
              <a:ext cx="648072" cy="369332"/>
            </a:xfrm>
            <a:prstGeom prst="rect">
              <a:avLst/>
            </a:prstGeom>
            <a:noFill/>
          </p:spPr>
          <p:txBody>
            <a:bodyPr wrap="square" rtlCol="0">
              <a:spAutoFit/>
            </a:bodyPr>
            <a:lstStyle/>
            <a:p>
              <a:r>
                <a:rPr lang="en-GB" dirty="0"/>
                <a:t>3pm</a:t>
              </a:r>
            </a:p>
          </p:txBody>
        </p:sp>
        <p:sp>
          <p:nvSpPr>
            <p:cNvPr id="30" name="Rectangle 29"/>
            <p:cNvSpPr/>
            <p:nvPr/>
          </p:nvSpPr>
          <p:spPr>
            <a:xfrm>
              <a:off x="2186459"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p:cNvSpPr/>
            <p:nvPr/>
          </p:nvSpPr>
          <p:spPr>
            <a:xfrm>
              <a:off x="2414296"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p:cNvSpPr/>
            <p:nvPr/>
          </p:nvSpPr>
          <p:spPr>
            <a:xfrm>
              <a:off x="2642133"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ectangle 32"/>
            <p:cNvSpPr/>
            <p:nvPr/>
          </p:nvSpPr>
          <p:spPr>
            <a:xfrm>
              <a:off x="2869970"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ectangle 33"/>
            <p:cNvSpPr/>
            <p:nvPr/>
          </p:nvSpPr>
          <p:spPr>
            <a:xfrm>
              <a:off x="3097807"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35" name="Rectangle 34"/>
            <p:cNvSpPr/>
            <p:nvPr/>
          </p:nvSpPr>
          <p:spPr>
            <a:xfrm>
              <a:off x="3325644"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6" name="Rectangle 35"/>
            <p:cNvSpPr/>
            <p:nvPr/>
          </p:nvSpPr>
          <p:spPr>
            <a:xfrm>
              <a:off x="3553481"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7" name="Rectangle 36"/>
            <p:cNvSpPr/>
            <p:nvPr/>
          </p:nvSpPr>
          <p:spPr>
            <a:xfrm>
              <a:off x="3781318"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8" name="Rectangle 37"/>
            <p:cNvSpPr/>
            <p:nvPr/>
          </p:nvSpPr>
          <p:spPr>
            <a:xfrm>
              <a:off x="4009155"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9" name="Rectangle 48"/>
            <p:cNvSpPr/>
            <p:nvPr/>
          </p:nvSpPr>
          <p:spPr>
            <a:xfrm>
              <a:off x="4236992"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50" name="Rectangle 49"/>
            <p:cNvSpPr/>
            <p:nvPr/>
          </p:nvSpPr>
          <p:spPr>
            <a:xfrm>
              <a:off x="4464829"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Rectangle 50"/>
            <p:cNvSpPr/>
            <p:nvPr/>
          </p:nvSpPr>
          <p:spPr>
            <a:xfrm>
              <a:off x="4692666"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52" name="Rectangle 51"/>
            <p:cNvSpPr/>
            <p:nvPr/>
          </p:nvSpPr>
          <p:spPr>
            <a:xfrm>
              <a:off x="4920503"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3" name="Rectangle 52"/>
            <p:cNvSpPr/>
            <p:nvPr/>
          </p:nvSpPr>
          <p:spPr>
            <a:xfrm>
              <a:off x="5148340"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4" name="Rectangle 53"/>
            <p:cNvSpPr/>
            <p:nvPr/>
          </p:nvSpPr>
          <p:spPr>
            <a:xfrm>
              <a:off x="5376177"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55" name="Rectangle 54"/>
            <p:cNvSpPr/>
            <p:nvPr/>
          </p:nvSpPr>
          <p:spPr>
            <a:xfrm>
              <a:off x="5604014"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6" name="Rectangle 55"/>
            <p:cNvSpPr/>
            <p:nvPr/>
          </p:nvSpPr>
          <p:spPr>
            <a:xfrm>
              <a:off x="5831851"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57" name="Rectangle 56"/>
            <p:cNvSpPr/>
            <p:nvPr/>
          </p:nvSpPr>
          <p:spPr>
            <a:xfrm>
              <a:off x="6059688"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8" name="Rectangle 57"/>
            <p:cNvSpPr/>
            <p:nvPr/>
          </p:nvSpPr>
          <p:spPr>
            <a:xfrm>
              <a:off x="6287525"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59" name="TextBox 58"/>
              <p:cNvSpPr txBox="1"/>
              <p:nvPr/>
            </p:nvSpPr>
            <p:spPr>
              <a:xfrm>
                <a:off x="442526" y="4860526"/>
                <a:ext cx="7992888" cy="1911229"/>
              </a:xfrm>
              <a:prstGeom prst="rect">
                <a:avLst/>
              </a:prstGeom>
              <a:noFill/>
            </p:spPr>
            <p:txBody>
              <a:bodyPr wrap="square" rtlCol="0">
                <a:spAutoFit/>
              </a:bodyPr>
              <a:lstStyle/>
              <a:p>
                <a:r>
                  <a:rPr lang="en-GB" dirty="0"/>
                  <a:t>We can </a:t>
                </a:r>
                <a:r>
                  <a:rPr lang="en-GB" b="1" dirty="0"/>
                  <a:t>split into shorter time intervals</a:t>
                </a:r>
                <a:r>
                  <a:rPr lang="en-GB" dirty="0"/>
                  <a:t>! If there’s now 20 intervals (and still an average rate of 5 cars an hour), calculate the probability of 8 cars passing now:</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𝝀</m:t>
                          </m:r>
                        </m:num>
                        <m:den>
                          <m:r>
                            <a:rPr lang="en-GB" b="1" i="1" smtClean="0">
                              <a:latin typeface="Cambria Math" panose="02040503050406030204" pitchFamily="18" charset="0"/>
                            </a:rPr>
                            <m:t>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𝟐𝟎</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                </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𝟐𝟎</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e>
                      </m:d>
                    </m:oMath>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𝟐𝟎</m:t>
                                </m:r>
                              </m:e>
                            </m:mr>
                            <m:mr>
                              <m:e>
                                <m:r>
                                  <a:rPr lang="en-GB" b="1" i="1" smtClean="0">
                                    <a:latin typeface="Cambria Math" panose="02040503050406030204" pitchFamily="18" charset="0"/>
                                  </a:rPr>
                                  <m:t>𝟖</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e>
                        <m:sup>
                          <m:r>
                            <a:rPr lang="en-GB" b="1" i="1" smtClean="0">
                              <a:latin typeface="Cambria Math" panose="02040503050406030204" pitchFamily="18" charset="0"/>
                            </a:rPr>
                            <m:t>𝟖</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𝟕𝟓</m:t>
                          </m:r>
                        </m:e>
                        <m:sup>
                          <m:r>
                            <a:rPr lang="en-GB" b="1" i="1" smtClean="0">
                              <a:latin typeface="Cambria Math" panose="02040503050406030204" pitchFamily="18" charset="0"/>
                            </a:rPr>
                            <m:t>𝟏𝟐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𝟎𝟔𝟎𝟗</m:t>
                      </m:r>
                    </m:oMath>
                  </m:oMathPara>
                </a14:m>
                <a:endParaRPr lang="en-GB"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442526" y="4860526"/>
                <a:ext cx="7992888" cy="1911229"/>
              </a:xfrm>
              <a:prstGeom prst="rect">
                <a:avLst/>
              </a:prstGeom>
              <a:blipFill rotWithShape="0">
                <a:blip r:embed="rId2"/>
                <a:stretch>
                  <a:fillRect l="-686" t="-1592"/>
                </a:stretch>
              </a:blipFill>
            </p:spPr>
            <p:txBody>
              <a:bodyPr/>
              <a:lstStyle/>
              <a:p>
                <a:r>
                  <a:rPr lang="en-GB">
                    <a:noFill/>
                  </a:rPr>
                  <a:t> </a:t>
                </a:r>
              </a:p>
            </p:txBody>
          </p:sp>
        </mc:Fallback>
      </mc:AlternateContent>
      <p:grpSp>
        <p:nvGrpSpPr>
          <p:cNvPr id="63" name="Group 62"/>
          <p:cNvGrpSpPr/>
          <p:nvPr/>
        </p:nvGrpSpPr>
        <p:grpSpPr>
          <a:xfrm>
            <a:off x="711210" y="812247"/>
            <a:ext cx="8015723" cy="1248526"/>
            <a:chOff x="711210" y="812247"/>
            <a:chExt cx="8015723" cy="1248526"/>
          </a:xfrm>
        </p:grpSpPr>
        <p:sp>
          <p:nvSpPr>
            <p:cNvPr id="5" name="Rectangle 4"/>
            <p:cNvSpPr/>
            <p:nvPr/>
          </p:nvSpPr>
          <p:spPr>
            <a:xfrm>
              <a:off x="1073173"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6" name="Rectangle 5"/>
            <p:cNvSpPr/>
            <p:nvPr/>
          </p:nvSpPr>
          <p:spPr>
            <a:xfrm>
              <a:off x="1577229"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081285"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2585341"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9" name="Rectangle 8"/>
            <p:cNvSpPr/>
            <p:nvPr/>
          </p:nvSpPr>
          <p:spPr>
            <a:xfrm>
              <a:off x="3089397"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0" name="Rectangle 9"/>
            <p:cNvSpPr/>
            <p:nvPr/>
          </p:nvSpPr>
          <p:spPr>
            <a:xfrm>
              <a:off x="3591530"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4095586"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599642"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3" name="Rectangle 12"/>
            <p:cNvSpPr/>
            <p:nvPr/>
          </p:nvSpPr>
          <p:spPr>
            <a:xfrm>
              <a:off x="5103698"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5607754"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5" name="TextBox 14"/>
            <p:cNvSpPr txBox="1"/>
            <p:nvPr/>
          </p:nvSpPr>
          <p:spPr>
            <a:xfrm>
              <a:off x="711210" y="836637"/>
              <a:ext cx="648072" cy="369332"/>
            </a:xfrm>
            <a:prstGeom prst="rect">
              <a:avLst/>
            </a:prstGeom>
            <a:noFill/>
          </p:spPr>
          <p:txBody>
            <a:bodyPr wrap="square" rtlCol="0">
              <a:spAutoFit/>
            </a:bodyPr>
            <a:lstStyle/>
            <a:p>
              <a:r>
                <a:rPr lang="en-GB" dirty="0"/>
                <a:t>2pm</a:t>
              </a:r>
            </a:p>
          </p:txBody>
        </p:sp>
        <p:sp>
          <p:nvSpPr>
            <p:cNvPr id="16" name="TextBox 15"/>
            <p:cNvSpPr txBox="1"/>
            <p:nvPr/>
          </p:nvSpPr>
          <p:spPr>
            <a:xfrm>
              <a:off x="5787774" y="812247"/>
              <a:ext cx="648072" cy="369332"/>
            </a:xfrm>
            <a:prstGeom prst="rect">
              <a:avLst/>
            </a:prstGeom>
            <a:noFill/>
          </p:spPr>
          <p:txBody>
            <a:bodyPr wrap="square" rtlCol="0">
              <a:spAutoFit/>
            </a:bodyPr>
            <a:lstStyle/>
            <a:p>
              <a:r>
                <a:rPr lang="en-GB" dirty="0"/>
                <a:t>3pm</a:t>
              </a:r>
            </a:p>
          </p:txBody>
        </p:sp>
        <mc:AlternateContent xmlns:mc="http://schemas.openxmlformats.org/markup-compatibility/2006" xmlns:a14="http://schemas.microsoft.com/office/drawing/2010/main">
          <mc:Choice Requires="a14">
            <p:sp>
              <p:nvSpPr>
                <p:cNvPr id="60" name="TextBox 59"/>
                <p:cNvSpPr txBox="1"/>
                <p:nvPr/>
              </p:nvSpPr>
              <p:spPr>
                <a:xfrm>
                  <a:off x="6456758" y="1485440"/>
                  <a:ext cx="22701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=8</m:t>
                            </m:r>
                          </m:e>
                        </m:d>
                        <m:r>
                          <a:rPr lang="en-GB" b="0" i="1" smtClean="0">
                            <a:latin typeface="Cambria Math" panose="02040503050406030204" pitchFamily="18" charset="0"/>
                          </a:rPr>
                          <m:t>=0.0439</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456758" y="1485440"/>
                  <a:ext cx="2270175" cy="369332"/>
                </a:xfrm>
                <a:prstGeom prst="rect">
                  <a:avLst/>
                </a:prstGeom>
                <a:blipFill rotWithShape="0">
                  <a:blip r:embed="rId3"/>
                  <a:stretch>
                    <a:fillRect/>
                  </a:stretch>
                </a:blipFill>
              </p:spPr>
              <p:txBody>
                <a:bodyPr/>
                <a:lstStyle/>
                <a:p>
                  <a:r>
                    <a:rPr lang="en-GB">
                      <a:noFill/>
                    </a:rPr>
                    <a:t> </a:t>
                  </a:r>
                </a:p>
              </p:txBody>
            </p:sp>
          </mc:Fallback>
        </mc:AlternateContent>
      </p:grpSp>
      <p:sp>
        <p:nvSpPr>
          <p:cNvPr id="61" name="Rectangle 60"/>
          <p:cNvSpPr/>
          <p:nvPr/>
        </p:nvSpPr>
        <p:spPr>
          <a:xfrm>
            <a:off x="1270812" y="5514734"/>
            <a:ext cx="6397532" cy="1257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46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59" grpId="0"/>
      <p:bldP spid="61" grpId="0" animBg="1"/>
      <p:bldP spid="6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352928" cy="3126882"/>
              </a:xfrm>
              <a:prstGeom prst="rect">
                <a:avLst/>
              </a:prstGeom>
              <a:noFill/>
            </p:spPr>
            <p:txBody>
              <a:bodyPr wrap="square" rtlCol="0">
                <a:spAutoFit/>
              </a:bodyPr>
              <a:lstStyle/>
              <a:p>
                <a:r>
                  <a:rPr lang="en-GB" b="1" dirty="0"/>
                  <a:t>We can gradually increase the number </a:t>
                </a:r>
                <a14:m>
                  <m:oMath xmlns:m="http://schemas.openxmlformats.org/officeDocument/2006/math">
                    <m:r>
                      <a:rPr lang="en-GB" b="1" i="1" smtClean="0">
                        <a:latin typeface="Cambria Math" panose="02040503050406030204" pitchFamily="18" charset="0"/>
                      </a:rPr>
                      <m:t>𝒏</m:t>
                    </m:r>
                  </m:oMath>
                </a14:m>
                <a:r>
                  <a:rPr lang="en-GB" b="1" dirty="0"/>
                  <a:t> of time intervals</a:t>
                </a:r>
                <a:r>
                  <a:rPr lang="en-GB" dirty="0"/>
                  <a:t> we’ve split the hour interval into, until we get </a:t>
                </a:r>
                <a:r>
                  <a:rPr lang="en-GB" b="1" dirty="0"/>
                  <a:t>infinitely small slivers of time</a:t>
                </a:r>
                <a:r>
                  <a:rPr lang="en-GB" dirty="0"/>
                  <a:t>, where only one event can occur in any time sliver, and thus it is acceptable to have “success” and “failure”, where </a:t>
                </a:r>
                <a:r>
                  <a:rPr lang="en-GB" b="1" dirty="0"/>
                  <a:t>the count of successes will now indeed be the count of cars</a:t>
                </a:r>
                <a:r>
                  <a:rPr lang="en-GB" dirty="0"/>
                  <a: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lim</m:t>
                              </m:r>
                            </m:e>
                            <m:lim>
                              <m:r>
                                <a:rPr lang="en-GB" b="0" i="1" smtClean="0">
                                  <a:latin typeface="Cambria Math" panose="02040503050406030204" pitchFamily="18" charset="0"/>
                                </a:rPr>
                                <m:t>𝑛</m:t>
                              </m:r>
                              <m:r>
                                <a:rPr lang="en-GB" b="0" i="1" smtClean="0">
                                  <a:latin typeface="Cambria Math" panose="02040503050406030204" pitchFamily="18" charset="0"/>
                                </a:rPr>
                                <m:t>→∞</m:t>
                              </m:r>
                            </m:lim>
                          </m:limLow>
                        </m:fName>
                        <m:e>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𝑥</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sup>
                          </m:sSup>
                          <m:r>
                            <a:rPr lang="en-GB" b="0" i="1" smtClean="0">
                              <a:latin typeface="Cambria Math" panose="02040503050406030204" pitchFamily="18" charset="0"/>
                            </a:rPr>
                            <m:t> </m:t>
                          </m:r>
                        </m:e>
                      </m:func>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𝜆</m:t>
                          </m:r>
                        </m:num>
                        <m:den>
                          <m:r>
                            <a:rPr lang="en-GB" b="0" i="1" smtClean="0">
                              <a:latin typeface="Cambria Math" panose="02040503050406030204" pitchFamily="18" charset="0"/>
                            </a:rPr>
                            <m:t>𝑛</m:t>
                          </m:r>
                        </m:den>
                      </m:f>
                    </m:oMath>
                    <m:oMath xmlns:m="http://schemas.openxmlformats.org/officeDocument/2006/math">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                 =</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𝑥</m:t>
                              </m:r>
                            </m:sup>
                          </m:sSup>
                        </m:num>
                        <m:den>
                          <m:r>
                            <a:rPr lang="en-GB" b="0" i="1" smtClean="0">
                              <a:latin typeface="Cambria Math" panose="02040503050406030204" pitchFamily="18" charset="0"/>
                            </a:rPr>
                            <m:t>𝑥</m:t>
                          </m:r>
                          <m:r>
                            <a:rPr lang="en-GB" b="0" i="1" smtClean="0">
                              <a:latin typeface="Cambria Math" panose="02040503050406030204" pitchFamily="18" charset="0"/>
                            </a:rPr>
                            <m:t>!</m:t>
                          </m:r>
                        </m:den>
                      </m:f>
                    </m:oMath>
                  </m:oMathPara>
                </a14:m>
                <a:endParaRPr lang="en-GB" b="0"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352928" cy="3126882"/>
              </a:xfrm>
              <a:prstGeom prst="rect">
                <a:avLst/>
              </a:prstGeom>
              <a:blipFill rotWithShape="0">
                <a:blip r:embed="rId2"/>
                <a:stretch>
                  <a:fillRect l="-584" t="-975" r="-365"/>
                </a:stretch>
              </a:blipFill>
            </p:spPr>
            <p:txBody>
              <a:bodyPr/>
              <a:lstStyle/>
              <a:p>
                <a:r>
                  <a:rPr lang="en-GB">
                    <a:noFill/>
                  </a:rPr>
                  <a:t> </a:t>
                </a:r>
              </a:p>
            </p:txBody>
          </p:sp>
        </mc:Fallback>
      </mc:AlternateContent>
      <p:sp>
        <p:nvSpPr>
          <p:cNvPr id="6" name="TextBox 5"/>
          <p:cNvSpPr txBox="1"/>
          <p:nvPr/>
        </p:nvSpPr>
        <p:spPr>
          <a:xfrm>
            <a:off x="6300192" y="3212976"/>
            <a:ext cx="2520280" cy="523220"/>
          </a:xfrm>
          <a:prstGeom prst="rect">
            <a:avLst/>
          </a:prstGeom>
          <a:noFill/>
        </p:spPr>
        <p:txBody>
          <a:bodyPr wrap="square" rtlCol="0">
            <a:spAutoFit/>
          </a:bodyPr>
          <a:lstStyle/>
          <a:p>
            <a:r>
              <a:rPr lang="en-GB" sz="1400" dirty="0" smtClean="0"/>
              <a:t>The proof for this can be found at the end of these slides.</a:t>
            </a:r>
            <a:endParaRPr lang="en-GB" sz="1400" dirty="0"/>
          </a:p>
        </p:txBody>
      </p:sp>
      <p:cxnSp>
        <p:nvCxnSpPr>
          <p:cNvPr id="8" name="Straight Arrow Connector 7"/>
          <p:cNvCxnSpPr/>
          <p:nvPr/>
        </p:nvCxnSpPr>
        <p:spPr>
          <a:xfrm flipH="1" flipV="1">
            <a:off x="4139952" y="3356992"/>
            <a:ext cx="2088232" cy="117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3131840" y="3038092"/>
            <a:ext cx="5488458" cy="7553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1475656" y="4315306"/>
                <a:ext cx="6048672" cy="14929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Poisson Distribution is a distribution over the number of events which occur within a period of time, given an average rate </a:t>
                </a:r>
                <a14:m>
                  <m:oMath xmlns:m="http://schemas.openxmlformats.org/officeDocument/2006/math">
                    <m:r>
                      <a:rPr lang="en-GB" b="0" i="1" smtClean="0">
                        <a:latin typeface="Cambria Math" panose="02040503050406030204" pitchFamily="18" charset="0"/>
                      </a:rPr>
                      <m:t>𝜆</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m:oMathPara>
                </a14:m>
                <a:r>
                  <a:rPr lang="en-GB" dirty="0"/>
                  <a:t/>
                </a:r>
                <a:br>
                  <a:rPr lang="en-GB" dirty="0"/>
                </a:b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475656" y="4315306"/>
                <a:ext cx="6048672" cy="1492973"/>
              </a:xfrm>
              <a:prstGeom prst="rect">
                <a:avLst/>
              </a:prstGeom>
              <a:blipFill rotWithShape="0">
                <a:blip r:embed="rId3"/>
                <a:stretch>
                  <a:fillRect l="-602" t="-2008"/>
                </a:stretch>
              </a:blipFill>
            </p:spPr>
            <p:txBody>
              <a:bodyPr/>
              <a:lstStyle/>
              <a:p>
                <a:r>
                  <a:rPr lang="en-GB">
                    <a:noFill/>
                  </a:rPr>
                  <a:t> </a:t>
                </a:r>
              </a:p>
            </p:txBody>
          </p:sp>
        </mc:Fallback>
      </mc:AlternateContent>
    </p:spTree>
    <p:extLst>
      <p:ext uri="{BB962C8B-B14F-4D97-AF65-F5344CB8AC3E}">
        <p14:creationId xmlns:p14="http://schemas.microsoft.com/office/powerpoint/2010/main" val="11814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63705"/>
                <a:ext cx="7704856" cy="24919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dirty="0" smtClean="0">
                        <a:latin typeface="Cambria Math" panose="02040503050406030204" pitchFamily="18" charset="0"/>
                      </a:rPr>
                      <m:t>𝑋</m:t>
                    </m:r>
                    <m:r>
                      <a:rPr lang="en-GB" b="0" i="1" dirty="0" smtClean="0">
                        <a:latin typeface="Cambria Math" panose="02040503050406030204" pitchFamily="18" charset="0"/>
                      </a:rPr>
                      <m:t>~</m:t>
                    </m:r>
                    <m:r>
                      <a:rPr lang="en-GB" b="0" i="1" dirty="0" smtClean="0">
                        <a:latin typeface="Cambria Math" panose="02040503050406030204" pitchFamily="18" charset="0"/>
                      </a:rPr>
                      <m:t>𝑃𝑜</m:t>
                    </m:r>
                    <m:r>
                      <a:rPr lang="en-GB" b="0" i="1" dirty="0" smtClean="0">
                        <a:latin typeface="Cambria Math" panose="02040503050406030204" pitchFamily="18" charset="0"/>
                      </a:rPr>
                      <m:t>(1.2)</m:t>
                    </m:r>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a:latin typeface="Cambria Math" panose="02040503050406030204" pitchFamily="18" charset="0"/>
                              </a:rPr>
                              <m:t>𝟑</m:t>
                            </m:r>
                          </m:sup>
                        </m:sSup>
                      </m:num>
                      <m:den>
                        <m:r>
                          <a:rPr lang="en-GB" b="1" i="1" smtClean="0">
                            <a:latin typeface="Cambria Math" panose="02040503050406030204" pitchFamily="18" charset="0"/>
                          </a:rPr>
                          <m:t>𝟑</m:t>
                        </m:r>
                        <m:r>
                          <a:rPr lang="en-GB" b="1" i="1" smtClean="0">
                            <a:latin typeface="Cambria Math" panose="02040503050406030204" pitchFamily="18" charset="0"/>
                          </a:rPr>
                          <m:t>!</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𝟎𝟖𝟔𝟕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e>
                    </m:d>
                  </m:oMath>
                </a14:m>
                <a:r>
                  <a:rPr lang="en-GB" b="1" dirty="0"/>
                  <a:t/>
                </a:r>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sup>
                    </m:sSup>
                  </m:oMath>
                </a14:m>
                <a:r>
                  <a:rPr lang="en-GB" b="1" dirty="0"/>
                  <a:t/>
                </a:r>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𝟔𝟗𝟗</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3&lt;</m:t>
                        </m:r>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a14:m>
                <a:r>
                  <a:rPr lang="en-GB" b="0" dirty="0"/>
                  <a:t/>
                </a:r>
                <a:br>
                  <a:rPr lang="en-GB" b="0" dirty="0"/>
                </a:br>
                <a14:m>
                  <m:oMath xmlns:m="http://schemas.openxmlformats.org/officeDocument/2006/math">
                    <m:r>
                      <a:rPr lang="en-GB" b="0"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smtClean="0">
                                <a:latin typeface="Cambria Math" panose="02040503050406030204" pitchFamily="18" charset="0"/>
                              </a:rPr>
                              <m:t>𝟒</m:t>
                            </m:r>
                          </m:sup>
                        </m:sSup>
                      </m:num>
                      <m:den>
                        <m:r>
                          <a:rPr lang="en-GB" b="1" i="1" smtClean="0">
                            <a:latin typeface="Cambria Math" panose="02040503050406030204" pitchFamily="18" charset="0"/>
                          </a:rPr>
                          <m:t>𝟒</m:t>
                        </m:r>
                        <m:r>
                          <a:rPr lang="en-GB" b="1" i="1">
                            <a:latin typeface="Cambria Math" panose="02040503050406030204" pitchFamily="18" charset="0"/>
                          </a:rPr>
                          <m:t>!</m:t>
                        </m:r>
                      </m:den>
                    </m:f>
                    <m:r>
                      <a:rPr lang="en-GB" b="1" i="1" smtClean="0">
                        <a:latin typeface="Cambria Math"/>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smtClean="0">
                                <a:latin typeface="Cambria Math" panose="02040503050406030204" pitchFamily="18" charset="0"/>
                              </a:rPr>
                              <m:t>𝟓</m:t>
                            </m:r>
                          </m:sup>
                        </m:sSup>
                      </m:num>
                      <m:den>
                        <m:r>
                          <a:rPr lang="en-GB" b="1" i="1" smtClean="0">
                            <a:latin typeface="Cambria Math" panose="02040503050406030204" pitchFamily="18" charset="0"/>
                          </a:rPr>
                          <m:t>𝟓</m:t>
                        </m:r>
                        <m:r>
                          <a:rPr lang="en-GB" b="1" i="1">
                            <a:latin typeface="Cambria Math" panose="02040503050406030204" pitchFamily="18" charset="0"/>
                          </a:rPr>
                          <m:t>!</m:t>
                        </m:r>
                      </m:den>
                    </m:f>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63705"/>
                <a:ext cx="7704856" cy="24919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61628" y="854180"/>
            <a:ext cx="371797" cy="355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7" name="Rectangle 6"/>
          <p:cNvSpPr/>
          <p:nvPr/>
        </p:nvSpPr>
        <p:spPr>
          <a:xfrm>
            <a:off x="2440831" y="1134468"/>
            <a:ext cx="2248644" cy="494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431306" y="1619250"/>
            <a:ext cx="2947144" cy="787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827037" y="2409823"/>
            <a:ext cx="3289796" cy="901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467544" y="5157136"/>
            <a:ext cx="3418284" cy="369332"/>
          </a:xfrm>
          <a:prstGeom prst="rect">
            <a:avLst/>
          </a:prstGeom>
          <a:noFill/>
        </p:spPr>
        <p:txBody>
          <a:bodyPr wrap="square" rtlCol="0">
            <a:spAutoFit/>
          </a:bodyPr>
          <a:lstStyle/>
          <a:p>
            <a:r>
              <a:rPr lang="en-GB" b="1" dirty="0"/>
              <a:t>Test Your Understanding:</a:t>
            </a:r>
          </a:p>
        </p:txBody>
      </p:sp>
      <mc:AlternateContent xmlns:mc="http://schemas.openxmlformats.org/markup-compatibility/2006" xmlns:a14="http://schemas.microsoft.com/office/drawing/2010/main">
        <mc:Choice Requires="a14">
          <p:sp>
            <p:nvSpPr>
              <p:cNvPr id="11" name="TextBox 10"/>
              <p:cNvSpPr txBox="1"/>
              <p:nvPr/>
            </p:nvSpPr>
            <p:spPr>
              <a:xfrm>
                <a:off x="755576" y="3568879"/>
                <a:ext cx="7704856" cy="150182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www.drfrostmaths.com receives 25 hits a second on average, determine the probability it receives 20 hits in the second.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𝑷𝒐</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e>
                      </m:d>
                    </m:oMath>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𝟐𝟎</m:t>
                          </m:r>
                        </m:e>
                      </m:d>
                      <m:r>
                        <a:rPr lang="en-GB" b="1"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smtClean="0">
                                  <a:latin typeface="Cambria Math" panose="02040503050406030204" pitchFamily="18" charset="0"/>
                                </a:rPr>
                                <m:t>𝟐𝟓</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smtClean="0">
                                  <a:latin typeface="Cambria Math" panose="02040503050406030204" pitchFamily="18" charset="0"/>
                                </a:rPr>
                                <m:t>𝟐𝟓</m:t>
                              </m:r>
                            </m:e>
                            <m:sup>
                              <m:r>
                                <a:rPr lang="en-GB" b="1" i="1" smtClean="0">
                                  <a:latin typeface="Cambria Math" panose="02040503050406030204" pitchFamily="18" charset="0"/>
                                </a:rPr>
                                <m:t>𝟐𝟎</m:t>
                              </m:r>
                            </m:sup>
                          </m:sSup>
                        </m:num>
                        <m:den>
                          <m:r>
                            <a:rPr lang="en-GB" b="1" i="1" smtClean="0">
                              <a:latin typeface="Cambria Math" panose="02040503050406030204" pitchFamily="18" charset="0"/>
                            </a:rPr>
                            <m:t>𝟐𝟎</m:t>
                          </m:r>
                          <m:r>
                            <a:rPr lang="en-GB" b="1" i="1">
                              <a:latin typeface="Cambria Math" panose="02040503050406030204" pitchFamily="18" charset="0"/>
                            </a:rPr>
                            <m:t>!</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𝟎𝟓𝟏𝟗</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55576" y="3568879"/>
                <a:ext cx="7704856" cy="150182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363588" y="3570938"/>
            <a:ext cx="379362" cy="3533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4" name="Rectangle 13"/>
          <p:cNvSpPr/>
          <p:nvPr/>
        </p:nvSpPr>
        <p:spPr>
          <a:xfrm>
            <a:off x="2771800" y="4162241"/>
            <a:ext cx="3960440" cy="901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5" name="TextBox 14"/>
              <p:cNvSpPr txBox="1"/>
              <p:nvPr/>
            </p:nvSpPr>
            <p:spPr>
              <a:xfrm>
                <a:off x="226036" y="5518848"/>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𝟗𝟎𝟎</m:t>
                    </m:r>
                  </m:oMath>
                </a14:m>
                <a:endParaRPr lang="en-GB" b="1" i="1" dirty="0">
                  <a:latin typeface="Cambria Math" panose="02040503050406030204" pitchFamily="18" charset="0"/>
                </a:endParaRP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4&lt;</m:t>
                        </m:r>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𝟎𝟓𝟑𝟖</m:t>
                    </m:r>
                  </m:oMath>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26036" y="5518848"/>
                <a:ext cx="3024336" cy="1200329"/>
              </a:xfrm>
              <a:prstGeom prst="rect">
                <a:avLst/>
              </a:prstGeom>
              <a:blipFill>
                <a:blip r:embed="rId4"/>
                <a:stretch>
                  <a:fillRect l="-1613"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8732" y="5526467"/>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0.35</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𝟐𝟒𝟕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𝟐𝟗𝟓</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𝑌</m:t>
                        </m:r>
                        <m:r>
                          <a:rPr lang="en-GB" b="0" i="1" smtClean="0">
                            <a:latin typeface="Cambria Math" panose="02040503050406030204" pitchFamily="18" charset="0"/>
                          </a:rPr>
                          <m:t>&lt;3</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𝟐𝟗𝟎</m:t>
                    </m:r>
                  </m:oMath>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148732" y="5526467"/>
                <a:ext cx="3024336" cy="1200329"/>
              </a:xfrm>
              <a:prstGeom prst="rect">
                <a:avLst/>
              </a:prstGeom>
              <a:blipFill>
                <a:blip r:embed="rId5"/>
                <a:stretch>
                  <a:fillRect l="-1815"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56200" y="5519709"/>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3.6</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𝟏𝟑𝟖</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3&lt;</m:t>
                        </m:r>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𝟒𝟏𝟐</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&lt;2</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𝟏𝟐𝟔</m:t>
                    </m:r>
                  </m:oMath>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5956200" y="5519709"/>
                <a:ext cx="3024336" cy="1200329"/>
              </a:xfrm>
              <a:prstGeom prst="rect">
                <a:avLst/>
              </a:prstGeom>
              <a:blipFill>
                <a:blip r:embed="rId6"/>
                <a:stretch>
                  <a:fillRect l="-1613" t="-2538" b="-7107"/>
                </a:stretch>
              </a:blipFill>
            </p:spPr>
            <p:txBody>
              <a:bodyPr/>
              <a:lstStyle/>
              <a:p>
                <a:r>
                  <a:rPr lang="en-GB">
                    <a:noFill/>
                  </a:rPr>
                  <a:t> </a:t>
                </a:r>
              </a:p>
            </p:txBody>
          </p:sp>
        </mc:Fallback>
      </mc:AlternateContent>
      <p:sp>
        <p:nvSpPr>
          <p:cNvPr id="18" name="Rectangle 17"/>
          <p:cNvSpPr/>
          <p:nvPr/>
        </p:nvSpPr>
        <p:spPr>
          <a:xfrm>
            <a:off x="7016" y="5536339"/>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2844304" y="5579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0" name="Rectangle 19"/>
          <p:cNvSpPr/>
          <p:nvPr/>
        </p:nvSpPr>
        <p:spPr>
          <a:xfrm>
            <a:off x="5645076" y="5579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1" name="Rectangle 20"/>
          <p:cNvSpPr/>
          <p:nvPr/>
        </p:nvSpPr>
        <p:spPr>
          <a:xfrm>
            <a:off x="1924640" y="584993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924640" y="6132334"/>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316232" y="6414729"/>
            <a:ext cx="800348"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778696" y="5847960"/>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4792784" y="6112933"/>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174454" y="6377906"/>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7621438" y="584795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8021514" y="6112933"/>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585940" y="639054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a:extLst>
              <a:ext uri="{FF2B5EF4-FFF2-40B4-BE49-F238E27FC236}">
                <a16:creationId xmlns:a16="http://schemas.microsoft.com/office/drawing/2014/main" xmlns="" id="{3900C8C3-3A85-4023-A9BB-88C1A6E213EB}"/>
              </a:ext>
            </a:extLst>
          </p:cNvPr>
          <p:cNvSpPr txBox="1"/>
          <p:nvPr/>
        </p:nvSpPr>
        <p:spPr>
          <a:xfrm>
            <a:off x="6588224" y="1056206"/>
            <a:ext cx="230425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Froculator</a:t>
            </a:r>
            <a:r>
              <a:rPr lang="en-GB" sz="1400" b="1" dirty="0"/>
              <a:t> Tip</a:t>
            </a:r>
            <a:r>
              <a:rPr lang="en-GB" sz="1400" dirty="0"/>
              <a:t>: You can get these values on a </a:t>
            </a:r>
            <a:r>
              <a:rPr lang="en-GB" sz="1400" dirty="0" err="1"/>
              <a:t>ClassWiz</a:t>
            </a:r>
            <a:r>
              <a:rPr lang="en-GB" sz="1400" dirty="0"/>
              <a:t> by going to Distributions and selecting “Poisson PD”.</a:t>
            </a:r>
          </a:p>
        </p:txBody>
      </p:sp>
    </p:spTree>
    <p:extLst>
      <p:ext uri="{BB962C8B-B14F-4D97-AF65-F5344CB8AC3E}">
        <p14:creationId xmlns:p14="http://schemas.microsoft.com/office/powerpoint/2010/main" val="4161817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2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7" grpId="0" animBg="1"/>
      <p:bldP spid="8" grpId="0" animBg="1"/>
      <p:bldP spid="9" grpId="0" animBg="1"/>
      <p:bldP spid="14"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Further Statistics 1</a:t>
            </a:r>
            <a:endParaRPr lang="en-GB" sz="2400" dirty="0"/>
          </a:p>
          <a:p>
            <a:r>
              <a:rPr lang="en-GB" sz="2400" dirty="0"/>
              <a:t>Page 21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6890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Tables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59532" y="839565"/>
            <a:ext cx="8712968" cy="923330"/>
          </a:xfrm>
          <a:prstGeom prst="rect">
            <a:avLst/>
          </a:prstGeom>
          <a:noFill/>
        </p:spPr>
        <p:txBody>
          <a:bodyPr wrap="square" rtlCol="0">
            <a:spAutoFit/>
          </a:bodyPr>
          <a:lstStyle/>
          <a:p>
            <a:r>
              <a:rPr lang="en-GB" dirty="0"/>
              <a:t>As with the Binomial distribution, we can use tables for the </a:t>
            </a:r>
            <a:r>
              <a:rPr lang="en-GB" b="1" dirty="0"/>
              <a:t>Cumulative Distribution Function</a:t>
            </a:r>
            <a:r>
              <a:rPr lang="en-GB" dirty="0"/>
              <a:t> of a Poisson distribution, i.e. the running total of the probability up to a particular value. You can also use your </a:t>
            </a:r>
            <a:r>
              <a:rPr lang="en-GB" b="1" dirty="0" err="1"/>
              <a:t>Classwiz</a:t>
            </a:r>
            <a:r>
              <a:rPr lang="en-GB" dirty="0"/>
              <a:t> (or other suitable calculator); choose Poisson CF.</a:t>
            </a:r>
          </a:p>
        </p:txBody>
      </p:sp>
      <mc:AlternateContent xmlns:mc="http://schemas.openxmlformats.org/markup-compatibility/2006" xmlns:a14="http://schemas.microsoft.com/office/drawing/2010/main">
        <mc:Choice Requires="a14">
          <p:sp>
            <p:nvSpPr>
              <p:cNvPr id="6" name="TextBox 5"/>
              <p:cNvSpPr txBox="1"/>
              <p:nvPr/>
            </p:nvSpPr>
            <p:spPr>
              <a:xfrm>
                <a:off x="611560" y="1844824"/>
                <a:ext cx="7704856"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average 8 cars come down a country road an hour. What’s the probability that:</a:t>
                </a:r>
              </a:p>
              <a:p>
                <a:pPr marL="342900" indent="-342900">
                  <a:buAutoNum type="alphaLcParenR"/>
                </a:pPr>
                <a:r>
                  <a:rPr lang="en-GB" dirty="0"/>
                  <a:t>Less than 5 cars pass in the next hour? </a:t>
                </a:r>
                <a:br>
                  <a:rPr lang="en-GB" dirty="0"/>
                </a:br>
                <a14:m>
                  <m:oMath xmlns:m="http://schemas.openxmlformats.org/officeDocument/2006/math">
                    <m:r>
                      <a:rPr lang="en-GB" b="1" i="1" smtClean="0">
                        <a:latin typeface="Cambria Math" panose="02040503050406030204" pitchFamily="18" charset="0"/>
                      </a:rPr>
                      <m:t>𝝀</m:t>
                    </m:r>
                    <m:r>
                      <a:rPr lang="en-GB" b="1" i="1" smtClean="0">
                        <a:latin typeface="Cambria Math" panose="02040503050406030204" pitchFamily="18" charset="0"/>
                      </a:rPr>
                      <m:t>=</m:t>
                    </m:r>
                    <m:r>
                      <a:rPr lang="en-GB" b="1" i="1" smtClean="0">
                        <a:latin typeface="Cambria Math" panose="02040503050406030204" pitchFamily="18" charset="0"/>
                      </a:rPr>
                      <m:t>𝟖</m:t>
                    </m:r>
                  </m:oMath>
                </a14:m>
                <a:r>
                  <a:rPr lang="en-GB" b="1" i="1" dirty="0">
                    <a:latin typeface="Cambria Math" panose="02040503050406030204" pitchFamily="18" charset="0"/>
                  </a:rPr>
                  <a:t/>
                </a:r>
                <a:br>
                  <a:rPr lang="en-GB" b="1" i="1" dirty="0">
                    <a:latin typeface="Cambria Math" panose="02040503050406030204" pitchFamily="18" charset="0"/>
                  </a:rPr>
                </a:b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&lt;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𝟎𝟗𝟗𝟔</m:t>
                    </m:r>
                  </m:oMath>
                </a14:m>
                <a:endParaRPr lang="en-GB" b="1" dirty="0"/>
              </a:p>
              <a:p>
                <a:pPr marL="342900" indent="-342900">
                  <a:buAutoNum type="alphaLcParenR"/>
                </a:pPr>
                <a:r>
                  <a:rPr lang="en-GB" dirty="0"/>
                  <a:t>At least 3 cars pass? </a:t>
                </a: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𝟗𝟖𝟔𝟐</m:t>
                    </m:r>
                  </m:oMath>
                </a14:m>
                <a:endParaRPr lang="en-GB" b="1" dirty="0"/>
              </a:p>
              <a:p>
                <a:pPr marL="342900" indent="-342900">
                  <a:buAutoNum type="alphaLcParenR"/>
                </a:pPr>
                <a:r>
                  <a:rPr lang="en-GB" dirty="0"/>
                  <a:t>Between 2 and 5 (inclusive) cars. </a:t>
                </a:r>
                <a:br>
                  <a:rPr lang="en-GB" dirty="0"/>
                </a:b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𝟏𝟗𝟏𝟐</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𝟎𝟎𝟑𝟎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𝟏𝟖𝟖𝟐</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844824"/>
                <a:ext cx="7704856" cy="230832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2591780" y="2746958"/>
            <a:ext cx="352839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951820" y="3247938"/>
            <a:ext cx="3980408" cy="34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987388" y="3783747"/>
            <a:ext cx="7077000" cy="34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xmlns="" id="{581745BF-B7E8-40C3-A55B-EC07B85F0433}"/>
              </a:ext>
            </a:extLst>
          </p:cNvPr>
          <p:cNvSpPr txBox="1"/>
          <p:nvPr/>
        </p:nvSpPr>
        <p:spPr>
          <a:xfrm>
            <a:off x="359532" y="4437112"/>
            <a:ext cx="7956884" cy="369332"/>
          </a:xfrm>
          <a:prstGeom prst="rect">
            <a:avLst/>
          </a:prstGeom>
          <a:noFill/>
        </p:spPr>
        <p:txBody>
          <a:bodyPr wrap="square" rtlCol="0">
            <a:spAutoFit/>
          </a:bodyPr>
          <a:lstStyle/>
          <a:p>
            <a:r>
              <a:rPr lang="en-GB" dirty="0"/>
              <a:t>Using tables backwards: </a:t>
            </a:r>
            <a:r>
              <a:rPr lang="en-GB" sz="1400" dirty="0"/>
              <a:t>(calculators can’t unfortunately do discrete distributions backwards)</a:t>
            </a:r>
            <a:endParaRPr lang="en-GB"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48DDB254-BE06-4B99-9891-9500492CB45F}"/>
                  </a:ext>
                </a:extLst>
              </p:cNvPr>
              <p:cNvSpPr txBox="1"/>
              <p:nvPr/>
            </p:nvSpPr>
            <p:spPr>
              <a:xfrm>
                <a:off x="598245" y="4891742"/>
                <a:ext cx="3181667"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(7.5)</m:t>
                    </m:r>
                  </m:oMath>
                </a14:m>
                <a:r>
                  <a:rPr lang="en-GB" dirty="0"/>
                  <a:t> find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 </m:t>
                    </m:r>
                    <m:r>
                      <a:rPr lang="en-GB" b="0" i="1" smtClean="0">
                        <a:latin typeface="Cambria Math" panose="02040503050406030204" pitchFamily="18" charset="0"/>
                      </a:rPr>
                      <m:t>𝑐</m:t>
                    </m:r>
                  </m:oMath>
                </a14:m>
                <a:r>
                  <a:rPr lang="en-GB" dirty="0"/>
                  <a:t> if:</a:t>
                </a:r>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=0.2414</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rPr>
                          <m:t>𝑏</m:t>
                        </m:r>
                      </m:e>
                    </m:d>
                    <m:r>
                      <a:rPr lang="en-GB" b="0" i="1" smtClean="0">
                        <a:latin typeface="Cambria Math" panose="02040503050406030204" pitchFamily="18" charset="0"/>
                      </a:rPr>
                      <m:t>=0.5246</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𝑐</m:t>
                        </m:r>
                      </m:e>
                    </m:d>
                    <m:r>
                      <a:rPr lang="en-GB" b="0" i="1" smtClean="0">
                        <a:latin typeface="Cambria Math" panose="02040503050406030204" pitchFamily="18" charset="0"/>
                      </a:rPr>
                      <m:t>=0.3380</m:t>
                    </m:r>
                  </m:oMath>
                </a14:m>
                <a:endParaRPr lang="en-GB" dirty="0"/>
              </a:p>
            </p:txBody>
          </p:sp>
        </mc:Choice>
        <mc:Fallback xmlns="">
          <p:sp>
            <p:nvSpPr>
              <p:cNvPr id="11" name="TextBox 10">
                <a:extLst>
                  <a:ext uri="{FF2B5EF4-FFF2-40B4-BE49-F238E27FC236}">
                    <a16:creationId xmlns:a16="http://schemas.microsoft.com/office/drawing/2014/main" id="{48DDB254-BE06-4B99-9891-9500492CB45F}"/>
                  </a:ext>
                </a:extLst>
              </p:cNvPr>
              <p:cNvSpPr txBox="1">
                <a:spLocks noRot="1" noChangeAspect="1" noMove="1" noResize="1" noEditPoints="1" noAdjustHandles="1" noChangeArrowheads="1" noChangeShapeType="1" noTextEdit="1"/>
              </p:cNvSpPr>
              <p:nvPr/>
            </p:nvSpPr>
            <p:spPr>
              <a:xfrm>
                <a:off x="598245" y="4891742"/>
                <a:ext cx="3181667"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D71FA34A-EF04-4F8A-A931-43B47306F4F3}"/>
                  </a:ext>
                </a:extLst>
              </p:cNvPr>
              <p:cNvSpPr txBox="1"/>
              <p:nvPr/>
            </p:nvSpPr>
            <p:spPr>
              <a:xfrm>
                <a:off x="4391980" y="4790626"/>
                <a:ext cx="3456384" cy="2154436"/>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=5</m:t>
                    </m:r>
                  </m:oMath>
                </a14:m>
                <a:r>
                  <a:rPr lang="en-GB" sz="1400" dirty="0"/>
                  <a:t> (directly from tables)</a:t>
                </a:r>
              </a:p>
              <a:p>
                <a:endParaRPr lang="en-GB" sz="10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−1</m:t>
                          </m:r>
                        </m:e>
                      </m:d>
                      <m:r>
                        <a:rPr lang="en-GB" sz="1400" b="0" i="1" smtClean="0">
                          <a:latin typeface="Cambria Math" panose="02040503050406030204" pitchFamily="18" charset="0"/>
                        </a:rPr>
                        <m:t>=0.5246</m:t>
                      </m:r>
                    </m:oMath>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−1=7</m:t>
                      </m:r>
                    </m:oMath>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=8</m:t>
                      </m:r>
                    </m:oMath>
                  </m:oMathPara>
                </a14:m>
                <a:endParaRPr lang="en-GB" sz="1400" dirty="0"/>
              </a:p>
              <a:p>
                <a:endParaRPr lang="en-GB" sz="10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𝑐</m:t>
                          </m:r>
                          <m:r>
                            <a:rPr lang="en-GB" sz="1400" b="0" i="1" smtClean="0">
                              <a:latin typeface="Cambria Math" panose="02040503050406030204" pitchFamily="18" charset="0"/>
                            </a:rPr>
                            <m:t>−1</m:t>
                          </m:r>
                        </m:e>
                      </m:d>
                      <m:r>
                        <a:rPr lang="en-GB" sz="1400" b="0" i="1" smtClean="0">
                          <a:latin typeface="Cambria Math" panose="02040503050406030204" pitchFamily="18" charset="0"/>
                        </a:rPr>
                        <m:t>=0.3380</m:t>
                      </m:r>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𝑐</m:t>
                          </m:r>
                          <m:r>
                            <a:rPr lang="en-GB" sz="1400" b="0" i="1" smtClean="0">
                              <a:latin typeface="Cambria Math" panose="02040503050406030204" pitchFamily="18" charset="0"/>
                            </a:rPr>
                            <m:t>−1</m:t>
                          </m:r>
                        </m:e>
                      </m:d>
                      <m:r>
                        <a:rPr lang="en-GB" sz="1400" b="0" i="1" smtClean="0">
                          <a:latin typeface="Cambria Math" panose="02040503050406030204" pitchFamily="18" charset="0"/>
                        </a:rPr>
                        <m:t>=0.6620</m:t>
                      </m:r>
                    </m:oMath>
                    <m:oMath xmlns:m="http://schemas.openxmlformats.org/officeDocument/2006/math">
                      <m:r>
                        <a:rPr lang="en-GB" sz="1400" b="0" i="1" smtClean="0">
                          <a:latin typeface="Cambria Math" panose="02040503050406030204" pitchFamily="18" charset="0"/>
                        </a:rPr>
                        <m:t>𝑐</m:t>
                      </m:r>
                      <m:r>
                        <a:rPr lang="en-GB" sz="1400" b="0" i="1" smtClean="0">
                          <a:latin typeface="Cambria Math" panose="02040503050406030204" pitchFamily="18" charset="0"/>
                        </a:rPr>
                        <m:t>−1=8</m:t>
                      </m:r>
                    </m:oMath>
                    <m:oMath xmlns:m="http://schemas.openxmlformats.org/officeDocument/2006/math">
                      <m:r>
                        <a:rPr lang="en-GB" sz="1400" b="0" i="1" smtClean="0">
                          <a:latin typeface="Cambria Math" panose="02040503050406030204" pitchFamily="18" charset="0"/>
                        </a:rPr>
                        <m:t>𝑐</m:t>
                      </m:r>
                      <m:r>
                        <a:rPr lang="en-GB" sz="1400" b="0" i="1" smtClean="0">
                          <a:latin typeface="Cambria Math" panose="02040503050406030204" pitchFamily="18" charset="0"/>
                        </a:rPr>
                        <m:t>=9</m:t>
                      </m:r>
                    </m:oMath>
                  </m:oMathPara>
                </a14:m>
                <a:endParaRPr lang="en-GB" sz="1400" dirty="0"/>
              </a:p>
            </p:txBody>
          </p:sp>
        </mc:Choice>
        <mc:Fallback xmlns="">
          <p:sp>
            <p:nvSpPr>
              <p:cNvPr id="12" name="TextBox 11">
                <a:extLst>
                  <a:ext uri="{FF2B5EF4-FFF2-40B4-BE49-F238E27FC236}">
                    <a16:creationId xmlns:a16="http://schemas.microsoft.com/office/drawing/2014/main" id="{D71FA34A-EF04-4F8A-A931-43B47306F4F3}"/>
                  </a:ext>
                </a:extLst>
              </p:cNvPr>
              <p:cNvSpPr txBox="1">
                <a:spLocks noRot="1" noChangeAspect="1" noMove="1" noResize="1" noEditPoints="1" noAdjustHandles="1" noChangeArrowheads="1" noChangeShapeType="1" noTextEdit="1"/>
              </p:cNvSpPr>
              <p:nvPr/>
            </p:nvSpPr>
            <p:spPr>
              <a:xfrm>
                <a:off x="4391980" y="4790626"/>
                <a:ext cx="3456384" cy="2154436"/>
              </a:xfrm>
              <a:prstGeom prst="rect">
                <a:avLst/>
              </a:prstGeom>
              <a:blipFill>
                <a:blip r:embed="rId4"/>
                <a:stretch>
                  <a:fillRect t="-567"/>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xmlns="" id="{41A577DF-4AC2-497C-960C-30662662E353}"/>
              </a:ext>
            </a:extLst>
          </p:cNvPr>
          <p:cNvSpPr/>
          <p:nvPr/>
        </p:nvSpPr>
        <p:spPr>
          <a:xfrm>
            <a:off x="4463988" y="4789219"/>
            <a:ext cx="2844316" cy="301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4" name="Rectangle 13">
            <a:extLst>
              <a:ext uri="{FF2B5EF4-FFF2-40B4-BE49-F238E27FC236}">
                <a16:creationId xmlns:a16="http://schemas.microsoft.com/office/drawing/2014/main" xmlns="" id="{F453E68E-801A-4E47-91C6-7477263660E5}"/>
              </a:ext>
            </a:extLst>
          </p:cNvPr>
          <p:cNvSpPr/>
          <p:nvPr/>
        </p:nvSpPr>
        <p:spPr>
          <a:xfrm>
            <a:off x="4463988" y="5090407"/>
            <a:ext cx="2844316" cy="834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5" name="Rectangle 14">
            <a:extLst>
              <a:ext uri="{FF2B5EF4-FFF2-40B4-BE49-F238E27FC236}">
                <a16:creationId xmlns:a16="http://schemas.microsoft.com/office/drawing/2014/main" xmlns="" id="{1149934B-E41D-401F-B883-FDF8359DD9F8}"/>
              </a:ext>
            </a:extLst>
          </p:cNvPr>
          <p:cNvSpPr/>
          <p:nvPr/>
        </p:nvSpPr>
        <p:spPr>
          <a:xfrm>
            <a:off x="4463988" y="5891040"/>
            <a:ext cx="2844316" cy="936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Tree>
    <p:extLst>
      <p:ext uri="{BB962C8B-B14F-4D97-AF65-F5344CB8AC3E}">
        <p14:creationId xmlns:p14="http://schemas.microsoft.com/office/powerpoint/2010/main" val="6399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8" grpId="0" animBg="1"/>
      <p:bldP spid="9"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39664</TotalTime>
  <Words>3283</Words>
  <Application>Microsoft Office PowerPoint</Application>
  <PresentationFormat>On-screen Show (4:3)</PresentationFormat>
  <Paragraphs>587</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 Math</vt:lpstr>
      <vt:lpstr>Wingdings</vt:lpstr>
      <vt:lpstr>Office Theme</vt:lpstr>
      <vt:lpstr>Further Stats 1 Chapter 2 ::  Poisson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Charles Adegboro</cp:lastModifiedBy>
  <cp:revision>1401</cp:revision>
  <dcterms:created xsi:type="dcterms:W3CDTF">2013-02-28T07:36:55Z</dcterms:created>
  <dcterms:modified xsi:type="dcterms:W3CDTF">2019-03-18T13:30:35Z</dcterms:modified>
</cp:coreProperties>
</file>