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1" r:id="rId3"/>
    <p:sldId id="257" r:id="rId4"/>
    <p:sldId id="264" r:id="rId5"/>
    <p:sldId id="263" r:id="rId6"/>
    <p:sldId id="266" r:id="rId7"/>
    <p:sldId id="262"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38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9C41D8-0D37-43FB-ABF3-371B058332E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108417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C41D8-0D37-43FB-ABF3-371B058332E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109434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19C41D8-0D37-43FB-ABF3-371B058332EB}" type="datetimeFigureOut">
              <a:rPr lang="en-GB" smtClean="0"/>
              <a:t>04/06/2020</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143377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C41D8-0D37-43FB-ABF3-371B058332E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120221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19C41D8-0D37-43FB-ABF3-371B058332EB}" type="datetimeFigureOut">
              <a:rPr lang="en-GB" smtClean="0"/>
              <a:t>04/06/2020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437C4C6-996D-4DF2-86E7-DAB1F9594F6C}" type="slidenum">
              <a:rPr lang="en-GB" smtClean="0"/>
              <a:t>‹#›</a:t>
            </a:fld>
            <a:endParaRPr lang="en-GB"/>
          </a:p>
        </p:txBody>
      </p:sp>
    </p:spTree>
    <p:extLst>
      <p:ext uri="{BB962C8B-B14F-4D97-AF65-F5344CB8AC3E}">
        <p14:creationId xmlns:p14="http://schemas.microsoft.com/office/powerpoint/2010/main" val="23719376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C41D8-0D37-43FB-ABF3-371B058332EB}"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13197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C41D8-0D37-43FB-ABF3-371B058332EB}"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39058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9C41D8-0D37-43FB-ABF3-371B058332EB}"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22258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C41D8-0D37-43FB-ABF3-371B058332EB}"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370760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C41D8-0D37-43FB-ABF3-371B058332EB}"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238296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C41D8-0D37-43FB-ABF3-371B058332EB}"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7C4C6-996D-4DF2-86E7-DAB1F9594F6C}" type="slidenum">
              <a:rPr lang="en-GB" smtClean="0"/>
              <a:t>‹#›</a:t>
            </a:fld>
            <a:endParaRPr lang="en-GB"/>
          </a:p>
        </p:txBody>
      </p:sp>
    </p:spTree>
    <p:extLst>
      <p:ext uri="{BB962C8B-B14F-4D97-AF65-F5344CB8AC3E}">
        <p14:creationId xmlns:p14="http://schemas.microsoft.com/office/powerpoint/2010/main" val="325994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19C41D8-0D37-43FB-ABF3-371B058332EB}" type="datetimeFigureOut">
              <a:rPr lang="en-GB" smtClean="0"/>
              <a:t>04/06/2020</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437C4C6-996D-4DF2-86E7-DAB1F9594F6C}" type="slidenum">
              <a:rPr lang="en-GB" smtClean="0"/>
              <a:t>‹#›</a:t>
            </a:fld>
            <a:endParaRPr lang="en-GB"/>
          </a:p>
        </p:txBody>
      </p:sp>
    </p:spTree>
    <p:extLst>
      <p:ext uri="{BB962C8B-B14F-4D97-AF65-F5344CB8AC3E}">
        <p14:creationId xmlns:p14="http://schemas.microsoft.com/office/powerpoint/2010/main" val="385787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M_IlOlywry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E6a3_VST4E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A46C3-9D35-4472-A2B2-B7689A26A345}"/>
              </a:ext>
            </a:extLst>
          </p:cNvPr>
          <p:cNvSpPr>
            <a:spLocks noGrp="1"/>
          </p:cNvSpPr>
          <p:nvPr>
            <p:ph type="ctrTitle"/>
          </p:nvPr>
        </p:nvSpPr>
        <p:spPr/>
        <p:txBody>
          <a:bodyPr/>
          <a:lstStyle/>
          <a:p>
            <a:r>
              <a:rPr lang="en-GB" dirty="0"/>
              <a:t>Assessing non-financial performance (2)</a:t>
            </a:r>
          </a:p>
        </p:txBody>
      </p:sp>
      <p:sp>
        <p:nvSpPr>
          <p:cNvPr id="7" name="Subtitle 6">
            <a:extLst>
              <a:ext uri="{FF2B5EF4-FFF2-40B4-BE49-F238E27FC236}">
                <a16:creationId xmlns:a16="http://schemas.microsoft.com/office/drawing/2014/main" id="{5C966068-BCE9-45D1-A5DA-FE5E903D5110}"/>
              </a:ext>
            </a:extLst>
          </p:cNvPr>
          <p:cNvSpPr>
            <a:spLocks noGrp="1"/>
          </p:cNvSpPr>
          <p:nvPr>
            <p:ph type="subTitle" idx="1"/>
          </p:nvPr>
        </p:nvSpPr>
        <p:spPr/>
        <p:txBody>
          <a:bodyPr/>
          <a:lstStyle/>
          <a:p>
            <a:r>
              <a:rPr lang="en-GB" dirty="0"/>
              <a:t>Kaplan and Norton’s Balanced Scorecard</a:t>
            </a:r>
          </a:p>
        </p:txBody>
      </p:sp>
    </p:spTree>
    <p:extLst>
      <p:ext uri="{BB962C8B-B14F-4D97-AF65-F5344CB8AC3E}">
        <p14:creationId xmlns:p14="http://schemas.microsoft.com/office/powerpoint/2010/main" val="367281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F3A9-6228-4ED0-B0F3-104361FB6E3C}"/>
              </a:ext>
            </a:extLst>
          </p:cNvPr>
          <p:cNvSpPr>
            <a:spLocks noGrp="1"/>
          </p:cNvSpPr>
          <p:nvPr>
            <p:ph type="title"/>
          </p:nvPr>
        </p:nvSpPr>
        <p:spPr/>
        <p:txBody>
          <a:bodyPr>
            <a:normAutofit fontScale="90000"/>
          </a:bodyPr>
          <a:lstStyle/>
          <a:p>
            <a:r>
              <a:rPr lang="en-GB" dirty="0"/>
              <a:t>What theories are there about assessing non-financial performance?</a:t>
            </a:r>
          </a:p>
        </p:txBody>
      </p:sp>
      <p:sp>
        <p:nvSpPr>
          <p:cNvPr id="3" name="Content Placeholder 2">
            <a:extLst>
              <a:ext uri="{FF2B5EF4-FFF2-40B4-BE49-F238E27FC236}">
                <a16:creationId xmlns:a16="http://schemas.microsoft.com/office/drawing/2014/main" id="{214103DF-B4FF-410B-9F29-3887E2C352E4}"/>
              </a:ext>
            </a:extLst>
          </p:cNvPr>
          <p:cNvSpPr>
            <a:spLocks noGrp="1"/>
          </p:cNvSpPr>
          <p:nvPr>
            <p:ph idx="1"/>
          </p:nvPr>
        </p:nvSpPr>
        <p:spPr/>
        <p:txBody>
          <a:bodyPr>
            <a:normAutofit/>
          </a:bodyPr>
          <a:lstStyle/>
          <a:p>
            <a:pPr marL="0" indent="0">
              <a:buNone/>
            </a:pPr>
            <a:r>
              <a:rPr lang="en-GB" sz="4000" dirty="0"/>
              <a:t>There are 2:</a:t>
            </a:r>
          </a:p>
          <a:p>
            <a:r>
              <a:rPr lang="en-GB" sz="4000" dirty="0"/>
              <a:t>Kaplan and Norton’s Balanced Scorecard</a:t>
            </a:r>
          </a:p>
          <a:p>
            <a:r>
              <a:rPr lang="en-GB" sz="4000" dirty="0"/>
              <a:t>Elkington’s Triple Bottom Line</a:t>
            </a:r>
          </a:p>
          <a:p>
            <a:endParaRPr lang="en-GB" sz="4000" dirty="0"/>
          </a:p>
          <a:p>
            <a:r>
              <a:rPr lang="en-GB" sz="4000" dirty="0"/>
              <a:t>This presentation looks at the Balanced Scorecard</a:t>
            </a:r>
          </a:p>
        </p:txBody>
      </p:sp>
    </p:spTree>
    <p:extLst>
      <p:ext uri="{BB962C8B-B14F-4D97-AF65-F5344CB8AC3E}">
        <p14:creationId xmlns:p14="http://schemas.microsoft.com/office/powerpoint/2010/main" val="329325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8B98-B0DF-452F-A4E9-72A8DCF92BB1}"/>
              </a:ext>
            </a:extLst>
          </p:cNvPr>
          <p:cNvSpPr>
            <a:spLocks noGrp="1"/>
          </p:cNvSpPr>
          <p:nvPr>
            <p:ph type="title"/>
          </p:nvPr>
        </p:nvSpPr>
        <p:spPr/>
        <p:txBody>
          <a:bodyPr/>
          <a:lstStyle/>
          <a:p>
            <a:r>
              <a:rPr lang="en-GB" dirty="0"/>
              <a:t>The Balanced Scorecard</a:t>
            </a:r>
          </a:p>
        </p:txBody>
      </p:sp>
      <p:pic>
        <p:nvPicPr>
          <p:cNvPr id="4" name="Content Placeholder 3">
            <a:extLst>
              <a:ext uri="{FF2B5EF4-FFF2-40B4-BE49-F238E27FC236}">
                <a16:creationId xmlns:a16="http://schemas.microsoft.com/office/drawing/2014/main" id="{0478A600-E9B8-463B-B33D-DFBA73B65A57}"/>
              </a:ext>
            </a:extLst>
          </p:cNvPr>
          <p:cNvPicPr>
            <a:picLocks noGrp="1" noChangeAspect="1"/>
          </p:cNvPicPr>
          <p:nvPr>
            <p:ph idx="1"/>
          </p:nvPr>
        </p:nvPicPr>
        <p:blipFill>
          <a:blip r:embed="rId2"/>
          <a:stretch>
            <a:fillRect/>
          </a:stretch>
        </p:blipFill>
        <p:spPr>
          <a:xfrm>
            <a:off x="6728479" y="2094490"/>
            <a:ext cx="4455382" cy="4206875"/>
          </a:xfrm>
          <a:prstGeom prst="rect">
            <a:avLst/>
          </a:prstGeom>
        </p:spPr>
      </p:pic>
      <p:sp>
        <p:nvSpPr>
          <p:cNvPr id="5" name="TextBox 4">
            <a:extLst>
              <a:ext uri="{FF2B5EF4-FFF2-40B4-BE49-F238E27FC236}">
                <a16:creationId xmlns:a16="http://schemas.microsoft.com/office/drawing/2014/main" id="{8F0AB491-FA25-454D-8D16-957969FD1D8A}"/>
              </a:ext>
            </a:extLst>
          </p:cNvPr>
          <p:cNvSpPr txBox="1"/>
          <p:nvPr/>
        </p:nvSpPr>
        <p:spPr>
          <a:xfrm>
            <a:off x="476794" y="2226900"/>
            <a:ext cx="5943600" cy="3416320"/>
          </a:xfrm>
          <a:prstGeom prst="rect">
            <a:avLst/>
          </a:prstGeom>
          <a:noFill/>
        </p:spPr>
        <p:txBody>
          <a:bodyPr wrap="square" rtlCol="0">
            <a:spAutoFit/>
          </a:bodyPr>
          <a:lstStyle/>
          <a:p>
            <a:r>
              <a:rPr lang="en-GB" dirty="0"/>
              <a:t>The Balanced Scorecard looks at performance from 4 different angles or perspectives. </a:t>
            </a:r>
          </a:p>
          <a:p>
            <a:endParaRPr lang="en-GB" dirty="0"/>
          </a:p>
          <a:p>
            <a:r>
              <a:rPr lang="en-GB" dirty="0"/>
              <a:t>Financial performance is one of these but it is considered alongside the others as equally important</a:t>
            </a:r>
          </a:p>
          <a:p>
            <a:endParaRPr lang="en-GB" dirty="0"/>
          </a:p>
          <a:p>
            <a:r>
              <a:rPr lang="en-GB" dirty="0"/>
              <a:t>As you can see from this diagram there 4 perspectives are:</a:t>
            </a:r>
          </a:p>
          <a:p>
            <a:endParaRPr lang="en-GB" dirty="0"/>
          </a:p>
          <a:p>
            <a:pPr marL="342900" indent="-342900">
              <a:buFont typeface="+mj-lt"/>
              <a:buAutoNum type="arabicPeriod"/>
            </a:pPr>
            <a:r>
              <a:rPr lang="en-GB" dirty="0"/>
              <a:t>Financial</a:t>
            </a:r>
          </a:p>
          <a:p>
            <a:pPr marL="342900" indent="-342900">
              <a:buFont typeface="+mj-lt"/>
              <a:buAutoNum type="arabicPeriod"/>
            </a:pPr>
            <a:r>
              <a:rPr lang="en-GB" dirty="0"/>
              <a:t>Internal processes</a:t>
            </a:r>
          </a:p>
          <a:p>
            <a:pPr marL="342900" indent="-342900">
              <a:buFont typeface="+mj-lt"/>
              <a:buAutoNum type="arabicPeriod"/>
            </a:pPr>
            <a:r>
              <a:rPr lang="en-GB" dirty="0"/>
              <a:t>Learning and growth</a:t>
            </a:r>
          </a:p>
          <a:p>
            <a:pPr marL="342900" indent="-342900">
              <a:buFont typeface="+mj-lt"/>
              <a:buAutoNum type="arabicPeriod"/>
            </a:pPr>
            <a:r>
              <a:rPr lang="en-GB" dirty="0"/>
              <a:t>Customer</a:t>
            </a:r>
          </a:p>
        </p:txBody>
      </p:sp>
      <p:sp>
        <p:nvSpPr>
          <p:cNvPr id="6" name="Rectangle 5">
            <a:extLst>
              <a:ext uri="{FF2B5EF4-FFF2-40B4-BE49-F238E27FC236}">
                <a16:creationId xmlns:a16="http://schemas.microsoft.com/office/drawing/2014/main" id="{03DB6C2C-B1FD-4FC8-BE95-5DB4AC9D6CA6}"/>
              </a:ext>
            </a:extLst>
          </p:cNvPr>
          <p:cNvSpPr/>
          <p:nvPr/>
        </p:nvSpPr>
        <p:spPr>
          <a:xfrm>
            <a:off x="515652" y="5958772"/>
            <a:ext cx="2972545" cy="400110"/>
          </a:xfrm>
          <a:prstGeom prst="rect">
            <a:avLst/>
          </a:prstGeom>
        </p:spPr>
        <p:txBody>
          <a:bodyPr wrap="none">
            <a:spAutoFit/>
          </a:bodyPr>
          <a:lstStyle/>
          <a:p>
            <a:r>
              <a:rPr lang="en-GB" sz="2000" dirty="0">
                <a:hlinkClick r:id="rId3">
                  <a:extLst>
                    <a:ext uri="{A12FA001-AC4F-418D-AE19-62706E023703}">
                      <ahyp:hlinkClr xmlns:ahyp="http://schemas.microsoft.com/office/drawing/2018/hyperlinkcolor" val="tx"/>
                    </a:ext>
                  </a:extLst>
                </a:hlinkClick>
              </a:rPr>
              <a:t>Balanced Scorecard Video</a:t>
            </a:r>
            <a:r>
              <a:rPr lang="en-GB" sz="2000" dirty="0"/>
              <a:t> </a:t>
            </a:r>
          </a:p>
        </p:txBody>
      </p:sp>
    </p:spTree>
    <p:extLst>
      <p:ext uri="{BB962C8B-B14F-4D97-AF65-F5344CB8AC3E}">
        <p14:creationId xmlns:p14="http://schemas.microsoft.com/office/powerpoint/2010/main" val="26594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CD8C-F5C6-4B0E-859B-F639246FB46C}"/>
              </a:ext>
            </a:extLst>
          </p:cNvPr>
          <p:cNvSpPr>
            <a:spLocks noGrp="1"/>
          </p:cNvSpPr>
          <p:nvPr>
            <p:ph type="title"/>
          </p:nvPr>
        </p:nvSpPr>
        <p:spPr>
          <a:xfrm>
            <a:off x="634277" y="284176"/>
            <a:ext cx="3670874" cy="1508760"/>
          </a:xfrm>
        </p:spPr>
        <p:txBody>
          <a:bodyPr>
            <a:normAutofit/>
          </a:bodyPr>
          <a:lstStyle/>
          <a:p>
            <a:r>
              <a:rPr lang="en-GB" dirty="0"/>
              <a:t> </a:t>
            </a:r>
          </a:p>
        </p:txBody>
      </p:sp>
      <p:sp>
        <p:nvSpPr>
          <p:cNvPr id="8" name="Content Placeholder 7">
            <a:extLst>
              <a:ext uri="{FF2B5EF4-FFF2-40B4-BE49-F238E27FC236}">
                <a16:creationId xmlns:a16="http://schemas.microsoft.com/office/drawing/2014/main" id="{8924F53D-D244-4586-BF4A-7103DBBD6EFD}"/>
              </a:ext>
            </a:extLst>
          </p:cNvPr>
          <p:cNvSpPr>
            <a:spLocks noGrp="1"/>
          </p:cNvSpPr>
          <p:nvPr>
            <p:ph idx="1"/>
          </p:nvPr>
        </p:nvSpPr>
        <p:spPr>
          <a:xfrm>
            <a:off x="235130" y="2063930"/>
            <a:ext cx="5251269" cy="4153989"/>
          </a:xfrm>
        </p:spPr>
        <p:txBody>
          <a:bodyPr>
            <a:normAutofit/>
          </a:bodyPr>
          <a:lstStyle/>
          <a:p>
            <a:pPr marL="0" indent="0">
              <a:lnSpc>
                <a:spcPct val="100000"/>
              </a:lnSpc>
              <a:spcAft>
                <a:spcPts val="1200"/>
              </a:spcAft>
              <a:buNone/>
            </a:pPr>
            <a:r>
              <a:rPr lang="en-GB" sz="2400" dirty="0"/>
              <a:t>Ultimately, the balanced scorecard is still very data driven.  </a:t>
            </a:r>
          </a:p>
          <a:p>
            <a:pPr marL="0" indent="0">
              <a:lnSpc>
                <a:spcPct val="100000"/>
              </a:lnSpc>
              <a:spcAft>
                <a:spcPts val="1200"/>
              </a:spcAft>
              <a:buNone/>
            </a:pPr>
            <a:r>
              <a:rPr lang="en-GB" sz="2400" dirty="0"/>
              <a:t>These measures are key performance indicators (KPIs) and are based on quantitative data which can be collected and assessed</a:t>
            </a:r>
          </a:p>
          <a:p>
            <a:pPr marL="0" indent="0">
              <a:lnSpc>
                <a:spcPct val="100000"/>
              </a:lnSpc>
              <a:spcAft>
                <a:spcPts val="1200"/>
              </a:spcAft>
              <a:buNone/>
            </a:pPr>
            <a:r>
              <a:rPr lang="en-GB" sz="2400" dirty="0"/>
              <a:t>Examples of the criteria / data which may be looked at  for the balance scorecard</a:t>
            </a:r>
          </a:p>
          <a:p>
            <a:pPr marL="0" indent="0">
              <a:lnSpc>
                <a:spcPct val="100000"/>
              </a:lnSpc>
              <a:spcAft>
                <a:spcPts val="1200"/>
              </a:spcAft>
              <a:buNone/>
            </a:pPr>
            <a:endParaRPr lang="en-US" sz="2400" dirty="0"/>
          </a:p>
        </p:txBody>
      </p:sp>
      <p:pic>
        <p:nvPicPr>
          <p:cNvPr id="4" name="Content Placeholder 3">
            <a:extLst>
              <a:ext uri="{FF2B5EF4-FFF2-40B4-BE49-F238E27FC236}">
                <a16:creationId xmlns:a16="http://schemas.microsoft.com/office/drawing/2014/main" id="{4B08EF82-32AA-4552-B6E0-F3C802015CD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994" r="1" b="1"/>
          <a:stretch/>
        </p:blipFill>
        <p:spPr>
          <a:xfrm>
            <a:off x="5796841" y="1009334"/>
            <a:ext cx="5760882" cy="5151829"/>
          </a:xfrm>
          <a:prstGeom prst="rect">
            <a:avLst/>
          </a:prstGeom>
        </p:spPr>
      </p:pic>
    </p:spTree>
    <p:extLst>
      <p:ext uri="{BB962C8B-B14F-4D97-AF65-F5344CB8AC3E}">
        <p14:creationId xmlns:p14="http://schemas.microsoft.com/office/powerpoint/2010/main" val="32360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56D-D8E8-4145-A780-DE7DCAFA4A9B}"/>
              </a:ext>
            </a:extLst>
          </p:cNvPr>
          <p:cNvSpPr>
            <a:spLocks noGrp="1"/>
          </p:cNvSpPr>
          <p:nvPr>
            <p:ph type="title"/>
          </p:nvPr>
        </p:nvSpPr>
        <p:spPr/>
        <p:txBody>
          <a:bodyPr/>
          <a:lstStyle/>
          <a:p>
            <a:r>
              <a:rPr lang="en-GB" cap="none" dirty="0"/>
              <a:t>The Balanced Scorecard links really well to stakeholder mapping. </a:t>
            </a:r>
          </a:p>
        </p:txBody>
      </p:sp>
      <p:pic>
        <p:nvPicPr>
          <p:cNvPr id="4" name="Content Placeholder 3">
            <a:extLst>
              <a:ext uri="{FF2B5EF4-FFF2-40B4-BE49-F238E27FC236}">
                <a16:creationId xmlns:a16="http://schemas.microsoft.com/office/drawing/2014/main" id="{C02908C9-14CA-494C-A6ED-BC1B29962243}"/>
              </a:ext>
            </a:extLst>
          </p:cNvPr>
          <p:cNvPicPr>
            <a:picLocks noGrp="1" noChangeAspect="1"/>
          </p:cNvPicPr>
          <p:nvPr>
            <p:ph idx="1"/>
          </p:nvPr>
        </p:nvPicPr>
        <p:blipFill>
          <a:blip r:embed="rId2"/>
          <a:stretch>
            <a:fillRect/>
          </a:stretch>
        </p:blipFill>
        <p:spPr>
          <a:xfrm>
            <a:off x="63165" y="2369131"/>
            <a:ext cx="3984808" cy="3762548"/>
          </a:xfrm>
          <a:prstGeom prst="rect">
            <a:avLst/>
          </a:prstGeom>
        </p:spPr>
      </p:pic>
      <p:pic>
        <p:nvPicPr>
          <p:cNvPr id="5" name="Picture 4">
            <a:extLst>
              <a:ext uri="{FF2B5EF4-FFF2-40B4-BE49-F238E27FC236}">
                <a16:creationId xmlns:a16="http://schemas.microsoft.com/office/drawing/2014/main" id="{1E97DD8A-0E0C-45E9-AA7A-B897D60D267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144027" y="2194370"/>
            <a:ext cx="3819239" cy="4032114"/>
          </a:xfrm>
          <a:prstGeom prst="rect">
            <a:avLst/>
          </a:prstGeom>
        </p:spPr>
      </p:pic>
      <p:sp>
        <p:nvSpPr>
          <p:cNvPr id="6" name="Arc 5">
            <a:extLst>
              <a:ext uri="{FF2B5EF4-FFF2-40B4-BE49-F238E27FC236}">
                <a16:creationId xmlns:a16="http://schemas.microsoft.com/office/drawing/2014/main" id="{060D9FD5-CF1C-44A7-A7E7-5A5770134B0E}"/>
              </a:ext>
            </a:extLst>
          </p:cNvPr>
          <p:cNvSpPr/>
          <p:nvPr/>
        </p:nvSpPr>
        <p:spPr>
          <a:xfrm>
            <a:off x="3746618" y="2194370"/>
            <a:ext cx="4698764" cy="653333"/>
          </a:xfrm>
          <a:prstGeom prst="arc">
            <a:avLst>
              <a:gd name="adj1" fmla="val 10825762"/>
              <a:gd name="adj2" fmla="val 21483193"/>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pic>
        <p:nvPicPr>
          <p:cNvPr id="7" name="Picture 6">
            <a:extLst>
              <a:ext uri="{FF2B5EF4-FFF2-40B4-BE49-F238E27FC236}">
                <a16:creationId xmlns:a16="http://schemas.microsoft.com/office/drawing/2014/main" id="{51A13B4C-05A8-4422-A1DD-A103C960AAA0}"/>
              </a:ext>
            </a:extLst>
          </p:cNvPr>
          <p:cNvPicPr>
            <a:picLocks noChangeAspect="1"/>
          </p:cNvPicPr>
          <p:nvPr/>
        </p:nvPicPr>
        <p:blipFill>
          <a:blip r:embed="rId5"/>
          <a:stretch>
            <a:fillRect/>
          </a:stretch>
        </p:blipFill>
        <p:spPr>
          <a:xfrm rot="10800000">
            <a:off x="3746619" y="5796369"/>
            <a:ext cx="4620140" cy="335309"/>
          </a:xfrm>
          <a:prstGeom prst="rect">
            <a:avLst/>
          </a:prstGeom>
        </p:spPr>
      </p:pic>
      <p:sp>
        <p:nvSpPr>
          <p:cNvPr id="8" name="TextBox 7">
            <a:extLst>
              <a:ext uri="{FF2B5EF4-FFF2-40B4-BE49-F238E27FC236}">
                <a16:creationId xmlns:a16="http://schemas.microsoft.com/office/drawing/2014/main" id="{A3835D95-3EAF-43EA-9272-750BA7F181A0}"/>
              </a:ext>
            </a:extLst>
          </p:cNvPr>
          <p:cNvSpPr txBox="1"/>
          <p:nvPr/>
        </p:nvSpPr>
        <p:spPr>
          <a:xfrm>
            <a:off x="4148489" y="2502267"/>
            <a:ext cx="3984808" cy="3416320"/>
          </a:xfrm>
          <a:prstGeom prst="rect">
            <a:avLst/>
          </a:prstGeom>
          <a:noFill/>
        </p:spPr>
        <p:txBody>
          <a:bodyPr wrap="square" rtlCol="0">
            <a:spAutoFit/>
          </a:bodyPr>
          <a:lstStyle/>
          <a:p>
            <a:r>
              <a:rPr lang="en-GB" dirty="0"/>
              <a:t>Think about how the different categories affect each other and how this would differ between firms. </a:t>
            </a:r>
          </a:p>
          <a:p>
            <a:endParaRPr lang="en-GB" dirty="0"/>
          </a:p>
          <a:p>
            <a:r>
              <a:rPr lang="en-GB" dirty="0">
                <a:solidFill>
                  <a:schemeClr val="accent4">
                    <a:lumMod val="75000"/>
                  </a:schemeClr>
                </a:solidFill>
              </a:rPr>
              <a:t>In Greggs PLC, who would be a key player stakeholder group and what would they most interested in on the balanced scorecard?  </a:t>
            </a:r>
          </a:p>
          <a:p>
            <a:endParaRPr lang="en-GB" dirty="0"/>
          </a:p>
          <a:p>
            <a:r>
              <a:rPr lang="en-GB" dirty="0">
                <a:solidFill>
                  <a:schemeClr val="accent4">
                    <a:lumMod val="75000"/>
                  </a:schemeClr>
                </a:solidFill>
              </a:rPr>
              <a:t>What about in Ryanair Holdings PLC?  How would the key players and their interest in the Scorecard be different? </a:t>
            </a:r>
          </a:p>
        </p:txBody>
      </p:sp>
    </p:spTree>
    <p:extLst>
      <p:ext uri="{BB962C8B-B14F-4D97-AF65-F5344CB8AC3E}">
        <p14:creationId xmlns:p14="http://schemas.microsoft.com/office/powerpoint/2010/main" val="250116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77798A-E038-4BB5-9A45-546E5DD4E5F3}"/>
              </a:ext>
            </a:extLst>
          </p:cNvPr>
          <p:cNvSpPr>
            <a:spLocks noGrp="1"/>
          </p:cNvSpPr>
          <p:nvPr>
            <p:ph type="title"/>
          </p:nvPr>
        </p:nvSpPr>
        <p:spPr>
          <a:xfrm>
            <a:off x="302400" y="284176"/>
            <a:ext cx="4002751" cy="1508760"/>
          </a:xfrm>
        </p:spPr>
        <p:txBody>
          <a:bodyPr>
            <a:normAutofit/>
          </a:bodyPr>
          <a:lstStyle/>
          <a:p>
            <a:r>
              <a:rPr lang="en-GB" sz="3400" dirty="0">
                <a:solidFill>
                  <a:schemeClr val="tx2"/>
                </a:solidFill>
              </a:rPr>
              <a:t>Examples in the real world</a:t>
            </a:r>
          </a:p>
        </p:txBody>
      </p:sp>
      <p:sp>
        <p:nvSpPr>
          <p:cNvPr id="8" name="Content Placeholder 7">
            <a:extLst>
              <a:ext uri="{FF2B5EF4-FFF2-40B4-BE49-F238E27FC236}">
                <a16:creationId xmlns:a16="http://schemas.microsoft.com/office/drawing/2014/main" id="{BB201549-9F21-4ABE-B485-3BCA35DD8390}"/>
              </a:ext>
            </a:extLst>
          </p:cNvPr>
          <p:cNvSpPr>
            <a:spLocks noGrp="1"/>
          </p:cNvSpPr>
          <p:nvPr>
            <p:ph idx="1"/>
          </p:nvPr>
        </p:nvSpPr>
        <p:spPr>
          <a:xfrm>
            <a:off x="50400" y="1923773"/>
            <a:ext cx="4514400" cy="3202628"/>
          </a:xfrm>
        </p:spPr>
        <p:txBody>
          <a:bodyPr>
            <a:noAutofit/>
          </a:bodyPr>
          <a:lstStyle/>
          <a:p>
            <a:pPr marL="0" indent="0">
              <a:buNone/>
            </a:pPr>
            <a:r>
              <a:rPr lang="en-US" sz="2400" dirty="0">
                <a:solidFill>
                  <a:schemeClr val="bg1"/>
                </a:solidFill>
              </a:rPr>
              <a:t>One firm which uses this in practice is Tesco, they don’t call it the scorecard, they call it the big 6.   Video: </a:t>
            </a:r>
            <a:r>
              <a:rPr lang="en-US" sz="2400" dirty="0">
                <a:solidFill>
                  <a:schemeClr val="bg1"/>
                </a:solidFill>
                <a:hlinkClick r:id="rId2"/>
              </a:rPr>
              <a:t>Tesco big 6</a:t>
            </a:r>
            <a:r>
              <a:rPr lang="en-US" sz="2400" dirty="0">
                <a:solidFill>
                  <a:schemeClr val="bg1"/>
                </a:solidFill>
              </a:rPr>
              <a:t> </a:t>
            </a:r>
          </a:p>
          <a:p>
            <a:pPr marL="0" indent="0">
              <a:buNone/>
            </a:pPr>
            <a:endParaRPr lang="en-US" sz="2400" dirty="0">
              <a:solidFill>
                <a:schemeClr val="bg1"/>
              </a:solidFill>
            </a:endParaRPr>
          </a:p>
          <a:p>
            <a:pPr marL="0" indent="0">
              <a:buNone/>
            </a:pPr>
            <a:r>
              <a:rPr lang="en-US" sz="2400" dirty="0">
                <a:solidFill>
                  <a:schemeClr val="bg1"/>
                </a:solidFill>
              </a:rPr>
              <a:t>Sainsbury’s has a similar vision shown here:</a:t>
            </a:r>
          </a:p>
          <a:p>
            <a:pPr marL="0" indent="0">
              <a:buNone/>
            </a:pPr>
            <a:endParaRPr lang="en-US" sz="2400" dirty="0">
              <a:solidFill>
                <a:schemeClr val="bg1"/>
              </a:solidFill>
            </a:endParaRPr>
          </a:p>
          <a:p>
            <a:pPr marL="0" indent="0">
              <a:buNone/>
            </a:pPr>
            <a:r>
              <a:rPr lang="en-US" sz="2400" dirty="0">
                <a:solidFill>
                  <a:schemeClr val="bg1"/>
                </a:solidFill>
              </a:rPr>
              <a:t>- </a:t>
            </a:r>
            <a:r>
              <a:rPr lang="en-US" sz="2000" i="1" dirty="0">
                <a:solidFill>
                  <a:schemeClr val="bg1"/>
                </a:solidFill>
              </a:rPr>
              <a:t>Note that neither of these firms calls it “The Balanced Scorecard” -  this may happen in an exam; you have to recognise it.  </a:t>
            </a:r>
            <a:endParaRPr lang="en-US" sz="2400" i="1" dirty="0">
              <a:solidFill>
                <a:schemeClr val="bg1"/>
              </a:solidFill>
            </a:endParaRPr>
          </a:p>
        </p:txBody>
      </p:sp>
      <p:sp>
        <p:nvSpPr>
          <p:cNvPr id="15" name="Rectangle 14">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37464D8-A8E1-4001-91BE-18C95752D745}"/>
              </a:ext>
            </a:extLst>
          </p:cNvPr>
          <p:cNvGrpSpPr/>
          <p:nvPr/>
        </p:nvGrpSpPr>
        <p:grpSpPr>
          <a:xfrm>
            <a:off x="6235200" y="470134"/>
            <a:ext cx="4088100" cy="3907290"/>
            <a:chOff x="5500145" y="598634"/>
            <a:chExt cx="6075803" cy="5619286"/>
          </a:xfrm>
        </p:grpSpPr>
        <p:pic>
          <p:nvPicPr>
            <p:cNvPr id="4" name="Content Placeholder 3">
              <a:extLst>
                <a:ext uri="{FF2B5EF4-FFF2-40B4-BE49-F238E27FC236}">
                  <a16:creationId xmlns:a16="http://schemas.microsoft.com/office/drawing/2014/main" id="{554F93F1-07F7-4844-BCBD-1765E602A821}"/>
                </a:ext>
              </a:extLst>
            </p:cNvPr>
            <p:cNvPicPr>
              <a:picLocks noChangeAspect="1"/>
            </p:cNvPicPr>
            <p:nvPr/>
          </p:nvPicPr>
          <p:blipFill>
            <a:blip r:embed="rId3"/>
            <a:stretch>
              <a:fillRect/>
            </a:stretch>
          </p:blipFill>
          <p:spPr>
            <a:xfrm>
              <a:off x="5500145" y="598634"/>
              <a:ext cx="5808048" cy="5619286"/>
            </a:xfrm>
            <a:prstGeom prst="rect">
              <a:avLst/>
            </a:prstGeom>
          </p:spPr>
        </p:pic>
        <p:sp>
          <p:nvSpPr>
            <p:cNvPr id="5" name="Rectangle 4">
              <a:extLst>
                <a:ext uri="{FF2B5EF4-FFF2-40B4-BE49-F238E27FC236}">
                  <a16:creationId xmlns:a16="http://schemas.microsoft.com/office/drawing/2014/main" id="{3EFE123D-86C9-42B9-8A32-D3DF6DB5A90C}"/>
                </a:ext>
              </a:extLst>
            </p:cNvPr>
            <p:cNvSpPr/>
            <p:nvPr/>
          </p:nvSpPr>
          <p:spPr>
            <a:xfrm>
              <a:off x="8076748" y="5603215"/>
              <a:ext cx="3499200" cy="61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D0CFEBF0-5AF4-4546-8A9A-C53DD48402A9}"/>
              </a:ext>
            </a:extLst>
          </p:cNvPr>
          <p:cNvPicPr>
            <a:picLocks noChangeAspect="1"/>
          </p:cNvPicPr>
          <p:nvPr/>
        </p:nvPicPr>
        <p:blipFill>
          <a:blip r:embed="rId4"/>
          <a:stretch>
            <a:fillRect/>
          </a:stretch>
        </p:blipFill>
        <p:spPr>
          <a:xfrm>
            <a:off x="4666738" y="4377424"/>
            <a:ext cx="7398452" cy="2303595"/>
          </a:xfrm>
          <a:prstGeom prst="rect">
            <a:avLst/>
          </a:prstGeom>
        </p:spPr>
      </p:pic>
    </p:spTree>
    <p:extLst>
      <p:ext uri="{BB962C8B-B14F-4D97-AF65-F5344CB8AC3E}">
        <p14:creationId xmlns:p14="http://schemas.microsoft.com/office/powerpoint/2010/main" val="2614804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E27C5-6AEB-4772-A733-0E13EDDFF04F}"/>
              </a:ext>
            </a:extLst>
          </p:cNvPr>
          <p:cNvSpPr>
            <a:spLocks noGrp="1"/>
          </p:cNvSpPr>
          <p:nvPr>
            <p:ph type="title"/>
          </p:nvPr>
        </p:nvSpPr>
        <p:spPr>
          <a:xfrm>
            <a:off x="622570" y="838646"/>
            <a:ext cx="3709991" cy="5180709"/>
          </a:xfrm>
        </p:spPr>
        <p:txBody>
          <a:bodyPr>
            <a:normAutofit/>
          </a:bodyPr>
          <a:lstStyle/>
          <a:p>
            <a:r>
              <a:rPr lang="en-GB" sz="3600"/>
              <a:t>Using the Balanced scorecard in exams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ED6132-0D3D-444A-BAC3-92158D9E2517}"/>
              </a:ext>
            </a:extLst>
          </p:cNvPr>
          <p:cNvSpPr>
            <a:spLocks noGrp="1"/>
          </p:cNvSpPr>
          <p:nvPr>
            <p:ph idx="1"/>
          </p:nvPr>
        </p:nvSpPr>
        <p:spPr>
          <a:xfrm>
            <a:off x="4955131" y="464127"/>
            <a:ext cx="6440577" cy="5908519"/>
          </a:xfrm>
        </p:spPr>
        <p:txBody>
          <a:bodyPr anchor="ctr">
            <a:normAutofit/>
          </a:bodyPr>
          <a:lstStyle/>
          <a:p>
            <a:pPr>
              <a:lnSpc>
                <a:spcPct val="100000"/>
              </a:lnSpc>
              <a:spcAft>
                <a:spcPts val="1200"/>
              </a:spcAft>
            </a:pPr>
            <a:r>
              <a:rPr lang="en-GB" sz="2000" dirty="0">
                <a:solidFill>
                  <a:schemeClr val="tx2"/>
                </a:solidFill>
              </a:rPr>
              <a:t>This is useful topic because you can talk about firms who are not performing well financially but might be achieving a lot of success in other ways.  </a:t>
            </a:r>
          </a:p>
          <a:p>
            <a:pPr>
              <a:lnSpc>
                <a:spcPct val="100000"/>
              </a:lnSpc>
              <a:spcAft>
                <a:spcPts val="1200"/>
              </a:spcAft>
            </a:pPr>
            <a:r>
              <a:rPr lang="en-GB" sz="2000" dirty="0">
                <a:solidFill>
                  <a:schemeClr val="tx2"/>
                </a:solidFill>
              </a:rPr>
              <a:t>Some organisations e.g. West Yorkshire Playhouse, St Gemma’s Hospice or Yorkshire Water are not focussed solely on making profits so need to be able to point to other measures of their success for their stakeholders. </a:t>
            </a:r>
          </a:p>
          <a:p>
            <a:pPr>
              <a:lnSpc>
                <a:spcPct val="100000"/>
              </a:lnSpc>
              <a:spcAft>
                <a:spcPts val="1200"/>
              </a:spcAft>
            </a:pPr>
            <a:r>
              <a:rPr lang="en-GB" sz="2000" dirty="0">
                <a:solidFill>
                  <a:schemeClr val="tx2"/>
                </a:solidFill>
              </a:rPr>
              <a:t>Over the last 20 years the focus of business success has shifted significantly from just looking at profits to looking at the overall nature of business strategy and there is far more emphasis on firms not solely pursuing financial success at any price. </a:t>
            </a:r>
          </a:p>
          <a:p>
            <a:pPr>
              <a:lnSpc>
                <a:spcPct val="100000"/>
              </a:lnSpc>
              <a:spcAft>
                <a:spcPts val="1200"/>
              </a:spcAft>
            </a:pPr>
            <a:r>
              <a:rPr lang="en-GB" sz="2000" dirty="0">
                <a:solidFill>
                  <a:schemeClr val="tx2"/>
                </a:solidFill>
              </a:rPr>
              <a:t>The extent to which this is important depends on the nature of the business and the relative importance of different stakeholder groups. </a:t>
            </a:r>
          </a:p>
        </p:txBody>
      </p:sp>
    </p:spTree>
    <p:extLst>
      <p:ext uri="{BB962C8B-B14F-4D97-AF65-F5344CB8AC3E}">
        <p14:creationId xmlns:p14="http://schemas.microsoft.com/office/powerpoint/2010/main" val="1045846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109A-FF1A-429F-B9FA-6B6C9E301344}"/>
              </a:ext>
            </a:extLst>
          </p:cNvPr>
          <p:cNvSpPr>
            <a:spLocks noGrp="1"/>
          </p:cNvSpPr>
          <p:nvPr>
            <p:ph type="title"/>
          </p:nvPr>
        </p:nvSpPr>
        <p:spPr>
          <a:xfrm>
            <a:off x="214411" y="2396358"/>
            <a:ext cx="5574687" cy="3815255"/>
          </a:xfrm>
        </p:spPr>
        <p:txBody>
          <a:bodyPr>
            <a:noAutofit/>
          </a:bodyPr>
          <a:lstStyle/>
          <a:p>
            <a:r>
              <a:rPr lang="en-GB" sz="2400" cap="none" dirty="0">
                <a:solidFill>
                  <a:srgbClr val="000000"/>
                </a:solidFill>
                <a:latin typeface="Arial" panose="020B0604020202020204" pitchFamily="34" charset="0"/>
              </a:rPr>
              <a:t>Do you think that all businesses should use a balanced scorecard to improve their strategic decision making? </a:t>
            </a:r>
            <a:br>
              <a:rPr lang="en-GB" sz="2400" cap="none" dirty="0">
                <a:solidFill>
                  <a:srgbClr val="000000"/>
                </a:solidFill>
                <a:latin typeface="Arial" panose="020B0604020202020204" pitchFamily="34" charset="0"/>
              </a:rPr>
            </a:br>
            <a:br>
              <a:rPr lang="en-GB" sz="2400" cap="none" dirty="0">
                <a:solidFill>
                  <a:srgbClr val="000000"/>
                </a:solidFill>
                <a:latin typeface="Arial" panose="020B0604020202020204" pitchFamily="34" charset="0"/>
              </a:rPr>
            </a:br>
            <a:r>
              <a:rPr lang="en-GB" sz="2400" cap="none" dirty="0">
                <a:solidFill>
                  <a:srgbClr val="000000"/>
                </a:solidFill>
                <a:latin typeface="Arial" panose="020B0604020202020204" pitchFamily="34" charset="0"/>
              </a:rPr>
              <a:t>Justify your view. </a:t>
            </a:r>
            <a:br>
              <a:rPr lang="en-GB" sz="2400" cap="none" dirty="0">
                <a:solidFill>
                  <a:srgbClr val="000000"/>
                </a:solidFill>
                <a:latin typeface="Arial" panose="020B0604020202020204" pitchFamily="34" charset="0"/>
              </a:rPr>
            </a:br>
            <a:r>
              <a:rPr lang="en-GB" sz="2400" cap="none" dirty="0">
                <a:solidFill>
                  <a:srgbClr val="000000"/>
                </a:solidFill>
                <a:latin typeface="Arial" panose="020B0604020202020204" pitchFamily="34" charset="0"/>
              </a:rPr>
              <a:t>				</a:t>
            </a:r>
            <a:r>
              <a:rPr lang="en-GB" sz="2000" b="1" cap="none" dirty="0">
                <a:solidFill>
                  <a:srgbClr val="000000"/>
                </a:solidFill>
                <a:latin typeface="Arial" panose="020B0604020202020204" pitchFamily="34" charset="0"/>
              </a:rPr>
              <a:t>[16 marks] </a:t>
            </a:r>
            <a:br>
              <a:rPr lang="en-GB" sz="2400" b="1" cap="none" dirty="0">
                <a:solidFill>
                  <a:srgbClr val="000000"/>
                </a:solidFill>
                <a:latin typeface="Arial" panose="020B0604020202020204" pitchFamily="34" charset="0"/>
              </a:rPr>
            </a:br>
            <a:br>
              <a:rPr lang="en-GB" sz="2400" b="1" cap="none" dirty="0">
                <a:solidFill>
                  <a:srgbClr val="000000"/>
                </a:solidFill>
                <a:latin typeface="Arial" panose="020B0604020202020204" pitchFamily="34" charset="0"/>
              </a:rPr>
            </a:br>
            <a:br>
              <a:rPr lang="en-GB" sz="2400" b="1" cap="none" dirty="0">
                <a:solidFill>
                  <a:srgbClr val="000000"/>
                </a:solidFill>
                <a:latin typeface="Arial" panose="020B0604020202020204" pitchFamily="34" charset="0"/>
              </a:rPr>
            </a:br>
            <a:br>
              <a:rPr lang="en-GB" sz="2400" b="1" cap="none" dirty="0">
                <a:solidFill>
                  <a:srgbClr val="000000"/>
                </a:solidFill>
                <a:latin typeface="Arial" panose="020B0604020202020204" pitchFamily="34" charset="0"/>
              </a:rPr>
            </a:br>
            <a:br>
              <a:rPr lang="en-GB" sz="2400" b="1" cap="none" dirty="0">
                <a:solidFill>
                  <a:srgbClr val="000000"/>
                </a:solidFill>
                <a:latin typeface="Arial" panose="020B0604020202020204" pitchFamily="34" charset="0"/>
              </a:rPr>
            </a:br>
            <a:r>
              <a:rPr lang="en-GB" sz="1600" b="1" cap="none" dirty="0">
                <a:solidFill>
                  <a:srgbClr val="000000"/>
                </a:solidFill>
                <a:latin typeface="Arial" panose="020B0604020202020204" pitchFamily="34" charset="0"/>
              </a:rPr>
              <a:t>Specimen paper set 2, paper 2 Q2.3</a:t>
            </a:r>
            <a:endParaRPr lang="en-GB" sz="2400" cap="none" dirty="0"/>
          </a:p>
        </p:txBody>
      </p:sp>
      <p:pic>
        <p:nvPicPr>
          <p:cNvPr id="4" name="Picture 3">
            <a:extLst>
              <a:ext uri="{FF2B5EF4-FFF2-40B4-BE49-F238E27FC236}">
                <a16:creationId xmlns:a16="http://schemas.microsoft.com/office/drawing/2014/main" id="{4B9A68D3-C7B6-4E86-8524-DD9A12AE1DF4}"/>
              </a:ext>
            </a:extLst>
          </p:cNvPr>
          <p:cNvPicPr>
            <a:picLocks noChangeAspect="1"/>
          </p:cNvPicPr>
          <p:nvPr/>
        </p:nvPicPr>
        <p:blipFill>
          <a:blip r:embed="rId2"/>
          <a:stretch>
            <a:fillRect/>
          </a:stretch>
        </p:blipFill>
        <p:spPr>
          <a:xfrm>
            <a:off x="5898182" y="903186"/>
            <a:ext cx="6015830" cy="5702566"/>
          </a:xfrm>
          <a:prstGeom prst="rect">
            <a:avLst/>
          </a:prstGeom>
        </p:spPr>
      </p:pic>
    </p:spTree>
    <p:extLst>
      <p:ext uri="{BB962C8B-B14F-4D97-AF65-F5344CB8AC3E}">
        <p14:creationId xmlns:p14="http://schemas.microsoft.com/office/powerpoint/2010/main" val="1939607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67</TotalTime>
  <Words>443</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Wingdings</vt:lpstr>
      <vt:lpstr>Banded</vt:lpstr>
      <vt:lpstr>Assessing non-financial performance (2)</vt:lpstr>
      <vt:lpstr>What theories are there about assessing non-financial performance?</vt:lpstr>
      <vt:lpstr>The Balanced Scorecard</vt:lpstr>
      <vt:lpstr> </vt:lpstr>
      <vt:lpstr>The Balanced Scorecard links really well to stakeholder mapping. </vt:lpstr>
      <vt:lpstr>Examples in the real world</vt:lpstr>
      <vt:lpstr>Using the Balanced scorecard in exams</vt:lpstr>
      <vt:lpstr>Do you think that all businesses should use a balanced scorecard to improve their strategic decision making?   Justify your view.      [16 marks]      Specimen paper set 2, paper 2 Q2.3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non-financial performance (2)</dc:title>
  <dc:creator>Rosemary Haynes</dc:creator>
  <cp:lastModifiedBy>Rosemary Haynes</cp:lastModifiedBy>
  <cp:revision>5</cp:revision>
  <dcterms:created xsi:type="dcterms:W3CDTF">2020-06-01T13:40:55Z</dcterms:created>
  <dcterms:modified xsi:type="dcterms:W3CDTF">2020-06-04T11:39:08Z</dcterms:modified>
</cp:coreProperties>
</file>