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59" r:id="rId4"/>
    <p:sldId id="263" r:id="rId5"/>
    <p:sldId id="270" r:id="rId6"/>
    <p:sldId id="264" r:id="rId7"/>
    <p:sldId id="269" r:id="rId8"/>
    <p:sldId id="260" r:id="rId9"/>
    <p:sldId id="265" r:id="rId10"/>
    <p:sldId id="271" r:id="rId11"/>
    <p:sldId id="266" r:id="rId12"/>
    <p:sldId id="267" r:id="rId13"/>
    <p:sldId id="268" r:id="rId14"/>
    <p:sldId id="272" r:id="rId15"/>
    <p:sldId id="273" r:id="rId16"/>
    <p:sldId id="277" r:id="rId17"/>
    <p:sldId id="275" r:id="rId18"/>
    <p:sldId id="276" r:id="rId19"/>
    <p:sldId id="278" r:id="rId20"/>
    <p:sldId id="286" r:id="rId21"/>
    <p:sldId id="287" r:id="rId22"/>
    <p:sldId id="281" r:id="rId23"/>
    <p:sldId id="282" r:id="rId24"/>
    <p:sldId id="283" r:id="rId25"/>
    <p:sldId id="288"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52281-CD9B-49E5-B96C-46549BEC6057}"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B8487923-A385-4722-ABD5-4FC1B5C3922A}">
      <dgm:prSet phldrT="[Text]"/>
      <dgm:spPr/>
      <dgm:t>
        <a:bodyPr/>
        <a:lstStyle/>
        <a:p>
          <a:r>
            <a:rPr lang="en-GB" b="1" dirty="0" smtClean="0"/>
            <a:t>1</a:t>
          </a:r>
          <a:endParaRPr lang="en-GB" b="1" dirty="0"/>
        </a:p>
      </dgm:t>
    </dgm:pt>
    <dgm:pt modelId="{88CD952B-F638-43DB-A238-DD251AF2DD57}" type="parTrans" cxnId="{52DA22D8-31BE-4CE0-BAC7-C1C774C6CC45}">
      <dgm:prSet/>
      <dgm:spPr/>
      <dgm:t>
        <a:bodyPr/>
        <a:lstStyle/>
        <a:p>
          <a:endParaRPr lang="en-GB"/>
        </a:p>
      </dgm:t>
    </dgm:pt>
    <dgm:pt modelId="{33D7303D-0AE7-488D-93BD-1BC98FB71AD3}" type="sibTrans" cxnId="{52DA22D8-31BE-4CE0-BAC7-C1C774C6CC45}">
      <dgm:prSet/>
      <dgm:spPr/>
      <dgm:t>
        <a:bodyPr/>
        <a:lstStyle/>
        <a:p>
          <a:endParaRPr lang="en-GB"/>
        </a:p>
      </dgm:t>
    </dgm:pt>
    <dgm:pt modelId="{86BB4B7E-15A4-4A93-B3E8-8D761D2918FD}">
      <dgm:prSet phldrT="[Text]" custT="1"/>
      <dgm:spPr/>
      <dgm:t>
        <a:bodyPr/>
        <a:lstStyle/>
        <a:p>
          <a:endParaRPr lang="en-GB" sz="1800" dirty="0"/>
        </a:p>
      </dgm:t>
    </dgm:pt>
    <dgm:pt modelId="{A71892E3-A85E-4599-8582-0015E9D78565}" type="parTrans" cxnId="{AC2D7D0C-64EE-4286-9A75-D8DCC3DBCE6A}">
      <dgm:prSet/>
      <dgm:spPr/>
      <dgm:t>
        <a:bodyPr/>
        <a:lstStyle/>
        <a:p>
          <a:endParaRPr lang="en-GB"/>
        </a:p>
      </dgm:t>
    </dgm:pt>
    <dgm:pt modelId="{29108C03-CF43-4E3B-8853-4CF2335742BE}" type="sibTrans" cxnId="{AC2D7D0C-64EE-4286-9A75-D8DCC3DBCE6A}">
      <dgm:prSet/>
      <dgm:spPr/>
      <dgm:t>
        <a:bodyPr/>
        <a:lstStyle/>
        <a:p>
          <a:endParaRPr lang="en-GB"/>
        </a:p>
      </dgm:t>
    </dgm:pt>
    <dgm:pt modelId="{1EE5EAEA-9D48-4F1E-92E0-EFD723E42F05}">
      <dgm:prSet phldrT="[Text]"/>
      <dgm:spPr/>
      <dgm:t>
        <a:bodyPr/>
        <a:lstStyle/>
        <a:p>
          <a:r>
            <a:rPr lang="en-GB" b="1" dirty="0" smtClean="0"/>
            <a:t>2</a:t>
          </a:r>
          <a:endParaRPr lang="en-GB" b="1" dirty="0"/>
        </a:p>
      </dgm:t>
    </dgm:pt>
    <dgm:pt modelId="{57E815D0-6CED-4D4D-92D5-10C529C2E66F}" type="parTrans" cxnId="{2800C18D-6682-45AD-81B8-13E8D1480FB7}">
      <dgm:prSet/>
      <dgm:spPr/>
      <dgm:t>
        <a:bodyPr/>
        <a:lstStyle/>
        <a:p>
          <a:endParaRPr lang="en-GB"/>
        </a:p>
      </dgm:t>
    </dgm:pt>
    <dgm:pt modelId="{CCDE87F3-9A3F-4A19-A536-FE3CACCD3895}" type="sibTrans" cxnId="{2800C18D-6682-45AD-81B8-13E8D1480FB7}">
      <dgm:prSet/>
      <dgm:spPr/>
      <dgm:t>
        <a:bodyPr/>
        <a:lstStyle/>
        <a:p>
          <a:endParaRPr lang="en-GB"/>
        </a:p>
      </dgm:t>
    </dgm:pt>
    <dgm:pt modelId="{78F29B60-795C-49C1-8136-D006B3FF0248}">
      <dgm:prSet phldrT="[Text]"/>
      <dgm:spPr/>
      <dgm:t>
        <a:bodyPr/>
        <a:lstStyle/>
        <a:p>
          <a:r>
            <a:rPr lang="en-GB" b="1" dirty="0" smtClean="0"/>
            <a:t>3</a:t>
          </a:r>
          <a:endParaRPr lang="en-GB" b="1" dirty="0"/>
        </a:p>
      </dgm:t>
    </dgm:pt>
    <dgm:pt modelId="{67CF0B8F-3F66-4F04-A21A-6D97ADAE1A51}" type="parTrans" cxnId="{27E54866-939A-48CA-A8B5-124BE8FD9D90}">
      <dgm:prSet/>
      <dgm:spPr/>
      <dgm:t>
        <a:bodyPr/>
        <a:lstStyle/>
        <a:p>
          <a:endParaRPr lang="en-GB"/>
        </a:p>
      </dgm:t>
    </dgm:pt>
    <dgm:pt modelId="{8BB6B1F9-772C-4C03-9333-0A7F72AEFB2A}" type="sibTrans" cxnId="{27E54866-939A-48CA-A8B5-124BE8FD9D90}">
      <dgm:prSet/>
      <dgm:spPr/>
      <dgm:t>
        <a:bodyPr/>
        <a:lstStyle/>
        <a:p>
          <a:endParaRPr lang="en-GB"/>
        </a:p>
      </dgm:t>
    </dgm:pt>
    <dgm:pt modelId="{E3D22690-A95D-467B-B651-39AB6541BBF4}">
      <dgm:prSet phldrT="[Text]" custT="1"/>
      <dgm:spPr/>
      <dgm:t>
        <a:bodyPr/>
        <a:lstStyle/>
        <a:p>
          <a:endParaRPr lang="en-GB" sz="1800" dirty="0"/>
        </a:p>
      </dgm:t>
    </dgm:pt>
    <dgm:pt modelId="{97254730-2F61-406C-82E9-35D101BBDB1C}" type="parTrans" cxnId="{9C1D6C9C-FE02-439D-B944-98EC286FACC1}">
      <dgm:prSet/>
      <dgm:spPr/>
      <dgm:t>
        <a:bodyPr/>
        <a:lstStyle/>
        <a:p>
          <a:endParaRPr lang="en-GB"/>
        </a:p>
      </dgm:t>
    </dgm:pt>
    <dgm:pt modelId="{0D627F7C-7368-49AF-9E7E-6FF1F1179A89}" type="sibTrans" cxnId="{9C1D6C9C-FE02-439D-B944-98EC286FACC1}">
      <dgm:prSet/>
      <dgm:spPr/>
      <dgm:t>
        <a:bodyPr/>
        <a:lstStyle/>
        <a:p>
          <a:endParaRPr lang="en-GB"/>
        </a:p>
      </dgm:t>
    </dgm:pt>
    <dgm:pt modelId="{B43220F7-64D2-4441-A86A-14EAF49397DB}">
      <dgm:prSet phldrT="[Text]"/>
      <dgm:spPr/>
      <dgm:t>
        <a:bodyPr/>
        <a:lstStyle/>
        <a:p>
          <a:r>
            <a:rPr lang="en-GB" b="1" dirty="0" smtClean="0"/>
            <a:t>4</a:t>
          </a:r>
          <a:endParaRPr lang="en-GB" b="1" dirty="0"/>
        </a:p>
      </dgm:t>
    </dgm:pt>
    <dgm:pt modelId="{A8CF0EDA-93B6-4FA7-97EE-FE11BE559997}" type="parTrans" cxnId="{A3CA0EC2-3694-471B-9506-549237701A34}">
      <dgm:prSet/>
      <dgm:spPr/>
      <dgm:t>
        <a:bodyPr/>
        <a:lstStyle/>
        <a:p>
          <a:endParaRPr lang="en-GB"/>
        </a:p>
      </dgm:t>
    </dgm:pt>
    <dgm:pt modelId="{E077B731-5649-43C9-93FA-69C24EBFF75E}" type="sibTrans" cxnId="{A3CA0EC2-3694-471B-9506-549237701A34}">
      <dgm:prSet/>
      <dgm:spPr/>
      <dgm:t>
        <a:bodyPr/>
        <a:lstStyle/>
        <a:p>
          <a:endParaRPr lang="en-GB"/>
        </a:p>
      </dgm:t>
    </dgm:pt>
    <dgm:pt modelId="{7411173A-32CA-44AB-8BB7-69DD65DB9421}">
      <dgm:prSet phldrT="[Text]"/>
      <dgm:spPr/>
      <dgm:t>
        <a:bodyPr/>
        <a:lstStyle/>
        <a:p>
          <a:endParaRPr lang="en-GB" dirty="0"/>
        </a:p>
      </dgm:t>
    </dgm:pt>
    <dgm:pt modelId="{F1179830-5ADF-44E6-AFF8-86AC6CF290A6}" type="parTrans" cxnId="{91CB09A8-817E-408D-A6C5-92BB162BAC83}">
      <dgm:prSet/>
      <dgm:spPr/>
      <dgm:t>
        <a:bodyPr/>
        <a:lstStyle/>
        <a:p>
          <a:endParaRPr lang="en-GB"/>
        </a:p>
      </dgm:t>
    </dgm:pt>
    <dgm:pt modelId="{64AA1CBF-B7F0-41B1-AAD8-16DF020BD5E4}" type="sibTrans" cxnId="{91CB09A8-817E-408D-A6C5-92BB162BAC83}">
      <dgm:prSet/>
      <dgm:spPr/>
      <dgm:t>
        <a:bodyPr/>
        <a:lstStyle/>
        <a:p>
          <a:endParaRPr lang="en-GB"/>
        </a:p>
      </dgm:t>
    </dgm:pt>
    <dgm:pt modelId="{1F4571C2-51FD-484A-94EE-651CDC4BB7D4}">
      <dgm:prSet phldrT="[Text]"/>
      <dgm:spPr/>
      <dgm:t>
        <a:bodyPr/>
        <a:lstStyle/>
        <a:p>
          <a:r>
            <a:rPr lang="en-GB" b="1" dirty="0" smtClean="0"/>
            <a:t>5 </a:t>
          </a:r>
          <a:endParaRPr lang="en-GB" b="1" dirty="0"/>
        </a:p>
      </dgm:t>
    </dgm:pt>
    <dgm:pt modelId="{7F2E953C-21CE-4153-AD2E-6973AE12FA51}" type="parTrans" cxnId="{D4CFA01F-B0A3-4EAA-9255-DC1C19843C3F}">
      <dgm:prSet/>
      <dgm:spPr/>
      <dgm:t>
        <a:bodyPr/>
        <a:lstStyle/>
        <a:p>
          <a:endParaRPr lang="en-GB"/>
        </a:p>
      </dgm:t>
    </dgm:pt>
    <dgm:pt modelId="{3E1DDF4F-712A-4E32-8F88-828C0954E4B9}" type="sibTrans" cxnId="{D4CFA01F-B0A3-4EAA-9255-DC1C19843C3F}">
      <dgm:prSet/>
      <dgm:spPr/>
      <dgm:t>
        <a:bodyPr/>
        <a:lstStyle/>
        <a:p>
          <a:endParaRPr lang="en-GB"/>
        </a:p>
      </dgm:t>
    </dgm:pt>
    <dgm:pt modelId="{A8EFADB5-9503-479F-BBC9-4D65A5116549}">
      <dgm:prSet phldrT="[Text]"/>
      <dgm:spPr/>
      <dgm:t>
        <a:bodyPr/>
        <a:lstStyle/>
        <a:p>
          <a:endParaRPr lang="en-GB" dirty="0"/>
        </a:p>
      </dgm:t>
    </dgm:pt>
    <dgm:pt modelId="{8EE0B1D2-FF41-48CD-B23C-86F10CBA0474}" type="parTrans" cxnId="{45444395-1506-44C7-B600-4241EEA15206}">
      <dgm:prSet/>
      <dgm:spPr/>
      <dgm:t>
        <a:bodyPr/>
        <a:lstStyle/>
        <a:p>
          <a:endParaRPr lang="en-GB"/>
        </a:p>
      </dgm:t>
    </dgm:pt>
    <dgm:pt modelId="{8509F3C5-7B1F-4281-AF54-1D04F7FEE660}" type="sibTrans" cxnId="{45444395-1506-44C7-B600-4241EEA15206}">
      <dgm:prSet/>
      <dgm:spPr/>
      <dgm:t>
        <a:bodyPr/>
        <a:lstStyle/>
        <a:p>
          <a:endParaRPr lang="en-GB"/>
        </a:p>
      </dgm:t>
    </dgm:pt>
    <dgm:pt modelId="{308DBA92-5DAF-4C6C-BEF7-4B3EC73BDD9A}">
      <dgm:prSet phldrT="[Text]" custT="1"/>
      <dgm:spPr/>
      <dgm:t>
        <a:bodyPr/>
        <a:lstStyle/>
        <a:p>
          <a:endParaRPr lang="en-GB" sz="1600" dirty="0"/>
        </a:p>
      </dgm:t>
    </dgm:pt>
    <dgm:pt modelId="{E9E70E5F-8D5A-46CF-A467-D10B911E6835}" type="parTrans" cxnId="{1DE53AE2-FD3B-4708-83A7-BD7256DD8CC6}">
      <dgm:prSet/>
      <dgm:spPr/>
      <dgm:t>
        <a:bodyPr/>
        <a:lstStyle/>
        <a:p>
          <a:endParaRPr lang="en-GB"/>
        </a:p>
      </dgm:t>
    </dgm:pt>
    <dgm:pt modelId="{76EDA636-20D7-4201-A27B-42E3F80EB9ED}" type="sibTrans" cxnId="{1DE53AE2-FD3B-4708-83A7-BD7256DD8CC6}">
      <dgm:prSet/>
      <dgm:spPr/>
      <dgm:t>
        <a:bodyPr/>
        <a:lstStyle/>
        <a:p>
          <a:endParaRPr lang="en-GB"/>
        </a:p>
      </dgm:t>
    </dgm:pt>
    <dgm:pt modelId="{D028272C-8694-4F32-B63A-6555C4E5176C}" type="pres">
      <dgm:prSet presAssocID="{4AD52281-CD9B-49E5-B96C-46549BEC6057}" presName="linearFlow" presStyleCnt="0">
        <dgm:presLayoutVars>
          <dgm:dir/>
          <dgm:animLvl val="lvl"/>
          <dgm:resizeHandles val="exact"/>
        </dgm:presLayoutVars>
      </dgm:prSet>
      <dgm:spPr/>
      <dgm:t>
        <a:bodyPr/>
        <a:lstStyle/>
        <a:p>
          <a:endParaRPr lang="en-GB"/>
        </a:p>
      </dgm:t>
    </dgm:pt>
    <dgm:pt modelId="{2542D958-F643-42A1-BC59-BAD86B9E64E5}" type="pres">
      <dgm:prSet presAssocID="{B8487923-A385-4722-ABD5-4FC1B5C3922A}" presName="composite" presStyleCnt="0"/>
      <dgm:spPr/>
    </dgm:pt>
    <dgm:pt modelId="{27F9FFF4-470C-4949-A605-A39B6EC079AB}" type="pres">
      <dgm:prSet presAssocID="{B8487923-A385-4722-ABD5-4FC1B5C3922A}" presName="parentText" presStyleLbl="alignNode1" presStyleIdx="0" presStyleCnt="5">
        <dgm:presLayoutVars>
          <dgm:chMax val="1"/>
          <dgm:bulletEnabled val="1"/>
        </dgm:presLayoutVars>
      </dgm:prSet>
      <dgm:spPr/>
      <dgm:t>
        <a:bodyPr/>
        <a:lstStyle/>
        <a:p>
          <a:endParaRPr lang="en-GB"/>
        </a:p>
      </dgm:t>
    </dgm:pt>
    <dgm:pt modelId="{3B02A6D1-3160-46F2-B395-57C810AB0E3D}" type="pres">
      <dgm:prSet presAssocID="{B8487923-A385-4722-ABD5-4FC1B5C3922A}" presName="descendantText" presStyleLbl="alignAcc1" presStyleIdx="0" presStyleCnt="5">
        <dgm:presLayoutVars>
          <dgm:bulletEnabled val="1"/>
        </dgm:presLayoutVars>
      </dgm:prSet>
      <dgm:spPr/>
      <dgm:t>
        <a:bodyPr/>
        <a:lstStyle/>
        <a:p>
          <a:endParaRPr lang="en-GB"/>
        </a:p>
      </dgm:t>
    </dgm:pt>
    <dgm:pt modelId="{E7B0DC1C-0BBD-456D-893B-CD5E2424B00B}" type="pres">
      <dgm:prSet presAssocID="{33D7303D-0AE7-488D-93BD-1BC98FB71AD3}" presName="sp" presStyleCnt="0"/>
      <dgm:spPr/>
    </dgm:pt>
    <dgm:pt modelId="{6413E665-6BB2-4300-BB12-CF9F739AD816}" type="pres">
      <dgm:prSet presAssocID="{1EE5EAEA-9D48-4F1E-92E0-EFD723E42F05}" presName="composite" presStyleCnt="0"/>
      <dgm:spPr/>
    </dgm:pt>
    <dgm:pt modelId="{9704A705-C325-45AA-B22A-5695D3701B20}" type="pres">
      <dgm:prSet presAssocID="{1EE5EAEA-9D48-4F1E-92E0-EFD723E42F05}" presName="parentText" presStyleLbl="alignNode1" presStyleIdx="1" presStyleCnt="5">
        <dgm:presLayoutVars>
          <dgm:chMax val="1"/>
          <dgm:bulletEnabled val="1"/>
        </dgm:presLayoutVars>
      </dgm:prSet>
      <dgm:spPr/>
      <dgm:t>
        <a:bodyPr/>
        <a:lstStyle/>
        <a:p>
          <a:endParaRPr lang="en-GB"/>
        </a:p>
      </dgm:t>
    </dgm:pt>
    <dgm:pt modelId="{D8D52330-8267-4E8E-8092-D897A6E7F082}" type="pres">
      <dgm:prSet presAssocID="{1EE5EAEA-9D48-4F1E-92E0-EFD723E42F05}" presName="descendantText" presStyleLbl="alignAcc1" presStyleIdx="1" presStyleCnt="5">
        <dgm:presLayoutVars>
          <dgm:bulletEnabled val="1"/>
        </dgm:presLayoutVars>
      </dgm:prSet>
      <dgm:spPr/>
      <dgm:t>
        <a:bodyPr/>
        <a:lstStyle/>
        <a:p>
          <a:endParaRPr lang="en-GB"/>
        </a:p>
      </dgm:t>
    </dgm:pt>
    <dgm:pt modelId="{BC219F91-F70A-44BD-B543-DB4B7FAD2C44}" type="pres">
      <dgm:prSet presAssocID="{CCDE87F3-9A3F-4A19-A536-FE3CACCD3895}" presName="sp" presStyleCnt="0"/>
      <dgm:spPr/>
    </dgm:pt>
    <dgm:pt modelId="{61DD0D1A-D1AF-430E-8EAC-F3C1A3190D37}" type="pres">
      <dgm:prSet presAssocID="{78F29B60-795C-49C1-8136-D006B3FF0248}" presName="composite" presStyleCnt="0"/>
      <dgm:spPr/>
    </dgm:pt>
    <dgm:pt modelId="{07B89A35-0330-415D-8089-2E54F9068670}" type="pres">
      <dgm:prSet presAssocID="{78F29B60-795C-49C1-8136-D006B3FF0248}" presName="parentText" presStyleLbl="alignNode1" presStyleIdx="2" presStyleCnt="5">
        <dgm:presLayoutVars>
          <dgm:chMax val="1"/>
          <dgm:bulletEnabled val="1"/>
        </dgm:presLayoutVars>
      </dgm:prSet>
      <dgm:spPr/>
      <dgm:t>
        <a:bodyPr/>
        <a:lstStyle/>
        <a:p>
          <a:endParaRPr lang="en-GB"/>
        </a:p>
      </dgm:t>
    </dgm:pt>
    <dgm:pt modelId="{9C50C5E7-4ED8-4560-BA57-6F3993E9933C}" type="pres">
      <dgm:prSet presAssocID="{78F29B60-795C-49C1-8136-D006B3FF0248}" presName="descendantText" presStyleLbl="alignAcc1" presStyleIdx="2" presStyleCnt="5">
        <dgm:presLayoutVars>
          <dgm:bulletEnabled val="1"/>
        </dgm:presLayoutVars>
      </dgm:prSet>
      <dgm:spPr/>
      <dgm:t>
        <a:bodyPr/>
        <a:lstStyle/>
        <a:p>
          <a:endParaRPr lang="en-GB"/>
        </a:p>
      </dgm:t>
    </dgm:pt>
    <dgm:pt modelId="{DF481416-937E-4E06-8BCF-828EBBD6BE60}" type="pres">
      <dgm:prSet presAssocID="{8BB6B1F9-772C-4C03-9333-0A7F72AEFB2A}" presName="sp" presStyleCnt="0"/>
      <dgm:spPr/>
    </dgm:pt>
    <dgm:pt modelId="{4F66C634-D6F3-4D93-99E0-2FFC38C643FF}" type="pres">
      <dgm:prSet presAssocID="{B43220F7-64D2-4441-A86A-14EAF49397DB}" presName="composite" presStyleCnt="0"/>
      <dgm:spPr/>
    </dgm:pt>
    <dgm:pt modelId="{F171E791-DD9F-456E-8996-587905D2E3BB}" type="pres">
      <dgm:prSet presAssocID="{B43220F7-64D2-4441-A86A-14EAF49397DB}" presName="parentText" presStyleLbl="alignNode1" presStyleIdx="3" presStyleCnt="5">
        <dgm:presLayoutVars>
          <dgm:chMax val="1"/>
          <dgm:bulletEnabled val="1"/>
        </dgm:presLayoutVars>
      </dgm:prSet>
      <dgm:spPr/>
      <dgm:t>
        <a:bodyPr/>
        <a:lstStyle/>
        <a:p>
          <a:endParaRPr lang="en-GB"/>
        </a:p>
      </dgm:t>
    </dgm:pt>
    <dgm:pt modelId="{4E2CD98F-376C-4943-B6DE-D63725F7B7B0}" type="pres">
      <dgm:prSet presAssocID="{B43220F7-64D2-4441-A86A-14EAF49397DB}" presName="descendantText" presStyleLbl="alignAcc1" presStyleIdx="3" presStyleCnt="5">
        <dgm:presLayoutVars>
          <dgm:bulletEnabled val="1"/>
        </dgm:presLayoutVars>
      </dgm:prSet>
      <dgm:spPr/>
      <dgm:t>
        <a:bodyPr/>
        <a:lstStyle/>
        <a:p>
          <a:endParaRPr lang="en-GB"/>
        </a:p>
      </dgm:t>
    </dgm:pt>
    <dgm:pt modelId="{470DA158-3D12-4788-950B-69158E7CFB47}" type="pres">
      <dgm:prSet presAssocID="{E077B731-5649-43C9-93FA-69C24EBFF75E}" presName="sp" presStyleCnt="0"/>
      <dgm:spPr/>
    </dgm:pt>
    <dgm:pt modelId="{CF495086-F510-442D-890A-9AF714D00846}" type="pres">
      <dgm:prSet presAssocID="{1F4571C2-51FD-484A-94EE-651CDC4BB7D4}" presName="composite" presStyleCnt="0"/>
      <dgm:spPr/>
    </dgm:pt>
    <dgm:pt modelId="{21167BF1-5335-4CFB-AA54-0FA8CC80AB1C}" type="pres">
      <dgm:prSet presAssocID="{1F4571C2-51FD-484A-94EE-651CDC4BB7D4}" presName="parentText" presStyleLbl="alignNode1" presStyleIdx="4" presStyleCnt="5">
        <dgm:presLayoutVars>
          <dgm:chMax val="1"/>
          <dgm:bulletEnabled val="1"/>
        </dgm:presLayoutVars>
      </dgm:prSet>
      <dgm:spPr/>
      <dgm:t>
        <a:bodyPr/>
        <a:lstStyle/>
        <a:p>
          <a:endParaRPr lang="en-GB"/>
        </a:p>
      </dgm:t>
    </dgm:pt>
    <dgm:pt modelId="{74E2565F-3C6B-417C-A840-BCDD299AEFF5}" type="pres">
      <dgm:prSet presAssocID="{1F4571C2-51FD-484A-94EE-651CDC4BB7D4}" presName="descendantText" presStyleLbl="alignAcc1" presStyleIdx="4" presStyleCnt="5">
        <dgm:presLayoutVars>
          <dgm:bulletEnabled val="1"/>
        </dgm:presLayoutVars>
      </dgm:prSet>
      <dgm:spPr/>
      <dgm:t>
        <a:bodyPr/>
        <a:lstStyle/>
        <a:p>
          <a:endParaRPr lang="en-GB"/>
        </a:p>
      </dgm:t>
    </dgm:pt>
  </dgm:ptLst>
  <dgm:cxnLst>
    <dgm:cxn modelId="{1A4165C4-6E9F-487B-9429-79B74376D83C}" type="presOf" srcId="{B43220F7-64D2-4441-A86A-14EAF49397DB}" destId="{F171E791-DD9F-456E-8996-587905D2E3BB}" srcOrd="0" destOrd="0" presId="urn:microsoft.com/office/officeart/2005/8/layout/chevron2"/>
    <dgm:cxn modelId="{E3825C96-0E23-44DC-AF39-9BAE316207EA}" type="presOf" srcId="{7411173A-32CA-44AB-8BB7-69DD65DB9421}" destId="{4E2CD98F-376C-4943-B6DE-D63725F7B7B0}" srcOrd="0" destOrd="0" presId="urn:microsoft.com/office/officeart/2005/8/layout/chevron2"/>
    <dgm:cxn modelId="{D062FC91-4028-4488-A68B-C3250512A2D9}" type="presOf" srcId="{1F4571C2-51FD-484A-94EE-651CDC4BB7D4}" destId="{21167BF1-5335-4CFB-AA54-0FA8CC80AB1C}" srcOrd="0" destOrd="0" presId="urn:microsoft.com/office/officeart/2005/8/layout/chevron2"/>
    <dgm:cxn modelId="{27E54866-939A-48CA-A8B5-124BE8FD9D90}" srcId="{4AD52281-CD9B-49E5-B96C-46549BEC6057}" destId="{78F29B60-795C-49C1-8136-D006B3FF0248}" srcOrd="2" destOrd="0" parTransId="{67CF0B8F-3F66-4F04-A21A-6D97ADAE1A51}" sibTransId="{8BB6B1F9-772C-4C03-9333-0A7F72AEFB2A}"/>
    <dgm:cxn modelId="{D4CFA01F-B0A3-4EAA-9255-DC1C19843C3F}" srcId="{4AD52281-CD9B-49E5-B96C-46549BEC6057}" destId="{1F4571C2-51FD-484A-94EE-651CDC4BB7D4}" srcOrd="4" destOrd="0" parTransId="{7F2E953C-21CE-4153-AD2E-6973AE12FA51}" sibTransId="{3E1DDF4F-712A-4E32-8F88-828C0954E4B9}"/>
    <dgm:cxn modelId="{9C1D6C9C-FE02-439D-B944-98EC286FACC1}" srcId="{78F29B60-795C-49C1-8136-D006B3FF0248}" destId="{E3D22690-A95D-467B-B651-39AB6541BBF4}" srcOrd="0" destOrd="0" parTransId="{97254730-2F61-406C-82E9-35D101BBDB1C}" sibTransId="{0D627F7C-7368-49AF-9E7E-6FF1F1179A89}"/>
    <dgm:cxn modelId="{DF6BA0E3-5F39-4753-BB86-4CCF31C6CC5F}" type="presOf" srcId="{308DBA92-5DAF-4C6C-BEF7-4B3EC73BDD9A}" destId="{D8D52330-8267-4E8E-8092-D897A6E7F082}" srcOrd="0" destOrd="0" presId="urn:microsoft.com/office/officeart/2005/8/layout/chevron2"/>
    <dgm:cxn modelId="{29A23E20-0AA8-499C-964F-2194E614379E}" type="presOf" srcId="{B8487923-A385-4722-ABD5-4FC1B5C3922A}" destId="{27F9FFF4-470C-4949-A605-A39B6EC079AB}" srcOrd="0" destOrd="0" presId="urn:microsoft.com/office/officeart/2005/8/layout/chevron2"/>
    <dgm:cxn modelId="{A3CA0EC2-3694-471B-9506-549237701A34}" srcId="{4AD52281-CD9B-49E5-B96C-46549BEC6057}" destId="{B43220F7-64D2-4441-A86A-14EAF49397DB}" srcOrd="3" destOrd="0" parTransId="{A8CF0EDA-93B6-4FA7-97EE-FE11BE559997}" sibTransId="{E077B731-5649-43C9-93FA-69C24EBFF75E}"/>
    <dgm:cxn modelId="{91CB09A8-817E-408D-A6C5-92BB162BAC83}" srcId="{B43220F7-64D2-4441-A86A-14EAF49397DB}" destId="{7411173A-32CA-44AB-8BB7-69DD65DB9421}" srcOrd="0" destOrd="0" parTransId="{F1179830-5ADF-44E6-AFF8-86AC6CF290A6}" sibTransId="{64AA1CBF-B7F0-41B1-AAD8-16DF020BD5E4}"/>
    <dgm:cxn modelId="{F257DB98-A3AB-4014-A061-C9E898A078E7}" type="presOf" srcId="{78F29B60-795C-49C1-8136-D006B3FF0248}" destId="{07B89A35-0330-415D-8089-2E54F9068670}" srcOrd="0" destOrd="0" presId="urn:microsoft.com/office/officeart/2005/8/layout/chevron2"/>
    <dgm:cxn modelId="{52DA22D8-31BE-4CE0-BAC7-C1C774C6CC45}" srcId="{4AD52281-CD9B-49E5-B96C-46549BEC6057}" destId="{B8487923-A385-4722-ABD5-4FC1B5C3922A}" srcOrd="0" destOrd="0" parTransId="{88CD952B-F638-43DB-A238-DD251AF2DD57}" sibTransId="{33D7303D-0AE7-488D-93BD-1BC98FB71AD3}"/>
    <dgm:cxn modelId="{1DE53AE2-FD3B-4708-83A7-BD7256DD8CC6}" srcId="{1EE5EAEA-9D48-4F1E-92E0-EFD723E42F05}" destId="{308DBA92-5DAF-4C6C-BEF7-4B3EC73BDD9A}" srcOrd="0" destOrd="0" parTransId="{E9E70E5F-8D5A-46CF-A467-D10B911E6835}" sibTransId="{76EDA636-20D7-4201-A27B-42E3F80EB9ED}"/>
    <dgm:cxn modelId="{AC2D7D0C-64EE-4286-9A75-D8DCC3DBCE6A}" srcId="{B8487923-A385-4722-ABD5-4FC1B5C3922A}" destId="{86BB4B7E-15A4-4A93-B3E8-8D761D2918FD}" srcOrd="0" destOrd="0" parTransId="{A71892E3-A85E-4599-8582-0015E9D78565}" sibTransId="{29108C03-CF43-4E3B-8853-4CF2335742BE}"/>
    <dgm:cxn modelId="{2443D455-665D-4DF2-8188-F6FDEDCCA051}" type="presOf" srcId="{E3D22690-A95D-467B-B651-39AB6541BBF4}" destId="{9C50C5E7-4ED8-4560-BA57-6F3993E9933C}" srcOrd="0" destOrd="0" presId="urn:microsoft.com/office/officeart/2005/8/layout/chevron2"/>
    <dgm:cxn modelId="{51237CE3-A2E7-4145-BFD6-DBBE036F0E03}" type="presOf" srcId="{86BB4B7E-15A4-4A93-B3E8-8D761D2918FD}" destId="{3B02A6D1-3160-46F2-B395-57C810AB0E3D}" srcOrd="0" destOrd="0" presId="urn:microsoft.com/office/officeart/2005/8/layout/chevron2"/>
    <dgm:cxn modelId="{B1CFC5C4-AD6D-447A-A2D8-2E43499DF109}" type="presOf" srcId="{1EE5EAEA-9D48-4F1E-92E0-EFD723E42F05}" destId="{9704A705-C325-45AA-B22A-5695D3701B20}" srcOrd="0" destOrd="0" presId="urn:microsoft.com/office/officeart/2005/8/layout/chevron2"/>
    <dgm:cxn modelId="{45444395-1506-44C7-B600-4241EEA15206}" srcId="{1F4571C2-51FD-484A-94EE-651CDC4BB7D4}" destId="{A8EFADB5-9503-479F-BBC9-4D65A5116549}" srcOrd="0" destOrd="0" parTransId="{8EE0B1D2-FF41-48CD-B23C-86F10CBA0474}" sibTransId="{8509F3C5-7B1F-4281-AF54-1D04F7FEE660}"/>
    <dgm:cxn modelId="{2800C18D-6682-45AD-81B8-13E8D1480FB7}" srcId="{4AD52281-CD9B-49E5-B96C-46549BEC6057}" destId="{1EE5EAEA-9D48-4F1E-92E0-EFD723E42F05}" srcOrd="1" destOrd="0" parTransId="{57E815D0-6CED-4D4D-92D5-10C529C2E66F}" sibTransId="{CCDE87F3-9A3F-4A19-A536-FE3CACCD3895}"/>
    <dgm:cxn modelId="{79D17109-8F51-4B81-8CFF-D299E3AEF65F}" type="presOf" srcId="{4AD52281-CD9B-49E5-B96C-46549BEC6057}" destId="{D028272C-8694-4F32-B63A-6555C4E5176C}" srcOrd="0" destOrd="0" presId="urn:microsoft.com/office/officeart/2005/8/layout/chevron2"/>
    <dgm:cxn modelId="{DF13A3E3-96EC-4502-8B59-D7E2E1658E07}" type="presOf" srcId="{A8EFADB5-9503-479F-BBC9-4D65A5116549}" destId="{74E2565F-3C6B-417C-A840-BCDD299AEFF5}" srcOrd="0" destOrd="0" presId="urn:microsoft.com/office/officeart/2005/8/layout/chevron2"/>
    <dgm:cxn modelId="{3FB909F2-49B3-4216-80F9-40248A8179B6}" type="presParOf" srcId="{D028272C-8694-4F32-B63A-6555C4E5176C}" destId="{2542D958-F643-42A1-BC59-BAD86B9E64E5}" srcOrd="0" destOrd="0" presId="urn:microsoft.com/office/officeart/2005/8/layout/chevron2"/>
    <dgm:cxn modelId="{C40E2717-667B-47C5-8C48-E7733AD0CA7B}" type="presParOf" srcId="{2542D958-F643-42A1-BC59-BAD86B9E64E5}" destId="{27F9FFF4-470C-4949-A605-A39B6EC079AB}" srcOrd="0" destOrd="0" presId="urn:microsoft.com/office/officeart/2005/8/layout/chevron2"/>
    <dgm:cxn modelId="{360F5CBF-79B4-486D-90A9-508CB7999300}" type="presParOf" srcId="{2542D958-F643-42A1-BC59-BAD86B9E64E5}" destId="{3B02A6D1-3160-46F2-B395-57C810AB0E3D}" srcOrd="1" destOrd="0" presId="urn:microsoft.com/office/officeart/2005/8/layout/chevron2"/>
    <dgm:cxn modelId="{90DF8D35-7AD2-473B-935C-353C5EE86E23}" type="presParOf" srcId="{D028272C-8694-4F32-B63A-6555C4E5176C}" destId="{E7B0DC1C-0BBD-456D-893B-CD5E2424B00B}" srcOrd="1" destOrd="0" presId="urn:microsoft.com/office/officeart/2005/8/layout/chevron2"/>
    <dgm:cxn modelId="{573A71A7-D5B3-4EBC-AED4-0EB53ED6F2BC}" type="presParOf" srcId="{D028272C-8694-4F32-B63A-6555C4E5176C}" destId="{6413E665-6BB2-4300-BB12-CF9F739AD816}" srcOrd="2" destOrd="0" presId="urn:microsoft.com/office/officeart/2005/8/layout/chevron2"/>
    <dgm:cxn modelId="{928EAF70-DC6A-4F46-82CA-D72290659F32}" type="presParOf" srcId="{6413E665-6BB2-4300-BB12-CF9F739AD816}" destId="{9704A705-C325-45AA-B22A-5695D3701B20}" srcOrd="0" destOrd="0" presId="urn:microsoft.com/office/officeart/2005/8/layout/chevron2"/>
    <dgm:cxn modelId="{E72FBC24-32DD-4BB4-BA54-9D0929102173}" type="presParOf" srcId="{6413E665-6BB2-4300-BB12-CF9F739AD816}" destId="{D8D52330-8267-4E8E-8092-D897A6E7F082}" srcOrd="1" destOrd="0" presId="urn:microsoft.com/office/officeart/2005/8/layout/chevron2"/>
    <dgm:cxn modelId="{7DE4B27B-BAF2-45CB-9446-E61F3D544213}" type="presParOf" srcId="{D028272C-8694-4F32-B63A-6555C4E5176C}" destId="{BC219F91-F70A-44BD-B543-DB4B7FAD2C44}" srcOrd="3" destOrd="0" presId="urn:microsoft.com/office/officeart/2005/8/layout/chevron2"/>
    <dgm:cxn modelId="{208E34C2-EC66-44F9-B40F-E3A34472B2CB}" type="presParOf" srcId="{D028272C-8694-4F32-B63A-6555C4E5176C}" destId="{61DD0D1A-D1AF-430E-8EAC-F3C1A3190D37}" srcOrd="4" destOrd="0" presId="urn:microsoft.com/office/officeart/2005/8/layout/chevron2"/>
    <dgm:cxn modelId="{A17B7394-2E02-4D03-B4E6-E9A8C503CA0D}" type="presParOf" srcId="{61DD0D1A-D1AF-430E-8EAC-F3C1A3190D37}" destId="{07B89A35-0330-415D-8089-2E54F9068670}" srcOrd="0" destOrd="0" presId="urn:microsoft.com/office/officeart/2005/8/layout/chevron2"/>
    <dgm:cxn modelId="{53B4F979-0F2E-4E93-A9BF-8DBDD4C8B487}" type="presParOf" srcId="{61DD0D1A-D1AF-430E-8EAC-F3C1A3190D37}" destId="{9C50C5E7-4ED8-4560-BA57-6F3993E9933C}" srcOrd="1" destOrd="0" presId="urn:microsoft.com/office/officeart/2005/8/layout/chevron2"/>
    <dgm:cxn modelId="{A37C9F9C-5CC2-4F05-B73E-C151957D4782}" type="presParOf" srcId="{D028272C-8694-4F32-B63A-6555C4E5176C}" destId="{DF481416-937E-4E06-8BCF-828EBBD6BE60}" srcOrd="5" destOrd="0" presId="urn:microsoft.com/office/officeart/2005/8/layout/chevron2"/>
    <dgm:cxn modelId="{0C3063DF-25B1-47FA-9E77-3F46EDF32F7A}" type="presParOf" srcId="{D028272C-8694-4F32-B63A-6555C4E5176C}" destId="{4F66C634-D6F3-4D93-99E0-2FFC38C643FF}" srcOrd="6" destOrd="0" presId="urn:microsoft.com/office/officeart/2005/8/layout/chevron2"/>
    <dgm:cxn modelId="{32089AC9-6411-4AE4-B44F-D3D4250C4D7C}" type="presParOf" srcId="{4F66C634-D6F3-4D93-99E0-2FFC38C643FF}" destId="{F171E791-DD9F-456E-8996-587905D2E3BB}" srcOrd="0" destOrd="0" presId="urn:microsoft.com/office/officeart/2005/8/layout/chevron2"/>
    <dgm:cxn modelId="{FCEECD00-D96F-4436-ACD5-B889255AA210}" type="presParOf" srcId="{4F66C634-D6F3-4D93-99E0-2FFC38C643FF}" destId="{4E2CD98F-376C-4943-B6DE-D63725F7B7B0}" srcOrd="1" destOrd="0" presId="urn:microsoft.com/office/officeart/2005/8/layout/chevron2"/>
    <dgm:cxn modelId="{E0D30AEA-6EED-4472-B930-77116F95CD1C}" type="presParOf" srcId="{D028272C-8694-4F32-B63A-6555C4E5176C}" destId="{470DA158-3D12-4788-950B-69158E7CFB47}" srcOrd="7" destOrd="0" presId="urn:microsoft.com/office/officeart/2005/8/layout/chevron2"/>
    <dgm:cxn modelId="{05934EBF-BA8A-491E-9732-E38B8CE74178}" type="presParOf" srcId="{D028272C-8694-4F32-B63A-6555C4E5176C}" destId="{CF495086-F510-442D-890A-9AF714D00846}" srcOrd="8" destOrd="0" presId="urn:microsoft.com/office/officeart/2005/8/layout/chevron2"/>
    <dgm:cxn modelId="{EF54B8D4-9E5B-4D2C-9985-FDE3177953BB}" type="presParOf" srcId="{CF495086-F510-442D-890A-9AF714D00846}" destId="{21167BF1-5335-4CFB-AA54-0FA8CC80AB1C}" srcOrd="0" destOrd="0" presId="urn:microsoft.com/office/officeart/2005/8/layout/chevron2"/>
    <dgm:cxn modelId="{5290C563-6A19-468C-88C2-A0F642F14076}" type="presParOf" srcId="{CF495086-F510-442D-890A-9AF714D00846}" destId="{74E2565F-3C6B-417C-A840-BCDD299AEFF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BA1FC-7D70-4CE9-A90A-062AE69646A2}"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GB"/>
        </a:p>
      </dgm:t>
    </dgm:pt>
    <dgm:pt modelId="{89366601-FDFB-4E49-A13C-AA2B1D15A608}">
      <dgm:prSet phldrT="[Text]"/>
      <dgm:spPr/>
      <dgm:t>
        <a:bodyPr/>
        <a:lstStyle/>
        <a:p>
          <a:r>
            <a:rPr lang="en-GB" b="1" dirty="0" smtClean="0"/>
            <a:t>The human nervous system</a:t>
          </a:r>
          <a:endParaRPr lang="en-GB" b="1" dirty="0"/>
        </a:p>
      </dgm:t>
    </dgm:pt>
    <dgm:pt modelId="{DFA89620-020D-4C61-8D92-6B06A8B62D36}" type="parTrans" cxnId="{03FF7C10-251C-4FE6-A72F-D939FE67BC56}">
      <dgm:prSet/>
      <dgm:spPr/>
      <dgm:t>
        <a:bodyPr/>
        <a:lstStyle/>
        <a:p>
          <a:endParaRPr lang="en-GB"/>
        </a:p>
      </dgm:t>
    </dgm:pt>
    <dgm:pt modelId="{ED4E048B-0806-4BBD-99AF-22263CA41F00}" type="sibTrans" cxnId="{03FF7C10-251C-4FE6-A72F-D939FE67BC56}">
      <dgm:prSet/>
      <dgm:spPr/>
      <dgm:t>
        <a:bodyPr/>
        <a:lstStyle/>
        <a:p>
          <a:endParaRPr lang="en-GB"/>
        </a:p>
      </dgm:t>
    </dgm:pt>
    <dgm:pt modelId="{908F64FF-98F5-4450-9C87-C0B3D343C7C4}">
      <dgm:prSet phldrT="[Text]"/>
      <dgm:spPr/>
      <dgm:t>
        <a:bodyPr/>
        <a:lstStyle/>
        <a:p>
          <a:endParaRPr lang="en-GB" b="1" dirty="0"/>
        </a:p>
      </dgm:t>
    </dgm:pt>
    <dgm:pt modelId="{6386462F-7F10-41EE-9532-FD4C11AC09AF}" type="parTrans" cxnId="{E8604330-5B2E-4645-A1B1-F9276F02AD79}">
      <dgm:prSet/>
      <dgm:spPr/>
      <dgm:t>
        <a:bodyPr/>
        <a:lstStyle/>
        <a:p>
          <a:endParaRPr lang="en-GB"/>
        </a:p>
      </dgm:t>
    </dgm:pt>
    <dgm:pt modelId="{B7BB9CA9-0CBB-41EA-B27E-57DBF45EE6C8}" type="sibTrans" cxnId="{E8604330-5B2E-4645-A1B1-F9276F02AD79}">
      <dgm:prSet/>
      <dgm:spPr/>
      <dgm:t>
        <a:bodyPr/>
        <a:lstStyle/>
        <a:p>
          <a:endParaRPr lang="en-GB"/>
        </a:p>
      </dgm:t>
    </dgm:pt>
    <dgm:pt modelId="{1DB2BBF1-6524-4F6A-868F-779BFFDA664D}">
      <dgm:prSet phldrT="[Text]"/>
      <dgm:spPr/>
      <dgm:t>
        <a:bodyPr/>
        <a:lstStyle/>
        <a:p>
          <a:endParaRPr lang="en-GB" b="1" dirty="0"/>
        </a:p>
      </dgm:t>
    </dgm:pt>
    <dgm:pt modelId="{DDCC6A4A-0869-4D8A-84C9-1833173F99E7}" type="parTrans" cxnId="{3DEA7197-4A74-4628-9115-6A5B0813E281}">
      <dgm:prSet/>
      <dgm:spPr/>
      <dgm:t>
        <a:bodyPr/>
        <a:lstStyle/>
        <a:p>
          <a:endParaRPr lang="en-GB"/>
        </a:p>
      </dgm:t>
    </dgm:pt>
    <dgm:pt modelId="{25B545FE-B5D0-4728-A144-74FEB6DCA1B4}" type="sibTrans" cxnId="{3DEA7197-4A74-4628-9115-6A5B0813E281}">
      <dgm:prSet/>
      <dgm:spPr/>
      <dgm:t>
        <a:bodyPr/>
        <a:lstStyle/>
        <a:p>
          <a:endParaRPr lang="en-GB"/>
        </a:p>
      </dgm:t>
    </dgm:pt>
    <dgm:pt modelId="{A8A60828-68D6-4749-ABE3-85170697BEB6}">
      <dgm:prSet phldrT="[Text]"/>
      <dgm:spPr>
        <a:ln>
          <a:solidFill>
            <a:schemeClr val="accent1"/>
          </a:solidFill>
        </a:ln>
      </dgm:spPr>
      <dgm:t>
        <a:bodyPr/>
        <a:lstStyle/>
        <a:p>
          <a:endParaRPr lang="en-GB" b="1" dirty="0"/>
        </a:p>
      </dgm:t>
    </dgm:pt>
    <dgm:pt modelId="{D3F4C3C7-82B0-42AD-8602-76F796F1369C}" type="parTrans" cxnId="{09BBCB83-8A50-434C-8250-012980B27F7F}">
      <dgm:prSet/>
      <dgm:spPr/>
      <dgm:t>
        <a:bodyPr/>
        <a:lstStyle/>
        <a:p>
          <a:endParaRPr lang="en-GB"/>
        </a:p>
      </dgm:t>
    </dgm:pt>
    <dgm:pt modelId="{95F71115-D46C-471D-94C7-CC053E4D4039}" type="sibTrans" cxnId="{09BBCB83-8A50-434C-8250-012980B27F7F}">
      <dgm:prSet/>
      <dgm:spPr/>
      <dgm:t>
        <a:bodyPr/>
        <a:lstStyle/>
        <a:p>
          <a:endParaRPr lang="en-GB"/>
        </a:p>
      </dgm:t>
    </dgm:pt>
    <dgm:pt modelId="{2933818E-6134-4168-ADA2-E750D8C31A9B}">
      <dgm:prSet phldrT="[Text]"/>
      <dgm:spPr>
        <a:ln>
          <a:solidFill>
            <a:srgbClr val="CC3399"/>
          </a:solidFill>
        </a:ln>
      </dgm:spPr>
      <dgm:t>
        <a:bodyPr/>
        <a:lstStyle/>
        <a:p>
          <a:endParaRPr lang="en-GB" b="1" dirty="0"/>
        </a:p>
      </dgm:t>
    </dgm:pt>
    <dgm:pt modelId="{1B6D18E4-EB70-4111-910F-BF306EBFD3FD}" type="parTrans" cxnId="{EBAE8DD4-C65A-4490-B6AA-DAB901938D68}">
      <dgm:prSet/>
      <dgm:spPr/>
      <dgm:t>
        <a:bodyPr/>
        <a:lstStyle/>
        <a:p>
          <a:endParaRPr lang="en-GB"/>
        </a:p>
      </dgm:t>
    </dgm:pt>
    <dgm:pt modelId="{FD573A2A-C398-4AF7-9DAD-90359A3BFDF3}" type="sibTrans" cxnId="{EBAE8DD4-C65A-4490-B6AA-DAB901938D68}">
      <dgm:prSet/>
      <dgm:spPr/>
      <dgm:t>
        <a:bodyPr/>
        <a:lstStyle/>
        <a:p>
          <a:endParaRPr lang="en-GB"/>
        </a:p>
      </dgm:t>
    </dgm:pt>
    <dgm:pt modelId="{32379758-05D0-4EC0-A7F3-AE9211692559}">
      <dgm:prSet phldrT="[Text]"/>
      <dgm:spPr>
        <a:ln>
          <a:solidFill>
            <a:srgbClr val="7030A0"/>
          </a:solidFill>
        </a:ln>
      </dgm:spPr>
      <dgm:t>
        <a:bodyPr/>
        <a:lstStyle/>
        <a:p>
          <a:endParaRPr lang="en-GB" b="1" dirty="0"/>
        </a:p>
      </dgm:t>
    </dgm:pt>
    <dgm:pt modelId="{715E4156-804D-402A-BA13-E4FA2FC2C47A}" type="parTrans" cxnId="{028AC604-3A55-47C7-99DD-5889216A1684}">
      <dgm:prSet/>
      <dgm:spPr/>
      <dgm:t>
        <a:bodyPr/>
        <a:lstStyle/>
        <a:p>
          <a:endParaRPr lang="en-GB"/>
        </a:p>
      </dgm:t>
    </dgm:pt>
    <dgm:pt modelId="{536D4EBA-7F22-496C-9EFC-14D116B8AAA8}" type="sibTrans" cxnId="{028AC604-3A55-47C7-99DD-5889216A1684}">
      <dgm:prSet/>
      <dgm:spPr/>
      <dgm:t>
        <a:bodyPr/>
        <a:lstStyle/>
        <a:p>
          <a:endParaRPr lang="en-GB"/>
        </a:p>
      </dgm:t>
    </dgm:pt>
    <dgm:pt modelId="{CD344C8E-BF8A-4500-A3CD-641F78E55E5C}">
      <dgm:prSet phldrT="[Text]"/>
      <dgm:spPr>
        <a:ln>
          <a:solidFill>
            <a:schemeClr val="accent6"/>
          </a:solidFill>
        </a:ln>
      </dgm:spPr>
      <dgm:t>
        <a:bodyPr/>
        <a:lstStyle/>
        <a:p>
          <a:endParaRPr lang="en-GB" b="1" dirty="0"/>
        </a:p>
      </dgm:t>
    </dgm:pt>
    <dgm:pt modelId="{A9D9A06D-5BE7-4631-B547-C46510EC2D27}" type="parTrans" cxnId="{DF47E4F7-664E-40CA-A25F-7717A47FC6D3}">
      <dgm:prSet/>
      <dgm:spPr/>
      <dgm:t>
        <a:bodyPr/>
        <a:lstStyle/>
        <a:p>
          <a:endParaRPr lang="en-GB"/>
        </a:p>
      </dgm:t>
    </dgm:pt>
    <dgm:pt modelId="{4D47DE18-A869-4B62-AC58-150EB1E70468}" type="sibTrans" cxnId="{DF47E4F7-664E-40CA-A25F-7717A47FC6D3}">
      <dgm:prSet/>
      <dgm:spPr/>
      <dgm:t>
        <a:bodyPr/>
        <a:lstStyle/>
        <a:p>
          <a:endParaRPr lang="en-GB"/>
        </a:p>
      </dgm:t>
    </dgm:pt>
    <dgm:pt modelId="{253989A6-1826-466C-B634-D2B6C83AC2AA}">
      <dgm:prSet phldrT="[Text]"/>
      <dgm:spPr>
        <a:ln>
          <a:solidFill>
            <a:schemeClr val="accent3"/>
          </a:solidFill>
        </a:ln>
      </dgm:spPr>
      <dgm:t>
        <a:bodyPr/>
        <a:lstStyle/>
        <a:p>
          <a:endParaRPr lang="en-GB" b="1" dirty="0"/>
        </a:p>
      </dgm:t>
    </dgm:pt>
    <dgm:pt modelId="{4BA3FEBB-CE2F-4402-9D1B-70E71BE0B3CB}" type="parTrans" cxnId="{81F02AE2-275E-4D7D-A508-6B2AA20E8E25}">
      <dgm:prSet/>
      <dgm:spPr/>
      <dgm:t>
        <a:bodyPr/>
        <a:lstStyle/>
        <a:p>
          <a:endParaRPr lang="en-GB"/>
        </a:p>
      </dgm:t>
    </dgm:pt>
    <dgm:pt modelId="{31AC1E80-953A-4BAD-BAD4-016F4E63DAFB}" type="sibTrans" cxnId="{81F02AE2-275E-4D7D-A508-6B2AA20E8E25}">
      <dgm:prSet/>
      <dgm:spPr/>
      <dgm:t>
        <a:bodyPr/>
        <a:lstStyle/>
        <a:p>
          <a:endParaRPr lang="en-GB"/>
        </a:p>
      </dgm:t>
    </dgm:pt>
    <dgm:pt modelId="{139CAED1-D996-470E-90ED-EC380B572BE7}">
      <dgm:prSet phldrT="[Text]"/>
      <dgm:spPr>
        <a:ln>
          <a:solidFill>
            <a:srgbClr val="FF6600"/>
          </a:solidFill>
        </a:ln>
      </dgm:spPr>
      <dgm:t>
        <a:bodyPr/>
        <a:lstStyle/>
        <a:p>
          <a:endParaRPr lang="en-GB" b="1" dirty="0"/>
        </a:p>
      </dgm:t>
    </dgm:pt>
    <dgm:pt modelId="{063F21AA-B72A-4F59-88FB-DB68B967DEEC}" type="parTrans" cxnId="{5F6E4161-27B0-406B-82A0-BD901FF72CE2}">
      <dgm:prSet/>
      <dgm:spPr/>
      <dgm:t>
        <a:bodyPr/>
        <a:lstStyle/>
        <a:p>
          <a:endParaRPr lang="en-GB"/>
        </a:p>
      </dgm:t>
    </dgm:pt>
    <dgm:pt modelId="{955116B1-0943-45EB-BC1E-5D9BC31380F5}" type="sibTrans" cxnId="{5F6E4161-27B0-406B-82A0-BD901FF72CE2}">
      <dgm:prSet/>
      <dgm:spPr/>
      <dgm:t>
        <a:bodyPr/>
        <a:lstStyle/>
        <a:p>
          <a:endParaRPr lang="en-GB"/>
        </a:p>
      </dgm:t>
    </dgm:pt>
    <dgm:pt modelId="{C969501B-084C-4AB9-8320-44D50DF07CD0}" type="pres">
      <dgm:prSet presAssocID="{CECBA1FC-7D70-4CE9-A90A-062AE69646A2}" presName="hierChild1" presStyleCnt="0">
        <dgm:presLayoutVars>
          <dgm:chPref val="1"/>
          <dgm:dir/>
          <dgm:animOne val="branch"/>
          <dgm:animLvl val="lvl"/>
          <dgm:resizeHandles/>
        </dgm:presLayoutVars>
      </dgm:prSet>
      <dgm:spPr/>
      <dgm:t>
        <a:bodyPr/>
        <a:lstStyle/>
        <a:p>
          <a:endParaRPr lang="en-GB"/>
        </a:p>
      </dgm:t>
    </dgm:pt>
    <dgm:pt modelId="{99EAA605-B812-4F47-8424-A643EE944434}" type="pres">
      <dgm:prSet presAssocID="{89366601-FDFB-4E49-A13C-AA2B1D15A608}" presName="hierRoot1" presStyleCnt="0"/>
      <dgm:spPr/>
    </dgm:pt>
    <dgm:pt modelId="{ECF22895-2EC2-46AF-AE67-AA3356080D5F}" type="pres">
      <dgm:prSet presAssocID="{89366601-FDFB-4E49-A13C-AA2B1D15A608}" presName="composite" presStyleCnt="0"/>
      <dgm:spPr/>
    </dgm:pt>
    <dgm:pt modelId="{CE85ADE1-B3D2-4EE7-AE8C-7ADC60814B00}" type="pres">
      <dgm:prSet presAssocID="{89366601-FDFB-4E49-A13C-AA2B1D15A608}" presName="background" presStyleLbl="node0" presStyleIdx="0" presStyleCnt="1"/>
      <dgm:spPr/>
    </dgm:pt>
    <dgm:pt modelId="{425C693A-FFA2-45A9-A0A1-8778C791FCAD}" type="pres">
      <dgm:prSet presAssocID="{89366601-FDFB-4E49-A13C-AA2B1D15A608}" presName="text" presStyleLbl="fgAcc0" presStyleIdx="0" presStyleCnt="1">
        <dgm:presLayoutVars>
          <dgm:chPref val="3"/>
        </dgm:presLayoutVars>
      </dgm:prSet>
      <dgm:spPr/>
      <dgm:t>
        <a:bodyPr/>
        <a:lstStyle/>
        <a:p>
          <a:endParaRPr lang="en-GB"/>
        </a:p>
      </dgm:t>
    </dgm:pt>
    <dgm:pt modelId="{94D44A59-C6F2-499A-9AC3-EB9DF19576FE}" type="pres">
      <dgm:prSet presAssocID="{89366601-FDFB-4E49-A13C-AA2B1D15A608}" presName="hierChild2" presStyleCnt="0"/>
      <dgm:spPr/>
    </dgm:pt>
    <dgm:pt modelId="{B09519C6-2597-4E71-A810-A3992F373D59}" type="pres">
      <dgm:prSet presAssocID="{6386462F-7F10-41EE-9532-FD4C11AC09AF}" presName="Name10" presStyleLbl="parChTrans1D2" presStyleIdx="0" presStyleCnt="2"/>
      <dgm:spPr/>
      <dgm:t>
        <a:bodyPr/>
        <a:lstStyle/>
        <a:p>
          <a:endParaRPr lang="en-GB"/>
        </a:p>
      </dgm:t>
    </dgm:pt>
    <dgm:pt modelId="{4231EEE4-EF23-40FF-BE09-1B4DEF22BF52}" type="pres">
      <dgm:prSet presAssocID="{908F64FF-98F5-4450-9C87-C0B3D343C7C4}" presName="hierRoot2" presStyleCnt="0"/>
      <dgm:spPr/>
    </dgm:pt>
    <dgm:pt modelId="{AC60C087-EAFB-41EF-A759-46F396D9689C}" type="pres">
      <dgm:prSet presAssocID="{908F64FF-98F5-4450-9C87-C0B3D343C7C4}" presName="composite2" presStyleCnt="0"/>
      <dgm:spPr/>
    </dgm:pt>
    <dgm:pt modelId="{8A556949-27A0-41E6-9E33-791BCA6190E9}" type="pres">
      <dgm:prSet presAssocID="{908F64FF-98F5-4450-9C87-C0B3D343C7C4}" presName="background2" presStyleLbl="node2" presStyleIdx="0" presStyleCnt="2"/>
      <dgm:spPr/>
    </dgm:pt>
    <dgm:pt modelId="{FF64B3B6-09DF-4818-B6F3-BB2DB42E55DE}" type="pres">
      <dgm:prSet presAssocID="{908F64FF-98F5-4450-9C87-C0B3D343C7C4}" presName="text2" presStyleLbl="fgAcc2" presStyleIdx="0" presStyleCnt="2">
        <dgm:presLayoutVars>
          <dgm:chPref val="3"/>
        </dgm:presLayoutVars>
      </dgm:prSet>
      <dgm:spPr/>
      <dgm:t>
        <a:bodyPr/>
        <a:lstStyle/>
        <a:p>
          <a:endParaRPr lang="en-GB"/>
        </a:p>
      </dgm:t>
    </dgm:pt>
    <dgm:pt modelId="{EC5F77BB-7AEC-4A9C-875F-E53C85286B2B}" type="pres">
      <dgm:prSet presAssocID="{908F64FF-98F5-4450-9C87-C0B3D343C7C4}" presName="hierChild3" presStyleCnt="0"/>
      <dgm:spPr/>
    </dgm:pt>
    <dgm:pt modelId="{BA5B2164-3E7B-46BB-ACCC-50240ED9333C}" type="pres">
      <dgm:prSet presAssocID="{DDCC6A4A-0869-4D8A-84C9-1833173F99E7}" presName="Name17" presStyleLbl="parChTrans1D3" presStyleIdx="0" presStyleCnt="4"/>
      <dgm:spPr/>
      <dgm:t>
        <a:bodyPr/>
        <a:lstStyle/>
        <a:p>
          <a:endParaRPr lang="en-GB"/>
        </a:p>
      </dgm:t>
    </dgm:pt>
    <dgm:pt modelId="{4E61DA24-D545-4EA9-9381-A0CAF28205C3}" type="pres">
      <dgm:prSet presAssocID="{1DB2BBF1-6524-4F6A-868F-779BFFDA664D}" presName="hierRoot3" presStyleCnt="0"/>
      <dgm:spPr/>
    </dgm:pt>
    <dgm:pt modelId="{141C6670-383C-4D4E-A4D2-FFD2E9C64EA1}" type="pres">
      <dgm:prSet presAssocID="{1DB2BBF1-6524-4F6A-868F-779BFFDA664D}" presName="composite3" presStyleCnt="0"/>
      <dgm:spPr/>
    </dgm:pt>
    <dgm:pt modelId="{CDB8E18E-33FC-4B9F-A73C-96A9C4A74019}" type="pres">
      <dgm:prSet presAssocID="{1DB2BBF1-6524-4F6A-868F-779BFFDA664D}" presName="background3" presStyleLbl="node3" presStyleIdx="0" presStyleCnt="4"/>
      <dgm:spPr/>
    </dgm:pt>
    <dgm:pt modelId="{A38F520C-6D08-4E1B-A8CD-ABF24AE49B93}" type="pres">
      <dgm:prSet presAssocID="{1DB2BBF1-6524-4F6A-868F-779BFFDA664D}" presName="text3" presStyleLbl="fgAcc3" presStyleIdx="0" presStyleCnt="4">
        <dgm:presLayoutVars>
          <dgm:chPref val="3"/>
        </dgm:presLayoutVars>
      </dgm:prSet>
      <dgm:spPr/>
      <dgm:t>
        <a:bodyPr/>
        <a:lstStyle/>
        <a:p>
          <a:endParaRPr lang="en-GB"/>
        </a:p>
      </dgm:t>
    </dgm:pt>
    <dgm:pt modelId="{E8B50B30-8C2E-4FE3-8AED-FB190D2953B3}" type="pres">
      <dgm:prSet presAssocID="{1DB2BBF1-6524-4F6A-868F-779BFFDA664D}" presName="hierChild4" presStyleCnt="0"/>
      <dgm:spPr/>
    </dgm:pt>
    <dgm:pt modelId="{9A626CEA-B6B1-4B9B-81CD-6290A36CFAE1}" type="pres">
      <dgm:prSet presAssocID="{4BA3FEBB-CE2F-4402-9D1B-70E71BE0B3CB}" presName="Name23" presStyleLbl="parChTrans1D4" presStyleIdx="0" presStyleCnt="2"/>
      <dgm:spPr/>
      <dgm:t>
        <a:bodyPr/>
        <a:lstStyle/>
        <a:p>
          <a:endParaRPr lang="en-GB"/>
        </a:p>
      </dgm:t>
    </dgm:pt>
    <dgm:pt modelId="{A1C715E4-239A-41A0-8CEC-5E149A0930D5}" type="pres">
      <dgm:prSet presAssocID="{253989A6-1826-466C-B634-D2B6C83AC2AA}" presName="hierRoot4" presStyleCnt="0"/>
      <dgm:spPr/>
    </dgm:pt>
    <dgm:pt modelId="{5D1CD8CB-2F41-470C-9412-D3DB4290E237}" type="pres">
      <dgm:prSet presAssocID="{253989A6-1826-466C-B634-D2B6C83AC2AA}" presName="composite4" presStyleCnt="0"/>
      <dgm:spPr/>
    </dgm:pt>
    <dgm:pt modelId="{899A6741-6298-4E25-B4A2-BB996A6F45B8}" type="pres">
      <dgm:prSet presAssocID="{253989A6-1826-466C-B634-D2B6C83AC2AA}" presName="background4" presStyleLbl="node4" presStyleIdx="0" presStyleCnt="2"/>
      <dgm:spPr>
        <a:solidFill>
          <a:schemeClr val="accent3"/>
        </a:solidFill>
      </dgm:spPr>
      <dgm:t>
        <a:bodyPr/>
        <a:lstStyle/>
        <a:p>
          <a:endParaRPr lang="en-GB"/>
        </a:p>
      </dgm:t>
    </dgm:pt>
    <dgm:pt modelId="{FC43888B-BBBE-4137-AFC3-B231E84DB4E8}" type="pres">
      <dgm:prSet presAssocID="{253989A6-1826-466C-B634-D2B6C83AC2AA}" presName="text4" presStyleLbl="fgAcc4" presStyleIdx="0" presStyleCnt="2">
        <dgm:presLayoutVars>
          <dgm:chPref val="3"/>
        </dgm:presLayoutVars>
      </dgm:prSet>
      <dgm:spPr/>
      <dgm:t>
        <a:bodyPr/>
        <a:lstStyle/>
        <a:p>
          <a:endParaRPr lang="en-GB"/>
        </a:p>
      </dgm:t>
    </dgm:pt>
    <dgm:pt modelId="{B68391AC-673C-4A68-AC88-59CB0DDBD205}" type="pres">
      <dgm:prSet presAssocID="{253989A6-1826-466C-B634-D2B6C83AC2AA}" presName="hierChild5" presStyleCnt="0"/>
      <dgm:spPr/>
    </dgm:pt>
    <dgm:pt modelId="{54241AB1-6BA2-4BFD-8C98-5F317EAC6FB5}" type="pres">
      <dgm:prSet presAssocID="{063F21AA-B72A-4F59-88FB-DB68B967DEEC}" presName="Name23" presStyleLbl="parChTrans1D4" presStyleIdx="1" presStyleCnt="2"/>
      <dgm:spPr/>
      <dgm:t>
        <a:bodyPr/>
        <a:lstStyle/>
        <a:p>
          <a:endParaRPr lang="en-GB"/>
        </a:p>
      </dgm:t>
    </dgm:pt>
    <dgm:pt modelId="{0A4EC07D-2A48-44C8-B37E-F15C030AC344}" type="pres">
      <dgm:prSet presAssocID="{139CAED1-D996-470E-90ED-EC380B572BE7}" presName="hierRoot4" presStyleCnt="0"/>
      <dgm:spPr/>
    </dgm:pt>
    <dgm:pt modelId="{8F2A94B8-74B9-48D4-A062-DA1493C1F446}" type="pres">
      <dgm:prSet presAssocID="{139CAED1-D996-470E-90ED-EC380B572BE7}" presName="composite4" presStyleCnt="0"/>
      <dgm:spPr/>
    </dgm:pt>
    <dgm:pt modelId="{C7E2D314-8423-42F9-B235-5E89412F417D}" type="pres">
      <dgm:prSet presAssocID="{139CAED1-D996-470E-90ED-EC380B572BE7}" presName="background4" presStyleLbl="node4" presStyleIdx="1" presStyleCnt="2"/>
      <dgm:spPr>
        <a:solidFill>
          <a:srgbClr val="FF6600"/>
        </a:solidFill>
      </dgm:spPr>
      <dgm:t>
        <a:bodyPr/>
        <a:lstStyle/>
        <a:p>
          <a:endParaRPr lang="en-GB"/>
        </a:p>
      </dgm:t>
    </dgm:pt>
    <dgm:pt modelId="{1CEE2CEC-E22D-4C2A-B0BF-8E9DA047E1CF}" type="pres">
      <dgm:prSet presAssocID="{139CAED1-D996-470E-90ED-EC380B572BE7}" presName="text4" presStyleLbl="fgAcc4" presStyleIdx="1" presStyleCnt="2">
        <dgm:presLayoutVars>
          <dgm:chPref val="3"/>
        </dgm:presLayoutVars>
      </dgm:prSet>
      <dgm:spPr/>
      <dgm:t>
        <a:bodyPr/>
        <a:lstStyle/>
        <a:p>
          <a:endParaRPr lang="en-GB"/>
        </a:p>
      </dgm:t>
    </dgm:pt>
    <dgm:pt modelId="{9353A273-B2C4-49F4-9645-696A6580B13B}" type="pres">
      <dgm:prSet presAssocID="{139CAED1-D996-470E-90ED-EC380B572BE7}" presName="hierChild5" presStyleCnt="0"/>
      <dgm:spPr/>
    </dgm:pt>
    <dgm:pt modelId="{9E8B83B4-B297-446F-B6AC-20EBAB8F9299}" type="pres">
      <dgm:prSet presAssocID="{D3F4C3C7-82B0-42AD-8602-76F796F1369C}" presName="Name17" presStyleLbl="parChTrans1D3" presStyleIdx="1" presStyleCnt="4"/>
      <dgm:spPr/>
      <dgm:t>
        <a:bodyPr/>
        <a:lstStyle/>
        <a:p>
          <a:endParaRPr lang="en-GB"/>
        </a:p>
      </dgm:t>
    </dgm:pt>
    <dgm:pt modelId="{FB508087-2AFF-4A86-874C-A9C0DE3B4069}" type="pres">
      <dgm:prSet presAssocID="{A8A60828-68D6-4749-ABE3-85170697BEB6}" presName="hierRoot3" presStyleCnt="0"/>
      <dgm:spPr/>
    </dgm:pt>
    <dgm:pt modelId="{2C67074C-A70F-490D-8059-420D620B1C89}" type="pres">
      <dgm:prSet presAssocID="{A8A60828-68D6-4749-ABE3-85170697BEB6}" presName="composite3" presStyleCnt="0"/>
      <dgm:spPr/>
    </dgm:pt>
    <dgm:pt modelId="{AEC068AD-D0A6-4D24-A1DF-76C0B838AA64}" type="pres">
      <dgm:prSet presAssocID="{A8A60828-68D6-4749-ABE3-85170697BEB6}" presName="background3" presStyleLbl="node3" presStyleIdx="1" presStyleCnt="4"/>
      <dgm:spPr>
        <a:solidFill>
          <a:schemeClr val="accent1">
            <a:lumMod val="60000"/>
            <a:lumOff val="40000"/>
          </a:schemeClr>
        </a:solidFill>
      </dgm:spPr>
    </dgm:pt>
    <dgm:pt modelId="{1CECD022-535A-47C0-AE25-564015A58784}" type="pres">
      <dgm:prSet presAssocID="{A8A60828-68D6-4749-ABE3-85170697BEB6}" presName="text3" presStyleLbl="fgAcc3" presStyleIdx="1" presStyleCnt="4">
        <dgm:presLayoutVars>
          <dgm:chPref val="3"/>
        </dgm:presLayoutVars>
      </dgm:prSet>
      <dgm:spPr/>
      <dgm:t>
        <a:bodyPr/>
        <a:lstStyle/>
        <a:p>
          <a:endParaRPr lang="en-GB"/>
        </a:p>
      </dgm:t>
    </dgm:pt>
    <dgm:pt modelId="{66AF8CEC-3B45-4935-9A50-4462EF3A4124}" type="pres">
      <dgm:prSet presAssocID="{A8A60828-68D6-4749-ABE3-85170697BEB6}" presName="hierChild4" presStyleCnt="0"/>
      <dgm:spPr/>
    </dgm:pt>
    <dgm:pt modelId="{E8F6CF5B-716B-4DB5-AF87-FD7C9249D8F8}" type="pres">
      <dgm:prSet presAssocID="{1B6D18E4-EB70-4111-910F-BF306EBFD3FD}" presName="Name10" presStyleLbl="parChTrans1D2" presStyleIdx="1" presStyleCnt="2"/>
      <dgm:spPr/>
      <dgm:t>
        <a:bodyPr/>
        <a:lstStyle/>
        <a:p>
          <a:endParaRPr lang="en-GB"/>
        </a:p>
      </dgm:t>
    </dgm:pt>
    <dgm:pt modelId="{7C82CEC9-A1BF-4628-8F68-601925F332EB}" type="pres">
      <dgm:prSet presAssocID="{2933818E-6134-4168-ADA2-E750D8C31A9B}" presName="hierRoot2" presStyleCnt="0"/>
      <dgm:spPr/>
    </dgm:pt>
    <dgm:pt modelId="{B473B453-BB5D-4C65-ABBB-7B808AA2D500}" type="pres">
      <dgm:prSet presAssocID="{2933818E-6134-4168-ADA2-E750D8C31A9B}" presName="composite2" presStyleCnt="0"/>
      <dgm:spPr/>
    </dgm:pt>
    <dgm:pt modelId="{E63C5C09-EA79-4767-BD14-3B64719A2909}" type="pres">
      <dgm:prSet presAssocID="{2933818E-6134-4168-ADA2-E750D8C31A9B}" presName="background2" presStyleLbl="node2" presStyleIdx="1" presStyleCnt="2"/>
      <dgm:spPr>
        <a:solidFill>
          <a:srgbClr val="BA0CA5"/>
        </a:solidFill>
      </dgm:spPr>
    </dgm:pt>
    <dgm:pt modelId="{41B60DDE-7CE4-47E0-986D-A9CD8B14985D}" type="pres">
      <dgm:prSet presAssocID="{2933818E-6134-4168-ADA2-E750D8C31A9B}" presName="text2" presStyleLbl="fgAcc2" presStyleIdx="1" presStyleCnt="2">
        <dgm:presLayoutVars>
          <dgm:chPref val="3"/>
        </dgm:presLayoutVars>
      </dgm:prSet>
      <dgm:spPr/>
      <dgm:t>
        <a:bodyPr/>
        <a:lstStyle/>
        <a:p>
          <a:endParaRPr lang="en-GB"/>
        </a:p>
      </dgm:t>
    </dgm:pt>
    <dgm:pt modelId="{B10F98C6-1A51-45C0-8AEA-E729F0E2400C}" type="pres">
      <dgm:prSet presAssocID="{2933818E-6134-4168-ADA2-E750D8C31A9B}" presName="hierChild3" presStyleCnt="0"/>
      <dgm:spPr/>
    </dgm:pt>
    <dgm:pt modelId="{EAEFD0B4-A7F1-4C8F-84E0-B0DA6E6B5990}" type="pres">
      <dgm:prSet presAssocID="{715E4156-804D-402A-BA13-E4FA2FC2C47A}" presName="Name17" presStyleLbl="parChTrans1D3" presStyleIdx="2" presStyleCnt="4"/>
      <dgm:spPr/>
      <dgm:t>
        <a:bodyPr/>
        <a:lstStyle/>
        <a:p>
          <a:endParaRPr lang="en-GB"/>
        </a:p>
      </dgm:t>
    </dgm:pt>
    <dgm:pt modelId="{3D95BAC0-F270-4290-BC35-51BAEC00A180}" type="pres">
      <dgm:prSet presAssocID="{32379758-05D0-4EC0-A7F3-AE9211692559}" presName="hierRoot3" presStyleCnt="0"/>
      <dgm:spPr/>
    </dgm:pt>
    <dgm:pt modelId="{726AA3C5-BF69-4B9D-B2BF-A9FDFD637168}" type="pres">
      <dgm:prSet presAssocID="{32379758-05D0-4EC0-A7F3-AE9211692559}" presName="composite3" presStyleCnt="0"/>
      <dgm:spPr/>
    </dgm:pt>
    <dgm:pt modelId="{438D9068-8F4A-448F-A0AB-91BE77D32D1B}" type="pres">
      <dgm:prSet presAssocID="{32379758-05D0-4EC0-A7F3-AE9211692559}" presName="background3" presStyleLbl="node3" presStyleIdx="2" presStyleCnt="4"/>
      <dgm:spPr>
        <a:solidFill>
          <a:srgbClr val="7030A0"/>
        </a:solidFill>
      </dgm:spPr>
    </dgm:pt>
    <dgm:pt modelId="{BC6393E7-FBE3-4248-B495-547F15A9AAF0}" type="pres">
      <dgm:prSet presAssocID="{32379758-05D0-4EC0-A7F3-AE9211692559}" presName="text3" presStyleLbl="fgAcc3" presStyleIdx="2" presStyleCnt="4">
        <dgm:presLayoutVars>
          <dgm:chPref val="3"/>
        </dgm:presLayoutVars>
      </dgm:prSet>
      <dgm:spPr/>
      <dgm:t>
        <a:bodyPr/>
        <a:lstStyle/>
        <a:p>
          <a:endParaRPr lang="en-GB"/>
        </a:p>
      </dgm:t>
    </dgm:pt>
    <dgm:pt modelId="{4D4FB0B0-A31D-40D8-A086-E5F98F1BCBE2}" type="pres">
      <dgm:prSet presAssocID="{32379758-05D0-4EC0-A7F3-AE9211692559}" presName="hierChild4" presStyleCnt="0"/>
      <dgm:spPr/>
    </dgm:pt>
    <dgm:pt modelId="{5BABFDC9-4E04-46B9-9C78-3269C7B899EF}" type="pres">
      <dgm:prSet presAssocID="{A9D9A06D-5BE7-4631-B547-C46510EC2D27}" presName="Name17" presStyleLbl="parChTrans1D3" presStyleIdx="3" presStyleCnt="4"/>
      <dgm:spPr/>
      <dgm:t>
        <a:bodyPr/>
        <a:lstStyle/>
        <a:p>
          <a:endParaRPr lang="en-GB"/>
        </a:p>
      </dgm:t>
    </dgm:pt>
    <dgm:pt modelId="{A7ACCEF6-BE0F-48A7-9840-B53BA59A6FE6}" type="pres">
      <dgm:prSet presAssocID="{CD344C8E-BF8A-4500-A3CD-641F78E55E5C}" presName="hierRoot3" presStyleCnt="0"/>
      <dgm:spPr/>
    </dgm:pt>
    <dgm:pt modelId="{5DC82417-6E4F-41AE-97EE-3829638144BC}" type="pres">
      <dgm:prSet presAssocID="{CD344C8E-BF8A-4500-A3CD-641F78E55E5C}" presName="composite3" presStyleCnt="0"/>
      <dgm:spPr/>
    </dgm:pt>
    <dgm:pt modelId="{3640DBB0-4C7D-49E2-A551-0EC6664EC46A}" type="pres">
      <dgm:prSet presAssocID="{CD344C8E-BF8A-4500-A3CD-641F78E55E5C}" presName="background3" presStyleLbl="node3" presStyleIdx="3" presStyleCnt="4"/>
      <dgm:spPr>
        <a:solidFill>
          <a:schemeClr val="accent6"/>
        </a:solidFill>
      </dgm:spPr>
      <dgm:t>
        <a:bodyPr/>
        <a:lstStyle/>
        <a:p>
          <a:endParaRPr lang="en-GB"/>
        </a:p>
      </dgm:t>
    </dgm:pt>
    <dgm:pt modelId="{D15D4A78-CA55-4305-A238-CA141F9BBAD1}" type="pres">
      <dgm:prSet presAssocID="{CD344C8E-BF8A-4500-A3CD-641F78E55E5C}" presName="text3" presStyleLbl="fgAcc3" presStyleIdx="3" presStyleCnt="4">
        <dgm:presLayoutVars>
          <dgm:chPref val="3"/>
        </dgm:presLayoutVars>
      </dgm:prSet>
      <dgm:spPr/>
      <dgm:t>
        <a:bodyPr/>
        <a:lstStyle/>
        <a:p>
          <a:endParaRPr lang="en-GB"/>
        </a:p>
      </dgm:t>
    </dgm:pt>
    <dgm:pt modelId="{89864EDE-C400-4B6A-A2EB-C62E622350EC}" type="pres">
      <dgm:prSet presAssocID="{CD344C8E-BF8A-4500-A3CD-641F78E55E5C}" presName="hierChild4" presStyleCnt="0"/>
      <dgm:spPr/>
    </dgm:pt>
  </dgm:ptLst>
  <dgm:cxnLst>
    <dgm:cxn modelId="{DF47E4F7-664E-40CA-A25F-7717A47FC6D3}" srcId="{2933818E-6134-4168-ADA2-E750D8C31A9B}" destId="{CD344C8E-BF8A-4500-A3CD-641F78E55E5C}" srcOrd="1" destOrd="0" parTransId="{A9D9A06D-5BE7-4631-B547-C46510EC2D27}" sibTransId="{4D47DE18-A869-4B62-AC58-150EB1E70468}"/>
    <dgm:cxn modelId="{2C57D359-AA5A-4C3D-9100-B82047DB74A1}" type="presOf" srcId="{715E4156-804D-402A-BA13-E4FA2FC2C47A}" destId="{EAEFD0B4-A7F1-4C8F-84E0-B0DA6E6B5990}" srcOrd="0" destOrd="0" presId="urn:microsoft.com/office/officeart/2005/8/layout/hierarchy1"/>
    <dgm:cxn modelId="{3B1CB8E0-4B76-4DAD-9338-0CEF55275680}" type="presOf" srcId="{139CAED1-D996-470E-90ED-EC380B572BE7}" destId="{1CEE2CEC-E22D-4C2A-B0BF-8E9DA047E1CF}" srcOrd="0" destOrd="0" presId="urn:microsoft.com/office/officeart/2005/8/layout/hierarchy1"/>
    <dgm:cxn modelId="{81F02AE2-275E-4D7D-A508-6B2AA20E8E25}" srcId="{1DB2BBF1-6524-4F6A-868F-779BFFDA664D}" destId="{253989A6-1826-466C-B634-D2B6C83AC2AA}" srcOrd="0" destOrd="0" parTransId="{4BA3FEBB-CE2F-4402-9D1B-70E71BE0B3CB}" sibTransId="{31AC1E80-953A-4BAD-BAD4-016F4E63DAFB}"/>
    <dgm:cxn modelId="{1C412837-BD84-42C1-933D-E524F7731D4E}" type="presOf" srcId="{A9D9A06D-5BE7-4631-B547-C46510EC2D27}" destId="{5BABFDC9-4E04-46B9-9C78-3269C7B899EF}" srcOrd="0" destOrd="0" presId="urn:microsoft.com/office/officeart/2005/8/layout/hierarchy1"/>
    <dgm:cxn modelId="{5763ABFA-C683-457C-8AC6-E75420E00DE0}" type="presOf" srcId="{063F21AA-B72A-4F59-88FB-DB68B967DEEC}" destId="{54241AB1-6BA2-4BFD-8C98-5F317EAC6FB5}" srcOrd="0" destOrd="0" presId="urn:microsoft.com/office/officeart/2005/8/layout/hierarchy1"/>
    <dgm:cxn modelId="{BEE620D4-2689-434B-82EE-AEABFA5C0009}" type="presOf" srcId="{2933818E-6134-4168-ADA2-E750D8C31A9B}" destId="{41B60DDE-7CE4-47E0-986D-A9CD8B14985D}" srcOrd="0" destOrd="0" presId="urn:microsoft.com/office/officeart/2005/8/layout/hierarchy1"/>
    <dgm:cxn modelId="{09BBCB83-8A50-434C-8250-012980B27F7F}" srcId="{908F64FF-98F5-4450-9C87-C0B3D343C7C4}" destId="{A8A60828-68D6-4749-ABE3-85170697BEB6}" srcOrd="1" destOrd="0" parTransId="{D3F4C3C7-82B0-42AD-8602-76F796F1369C}" sibTransId="{95F71115-D46C-471D-94C7-CC053E4D4039}"/>
    <dgm:cxn modelId="{C1C63CFC-0F77-44D0-9FD1-9D74DA58EA3B}" type="presOf" srcId="{908F64FF-98F5-4450-9C87-C0B3D343C7C4}" destId="{FF64B3B6-09DF-4818-B6F3-BB2DB42E55DE}" srcOrd="0" destOrd="0" presId="urn:microsoft.com/office/officeart/2005/8/layout/hierarchy1"/>
    <dgm:cxn modelId="{EBAE8DD4-C65A-4490-B6AA-DAB901938D68}" srcId="{89366601-FDFB-4E49-A13C-AA2B1D15A608}" destId="{2933818E-6134-4168-ADA2-E750D8C31A9B}" srcOrd="1" destOrd="0" parTransId="{1B6D18E4-EB70-4111-910F-BF306EBFD3FD}" sibTransId="{FD573A2A-C398-4AF7-9DAD-90359A3BFDF3}"/>
    <dgm:cxn modelId="{196AE2D8-93AE-4901-BFB5-B664829728BA}" type="presOf" srcId="{4BA3FEBB-CE2F-4402-9D1B-70E71BE0B3CB}" destId="{9A626CEA-B6B1-4B9B-81CD-6290A36CFAE1}" srcOrd="0" destOrd="0" presId="urn:microsoft.com/office/officeart/2005/8/layout/hierarchy1"/>
    <dgm:cxn modelId="{30E6E075-773F-4E39-BF00-E81BD963A25A}" type="presOf" srcId="{CD344C8E-BF8A-4500-A3CD-641F78E55E5C}" destId="{D15D4A78-CA55-4305-A238-CA141F9BBAD1}" srcOrd="0" destOrd="0" presId="urn:microsoft.com/office/officeart/2005/8/layout/hierarchy1"/>
    <dgm:cxn modelId="{6EABFA08-6D39-4D72-A014-AB120FBFC702}" type="presOf" srcId="{A8A60828-68D6-4749-ABE3-85170697BEB6}" destId="{1CECD022-535A-47C0-AE25-564015A58784}" srcOrd="0" destOrd="0" presId="urn:microsoft.com/office/officeart/2005/8/layout/hierarchy1"/>
    <dgm:cxn modelId="{E4529607-F9FB-47E4-9C92-803E384F2EFE}" type="presOf" srcId="{253989A6-1826-466C-B634-D2B6C83AC2AA}" destId="{FC43888B-BBBE-4137-AFC3-B231E84DB4E8}" srcOrd="0" destOrd="0" presId="urn:microsoft.com/office/officeart/2005/8/layout/hierarchy1"/>
    <dgm:cxn modelId="{3425751D-9285-4669-A981-2963958CAC07}" type="presOf" srcId="{6386462F-7F10-41EE-9532-FD4C11AC09AF}" destId="{B09519C6-2597-4E71-A810-A3992F373D59}" srcOrd="0" destOrd="0" presId="urn:microsoft.com/office/officeart/2005/8/layout/hierarchy1"/>
    <dgm:cxn modelId="{3DEA7197-4A74-4628-9115-6A5B0813E281}" srcId="{908F64FF-98F5-4450-9C87-C0B3D343C7C4}" destId="{1DB2BBF1-6524-4F6A-868F-779BFFDA664D}" srcOrd="0" destOrd="0" parTransId="{DDCC6A4A-0869-4D8A-84C9-1833173F99E7}" sibTransId="{25B545FE-B5D0-4728-A144-74FEB6DCA1B4}"/>
    <dgm:cxn modelId="{028AC604-3A55-47C7-99DD-5889216A1684}" srcId="{2933818E-6134-4168-ADA2-E750D8C31A9B}" destId="{32379758-05D0-4EC0-A7F3-AE9211692559}" srcOrd="0" destOrd="0" parTransId="{715E4156-804D-402A-BA13-E4FA2FC2C47A}" sibTransId="{536D4EBA-7F22-496C-9EFC-14D116B8AAA8}"/>
    <dgm:cxn modelId="{628A3DFB-2778-4116-99B1-368BC2E3A7CD}" type="presOf" srcId="{1B6D18E4-EB70-4111-910F-BF306EBFD3FD}" destId="{E8F6CF5B-716B-4DB5-AF87-FD7C9249D8F8}" srcOrd="0" destOrd="0" presId="urn:microsoft.com/office/officeart/2005/8/layout/hierarchy1"/>
    <dgm:cxn modelId="{ECE0D14D-8BBE-400B-B3F8-84321CCB6EC7}" type="presOf" srcId="{DDCC6A4A-0869-4D8A-84C9-1833173F99E7}" destId="{BA5B2164-3E7B-46BB-ACCC-50240ED9333C}" srcOrd="0" destOrd="0" presId="urn:microsoft.com/office/officeart/2005/8/layout/hierarchy1"/>
    <dgm:cxn modelId="{25F38FF0-4B65-48B0-88E0-0BAF489EDBAA}" type="presOf" srcId="{1DB2BBF1-6524-4F6A-868F-779BFFDA664D}" destId="{A38F520C-6D08-4E1B-A8CD-ABF24AE49B93}" srcOrd="0" destOrd="0" presId="urn:microsoft.com/office/officeart/2005/8/layout/hierarchy1"/>
    <dgm:cxn modelId="{2953DF00-2951-4879-BE8C-DD6D7BA3DF04}" type="presOf" srcId="{89366601-FDFB-4E49-A13C-AA2B1D15A608}" destId="{425C693A-FFA2-45A9-A0A1-8778C791FCAD}" srcOrd="0" destOrd="0" presId="urn:microsoft.com/office/officeart/2005/8/layout/hierarchy1"/>
    <dgm:cxn modelId="{9FB17598-60AC-4E85-977E-C09C3B080DF3}" type="presOf" srcId="{32379758-05D0-4EC0-A7F3-AE9211692559}" destId="{BC6393E7-FBE3-4248-B495-547F15A9AAF0}" srcOrd="0" destOrd="0" presId="urn:microsoft.com/office/officeart/2005/8/layout/hierarchy1"/>
    <dgm:cxn modelId="{E8604330-5B2E-4645-A1B1-F9276F02AD79}" srcId="{89366601-FDFB-4E49-A13C-AA2B1D15A608}" destId="{908F64FF-98F5-4450-9C87-C0B3D343C7C4}" srcOrd="0" destOrd="0" parTransId="{6386462F-7F10-41EE-9532-FD4C11AC09AF}" sibTransId="{B7BB9CA9-0CBB-41EA-B27E-57DBF45EE6C8}"/>
    <dgm:cxn modelId="{7A71174C-9469-427D-834A-C7801021143A}" type="presOf" srcId="{CECBA1FC-7D70-4CE9-A90A-062AE69646A2}" destId="{C969501B-084C-4AB9-8320-44D50DF07CD0}" srcOrd="0" destOrd="0" presId="urn:microsoft.com/office/officeart/2005/8/layout/hierarchy1"/>
    <dgm:cxn modelId="{4735C907-DFD9-4746-A57C-478825B3A071}" type="presOf" srcId="{D3F4C3C7-82B0-42AD-8602-76F796F1369C}" destId="{9E8B83B4-B297-446F-B6AC-20EBAB8F9299}" srcOrd="0" destOrd="0" presId="urn:microsoft.com/office/officeart/2005/8/layout/hierarchy1"/>
    <dgm:cxn modelId="{5F6E4161-27B0-406B-82A0-BD901FF72CE2}" srcId="{1DB2BBF1-6524-4F6A-868F-779BFFDA664D}" destId="{139CAED1-D996-470E-90ED-EC380B572BE7}" srcOrd="1" destOrd="0" parTransId="{063F21AA-B72A-4F59-88FB-DB68B967DEEC}" sibTransId="{955116B1-0943-45EB-BC1E-5D9BC31380F5}"/>
    <dgm:cxn modelId="{03FF7C10-251C-4FE6-A72F-D939FE67BC56}" srcId="{CECBA1FC-7D70-4CE9-A90A-062AE69646A2}" destId="{89366601-FDFB-4E49-A13C-AA2B1D15A608}" srcOrd="0" destOrd="0" parTransId="{DFA89620-020D-4C61-8D92-6B06A8B62D36}" sibTransId="{ED4E048B-0806-4BBD-99AF-22263CA41F00}"/>
    <dgm:cxn modelId="{AE5A7AB1-CDFD-4B4E-B4DD-D3FAC2D46BAC}" type="presParOf" srcId="{C969501B-084C-4AB9-8320-44D50DF07CD0}" destId="{99EAA605-B812-4F47-8424-A643EE944434}" srcOrd="0" destOrd="0" presId="urn:microsoft.com/office/officeart/2005/8/layout/hierarchy1"/>
    <dgm:cxn modelId="{951FD1D1-CC7D-4671-8F6F-DE80420EBEC8}" type="presParOf" srcId="{99EAA605-B812-4F47-8424-A643EE944434}" destId="{ECF22895-2EC2-46AF-AE67-AA3356080D5F}" srcOrd="0" destOrd="0" presId="urn:microsoft.com/office/officeart/2005/8/layout/hierarchy1"/>
    <dgm:cxn modelId="{39996CB5-E213-4828-87E5-BD41BA087909}" type="presParOf" srcId="{ECF22895-2EC2-46AF-AE67-AA3356080D5F}" destId="{CE85ADE1-B3D2-4EE7-AE8C-7ADC60814B00}" srcOrd="0" destOrd="0" presId="urn:microsoft.com/office/officeart/2005/8/layout/hierarchy1"/>
    <dgm:cxn modelId="{C61773C1-F572-4938-8F45-69B140A3948E}" type="presParOf" srcId="{ECF22895-2EC2-46AF-AE67-AA3356080D5F}" destId="{425C693A-FFA2-45A9-A0A1-8778C791FCAD}" srcOrd="1" destOrd="0" presId="urn:microsoft.com/office/officeart/2005/8/layout/hierarchy1"/>
    <dgm:cxn modelId="{434EE732-A33E-4AB0-A86D-689E25CF2066}" type="presParOf" srcId="{99EAA605-B812-4F47-8424-A643EE944434}" destId="{94D44A59-C6F2-499A-9AC3-EB9DF19576FE}" srcOrd="1" destOrd="0" presId="urn:microsoft.com/office/officeart/2005/8/layout/hierarchy1"/>
    <dgm:cxn modelId="{78181A17-ABDC-464B-BA58-51213C358119}" type="presParOf" srcId="{94D44A59-C6F2-499A-9AC3-EB9DF19576FE}" destId="{B09519C6-2597-4E71-A810-A3992F373D59}" srcOrd="0" destOrd="0" presId="urn:microsoft.com/office/officeart/2005/8/layout/hierarchy1"/>
    <dgm:cxn modelId="{69AD2FF9-048D-425B-BFBA-9EFE391B2914}" type="presParOf" srcId="{94D44A59-C6F2-499A-9AC3-EB9DF19576FE}" destId="{4231EEE4-EF23-40FF-BE09-1B4DEF22BF52}" srcOrd="1" destOrd="0" presId="urn:microsoft.com/office/officeart/2005/8/layout/hierarchy1"/>
    <dgm:cxn modelId="{0545F77B-C245-4A1C-A246-7200A36B3770}" type="presParOf" srcId="{4231EEE4-EF23-40FF-BE09-1B4DEF22BF52}" destId="{AC60C087-EAFB-41EF-A759-46F396D9689C}" srcOrd="0" destOrd="0" presId="urn:microsoft.com/office/officeart/2005/8/layout/hierarchy1"/>
    <dgm:cxn modelId="{0DEEBE69-587B-40E8-B386-11A564A74CDF}" type="presParOf" srcId="{AC60C087-EAFB-41EF-A759-46F396D9689C}" destId="{8A556949-27A0-41E6-9E33-791BCA6190E9}" srcOrd="0" destOrd="0" presId="urn:microsoft.com/office/officeart/2005/8/layout/hierarchy1"/>
    <dgm:cxn modelId="{CB17DC1A-13FD-4FAD-8CDD-4E5912CCF622}" type="presParOf" srcId="{AC60C087-EAFB-41EF-A759-46F396D9689C}" destId="{FF64B3B6-09DF-4818-B6F3-BB2DB42E55DE}" srcOrd="1" destOrd="0" presId="urn:microsoft.com/office/officeart/2005/8/layout/hierarchy1"/>
    <dgm:cxn modelId="{F7F76A7A-A1B0-446A-88A3-C599561973D0}" type="presParOf" srcId="{4231EEE4-EF23-40FF-BE09-1B4DEF22BF52}" destId="{EC5F77BB-7AEC-4A9C-875F-E53C85286B2B}" srcOrd="1" destOrd="0" presId="urn:microsoft.com/office/officeart/2005/8/layout/hierarchy1"/>
    <dgm:cxn modelId="{1A95EE57-B1C0-47A8-8295-76CDD5FA7D26}" type="presParOf" srcId="{EC5F77BB-7AEC-4A9C-875F-E53C85286B2B}" destId="{BA5B2164-3E7B-46BB-ACCC-50240ED9333C}" srcOrd="0" destOrd="0" presId="urn:microsoft.com/office/officeart/2005/8/layout/hierarchy1"/>
    <dgm:cxn modelId="{D224F84D-BED7-4ED2-B399-1408760E2528}" type="presParOf" srcId="{EC5F77BB-7AEC-4A9C-875F-E53C85286B2B}" destId="{4E61DA24-D545-4EA9-9381-A0CAF28205C3}" srcOrd="1" destOrd="0" presId="urn:microsoft.com/office/officeart/2005/8/layout/hierarchy1"/>
    <dgm:cxn modelId="{8F218352-DA89-405A-AABF-B3DD9E4D269C}" type="presParOf" srcId="{4E61DA24-D545-4EA9-9381-A0CAF28205C3}" destId="{141C6670-383C-4D4E-A4D2-FFD2E9C64EA1}" srcOrd="0" destOrd="0" presId="urn:microsoft.com/office/officeart/2005/8/layout/hierarchy1"/>
    <dgm:cxn modelId="{B54FCD63-9CD6-4F91-8410-A32DB967BEEE}" type="presParOf" srcId="{141C6670-383C-4D4E-A4D2-FFD2E9C64EA1}" destId="{CDB8E18E-33FC-4B9F-A73C-96A9C4A74019}" srcOrd="0" destOrd="0" presId="urn:microsoft.com/office/officeart/2005/8/layout/hierarchy1"/>
    <dgm:cxn modelId="{220C474C-ED2B-48FA-ABDA-96903BD7FDEA}" type="presParOf" srcId="{141C6670-383C-4D4E-A4D2-FFD2E9C64EA1}" destId="{A38F520C-6D08-4E1B-A8CD-ABF24AE49B93}" srcOrd="1" destOrd="0" presId="urn:microsoft.com/office/officeart/2005/8/layout/hierarchy1"/>
    <dgm:cxn modelId="{3C8483DC-028D-4DDD-8F12-2251EE2C53D6}" type="presParOf" srcId="{4E61DA24-D545-4EA9-9381-A0CAF28205C3}" destId="{E8B50B30-8C2E-4FE3-8AED-FB190D2953B3}" srcOrd="1" destOrd="0" presId="urn:microsoft.com/office/officeart/2005/8/layout/hierarchy1"/>
    <dgm:cxn modelId="{BDAA9BD0-F84B-48F0-938F-A4FC8D7A24A1}" type="presParOf" srcId="{E8B50B30-8C2E-4FE3-8AED-FB190D2953B3}" destId="{9A626CEA-B6B1-4B9B-81CD-6290A36CFAE1}" srcOrd="0" destOrd="0" presId="urn:microsoft.com/office/officeart/2005/8/layout/hierarchy1"/>
    <dgm:cxn modelId="{4351D769-8AFE-4A68-89D5-AC95F0B71EC8}" type="presParOf" srcId="{E8B50B30-8C2E-4FE3-8AED-FB190D2953B3}" destId="{A1C715E4-239A-41A0-8CEC-5E149A0930D5}" srcOrd="1" destOrd="0" presId="urn:microsoft.com/office/officeart/2005/8/layout/hierarchy1"/>
    <dgm:cxn modelId="{47A31F12-CE8E-4B7F-85FB-4D5228F099DD}" type="presParOf" srcId="{A1C715E4-239A-41A0-8CEC-5E149A0930D5}" destId="{5D1CD8CB-2F41-470C-9412-D3DB4290E237}" srcOrd="0" destOrd="0" presId="urn:microsoft.com/office/officeart/2005/8/layout/hierarchy1"/>
    <dgm:cxn modelId="{C20059CD-910F-4655-A2F6-FA82FADD37C0}" type="presParOf" srcId="{5D1CD8CB-2F41-470C-9412-D3DB4290E237}" destId="{899A6741-6298-4E25-B4A2-BB996A6F45B8}" srcOrd="0" destOrd="0" presId="urn:microsoft.com/office/officeart/2005/8/layout/hierarchy1"/>
    <dgm:cxn modelId="{7E8FFCE5-0361-4405-81AC-41224FF15042}" type="presParOf" srcId="{5D1CD8CB-2F41-470C-9412-D3DB4290E237}" destId="{FC43888B-BBBE-4137-AFC3-B231E84DB4E8}" srcOrd="1" destOrd="0" presId="urn:microsoft.com/office/officeart/2005/8/layout/hierarchy1"/>
    <dgm:cxn modelId="{78E10998-99E6-4736-A3BD-A22F4BE25BE7}" type="presParOf" srcId="{A1C715E4-239A-41A0-8CEC-5E149A0930D5}" destId="{B68391AC-673C-4A68-AC88-59CB0DDBD205}" srcOrd="1" destOrd="0" presId="urn:microsoft.com/office/officeart/2005/8/layout/hierarchy1"/>
    <dgm:cxn modelId="{8860351B-B514-4AC0-8117-5C9E288AEEDD}" type="presParOf" srcId="{E8B50B30-8C2E-4FE3-8AED-FB190D2953B3}" destId="{54241AB1-6BA2-4BFD-8C98-5F317EAC6FB5}" srcOrd="2" destOrd="0" presId="urn:microsoft.com/office/officeart/2005/8/layout/hierarchy1"/>
    <dgm:cxn modelId="{7486A89F-E32F-477D-B20F-D33D9CF278A5}" type="presParOf" srcId="{E8B50B30-8C2E-4FE3-8AED-FB190D2953B3}" destId="{0A4EC07D-2A48-44C8-B37E-F15C030AC344}" srcOrd="3" destOrd="0" presId="urn:microsoft.com/office/officeart/2005/8/layout/hierarchy1"/>
    <dgm:cxn modelId="{1B8D3E4A-514C-477D-8E33-73E6083D1EFE}" type="presParOf" srcId="{0A4EC07D-2A48-44C8-B37E-F15C030AC344}" destId="{8F2A94B8-74B9-48D4-A062-DA1493C1F446}" srcOrd="0" destOrd="0" presId="urn:microsoft.com/office/officeart/2005/8/layout/hierarchy1"/>
    <dgm:cxn modelId="{80C60021-2D70-46C8-8C45-708386F90660}" type="presParOf" srcId="{8F2A94B8-74B9-48D4-A062-DA1493C1F446}" destId="{C7E2D314-8423-42F9-B235-5E89412F417D}" srcOrd="0" destOrd="0" presId="urn:microsoft.com/office/officeart/2005/8/layout/hierarchy1"/>
    <dgm:cxn modelId="{35CF07E3-CA8E-4E7B-9CF2-06A927E8BA16}" type="presParOf" srcId="{8F2A94B8-74B9-48D4-A062-DA1493C1F446}" destId="{1CEE2CEC-E22D-4C2A-B0BF-8E9DA047E1CF}" srcOrd="1" destOrd="0" presId="urn:microsoft.com/office/officeart/2005/8/layout/hierarchy1"/>
    <dgm:cxn modelId="{7F2695DC-C4EC-47C0-82E5-B80584352AF8}" type="presParOf" srcId="{0A4EC07D-2A48-44C8-B37E-F15C030AC344}" destId="{9353A273-B2C4-49F4-9645-696A6580B13B}" srcOrd="1" destOrd="0" presId="urn:microsoft.com/office/officeart/2005/8/layout/hierarchy1"/>
    <dgm:cxn modelId="{CC02C538-43D4-4213-BF36-2A642EA7F873}" type="presParOf" srcId="{EC5F77BB-7AEC-4A9C-875F-E53C85286B2B}" destId="{9E8B83B4-B297-446F-B6AC-20EBAB8F9299}" srcOrd="2" destOrd="0" presId="urn:microsoft.com/office/officeart/2005/8/layout/hierarchy1"/>
    <dgm:cxn modelId="{3866451F-B6AE-4A55-8D76-8AC6DDBCA07A}" type="presParOf" srcId="{EC5F77BB-7AEC-4A9C-875F-E53C85286B2B}" destId="{FB508087-2AFF-4A86-874C-A9C0DE3B4069}" srcOrd="3" destOrd="0" presId="urn:microsoft.com/office/officeart/2005/8/layout/hierarchy1"/>
    <dgm:cxn modelId="{06CFBA09-9257-4D5E-A022-73DC2673460B}" type="presParOf" srcId="{FB508087-2AFF-4A86-874C-A9C0DE3B4069}" destId="{2C67074C-A70F-490D-8059-420D620B1C89}" srcOrd="0" destOrd="0" presId="urn:microsoft.com/office/officeart/2005/8/layout/hierarchy1"/>
    <dgm:cxn modelId="{72CA015E-5D95-437E-9467-F4A0C7FC9317}" type="presParOf" srcId="{2C67074C-A70F-490D-8059-420D620B1C89}" destId="{AEC068AD-D0A6-4D24-A1DF-76C0B838AA64}" srcOrd="0" destOrd="0" presId="urn:microsoft.com/office/officeart/2005/8/layout/hierarchy1"/>
    <dgm:cxn modelId="{45A96F81-1B35-4277-984F-47EAC86E1A93}" type="presParOf" srcId="{2C67074C-A70F-490D-8059-420D620B1C89}" destId="{1CECD022-535A-47C0-AE25-564015A58784}" srcOrd="1" destOrd="0" presId="urn:microsoft.com/office/officeart/2005/8/layout/hierarchy1"/>
    <dgm:cxn modelId="{2C72BCE7-5275-4BDF-B9DC-1CA0898B0A66}" type="presParOf" srcId="{FB508087-2AFF-4A86-874C-A9C0DE3B4069}" destId="{66AF8CEC-3B45-4935-9A50-4462EF3A4124}" srcOrd="1" destOrd="0" presId="urn:microsoft.com/office/officeart/2005/8/layout/hierarchy1"/>
    <dgm:cxn modelId="{C88018F7-38D9-4508-A6EA-7B051216B1B5}" type="presParOf" srcId="{94D44A59-C6F2-499A-9AC3-EB9DF19576FE}" destId="{E8F6CF5B-716B-4DB5-AF87-FD7C9249D8F8}" srcOrd="2" destOrd="0" presId="urn:microsoft.com/office/officeart/2005/8/layout/hierarchy1"/>
    <dgm:cxn modelId="{9DEEC5A1-7E9B-4BB7-861E-87A916A495DC}" type="presParOf" srcId="{94D44A59-C6F2-499A-9AC3-EB9DF19576FE}" destId="{7C82CEC9-A1BF-4628-8F68-601925F332EB}" srcOrd="3" destOrd="0" presId="urn:microsoft.com/office/officeart/2005/8/layout/hierarchy1"/>
    <dgm:cxn modelId="{197D6625-7078-48B6-A07B-C1A8FB5F3A2B}" type="presParOf" srcId="{7C82CEC9-A1BF-4628-8F68-601925F332EB}" destId="{B473B453-BB5D-4C65-ABBB-7B808AA2D500}" srcOrd="0" destOrd="0" presId="urn:microsoft.com/office/officeart/2005/8/layout/hierarchy1"/>
    <dgm:cxn modelId="{64B24065-AB6F-4682-A67A-023C3C06BC0D}" type="presParOf" srcId="{B473B453-BB5D-4C65-ABBB-7B808AA2D500}" destId="{E63C5C09-EA79-4767-BD14-3B64719A2909}" srcOrd="0" destOrd="0" presId="urn:microsoft.com/office/officeart/2005/8/layout/hierarchy1"/>
    <dgm:cxn modelId="{9E2F2059-3922-4AC0-A348-79E7A5521AC6}" type="presParOf" srcId="{B473B453-BB5D-4C65-ABBB-7B808AA2D500}" destId="{41B60DDE-7CE4-47E0-986D-A9CD8B14985D}" srcOrd="1" destOrd="0" presId="urn:microsoft.com/office/officeart/2005/8/layout/hierarchy1"/>
    <dgm:cxn modelId="{784A88B3-2B8A-4EFE-A3FC-258FFD837A8B}" type="presParOf" srcId="{7C82CEC9-A1BF-4628-8F68-601925F332EB}" destId="{B10F98C6-1A51-45C0-8AEA-E729F0E2400C}" srcOrd="1" destOrd="0" presId="urn:microsoft.com/office/officeart/2005/8/layout/hierarchy1"/>
    <dgm:cxn modelId="{13B4EF99-2A27-4EA0-86C1-1693CC6628C5}" type="presParOf" srcId="{B10F98C6-1A51-45C0-8AEA-E729F0E2400C}" destId="{EAEFD0B4-A7F1-4C8F-84E0-B0DA6E6B5990}" srcOrd="0" destOrd="0" presId="urn:microsoft.com/office/officeart/2005/8/layout/hierarchy1"/>
    <dgm:cxn modelId="{53F19727-8A32-42DE-907C-7C8C45901C28}" type="presParOf" srcId="{B10F98C6-1A51-45C0-8AEA-E729F0E2400C}" destId="{3D95BAC0-F270-4290-BC35-51BAEC00A180}" srcOrd="1" destOrd="0" presId="urn:microsoft.com/office/officeart/2005/8/layout/hierarchy1"/>
    <dgm:cxn modelId="{19A973A8-EFA2-491F-8299-3ABF3243C195}" type="presParOf" srcId="{3D95BAC0-F270-4290-BC35-51BAEC00A180}" destId="{726AA3C5-BF69-4B9D-B2BF-A9FDFD637168}" srcOrd="0" destOrd="0" presId="urn:microsoft.com/office/officeart/2005/8/layout/hierarchy1"/>
    <dgm:cxn modelId="{CAD5F9AE-5A43-4D68-8E2D-F192E358502A}" type="presParOf" srcId="{726AA3C5-BF69-4B9D-B2BF-A9FDFD637168}" destId="{438D9068-8F4A-448F-A0AB-91BE77D32D1B}" srcOrd="0" destOrd="0" presId="urn:microsoft.com/office/officeart/2005/8/layout/hierarchy1"/>
    <dgm:cxn modelId="{70B4D0B3-19E8-438C-903E-81664CD42608}" type="presParOf" srcId="{726AA3C5-BF69-4B9D-B2BF-A9FDFD637168}" destId="{BC6393E7-FBE3-4248-B495-547F15A9AAF0}" srcOrd="1" destOrd="0" presId="urn:microsoft.com/office/officeart/2005/8/layout/hierarchy1"/>
    <dgm:cxn modelId="{57DA63B8-678E-4E6C-A43B-82EF8094289A}" type="presParOf" srcId="{3D95BAC0-F270-4290-BC35-51BAEC00A180}" destId="{4D4FB0B0-A31D-40D8-A086-E5F98F1BCBE2}" srcOrd="1" destOrd="0" presId="urn:microsoft.com/office/officeart/2005/8/layout/hierarchy1"/>
    <dgm:cxn modelId="{AB20BC51-D32A-488F-A59B-D79F9D7C6CEE}" type="presParOf" srcId="{B10F98C6-1A51-45C0-8AEA-E729F0E2400C}" destId="{5BABFDC9-4E04-46B9-9C78-3269C7B899EF}" srcOrd="2" destOrd="0" presId="urn:microsoft.com/office/officeart/2005/8/layout/hierarchy1"/>
    <dgm:cxn modelId="{4B646CF3-2E0C-4275-B4D1-F2CCAE9D389F}" type="presParOf" srcId="{B10F98C6-1A51-45C0-8AEA-E729F0E2400C}" destId="{A7ACCEF6-BE0F-48A7-9840-B53BA59A6FE6}" srcOrd="3" destOrd="0" presId="urn:microsoft.com/office/officeart/2005/8/layout/hierarchy1"/>
    <dgm:cxn modelId="{6CB56068-5E6A-4D40-9154-122126CDC70B}" type="presParOf" srcId="{A7ACCEF6-BE0F-48A7-9840-B53BA59A6FE6}" destId="{5DC82417-6E4F-41AE-97EE-3829638144BC}" srcOrd="0" destOrd="0" presId="urn:microsoft.com/office/officeart/2005/8/layout/hierarchy1"/>
    <dgm:cxn modelId="{7C6630D1-EA8B-4421-A7A3-06B49AED13C0}" type="presParOf" srcId="{5DC82417-6E4F-41AE-97EE-3829638144BC}" destId="{3640DBB0-4C7D-49E2-A551-0EC6664EC46A}" srcOrd="0" destOrd="0" presId="urn:microsoft.com/office/officeart/2005/8/layout/hierarchy1"/>
    <dgm:cxn modelId="{602EAF2B-C7A5-4E5A-A5DC-AED1E7DD2109}" type="presParOf" srcId="{5DC82417-6E4F-41AE-97EE-3829638144BC}" destId="{D15D4A78-CA55-4305-A238-CA141F9BBAD1}" srcOrd="1" destOrd="0" presId="urn:microsoft.com/office/officeart/2005/8/layout/hierarchy1"/>
    <dgm:cxn modelId="{A116F3F9-80C9-4F1F-A54E-26059710003E}" type="presParOf" srcId="{A7ACCEF6-BE0F-48A7-9840-B53BA59A6FE6}" destId="{89864EDE-C400-4B6A-A2EB-C62E622350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D52281-CD9B-49E5-B96C-46549BEC6057}"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B8487923-A385-4722-ABD5-4FC1B5C3922A}">
      <dgm:prSet phldrT="[Text]"/>
      <dgm:spPr/>
      <dgm:t>
        <a:bodyPr/>
        <a:lstStyle/>
        <a:p>
          <a:r>
            <a:rPr lang="en-GB" b="1" dirty="0" smtClean="0"/>
            <a:t>1</a:t>
          </a:r>
          <a:endParaRPr lang="en-GB" b="1" dirty="0"/>
        </a:p>
      </dgm:t>
    </dgm:pt>
    <dgm:pt modelId="{88CD952B-F638-43DB-A238-DD251AF2DD57}" type="parTrans" cxnId="{52DA22D8-31BE-4CE0-BAC7-C1C774C6CC45}">
      <dgm:prSet/>
      <dgm:spPr/>
      <dgm:t>
        <a:bodyPr/>
        <a:lstStyle/>
        <a:p>
          <a:endParaRPr lang="en-GB"/>
        </a:p>
      </dgm:t>
    </dgm:pt>
    <dgm:pt modelId="{33D7303D-0AE7-488D-93BD-1BC98FB71AD3}" type="sibTrans" cxnId="{52DA22D8-31BE-4CE0-BAC7-C1C774C6CC45}">
      <dgm:prSet/>
      <dgm:spPr/>
      <dgm:t>
        <a:bodyPr/>
        <a:lstStyle/>
        <a:p>
          <a:endParaRPr lang="en-GB"/>
        </a:p>
      </dgm:t>
    </dgm:pt>
    <dgm:pt modelId="{86BB4B7E-15A4-4A93-B3E8-8D761D2918FD}">
      <dgm:prSet phldrT="[Text]" custT="1"/>
      <dgm:spPr/>
      <dgm:t>
        <a:bodyPr/>
        <a:lstStyle/>
        <a:p>
          <a:r>
            <a:rPr lang="en-GB" sz="1800" dirty="0" smtClean="0"/>
            <a:t>An electrical impulse travels along the axon of the transmitting neuron.</a:t>
          </a:r>
          <a:endParaRPr lang="en-GB" sz="1800" dirty="0"/>
        </a:p>
      </dgm:t>
    </dgm:pt>
    <dgm:pt modelId="{A71892E3-A85E-4599-8582-0015E9D78565}" type="parTrans" cxnId="{AC2D7D0C-64EE-4286-9A75-D8DCC3DBCE6A}">
      <dgm:prSet/>
      <dgm:spPr/>
      <dgm:t>
        <a:bodyPr/>
        <a:lstStyle/>
        <a:p>
          <a:endParaRPr lang="en-GB"/>
        </a:p>
      </dgm:t>
    </dgm:pt>
    <dgm:pt modelId="{29108C03-CF43-4E3B-8853-4CF2335742BE}" type="sibTrans" cxnId="{AC2D7D0C-64EE-4286-9A75-D8DCC3DBCE6A}">
      <dgm:prSet/>
      <dgm:spPr/>
      <dgm:t>
        <a:bodyPr/>
        <a:lstStyle/>
        <a:p>
          <a:endParaRPr lang="en-GB"/>
        </a:p>
      </dgm:t>
    </dgm:pt>
    <dgm:pt modelId="{1EE5EAEA-9D48-4F1E-92E0-EFD723E42F05}">
      <dgm:prSet phldrT="[Text]"/>
      <dgm:spPr/>
      <dgm:t>
        <a:bodyPr/>
        <a:lstStyle/>
        <a:p>
          <a:r>
            <a:rPr lang="en-GB" b="1" dirty="0" smtClean="0"/>
            <a:t>2</a:t>
          </a:r>
          <a:endParaRPr lang="en-GB" b="1" dirty="0"/>
        </a:p>
      </dgm:t>
    </dgm:pt>
    <dgm:pt modelId="{57E815D0-6CED-4D4D-92D5-10C529C2E66F}" type="parTrans" cxnId="{2800C18D-6682-45AD-81B8-13E8D1480FB7}">
      <dgm:prSet/>
      <dgm:spPr/>
      <dgm:t>
        <a:bodyPr/>
        <a:lstStyle/>
        <a:p>
          <a:endParaRPr lang="en-GB"/>
        </a:p>
      </dgm:t>
    </dgm:pt>
    <dgm:pt modelId="{CCDE87F3-9A3F-4A19-A536-FE3CACCD3895}" type="sibTrans" cxnId="{2800C18D-6682-45AD-81B8-13E8D1480FB7}">
      <dgm:prSet/>
      <dgm:spPr/>
      <dgm:t>
        <a:bodyPr/>
        <a:lstStyle/>
        <a:p>
          <a:endParaRPr lang="en-GB"/>
        </a:p>
      </dgm:t>
    </dgm:pt>
    <dgm:pt modelId="{78F29B60-795C-49C1-8136-D006B3FF0248}">
      <dgm:prSet phldrT="[Text]"/>
      <dgm:spPr/>
      <dgm:t>
        <a:bodyPr/>
        <a:lstStyle/>
        <a:p>
          <a:r>
            <a:rPr lang="en-GB" b="1" dirty="0" smtClean="0"/>
            <a:t>3</a:t>
          </a:r>
          <a:endParaRPr lang="en-GB" b="1" dirty="0"/>
        </a:p>
      </dgm:t>
    </dgm:pt>
    <dgm:pt modelId="{67CF0B8F-3F66-4F04-A21A-6D97ADAE1A51}" type="parTrans" cxnId="{27E54866-939A-48CA-A8B5-124BE8FD9D90}">
      <dgm:prSet/>
      <dgm:spPr/>
      <dgm:t>
        <a:bodyPr/>
        <a:lstStyle/>
        <a:p>
          <a:endParaRPr lang="en-GB"/>
        </a:p>
      </dgm:t>
    </dgm:pt>
    <dgm:pt modelId="{8BB6B1F9-772C-4C03-9333-0A7F72AEFB2A}" type="sibTrans" cxnId="{27E54866-939A-48CA-A8B5-124BE8FD9D90}">
      <dgm:prSet/>
      <dgm:spPr/>
      <dgm:t>
        <a:bodyPr/>
        <a:lstStyle/>
        <a:p>
          <a:endParaRPr lang="en-GB"/>
        </a:p>
      </dgm:t>
    </dgm:pt>
    <dgm:pt modelId="{E3D22690-A95D-467B-B651-39AB6541BBF4}">
      <dgm:prSet phldrT="[Text]" custT="1"/>
      <dgm:spPr/>
      <dgm:t>
        <a:bodyPr/>
        <a:lstStyle/>
        <a:p>
          <a:r>
            <a:rPr lang="en-GB" sz="1600" dirty="0" smtClean="0"/>
            <a:t>These chemicals </a:t>
          </a:r>
          <a:r>
            <a:rPr lang="en-GB" sz="1600" b="1" dirty="0" smtClean="0"/>
            <a:t>diffuse</a:t>
          </a:r>
          <a:r>
            <a:rPr lang="en-GB" sz="1600" dirty="0" smtClean="0"/>
            <a:t> across the synapse (the gap) and bind with receptor molecules on the membrane of the next neuron.</a:t>
          </a:r>
          <a:endParaRPr lang="en-GB" sz="1800" dirty="0"/>
        </a:p>
      </dgm:t>
    </dgm:pt>
    <dgm:pt modelId="{97254730-2F61-406C-82E9-35D101BBDB1C}" type="parTrans" cxnId="{9C1D6C9C-FE02-439D-B944-98EC286FACC1}">
      <dgm:prSet/>
      <dgm:spPr/>
      <dgm:t>
        <a:bodyPr/>
        <a:lstStyle/>
        <a:p>
          <a:endParaRPr lang="en-GB"/>
        </a:p>
      </dgm:t>
    </dgm:pt>
    <dgm:pt modelId="{0D627F7C-7368-49AF-9E7E-6FF1F1179A89}" type="sibTrans" cxnId="{9C1D6C9C-FE02-439D-B944-98EC286FACC1}">
      <dgm:prSet/>
      <dgm:spPr/>
      <dgm:t>
        <a:bodyPr/>
        <a:lstStyle/>
        <a:p>
          <a:endParaRPr lang="en-GB"/>
        </a:p>
      </dgm:t>
    </dgm:pt>
    <dgm:pt modelId="{B43220F7-64D2-4441-A86A-14EAF49397DB}">
      <dgm:prSet phldrT="[Text]"/>
      <dgm:spPr/>
      <dgm:t>
        <a:bodyPr/>
        <a:lstStyle/>
        <a:p>
          <a:r>
            <a:rPr lang="en-GB" b="1" dirty="0" smtClean="0"/>
            <a:t>4</a:t>
          </a:r>
          <a:endParaRPr lang="en-GB" b="1" dirty="0"/>
        </a:p>
      </dgm:t>
    </dgm:pt>
    <dgm:pt modelId="{A8CF0EDA-93B6-4FA7-97EE-FE11BE559997}" type="parTrans" cxnId="{A3CA0EC2-3694-471B-9506-549237701A34}">
      <dgm:prSet/>
      <dgm:spPr/>
      <dgm:t>
        <a:bodyPr/>
        <a:lstStyle/>
        <a:p>
          <a:endParaRPr lang="en-GB"/>
        </a:p>
      </dgm:t>
    </dgm:pt>
    <dgm:pt modelId="{E077B731-5649-43C9-93FA-69C24EBFF75E}" type="sibTrans" cxnId="{A3CA0EC2-3694-471B-9506-549237701A34}">
      <dgm:prSet/>
      <dgm:spPr/>
      <dgm:t>
        <a:bodyPr/>
        <a:lstStyle/>
        <a:p>
          <a:endParaRPr lang="en-GB"/>
        </a:p>
      </dgm:t>
    </dgm:pt>
    <dgm:pt modelId="{7411173A-32CA-44AB-8BB7-69DD65DB9421}">
      <dgm:prSet phldrT="[Text]"/>
      <dgm:spPr/>
      <dgm:t>
        <a:bodyPr/>
        <a:lstStyle/>
        <a:p>
          <a:r>
            <a:rPr lang="en-GB" dirty="0" smtClean="0"/>
            <a:t>The receptor molecules on the second neuron bind only to the </a:t>
          </a:r>
          <a:r>
            <a:rPr lang="en-GB" b="1" dirty="0" smtClean="0"/>
            <a:t>specific chemicals</a:t>
          </a:r>
          <a:r>
            <a:rPr lang="en-GB" dirty="0" smtClean="0"/>
            <a:t> released from the first neuron. This </a:t>
          </a:r>
          <a:r>
            <a:rPr lang="en-GB" b="1" dirty="0" smtClean="0"/>
            <a:t>stimulates</a:t>
          </a:r>
          <a:r>
            <a:rPr lang="en-GB" dirty="0" smtClean="0"/>
            <a:t> the second neuron to transmit the electrical impulse.</a:t>
          </a:r>
          <a:endParaRPr lang="en-GB" dirty="0"/>
        </a:p>
      </dgm:t>
    </dgm:pt>
    <dgm:pt modelId="{F1179830-5ADF-44E6-AFF8-86AC6CF290A6}" type="parTrans" cxnId="{91CB09A8-817E-408D-A6C5-92BB162BAC83}">
      <dgm:prSet/>
      <dgm:spPr/>
      <dgm:t>
        <a:bodyPr/>
        <a:lstStyle/>
        <a:p>
          <a:endParaRPr lang="en-GB"/>
        </a:p>
      </dgm:t>
    </dgm:pt>
    <dgm:pt modelId="{64AA1CBF-B7F0-41B1-AAD8-16DF020BD5E4}" type="sibTrans" cxnId="{91CB09A8-817E-408D-A6C5-92BB162BAC83}">
      <dgm:prSet/>
      <dgm:spPr/>
      <dgm:t>
        <a:bodyPr/>
        <a:lstStyle/>
        <a:p>
          <a:endParaRPr lang="en-GB"/>
        </a:p>
      </dgm:t>
    </dgm:pt>
    <dgm:pt modelId="{1F4571C2-51FD-484A-94EE-651CDC4BB7D4}">
      <dgm:prSet phldrT="[Text]"/>
      <dgm:spPr/>
      <dgm:t>
        <a:bodyPr/>
        <a:lstStyle/>
        <a:p>
          <a:r>
            <a:rPr lang="en-GB" b="1" dirty="0" smtClean="0"/>
            <a:t>5 </a:t>
          </a:r>
          <a:endParaRPr lang="en-GB" b="1" dirty="0"/>
        </a:p>
      </dgm:t>
    </dgm:pt>
    <dgm:pt modelId="{7F2E953C-21CE-4153-AD2E-6973AE12FA51}" type="parTrans" cxnId="{D4CFA01F-B0A3-4EAA-9255-DC1C19843C3F}">
      <dgm:prSet/>
      <dgm:spPr/>
      <dgm:t>
        <a:bodyPr/>
        <a:lstStyle/>
        <a:p>
          <a:endParaRPr lang="en-GB"/>
        </a:p>
      </dgm:t>
    </dgm:pt>
    <dgm:pt modelId="{3E1DDF4F-712A-4E32-8F88-828C0954E4B9}" type="sibTrans" cxnId="{D4CFA01F-B0A3-4EAA-9255-DC1C19843C3F}">
      <dgm:prSet/>
      <dgm:spPr/>
      <dgm:t>
        <a:bodyPr/>
        <a:lstStyle/>
        <a:p>
          <a:endParaRPr lang="en-GB"/>
        </a:p>
      </dgm:t>
    </dgm:pt>
    <dgm:pt modelId="{A8EFADB5-9503-479F-BBC9-4D65A5116549}">
      <dgm:prSet phldrT="[Text]"/>
      <dgm:spPr/>
      <dgm:t>
        <a:bodyPr/>
        <a:lstStyle/>
        <a:p>
          <a:r>
            <a:rPr lang="en-GB" dirty="0" smtClean="0"/>
            <a:t>Reuptake: the neurotransmitter is reabsorbed in the vesicles of the pre-synaptic neuron after it has performed its function of transmitting a neural impulse.</a:t>
          </a:r>
          <a:endParaRPr lang="en-GB" dirty="0"/>
        </a:p>
      </dgm:t>
    </dgm:pt>
    <dgm:pt modelId="{8EE0B1D2-FF41-48CD-B23C-86F10CBA0474}" type="parTrans" cxnId="{45444395-1506-44C7-B600-4241EEA15206}">
      <dgm:prSet/>
      <dgm:spPr/>
      <dgm:t>
        <a:bodyPr/>
        <a:lstStyle/>
        <a:p>
          <a:endParaRPr lang="en-GB"/>
        </a:p>
      </dgm:t>
    </dgm:pt>
    <dgm:pt modelId="{8509F3C5-7B1F-4281-AF54-1D04F7FEE660}" type="sibTrans" cxnId="{45444395-1506-44C7-B600-4241EEA15206}">
      <dgm:prSet/>
      <dgm:spPr/>
      <dgm:t>
        <a:bodyPr/>
        <a:lstStyle/>
        <a:p>
          <a:endParaRPr lang="en-GB"/>
        </a:p>
      </dgm:t>
    </dgm:pt>
    <dgm:pt modelId="{308DBA92-5DAF-4C6C-BEF7-4B3EC73BDD9A}">
      <dgm:prSet phldrT="[Text]" custT="1"/>
      <dgm:spPr/>
      <dgm:t>
        <a:bodyPr/>
        <a:lstStyle/>
        <a:p>
          <a:r>
            <a:rPr lang="en-GB" sz="1600" dirty="0" smtClean="0"/>
            <a:t>This triggers the nerve-ending of the pre-synaptic neuron to release </a:t>
          </a:r>
          <a:r>
            <a:rPr lang="en-GB" sz="1600" b="1" dirty="0" smtClean="0"/>
            <a:t>chemical messengers</a:t>
          </a:r>
          <a:r>
            <a:rPr lang="en-GB" sz="1600" dirty="0" smtClean="0"/>
            <a:t> called neurotransmitters.</a:t>
          </a:r>
          <a:endParaRPr lang="en-GB" sz="1600" dirty="0"/>
        </a:p>
      </dgm:t>
    </dgm:pt>
    <dgm:pt modelId="{E9E70E5F-8D5A-46CF-A467-D10B911E6835}" type="parTrans" cxnId="{1DE53AE2-FD3B-4708-83A7-BD7256DD8CC6}">
      <dgm:prSet/>
      <dgm:spPr/>
      <dgm:t>
        <a:bodyPr/>
        <a:lstStyle/>
        <a:p>
          <a:endParaRPr lang="en-GB"/>
        </a:p>
      </dgm:t>
    </dgm:pt>
    <dgm:pt modelId="{76EDA636-20D7-4201-A27B-42E3F80EB9ED}" type="sibTrans" cxnId="{1DE53AE2-FD3B-4708-83A7-BD7256DD8CC6}">
      <dgm:prSet/>
      <dgm:spPr/>
      <dgm:t>
        <a:bodyPr/>
        <a:lstStyle/>
        <a:p>
          <a:endParaRPr lang="en-GB"/>
        </a:p>
      </dgm:t>
    </dgm:pt>
    <dgm:pt modelId="{D028272C-8694-4F32-B63A-6555C4E5176C}" type="pres">
      <dgm:prSet presAssocID="{4AD52281-CD9B-49E5-B96C-46549BEC6057}" presName="linearFlow" presStyleCnt="0">
        <dgm:presLayoutVars>
          <dgm:dir/>
          <dgm:animLvl val="lvl"/>
          <dgm:resizeHandles val="exact"/>
        </dgm:presLayoutVars>
      </dgm:prSet>
      <dgm:spPr/>
      <dgm:t>
        <a:bodyPr/>
        <a:lstStyle/>
        <a:p>
          <a:endParaRPr lang="en-GB"/>
        </a:p>
      </dgm:t>
    </dgm:pt>
    <dgm:pt modelId="{2542D958-F643-42A1-BC59-BAD86B9E64E5}" type="pres">
      <dgm:prSet presAssocID="{B8487923-A385-4722-ABD5-4FC1B5C3922A}" presName="composite" presStyleCnt="0"/>
      <dgm:spPr/>
    </dgm:pt>
    <dgm:pt modelId="{27F9FFF4-470C-4949-A605-A39B6EC079AB}" type="pres">
      <dgm:prSet presAssocID="{B8487923-A385-4722-ABD5-4FC1B5C3922A}" presName="parentText" presStyleLbl="alignNode1" presStyleIdx="0" presStyleCnt="5">
        <dgm:presLayoutVars>
          <dgm:chMax val="1"/>
          <dgm:bulletEnabled val="1"/>
        </dgm:presLayoutVars>
      </dgm:prSet>
      <dgm:spPr/>
      <dgm:t>
        <a:bodyPr/>
        <a:lstStyle/>
        <a:p>
          <a:endParaRPr lang="en-GB"/>
        </a:p>
      </dgm:t>
    </dgm:pt>
    <dgm:pt modelId="{3B02A6D1-3160-46F2-B395-57C810AB0E3D}" type="pres">
      <dgm:prSet presAssocID="{B8487923-A385-4722-ABD5-4FC1B5C3922A}" presName="descendantText" presStyleLbl="alignAcc1" presStyleIdx="0" presStyleCnt="5">
        <dgm:presLayoutVars>
          <dgm:bulletEnabled val="1"/>
        </dgm:presLayoutVars>
      </dgm:prSet>
      <dgm:spPr/>
      <dgm:t>
        <a:bodyPr/>
        <a:lstStyle/>
        <a:p>
          <a:endParaRPr lang="en-GB"/>
        </a:p>
      </dgm:t>
    </dgm:pt>
    <dgm:pt modelId="{E7B0DC1C-0BBD-456D-893B-CD5E2424B00B}" type="pres">
      <dgm:prSet presAssocID="{33D7303D-0AE7-488D-93BD-1BC98FB71AD3}" presName="sp" presStyleCnt="0"/>
      <dgm:spPr/>
    </dgm:pt>
    <dgm:pt modelId="{6413E665-6BB2-4300-BB12-CF9F739AD816}" type="pres">
      <dgm:prSet presAssocID="{1EE5EAEA-9D48-4F1E-92E0-EFD723E42F05}" presName="composite" presStyleCnt="0"/>
      <dgm:spPr/>
    </dgm:pt>
    <dgm:pt modelId="{9704A705-C325-45AA-B22A-5695D3701B20}" type="pres">
      <dgm:prSet presAssocID="{1EE5EAEA-9D48-4F1E-92E0-EFD723E42F05}" presName="parentText" presStyleLbl="alignNode1" presStyleIdx="1" presStyleCnt="5">
        <dgm:presLayoutVars>
          <dgm:chMax val="1"/>
          <dgm:bulletEnabled val="1"/>
        </dgm:presLayoutVars>
      </dgm:prSet>
      <dgm:spPr/>
      <dgm:t>
        <a:bodyPr/>
        <a:lstStyle/>
        <a:p>
          <a:endParaRPr lang="en-GB"/>
        </a:p>
      </dgm:t>
    </dgm:pt>
    <dgm:pt modelId="{D8D52330-8267-4E8E-8092-D897A6E7F082}" type="pres">
      <dgm:prSet presAssocID="{1EE5EAEA-9D48-4F1E-92E0-EFD723E42F05}" presName="descendantText" presStyleLbl="alignAcc1" presStyleIdx="1" presStyleCnt="5">
        <dgm:presLayoutVars>
          <dgm:bulletEnabled val="1"/>
        </dgm:presLayoutVars>
      </dgm:prSet>
      <dgm:spPr/>
      <dgm:t>
        <a:bodyPr/>
        <a:lstStyle/>
        <a:p>
          <a:endParaRPr lang="en-GB"/>
        </a:p>
      </dgm:t>
    </dgm:pt>
    <dgm:pt modelId="{BC219F91-F70A-44BD-B543-DB4B7FAD2C44}" type="pres">
      <dgm:prSet presAssocID="{CCDE87F3-9A3F-4A19-A536-FE3CACCD3895}" presName="sp" presStyleCnt="0"/>
      <dgm:spPr/>
    </dgm:pt>
    <dgm:pt modelId="{61DD0D1A-D1AF-430E-8EAC-F3C1A3190D37}" type="pres">
      <dgm:prSet presAssocID="{78F29B60-795C-49C1-8136-D006B3FF0248}" presName="composite" presStyleCnt="0"/>
      <dgm:spPr/>
    </dgm:pt>
    <dgm:pt modelId="{07B89A35-0330-415D-8089-2E54F9068670}" type="pres">
      <dgm:prSet presAssocID="{78F29B60-795C-49C1-8136-D006B3FF0248}" presName="parentText" presStyleLbl="alignNode1" presStyleIdx="2" presStyleCnt="5">
        <dgm:presLayoutVars>
          <dgm:chMax val="1"/>
          <dgm:bulletEnabled val="1"/>
        </dgm:presLayoutVars>
      </dgm:prSet>
      <dgm:spPr/>
      <dgm:t>
        <a:bodyPr/>
        <a:lstStyle/>
        <a:p>
          <a:endParaRPr lang="en-GB"/>
        </a:p>
      </dgm:t>
    </dgm:pt>
    <dgm:pt modelId="{9C50C5E7-4ED8-4560-BA57-6F3993E9933C}" type="pres">
      <dgm:prSet presAssocID="{78F29B60-795C-49C1-8136-D006B3FF0248}" presName="descendantText" presStyleLbl="alignAcc1" presStyleIdx="2" presStyleCnt="5">
        <dgm:presLayoutVars>
          <dgm:bulletEnabled val="1"/>
        </dgm:presLayoutVars>
      </dgm:prSet>
      <dgm:spPr/>
      <dgm:t>
        <a:bodyPr/>
        <a:lstStyle/>
        <a:p>
          <a:endParaRPr lang="en-GB"/>
        </a:p>
      </dgm:t>
    </dgm:pt>
    <dgm:pt modelId="{DF481416-937E-4E06-8BCF-828EBBD6BE60}" type="pres">
      <dgm:prSet presAssocID="{8BB6B1F9-772C-4C03-9333-0A7F72AEFB2A}" presName="sp" presStyleCnt="0"/>
      <dgm:spPr/>
    </dgm:pt>
    <dgm:pt modelId="{4F66C634-D6F3-4D93-99E0-2FFC38C643FF}" type="pres">
      <dgm:prSet presAssocID="{B43220F7-64D2-4441-A86A-14EAF49397DB}" presName="composite" presStyleCnt="0"/>
      <dgm:spPr/>
    </dgm:pt>
    <dgm:pt modelId="{F171E791-DD9F-456E-8996-587905D2E3BB}" type="pres">
      <dgm:prSet presAssocID="{B43220F7-64D2-4441-A86A-14EAF49397DB}" presName="parentText" presStyleLbl="alignNode1" presStyleIdx="3" presStyleCnt="5">
        <dgm:presLayoutVars>
          <dgm:chMax val="1"/>
          <dgm:bulletEnabled val="1"/>
        </dgm:presLayoutVars>
      </dgm:prSet>
      <dgm:spPr/>
      <dgm:t>
        <a:bodyPr/>
        <a:lstStyle/>
        <a:p>
          <a:endParaRPr lang="en-GB"/>
        </a:p>
      </dgm:t>
    </dgm:pt>
    <dgm:pt modelId="{4E2CD98F-376C-4943-B6DE-D63725F7B7B0}" type="pres">
      <dgm:prSet presAssocID="{B43220F7-64D2-4441-A86A-14EAF49397DB}" presName="descendantText" presStyleLbl="alignAcc1" presStyleIdx="3" presStyleCnt="5">
        <dgm:presLayoutVars>
          <dgm:bulletEnabled val="1"/>
        </dgm:presLayoutVars>
      </dgm:prSet>
      <dgm:spPr/>
      <dgm:t>
        <a:bodyPr/>
        <a:lstStyle/>
        <a:p>
          <a:endParaRPr lang="en-GB"/>
        </a:p>
      </dgm:t>
    </dgm:pt>
    <dgm:pt modelId="{470DA158-3D12-4788-950B-69158E7CFB47}" type="pres">
      <dgm:prSet presAssocID="{E077B731-5649-43C9-93FA-69C24EBFF75E}" presName="sp" presStyleCnt="0"/>
      <dgm:spPr/>
    </dgm:pt>
    <dgm:pt modelId="{CF495086-F510-442D-890A-9AF714D00846}" type="pres">
      <dgm:prSet presAssocID="{1F4571C2-51FD-484A-94EE-651CDC4BB7D4}" presName="composite" presStyleCnt="0"/>
      <dgm:spPr/>
    </dgm:pt>
    <dgm:pt modelId="{21167BF1-5335-4CFB-AA54-0FA8CC80AB1C}" type="pres">
      <dgm:prSet presAssocID="{1F4571C2-51FD-484A-94EE-651CDC4BB7D4}" presName="parentText" presStyleLbl="alignNode1" presStyleIdx="4" presStyleCnt="5">
        <dgm:presLayoutVars>
          <dgm:chMax val="1"/>
          <dgm:bulletEnabled val="1"/>
        </dgm:presLayoutVars>
      </dgm:prSet>
      <dgm:spPr/>
      <dgm:t>
        <a:bodyPr/>
        <a:lstStyle/>
        <a:p>
          <a:endParaRPr lang="en-GB"/>
        </a:p>
      </dgm:t>
    </dgm:pt>
    <dgm:pt modelId="{74E2565F-3C6B-417C-A840-BCDD299AEFF5}" type="pres">
      <dgm:prSet presAssocID="{1F4571C2-51FD-484A-94EE-651CDC4BB7D4}" presName="descendantText" presStyleLbl="alignAcc1" presStyleIdx="4" presStyleCnt="5">
        <dgm:presLayoutVars>
          <dgm:bulletEnabled val="1"/>
        </dgm:presLayoutVars>
      </dgm:prSet>
      <dgm:spPr/>
      <dgm:t>
        <a:bodyPr/>
        <a:lstStyle/>
        <a:p>
          <a:endParaRPr lang="en-GB"/>
        </a:p>
      </dgm:t>
    </dgm:pt>
  </dgm:ptLst>
  <dgm:cxnLst>
    <dgm:cxn modelId="{EC234925-BFE1-44BB-9721-B1A70235C031}" type="presOf" srcId="{B43220F7-64D2-4441-A86A-14EAF49397DB}" destId="{F171E791-DD9F-456E-8996-587905D2E3BB}" srcOrd="0" destOrd="0" presId="urn:microsoft.com/office/officeart/2005/8/layout/chevron2"/>
    <dgm:cxn modelId="{FFE75FF4-93DB-4759-B7CD-49911045F92C}" type="presOf" srcId="{1EE5EAEA-9D48-4F1E-92E0-EFD723E42F05}" destId="{9704A705-C325-45AA-B22A-5695D3701B20}" srcOrd="0" destOrd="0" presId="urn:microsoft.com/office/officeart/2005/8/layout/chevron2"/>
    <dgm:cxn modelId="{1F509A96-DDBE-49ED-BACE-3C9DD43D323B}" type="presOf" srcId="{308DBA92-5DAF-4C6C-BEF7-4B3EC73BDD9A}" destId="{D8D52330-8267-4E8E-8092-D897A6E7F082}" srcOrd="0" destOrd="0" presId="urn:microsoft.com/office/officeart/2005/8/layout/chevron2"/>
    <dgm:cxn modelId="{D2BBF1C0-8AE9-471B-80FF-2FCA09741E85}" type="presOf" srcId="{4AD52281-CD9B-49E5-B96C-46549BEC6057}" destId="{D028272C-8694-4F32-B63A-6555C4E5176C}" srcOrd="0" destOrd="0" presId="urn:microsoft.com/office/officeart/2005/8/layout/chevron2"/>
    <dgm:cxn modelId="{7A3D077C-2537-4280-AB67-17E375AB48D2}" type="presOf" srcId="{7411173A-32CA-44AB-8BB7-69DD65DB9421}" destId="{4E2CD98F-376C-4943-B6DE-D63725F7B7B0}" srcOrd="0" destOrd="0" presId="urn:microsoft.com/office/officeart/2005/8/layout/chevron2"/>
    <dgm:cxn modelId="{D4CFA01F-B0A3-4EAA-9255-DC1C19843C3F}" srcId="{4AD52281-CD9B-49E5-B96C-46549BEC6057}" destId="{1F4571C2-51FD-484A-94EE-651CDC4BB7D4}" srcOrd="4" destOrd="0" parTransId="{7F2E953C-21CE-4153-AD2E-6973AE12FA51}" sibTransId="{3E1DDF4F-712A-4E32-8F88-828C0954E4B9}"/>
    <dgm:cxn modelId="{9C1D6C9C-FE02-439D-B944-98EC286FACC1}" srcId="{78F29B60-795C-49C1-8136-D006B3FF0248}" destId="{E3D22690-A95D-467B-B651-39AB6541BBF4}" srcOrd="0" destOrd="0" parTransId="{97254730-2F61-406C-82E9-35D101BBDB1C}" sibTransId="{0D627F7C-7368-49AF-9E7E-6FF1F1179A89}"/>
    <dgm:cxn modelId="{AC2D7D0C-64EE-4286-9A75-D8DCC3DBCE6A}" srcId="{B8487923-A385-4722-ABD5-4FC1B5C3922A}" destId="{86BB4B7E-15A4-4A93-B3E8-8D761D2918FD}" srcOrd="0" destOrd="0" parTransId="{A71892E3-A85E-4599-8582-0015E9D78565}" sibTransId="{29108C03-CF43-4E3B-8853-4CF2335742BE}"/>
    <dgm:cxn modelId="{6D02C890-11D8-4BDD-8C19-4B44AC9177FA}" type="presOf" srcId="{86BB4B7E-15A4-4A93-B3E8-8D761D2918FD}" destId="{3B02A6D1-3160-46F2-B395-57C810AB0E3D}" srcOrd="0" destOrd="0" presId="urn:microsoft.com/office/officeart/2005/8/layout/chevron2"/>
    <dgm:cxn modelId="{B220142F-ECCF-42BA-ADBB-6590118D2128}" type="presOf" srcId="{78F29B60-795C-49C1-8136-D006B3FF0248}" destId="{07B89A35-0330-415D-8089-2E54F9068670}" srcOrd="0" destOrd="0" presId="urn:microsoft.com/office/officeart/2005/8/layout/chevron2"/>
    <dgm:cxn modelId="{2800C18D-6682-45AD-81B8-13E8D1480FB7}" srcId="{4AD52281-CD9B-49E5-B96C-46549BEC6057}" destId="{1EE5EAEA-9D48-4F1E-92E0-EFD723E42F05}" srcOrd="1" destOrd="0" parTransId="{57E815D0-6CED-4D4D-92D5-10C529C2E66F}" sibTransId="{CCDE87F3-9A3F-4A19-A536-FE3CACCD3895}"/>
    <dgm:cxn modelId="{EFD9295F-42DE-49C8-98A1-F29BAA9CF083}" type="presOf" srcId="{E3D22690-A95D-467B-B651-39AB6541BBF4}" destId="{9C50C5E7-4ED8-4560-BA57-6F3993E9933C}" srcOrd="0" destOrd="0" presId="urn:microsoft.com/office/officeart/2005/8/layout/chevron2"/>
    <dgm:cxn modelId="{27E54866-939A-48CA-A8B5-124BE8FD9D90}" srcId="{4AD52281-CD9B-49E5-B96C-46549BEC6057}" destId="{78F29B60-795C-49C1-8136-D006B3FF0248}" srcOrd="2" destOrd="0" parTransId="{67CF0B8F-3F66-4F04-A21A-6D97ADAE1A51}" sibTransId="{8BB6B1F9-772C-4C03-9333-0A7F72AEFB2A}"/>
    <dgm:cxn modelId="{4FA12779-ACE2-4CD9-8D20-E1EB01951907}" type="presOf" srcId="{A8EFADB5-9503-479F-BBC9-4D65A5116549}" destId="{74E2565F-3C6B-417C-A840-BCDD299AEFF5}" srcOrd="0" destOrd="0" presId="urn:microsoft.com/office/officeart/2005/8/layout/chevron2"/>
    <dgm:cxn modelId="{D2EF9DD0-B198-43CA-A8EF-9D7A5AC35D49}" type="presOf" srcId="{B8487923-A385-4722-ABD5-4FC1B5C3922A}" destId="{27F9FFF4-470C-4949-A605-A39B6EC079AB}" srcOrd="0" destOrd="0" presId="urn:microsoft.com/office/officeart/2005/8/layout/chevron2"/>
    <dgm:cxn modelId="{1DE53AE2-FD3B-4708-83A7-BD7256DD8CC6}" srcId="{1EE5EAEA-9D48-4F1E-92E0-EFD723E42F05}" destId="{308DBA92-5DAF-4C6C-BEF7-4B3EC73BDD9A}" srcOrd="0" destOrd="0" parTransId="{E9E70E5F-8D5A-46CF-A467-D10B911E6835}" sibTransId="{76EDA636-20D7-4201-A27B-42E3F80EB9ED}"/>
    <dgm:cxn modelId="{C7F46FBA-7FF2-4B81-B315-9EA7D1D91793}" type="presOf" srcId="{1F4571C2-51FD-484A-94EE-651CDC4BB7D4}" destId="{21167BF1-5335-4CFB-AA54-0FA8CC80AB1C}" srcOrd="0" destOrd="0" presId="urn:microsoft.com/office/officeart/2005/8/layout/chevron2"/>
    <dgm:cxn modelId="{52DA22D8-31BE-4CE0-BAC7-C1C774C6CC45}" srcId="{4AD52281-CD9B-49E5-B96C-46549BEC6057}" destId="{B8487923-A385-4722-ABD5-4FC1B5C3922A}" srcOrd="0" destOrd="0" parTransId="{88CD952B-F638-43DB-A238-DD251AF2DD57}" sibTransId="{33D7303D-0AE7-488D-93BD-1BC98FB71AD3}"/>
    <dgm:cxn modelId="{91CB09A8-817E-408D-A6C5-92BB162BAC83}" srcId="{B43220F7-64D2-4441-A86A-14EAF49397DB}" destId="{7411173A-32CA-44AB-8BB7-69DD65DB9421}" srcOrd="0" destOrd="0" parTransId="{F1179830-5ADF-44E6-AFF8-86AC6CF290A6}" sibTransId="{64AA1CBF-B7F0-41B1-AAD8-16DF020BD5E4}"/>
    <dgm:cxn modelId="{A3CA0EC2-3694-471B-9506-549237701A34}" srcId="{4AD52281-CD9B-49E5-B96C-46549BEC6057}" destId="{B43220F7-64D2-4441-A86A-14EAF49397DB}" srcOrd="3" destOrd="0" parTransId="{A8CF0EDA-93B6-4FA7-97EE-FE11BE559997}" sibTransId="{E077B731-5649-43C9-93FA-69C24EBFF75E}"/>
    <dgm:cxn modelId="{45444395-1506-44C7-B600-4241EEA15206}" srcId="{1F4571C2-51FD-484A-94EE-651CDC4BB7D4}" destId="{A8EFADB5-9503-479F-BBC9-4D65A5116549}" srcOrd="0" destOrd="0" parTransId="{8EE0B1D2-FF41-48CD-B23C-86F10CBA0474}" sibTransId="{8509F3C5-7B1F-4281-AF54-1D04F7FEE660}"/>
    <dgm:cxn modelId="{7A6D7C19-25E9-43EF-821E-4338E51EC422}" type="presParOf" srcId="{D028272C-8694-4F32-B63A-6555C4E5176C}" destId="{2542D958-F643-42A1-BC59-BAD86B9E64E5}" srcOrd="0" destOrd="0" presId="urn:microsoft.com/office/officeart/2005/8/layout/chevron2"/>
    <dgm:cxn modelId="{7110DDF9-1822-4538-B199-53CE749B1AD3}" type="presParOf" srcId="{2542D958-F643-42A1-BC59-BAD86B9E64E5}" destId="{27F9FFF4-470C-4949-A605-A39B6EC079AB}" srcOrd="0" destOrd="0" presId="urn:microsoft.com/office/officeart/2005/8/layout/chevron2"/>
    <dgm:cxn modelId="{E1BC1B9C-2934-4AB8-BB9E-0EAFCB825837}" type="presParOf" srcId="{2542D958-F643-42A1-BC59-BAD86B9E64E5}" destId="{3B02A6D1-3160-46F2-B395-57C810AB0E3D}" srcOrd="1" destOrd="0" presId="urn:microsoft.com/office/officeart/2005/8/layout/chevron2"/>
    <dgm:cxn modelId="{13A48A28-51AB-40F3-9502-71ADB6A0DE52}" type="presParOf" srcId="{D028272C-8694-4F32-B63A-6555C4E5176C}" destId="{E7B0DC1C-0BBD-456D-893B-CD5E2424B00B}" srcOrd="1" destOrd="0" presId="urn:microsoft.com/office/officeart/2005/8/layout/chevron2"/>
    <dgm:cxn modelId="{43EBF37C-A4A8-4C1A-A169-ACC53A121C4B}" type="presParOf" srcId="{D028272C-8694-4F32-B63A-6555C4E5176C}" destId="{6413E665-6BB2-4300-BB12-CF9F739AD816}" srcOrd="2" destOrd="0" presId="urn:microsoft.com/office/officeart/2005/8/layout/chevron2"/>
    <dgm:cxn modelId="{6D15FB02-F6FA-42BD-A898-6AB06FED01E7}" type="presParOf" srcId="{6413E665-6BB2-4300-BB12-CF9F739AD816}" destId="{9704A705-C325-45AA-B22A-5695D3701B20}" srcOrd="0" destOrd="0" presId="urn:microsoft.com/office/officeart/2005/8/layout/chevron2"/>
    <dgm:cxn modelId="{571338C2-0779-49B7-925E-C9C9DBB305F9}" type="presParOf" srcId="{6413E665-6BB2-4300-BB12-CF9F739AD816}" destId="{D8D52330-8267-4E8E-8092-D897A6E7F082}" srcOrd="1" destOrd="0" presId="urn:microsoft.com/office/officeart/2005/8/layout/chevron2"/>
    <dgm:cxn modelId="{2609ABFB-DFD5-4F34-8CFD-7CF2D16CFBFB}" type="presParOf" srcId="{D028272C-8694-4F32-B63A-6555C4E5176C}" destId="{BC219F91-F70A-44BD-B543-DB4B7FAD2C44}" srcOrd="3" destOrd="0" presId="urn:microsoft.com/office/officeart/2005/8/layout/chevron2"/>
    <dgm:cxn modelId="{3EEE8459-BEB6-4023-9A2C-E365B903496E}" type="presParOf" srcId="{D028272C-8694-4F32-B63A-6555C4E5176C}" destId="{61DD0D1A-D1AF-430E-8EAC-F3C1A3190D37}" srcOrd="4" destOrd="0" presId="urn:microsoft.com/office/officeart/2005/8/layout/chevron2"/>
    <dgm:cxn modelId="{2558B88D-EC3B-4BFC-ADDD-77127311E7A0}" type="presParOf" srcId="{61DD0D1A-D1AF-430E-8EAC-F3C1A3190D37}" destId="{07B89A35-0330-415D-8089-2E54F9068670}" srcOrd="0" destOrd="0" presId="urn:microsoft.com/office/officeart/2005/8/layout/chevron2"/>
    <dgm:cxn modelId="{A405D703-90A8-4B1E-8D3B-AFB8F908B1A8}" type="presParOf" srcId="{61DD0D1A-D1AF-430E-8EAC-F3C1A3190D37}" destId="{9C50C5E7-4ED8-4560-BA57-6F3993E9933C}" srcOrd="1" destOrd="0" presId="urn:microsoft.com/office/officeart/2005/8/layout/chevron2"/>
    <dgm:cxn modelId="{3AC562FC-F337-48F7-A378-FBB0E69BF93B}" type="presParOf" srcId="{D028272C-8694-4F32-B63A-6555C4E5176C}" destId="{DF481416-937E-4E06-8BCF-828EBBD6BE60}" srcOrd="5" destOrd="0" presId="urn:microsoft.com/office/officeart/2005/8/layout/chevron2"/>
    <dgm:cxn modelId="{44B98BD7-BFA4-4203-8792-142E04226ABF}" type="presParOf" srcId="{D028272C-8694-4F32-B63A-6555C4E5176C}" destId="{4F66C634-D6F3-4D93-99E0-2FFC38C643FF}" srcOrd="6" destOrd="0" presId="urn:microsoft.com/office/officeart/2005/8/layout/chevron2"/>
    <dgm:cxn modelId="{60483161-BD32-4282-8DAB-D84F3221599B}" type="presParOf" srcId="{4F66C634-D6F3-4D93-99E0-2FFC38C643FF}" destId="{F171E791-DD9F-456E-8996-587905D2E3BB}" srcOrd="0" destOrd="0" presId="urn:microsoft.com/office/officeart/2005/8/layout/chevron2"/>
    <dgm:cxn modelId="{ABD3C097-6F29-4E10-94C3-2B112C1276EB}" type="presParOf" srcId="{4F66C634-D6F3-4D93-99E0-2FFC38C643FF}" destId="{4E2CD98F-376C-4943-B6DE-D63725F7B7B0}" srcOrd="1" destOrd="0" presId="urn:microsoft.com/office/officeart/2005/8/layout/chevron2"/>
    <dgm:cxn modelId="{ED117DD8-6F5D-4D12-8133-B09E218F709D}" type="presParOf" srcId="{D028272C-8694-4F32-B63A-6555C4E5176C}" destId="{470DA158-3D12-4788-950B-69158E7CFB47}" srcOrd="7" destOrd="0" presId="urn:microsoft.com/office/officeart/2005/8/layout/chevron2"/>
    <dgm:cxn modelId="{7EACFD10-EA93-463E-A3D9-CB635C3130E9}" type="presParOf" srcId="{D028272C-8694-4F32-B63A-6555C4E5176C}" destId="{CF495086-F510-442D-890A-9AF714D00846}" srcOrd="8" destOrd="0" presId="urn:microsoft.com/office/officeart/2005/8/layout/chevron2"/>
    <dgm:cxn modelId="{5F164F11-3DCA-4167-B478-40C6E2C6A597}" type="presParOf" srcId="{CF495086-F510-442D-890A-9AF714D00846}" destId="{21167BF1-5335-4CFB-AA54-0FA8CC80AB1C}" srcOrd="0" destOrd="0" presId="urn:microsoft.com/office/officeart/2005/8/layout/chevron2"/>
    <dgm:cxn modelId="{1FB4EAD7-A306-4178-AC81-2BC8E7141033}" type="presParOf" srcId="{CF495086-F510-442D-890A-9AF714D00846}" destId="{74E2565F-3C6B-417C-A840-BCDD299AEFF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4410F4-2A98-452B-8C0C-964449134478}" type="datetimeFigureOut">
              <a:rPr lang="en-GB" smtClean="0"/>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390030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410F4-2A98-452B-8C0C-964449134478}" type="datetimeFigureOut">
              <a:rPr lang="en-GB" smtClean="0"/>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38929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410F4-2A98-452B-8C0C-964449134478}" type="datetimeFigureOut">
              <a:rPr lang="en-GB" smtClean="0"/>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172787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410F4-2A98-452B-8C0C-964449134478}" type="datetimeFigureOut">
              <a:rPr lang="en-GB" smtClean="0"/>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156109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4410F4-2A98-452B-8C0C-964449134478}" type="datetimeFigureOut">
              <a:rPr lang="en-GB" smtClean="0"/>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139002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4410F4-2A98-452B-8C0C-964449134478}" type="datetimeFigureOut">
              <a:rPr lang="en-GB" smtClean="0"/>
              <a:t>18/04/2017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264252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4410F4-2A98-452B-8C0C-964449134478}" type="datetimeFigureOut">
              <a:rPr lang="en-GB" smtClean="0"/>
              <a:t>18/04/2017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19196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4410F4-2A98-452B-8C0C-964449134478}" type="datetimeFigureOut">
              <a:rPr lang="en-GB" smtClean="0"/>
              <a:t>18/04/2017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12020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410F4-2A98-452B-8C0C-964449134478}" type="datetimeFigureOut">
              <a:rPr lang="en-GB" smtClean="0"/>
              <a:t>18/04/2017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50439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410F4-2A98-452B-8C0C-964449134478}" type="datetimeFigureOut">
              <a:rPr lang="en-GB" smtClean="0"/>
              <a:t>18/04/2017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227688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410F4-2A98-452B-8C0C-964449134478}" type="datetimeFigureOut">
              <a:rPr lang="en-GB" smtClean="0"/>
              <a:t>18/04/2017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4C2CD8-8393-498D-9C6F-ED08376A748F}" type="slidenum">
              <a:rPr lang="en-GB" smtClean="0"/>
              <a:t>‹#›</a:t>
            </a:fld>
            <a:endParaRPr lang="en-GB"/>
          </a:p>
        </p:txBody>
      </p:sp>
    </p:spTree>
    <p:extLst>
      <p:ext uri="{BB962C8B-B14F-4D97-AF65-F5344CB8AC3E}">
        <p14:creationId xmlns:p14="http://schemas.microsoft.com/office/powerpoint/2010/main" val="64995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410F4-2A98-452B-8C0C-964449134478}" type="datetimeFigureOut">
              <a:rPr lang="en-GB" smtClean="0"/>
              <a:t>18/04/2017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C2CD8-8393-498D-9C6F-ED08376A748F}" type="slidenum">
              <a:rPr lang="en-GB" smtClean="0"/>
              <a:t>‹#›</a:t>
            </a:fld>
            <a:endParaRPr lang="en-GB"/>
          </a:p>
        </p:txBody>
      </p:sp>
    </p:spTree>
    <p:extLst>
      <p:ext uri="{BB962C8B-B14F-4D97-AF65-F5344CB8AC3E}">
        <p14:creationId xmlns:p14="http://schemas.microsoft.com/office/powerpoint/2010/main" val="2020584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rita.edu/sites/default/files/neuron-black-and-white-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25" y="1097390"/>
            <a:ext cx="5715000" cy="2619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2850" y="4485938"/>
            <a:ext cx="2652171" cy="2086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Colour:</a:t>
            </a:r>
          </a:p>
          <a:p>
            <a:pPr algn="ctr"/>
            <a:r>
              <a:rPr lang="en-GB" sz="1600" dirty="0" smtClean="0">
                <a:solidFill>
                  <a:schemeClr val="tx1"/>
                </a:solidFill>
              </a:rPr>
              <a:t>The cell body – red</a:t>
            </a:r>
          </a:p>
          <a:p>
            <a:pPr algn="ctr"/>
            <a:r>
              <a:rPr lang="en-GB" sz="1600" dirty="0" smtClean="0">
                <a:solidFill>
                  <a:schemeClr val="tx1"/>
                </a:solidFill>
              </a:rPr>
              <a:t>Dendrites - pink</a:t>
            </a:r>
          </a:p>
          <a:p>
            <a:pPr algn="ctr"/>
            <a:r>
              <a:rPr lang="en-GB" sz="1600" dirty="0" smtClean="0">
                <a:solidFill>
                  <a:schemeClr val="tx1"/>
                </a:solidFill>
              </a:rPr>
              <a:t>The nucleus – orange</a:t>
            </a:r>
          </a:p>
          <a:p>
            <a:pPr algn="ctr"/>
            <a:r>
              <a:rPr lang="en-GB" sz="1600" dirty="0" smtClean="0">
                <a:solidFill>
                  <a:schemeClr val="tx1"/>
                </a:solidFill>
              </a:rPr>
              <a:t>Myelin sheath – yellow</a:t>
            </a:r>
          </a:p>
          <a:p>
            <a:pPr algn="ctr"/>
            <a:r>
              <a:rPr lang="en-GB" sz="1600" dirty="0" smtClean="0">
                <a:solidFill>
                  <a:schemeClr val="tx1"/>
                </a:solidFill>
              </a:rPr>
              <a:t>Nodes of Ranvier – green</a:t>
            </a:r>
          </a:p>
          <a:p>
            <a:pPr algn="ctr"/>
            <a:r>
              <a:rPr lang="en-GB" sz="1600" dirty="0" smtClean="0">
                <a:solidFill>
                  <a:schemeClr val="tx1"/>
                </a:solidFill>
              </a:rPr>
              <a:t>Schwann cells – blue</a:t>
            </a:r>
          </a:p>
          <a:p>
            <a:pPr algn="ctr"/>
            <a:r>
              <a:rPr lang="en-GB" sz="1600" dirty="0" smtClean="0">
                <a:solidFill>
                  <a:schemeClr val="tx1"/>
                </a:solidFill>
              </a:rPr>
              <a:t>Synaptic terminal - purple</a:t>
            </a:r>
            <a:endParaRPr lang="en-GB" sz="1600" dirty="0">
              <a:solidFill>
                <a:schemeClr val="tx1"/>
              </a:solidFill>
            </a:endParaRPr>
          </a:p>
        </p:txBody>
      </p:sp>
      <p:sp>
        <p:nvSpPr>
          <p:cNvPr id="5" name="Rectangle 4"/>
          <p:cNvSpPr/>
          <p:nvPr/>
        </p:nvSpPr>
        <p:spPr>
          <a:xfrm>
            <a:off x="3431689" y="5077608"/>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Nucleus</a:t>
            </a:r>
            <a:endParaRPr lang="en-GB" dirty="0">
              <a:solidFill>
                <a:schemeClr val="tx1"/>
              </a:solidFill>
            </a:endParaRPr>
          </a:p>
        </p:txBody>
      </p:sp>
      <p:sp>
        <p:nvSpPr>
          <p:cNvPr id="7" name="Rectangle 6"/>
          <p:cNvSpPr/>
          <p:nvPr/>
        </p:nvSpPr>
        <p:spPr>
          <a:xfrm>
            <a:off x="3431689" y="6131858"/>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Axon </a:t>
            </a:r>
            <a:endParaRPr lang="en-GB" dirty="0">
              <a:solidFill>
                <a:schemeClr val="tx1"/>
              </a:solidFill>
            </a:endParaRPr>
          </a:p>
        </p:txBody>
      </p:sp>
      <p:sp>
        <p:nvSpPr>
          <p:cNvPr id="8" name="Rectangle 7"/>
          <p:cNvSpPr/>
          <p:nvPr/>
        </p:nvSpPr>
        <p:spPr>
          <a:xfrm>
            <a:off x="3431689" y="5604733"/>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Schwann cells</a:t>
            </a:r>
            <a:endParaRPr lang="en-GB" dirty="0">
              <a:solidFill>
                <a:schemeClr val="tx1"/>
              </a:solidFill>
            </a:endParaRPr>
          </a:p>
        </p:txBody>
      </p:sp>
      <p:sp>
        <p:nvSpPr>
          <p:cNvPr id="9" name="Rectangle 8"/>
          <p:cNvSpPr/>
          <p:nvPr/>
        </p:nvSpPr>
        <p:spPr>
          <a:xfrm>
            <a:off x="5025614" y="5077608"/>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Nodes of Ranvier</a:t>
            </a:r>
            <a:endParaRPr lang="en-GB" dirty="0">
              <a:solidFill>
                <a:schemeClr val="tx1"/>
              </a:solidFill>
            </a:endParaRPr>
          </a:p>
        </p:txBody>
      </p:sp>
      <p:sp>
        <p:nvSpPr>
          <p:cNvPr id="10" name="Rectangle 9"/>
          <p:cNvSpPr/>
          <p:nvPr/>
        </p:nvSpPr>
        <p:spPr>
          <a:xfrm>
            <a:off x="5025614" y="6131858"/>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Cell body</a:t>
            </a:r>
            <a:endParaRPr lang="en-GB" dirty="0">
              <a:solidFill>
                <a:schemeClr val="tx1"/>
              </a:solidFill>
            </a:endParaRPr>
          </a:p>
        </p:txBody>
      </p:sp>
      <p:sp>
        <p:nvSpPr>
          <p:cNvPr id="11" name="Rectangle 10"/>
          <p:cNvSpPr/>
          <p:nvPr/>
        </p:nvSpPr>
        <p:spPr>
          <a:xfrm>
            <a:off x="5025614" y="5604733"/>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Synaptic terminal</a:t>
            </a:r>
            <a:endParaRPr lang="en-GB" dirty="0">
              <a:solidFill>
                <a:schemeClr val="tx1"/>
              </a:solidFill>
            </a:endParaRPr>
          </a:p>
        </p:txBody>
      </p:sp>
      <p:sp>
        <p:nvSpPr>
          <p:cNvPr id="12" name="Rectangle 11"/>
          <p:cNvSpPr/>
          <p:nvPr/>
        </p:nvSpPr>
        <p:spPr>
          <a:xfrm>
            <a:off x="3431689" y="4550483"/>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Synapse</a:t>
            </a:r>
            <a:endParaRPr lang="en-GB" dirty="0">
              <a:solidFill>
                <a:schemeClr val="tx1"/>
              </a:solidFill>
            </a:endParaRPr>
          </a:p>
        </p:txBody>
      </p:sp>
      <p:sp>
        <p:nvSpPr>
          <p:cNvPr id="13" name="Rectangle 12"/>
          <p:cNvSpPr/>
          <p:nvPr/>
        </p:nvSpPr>
        <p:spPr>
          <a:xfrm>
            <a:off x="3431688" y="4023358"/>
            <a:ext cx="3035450"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Add the following labels to the diagram:</a:t>
            </a:r>
            <a:endParaRPr lang="en-GB" sz="1400" dirty="0">
              <a:solidFill>
                <a:schemeClr val="tx1"/>
              </a:solidFill>
            </a:endParaRPr>
          </a:p>
        </p:txBody>
      </p:sp>
      <p:sp>
        <p:nvSpPr>
          <p:cNvPr id="14" name="Rectangle 13"/>
          <p:cNvSpPr/>
          <p:nvPr/>
        </p:nvSpPr>
        <p:spPr>
          <a:xfrm>
            <a:off x="5025613" y="4550483"/>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Dendrites</a:t>
            </a:r>
            <a:endParaRPr lang="en-GB" dirty="0">
              <a:solidFill>
                <a:schemeClr val="tx1"/>
              </a:solidFill>
            </a:endParaRPr>
          </a:p>
        </p:txBody>
      </p:sp>
      <p:sp>
        <p:nvSpPr>
          <p:cNvPr id="15" name="Rectangle 14"/>
          <p:cNvSpPr/>
          <p:nvPr/>
        </p:nvSpPr>
        <p:spPr>
          <a:xfrm>
            <a:off x="7143076" y="623941"/>
            <a:ext cx="1441525"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p:cNvSpPr/>
          <p:nvPr/>
        </p:nvSpPr>
        <p:spPr>
          <a:xfrm>
            <a:off x="8726243" y="623941"/>
            <a:ext cx="3236261"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ectangle 20"/>
          <p:cNvSpPr/>
          <p:nvPr/>
        </p:nvSpPr>
        <p:spPr>
          <a:xfrm>
            <a:off x="7143076" y="4819422"/>
            <a:ext cx="1441525"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p:cNvSpPr/>
          <p:nvPr/>
        </p:nvSpPr>
        <p:spPr>
          <a:xfrm>
            <a:off x="8726243" y="4819422"/>
            <a:ext cx="3236261"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3" name="Rectangle 22"/>
          <p:cNvSpPr/>
          <p:nvPr/>
        </p:nvSpPr>
        <p:spPr>
          <a:xfrm>
            <a:off x="7143076" y="2721681"/>
            <a:ext cx="1441525"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Rectangle 23"/>
          <p:cNvSpPr/>
          <p:nvPr/>
        </p:nvSpPr>
        <p:spPr>
          <a:xfrm>
            <a:off x="8726243" y="2721681"/>
            <a:ext cx="3236261"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31" name="Picture 4" descr="https://classconnection.s3.amazonaws.com/136/flashcards/5710136/jpg/figure_07_03_labeled-147931C2DFF27F0EA3B.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3390" l="842" r="100000">
                        <a14:foregroundMark x1="1607" y1="25949" x2="5509" y2="22889"/>
                        <a14:foregroundMark x1="12624" y1="66830" x2="9105" y2="77234"/>
                        <a14:foregroundMark x1="8952" y1="77479" x2="5968" y2="84945"/>
                        <a14:foregroundMark x1="6580" y1="91187" x2="7422" y2="84211"/>
                        <a14:foregroundMark x1="3520" y1="87393" x2="4897" y2="85924"/>
                        <a14:foregroundMark x1="10635" y1="85679" x2="11094" y2="90453"/>
                        <a14:foregroundMark x1="12012" y1="81028" x2="14690" y2="86414"/>
                        <a14:foregroundMark x1="13160" y1="76010" x2="15914" y2="82497"/>
                        <a14:foregroundMark x1="19204" y1="83476" x2="20735" y2="87148"/>
                        <a14:foregroundMark x1="46136" y1="47980" x2="46289" y2="56181"/>
                        <a14:foregroundMark x1="39480" y1="89718" x2="41852" y2="83966"/>
                        <a14:foregroundMark x1="44147" y1="83231" x2="44453" y2="90942"/>
                        <a14:foregroundMark x1="47743" y1="87882" x2="48355" y2="90942"/>
                        <a14:foregroundMark x1="49885" y1="82987" x2="52563" y2="86659"/>
                        <a14:foregroundMark x1="83550" y1="31824" x2="84315" y2="42717"/>
                        <a14:foregroundMark x1="71614" y1="84700" x2="74675" y2="81763"/>
                        <a14:foregroundMark x1="75363" y1="89474" x2="76282" y2="82497"/>
                        <a14:foregroundMark x1="80107" y1="86414" x2="81255" y2="91187"/>
                        <a14:foregroundMark x1="89594" y1="87882" x2="92425" y2="89718"/>
                        <a14:foregroundMark x1="89288" y1="81028" x2="91966" y2="84455"/>
                        <a14:foregroundMark x1="93344" y1="85435" x2="95792" y2="82497"/>
                        <a14:foregroundMark x1="79342" y1="30845" x2="75822" y2="38066"/>
                        <a14:foregroundMark x1="76894" y1="40269" x2="77812" y2="46512"/>
                        <a14:foregroundMark x1="75669" y1="37821" x2="74369" y2="42472"/>
                        <a14:foregroundMark x1="78730" y1="43207" x2="79342" y2="47246"/>
                        <a14:foregroundMark x1="88064" y1="30110" x2="88370" y2="39535"/>
                        <a14:foregroundMark x1="88370" y1="39535" x2="90972" y2="43452"/>
                        <a14:foregroundMark x1="70084" y1="38066" x2="72533" y2="35129"/>
                        <a14:foregroundMark x1="72533" y1="34517" x2="74216" y2="26683"/>
                        <a14:foregroundMark x1="66794" y1="30600" x2="68783" y2="26193"/>
                        <a14:foregroundMark x1="69778" y1="16401" x2="72073" y2="22154"/>
                        <a14:foregroundMark x1="70849" y1="10771" x2="72379" y2="15177"/>
                        <a14:foregroundMark x1="69319" y1="17258" x2="68171" y2="15177"/>
                        <a14:foregroundMark x1="21194" y1="18972" x2="24790" y2="19461"/>
                        <a14:foregroundMark x1="36419" y1="8078" x2="38409" y2="11750"/>
                        <a14:foregroundMark x1="48049" y1="15422" x2="53940" y2="13464"/>
                        <a14:foregroundMark x1="53940" y1="14443" x2="57995" y2="14443"/>
                        <a14:foregroundMark x1="57613" y1="11261" x2="59373" y2="9058"/>
                        <a14:backgroundMark x1="56236" y1="8078" x2="68171" y2="3060"/>
                        <a14:backgroundMark x1="71002" y1="3794" x2="71002" y2="6732"/>
                      </a14:backgroundRemoval>
                    </a14:imgEffect>
                  </a14:imgLayer>
                </a14:imgProps>
              </a:ext>
              <a:ext uri="{28A0092B-C50C-407E-A947-70E740481C1C}">
                <a14:useLocalDpi xmlns:a14="http://schemas.microsoft.com/office/drawing/2010/main" val="0"/>
              </a:ext>
            </a:extLst>
          </a:blip>
          <a:srcRect r="68776" b="6575"/>
          <a:stretch/>
        </p:blipFill>
        <p:spPr bwMode="auto">
          <a:xfrm>
            <a:off x="7529676" y="685487"/>
            <a:ext cx="904640" cy="16919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classconnection.s3.amazonaws.com/136/flashcards/5710136/jpg/figure_07_03_labeled-147931C2DFF27F0EA3B.jp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0" b="93390" l="842" r="100000">
                        <a14:foregroundMark x1="1607" y1="25949" x2="5509" y2="22889"/>
                        <a14:foregroundMark x1="12624" y1="66830" x2="9105" y2="77234"/>
                        <a14:foregroundMark x1="8952" y1="77479" x2="5968" y2="84945"/>
                        <a14:foregroundMark x1="6580" y1="91187" x2="7422" y2="84211"/>
                        <a14:foregroundMark x1="3520" y1="87393" x2="4897" y2="85924"/>
                        <a14:foregroundMark x1="10635" y1="85679" x2="11094" y2="90453"/>
                        <a14:foregroundMark x1="12012" y1="81028" x2="14690" y2="86414"/>
                        <a14:foregroundMark x1="13160" y1="76010" x2="15914" y2="82497"/>
                        <a14:foregroundMark x1="19204" y1="83476" x2="20735" y2="87148"/>
                        <a14:foregroundMark x1="46136" y1="47980" x2="46289" y2="56181"/>
                        <a14:foregroundMark x1="39480" y1="89718" x2="41852" y2="83966"/>
                        <a14:foregroundMark x1="44147" y1="83231" x2="44453" y2="90942"/>
                        <a14:foregroundMark x1="47743" y1="87882" x2="48355" y2="90942"/>
                        <a14:foregroundMark x1="49885" y1="82987" x2="52563" y2="86659"/>
                        <a14:foregroundMark x1="83550" y1="31824" x2="84315" y2="42717"/>
                        <a14:foregroundMark x1="71614" y1="84700" x2="74675" y2="81763"/>
                        <a14:foregroundMark x1="75363" y1="89474" x2="76282" y2="82497"/>
                        <a14:foregroundMark x1="80107" y1="86414" x2="81255" y2="91187"/>
                        <a14:foregroundMark x1="89594" y1="87882" x2="92425" y2="89718"/>
                        <a14:foregroundMark x1="89288" y1="81028" x2="91966" y2="84455"/>
                        <a14:foregroundMark x1="93344" y1="85435" x2="95792" y2="82497"/>
                        <a14:foregroundMark x1="79342" y1="30845" x2="75822" y2="38066"/>
                        <a14:foregroundMark x1="76894" y1="40269" x2="77812" y2="46512"/>
                        <a14:foregroundMark x1="75669" y1="37821" x2="74369" y2="42472"/>
                        <a14:foregroundMark x1="78730" y1="43207" x2="79342" y2="47246"/>
                        <a14:foregroundMark x1="88064" y1="30110" x2="88370" y2="39535"/>
                        <a14:foregroundMark x1="88370" y1="39535" x2="90972" y2="43452"/>
                        <a14:foregroundMark x1="70084" y1="38066" x2="72533" y2="35129"/>
                        <a14:foregroundMark x1="72533" y1="34517" x2="74216" y2="26683"/>
                        <a14:foregroundMark x1="66794" y1="30600" x2="68783" y2="26193"/>
                        <a14:foregroundMark x1="69778" y1="16401" x2="72073" y2="22154"/>
                        <a14:foregroundMark x1="70849" y1="10771" x2="72379" y2="15177"/>
                        <a14:foregroundMark x1="69319" y1="17258" x2="68171" y2="15177"/>
                        <a14:foregroundMark x1="21194" y1="18972" x2="24790" y2="19461"/>
                        <a14:foregroundMark x1="36419" y1="8078" x2="38409" y2="11750"/>
                        <a14:foregroundMark x1="48049" y1="15422" x2="53940" y2="13464"/>
                        <a14:foregroundMark x1="53940" y1="14443" x2="57995" y2="14443"/>
                        <a14:foregroundMark x1="57613" y1="11261" x2="59373" y2="9058"/>
                        <a14:backgroundMark x1="56236" y1="8078" x2="68171" y2="3060"/>
                        <a14:backgroundMark x1="71002" y1="3794" x2="71002" y2="6732"/>
                        <a14:backgroundMark x1="48585" y1="24235" x2="54246" y2="22032"/>
                      </a14:backgroundRemoval>
                    </a14:imgEffect>
                  </a14:imgLayer>
                </a14:imgProps>
              </a:ext>
              <a:ext uri="{28A0092B-C50C-407E-A947-70E740481C1C}">
                <a14:useLocalDpi xmlns:a14="http://schemas.microsoft.com/office/drawing/2010/main" val="0"/>
              </a:ext>
            </a:extLst>
          </a:blip>
          <a:srcRect l="34477" r="34904"/>
          <a:stretch/>
        </p:blipFill>
        <p:spPr bwMode="auto">
          <a:xfrm>
            <a:off x="7529676" y="2751274"/>
            <a:ext cx="887104" cy="181103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classconnection.s3.amazonaws.com/136/flashcards/5710136/jpg/figure_07_03_labeled-147931C2DFF27F0EA3B.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3390" l="842" r="100000">
                        <a14:foregroundMark x1="1607" y1="25949" x2="5509" y2="22889"/>
                        <a14:foregroundMark x1="12624" y1="66830" x2="9105" y2="77234"/>
                        <a14:foregroundMark x1="8952" y1="77479" x2="5968" y2="84945"/>
                        <a14:foregroundMark x1="6580" y1="91187" x2="7422" y2="84211"/>
                        <a14:foregroundMark x1="3520" y1="87393" x2="4897" y2="85924"/>
                        <a14:foregroundMark x1="10635" y1="85679" x2="11094" y2="90453"/>
                        <a14:foregroundMark x1="12012" y1="81028" x2="14690" y2="86414"/>
                        <a14:foregroundMark x1="13160" y1="76010" x2="15914" y2="82497"/>
                        <a14:foregroundMark x1="19204" y1="83476" x2="20735" y2="87148"/>
                        <a14:foregroundMark x1="46136" y1="47980" x2="46289" y2="56181"/>
                        <a14:foregroundMark x1="39480" y1="89718" x2="41852" y2="83966"/>
                        <a14:foregroundMark x1="44147" y1="83231" x2="44453" y2="90942"/>
                        <a14:foregroundMark x1="47743" y1="87882" x2="48355" y2="90942"/>
                        <a14:foregroundMark x1="49885" y1="82987" x2="52563" y2="86659"/>
                        <a14:foregroundMark x1="83550" y1="31824" x2="84315" y2="42717"/>
                        <a14:foregroundMark x1="71614" y1="84700" x2="74675" y2="81763"/>
                        <a14:foregroundMark x1="75363" y1="89474" x2="76282" y2="82497"/>
                        <a14:foregroundMark x1="80107" y1="86414" x2="81255" y2="91187"/>
                        <a14:foregroundMark x1="89594" y1="87882" x2="92425" y2="89718"/>
                        <a14:foregroundMark x1="89288" y1="81028" x2="91966" y2="84455"/>
                        <a14:foregroundMark x1="93344" y1="85435" x2="95792" y2="82497"/>
                        <a14:foregroundMark x1="79342" y1="30845" x2="75822" y2="38066"/>
                        <a14:foregroundMark x1="76894" y1="40269" x2="77812" y2="46512"/>
                        <a14:foregroundMark x1="75669" y1="37821" x2="74369" y2="42472"/>
                        <a14:foregroundMark x1="78730" y1="43207" x2="79342" y2="47246"/>
                        <a14:foregroundMark x1="88064" y1="30110" x2="88370" y2="39535"/>
                        <a14:foregroundMark x1="88370" y1="39535" x2="90972" y2="43452"/>
                        <a14:foregroundMark x1="70084" y1="38066" x2="72533" y2="35129"/>
                        <a14:foregroundMark x1="72533" y1="34517" x2="74216" y2="26683"/>
                        <a14:foregroundMark x1="66794" y1="30600" x2="68783" y2="26193"/>
                        <a14:foregroundMark x1="69778" y1="16401" x2="72073" y2="22154"/>
                        <a14:foregroundMark x1="70849" y1="10771" x2="72379" y2="15177"/>
                        <a14:foregroundMark x1="69319" y1="17258" x2="68171" y2="15177"/>
                        <a14:foregroundMark x1="21194" y1="18972" x2="24790" y2="19461"/>
                        <a14:foregroundMark x1="36419" y1="8078" x2="38409" y2="11750"/>
                        <a14:foregroundMark x1="48049" y1="15422" x2="53940" y2="13464"/>
                        <a14:foregroundMark x1="53940" y1="14443" x2="57995" y2="14443"/>
                        <a14:foregroundMark x1="57613" y1="11261" x2="59373" y2="9058"/>
                        <a14:backgroundMark x1="56236" y1="8078" x2="68171" y2="3060"/>
                        <a14:backgroundMark x1="71002" y1="3794" x2="71002" y2="6732"/>
                      </a14:backgroundRemoval>
                    </a14:imgEffect>
                  </a14:imgLayer>
                </a14:imgProps>
              </a:ext>
              <a:ext uri="{28A0092B-C50C-407E-A947-70E740481C1C}">
                <a14:useLocalDpi xmlns:a14="http://schemas.microsoft.com/office/drawing/2010/main" val="0"/>
              </a:ext>
            </a:extLst>
          </a:blip>
          <a:srcRect l="63122"/>
          <a:stretch/>
        </p:blipFill>
        <p:spPr bwMode="auto">
          <a:xfrm>
            <a:off x="7313250" y="4919747"/>
            <a:ext cx="1068421" cy="181103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143076" y="86562"/>
            <a:ext cx="4819428"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Name the types of neuron below and describe their functions</a:t>
            </a:r>
            <a:endParaRPr lang="en-GB" sz="1400" dirty="0">
              <a:solidFill>
                <a:schemeClr val="tx1"/>
              </a:solidFill>
            </a:endParaRPr>
          </a:p>
        </p:txBody>
      </p:sp>
      <p:pic>
        <p:nvPicPr>
          <p:cNvPr id="9218" name="Picture 2" descr="http://content.mycutegraphics.com/graphics/rainbow/colorful-rainb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8369" y="4079277"/>
            <a:ext cx="1301131" cy="50152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515300" y="-86365"/>
            <a:ext cx="461278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Neurons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0268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3557" y="536575"/>
            <a:ext cx="8855243" cy="17543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i="1" dirty="0"/>
              <a:t>Billy is an A level student.  He has been asked by his teacher to give a short presentation to the other psychology students in his class.  Just before his presentation, Billy feels his mouth go dry and he starts to sweat.  After the presentation has ended, Billy feels his breathing slow down and he begins to feel thirsty.  </a:t>
            </a:r>
          </a:p>
          <a:p>
            <a:r>
              <a:rPr lang="en-GB" dirty="0"/>
              <a:t>Use you knowledge of the autonomic nervous system to explain Billy’s behaviour before and after the presentation.</a:t>
            </a:r>
          </a:p>
        </p:txBody>
      </p:sp>
      <p:pic>
        <p:nvPicPr>
          <p:cNvPr id="5122" name="Picture 2" descr="https://openclipart.org/image/2400px/svg_to_png/198446/mono-scheme-presentation.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721516" y="237512"/>
            <a:ext cx="2053389" cy="20533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3557" y="2454442"/>
            <a:ext cx="11357811" cy="40105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2509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erbal-aikido.com/wp-content/uploads/2013/05/aikido.verbal.img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954" t="22519" r="1557" b="15346"/>
          <a:stretch/>
        </p:blipFill>
        <p:spPr bwMode="auto">
          <a:xfrm>
            <a:off x="2032384" y="173341"/>
            <a:ext cx="3272593" cy="14821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1405" y="2507679"/>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pituitary gland releases ACTH</a:t>
            </a:r>
            <a:endParaRPr lang="en-GB" dirty="0"/>
          </a:p>
        </p:txBody>
      </p:sp>
      <p:sp>
        <p:nvSpPr>
          <p:cNvPr id="6" name="Rectangle 5"/>
          <p:cNvSpPr/>
          <p:nvPr/>
        </p:nvSpPr>
        <p:spPr>
          <a:xfrm>
            <a:off x="304683" y="4040705"/>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The ANS changes from its normal resting state (parasympathetic nervous system) to the physiologically aroused sympathetic state</a:t>
            </a:r>
            <a:endParaRPr lang="en-GB" sz="1400" dirty="0"/>
          </a:p>
        </p:txBody>
      </p:sp>
      <p:sp>
        <p:nvSpPr>
          <p:cNvPr id="7" name="Rectangle 6"/>
          <p:cNvSpPr/>
          <p:nvPr/>
        </p:nvSpPr>
        <p:spPr>
          <a:xfrm>
            <a:off x="3876878" y="5756315"/>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Adrenaline causes physiological changes</a:t>
            </a:r>
            <a:endParaRPr lang="en-GB" dirty="0"/>
          </a:p>
        </p:txBody>
      </p:sp>
      <p:sp>
        <p:nvSpPr>
          <p:cNvPr id="8" name="Rectangle 7"/>
          <p:cNvSpPr/>
          <p:nvPr/>
        </p:nvSpPr>
        <p:spPr>
          <a:xfrm>
            <a:off x="3462734" y="3229575"/>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adrenal glands release adrenaline into the bloodstream</a:t>
            </a:r>
            <a:endParaRPr lang="en-GB" dirty="0"/>
          </a:p>
        </p:txBody>
      </p:sp>
      <p:pic>
        <p:nvPicPr>
          <p:cNvPr id="9" name="Picture 2" descr="http://www.verbal-aikido.com/wp-content/uploads/2013/05/aikido.verbal.img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845"/>
          <a:stretch/>
        </p:blipFill>
        <p:spPr bwMode="auto">
          <a:xfrm>
            <a:off x="248650" y="27810"/>
            <a:ext cx="1892263" cy="171664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40756" y="1864894"/>
            <a:ext cx="4306602" cy="47007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Rectangle 10"/>
          <p:cNvSpPr/>
          <p:nvPr/>
        </p:nvSpPr>
        <p:spPr>
          <a:xfrm>
            <a:off x="7640756" y="332187"/>
            <a:ext cx="4306602" cy="14228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000" dirty="0" smtClean="0"/>
              <a:t>Clare was telling her friend Rachel the following story:</a:t>
            </a:r>
          </a:p>
          <a:p>
            <a:pPr algn="ctr"/>
            <a:r>
              <a:rPr lang="en-GB" sz="1000" dirty="0" smtClean="0"/>
              <a:t>“I was walking home by myself in the dark. Suddenly, I heard a shuffling noise behind me. I realised it was coming closer. I saw a bus at the bus stop and decided to run. I could hear the footsteps getting closer. I don’t think I ever moved so quickly. I leapt on the bus shaking and sweating with my heart beating so fast. I turned to see an empty street as the bus pulled away. Had I imagined it?”</a:t>
            </a:r>
          </a:p>
          <a:p>
            <a:pPr algn="ctr"/>
            <a:r>
              <a:rPr lang="en-GB" sz="1000" dirty="0" smtClean="0"/>
              <a:t>Outline the role of the CNS and ANS in behaviour referring to Clare’s experience in your answer.</a:t>
            </a:r>
            <a:endParaRPr lang="en-GB" sz="1000" dirty="0"/>
          </a:p>
        </p:txBody>
      </p:sp>
      <p:sp>
        <p:nvSpPr>
          <p:cNvPr id="12" name="Rectangle 11"/>
          <p:cNvSpPr/>
          <p:nvPr/>
        </p:nvSpPr>
        <p:spPr>
          <a:xfrm>
            <a:off x="408585" y="5438704"/>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ACTH has an effect on the adrenal gland</a:t>
            </a:r>
            <a:endParaRPr lang="en-GB" dirty="0"/>
          </a:p>
        </p:txBody>
      </p:sp>
      <p:sp>
        <p:nvSpPr>
          <p:cNvPr id="13" name="Rectangle 12"/>
          <p:cNvSpPr/>
          <p:nvPr/>
        </p:nvSpPr>
        <p:spPr>
          <a:xfrm>
            <a:off x="4479619" y="1972274"/>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generates the fight or flight response</a:t>
            </a:r>
            <a:endParaRPr lang="en-GB" dirty="0"/>
          </a:p>
        </p:txBody>
      </p:sp>
      <p:sp>
        <p:nvSpPr>
          <p:cNvPr id="14" name="Rectangle 13"/>
          <p:cNvSpPr/>
          <p:nvPr/>
        </p:nvSpPr>
        <p:spPr>
          <a:xfrm>
            <a:off x="4399194" y="4486876"/>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threat passes and the parasympathetic nervous system returns the body to its resting state.</a:t>
            </a:r>
            <a:endParaRPr lang="en-GB" dirty="0"/>
          </a:p>
        </p:txBody>
      </p:sp>
      <p:sp>
        <p:nvSpPr>
          <p:cNvPr id="5" name="Oval 4"/>
          <p:cNvSpPr/>
          <p:nvPr/>
        </p:nvSpPr>
        <p:spPr>
          <a:xfrm>
            <a:off x="4259179" y="1636295"/>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6" name="Oval 15"/>
          <p:cNvSpPr/>
          <p:nvPr/>
        </p:nvSpPr>
        <p:spPr>
          <a:xfrm>
            <a:off x="3262671" y="2919531"/>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7" name="Oval 16"/>
          <p:cNvSpPr/>
          <p:nvPr/>
        </p:nvSpPr>
        <p:spPr>
          <a:xfrm>
            <a:off x="112999" y="2167269"/>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8" name="Oval 17"/>
          <p:cNvSpPr/>
          <p:nvPr/>
        </p:nvSpPr>
        <p:spPr>
          <a:xfrm>
            <a:off x="0" y="3713516"/>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9" name="Oval 18"/>
          <p:cNvSpPr/>
          <p:nvPr/>
        </p:nvSpPr>
        <p:spPr>
          <a:xfrm>
            <a:off x="143890" y="5216687"/>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0" name="Oval 19"/>
          <p:cNvSpPr/>
          <p:nvPr/>
        </p:nvSpPr>
        <p:spPr>
          <a:xfrm>
            <a:off x="4044497" y="4325240"/>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1" name="Oval 20"/>
          <p:cNvSpPr/>
          <p:nvPr/>
        </p:nvSpPr>
        <p:spPr>
          <a:xfrm>
            <a:off x="3567294" y="5416466"/>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5" name="Rectangle 14"/>
          <p:cNvSpPr/>
          <p:nvPr/>
        </p:nvSpPr>
        <p:spPr>
          <a:xfrm>
            <a:off x="1082842" y="1754993"/>
            <a:ext cx="2709218" cy="578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smtClean="0"/>
              <a:t>Place numbers in the circles to show the correct sequence of events</a:t>
            </a:r>
            <a:endParaRPr lang="en-GB" sz="1400" dirty="0"/>
          </a:p>
        </p:txBody>
      </p:sp>
      <p:sp>
        <p:nvSpPr>
          <p:cNvPr id="23" name="Rectangle 22"/>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Fight or flight</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0694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8100" t="32035" r="43392" b="22351"/>
          <a:stretch/>
        </p:blipFill>
        <p:spPr>
          <a:xfrm>
            <a:off x="661736" y="1118937"/>
            <a:ext cx="3621505" cy="55781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24558463"/>
              </p:ext>
            </p:extLst>
          </p:nvPr>
        </p:nvGraphicFramePr>
        <p:xfrm>
          <a:off x="5125451" y="791855"/>
          <a:ext cx="6874044" cy="5277930"/>
        </p:xfrm>
        <a:graphic>
          <a:graphicData uri="http://schemas.openxmlformats.org/drawingml/2006/table">
            <a:tbl>
              <a:tblPr firstRow="1" bandRow="1">
                <a:tableStyleId>{7DF18680-E054-41AD-8BC1-D1AEF772440D}</a:tableStyleId>
              </a:tblPr>
              <a:tblGrid>
                <a:gridCol w="1718511"/>
                <a:gridCol w="1718511"/>
                <a:gridCol w="1718511"/>
                <a:gridCol w="1718511"/>
              </a:tblGrid>
              <a:tr h="543650">
                <a:tc>
                  <a:txBody>
                    <a:bodyPr/>
                    <a:lstStyle/>
                    <a:p>
                      <a:r>
                        <a:rPr lang="en-GB" dirty="0" smtClean="0"/>
                        <a:t>Gland</a:t>
                      </a:r>
                      <a:endParaRPr lang="en-GB" dirty="0"/>
                    </a:p>
                  </a:txBody>
                  <a:tcPr/>
                </a:tc>
                <a:tc>
                  <a:txBody>
                    <a:bodyPr/>
                    <a:lstStyle/>
                    <a:p>
                      <a:r>
                        <a:rPr lang="en-GB" dirty="0" smtClean="0"/>
                        <a:t>Hormone</a:t>
                      </a:r>
                      <a:endParaRPr lang="en-GB" dirty="0"/>
                    </a:p>
                  </a:txBody>
                  <a:tcPr/>
                </a:tc>
                <a:tc>
                  <a:txBody>
                    <a:bodyPr/>
                    <a:lstStyle/>
                    <a:p>
                      <a:r>
                        <a:rPr lang="en-GB" dirty="0" smtClean="0"/>
                        <a:t>Target organ</a:t>
                      </a:r>
                      <a:endParaRPr lang="en-GB" dirty="0"/>
                    </a:p>
                  </a:txBody>
                  <a:tcPr/>
                </a:tc>
                <a:tc>
                  <a:txBody>
                    <a:bodyPr/>
                    <a:lstStyle/>
                    <a:p>
                      <a:r>
                        <a:rPr lang="en-GB" dirty="0" smtClean="0"/>
                        <a:t>Function</a:t>
                      </a:r>
                      <a:endParaRPr lang="en-GB" dirty="0"/>
                    </a:p>
                  </a:txBody>
                  <a:tcPr/>
                </a:tc>
              </a:tr>
              <a:tr h="946856">
                <a:tc>
                  <a:txBody>
                    <a:bodyPr/>
                    <a:lstStyle/>
                    <a:p>
                      <a:r>
                        <a:rPr lang="en-GB" dirty="0" smtClean="0"/>
                        <a:t>Adrenal</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946856">
                <a:tc>
                  <a:txBody>
                    <a:bodyPr/>
                    <a:lstStyle/>
                    <a:p>
                      <a:r>
                        <a:rPr lang="en-GB" dirty="0" smtClean="0"/>
                        <a:t>Pituitary</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946856">
                <a:tc>
                  <a:txBody>
                    <a:bodyPr/>
                    <a:lstStyle/>
                    <a:p>
                      <a:r>
                        <a:rPr lang="en-GB" dirty="0" smtClean="0"/>
                        <a:t>Ovaries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946856">
                <a:tc>
                  <a:txBody>
                    <a:bodyPr/>
                    <a:lstStyle/>
                    <a:p>
                      <a:r>
                        <a:rPr lang="en-GB" dirty="0" smtClean="0"/>
                        <a:t>Pancreas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946856">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745958" y="407456"/>
            <a:ext cx="3188368" cy="398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smtClean="0"/>
              <a:t>Label the parts of the endocrine system</a:t>
            </a:r>
            <a:endParaRPr lang="en-GB" sz="1400" dirty="0"/>
          </a:p>
        </p:txBody>
      </p:sp>
      <p:sp>
        <p:nvSpPr>
          <p:cNvPr id="7" name="Rectangle 6"/>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endocrine system</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7193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197" y="1756609"/>
            <a:ext cx="2899611" cy="4908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 name="Rectangle 5"/>
          <p:cNvSpPr/>
          <p:nvPr/>
        </p:nvSpPr>
        <p:spPr>
          <a:xfrm>
            <a:off x="3124196" y="1756609"/>
            <a:ext cx="2899611" cy="4908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Rectangle 6"/>
          <p:cNvSpPr/>
          <p:nvPr/>
        </p:nvSpPr>
        <p:spPr>
          <a:xfrm>
            <a:off x="6172195" y="1756609"/>
            <a:ext cx="2899611" cy="49088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 name="Rectangle 7"/>
          <p:cNvSpPr/>
          <p:nvPr/>
        </p:nvSpPr>
        <p:spPr>
          <a:xfrm>
            <a:off x="9220194" y="1756609"/>
            <a:ext cx="2899611" cy="490888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9" name="Rectangle 8"/>
          <p:cNvSpPr/>
          <p:nvPr/>
        </p:nvSpPr>
        <p:spPr>
          <a:xfrm>
            <a:off x="76197" y="212558"/>
            <a:ext cx="2899611" cy="14478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Identify and describe two glands of the endocrine </a:t>
            </a:r>
            <a:r>
              <a:rPr lang="en-GB" dirty="0" smtClean="0"/>
              <a:t>system (4 marks)</a:t>
            </a:r>
            <a:endParaRPr lang="en-GB" dirty="0"/>
          </a:p>
        </p:txBody>
      </p:sp>
      <p:sp>
        <p:nvSpPr>
          <p:cNvPr id="10" name="Rectangle 9"/>
          <p:cNvSpPr/>
          <p:nvPr/>
        </p:nvSpPr>
        <p:spPr>
          <a:xfrm>
            <a:off x="3124196" y="212558"/>
            <a:ext cx="2899611" cy="1447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Briefly outline two hormones and explain the function of each of these </a:t>
            </a:r>
            <a:r>
              <a:rPr lang="en-GB" dirty="0" smtClean="0">
                <a:solidFill>
                  <a:schemeClr val="tx1"/>
                </a:solidFill>
              </a:rPr>
              <a:t>(4 marks)</a:t>
            </a:r>
            <a:endParaRPr lang="en-GB" dirty="0">
              <a:solidFill>
                <a:schemeClr val="tx1"/>
              </a:solidFill>
            </a:endParaRPr>
          </a:p>
        </p:txBody>
      </p:sp>
      <p:sp>
        <p:nvSpPr>
          <p:cNvPr id="11" name="Rectangle 10"/>
          <p:cNvSpPr/>
          <p:nvPr/>
        </p:nvSpPr>
        <p:spPr>
          <a:xfrm>
            <a:off x="6172195" y="212558"/>
            <a:ext cx="2899611" cy="14478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Using </a:t>
            </a:r>
            <a:r>
              <a:rPr lang="en-GB" dirty="0" smtClean="0">
                <a:solidFill>
                  <a:schemeClr val="tx1"/>
                </a:solidFill>
              </a:rPr>
              <a:t>an </a:t>
            </a:r>
            <a:r>
              <a:rPr lang="en-GB" dirty="0">
                <a:solidFill>
                  <a:schemeClr val="tx1"/>
                </a:solidFill>
              </a:rPr>
              <a:t>example, explain what is meant by the fight or flight response (</a:t>
            </a:r>
            <a:r>
              <a:rPr lang="en-GB" dirty="0" smtClean="0">
                <a:solidFill>
                  <a:schemeClr val="tx1"/>
                </a:solidFill>
              </a:rPr>
              <a:t>3 marks)</a:t>
            </a:r>
            <a:endParaRPr lang="en-GB" dirty="0">
              <a:solidFill>
                <a:schemeClr val="tx1"/>
              </a:solidFill>
            </a:endParaRPr>
          </a:p>
        </p:txBody>
      </p:sp>
      <p:sp>
        <p:nvSpPr>
          <p:cNvPr id="12" name="Rectangle 11"/>
          <p:cNvSpPr/>
          <p:nvPr/>
        </p:nvSpPr>
        <p:spPr>
          <a:xfrm>
            <a:off x="9220194" y="212558"/>
            <a:ext cx="2899611" cy="14478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Explain how the endocrine system and the ANS work together in the fight or flight response. (4 marks)</a:t>
            </a:r>
            <a:endParaRPr lang="en-GB" dirty="0"/>
          </a:p>
        </p:txBody>
      </p:sp>
    </p:spTree>
    <p:extLst>
      <p:ext uri="{BB962C8B-B14F-4D97-AF65-F5344CB8AC3E}">
        <p14:creationId xmlns:p14="http://schemas.microsoft.com/office/powerpoint/2010/main" val="270840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453" y="1251284"/>
            <a:ext cx="2406316" cy="22779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smtClean="0"/>
              <a:t>A The Central nervous system</a:t>
            </a:r>
          </a:p>
          <a:p>
            <a:pPr algn="ctr"/>
            <a:endParaRPr lang="en-GB" sz="1100" dirty="0" smtClean="0"/>
          </a:p>
          <a:p>
            <a:pPr algn="ctr"/>
            <a:r>
              <a:rPr lang="en-GB" sz="1100" dirty="0" smtClean="0"/>
              <a:t>B The peripheral nervous system</a:t>
            </a:r>
          </a:p>
          <a:p>
            <a:pPr algn="ctr"/>
            <a:endParaRPr lang="en-GB" sz="1100" dirty="0" smtClean="0"/>
          </a:p>
          <a:p>
            <a:pPr algn="ctr"/>
            <a:r>
              <a:rPr lang="en-GB" sz="1100" dirty="0" smtClean="0"/>
              <a:t>C The somatic nervous system</a:t>
            </a:r>
          </a:p>
          <a:p>
            <a:pPr algn="ctr"/>
            <a:endParaRPr lang="en-GB" sz="1100" dirty="0" smtClean="0"/>
          </a:p>
          <a:p>
            <a:pPr algn="ctr"/>
            <a:r>
              <a:rPr lang="en-GB" sz="1100" dirty="0" smtClean="0"/>
              <a:t>D The </a:t>
            </a:r>
            <a:r>
              <a:rPr lang="en-GB" sz="1100" dirty="0"/>
              <a:t>a</a:t>
            </a:r>
            <a:r>
              <a:rPr lang="en-GB" sz="1100" dirty="0" smtClean="0"/>
              <a:t>utonomic nervous system</a:t>
            </a:r>
          </a:p>
        </p:txBody>
      </p:sp>
      <p:sp>
        <p:nvSpPr>
          <p:cNvPr id="5" name="Rectangle 4"/>
          <p:cNvSpPr/>
          <p:nvPr/>
        </p:nvSpPr>
        <p:spPr>
          <a:xfrm>
            <a:off x="3416968" y="1251284"/>
            <a:ext cx="2406316" cy="22779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smtClean="0"/>
              <a:t>A maintains homeostasis by regulating body temperature, heartbeat etc.</a:t>
            </a:r>
          </a:p>
          <a:p>
            <a:pPr algn="ctr"/>
            <a:endParaRPr lang="en-GB" sz="1100" dirty="0" smtClean="0"/>
          </a:p>
          <a:p>
            <a:pPr algn="ctr"/>
            <a:r>
              <a:rPr lang="en-GB" sz="1100" dirty="0" smtClean="0"/>
              <a:t>B Made up of the brain and spinal cord</a:t>
            </a:r>
          </a:p>
          <a:p>
            <a:pPr algn="ctr"/>
            <a:endParaRPr lang="en-GB" sz="1100" dirty="0" smtClean="0"/>
          </a:p>
          <a:p>
            <a:pPr algn="ctr"/>
            <a:r>
              <a:rPr lang="en-GB" sz="1100" dirty="0" smtClean="0"/>
              <a:t>C Controls muscle movement</a:t>
            </a:r>
          </a:p>
          <a:p>
            <a:pPr algn="ctr"/>
            <a:endParaRPr lang="en-GB" sz="1100" dirty="0" smtClean="0"/>
          </a:p>
          <a:p>
            <a:pPr algn="ctr"/>
            <a:r>
              <a:rPr lang="en-GB" sz="1100" dirty="0" smtClean="0"/>
              <a:t>D Passes messages to and from the brain and connects nerves to the PNS</a:t>
            </a:r>
            <a:endParaRPr lang="en-GB" sz="1100" dirty="0"/>
          </a:p>
        </p:txBody>
      </p:sp>
      <p:sp>
        <p:nvSpPr>
          <p:cNvPr id="6" name="Rectangle 5"/>
          <p:cNvSpPr/>
          <p:nvPr/>
        </p:nvSpPr>
        <p:spPr>
          <a:xfrm>
            <a:off x="6280483" y="1251283"/>
            <a:ext cx="2406316" cy="227797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100" dirty="0" smtClean="0"/>
              <a:t>A Adrenal gland</a:t>
            </a:r>
          </a:p>
          <a:p>
            <a:pPr algn="ctr"/>
            <a:endParaRPr lang="en-GB" sz="1100" dirty="0"/>
          </a:p>
          <a:p>
            <a:pPr algn="ctr"/>
            <a:r>
              <a:rPr lang="en-GB" sz="1100" dirty="0" smtClean="0"/>
              <a:t>B Pituitary gland</a:t>
            </a:r>
          </a:p>
          <a:p>
            <a:pPr algn="ctr"/>
            <a:endParaRPr lang="en-GB" sz="1100" dirty="0"/>
          </a:p>
          <a:p>
            <a:pPr algn="ctr"/>
            <a:r>
              <a:rPr lang="en-GB" sz="1100" dirty="0" smtClean="0"/>
              <a:t>C Thyroid gland</a:t>
            </a:r>
          </a:p>
          <a:p>
            <a:pPr algn="ctr"/>
            <a:endParaRPr lang="en-GB" sz="1100" dirty="0"/>
          </a:p>
          <a:p>
            <a:pPr algn="ctr"/>
            <a:r>
              <a:rPr lang="en-GB" sz="1100" dirty="0" smtClean="0"/>
              <a:t>D Hypothalamus</a:t>
            </a:r>
            <a:endParaRPr lang="en-GB" sz="1100" dirty="0"/>
          </a:p>
        </p:txBody>
      </p:sp>
      <p:sp>
        <p:nvSpPr>
          <p:cNvPr id="7" name="Rectangle 6"/>
          <p:cNvSpPr/>
          <p:nvPr/>
        </p:nvSpPr>
        <p:spPr>
          <a:xfrm>
            <a:off x="9143998" y="1251283"/>
            <a:ext cx="2406316" cy="227797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dirty="0" smtClean="0"/>
              <a:t>A Inhibits digestion</a:t>
            </a:r>
          </a:p>
          <a:p>
            <a:pPr algn="ctr"/>
            <a:endParaRPr lang="en-GB" sz="1100" dirty="0"/>
          </a:p>
          <a:p>
            <a:pPr algn="ctr"/>
            <a:r>
              <a:rPr lang="en-GB" sz="1100" dirty="0" smtClean="0"/>
              <a:t>B Contracts pupils</a:t>
            </a:r>
          </a:p>
          <a:p>
            <a:pPr algn="ctr"/>
            <a:endParaRPr lang="en-GB" sz="1100" dirty="0"/>
          </a:p>
          <a:p>
            <a:pPr algn="ctr"/>
            <a:r>
              <a:rPr lang="en-GB" sz="1100" dirty="0" smtClean="0"/>
              <a:t>C Stimulates saliva production</a:t>
            </a:r>
          </a:p>
          <a:p>
            <a:pPr algn="ctr"/>
            <a:endParaRPr lang="en-GB" sz="1100" dirty="0"/>
          </a:p>
          <a:p>
            <a:pPr algn="ctr"/>
            <a:r>
              <a:rPr lang="en-GB" sz="1100" dirty="0" smtClean="0"/>
              <a:t>D Decreases heart rate</a:t>
            </a:r>
            <a:endParaRPr lang="en-GB" sz="1100" dirty="0"/>
          </a:p>
        </p:txBody>
      </p:sp>
      <p:sp>
        <p:nvSpPr>
          <p:cNvPr id="8" name="Rectangle 7"/>
          <p:cNvSpPr/>
          <p:nvPr/>
        </p:nvSpPr>
        <p:spPr>
          <a:xfrm>
            <a:off x="553453" y="497305"/>
            <a:ext cx="2406316" cy="713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Which division of the nervous system is divided into sympathetic and parasympathetic branches?</a:t>
            </a:r>
            <a:endParaRPr lang="en-GB" sz="1100" dirty="0">
              <a:solidFill>
                <a:schemeClr val="tx1"/>
              </a:solidFill>
            </a:endParaRPr>
          </a:p>
        </p:txBody>
      </p:sp>
      <p:sp>
        <p:nvSpPr>
          <p:cNvPr id="9" name="Rectangle 8"/>
          <p:cNvSpPr/>
          <p:nvPr/>
        </p:nvSpPr>
        <p:spPr>
          <a:xfrm>
            <a:off x="3416968" y="497305"/>
            <a:ext cx="2406316" cy="7138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smtClean="0"/>
              <a:t>Which describes the somatic nervous system?</a:t>
            </a:r>
            <a:endParaRPr lang="en-GB" sz="1100" dirty="0"/>
          </a:p>
        </p:txBody>
      </p:sp>
      <p:sp>
        <p:nvSpPr>
          <p:cNvPr id="10" name="Rectangle 9"/>
          <p:cNvSpPr/>
          <p:nvPr/>
        </p:nvSpPr>
        <p:spPr>
          <a:xfrm>
            <a:off x="6280483" y="497304"/>
            <a:ext cx="2406316" cy="7138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smtClean="0">
                <a:solidFill>
                  <a:schemeClr val="tx1"/>
                </a:solidFill>
              </a:rPr>
              <a:t>The master endocrine gland is the…</a:t>
            </a:r>
            <a:endParaRPr lang="en-GB" sz="1100" dirty="0">
              <a:solidFill>
                <a:schemeClr val="tx1"/>
              </a:solidFill>
            </a:endParaRPr>
          </a:p>
        </p:txBody>
      </p:sp>
      <p:sp>
        <p:nvSpPr>
          <p:cNvPr id="11" name="Rectangle 10"/>
          <p:cNvSpPr/>
          <p:nvPr/>
        </p:nvSpPr>
        <p:spPr>
          <a:xfrm>
            <a:off x="9143998" y="497304"/>
            <a:ext cx="2406316" cy="7138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dirty="0" smtClean="0"/>
              <a:t>Which is NOT an action of the parasympathetic branch of the ANS?</a:t>
            </a:r>
            <a:endParaRPr lang="en-GB" sz="1100" dirty="0"/>
          </a:p>
        </p:txBody>
      </p:sp>
      <p:sp>
        <p:nvSpPr>
          <p:cNvPr id="12" name="Rectangle 11"/>
          <p:cNvSpPr/>
          <p:nvPr/>
        </p:nvSpPr>
        <p:spPr>
          <a:xfrm>
            <a:off x="553453" y="4467726"/>
            <a:ext cx="2406316" cy="22779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smtClean="0"/>
              <a:t>A Sensory neuron</a:t>
            </a:r>
          </a:p>
          <a:p>
            <a:pPr algn="ctr"/>
            <a:endParaRPr lang="en-GB" sz="1100" dirty="0"/>
          </a:p>
          <a:p>
            <a:pPr algn="ctr"/>
            <a:r>
              <a:rPr lang="en-GB" sz="1100" dirty="0" smtClean="0"/>
              <a:t>B Motor neuron</a:t>
            </a:r>
          </a:p>
          <a:p>
            <a:pPr algn="ctr"/>
            <a:endParaRPr lang="en-GB" sz="1100" dirty="0"/>
          </a:p>
          <a:p>
            <a:pPr algn="ctr"/>
            <a:r>
              <a:rPr lang="en-GB" sz="1100" dirty="0" smtClean="0"/>
              <a:t>C Relay neuron</a:t>
            </a:r>
          </a:p>
          <a:p>
            <a:pPr algn="ctr"/>
            <a:endParaRPr lang="en-GB" sz="1100" dirty="0"/>
          </a:p>
          <a:p>
            <a:pPr algn="ctr"/>
            <a:r>
              <a:rPr lang="en-GB" sz="1100" dirty="0" smtClean="0"/>
              <a:t>D Synaptic neuron</a:t>
            </a:r>
            <a:endParaRPr lang="en-GB" sz="1100" dirty="0"/>
          </a:p>
        </p:txBody>
      </p:sp>
      <p:sp>
        <p:nvSpPr>
          <p:cNvPr id="13" name="Rectangle 12"/>
          <p:cNvSpPr/>
          <p:nvPr/>
        </p:nvSpPr>
        <p:spPr>
          <a:xfrm>
            <a:off x="3416968" y="4467726"/>
            <a:ext cx="2406316" cy="22779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smtClean="0"/>
              <a:t>A Cell body</a:t>
            </a:r>
          </a:p>
          <a:p>
            <a:pPr algn="ctr"/>
            <a:endParaRPr lang="en-GB" sz="1100" dirty="0"/>
          </a:p>
          <a:p>
            <a:pPr algn="ctr"/>
            <a:r>
              <a:rPr lang="en-GB" sz="1100" dirty="0" smtClean="0"/>
              <a:t>B Axon</a:t>
            </a:r>
          </a:p>
          <a:p>
            <a:pPr algn="ctr"/>
            <a:endParaRPr lang="en-GB" sz="1100" dirty="0"/>
          </a:p>
          <a:p>
            <a:pPr algn="ctr"/>
            <a:r>
              <a:rPr lang="en-GB" sz="1100" dirty="0" smtClean="0"/>
              <a:t>C Effector</a:t>
            </a:r>
          </a:p>
          <a:p>
            <a:pPr algn="ctr"/>
            <a:endParaRPr lang="en-GB" sz="1100" dirty="0"/>
          </a:p>
          <a:p>
            <a:pPr algn="ctr"/>
            <a:r>
              <a:rPr lang="en-GB" sz="1100" dirty="0" smtClean="0"/>
              <a:t>D Dendrite</a:t>
            </a:r>
            <a:endParaRPr lang="en-GB" sz="1100" dirty="0"/>
          </a:p>
        </p:txBody>
      </p:sp>
      <p:sp>
        <p:nvSpPr>
          <p:cNvPr id="14" name="Rectangle 13"/>
          <p:cNvSpPr/>
          <p:nvPr/>
        </p:nvSpPr>
        <p:spPr>
          <a:xfrm>
            <a:off x="6280483" y="4467725"/>
            <a:ext cx="2406316" cy="2277979"/>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smtClean="0"/>
              <a:t>A The neuron is in a resting state</a:t>
            </a:r>
          </a:p>
          <a:p>
            <a:pPr algn="ctr"/>
            <a:endParaRPr lang="en-GB" sz="1100" dirty="0"/>
          </a:p>
          <a:p>
            <a:pPr algn="ctr"/>
            <a:r>
              <a:rPr lang="en-GB" sz="1100" dirty="0" smtClean="0"/>
              <a:t>B An electrical impulse triggers the release of neurotransmitter</a:t>
            </a:r>
          </a:p>
          <a:p>
            <a:pPr algn="ctr"/>
            <a:endParaRPr lang="en-GB" sz="1100" dirty="0"/>
          </a:p>
          <a:p>
            <a:pPr algn="ctr"/>
            <a:r>
              <a:rPr lang="en-GB" sz="1100" dirty="0" smtClean="0"/>
              <a:t>C Neurotransmitter diffuses across the synaptic gap</a:t>
            </a:r>
          </a:p>
          <a:p>
            <a:pPr algn="ctr"/>
            <a:endParaRPr lang="en-GB" sz="1100" dirty="0"/>
          </a:p>
          <a:p>
            <a:pPr algn="ctr"/>
            <a:r>
              <a:rPr lang="en-GB" sz="1100" dirty="0" smtClean="0"/>
              <a:t>D The chemical message is converted back into an electrical impulse</a:t>
            </a:r>
            <a:endParaRPr lang="en-GB" sz="1100" dirty="0"/>
          </a:p>
        </p:txBody>
      </p:sp>
      <p:sp>
        <p:nvSpPr>
          <p:cNvPr id="15" name="Rectangle 14"/>
          <p:cNvSpPr/>
          <p:nvPr/>
        </p:nvSpPr>
        <p:spPr>
          <a:xfrm>
            <a:off x="9143998" y="4467725"/>
            <a:ext cx="2406316" cy="2277979"/>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smtClean="0"/>
              <a:t>A Synaptic transmission</a:t>
            </a:r>
          </a:p>
          <a:p>
            <a:pPr algn="ctr"/>
            <a:endParaRPr lang="en-GB" sz="1100" dirty="0"/>
          </a:p>
          <a:p>
            <a:pPr algn="ctr"/>
            <a:r>
              <a:rPr lang="en-GB" sz="1100" dirty="0" smtClean="0"/>
              <a:t>B Inhibitory response</a:t>
            </a:r>
          </a:p>
          <a:p>
            <a:pPr algn="ctr"/>
            <a:endParaRPr lang="en-GB" sz="1100" dirty="0"/>
          </a:p>
          <a:p>
            <a:pPr algn="ctr"/>
            <a:r>
              <a:rPr lang="en-GB" sz="1100" dirty="0" smtClean="0"/>
              <a:t>C Pre-synaptic terminal</a:t>
            </a:r>
          </a:p>
          <a:p>
            <a:pPr algn="ctr"/>
            <a:endParaRPr lang="en-GB" sz="1100" dirty="0"/>
          </a:p>
          <a:p>
            <a:pPr algn="ctr"/>
            <a:r>
              <a:rPr lang="en-GB" sz="1100" dirty="0" smtClean="0"/>
              <a:t>D Action potential</a:t>
            </a:r>
            <a:endParaRPr lang="en-GB" sz="1100" dirty="0"/>
          </a:p>
        </p:txBody>
      </p:sp>
      <p:sp>
        <p:nvSpPr>
          <p:cNvPr id="16" name="Rectangle 15"/>
          <p:cNvSpPr/>
          <p:nvPr/>
        </p:nvSpPr>
        <p:spPr>
          <a:xfrm>
            <a:off x="553453" y="3713747"/>
            <a:ext cx="2406316" cy="7138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smtClean="0"/>
              <a:t>Which of the following carries messages from the PNS to the CNS?</a:t>
            </a:r>
            <a:endParaRPr lang="en-GB" sz="1100" dirty="0"/>
          </a:p>
        </p:txBody>
      </p:sp>
      <p:sp>
        <p:nvSpPr>
          <p:cNvPr id="17" name="Rectangle 16"/>
          <p:cNvSpPr/>
          <p:nvPr/>
        </p:nvSpPr>
        <p:spPr>
          <a:xfrm>
            <a:off x="3416968" y="3713747"/>
            <a:ext cx="2406316" cy="7138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100" dirty="0" smtClean="0"/>
              <a:t>Which is NOT part of the basic structure of a neuron?</a:t>
            </a:r>
            <a:endParaRPr lang="en-GB" sz="1100" dirty="0"/>
          </a:p>
        </p:txBody>
      </p:sp>
      <p:sp>
        <p:nvSpPr>
          <p:cNvPr id="18" name="Rectangle 17"/>
          <p:cNvSpPr/>
          <p:nvPr/>
        </p:nvSpPr>
        <p:spPr>
          <a:xfrm>
            <a:off x="6280483" y="3713746"/>
            <a:ext cx="2406316" cy="713874"/>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Which of the following does NOT occur during synaptic transmission?</a:t>
            </a:r>
            <a:endParaRPr lang="en-GB" sz="1100" dirty="0"/>
          </a:p>
        </p:txBody>
      </p:sp>
      <p:sp>
        <p:nvSpPr>
          <p:cNvPr id="19" name="Rectangle 18"/>
          <p:cNvSpPr/>
          <p:nvPr/>
        </p:nvSpPr>
        <p:spPr>
          <a:xfrm>
            <a:off x="9143998" y="3713746"/>
            <a:ext cx="2406316" cy="71387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The following describes what process?</a:t>
            </a:r>
          </a:p>
          <a:p>
            <a:pPr algn="ctr"/>
            <a:r>
              <a:rPr lang="en-GB" sz="800" dirty="0" smtClean="0"/>
              <a:t>“when a neuron is activated by a stimulus, the inside of the cell becomes positively charged for a split second. This creates an electrical impulse that travels down the axon towards the end of the neuron”</a:t>
            </a:r>
            <a:endParaRPr lang="en-GB" sz="800" dirty="0"/>
          </a:p>
        </p:txBody>
      </p:sp>
      <p:sp>
        <p:nvSpPr>
          <p:cNvPr id="20" name="Rectangle 19"/>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Multi-choice quiz</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5878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Monozygotic tw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54" y="1167063"/>
            <a:ext cx="21621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izygotic tw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53" y="4074695"/>
            <a:ext cx="2162175" cy="1838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4754" y="2919663"/>
            <a:ext cx="2162175" cy="672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Rectangle 7"/>
          <p:cNvSpPr/>
          <p:nvPr/>
        </p:nvSpPr>
        <p:spPr>
          <a:xfrm>
            <a:off x="604753" y="6001249"/>
            <a:ext cx="2162175" cy="672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3099301" y="1294648"/>
            <a:ext cx="2162175" cy="22977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Rectangle 9"/>
          <p:cNvSpPr/>
          <p:nvPr/>
        </p:nvSpPr>
        <p:spPr>
          <a:xfrm>
            <a:off x="3099300" y="4376234"/>
            <a:ext cx="2162175" cy="22977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68112413"/>
              </p:ext>
            </p:extLst>
          </p:nvPr>
        </p:nvGraphicFramePr>
        <p:xfrm>
          <a:off x="5593848" y="761602"/>
          <a:ext cx="6374064" cy="3221600"/>
        </p:xfrm>
        <a:graphic>
          <a:graphicData uri="http://schemas.openxmlformats.org/drawingml/2006/table">
            <a:tbl>
              <a:tblPr firstRow="1" bandRow="1">
                <a:tableStyleId>{21E4AEA4-8DFA-4A89-87EB-49C32662AFE0}</a:tableStyleId>
              </a:tblPr>
              <a:tblGrid>
                <a:gridCol w="3187032"/>
                <a:gridCol w="3187032"/>
              </a:tblGrid>
              <a:tr h="417851">
                <a:tc>
                  <a:txBody>
                    <a:bodyPr/>
                    <a:lstStyle/>
                    <a:p>
                      <a:r>
                        <a:rPr lang="en-GB" dirty="0" smtClean="0"/>
                        <a:t>Feature</a:t>
                      </a:r>
                      <a:endParaRPr lang="en-GB" dirty="0"/>
                    </a:p>
                  </a:txBody>
                  <a:tcPr/>
                </a:tc>
                <a:tc>
                  <a:txBody>
                    <a:bodyPr/>
                    <a:lstStyle/>
                    <a:p>
                      <a:r>
                        <a:rPr lang="en-GB" dirty="0" smtClean="0"/>
                        <a:t>Interpretation</a:t>
                      </a:r>
                      <a:endParaRPr lang="en-GB" dirty="0"/>
                    </a:p>
                  </a:txBody>
                  <a:tcPr/>
                </a:tc>
              </a:tr>
              <a:tr h="721223">
                <a:tc>
                  <a:txBody>
                    <a:bodyPr/>
                    <a:lstStyle/>
                    <a:p>
                      <a:r>
                        <a:rPr lang="en-GB" dirty="0" smtClean="0"/>
                        <a:t>MZ concordance is significantly higher than DZ concordance</a:t>
                      </a:r>
                      <a:endParaRPr lang="en-GB" dirty="0"/>
                    </a:p>
                  </a:txBody>
                  <a:tcPr/>
                </a:tc>
                <a:tc>
                  <a:txBody>
                    <a:bodyPr/>
                    <a:lstStyle/>
                    <a:p>
                      <a:endParaRPr lang="en-GB"/>
                    </a:p>
                  </a:txBody>
                  <a:tcPr/>
                </a:tc>
              </a:tr>
              <a:tr h="721223">
                <a:tc>
                  <a:txBody>
                    <a:bodyPr/>
                    <a:lstStyle/>
                    <a:p>
                      <a:r>
                        <a:rPr lang="en-GB" dirty="0" smtClean="0"/>
                        <a:t>MZ concordance is the same or similar to DZ concordance</a:t>
                      </a:r>
                      <a:endParaRPr lang="en-GB" dirty="0"/>
                    </a:p>
                  </a:txBody>
                  <a:tcPr/>
                </a:tc>
                <a:tc>
                  <a:txBody>
                    <a:bodyPr/>
                    <a:lstStyle/>
                    <a:p>
                      <a:endParaRPr lang="en-GB" dirty="0"/>
                    </a:p>
                  </a:txBody>
                  <a:tcPr/>
                </a:tc>
              </a:tr>
              <a:tr h="417851">
                <a:tc>
                  <a:txBody>
                    <a:bodyPr/>
                    <a:lstStyle/>
                    <a:p>
                      <a:r>
                        <a:rPr lang="en-GB" dirty="0" smtClean="0"/>
                        <a:t>MZ concordance is 100%</a:t>
                      </a:r>
                    </a:p>
                    <a:p>
                      <a:endParaRPr lang="en-GB" dirty="0"/>
                    </a:p>
                  </a:txBody>
                  <a:tcPr/>
                </a:tc>
                <a:tc>
                  <a:txBody>
                    <a:bodyPr/>
                    <a:lstStyle/>
                    <a:p>
                      <a:endParaRPr lang="en-GB"/>
                    </a:p>
                  </a:txBody>
                  <a:tcPr/>
                </a:tc>
              </a:tr>
              <a:tr h="721223">
                <a:tc>
                  <a:txBody>
                    <a:bodyPr/>
                    <a:lstStyle/>
                    <a:p>
                      <a:r>
                        <a:rPr lang="en-GB" dirty="0" smtClean="0"/>
                        <a:t>MZ concordance is significantly less than 100%</a:t>
                      </a:r>
                      <a:endParaRPr lang="en-GB" dirty="0"/>
                    </a:p>
                  </a:txBody>
                  <a:tcPr/>
                </a:tc>
                <a:tc>
                  <a:txBody>
                    <a:bodyPr/>
                    <a:lstStyle/>
                    <a:p>
                      <a:endParaRPr lang="en-GB" dirty="0"/>
                    </a:p>
                  </a:txBody>
                  <a:tcPr/>
                </a:tc>
              </a:tr>
            </a:tbl>
          </a:graphicData>
        </a:graphic>
      </p:graphicFrame>
      <p:sp>
        <p:nvSpPr>
          <p:cNvPr id="13" name="Rectangle 12"/>
          <p:cNvSpPr/>
          <p:nvPr/>
        </p:nvSpPr>
        <p:spPr>
          <a:xfrm>
            <a:off x="6195427" y="4606838"/>
            <a:ext cx="2659814" cy="9885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disorder has an environmental component</a:t>
            </a:r>
            <a:endParaRPr lang="en-GB" dirty="0"/>
          </a:p>
        </p:txBody>
      </p:sp>
      <p:sp>
        <p:nvSpPr>
          <p:cNvPr id="14" name="Rectangle 13"/>
          <p:cNvSpPr/>
          <p:nvPr/>
        </p:nvSpPr>
        <p:spPr>
          <a:xfrm>
            <a:off x="9019172" y="4606838"/>
            <a:ext cx="2659814" cy="9885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disorder has a genetic component</a:t>
            </a:r>
            <a:endParaRPr lang="en-GB" dirty="0"/>
          </a:p>
        </p:txBody>
      </p:sp>
      <p:sp>
        <p:nvSpPr>
          <p:cNvPr id="15" name="Rectangle 14"/>
          <p:cNvSpPr/>
          <p:nvPr/>
        </p:nvSpPr>
        <p:spPr>
          <a:xfrm>
            <a:off x="6195427" y="5742572"/>
            <a:ext cx="2659814" cy="9885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disorder is environmentally caused</a:t>
            </a:r>
            <a:endParaRPr lang="en-GB" dirty="0"/>
          </a:p>
        </p:txBody>
      </p:sp>
      <p:sp>
        <p:nvSpPr>
          <p:cNvPr id="16" name="Rectangle 15"/>
          <p:cNvSpPr/>
          <p:nvPr/>
        </p:nvSpPr>
        <p:spPr>
          <a:xfrm>
            <a:off x="9019172" y="5742572"/>
            <a:ext cx="2659814" cy="9885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disorder is genetically caused</a:t>
            </a:r>
            <a:endParaRPr lang="en-GB" dirty="0"/>
          </a:p>
        </p:txBody>
      </p:sp>
      <p:sp>
        <p:nvSpPr>
          <p:cNvPr id="17" name="Rectangle 16"/>
          <p:cNvSpPr/>
          <p:nvPr/>
        </p:nvSpPr>
        <p:spPr>
          <a:xfrm>
            <a:off x="604753" y="338387"/>
            <a:ext cx="4656723" cy="6727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Label the diagrams to show MZ and DZ twins and then define these.</a:t>
            </a:r>
            <a:endParaRPr lang="en-GB" dirty="0"/>
          </a:p>
        </p:txBody>
      </p:sp>
      <p:sp>
        <p:nvSpPr>
          <p:cNvPr id="18" name="Rectangle 17"/>
          <p:cNvSpPr/>
          <p:nvPr/>
        </p:nvSpPr>
        <p:spPr>
          <a:xfrm>
            <a:off x="6195427" y="4074695"/>
            <a:ext cx="5483559" cy="45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Complete the table about concordance using the terms below:</a:t>
            </a:r>
            <a:endParaRPr lang="en-GB" sz="1600" dirty="0"/>
          </a:p>
        </p:txBody>
      </p:sp>
      <p:sp>
        <p:nvSpPr>
          <p:cNvPr id="21" name="Rectangle 20"/>
          <p:cNvSpPr/>
          <p:nvPr/>
        </p:nvSpPr>
        <p:spPr>
          <a:xfrm>
            <a:off x="5354054" y="0"/>
            <a:ext cx="6837946"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genetic basis of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behaviour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5807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1474" y="641684"/>
            <a:ext cx="3240505" cy="5486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smtClean="0">
                <a:solidFill>
                  <a:schemeClr val="tx1"/>
                </a:solidFill>
              </a:rPr>
              <a:t>In a study of depression, a researcher investigated the genetic basis of behaviour. One way to do this is to compare the concordance rates for identical twins (monozygotic) who have exactly the same genes with non-identical (dizygotic) twins who share about 50% of the same genes. Both kinds of twins grew up in similar environments. Concordance rates express the likelihood that a trait present in one twin is also found in the other twin.</a:t>
            </a:r>
          </a:p>
          <a:p>
            <a:pPr algn="ctr"/>
            <a:r>
              <a:rPr lang="en-GB" sz="1400" dirty="0" smtClean="0">
                <a:solidFill>
                  <a:schemeClr val="tx1"/>
                </a:solidFill>
              </a:rPr>
              <a:t>The following mean concordance rates found by the researcher were:</a:t>
            </a:r>
          </a:p>
          <a:p>
            <a:pPr algn="ctr"/>
            <a:endParaRPr lang="en-GB" sz="1400" dirty="0" smtClean="0">
              <a:solidFill>
                <a:schemeClr val="tx1"/>
              </a:solidFill>
            </a:endParaRPr>
          </a:p>
          <a:p>
            <a:pPr algn="ctr"/>
            <a:r>
              <a:rPr lang="en-GB" sz="1400" dirty="0" smtClean="0">
                <a:solidFill>
                  <a:schemeClr val="tx1"/>
                </a:solidFill>
              </a:rPr>
              <a:t>Monozygotic (MZ) twins – 49%</a:t>
            </a:r>
          </a:p>
          <a:p>
            <a:pPr algn="ctr"/>
            <a:endParaRPr lang="en-GB" sz="1400" dirty="0" smtClean="0">
              <a:solidFill>
                <a:schemeClr val="tx1"/>
              </a:solidFill>
            </a:endParaRPr>
          </a:p>
          <a:p>
            <a:pPr algn="ctr"/>
            <a:r>
              <a:rPr lang="en-GB" sz="1400" dirty="0" smtClean="0">
                <a:solidFill>
                  <a:schemeClr val="tx1"/>
                </a:solidFill>
              </a:rPr>
              <a:t>Dizygotic (DZ) twins – 17%</a:t>
            </a:r>
          </a:p>
          <a:p>
            <a:pPr algn="ctr"/>
            <a:r>
              <a:rPr lang="en-GB" sz="1400" dirty="0" smtClean="0">
                <a:solidFill>
                  <a:schemeClr val="tx1"/>
                </a:solidFill>
              </a:rPr>
              <a:t>Ordinary siblings – 9%</a:t>
            </a:r>
            <a:endParaRPr lang="en-GB" sz="1400" dirty="0">
              <a:solidFill>
                <a:schemeClr val="tx1"/>
              </a:solidFill>
            </a:endParaRPr>
          </a:p>
        </p:txBody>
      </p:sp>
      <p:sp>
        <p:nvSpPr>
          <p:cNvPr id="5" name="Rounded Rectangle 4"/>
          <p:cNvSpPr/>
          <p:nvPr/>
        </p:nvSpPr>
        <p:spPr>
          <a:xfrm>
            <a:off x="4066674" y="641684"/>
            <a:ext cx="7724273" cy="580724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Is this a lab, field, natural or quasi experiment? Justify your answer. (2 marks)</a:t>
            </a:r>
          </a:p>
          <a:p>
            <a:pPr algn="ctr"/>
            <a:endParaRPr lang="en-GB" dirty="0" smtClean="0"/>
          </a:p>
          <a:p>
            <a:pPr algn="ctr"/>
            <a:endParaRPr lang="en-GB" dirty="0" smtClean="0"/>
          </a:p>
          <a:p>
            <a:pPr algn="ctr"/>
            <a:endParaRPr lang="en-GB" dirty="0"/>
          </a:p>
          <a:p>
            <a:pPr algn="ctr"/>
            <a:r>
              <a:rPr lang="en-GB" dirty="0" smtClean="0"/>
              <a:t>What type of experimental design has been used? Explain your answer. (2 marks)</a:t>
            </a:r>
          </a:p>
          <a:p>
            <a:pPr algn="ctr"/>
            <a:endParaRPr lang="en-GB" dirty="0" smtClean="0"/>
          </a:p>
          <a:p>
            <a:pPr algn="ctr"/>
            <a:endParaRPr lang="en-GB" dirty="0" smtClean="0"/>
          </a:p>
          <a:p>
            <a:pPr algn="ctr"/>
            <a:endParaRPr lang="en-GB" dirty="0"/>
          </a:p>
          <a:p>
            <a:pPr algn="ctr"/>
            <a:r>
              <a:rPr lang="en-GB" dirty="0" smtClean="0"/>
              <a:t>Identify the IV and DV within this experiment. (2 marks)</a:t>
            </a:r>
          </a:p>
          <a:p>
            <a:pPr algn="ctr"/>
            <a:endParaRPr lang="en-GB" dirty="0" smtClean="0"/>
          </a:p>
          <a:p>
            <a:pPr algn="ctr"/>
            <a:endParaRPr lang="en-GB" dirty="0"/>
          </a:p>
          <a:p>
            <a:pPr algn="ctr"/>
            <a:endParaRPr lang="en-GB" dirty="0" smtClean="0"/>
          </a:p>
          <a:p>
            <a:pPr algn="ctr"/>
            <a:r>
              <a:rPr lang="en-GB" dirty="0" smtClean="0"/>
              <a:t>Explain what the findings tell us about the genetic basis of depression. Refer to all three findings in your answer. (3 marks)</a:t>
            </a:r>
          </a:p>
          <a:p>
            <a:pPr algn="ctr"/>
            <a:endParaRPr lang="en-GB" dirty="0"/>
          </a:p>
          <a:p>
            <a:pPr algn="ctr"/>
            <a:endParaRPr lang="en-GB" dirty="0" smtClean="0"/>
          </a:p>
          <a:p>
            <a:pPr algn="ctr"/>
            <a:endParaRPr lang="en-GB" dirty="0"/>
          </a:p>
        </p:txBody>
      </p:sp>
      <p:pic>
        <p:nvPicPr>
          <p:cNvPr id="11266" name="Picture 2" descr="http://pix.iemoji.com/images/emoji/apple/ios-9/256/loudly-crying-fa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914" y="-88232"/>
            <a:ext cx="1317624" cy="131762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s-media-cache-ak0.pinimg.com/736x/bf/c9/ff/bfc9fffa8d290536a28e6d141c61a0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953" y="5586120"/>
            <a:ext cx="1271880" cy="127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87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1053" y="1431755"/>
            <a:ext cx="4010526" cy="2181727"/>
          </a:xfrm>
          <a:prstGeom prst="round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ounded Rectangle 4"/>
          <p:cNvSpPr/>
          <p:nvPr/>
        </p:nvSpPr>
        <p:spPr>
          <a:xfrm>
            <a:off x="401053" y="4559967"/>
            <a:ext cx="4010526" cy="21817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ounded Rectangle 5"/>
          <p:cNvSpPr/>
          <p:nvPr/>
        </p:nvSpPr>
        <p:spPr>
          <a:xfrm>
            <a:off x="4760495" y="1744576"/>
            <a:ext cx="7010399" cy="499711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pic>
        <p:nvPicPr>
          <p:cNvPr id="10242" name="Picture 2" descr="http://www.bmrnpatientadvocacy.com/wp-content/uploads/2014/07/pku-046_natpkuaware_en_sm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760" b="16489"/>
          <a:stretch/>
        </p:blipFill>
        <p:spPr bwMode="auto">
          <a:xfrm>
            <a:off x="6566819" y="685799"/>
            <a:ext cx="2356603" cy="96319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8fb80e.medialib.glogster.com/media/f4fe79c30a38351ff5822eee1e940fc84a108467b08833d6c2a1bcc726d236ae/6-pku-inherti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86" t="18105" r="14549" b="10526"/>
          <a:stretch/>
        </p:blipFill>
        <p:spPr bwMode="auto">
          <a:xfrm>
            <a:off x="8923422" y="179880"/>
            <a:ext cx="1445377" cy="14496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01053" y="687422"/>
            <a:ext cx="4010526" cy="64168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Genotype is…</a:t>
            </a:r>
            <a:endParaRPr lang="en-GB" dirty="0"/>
          </a:p>
        </p:txBody>
      </p:sp>
      <p:sp>
        <p:nvSpPr>
          <p:cNvPr id="12" name="Rectangle 11"/>
          <p:cNvSpPr/>
          <p:nvPr/>
        </p:nvSpPr>
        <p:spPr>
          <a:xfrm>
            <a:off x="401053" y="3765882"/>
            <a:ext cx="4010526" cy="641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Phenotype is…</a:t>
            </a:r>
            <a:endParaRPr lang="en-GB" dirty="0"/>
          </a:p>
        </p:txBody>
      </p:sp>
      <p:sp>
        <p:nvSpPr>
          <p:cNvPr id="13" name="Rectangle 12"/>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Genotype and phenotype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164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ages.clipartpanda.com/evolution-clipart-evolution-hi.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122" y="280652"/>
            <a:ext cx="4993941" cy="277163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85011" y="3304674"/>
            <a:ext cx="4973052" cy="131545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Evolution is…</a:t>
            </a:r>
          </a:p>
          <a:p>
            <a:pPr algn="ctr"/>
            <a:endParaRPr lang="en-GB" dirty="0"/>
          </a:p>
          <a:p>
            <a:pPr algn="ctr"/>
            <a:endParaRPr lang="en-GB" dirty="0" smtClean="0"/>
          </a:p>
          <a:p>
            <a:pPr algn="ctr"/>
            <a:endParaRPr lang="en-GB" dirty="0"/>
          </a:p>
        </p:txBody>
      </p:sp>
      <p:sp>
        <p:nvSpPr>
          <p:cNvPr id="6" name="Rounded Rectangle 5"/>
          <p:cNvSpPr/>
          <p:nvPr/>
        </p:nvSpPr>
        <p:spPr>
          <a:xfrm>
            <a:off x="364122" y="4872511"/>
            <a:ext cx="4973052" cy="131545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Natural selection is…</a:t>
            </a:r>
          </a:p>
          <a:p>
            <a:pPr algn="ctr"/>
            <a:endParaRPr lang="en-GB" dirty="0"/>
          </a:p>
          <a:p>
            <a:pPr algn="ctr"/>
            <a:endParaRPr lang="en-GB" dirty="0" smtClean="0"/>
          </a:p>
          <a:p>
            <a:pPr algn="ctr"/>
            <a:endParaRPr lang="en-GB" dirty="0"/>
          </a:p>
        </p:txBody>
      </p:sp>
      <p:sp>
        <p:nvSpPr>
          <p:cNvPr id="7" name="Rounded Rectangle 6"/>
          <p:cNvSpPr/>
          <p:nvPr/>
        </p:nvSpPr>
        <p:spPr>
          <a:xfrm>
            <a:off x="6184232" y="1532022"/>
            <a:ext cx="5735052" cy="15202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Memory</a:t>
            </a:r>
          </a:p>
          <a:p>
            <a:pPr algn="ctr"/>
            <a:endParaRPr lang="en-GB" dirty="0" smtClean="0"/>
          </a:p>
          <a:p>
            <a:pPr algn="ctr"/>
            <a:endParaRPr lang="en-GB" dirty="0"/>
          </a:p>
          <a:p>
            <a:pPr algn="ctr"/>
            <a:endParaRPr lang="en-GB" dirty="0" smtClean="0"/>
          </a:p>
          <a:p>
            <a:pPr algn="ctr"/>
            <a:endParaRPr lang="en-GB" dirty="0"/>
          </a:p>
        </p:txBody>
      </p:sp>
      <p:sp>
        <p:nvSpPr>
          <p:cNvPr id="8" name="Rounded Rectangle 7"/>
          <p:cNvSpPr/>
          <p:nvPr/>
        </p:nvSpPr>
        <p:spPr>
          <a:xfrm>
            <a:off x="6184232" y="3304674"/>
            <a:ext cx="5735052" cy="15202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Attachment (Bowlby’s theory)</a:t>
            </a:r>
          </a:p>
          <a:p>
            <a:pPr algn="ctr"/>
            <a:endParaRPr lang="en-GB" dirty="0" smtClean="0"/>
          </a:p>
          <a:p>
            <a:pPr algn="ctr"/>
            <a:endParaRPr lang="en-GB" dirty="0"/>
          </a:p>
          <a:p>
            <a:pPr algn="ctr"/>
            <a:endParaRPr lang="en-GB" dirty="0" smtClean="0"/>
          </a:p>
          <a:p>
            <a:pPr algn="ctr"/>
            <a:endParaRPr lang="en-GB" dirty="0"/>
          </a:p>
        </p:txBody>
      </p:sp>
      <p:sp>
        <p:nvSpPr>
          <p:cNvPr id="9" name="Rounded Rectangle 8"/>
          <p:cNvSpPr/>
          <p:nvPr/>
        </p:nvSpPr>
        <p:spPr>
          <a:xfrm>
            <a:off x="6184232" y="5077326"/>
            <a:ext cx="5735052" cy="15202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Mental disorder e.g. OCD having a genetic basis</a:t>
            </a:r>
          </a:p>
          <a:p>
            <a:pPr algn="ctr"/>
            <a:endParaRPr lang="en-GB" dirty="0" smtClean="0"/>
          </a:p>
          <a:p>
            <a:pPr algn="ctr"/>
            <a:endParaRPr lang="en-GB" dirty="0"/>
          </a:p>
          <a:p>
            <a:pPr algn="ctr"/>
            <a:endParaRPr lang="en-GB" dirty="0" smtClean="0"/>
          </a:p>
          <a:p>
            <a:pPr algn="ctr"/>
            <a:endParaRPr lang="en-GB" dirty="0"/>
          </a:p>
        </p:txBody>
      </p:sp>
      <p:sp>
        <p:nvSpPr>
          <p:cNvPr id="10" name="Rounded Rectangle 9"/>
          <p:cNvSpPr/>
          <p:nvPr/>
        </p:nvSpPr>
        <p:spPr>
          <a:xfrm>
            <a:off x="6184232" y="790270"/>
            <a:ext cx="5735052" cy="4812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What are the adaptive advantages of the following?</a:t>
            </a:r>
          </a:p>
        </p:txBody>
      </p:sp>
      <p:pic>
        <p:nvPicPr>
          <p:cNvPr id="12292" name="Picture 4" descr="https://openclipart.org/image/2400px/svg_to_png/194608/140442907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2845" y="1279638"/>
            <a:ext cx="1162774" cy="116277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orldartsme.com/images/baby-birth-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261" y="3110666"/>
            <a:ext cx="1186584" cy="78364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clker.com/cliparts/A/F/W/0/r/Z/washing-hands-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3304" y="4620127"/>
            <a:ext cx="734762" cy="9388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Evolution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9824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rita.edu/sites/default/files/neuron-black-and-white-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25" y="1097390"/>
            <a:ext cx="5715000" cy="2619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2850" y="4485938"/>
            <a:ext cx="2652171" cy="2086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Colour:</a:t>
            </a:r>
          </a:p>
          <a:p>
            <a:pPr algn="ctr"/>
            <a:r>
              <a:rPr lang="en-GB" sz="1600" dirty="0" smtClean="0">
                <a:solidFill>
                  <a:schemeClr val="tx1"/>
                </a:solidFill>
              </a:rPr>
              <a:t>The cell body – red</a:t>
            </a:r>
          </a:p>
          <a:p>
            <a:pPr algn="ctr"/>
            <a:r>
              <a:rPr lang="en-GB" sz="1600" dirty="0" smtClean="0">
                <a:solidFill>
                  <a:schemeClr val="tx1"/>
                </a:solidFill>
              </a:rPr>
              <a:t>Dendrites - pink</a:t>
            </a:r>
          </a:p>
          <a:p>
            <a:pPr algn="ctr"/>
            <a:r>
              <a:rPr lang="en-GB" sz="1600" dirty="0" smtClean="0">
                <a:solidFill>
                  <a:schemeClr val="tx1"/>
                </a:solidFill>
              </a:rPr>
              <a:t>The nucleus – orange</a:t>
            </a:r>
          </a:p>
          <a:p>
            <a:pPr algn="ctr"/>
            <a:r>
              <a:rPr lang="en-GB" sz="1600" dirty="0" smtClean="0">
                <a:solidFill>
                  <a:schemeClr val="tx1"/>
                </a:solidFill>
              </a:rPr>
              <a:t>Myelin sheath – yellow</a:t>
            </a:r>
          </a:p>
          <a:p>
            <a:pPr algn="ctr"/>
            <a:r>
              <a:rPr lang="en-GB" sz="1600" dirty="0" smtClean="0">
                <a:solidFill>
                  <a:schemeClr val="tx1"/>
                </a:solidFill>
              </a:rPr>
              <a:t>Nodes of Ranvier – green</a:t>
            </a:r>
          </a:p>
          <a:p>
            <a:pPr algn="ctr"/>
            <a:r>
              <a:rPr lang="en-GB" sz="1600" dirty="0" smtClean="0">
                <a:solidFill>
                  <a:schemeClr val="tx1"/>
                </a:solidFill>
              </a:rPr>
              <a:t>Schwann cells – blue</a:t>
            </a:r>
          </a:p>
          <a:p>
            <a:pPr algn="ctr"/>
            <a:r>
              <a:rPr lang="en-GB" sz="1600" dirty="0" smtClean="0">
                <a:solidFill>
                  <a:schemeClr val="tx1"/>
                </a:solidFill>
              </a:rPr>
              <a:t>Axon terminal - purple</a:t>
            </a:r>
            <a:endParaRPr lang="en-GB" sz="1600" dirty="0">
              <a:solidFill>
                <a:schemeClr val="tx1"/>
              </a:solidFill>
            </a:endParaRPr>
          </a:p>
        </p:txBody>
      </p:sp>
      <p:sp>
        <p:nvSpPr>
          <p:cNvPr id="5" name="Rectangle 4"/>
          <p:cNvSpPr/>
          <p:nvPr/>
        </p:nvSpPr>
        <p:spPr>
          <a:xfrm>
            <a:off x="3431689" y="5077608"/>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Nucleus</a:t>
            </a:r>
            <a:endParaRPr lang="en-GB" dirty="0">
              <a:solidFill>
                <a:schemeClr val="tx1"/>
              </a:solidFill>
            </a:endParaRPr>
          </a:p>
        </p:txBody>
      </p:sp>
      <p:sp>
        <p:nvSpPr>
          <p:cNvPr id="7" name="Rectangle 6"/>
          <p:cNvSpPr/>
          <p:nvPr/>
        </p:nvSpPr>
        <p:spPr>
          <a:xfrm>
            <a:off x="3431689" y="6131858"/>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Axon </a:t>
            </a:r>
            <a:endParaRPr lang="en-GB" dirty="0">
              <a:solidFill>
                <a:schemeClr val="tx1"/>
              </a:solidFill>
            </a:endParaRPr>
          </a:p>
        </p:txBody>
      </p:sp>
      <p:sp>
        <p:nvSpPr>
          <p:cNvPr id="8" name="Rectangle 7"/>
          <p:cNvSpPr/>
          <p:nvPr/>
        </p:nvSpPr>
        <p:spPr>
          <a:xfrm>
            <a:off x="3431689" y="5604733"/>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Schwann cells</a:t>
            </a:r>
            <a:endParaRPr lang="en-GB" dirty="0">
              <a:solidFill>
                <a:schemeClr val="tx1"/>
              </a:solidFill>
            </a:endParaRPr>
          </a:p>
        </p:txBody>
      </p:sp>
      <p:sp>
        <p:nvSpPr>
          <p:cNvPr id="9" name="Rectangle 8"/>
          <p:cNvSpPr/>
          <p:nvPr/>
        </p:nvSpPr>
        <p:spPr>
          <a:xfrm>
            <a:off x="5025614" y="5077608"/>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Nodes of Ranvier</a:t>
            </a:r>
            <a:endParaRPr lang="en-GB" dirty="0">
              <a:solidFill>
                <a:schemeClr val="tx1"/>
              </a:solidFill>
            </a:endParaRPr>
          </a:p>
        </p:txBody>
      </p:sp>
      <p:sp>
        <p:nvSpPr>
          <p:cNvPr id="10" name="Rectangle 9"/>
          <p:cNvSpPr/>
          <p:nvPr/>
        </p:nvSpPr>
        <p:spPr>
          <a:xfrm>
            <a:off x="5025614" y="6131858"/>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Cell body</a:t>
            </a:r>
            <a:endParaRPr lang="en-GB" dirty="0">
              <a:solidFill>
                <a:schemeClr val="tx1"/>
              </a:solidFill>
            </a:endParaRPr>
          </a:p>
        </p:txBody>
      </p:sp>
      <p:sp>
        <p:nvSpPr>
          <p:cNvPr id="11" name="Rectangle 10"/>
          <p:cNvSpPr/>
          <p:nvPr/>
        </p:nvSpPr>
        <p:spPr>
          <a:xfrm>
            <a:off x="5025614" y="5604733"/>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Axon terminal</a:t>
            </a:r>
            <a:endParaRPr lang="en-GB" dirty="0">
              <a:solidFill>
                <a:schemeClr val="tx1"/>
              </a:solidFill>
            </a:endParaRPr>
          </a:p>
        </p:txBody>
      </p:sp>
      <p:sp>
        <p:nvSpPr>
          <p:cNvPr id="12" name="Rectangle 11"/>
          <p:cNvSpPr/>
          <p:nvPr/>
        </p:nvSpPr>
        <p:spPr>
          <a:xfrm>
            <a:off x="3431689" y="4550483"/>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Synapse</a:t>
            </a:r>
            <a:endParaRPr lang="en-GB" dirty="0">
              <a:solidFill>
                <a:schemeClr val="tx1"/>
              </a:solidFill>
            </a:endParaRPr>
          </a:p>
        </p:txBody>
      </p:sp>
      <p:sp>
        <p:nvSpPr>
          <p:cNvPr id="13" name="Rectangle 12"/>
          <p:cNvSpPr/>
          <p:nvPr/>
        </p:nvSpPr>
        <p:spPr>
          <a:xfrm>
            <a:off x="3431688" y="4023358"/>
            <a:ext cx="3035450"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Add the following labels to the diagram:</a:t>
            </a:r>
            <a:endParaRPr lang="en-GB" sz="1400" dirty="0">
              <a:solidFill>
                <a:schemeClr val="tx1"/>
              </a:solidFill>
            </a:endParaRPr>
          </a:p>
        </p:txBody>
      </p:sp>
      <p:sp>
        <p:nvSpPr>
          <p:cNvPr id="14" name="Rectangle 13"/>
          <p:cNvSpPr/>
          <p:nvPr/>
        </p:nvSpPr>
        <p:spPr>
          <a:xfrm>
            <a:off x="5025613" y="4550483"/>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Dendrites</a:t>
            </a:r>
            <a:endParaRPr lang="en-GB" dirty="0">
              <a:solidFill>
                <a:schemeClr val="tx1"/>
              </a:solidFill>
            </a:endParaRPr>
          </a:p>
        </p:txBody>
      </p:sp>
      <p:sp>
        <p:nvSpPr>
          <p:cNvPr id="15" name="Rectangle 14"/>
          <p:cNvSpPr/>
          <p:nvPr/>
        </p:nvSpPr>
        <p:spPr>
          <a:xfrm>
            <a:off x="7143076" y="623941"/>
            <a:ext cx="1441525"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p:cNvSpPr/>
          <p:nvPr/>
        </p:nvSpPr>
        <p:spPr>
          <a:xfrm>
            <a:off x="8726243" y="623941"/>
            <a:ext cx="3236261"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Relay neuron/interneuron</a:t>
            </a:r>
            <a:endParaRPr lang="en-GB" dirty="0"/>
          </a:p>
        </p:txBody>
      </p:sp>
      <p:sp>
        <p:nvSpPr>
          <p:cNvPr id="21" name="Rectangle 20"/>
          <p:cNvSpPr/>
          <p:nvPr/>
        </p:nvSpPr>
        <p:spPr>
          <a:xfrm>
            <a:off x="7143076" y="4819422"/>
            <a:ext cx="1441525"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p:cNvSpPr/>
          <p:nvPr/>
        </p:nvSpPr>
        <p:spPr>
          <a:xfrm>
            <a:off x="8726243" y="4819422"/>
            <a:ext cx="3236261"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Motor neuron</a:t>
            </a:r>
            <a:endParaRPr lang="en-GB" dirty="0"/>
          </a:p>
        </p:txBody>
      </p:sp>
      <p:sp>
        <p:nvSpPr>
          <p:cNvPr id="23" name="Rectangle 22"/>
          <p:cNvSpPr/>
          <p:nvPr/>
        </p:nvSpPr>
        <p:spPr>
          <a:xfrm>
            <a:off x="7143076" y="2721681"/>
            <a:ext cx="1441525"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Rectangle 23"/>
          <p:cNvSpPr/>
          <p:nvPr/>
        </p:nvSpPr>
        <p:spPr>
          <a:xfrm>
            <a:off x="8726243" y="2721681"/>
            <a:ext cx="3236261" cy="1753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Sensory neuron</a:t>
            </a:r>
            <a:endParaRPr lang="en-GB" dirty="0"/>
          </a:p>
        </p:txBody>
      </p:sp>
      <p:pic>
        <p:nvPicPr>
          <p:cNvPr id="31" name="Picture 4" descr="https://classconnection.s3.amazonaws.com/136/flashcards/5710136/jpg/figure_07_03_labeled-147931C2DFF27F0EA3B.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3390" l="842" r="100000">
                        <a14:foregroundMark x1="1607" y1="25949" x2="5509" y2="22889"/>
                        <a14:foregroundMark x1="12624" y1="66830" x2="9105" y2="77234"/>
                        <a14:foregroundMark x1="8952" y1="77479" x2="5968" y2="84945"/>
                        <a14:foregroundMark x1="6580" y1="91187" x2="7422" y2="84211"/>
                        <a14:foregroundMark x1="3520" y1="87393" x2="4897" y2="85924"/>
                        <a14:foregroundMark x1="10635" y1="85679" x2="11094" y2="90453"/>
                        <a14:foregroundMark x1="12012" y1="81028" x2="14690" y2="86414"/>
                        <a14:foregroundMark x1="13160" y1="76010" x2="15914" y2="82497"/>
                        <a14:foregroundMark x1="19204" y1="83476" x2="20735" y2="87148"/>
                        <a14:foregroundMark x1="46136" y1="47980" x2="46289" y2="56181"/>
                        <a14:foregroundMark x1="39480" y1="89718" x2="41852" y2="83966"/>
                        <a14:foregroundMark x1="44147" y1="83231" x2="44453" y2="90942"/>
                        <a14:foregroundMark x1="47743" y1="87882" x2="48355" y2="90942"/>
                        <a14:foregroundMark x1="49885" y1="82987" x2="52563" y2="86659"/>
                        <a14:foregroundMark x1="83550" y1="31824" x2="84315" y2="42717"/>
                        <a14:foregroundMark x1="71614" y1="84700" x2="74675" y2="81763"/>
                        <a14:foregroundMark x1="75363" y1="89474" x2="76282" y2="82497"/>
                        <a14:foregroundMark x1="80107" y1="86414" x2="81255" y2="91187"/>
                        <a14:foregroundMark x1="89594" y1="87882" x2="92425" y2="89718"/>
                        <a14:foregroundMark x1="89288" y1="81028" x2="91966" y2="84455"/>
                        <a14:foregroundMark x1="93344" y1="85435" x2="95792" y2="82497"/>
                        <a14:foregroundMark x1="79342" y1="30845" x2="75822" y2="38066"/>
                        <a14:foregroundMark x1="76894" y1="40269" x2="77812" y2="46512"/>
                        <a14:foregroundMark x1="75669" y1="37821" x2="74369" y2="42472"/>
                        <a14:foregroundMark x1="78730" y1="43207" x2="79342" y2="47246"/>
                        <a14:foregroundMark x1="88064" y1="30110" x2="88370" y2="39535"/>
                        <a14:foregroundMark x1="88370" y1="39535" x2="90972" y2="43452"/>
                        <a14:foregroundMark x1="70084" y1="38066" x2="72533" y2="35129"/>
                        <a14:foregroundMark x1="72533" y1="34517" x2="74216" y2="26683"/>
                        <a14:foregroundMark x1="66794" y1="30600" x2="68783" y2="26193"/>
                        <a14:foregroundMark x1="69778" y1="16401" x2="72073" y2="22154"/>
                        <a14:foregroundMark x1="70849" y1="10771" x2="72379" y2="15177"/>
                        <a14:foregroundMark x1="69319" y1="17258" x2="68171" y2="15177"/>
                        <a14:foregroundMark x1="21194" y1="18972" x2="24790" y2="19461"/>
                        <a14:foregroundMark x1="36419" y1="8078" x2="38409" y2="11750"/>
                        <a14:foregroundMark x1="48049" y1="15422" x2="53940" y2="13464"/>
                        <a14:foregroundMark x1="53940" y1="14443" x2="57995" y2="14443"/>
                        <a14:foregroundMark x1="57613" y1="11261" x2="59373" y2="9058"/>
                        <a14:backgroundMark x1="56236" y1="8078" x2="68171" y2="3060"/>
                        <a14:backgroundMark x1="71002" y1="3794" x2="71002" y2="6732"/>
                      </a14:backgroundRemoval>
                    </a14:imgEffect>
                  </a14:imgLayer>
                </a14:imgProps>
              </a:ext>
              <a:ext uri="{28A0092B-C50C-407E-A947-70E740481C1C}">
                <a14:useLocalDpi xmlns:a14="http://schemas.microsoft.com/office/drawing/2010/main" val="0"/>
              </a:ext>
            </a:extLst>
          </a:blip>
          <a:srcRect r="68776" b="6575"/>
          <a:stretch/>
        </p:blipFill>
        <p:spPr bwMode="auto">
          <a:xfrm>
            <a:off x="7529676" y="685487"/>
            <a:ext cx="904640" cy="16919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classconnection.s3.amazonaws.com/136/flashcards/5710136/jpg/figure_07_03_labeled-147931C2DFF27F0EA3B.jp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0" b="93390" l="842" r="100000">
                        <a14:foregroundMark x1="1607" y1="25949" x2="5509" y2="22889"/>
                        <a14:foregroundMark x1="12624" y1="66830" x2="9105" y2="77234"/>
                        <a14:foregroundMark x1="8952" y1="77479" x2="5968" y2="84945"/>
                        <a14:foregroundMark x1="6580" y1="91187" x2="7422" y2="84211"/>
                        <a14:foregroundMark x1="3520" y1="87393" x2="4897" y2="85924"/>
                        <a14:foregroundMark x1="10635" y1="85679" x2="11094" y2="90453"/>
                        <a14:foregroundMark x1="12012" y1="81028" x2="14690" y2="86414"/>
                        <a14:foregroundMark x1="13160" y1="76010" x2="15914" y2="82497"/>
                        <a14:foregroundMark x1="19204" y1="83476" x2="20735" y2="87148"/>
                        <a14:foregroundMark x1="46136" y1="47980" x2="46289" y2="56181"/>
                        <a14:foregroundMark x1="39480" y1="89718" x2="41852" y2="83966"/>
                        <a14:foregroundMark x1="44147" y1="83231" x2="44453" y2="90942"/>
                        <a14:foregroundMark x1="47743" y1="87882" x2="48355" y2="90942"/>
                        <a14:foregroundMark x1="49885" y1="82987" x2="52563" y2="86659"/>
                        <a14:foregroundMark x1="83550" y1="31824" x2="84315" y2="42717"/>
                        <a14:foregroundMark x1="71614" y1="84700" x2="74675" y2="81763"/>
                        <a14:foregroundMark x1="75363" y1="89474" x2="76282" y2="82497"/>
                        <a14:foregroundMark x1="80107" y1="86414" x2="81255" y2="91187"/>
                        <a14:foregroundMark x1="89594" y1="87882" x2="92425" y2="89718"/>
                        <a14:foregroundMark x1="89288" y1="81028" x2="91966" y2="84455"/>
                        <a14:foregroundMark x1="93344" y1="85435" x2="95792" y2="82497"/>
                        <a14:foregroundMark x1="79342" y1="30845" x2="75822" y2="38066"/>
                        <a14:foregroundMark x1="76894" y1="40269" x2="77812" y2="46512"/>
                        <a14:foregroundMark x1="75669" y1="37821" x2="74369" y2="42472"/>
                        <a14:foregroundMark x1="78730" y1="43207" x2="79342" y2="47246"/>
                        <a14:foregroundMark x1="88064" y1="30110" x2="88370" y2="39535"/>
                        <a14:foregroundMark x1="88370" y1="39535" x2="90972" y2="43452"/>
                        <a14:foregroundMark x1="70084" y1="38066" x2="72533" y2="35129"/>
                        <a14:foregroundMark x1="72533" y1="34517" x2="74216" y2="26683"/>
                        <a14:foregroundMark x1="66794" y1="30600" x2="68783" y2="26193"/>
                        <a14:foregroundMark x1="69778" y1="16401" x2="72073" y2="22154"/>
                        <a14:foregroundMark x1="70849" y1="10771" x2="72379" y2="15177"/>
                        <a14:foregroundMark x1="69319" y1="17258" x2="68171" y2="15177"/>
                        <a14:foregroundMark x1="21194" y1="18972" x2="24790" y2="19461"/>
                        <a14:foregroundMark x1="36419" y1="8078" x2="38409" y2="11750"/>
                        <a14:foregroundMark x1="48049" y1="15422" x2="53940" y2="13464"/>
                        <a14:foregroundMark x1="53940" y1="14443" x2="57995" y2="14443"/>
                        <a14:foregroundMark x1="57613" y1="11261" x2="59373" y2="9058"/>
                        <a14:backgroundMark x1="56236" y1="8078" x2="68171" y2="3060"/>
                        <a14:backgroundMark x1="71002" y1="3794" x2="71002" y2="6732"/>
                        <a14:backgroundMark x1="48585" y1="24235" x2="54246" y2="22032"/>
                      </a14:backgroundRemoval>
                    </a14:imgEffect>
                  </a14:imgLayer>
                </a14:imgProps>
              </a:ext>
              <a:ext uri="{28A0092B-C50C-407E-A947-70E740481C1C}">
                <a14:useLocalDpi xmlns:a14="http://schemas.microsoft.com/office/drawing/2010/main" val="0"/>
              </a:ext>
            </a:extLst>
          </a:blip>
          <a:srcRect l="34477" r="34904"/>
          <a:stretch/>
        </p:blipFill>
        <p:spPr bwMode="auto">
          <a:xfrm>
            <a:off x="7529676" y="2751274"/>
            <a:ext cx="887104" cy="181103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classconnection.s3.amazonaws.com/136/flashcards/5710136/jpg/figure_07_03_labeled-147931C2DFF27F0EA3B.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3390" l="842" r="100000">
                        <a14:foregroundMark x1="1607" y1="25949" x2="5509" y2="22889"/>
                        <a14:foregroundMark x1="12624" y1="66830" x2="9105" y2="77234"/>
                        <a14:foregroundMark x1="8952" y1="77479" x2="5968" y2="84945"/>
                        <a14:foregroundMark x1="6580" y1="91187" x2="7422" y2="84211"/>
                        <a14:foregroundMark x1="3520" y1="87393" x2="4897" y2="85924"/>
                        <a14:foregroundMark x1="10635" y1="85679" x2="11094" y2="90453"/>
                        <a14:foregroundMark x1="12012" y1="81028" x2="14690" y2="86414"/>
                        <a14:foregroundMark x1="13160" y1="76010" x2="15914" y2="82497"/>
                        <a14:foregroundMark x1="19204" y1="83476" x2="20735" y2="87148"/>
                        <a14:foregroundMark x1="46136" y1="47980" x2="46289" y2="56181"/>
                        <a14:foregroundMark x1="39480" y1="89718" x2="41852" y2="83966"/>
                        <a14:foregroundMark x1="44147" y1="83231" x2="44453" y2="90942"/>
                        <a14:foregroundMark x1="47743" y1="87882" x2="48355" y2="90942"/>
                        <a14:foregroundMark x1="49885" y1="82987" x2="52563" y2="86659"/>
                        <a14:foregroundMark x1="83550" y1="31824" x2="84315" y2="42717"/>
                        <a14:foregroundMark x1="71614" y1="84700" x2="74675" y2="81763"/>
                        <a14:foregroundMark x1="75363" y1="89474" x2="76282" y2="82497"/>
                        <a14:foregroundMark x1="80107" y1="86414" x2="81255" y2="91187"/>
                        <a14:foregroundMark x1="89594" y1="87882" x2="92425" y2="89718"/>
                        <a14:foregroundMark x1="89288" y1="81028" x2="91966" y2="84455"/>
                        <a14:foregroundMark x1="93344" y1="85435" x2="95792" y2="82497"/>
                        <a14:foregroundMark x1="79342" y1="30845" x2="75822" y2="38066"/>
                        <a14:foregroundMark x1="76894" y1="40269" x2="77812" y2="46512"/>
                        <a14:foregroundMark x1="75669" y1="37821" x2="74369" y2="42472"/>
                        <a14:foregroundMark x1="78730" y1="43207" x2="79342" y2="47246"/>
                        <a14:foregroundMark x1="88064" y1="30110" x2="88370" y2="39535"/>
                        <a14:foregroundMark x1="88370" y1="39535" x2="90972" y2="43452"/>
                        <a14:foregroundMark x1="70084" y1="38066" x2="72533" y2="35129"/>
                        <a14:foregroundMark x1="72533" y1="34517" x2="74216" y2="26683"/>
                        <a14:foregroundMark x1="66794" y1="30600" x2="68783" y2="26193"/>
                        <a14:foregroundMark x1="69778" y1="16401" x2="72073" y2="22154"/>
                        <a14:foregroundMark x1="70849" y1="10771" x2="72379" y2="15177"/>
                        <a14:foregroundMark x1="69319" y1="17258" x2="68171" y2="15177"/>
                        <a14:foregroundMark x1="21194" y1="18972" x2="24790" y2="19461"/>
                        <a14:foregroundMark x1="36419" y1="8078" x2="38409" y2="11750"/>
                        <a14:foregroundMark x1="48049" y1="15422" x2="53940" y2="13464"/>
                        <a14:foregroundMark x1="53940" y1="14443" x2="57995" y2="14443"/>
                        <a14:foregroundMark x1="57613" y1="11261" x2="59373" y2="9058"/>
                        <a14:backgroundMark x1="56236" y1="8078" x2="68171" y2="3060"/>
                        <a14:backgroundMark x1="71002" y1="3794" x2="71002" y2="6732"/>
                      </a14:backgroundRemoval>
                    </a14:imgEffect>
                  </a14:imgLayer>
                </a14:imgProps>
              </a:ext>
              <a:ext uri="{28A0092B-C50C-407E-A947-70E740481C1C}">
                <a14:useLocalDpi xmlns:a14="http://schemas.microsoft.com/office/drawing/2010/main" val="0"/>
              </a:ext>
            </a:extLst>
          </a:blip>
          <a:srcRect l="63122"/>
          <a:stretch/>
        </p:blipFill>
        <p:spPr bwMode="auto">
          <a:xfrm>
            <a:off x="7313250" y="4919747"/>
            <a:ext cx="1068421" cy="181103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143076" y="86562"/>
            <a:ext cx="4819428"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Name the types of neuron below and describe their functions</a:t>
            </a:r>
            <a:endParaRPr lang="en-GB" sz="1400" dirty="0">
              <a:solidFill>
                <a:schemeClr val="tx1"/>
              </a:solidFill>
            </a:endParaRPr>
          </a:p>
        </p:txBody>
      </p:sp>
      <p:pic>
        <p:nvPicPr>
          <p:cNvPr id="9218" name="Picture 2" descr="http://content.mycutegraphics.com/graphics/rainbow/colorful-rainb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8369" y="4079277"/>
            <a:ext cx="1301131" cy="50152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5346175" y="527626"/>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Synapse</a:t>
            </a:r>
            <a:endParaRPr lang="en-GB" dirty="0">
              <a:solidFill>
                <a:schemeClr val="tx1"/>
              </a:solidFill>
            </a:endParaRPr>
          </a:p>
        </p:txBody>
      </p:sp>
      <p:sp>
        <p:nvSpPr>
          <p:cNvPr id="27" name="Rectangle 26"/>
          <p:cNvSpPr/>
          <p:nvPr/>
        </p:nvSpPr>
        <p:spPr>
          <a:xfrm>
            <a:off x="906802" y="570265"/>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Dendrites</a:t>
            </a:r>
            <a:endParaRPr lang="en-GB" dirty="0">
              <a:solidFill>
                <a:schemeClr val="tx1"/>
              </a:solidFill>
            </a:endParaRPr>
          </a:p>
        </p:txBody>
      </p:sp>
      <p:sp>
        <p:nvSpPr>
          <p:cNvPr id="28" name="Rectangle 27"/>
          <p:cNvSpPr/>
          <p:nvPr/>
        </p:nvSpPr>
        <p:spPr>
          <a:xfrm>
            <a:off x="2241913" y="1914858"/>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Nucleus</a:t>
            </a:r>
            <a:endParaRPr lang="en-GB" dirty="0">
              <a:solidFill>
                <a:schemeClr val="tx1"/>
              </a:solidFill>
            </a:endParaRPr>
          </a:p>
        </p:txBody>
      </p:sp>
      <p:sp>
        <p:nvSpPr>
          <p:cNvPr id="29" name="Rectangle 28"/>
          <p:cNvSpPr/>
          <p:nvPr/>
        </p:nvSpPr>
        <p:spPr>
          <a:xfrm>
            <a:off x="5177533" y="2802617"/>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Nodes of Ranvier</a:t>
            </a:r>
            <a:endParaRPr lang="en-GB" dirty="0">
              <a:solidFill>
                <a:schemeClr val="tx1"/>
              </a:solidFill>
            </a:endParaRPr>
          </a:p>
        </p:txBody>
      </p:sp>
      <p:sp>
        <p:nvSpPr>
          <p:cNvPr id="30" name="Rectangle 29"/>
          <p:cNvSpPr/>
          <p:nvPr/>
        </p:nvSpPr>
        <p:spPr>
          <a:xfrm>
            <a:off x="3468207" y="3270605"/>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Schwann cells</a:t>
            </a:r>
            <a:endParaRPr lang="en-GB" dirty="0">
              <a:solidFill>
                <a:schemeClr val="tx1"/>
              </a:solidFill>
            </a:endParaRPr>
          </a:p>
        </p:txBody>
      </p:sp>
      <p:sp>
        <p:nvSpPr>
          <p:cNvPr id="34" name="Rectangle 33"/>
          <p:cNvSpPr/>
          <p:nvPr/>
        </p:nvSpPr>
        <p:spPr>
          <a:xfrm>
            <a:off x="3683438" y="990124"/>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Axon terminal</a:t>
            </a:r>
            <a:endParaRPr lang="en-GB" dirty="0">
              <a:solidFill>
                <a:schemeClr val="tx1"/>
              </a:solidFill>
            </a:endParaRPr>
          </a:p>
        </p:txBody>
      </p:sp>
      <p:sp>
        <p:nvSpPr>
          <p:cNvPr id="35" name="Rectangle 34"/>
          <p:cNvSpPr/>
          <p:nvPr/>
        </p:nvSpPr>
        <p:spPr>
          <a:xfrm>
            <a:off x="3766501" y="1581876"/>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Axon </a:t>
            </a:r>
            <a:endParaRPr lang="en-GB" dirty="0">
              <a:solidFill>
                <a:schemeClr val="tx1"/>
              </a:solidFill>
            </a:endParaRPr>
          </a:p>
        </p:txBody>
      </p:sp>
      <p:sp>
        <p:nvSpPr>
          <p:cNvPr id="36" name="Rectangle 35"/>
          <p:cNvSpPr/>
          <p:nvPr/>
        </p:nvSpPr>
        <p:spPr>
          <a:xfrm>
            <a:off x="1717219" y="3566470"/>
            <a:ext cx="1441525"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Cell body</a:t>
            </a:r>
            <a:endParaRPr lang="en-GB" dirty="0">
              <a:solidFill>
                <a:schemeClr val="tx1"/>
              </a:solidFill>
            </a:endParaRPr>
          </a:p>
        </p:txBody>
      </p:sp>
      <p:cxnSp>
        <p:nvCxnSpPr>
          <p:cNvPr id="3" name="Straight Arrow Connector 2"/>
          <p:cNvCxnSpPr/>
          <p:nvPr/>
        </p:nvCxnSpPr>
        <p:spPr>
          <a:xfrm>
            <a:off x="1627564" y="1011329"/>
            <a:ext cx="0" cy="489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8" idx="2"/>
          </p:cNvCxnSpPr>
          <p:nvPr/>
        </p:nvCxnSpPr>
        <p:spPr>
          <a:xfrm flipH="1">
            <a:off x="1868934" y="2355922"/>
            <a:ext cx="1093742" cy="36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6" idx="0"/>
          </p:cNvCxnSpPr>
          <p:nvPr/>
        </p:nvCxnSpPr>
        <p:spPr>
          <a:xfrm flipH="1" flipV="1">
            <a:off x="1624221" y="2999004"/>
            <a:ext cx="813761" cy="567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0"/>
          </p:cNvCxnSpPr>
          <p:nvPr/>
        </p:nvCxnSpPr>
        <p:spPr>
          <a:xfrm flipH="1" flipV="1">
            <a:off x="4152451" y="3016173"/>
            <a:ext cx="36519" cy="254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2"/>
          </p:cNvCxnSpPr>
          <p:nvPr/>
        </p:nvCxnSpPr>
        <p:spPr>
          <a:xfrm>
            <a:off x="4487264" y="2022940"/>
            <a:ext cx="316634" cy="698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4" idx="3"/>
          </p:cNvCxnSpPr>
          <p:nvPr/>
        </p:nvCxnSpPr>
        <p:spPr>
          <a:xfrm flipV="1">
            <a:off x="5124963" y="1168156"/>
            <a:ext cx="941974" cy="42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208579" y="968690"/>
            <a:ext cx="410480" cy="527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9" idx="0"/>
          </p:cNvCxnSpPr>
          <p:nvPr/>
        </p:nvCxnSpPr>
        <p:spPr>
          <a:xfrm flipH="1" flipV="1">
            <a:off x="5070114" y="2560651"/>
            <a:ext cx="828182" cy="241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13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79" y="416418"/>
            <a:ext cx="6804340" cy="2738907"/>
          </a:xfrm>
          <a:prstGeom prst="rect">
            <a:avLst/>
          </a:prstGeom>
        </p:spPr>
      </p:pic>
      <p:sp>
        <p:nvSpPr>
          <p:cNvPr id="6" name="Rounded Rectangle 5"/>
          <p:cNvSpPr/>
          <p:nvPr/>
        </p:nvSpPr>
        <p:spPr>
          <a:xfrm>
            <a:off x="334850" y="3206840"/>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smtClean="0"/>
              <a:t>Part of the neuron that releases neurotransmitters into the synaptic cleft</a:t>
            </a:r>
            <a:endParaRPr lang="en-GB" sz="1600" dirty="0"/>
          </a:p>
        </p:txBody>
      </p:sp>
      <p:sp>
        <p:nvSpPr>
          <p:cNvPr id="7" name="Rounded Rectangle 6"/>
          <p:cNvSpPr/>
          <p:nvPr/>
        </p:nvSpPr>
        <p:spPr>
          <a:xfrm>
            <a:off x="4286517" y="3206840"/>
            <a:ext cx="3593207" cy="50871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Fatty material that insulates the neuron enabling faster transmission</a:t>
            </a:r>
            <a:endParaRPr lang="en-GB" dirty="0"/>
          </a:p>
        </p:txBody>
      </p:sp>
      <p:sp>
        <p:nvSpPr>
          <p:cNvPr id="8" name="Rounded Rectangle 7"/>
          <p:cNvSpPr/>
          <p:nvPr/>
        </p:nvSpPr>
        <p:spPr>
          <a:xfrm>
            <a:off x="8238184" y="3206840"/>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Takes information away from the cell body</a:t>
            </a:r>
            <a:endParaRPr lang="en-GB" dirty="0"/>
          </a:p>
        </p:txBody>
      </p:sp>
      <p:sp>
        <p:nvSpPr>
          <p:cNvPr id="9" name="Rounded Rectangle 8"/>
          <p:cNvSpPr/>
          <p:nvPr/>
        </p:nvSpPr>
        <p:spPr>
          <a:xfrm>
            <a:off x="334850" y="3818586"/>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0" name="Rounded Rectangle 9"/>
          <p:cNvSpPr/>
          <p:nvPr/>
        </p:nvSpPr>
        <p:spPr>
          <a:xfrm>
            <a:off x="4286517" y="3818586"/>
            <a:ext cx="3593207" cy="5087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1" name="Rounded Rectangle 10"/>
          <p:cNvSpPr/>
          <p:nvPr/>
        </p:nvSpPr>
        <p:spPr>
          <a:xfrm>
            <a:off x="8238184" y="3818586"/>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2" name="Rounded Rectangle 11"/>
          <p:cNvSpPr/>
          <p:nvPr/>
        </p:nvSpPr>
        <p:spPr>
          <a:xfrm>
            <a:off x="334850" y="4430332"/>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segments in the myelin sheath</a:t>
            </a:r>
            <a:endParaRPr lang="en-GB" dirty="0"/>
          </a:p>
        </p:txBody>
      </p:sp>
      <p:sp>
        <p:nvSpPr>
          <p:cNvPr id="13" name="Rounded Rectangle 12"/>
          <p:cNvSpPr/>
          <p:nvPr/>
        </p:nvSpPr>
        <p:spPr>
          <a:xfrm>
            <a:off x="4286517" y="4430332"/>
            <a:ext cx="3593207" cy="50871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The part of the neuron that contains the nucleus</a:t>
            </a:r>
            <a:endParaRPr lang="en-GB" dirty="0"/>
          </a:p>
        </p:txBody>
      </p:sp>
      <p:sp>
        <p:nvSpPr>
          <p:cNvPr id="14" name="Rounded Rectangle 13"/>
          <p:cNvSpPr/>
          <p:nvPr/>
        </p:nvSpPr>
        <p:spPr>
          <a:xfrm>
            <a:off x="8238184" y="4430332"/>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Takes information to the cell body</a:t>
            </a:r>
            <a:endParaRPr lang="en-GB" dirty="0"/>
          </a:p>
        </p:txBody>
      </p:sp>
      <p:sp>
        <p:nvSpPr>
          <p:cNvPr id="15" name="Rounded Rectangle 14"/>
          <p:cNvSpPr/>
          <p:nvPr/>
        </p:nvSpPr>
        <p:spPr>
          <a:xfrm>
            <a:off x="334850" y="5042078"/>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6" name="Rounded Rectangle 15"/>
          <p:cNvSpPr/>
          <p:nvPr/>
        </p:nvSpPr>
        <p:spPr>
          <a:xfrm>
            <a:off x="4286517" y="5042078"/>
            <a:ext cx="3593207" cy="5087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7" name="Rounded Rectangle 16"/>
          <p:cNvSpPr/>
          <p:nvPr/>
        </p:nvSpPr>
        <p:spPr>
          <a:xfrm>
            <a:off x="8238184" y="5042078"/>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8" name="Rounded Rectangle 17"/>
          <p:cNvSpPr/>
          <p:nvPr/>
        </p:nvSpPr>
        <p:spPr>
          <a:xfrm>
            <a:off x="334850" y="5653824"/>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organelle in the neuron that contains genetic material</a:t>
            </a:r>
            <a:endParaRPr lang="en-GB" dirty="0"/>
          </a:p>
        </p:txBody>
      </p:sp>
      <p:sp>
        <p:nvSpPr>
          <p:cNvPr id="19" name="Rounded Rectangle 18"/>
          <p:cNvSpPr/>
          <p:nvPr/>
        </p:nvSpPr>
        <p:spPr>
          <a:xfrm>
            <a:off x="4286517" y="5653824"/>
            <a:ext cx="3593207" cy="50871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Produce myelin</a:t>
            </a:r>
            <a:endParaRPr lang="en-GB" dirty="0"/>
          </a:p>
        </p:txBody>
      </p:sp>
      <p:sp>
        <p:nvSpPr>
          <p:cNvPr id="20" name="Rounded Rectangle 19"/>
          <p:cNvSpPr/>
          <p:nvPr/>
        </p:nvSpPr>
        <p:spPr>
          <a:xfrm>
            <a:off x="8238184" y="5653824"/>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gap separating two neurons</a:t>
            </a:r>
            <a:endParaRPr lang="en-GB" dirty="0"/>
          </a:p>
        </p:txBody>
      </p:sp>
      <p:sp>
        <p:nvSpPr>
          <p:cNvPr id="21" name="Rounded Rectangle 20"/>
          <p:cNvSpPr/>
          <p:nvPr/>
        </p:nvSpPr>
        <p:spPr>
          <a:xfrm>
            <a:off x="334850" y="6265570"/>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2" name="Rounded Rectangle 21"/>
          <p:cNvSpPr/>
          <p:nvPr/>
        </p:nvSpPr>
        <p:spPr>
          <a:xfrm>
            <a:off x="4286517" y="6265570"/>
            <a:ext cx="3593207" cy="5087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3" name="Rounded Rectangle 22"/>
          <p:cNvSpPr/>
          <p:nvPr/>
        </p:nvSpPr>
        <p:spPr>
          <a:xfrm>
            <a:off x="8238184" y="6265570"/>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4" name="Rectangle 23"/>
          <p:cNvSpPr/>
          <p:nvPr/>
        </p:nvSpPr>
        <p:spPr>
          <a:xfrm>
            <a:off x="8693239" y="1184856"/>
            <a:ext cx="2640169" cy="17128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Answer the clues below and then label these features on the diagram of the neuron</a:t>
            </a:r>
            <a:endParaRPr lang="en-GB" dirty="0"/>
          </a:p>
        </p:txBody>
      </p:sp>
      <p:sp>
        <p:nvSpPr>
          <p:cNvPr id="25" name="Rounded Rectangle 24"/>
          <p:cNvSpPr/>
          <p:nvPr/>
        </p:nvSpPr>
        <p:spPr>
          <a:xfrm>
            <a:off x="1867437" y="141668"/>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400" dirty="0"/>
          </a:p>
        </p:txBody>
      </p:sp>
      <p:sp>
        <p:nvSpPr>
          <p:cNvPr id="26" name="Rounded Rectangle 25"/>
          <p:cNvSpPr/>
          <p:nvPr/>
        </p:nvSpPr>
        <p:spPr>
          <a:xfrm>
            <a:off x="90152" y="1328672"/>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400" dirty="0"/>
          </a:p>
        </p:txBody>
      </p:sp>
      <p:sp>
        <p:nvSpPr>
          <p:cNvPr id="27" name="Rounded Rectangle 26"/>
          <p:cNvSpPr/>
          <p:nvPr/>
        </p:nvSpPr>
        <p:spPr>
          <a:xfrm>
            <a:off x="2998631" y="2640169"/>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400" dirty="0"/>
          </a:p>
        </p:txBody>
      </p:sp>
      <p:sp>
        <p:nvSpPr>
          <p:cNvPr id="28" name="Rounded Rectangle 27"/>
          <p:cNvSpPr/>
          <p:nvPr/>
        </p:nvSpPr>
        <p:spPr>
          <a:xfrm>
            <a:off x="6486657" y="2284924"/>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400" dirty="0"/>
          </a:p>
        </p:txBody>
      </p:sp>
      <p:sp>
        <p:nvSpPr>
          <p:cNvPr id="29" name="Rounded Rectangle 28"/>
          <p:cNvSpPr/>
          <p:nvPr/>
        </p:nvSpPr>
        <p:spPr>
          <a:xfrm>
            <a:off x="7877575" y="592427"/>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400" dirty="0"/>
          </a:p>
        </p:txBody>
      </p:sp>
      <p:sp>
        <p:nvSpPr>
          <p:cNvPr id="30" name="Rounded Rectangle 29"/>
          <p:cNvSpPr/>
          <p:nvPr/>
        </p:nvSpPr>
        <p:spPr>
          <a:xfrm>
            <a:off x="5497133" y="145963"/>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050" dirty="0"/>
          </a:p>
        </p:txBody>
      </p:sp>
      <p:sp>
        <p:nvSpPr>
          <p:cNvPr id="31" name="Rounded Rectangle 30"/>
          <p:cNvSpPr/>
          <p:nvPr/>
        </p:nvSpPr>
        <p:spPr>
          <a:xfrm>
            <a:off x="4692202" y="951964"/>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400" dirty="0"/>
          </a:p>
        </p:txBody>
      </p:sp>
      <p:sp>
        <p:nvSpPr>
          <p:cNvPr id="32" name="Rounded Rectangle 31"/>
          <p:cNvSpPr/>
          <p:nvPr/>
        </p:nvSpPr>
        <p:spPr>
          <a:xfrm>
            <a:off x="3024389" y="1466047"/>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400" dirty="0"/>
          </a:p>
        </p:txBody>
      </p:sp>
      <p:sp>
        <p:nvSpPr>
          <p:cNvPr id="33" name="Rounded Rectangle 32"/>
          <p:cNvSpPr/>
          <p:nvPr/>
        </p:nvSpPr>
        <p:spPr>
          <a:xfrm>
            <a:off x="4956220" y="2738908"/>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dirty="0"/>
          </a:p>
        </p:txBody>
      </p:sp>
      <p:cxnSp>
        <p:nvCxnSpPr>
          <p:cNvPr id="35" name="Straight Arrow Connector 34"/>
          <p:cNvCxnSpPr/>
          <p:nvPr/>
        </p:nvCxnSpPr>
        <p:spPr>
          <a:xfrm>
            <a:off x="2562896" y="416418"/>
            <a:ext cx="231819" cy="45075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p:cNvCxnSpPr>
            <a:stCxn id="26" idx="3"/>
          </p:cNvCxnSpPr>
          <p:nvPr/>
        </p:nvCxnSpPr>
        <p:spPr>
          <a:xfrm>
            <a:off x="1481070" y="1466047"/>
            <a:ext cx="650383" cy="3198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9" name="Straight Arrow Connector 38"/>
          <p:cNvCxnSpPr>
            <a:stCxn id="27" idx="0"/>
          </p:cNvCxnSpPr>
          <p:nvPr/>
        </p:nvCxnSpPr>
        <p:spPr>
          <a:xfrm flipH="1" flipV="1">
            <a:off x="2378297" y="2219461"/>
            <a:ext cx="1315793" cy="42070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2" name="Straight Arrow Connector 41"/>
          <p:cNvCxnSpPr>
            <a:stCxn id="32" idx="2"/>
          </p:cNvCxnSpPr>
          <p:nvPr/>
        </p:nvCxnSpPr>
        <p:spPr>
          <a:xfrm flipH="1">
            <a:off x="3400021" y="1740797"/>
            <a:ext cx="319827" cy="42070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5" name="Straight Arrow Connector 44"/>
          <p:cNvCxnSpPr/>
          <p:nvPr/>
        </p:nvCxnSpPr>
        <p:spPr>
          <a:xfrm flipH="1" flipV="1">
            <a:off x="5497133" y="2292440"/>
            <a:ext cx="154546" cy="43788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7" name="Straight Arrow Connector 46"/>
          <p:cNvCxnSpPr>
            <a:stCxn id="28" idx="0"/>
          </p:cNvCxnSpPr>
          <p:nvPr/>
        </p:nvCxnSpPr>
        <p:spPr>
          <a:xfrm flipH="1" flipV="1">
            <a:off x="6347138" y="1785871"/>
            <a:ext cx="834978" cy="49905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9" name="Straight Arrow Connector 48"/>
          <p:cNvCxnSpPr>
            <a:stCxn id="31" idx="2"/>
          </p:cNvCxnSpPr>
          <p:nvPr/>
        </p:nvCxnSpPr>
        <p:spPr>
          <a:xfrm flipH="1">
            <a:off x="5085008" y="1226714"/>
            <a:ext cx="302653" cy="106572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1" name="Straight Arrow Connector 50"/>
          <p:cNvCxnSpPr/>
          <p:nvPr/>
        </p:nvCxnSpPr>
        <p:spPr>
          <a:xfrm>
            <a:off x="6888051" y="304804"/>
            <a:ext cx="510862" cy="28762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4" name="Straight Arrow Connector 53"/>
          <p:cNvCxnSpPr/>
          <p:nvPr/>
        </p:nvCxnSpPr>
        <p:spPr>
          <a:xfrm flipH="1">
            <a:off x="7579216" y="729802"/>
            <a:ext cx="298359" cy="18460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5" name="Rectangle 54"/>
          <p:cNvSpPr/>
          <p:nvPr/>
        </p:nvSpPr>
        <p:spPr>
          <a:xfrm>
            <a:off x="7579216" y="-11665"/>
            <a:ext cx="461278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Neuron structure quiz</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5348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79" y="416418"/>
            <a:ext cx="6804340" cy="2738907"/>
          </a:xfrm>
          <a:prstGeom prst="rect">
            <a:avLst/>
          </a:prstGeom>
        </p:spPr>
      </p:pic>
      <p:sp>
        <p:nvSpPr>
          <p:cNvPr id="6" name="Rounded Rectangle 5"/>
          <p:cNvSpPr/>
          <p:nvPr/>
        </p:nvSpPr>
        <p:spPr>
          <a:xfrm>
            <a:off x="334850" y="3206840"/>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smtClean="0"/>
              <a:t>Part of the neuron that releases neurotransmitters into the synaptic cleft</a:t>
            </a:r>
            <a:endParaRPr lang="en-GB" sz="1600" dirty="0"/>
          </a:p>
        </p:txBody>
      </p:sp>
      <p:sp>
        <p:nvSpPr>
          <p:cNvPr id="7" name="Rounded Rectangle 6"/>
          <p:cNvSpPr/>
          <p:nvPr/>
        </p:nvSpPr>
        <p:spPr>
          <a:xfrm>
            <a:off x="4286517" y="3206840"/>
            <a:ext cx="3593207" cy="50871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Fatty material that insulates the neuron enabling faster transmission</a:t>
            </a:r>
            <a:endParaRPr lang="en-GB" dirty="0"/>
          </a:p>
        </p:txBody>
      </p:sp>
      <p:sp>
        <p:nvSpPr>
          <p:cNvPr id="8" name="Rounded Rectangle 7"/>
          <p:cNvSpPr/>
          <p:nvPr/>
        </p:nvSpPr>
        <p:spPr>
          <a:xfrm>
            <a:off x="8238184" y="3206840"/>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Takes information away from the cell body</a:t>
            </a:r>
            <a:endParaRPr lang="en-GB" dirty="0"/>
          </a:p>
        </p:txBody>
      </p:sp>
      <p:sp>
        <p:nvSpPr>
          <p:cNvPr id="9" name="Rounded Rectangle 8"/>
          <p:cNvSpPr/>
          <p:nvPr/>
        </p:nvSpPr>
        <p:spPr>
          <a:xfrm>
            <a:off x="334850" y="3818586"/>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Pre-synaptic terminal</a:t>
            </a:r>
            <a:endParaRPr lang="en-GB" dirty="0"/>
          </a:p>
        </p:txBody>
      </p:sp>
      <p:sp>
        <p:nvSpPr>
          <p:cNvPr id="10" name="Rounded Rectangle 9"/>
          <p:cNvSpPr/>
          <p:nvPr/>
        </p:nvSpPr>
        <p:spPr>
          <a:xfrm>
            <a:off x="4286517" y="3818586"/>
            <a:ext cx="3593207" cy="5087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Myelin</a:t>
            </a:r>
            <a:endParaRPr lang="en-GB" dirty="0"/>
          </a:p>
        </p:txBody>
      </p:sp>
      <p:sp>
        <p:nvSpPr>
          <p:cNvPr id="11" name="Rounded Rectangle 10"/>
          <p:cNvSpPr/>
          <p:nvPr/>
        </p:nvSpPr>
        <p:spPr>
          <a:xfrm>
            <a:off x="8238184" y="3818586"/>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Axon</a:t>
            </a:r>
            <a:endParaRPr lang="en-GB" dirty="0"/>
          </a:p>
        </p:txBody>
      </p:sp>
      <p:sp>
        <p:nvSpPr>
          <p:cNvPr id="12" name="Rounded Rectangle 11"/>
          <p:cNvSpPr/>
          <p:nvPr/>
        </p:nvSpPr>
        <p:spPr>
          <a:xfrm>
            <a:off x="334850" y="4430332"/>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segments in the myelin sheath</a:t>
            </a:r>
            <a:endParaRPr lang="en-GB" dirty="0"/>
          </a:p>
        </p:txBody>
      </p:sp>
      <p:sp>
        <p:nvSpPr>
          <p:cNvPr id="13" name="Rounded Rectangle 12"/>
          <p:cNvSpPr/>
          <p:nvPr/>
        </p:nvSpPr>
        <p:spPr>
          <a:xfrm>
            <a:off x="4286517" y="4430332"/>
            <a:ext cx="3593207" cy="50871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The part of the neuron that contains the nucleus</a:t>
            </a:r>
            <a:endParaRPr lang="en-GB" dirty="0"/>
          </a:p>
        </p:txBody>
      </p:sp>
      <p:sp>
        <p:nvSpPr>
          <p:cNvPr id="14" name="Rounded Rectangle 13"/>
          <p:cNvSpPr/>
          <p:nvPr/>
        </p:nvSpPr>
        <p:spPr>
          <a:xfrm>
            <a:off x="8238184" y="4430332"/>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Takes information to the cell body</a:t>
            </a:r>
            <a:endParaRPr lang="en-GB" dirty="0"/>
          </a:p>
        </p:txBody>
      </p:sp>
      <p:sp>
        <p:nvSpPr>
          <p:cNvPr id="15" name="Rounded Rectangle 14"/>
          <p:cNvSpPr/>
          <p:nvPr/>
        </p:nvSpPr>
        <p:spPr>
          <a:xfrm>
            <a:off x="334850" y="5042078"/>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Nodes of Ranvier</a:t>
            </a:r>
            <a:endParaRPr lang="en-GB" dirty="0"/>
          </a:p>
        </p:txBody>
      </p:sp>
      <p:sp>
        <p:nvSpPr>
          <p:cNvPr id="16" name="Rounded Rectangle 15"/>
          <p:cNvSpPr/>
          <p:nvPr/>
        </p:nvSpPr>
        <p:spPr>
          <a:xfrm>
            <a:off x="4286517" y="5042078"/>
            <a:ext cx="3593207" cy="5087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Soma (cell body)</a:t>
            </a:r>
            <a:endParaRPr lang="en-GB" dirty="0"/>
          </a:p>
        </p:txBody>
      </p:sp>
      <p:sp>
        <p:nvSpPr>
          <p:cNvPr id="17" name="Rounded Rectangle 16"/>
          <p:cNvSpPr/>
          <p:nvPr/>
        </p:nvSpPr>
        <p:spPr>
          <a:xfrm>
            <a:off x="8238184" y="5042078"/>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Dendrites</a:t>
            </a:r>
            <a:endParaRPr lang="en-GB" dirty="0"/>
          </a:p>
        </p:txBody>
      </p:sp>
      <p:sp>
        <p:nvSpPr>
          <p:cNvPr id="18" name="Rounded Rectangle 17"/>
          <p:cNvSpPr/>
          <p:nvPr/>
        </p:nvSpPr>
        <p:spPr>
          <a:xfrm>
            <a:off x="334850" y="5653824"/>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organelle in the neuron that contains genetic material</a:t>
            </a:r>
            <a:endParaRPr lang="en-GB" dirty="0"/>
          </a:p>
        </p:txBody>
      </p:sp>
      <p:sp>
        <p:nvSpPr>
          <p:cNvPr id="19" name="Rounded Rectangle 18"/>
          <p:cNvSpPr/>
          <p:nvPr/>
        </p:nvSpPr>
        <p:spPr>
          <a:xfrm>
            <a:off x="4286517" y="5653824"/>
            <a:ext cx="3593207" cy="50871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Produce myelin</a:t>
            </a:r>
            <a:endParaRPr lang="en-GB" dirty="0"/>
          </a:p>
        </p:txBody>
      </p:sp>
      <p:sp>
        <p:nvSpPr>
          <p:cNvPr id="20" name="Rounded Rectangle 19"/>
          <p:cNvSpPr/>
          <p:nvPr/>
        </p:nvSpPr>
        <p:spPr>
          <a:xfrm>
            <a:off x="8238184" y="5653824"/>
            <a:ext cx="3593207" cy="5087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gap separating two neurons</a:t>
            </a:r>
            <a:endParaRPr lang="en-GB" dirty="0"/>
          </a:p>
        </p:txBody>
      </p:sp>
      <p:sp>
        <p:nvSpPr>
          <p:cNvPr id="21" name="Rounded Rectangle 20"/>
          <p:cNvSpPr/>
          <p:nvPr/>
        </p:nvSpPr>
        <p:spPr>
          <a:xfrm>
            <a:off x="334850" y="6265570"/>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Nucleus</a:t>
            </a:r>
            <a:endParaRPr lang="en-GB" dirty="0"/>
          </a:p>
        </p:txBody>
      </p:sp>
      <p:sp>
        <p:nvSpPr>
          <p:cNvPr id="22" name="Rounded Rectangle 21"/>
          <p:cNvSpPr/>
          <p:nvPr/>
        </p:nvSpPr>
        <p:spPr>
          <a:xfrm>
            <a:off x="4286517" y="6265570"/>
            <a:ext cx="3593207" cy="5087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Schwann cells</a:t>
            </a:r>
            <a:endParaRPr lang="en-GB" dirty="0"/>
          </a:p>
        </p:txBody>
      </p:sp>
      <p:sp>
        <p:nvSpPr>
          <p:cNvPr id="23" name="Rounded Rectangle 22"/>
          <p:cNvSpPr/>
          <p:nvPr/>
        </p:nvSpPr>
        <p:spPr>
          <a:xfrm>
            <a:off x="8238184" y="6265570"/>
            <a:ext cx="3593207" cy="5087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Synapse</a:t>
            </a:r>
            <a:endParaRPr lang="en-GB" dirty="0"/>
          </a:p>
        </p:txBody>
      </p:sp>
      <p:sp>
        <p:nvSpPr>
          <p:cNvPr id="24" name="Rectangle 23"/>
          <p:cNvSpPr/>
          <p:nvPr/>
        </p:nvSpPr>
        <p:spPr>
          <a:xfrm>
            <a:off x="8693239" y="1184856"/>
            <a:ext cx="2640169" cy="17128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Answer the clues below and then label these features on the diagram of the neuron</a:t>
            </a:r>
            <a:endParaRPr lang="en-GB" dirty="0"/>
          </a:p>
        </p:txBody>
      </p:sp>
      <p:sp>
        <p:nvSpPr>
          <p:cNvPr id="25" name="Rounded Rectangle 24"/>
          <p:cNvSpPr/>
          <p:nvPr/>
        </p:nvSpPr>
        <p:spPr>
          <a:xfrm>
            <a:off x="1867437" y="141668"/>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Dendrites</a:t>
            </a:r>
            <a:endParaRPr lang="en-GB" sz="1400" dirty="0"/>
          </a:p>
        </p:txBody>
      </p:sp>
      <p:sp>
        <p:nvSpPr>
          <p:cNvPr id="26" name="Rounded Rectangle 25"/>
          <p:cNvSpPr/>
          <p:nvPr/>
        </p:nvSpPr>
        <p:spPr>
          <a:xfrm>
            <a:off x="90152" y="1328672"/>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Soma</a:t>
            </a:r>
            <a:endParaRPr lang="en-GB" sz="1400" dirty="0"/>
          </a:p>
        </p:txBody>
      </p:sp>
      <p:sp>
        <p:nvSpPr>
          <p:cNvPr id="27" name="Rounded Rectangle 26"/>
          <p:cNvSpPr/>
          <p:nvPr/>
        </p:nvSpPr>
        <p:spPr>
          <a:xfrm>
            <a:off x="2998631" y="2640169"/>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Nucleus</a:t>
            </a:r>
            <a:endParaRPr lang="en-GB" sz="1400" dirty="0"/>
          </a:p>
        </p:txBody>
      </p:sp>
      <p:sp>
        <p:nvSpPr>
          <p:cNvPr id="28" name="Rounded Rectangle 27"/>
          <p:cNvSpPr/>
          <p:nvPr/>
        </p:nvSpPr>
        <p:spPr>
          <a:xfrm>
            <a:off x="6486657" y="2284924"/>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Axon</a:t>
            </a:r>
            <a:endParaRPr lang="en-GB" sz="1400" dirty="0"/>
          </a:p>
        </p:txBody>
      </p:sp>
      <p:sp>
        <p:nvSpPr>
          <p:cNvPr id="29" name="Rounded Rectangle 28"/>
          <p:cNvSpPr/>
          <p:nvPr/>
        </p:nvSpPr>
        <p:spPr>
          <a:xfrm>
            <a:off x="7877575" y="592427"/>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Synapse</a:t>
            </a:r>
            <a:endParaRPr lang="en-GB" sz="1400" dirty="0"/>
          </a:p>
        </p:txBody>
      </p:sp>
      <p:sp>
        <p:nvSpPr>
          <p:cNvPr id="30" name="Rounded Rectangle 29"/>
          <p:cNvSpPr/>
          <p:nvPr/>
        </p:nvSpPr>
        <p:spPr>
          <a:xfrm>
            <a:off x="5497133" y="145963"/>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smtClean="0"/>
              <a:t>Pre-synaptic terminal</a:t>
            </a:r>
            <a:endParaRPr lang="en-GB" sz="1050" dirty="0"/>
          </a:p>
        </p:txBody>
      </p:sp>
      <p:sp>
        <p:nvSpPr>
          <p:cNvPr id="31" name="Rounded Rectangle 30"/>
          <p:cNvSpPr/>
          <p:nvPr/>
        </p:nvSpPr>
        <p:spPr>
          <a:xfrm>
            <a:off x="4692202" y="951964"/>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Myelin</a:t>
            </a:r>
            <a:endParaRPr lang="en-GB" sz="1400" dirty="0"/>
          </a:p>
        </p:txBody>
      </p:sp>
      <p:sp>
        <p:nvSpPr>
          <p:cNvPr id="32" name="Rounded Rectangle 31"/>
          <p:cNvSpPr/>
          <p:nvPr/>
        </p:nvSpPr>
        <p:spPr>
          <a:xfrm>
            <a:off x="3024389" y="1466047"/>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Schwann cells</a:t>
            </a:r>
            <a:endParaRPr lang="en-GB" sz="1400" dirty="0"/>
          </a:p>
        </p:txBody>
      </p:sp>
      <p:sp>
        <p:nvSpPr>
          <p:cNvPr id="33" name="Rounded Rectangle 32"/>
          <p:cNvSpPr/>
          <p:nvPr/>
        </p:nvSpPr>
        <p:spPr>
          <a:xfrm>
            <a:off x="4956220" y="2738908"/>
            <a:ext cx="1390918" cy="274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t>Nodes of Ranvier</a:t>
            </a:r>
            <a:endParaRPr lang="en-GB" sz="1200" dirty="0"/>
          </a:p>
        </p:txBody>
      </p:sp>
      <p:cxnSp>
        <p:nvCxnSpPr>
          <p:cNvPr id="35" name="Straight Arrow Connector 34"/>
          <p:cNvCxnSpPr/>
          <p:nvPr/>
        </p:nvCxnSpPr>
        <p:spPr>
          <a:xfrm>
            <a:off x="2562896" y="416418"/>
            <a:ext cx="231819" cy="45075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p:cNvCxnSpPr>
            <a:stCxn id="26" idx="3"/>
          </p:cNvCxnSpPr>
          <p:nvPr/>
        </p:nvCxnSpPr>
        <p:spPr>
          <a:xfrm>
            <a:off x="1481070" y="1466047"/>
            <a:ext cx="650383" cy="3198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9" name="Straight Arrow Connector 38"/>
          <p:cNvCxnSpPr>
            <a:stCxn id="27" idx="0"/>
          </p:cNvCxnSpPr>
          <p:nvPr/>
        </p:nvCxnSpPr>
        <p:spPr>
          <a:xfrm flipH="1" flipV="1">
            <a:off x="2378297" y="2219461"/>
            <a:ext cx="1315793" cy="42070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2" name="Straight Arrow Connector 41"/>
          <p:cNvCxnSpPr>
            <a:stCxn id="32" idx="2"/>
          </p:cNvCxnSpPr>
          <p:nvPr/>
        </p:nvCxnSpPr>
        <p:spPr>
          <a:xfrm flipH="1">
            <a:off x="3400021" y="1740797"/>
            <a:ext cx="319827" cy="42070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5" name="Straight Arrow Connector 44"/>
          <p:cNvCxnSpPr/>
          <p:nvPr/>
        </p:nvCxnSpPr>
        <p:spPr>
          <a:xfrm flipH="1" flipV="1">
            <a:off x="5497133" y="2292440"/>
            <a:ext cx="154546" cy="43788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7" name="Straight Arrow Connector 46"/>
          <p:cNvCxnSpPr>
            <a:stCxn id="28" idx="0"/>
          </p:cNvCxnSpPr>
          <p:nvPr/>
        </p:nvCxnSpPr>
        <p:spPr>
          <a:xfrm flipH="1" flipV="1">
            <a:off x="6347138" y="1785871"/>
            <a:ext cx="834978" cy="49905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9" name="Straight Arrow Connector 48"/>
          <p:cNvCxnSpPr>
            <a:stCxn id="31" idx="2"/>
          </p:cNvCxnSpPr>
          <p:nvPr/>
        </p:nvCxnSpPr>
        <p:spPr>
          <a:xfrm flipH="1">
            <a:off x="5085008" y="1226714"/>
            <a:ext cx="302653" cy="106572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1" name="Straight Arrow Connector 50"/>
          <p:cNvCxnSpPr/>
          <p:nvPr/>
        </p:nvCxnSpPr>
        <p:spPr>
          <a:xfrm>
            <a:off x="6888051" y="304804"/>
            <a:ext cx="510862" cy="28762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4" name="Straight Arrow Connector 53"/>
          <p:cNvCxnSpPr/>
          <p:nvPr/>
        </p:nvCxnSpPr>
        <p:spPr>
          <a:xfrm flipH="1">
            <a:off x="7579216" y="729802"/>
            <a:ext cx="298359" cy="18460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0" name="Rectangle 39"/>
          <p:cNvSpPr/>
          <p:nvPr/>
        </p:nvSpPr>
        <p:spPr>
          <a:xfrm>
            <a:off x="7579216" y="-11665"/>
            <a:ext cx="461278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Neuron structure quiz</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8748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pload.wikimedia.org/wikipedia/commons/3/37/1225_Chemical_Synapse.jpg"/>
          <p:cNvPicPr>
            <a:picLocks noChangeAspect="1" noChangeArrowheads="1"/>
          </p:cNvPicPr>
          <p:nvPr/>
        </p:nvPicPr>
        <p:blipFill rotWithShape="1">
          <a:blip r:embed="rId2">
            <a:extLst>
              <a:ext uri="{28A0092B-C50C-407E-A947-70E740481C1C}">
                <a14:useLocalDpi xmlns:a14="http://schemas.microsoft.com/office/drawing/2010/main" val="0"/>
              </a:ext>
            </a:extLst>
          </a:blip>
          <a:srcRect b="16087"/>
          <a:stretch/>
        </p:blipFill>
        <p:spPr bwMode="auto">
          <a:xfrm>
            <a:off x="1196337" y="766420"/>
            <a:ext cx="7273914" cy="5648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95645" y="2932103"/>
            <a:ext cx="577515" cy="438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D</a:t>
            </a:r>
            <a:endParaRPr lang="en-GB" dirty="0"/>
          </a:p>
        </p:txBody>
      </p:sp>
      <p:sp>
        <p:nvSpPr>
          <p:cNvPr id="12" name="Rectangle 11"/>
          <p:cNvSpPr/>
          <p:nvPr/>
        </p:nvSpPr>
        <p:spPr>
          <a:xfrm>
            <a:off x="7481446" y="3590542"/>
            <a:ext cx="577515" cy="438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E</a:t>
            </a:r>
            <a:endParaRPr lang="en-GB" dirty="0"/>
          </a:p>
        </p:txBody>
      </p:sp>
      <p:sp>
        <p:nvSpPr>
          <p:cNvPr id="13" name="Rectangle 12"/>
          <p:cNvSpPr/>
          <p:nvPr/>
        </p:nvSpPr>
        <p:spPr>
          <a:xfrm>
            <a:off x="7723186" y="5002603"/>
            <a:ext cx="577515" cy="43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t>
            </a:r>
            <a:endParaRPr lang="en-GB" dirty="0"/>
          </a:p>
        </p:txBody>
      </p:sp>
      <p:sp>
        <p:nvSpPr>
          <p:cNvPr id="14" name="Rectangle 13"/>
          <p:cNvSpPr/>
          <p:nvPr/>
        </p:nvSpPr>
        <p:spPr>
          <a:xfrm>
            <a:off x="3182162" y="3935447"/>
            <a:ext cx="577515" cy="438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J</a:t>
            </a:r>
            <a:endParaRPr lang="en-GB" dirty="0"/>
          </a:p>
        </p:txBody>
      </p:sp>
      <p:sp>
        <p:nvSpPr>
          <p:cNvPr id="15" name="Rectangle 14"/>
          <p:cNvSpPr/>
          <p:nvPr/>
        </p:nvSpPr>
        <p:spPr>
          <a:xfrm>
            <a:off x="2460267" y="5355174"/>
            <a:ext cx="577515" cy="438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I</a:t>
            </a:r>
            <a:endParaRPr lang="en-GB" dirty="0"/>
          </a:p>
        </p:txBody>
      </p:sp>
      <p:sp>
        <p:nvSpPr>
          <p:cNvPr id="16" name="Rectangle 15"/>
          <p:cNvSpPr/>
          <p:nvPr/>
        </p:nvSpPr>
        <p:spPr>
          <a:xfrm>
            <a:off x="4950804" y="1288500"/>
            <a:ext cx="577515" cy="438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B</a:t>
            </a:r>
            <a:endParaRPr lang="en-GB" dirty="0"/>
          </a:p>
        </p:txBody>
      </p:sp>
      <p:sp>
        <p:nvSpPr>
          <p:cNvPr id="17" name="Rectangle 16"/>
          <p:cNvSpPr/>
          <p:nvPr/>
        </p:nvSpPr>
        <p:spPr>
          <a:xfrm>
            <a:off x="4357245" y="3151388"/>
            <a:ext cx="577515" cy="43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a:t>
            </a:r>
            <a:endParaRPr lang="en-GB" dirty="0"/>
          </a:p>
        </p:txBody>
      </p:sp>
      <p:sp>
        <p:nvSpPr>
          <p:cNvPr id="18" name="Rectangle 17"/>
          <p:cNvSpPr/>
          <p:nvPr/>
        </p:nvSpPr>
        <p:spPr>
          <a:xfrm>
            <a:off x="6518919" y="1986332"/>
            <a:ext cx="577515" cy="438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C</a:t>
            </a:r>
            <a:endParaRPr lang="en-GB" dirty="0"/>
          </a:p>
        </p:txBody>
      </p:sp>
      <p:sp>
        <p:nvSpPr>
          <p:cNvPr id="19" name="Rectangle 18"/>
          <p:cNvSpPr/>
          <p:nvPr/>
        </p:nvSpPr>
        <p:spPr>
          <a:xfrm>
            <a:off x="6342455" y="6365151"/>
            <a:ext cx="577515" cy="438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G</a:t>
            </a:r>
            <a:endParaRPr lang="en-GB" dirty="0"/>
          </a:p>
        </p:txBody>
      </p:sp>
      <p:sp>
        <p:nvSpPr>
          <p:cNvPr id="20" name="Rectangle 19"/>
          <p:cNvSpPr/>
          <p:nvPr/>
        </p:nvSpPr>
        <p:spPr>
          <a:xfrm>
            <a:off x="907579" y="1288500"/>
            <a:ext cx="577515" cy="438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O</a:t>
            </a:r>
            <a:endParaRPr lang="en-GB" dirty="0"/>
          </a:p>
        </p:txBody>
      </p:sp>
      <p:sp>
        <p:nvSpPr>
          <p:cNvPr id="21" name="Rectangle 20"/>
          <p:cNvSpPr/>
          <p:nvPr/>
        </p:nvSpPr>
        <p:spPr>
          <a:xfrm>
            <a:off x="186796" y="2205617"/>
            <a:ext cx="577515" cy="438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N</a:t>
            </a:r>
            <a:endParaRPr lang="en-GB" dirty="0"/>
          </a:p>
        </p:txBody>
      </p:sp>
      <p:sp>
        <p:nvSpPr>
          <p:cNvPr id="22" name="Rectangle 21"/>
          <p:cNvSpPr/>
          <p:nvPr/>
        </p:nvSpPr>
        <p:spPr>
          <a:xfrm>
            <a:off x="763201" y="3057142"/>
            <a:ext cx="577515" cy="438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M</a:t>
            </a:r>
            <a:endParaRPr lang="en-GB" dirty="0"/>
          </a:p>
        </p:txBody>
      </p:sp>
      <p:sp>
        <p:nvSpPr>
          <p:cNvPr id="23" name="Rectangle 22"/>
          <p:cNvSpPr/>
          <p:nvPr/>
        </p:nvSpPr>
        <p:spPr>
          <a:xfrm>
            <a:off x="3756776" y="828229"/>
            <a:ext cx="577515" cy="43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24" name="Rectangle 23"/>
          <p:cNvSpPr/>
          <p:nvPr/>
        </p:nvSpPr>
        <p:spPr>
          <a:xfrm>
            <a:off x="2625196" y="3057141"/>
            <a:ext cx="577515" cy="438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a:t>
            </a:r>
            <a:endParaRPr lang="en-GB" dirty="0"/>
          </a:p>
        </p:txBody>
      </p:sp>
      <p:sp>
        <p:nvSpPr>
          <p:cNvPr id="25" name="Down Arrow 24"/>
          <p:cNvSpPr/>
          <p:nvPr/>
        </p:nvSpPr>
        <p:spPr>
          <a:xfrm rot="194880">
            <a:off x="5969518" y="2210792"/>
            <a:ext cx="199562" cy="59677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Down Arrow 25"/>
          <p:cNvSpPr/>
          <p:nvPr/>
        </p:nvSpPr>
        <p:spPr>
          <a:xfrm rot="631743">
            <a:off x="5647833" y="6179238"/>
            <a:ext cx="213267" cy="37182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779730" y="5926580"/>
            <a:ext cx="577515" cy="438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H</a:t>
            </a:r>
            <a:endParaRPr lang="en-GB" dirty="0"/>
          </a:p>
        </p:txBody>
      </p:sp>
      <p:sp>
        <p:nvSpPr>
          <p:cNvPr id="28" name="TextBox 27"/>
          <p:cNvSpPr txBox="1"/>
          <p:nvPr/>
        </p:nvSpPr>
        <p:spPr>
          <a:xfrm>
            <a:off x="9079358" y="419860"/>
            <a:ext cx="3037759" cy="6340197"/>
          </a:xfrm>
          <a:prstGeom prst="rect">
            <a:avLst/>
          </a:prstGeom>
          <a:noFill/>
        </p:spPr>
        <p:txBody>
          <a:bodyPr wrap="square" rtlCol="0">
            <a:spAutoFit/>
          </a:bodyPr>
          <a:lstStyle/>
          <a:p>
            <a:r>
              <a:rPr lang="en-GB" sz="1400" dirty="0"/>
              <a:t>Action potential (post-synaptic neuron)</a:t>
            </a:r>
          </a:p>
          <a:p>
            <a:endParaRPr lang="en-GB" sz="1400" dirty="0" smtClean="0"/>
          </a:p>
          <a:p>
            <a:r>
              <a:rPr lang="en-GB" sz="1400" dirty="0" smtClean="0"/>
              <a:t>Action </a:t>
            </a:r>
            <a:r>
              <a:rPr lang="en-GB" sz="1400" dirty="0"/>
              <a:t>potential (pre-synaptic neuron)</a:t>
            </a:r>
          </a:p>
          <a:p>
            <a:endParaRPr lang="en-GB" sz="1400" dirty="0" smtClean="0"/>
          </a:p>
          <a:p>
            <a:r>
              <a:rPr lang="en-GB" sz="1400" dirty="0" smtClean="0"/>
              <a:t>Calcium </a:t>
            </a:r>
            <a:r>
              <a:rPr lang="en-GB" sz="1400" dirty="0"/>
              <a:t>channels</a:t>
            </a:r>
          </a:p>
          <a:p>
            <a:endParaRPr lang="en-GB" sz="1400" dirty="0" smtClean="0"/>
          </a:p>
          <a:p>
            <a:r>
              <a:rPr lang="en-GB" sz="1400" dirty="0" smtClean="0"/>
              <a:t>Cell </a:t>
            </a:r>
            <a:r>
              <a:rPr lang="en-GB" sz="1400" dirty="0"/>
              <a:t>body</a:t>
            </a:r>
          </a:p>
          <a:p>
            <a:endParaRPr lang="en-GB" sz="1400" dirty="0" smtClean="0"/>
          </a:p>
          <a:p>
            <a:r>
              <a:rPr lang="en-GB" sz="1400" dirty="0" smtClean="0"/>
              <a:t>Dendrites</a:t>
            </a:r>
            <a:endParaRPr lang="en-GB" sz="1400" dirty="0"/>
          </a:p>
          <a:p>
            <a:endParaRPr lang="en-GB" sz="1400" dirty="0" smtClean="0"/>
          </a:p>
          <a:p>
            <a:r>
              <a:rPr lang="en-GB" sz="1400" dirty="0" smtClean="0"/>
              <a:t>Myelin </a:t>
            </a:r>
            <a:r>
              <a:rPr lang="en-GB" sz="1400" dirty="0"/>
              <a:t>sheath</a:t>
            </a:r>
          </a:p>
          <a:p>
            <a:endParaRPr lang="en-GB" sz="1400" dirty="0" smtClean="0"/>
          </a:p>
          <a:p>
            <a:r>
              <a:rPr lang="en-GB" sz="1400" dirty="0" smtClean="0"/>
              <a:t>Neurotransmitter</a:t>
            </a:r>
            <a:endParaRPr lang="en-GB" sz="1400" dirty="0"/>
          </a:p>
          <a:p>
            <a:endParaRPr lang="en-GB" sz="1400" dirty="0" smtClean="0"/>
          </a:p>
          <a:p>
            <a:r>
              <a:rPr lang="en-GB" sz="1400" dirty="0" smtClean="0"/>
              <a:t>Nodes </a:t>
            </a:r>
            <a:r>
              <a:rPr lang="en-GB" sz="1400" dirty="0"/>
              <a:t>of Ranvier</a:t>
            </a:r>
          </a:p>
          <a:p>
            <a:endParaRPr lang="en-GB" sz="1400" dirty="0" smtClean="0"/>
          </a:p>
          <a:p>
            <a:r>
              <a:rPr lang="en-GB" sz="1400" dirty="0" smtClean="0"/>
              <a:t>Nucleus</a:t>
            </a:r>
            <a:endParaRPr lang="en-GB" sz="1400" dirty="0"/>
          </a:p>
          <a:p>
            <a:endParaRPr lang="en-GB" sz="1400" dirty="0" smtClean="0"/>
          </a:p>
          <a:p>
            <a:r>
              <a:rPr lang="en-GB" sz="1400" dirty="0" smtClean="0"/>
              <a:t>Post-synaptic </a:t>
            </a:r>
            <a:r>
              <a:rPr lang="en-GB" sz="1400" dirty="0"/>
              <a:t>neuron</a:t>
            </a:r>
          </a:p>
          <a:p>
            <a:endParaRPr lang="en-GB" sz="1400" dirty="0" smtClean="0"/>
          </a:p>
          <a:p>
            <a:r>
              <a:rPr lang="en-GB" sz="1400" dirty="0" smtClean="0"/>
              <a:t>Pre-synaptic </a:t>
            </a:r>
            <a:r>
              <a:rPr lang="en-GB" sz="1400" dirty="0"/>
              <a:t>neuron</a:t>
            </a:r>
          </a:p>
          <a:p>
            <a:endParaRPr lang="en-GB" sz="1400" dirty="0" smtClean="0"/>
          </a:p>
          <a:p>
            <a:r>
              <a:rPr lang="en-GB" sz="1400" dirty="0" smtClean="0"/>
              <a:t>Receptor</a:t>
            </a:r>
            <a:endParaRPr lang="en-GB" sz="1400" dirty="0"/>
          </a:p>
          <a:p>
            <a:endParaRPr lang="en-GB" sz="1400" dirty="0" smtClean="0"/>
          </a:p>
          <a:p>
            <a:r>
              <a:rPr lang="en-GB" sz="1400" dirty="0" smtClean="0"/>
              <a:t>Synapse</a:t>
            </a:r>
            <a:endParaRPr lang="en-GB" sz="1400" dirty="0"/>
          </a:p>
          <a:p>
            <a:endParaRPr lang="en-GB" sz="1400" dirty="0" smtClean="0"/>
          </a:p>
          <a:p>
            <a:r>
              <a:rPr lang="en-GB" sz="1400" dirty="0" smtClean="0"/>
              <a:t>Synaptic </a:t>
            </a:r>
            <a:r>
              <a:rPr lang="en-GB" sz="1400" dirty="0"/>
              <a:t>terminal</a:t>
            </a:r>
          </a:p>
          <a:p>
            <a:endParaRPr lang="en-GB" sz="1400" dirty="0" smtClean="0"/>
          </a:p>
          <a:p>
            <a:r>
              <a:rPr lang="en-GB" sz="1400" dirty="0" smtClean="0"/>
              <a:t>Synaptic </a:t>
            </a:r>
            <a:r>
              <a:rPr lang="en-GB" sz="1400" dirty="0"/>
              <a:t>vesicles</a:t>
            </a:r>
          </a:p>
        </p:txBody>
      </p:sp>
      <p:cxnSp>
        <p:nvCxnSpPr>
          <p:cNvPr id="30" name="Straight Connector 29"/>
          <p:cNvCxnSpPr/>
          <p:nvPr/>
        </p:nvCxnSpPr>
        <p:spPr>
          <a:xfrm flipH="1">
            <a:off x="3182162" y="1047514"/>
            <a:ext cx="574614" cy="85286"/>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a:stCxn id="20" idx="2"/>
          </p:cNvCxnSpPr>
          <p:nvPr/>
        </p:nvCxnSpPr>
        <p:spPr>
          <a:xfrm>
            <a:off x="1196337" y="1727071"/>
            <a:ext cx="216568" cy="259261"/>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a:stCxn id="20" idx="2"/>
          </p:cNvCxnSpPr>
          <p:nvPr/>
        </p:nvCxnSpPr>
        <p:spPr>
          <a:xfrm>
            <a:off x="1196337" y="1727071"/>
            <a:ext cx="433136" cy="259261"/>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a:stCxn id="21" idx="3"/>
          </p:cNvCxnSpPr>
          <p:nvPr/>
        </p:nvCxnSpPr>
        <p:spPr>
          <a:xfrm>
            <a:off x="764311" y="2424903"/>
            <a:ext cx="1152809" cy="8427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a:stCxn id="22" idx="3"/>
          </p:cNvCxnSpPr>
          <p:nvPr/>
        </p:nvCxnSpPr>
        <p:spPr>
          <a:xfrm flipV="1">
            <a:off x="1340716" y="2644188"/>
            <a:ext cx="786675" cy="63224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stCxn id="24" idx="0"/>
          </p:cNvCxnSpPr>
          <p:nvPr/>
        </p:nvCxnSpPr>
        <p:spPr>
          <a:xfrm flipV="1">
            <a:off x="2913954" y="2534296"/>
            <a:ext cx="144378" cy="52284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2913953" y="2534296"/>
            <a:ext cx="497918" cy="522846"/>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a:stCxn id="17" idx="3"/>
          </p:cNvCxnSpPr>
          <p:nvPr/>
        </p:nvCxnSpPr>
        <p:spPr>
          <a:xfrm>
            <a:off x="4934760" y="3370674"/>
            <a:ext cx="552485" cy="7092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a:stCxn id="27" idx="0"/>
          </p:cNvCxnSpPr>
          <p:nvPr/>
        </p:nvCxnSpPr>
        <p:spPr>
          <a:xfrm flipV="1">
            <a:off x="4068488" y="5574459"/>
            <a:ext cx="131323" cy="352121"/>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stCxn id="19" idx="1"/>
          </p:cNvCxnSpPr>
          <p:nvPr/>
        </p:nvCxnSpPr>
        <p:spPr>
          <a:xfrm flipH="1" flipV="1">
            <a:off x="5754466" y="6314982"/>
            <a:ext cx="587989" cy="269455"/>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6119753" y="2205617"/>
            <a:ext cx="399166" cy="261423"/>
          </a:xfrm>
          <a:prstGeom prst="line">
            <a:avLst/>
          </a:prstGeom>
        </p:spPr>
        <p:style>
          <a:lnRef idx="1">
            <a:schemeClr val="dk1"/>
          </a:lnRef>
          <a:fillRef idx="0">
            <a:schemeClr val="dk1"/>
          </a:fillRef>
          <a:effectRef idx="0">
            <a:schemeClr val="dk1"/>
          </a:effectRef>
          <a:fontRef idx="minor">
            <a:schemeClr val="tx1"/>
          </a:fontRef>
        </p:style>
      </p:cxnSp>
      <p:sp>
        <p:nvSpPr>
          <p:cNvPr id="56" name="Rectangle 55"/>
          <p:cNvSpPr/>
          <p:nvPr/>
        </p:nvSpPr>
        <p:spPr>
          <a:xfrm>
            <a:off x="8708170" y="393220"/>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solidFill>
                  <a:schemeClr val="accent2"/>
                </a:solidFill>
              </a:rPr>
              <a:t>G</a:t>
            </a:r>
          </a:p>
        </p:txBody>
      </p:sp>
      <p:sp>
        <p:nvSpPr>
          <p:cNvPr id="57" name="Rectangle 56"/>
          <p:cNvSpPr/>
          <p:nvPr/>
        </p:nvSpPr>
        <p:spPr>
          <a:xfrm>
            <a:off x="8708169" y="837322"/>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solidFill>
                  <a:schemeClr val="accent2"/>
                </a:solidFill>
              </a:rPr>
              <a:t>C</a:t>
            </a:r>
          </a:p>
        </p:txBody>
      </p:sp>
      <p:sp>
        <p:nvSpPr>
          <p:cNvPr id="58" name="Rectangle 57"/>
          <p:cNvSpPr/>
          <p:nvPr/>
        </p:nvSpPr>
        <p:spPr>
          <a:xfrm>
            <a:off x="8716837" y="1257360"/>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K</a:t>
            </a:r>
            <a:endParaRPr lang="en-GB" b="1" dirty="0">
              <a:solidFill>
                <a:schemeClr val="accent2"/>
              </a:solidFill>
            </a:endParaRPr>
          </a:p>
        </p:txBody>
      </p:sp>
      <p:sp>
        <p:nvSpPr>
          <p:cNvPr id="59" name="Rectangle 58"/>
          <p:cNvSpPr/>
          <p:nvPr/>
        </p:nvSpPr>
        <p:spPr>
          <a:xfrm>
            <a:off x="8716836" y="1677398"/>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M</a:t>
            </a:r>
            <a:endParaRPr lang="en-GB" b="1" dirty="0">
              <a:solidFill>
                <a:schemeClr val="accent2"/>
              </a:solidFill>
            </a:endParaRPr>
          </a:p>
        </p:txBody>
      </p:sp>
      <p:sp>
        <p:nvSpPr>
          <p:cNvPr id="60" name="Rectangle 59"/>
          <p:cNvSpPr/>
          <p:nvPr/>
        </p:nvSpPr>
        <p:spPr>
          <a:xfrm>
            <a:off x="8716836" y="2117996"/>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O</a:t>
            </a:r>
            <a:endParaRPr lang="en-GB" b="1" dirty="0">
              <a:solidFill>
                <a:schemeClr val="accent2"/>
              </a:solidFill>
            </a:endParaRPr>
          </a:p>
        </p:txBody>
      </p:sp>
      <p:sp>
        <p:nvSpPr>
          <p:cNvPr id="61" name="Rectangle 60"/>
          <p:cNvSpPr/>
          <p:nvPr/>
        </p:nvSpPr>
        <p:spPr>
          <a:xfrm>
            <a:off x="8716835" y="2550066"/>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A</a:t>
            </a:r>
            <a:endParaRPr lang="en-GB" b="1" dirty="0">
              <a:solidFill>
                <a:schemeClr val="accent2"/>
              </a:solidFill>
            </a:endParaRPr>
          </a:p>
        </p:txBody>
      </p:sp>
      <p:sp>
        <p:nvSpPr>
          <p:cNvPr id="62" name="Rectangle 61"/>
          <p:cNvSpPr/>
          <p:nvPr/>
        </p:nvSpPr>
        <p:spPr>
          <a:xfrm>
            <a:off x="8725503" y="2970104"/>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J</a:t>
            </a:r>
            <a:endParaRPr lang="en-GB" b="1" dirty="0">
              <a:solidFill>
                <a:schemeClr val="accent2"/>
              </a:solidFill>
            </a:endParaRPr>
          </a:p>
        </p:txBody>
      </p:sp>
      <p:sp>
        <p:nvSpPr>
          <p:cNvPr id="63" name="Rectangle 62"/>
          <p:cNvSpPr/>
          <p:nvPr/>
        </p:nvSpPr>
        <p:spPr>
          <a:xfrm>
            <a:off x="8725502" y="3402174"/>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L</a:t>
            </a:r>
            <a:endParaRPr lang="en-GB" b="1" dirty="0">
              <a:solidFill>
                <a:schemeClr val="accent2"/>
              </a:solidFill>
            </a:endParaRPr>
          </a:p>
        </p:txBody>
      </p:sp>
      <p:sp>
        <p:nvSpPr>
          <p:cNvPr id="64" name="Rectangle 63"/>
          <p:cNvSpPr/>
          <p:nvPr/>
        </p:nvSpPr>
        <p:spPr>
          <a:xfrm>
            <a:off x="8725502" y="3820343"/>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N</a:t>
            </a:r>
            <a:endParaRPr lang="en-GB" b="1" dirty="0">
              <a:solidFill>
                <a:schemeClr val="accent2"/>
              </a:solidFill>
            </a:endParaRPr>
          </a:p>
        </p:txBody>
      </p:sp>
      <p:sp>
        <p:nvSpPr>
          <p:cNvPr id="65" name="Rectangle 64"/>
          <p:cNvSpPr/>
          <p:nvPr/>
        </p:nvSpPr>
        <p:spPr>
          <a:xfrm>
            <a:off x="8725502" y="4236877"/>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H</a:t>
            </a:r>
            <a:endParaRPr lang="en-GB" b="1" dirty="0">
              <a:solidFill>
                <a:schemeClr val="accent2"/>
              </a:solidFill>
            </a:endParaRPr>
          </a:p>
        </p:txBody>
      </p:sp>
      <p:sp>
        <p:nvSpPr>
          <p:cNvPr id="66" name="Rectangle 65"/>
          <p:cNvSpPr/>
          <p:nvPr/>
        </p:nvSpPr>
        <p:spPr>
          <a:xfrm>
            <a:off x="8725501" y="4668947"/>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B</a:t>
            </a:r>
            <a:endParaRPr lang="en-GB" b="1" dirty="0">
              <a:solidFill>
                <a:schemeClr val="accent2"/>
              </a:solidFill>
            </a:endParaRPr>
          </a:p>
        </p:txBody>
      </p:sp>
      <p:sp>
        <p:nvSpPr>
          <p:cNvPr id="67" name="Rectangle 66"/>
          <p:cNvSpPr/>
          <p:nvPr/>
        </p:nvSpPr>
        <p:spPr>
          <a:xfrm>
            <a:off x="8734169" y="5088985"/>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I</a:t>
            </a:r>
            <a:endParaRPr lang="en-GB" b="1" dirty="0">
              <a:solidFill>
                <a:schemeClr val="accent2"/>
              </a:solidFill>
            </a:endParaRPr>
          </a:p>
        </p:txBody>
      </p:sp>
      <p:sp>
        <p:nvSpPr>
          <p:cNvPr id="68" name="Rectangle 67"/>
          <p:cNvSpPr/>
          <p:nvPr/>
        </p:nvSpPr>
        <p:spPr>
          <a:xfrm>
            <a:off x="8734168" y="5509023"/>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F</a:t>
            </a:r>
            <a:endParaRPr lang="en-GB" b="1" dirty="0">
              <a:solidFill>
                <a:schemeClr val="accent2"/>
              </a:solidFill>
            </a:endParaRPr>
          </a:p>
        </p:txBody>
      </p:sp>
      <p:sp>
        <p:nvSpPr>
          <p:cNvPr id="69" name="Rectangle 68"/>
          <p:cNvSpPr/>
          <p:nvPr/>
        </p:nvSpPr>
        <p:spPr>
          <a:xfrm>
            <a:off x="8727503" y="5927189"/>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D</a:t>
            </a:r>
            <a:endParaRPr lang="en-GB" b="1" dirty="0">
              <a:solidFill>
                <a:schemeClr val="accent2"/>
              </a:solidFill>
            </a:endParaRPr>
          </a:p>
        </p:txBody>
      </p:sp>
      <p:sp>
        <p:nvSpPr>
          <p:cNvPr id="70" name="Rectangle 69"/>
          <p:cNvSpPr/>
          <p:nvPr/>
        </p:nvSpPr>
        <p:spPr>
          <a:xfrm>
            <a:off x="8727502" y="6359259"/>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solidFill>
                  <a:schemeClr val="accent2"/>
                </a:solidFill>
              </a:rPr>
              <a:t>E</a:t>
            </a:r>
            <a:endParaRPr lang="en-GB" b="1" dirty="0">
              <a:solidFill>
                <a:schemeClr val="accent2"/>
              </a:solidFill>
            </a:endParaRPr>
          </a:p>
        </p:txBody>
      </p:sp>
      <p:sp>
        <p:nvSpPr>
          <p:cNvPr id="71" name="Rectangle 70"/>
          <p:cNvSpPr/>
          <p:nvPr/>
        </p:nvSpPr>
        <p:spPr>
          <a:xfrm>
            <a:off x="1" y="-2287"/>
            <a:ext cx="8806759"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Neurons and synaptic transmission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83686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595671251"/>
              </p:ext>
            </p:extLst>
          </p:nvPr>
        </p:nvGraphicFramePr>
        <p:xfrm>
          <a:off x="295635" y="1076798"/>
          <a:ext cx="889248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9589168" y="553453"/>
            <a:ext cx="2394284" cy="1130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100" dirty="0"/>
              <a:t>This triggers the nerve-ending of the pre-synaptic neuron to release </a:t>
            </a:r>
            <a:r>
              <a:rPr lang="en-GB" sz="1100" b="1" dirty="0"/>
              <a:t>chemical messengers</a:t>
            </a:r>
            <a:r>
              <a:rPr lang="en-GB" sz="1100" dirty="0"/>
              <a:t> called neurotransmitters.</a:t>
            </a:r>
          </a:p>
        </p:txBody>
      </p:sp>
      <p:sp>
        <p:nvSpPr>
          <p:cNvPr id="9" name="Rectangle 8"/>
          <p:cNvSpPr/>
          <p:nvPr/>
        </p:nvSpPr>
        <p:spPr>
          <a:xfrm>
            <a:off x="9589168" y="1776663"/>
            <a:ext cx="2394284" cy="1130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100" dirty="0"/>
              <a:t>The receptor molecules on the second neuron bind only to the </a:t>
            </a:r>
            <a:r>
              <a:rPr lang="en-GB" sz="1100" b="1" dirty="0"/>
              <a:t>specific chemicals</a:t>
            </a:r>
            <a:r>
              <a:rPr lang="en-GB" sz="1100" dirty="0"/>
              <a:t> released from the first neuron. This </a:t>
            </a:r>
            <a:r>
              <a:rPr lang="en-GB" sz="1100" b="1" dirty="0"/>
              <a:t>stimulates</a:t>
            </a:r>
            <a:r>
              <a:rPr lang="en-GB" sz="1100" dirty="0"/>
              <a:t> the second neuron to transmit the electrical impulse.</a:t>
            </a:r>
          </a:p>
        </p:txBody>
      </p:sp>
      <p:sp>
        <p:nvSpPr>
          <p:cNvPr id="10" name="Rectangle 9"/>
          <p:cNvSpPr/>
          <p:nvPr/>
        </p:nvSpPr>
        <p:spPr>
          <a:xfrm>
            <a:off x="9589168" y="2999873"/>
            <a:ext cx="2394284" cy="1130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100" dirty="0"/>
              <a:t>Reuptake: the neurotransmitter is reabsorbed in the vesicles of the pre-synaptic neuron after it has performed its function of transmitting a neural impulse.</a:t>
            </a:r>
          </a:p>
        </p:txBody>
      </p:sp>
      <p:sp>
        <p:nvSpPr>
          <p:cNvPr id="11" name="Rectangle 10"/>
          <p:cNvSpPr/>
          <p:nvPr/>
        </p:nvSpPr>
        <p:spPr>
          <a:xfrm>
            <a:off x="9589168" y="4223083"/>
            <a:ext cx="2394284" cy="1130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100" dirty="0"/>
              <a:t>An electrical impulse travels along the axon of the transmitting neuron.</a:t>
            </a:r>
          </a:p>
        </p:txBody>
      </p:sp>
      <p:sp>
        <p:nvSpPr>
          <p:cNvPr id="12" name="Rectangle 11"/>
          <p:cNvSpPr/>
          <p:nvPr/>
        </p:nvSpPr>
        <p:spPr>
          <a:xfrm>
            <a:off x="9589168" y="5446293"/>
            <a:ext cx="2394284" cy="1130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100" dirty="0"/>
              <a:t>These chemicals </a:t>
            </a:r>
            <a:r>
              <a:rPr lang="en-GB" sz="1100" b="1" dirty="0"/>
              <a:t>diffuse</a:t>
            </a:r>
            <a:r>
              <a:rPr lang="en-GB" sz="1100" dirty="0"/>
              <a:t> across the synapse (the gap) and bind with receptor molecules on the membrane of the next neuron.</a:t>
            </a:r>
          </a:p>
        </p:txBody>
      </p:sp>
      <p:sp>
        <p:nvSpPr>
          <p:cNvPr id="13" name="Rectangle 12"/>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Synaptic transmission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5970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63" y="512807"/>
            <a:ext cx="7649584" cy="6248940"/>
          </a:xfrm>
        </p:spPr>
        <p:txBody>
          <a:bodyPr>
            <a:normAutofit fontScale="62500" lnSpcReduction="20000"/>
          </a:bodyPr>
          <a:lstStyle/>
          <a:p>
            <a:r>
              <a:rPr lang="en-GB" dirty="0"/>
              <a:t>Neurons communicate with each other within groups known as </a:t>
            </a:r>
            <a:r>
              <a:rPr lang="en-GB" b="1" dirty="0">
                <a:solidFill>
                  <a:schemeClr val="accent2"/>
                </a:solidFill>
              </a:rPr>
              <a:t>neural networks</a:t>
            </a:r>
            <a:r>
              <a:rPr lang="en-GB" dirty="0"/>
              <a:t>. Each neuron is separated from the next by a tiny gap called the </a:t>
            </a:r>
            <a:r>
              <a:rPr lang="en-GB" b="1" dirty="0">
                <a:solidFill>
                  <a:schemeClr val="accent2"/>
                </a:solidFill>
              </a:rPr>
              <a:t>synapse</a:t>
            </a:r>
            <a:r>
              <a:rPr lang="en-GB" dirty="0"/>
              <a:t>. Signals within neurons are transmitted </a:t>
            </a:r>
            <a:r>
              <a:rPr lang="en-GB" b="1" dirty="0">
                <a:solidFill>
                  <a:schemeClr val="accent2"/>
                </a:solidFill>
              </a:rPr>
              <a:t>electronically</a:t>
            </a:r>
            <a:r>
              <a:rPr lang="en-GB" dirty="0"/>
              <a:t> (the positive charge inside the neuron is called the </a:t>
            </a:r>
            <a:r>
              <a:rPr lang="en-GB" b="1" dirty="0">
                <a:solidFill>
                  <a:schemeClr val="accent2"/>
                </a:solidFill>
              </a:rPr>
              <a:t>action potential</a:t>
            </a:r>
            <a:r>
              <a:rPr lang="en-GB" dirty="0"/>
              <a:t>) however, signals between the neurons are transmitted </a:t>
            </a:r>
            <a:r>
              <a:rPr lang="en-GB" b="1" dirty="0">
                <a:solidFill>
                  <a:schemeClr val="accent2"/>
                </a:solidFill>
              </a:rPr>
              <a:t>chemically</a:t>
            </a:r>
            <a:r>
              <a:rPr lang="en-GB" dirty="0"/>
              <a:t> across the synapse.</a:t>
            </a:r>
          </a:p>
          <a:p>
            <a:r>
              <a:rPr lang="en-GB" dirty="0"/>
              <a:t>When the electrical impulse reaches the end of the neuron (the </a:t>
            </a:r>
            <a:r>
              <a:rPr lang="en-GB" b="1" dirty="0">
                <a:solidFill>
                  <a:schemeClr val="accent2"/>
                </a:solidFill>
              </a:rPr>
              <a:t>presynaptic terminal</a:t>
            </a:r>
            <a:r>
              <a:rPr lang="en-GB" dirty="0"/>
              <a:t>), it triggers the release of </a:t>
            </a:r>
            <a:r>
              <a:rPr lang="en-GB" b="1" dirty="0">
                <a:solidFill>
                  <a:schemeClr val="accent2"/>
                </a:solidFill>
              </a:rPr>
              <a:t>neurotransmitter</a:t>
            </a:r>
            <a:r>
              <a:rPr lang="en-GB" dirty="0"/>
              <a:t> e.g. acetylcholine from tiny sacs called </a:t>
            </a:r>
            <a:r>
              <a:rPr lang="en-GB" b="1" dirty="0">
                <a:solidFill>
                  <a:schemeClr val="accent2"/>
                </a:solidFill>
              </a:rPr>
              <a:t>synaptic vesicles</a:t>
            </a:r>
            <a:r>
              <a:rPr lang="en-GB" dirty="0"/>
              <a:t>. Neurotransmitters are </a:t>
            </a:r>
            <a:r>
              <a:rPr lang="en-GB" b="1" dirty="0">
                <a:solidFill>
                  <a:schemeClr val="accent2"/>
                </a:solidFill>
              </a:rPr>
              <a:t>chemicals</a:t>
            </a:r>
            <a:r>
              <a:rPr lang="en-GB" dirty="0"/>
              <a:t> that diffuse across the synapse to the next neuron in the chain (the </a:t>
            </a:r>
            <a:r>
              <a:rPr lang="en-GB" b="1" dirty="0">
                <a:solidFill>
                  <a:schemeClr val="accent2"/>
                </a:solidFill>
              </a:rPr>
              <a:t>post-synaptic neuron</a:t>
            </a:r>
            <a:r>
              <a:rPr lang="en-GB" dirty="0"/>
              <a:t>).</a:t>
            </a:r>
          </a:p>
          <a:p>
            <a:r>
              <a:rPr lang="en-GB" dirty="0"/>
              <a:t>Once the neurotransmitter crosses the gap, it is taken up by the post-synaptic </a:t>
            </a:r>
            <a:r>
              <a:rPr lang="en-GB" b="1" dirty="0">
                <a:solidFill>
                  <a:schemeClr val="accent2"/>
                </a:solidFill>
              </a:rPr>
              <a:t>receptor site</a:t>
            </a:r>
            <a:r>
              <a:rPr lang="en-GB" dirty="0">
                <a:solidFill>
                  <a:schemeClr val="accent2"/>
                </a:solidFill>
              </a:rPr>
              <a:t> </a:t>
            </a:r>
            <a:r>
              <a:rPr lang="en-GB" dirty="0"/>
              <a:t>– in other words, the </a:t>
            </a:r>
            <a:r>
              <a:rPr lang="en-GB" b="1" dirty="0">
                <a:solidFill>
                  <a:schemeClr val="accent2"/>
                </a:solidFill>
              </a:rPr>
              <a:t>dendrites</a:t>
            </a:r>
            <a:r>
              <a:rPr lang="en-GB" dirty="0"/>
              <a:t> of the next neuron. Here, the chemical message is converted back into an electrical impulse and the process of </a:t>
            </a:r>
            <a:r>
              <a:rPr lang="en-GB" b="1" dirty="0">
                <a:solidFill>
                  <a:schemeClr val="accent2"/>
                </a:solidFill>
              </a:rPr>
              <a:t>transmission</a:t>
            </a:r>
            <a:r>
              <a:rPr lang="en-GB" dirty="0"/>
              <a:t> begins again in this other neuron with an action potential being fired. This whole process is known as </a:t>
            </a:r>
            <a:r>
              <a:rPr lang="en-GB" b="1" dirty="0">
                <a:solidFill>
                  <a:schemeClr val="accent2"/>
                </a:solidFill>
              </a:rPr>
              <a:t>synaptic transmission</a:t>
            </a:r>
            <a:r>
              <a:rPr lang="en-GB" dirty="0" smtClean="0"/>
              <a:t>.</a:t>
            </a:r>
          </a:p>
          <a:p>
            <a:r>
              <a:rPr lang="en-GB" dirty="0"/>
              <a:t>Several dozen types of neurotransmitter have been identified in the </a:t>
            </a:r>
            <a:r>
              <a:rPr lang="en-GB" b="1" dirty="0">
                <a:solidFill>
                  <a:schemeClr val="accent2"/>
                </a:solidFill>
              </a:rPr>
              <a:t>brain</a:t>
            </a:r>
            <a:r>
              <a:rPr lang="en-GB" dirty="0"/>
              <a:t> (as well as the spinal cord and some glands). Each neurotransmitter has its own specific </a:t>
            </a:r>
            <a:r>
              <a:rPr lang="en-GB" b="1" dirty="0">
                <a:solidFill>
                  <a:schemeClr val="accent2"/>
                </a:solidFill>
              </a:rPr>
              <a:t>molecular</a:t>
            </a:r>
            <a:r>
              <a:rPr lang="en-GB" dirty="0"/>
              <a:t> structure that fits perfectly into a postsynaptic receptor site (similar to a lock and key). Neurotransmitters also have specialist functions. For instance, </a:t>
            </a:r>
            <a:r>
              <a:rPr lang="en-GB" b="1" dirty="0">
                <a:solidFill>
                  <a:schemeClr val="accent2"/>
                </a:solidFill>
              </a:rPr>
              <a:t>acetylcholine</a:t>
            </a:r>
            <a:r>
              <a:rPr lang="en-GB" dirty="0"/>
              <a:t> (</a:t>
            </a:r>
            <a:r>
              <a:rPr lang="en-GB" dirty="0" err="1"/>
              <a:t>ACh</a:t>
            </a:r>
            <a:r>
              <a:rPr lang="en-GB" dirty="0"/>
              <a:t>) is found at each point where a motor neuron meets a </a:t>
            </a:r>
            <a:r>
              <a:rPr lang="en-GB" b="1" dirty="0">
                <a:solidFill>
                  <a:schemeClr val="accent2"/>
                </a:solidFill>
              </a:rPr>
              <a:t>muscle</a:t>
            </a:r>
            <a:r>
              <a:rPr lang="en-GB" dirty="0"/>
              <a:t> and upon its release, it will cause muscles to </a:t>
            </a:r>
            <a:r>
              <a:rPr lang="en-GB" b="1" dirty="0">
                <a:solidFill>
                  <a:schemeClr val="accent2"/>
                </a:solidFill>
              </a:rPr>
              <a:t>contract</a:t>
            </a:r>
            <a:r>
              <a:rPr lang="en-GB" dirty="0" smtClean="0"/>
              <a:t>.</a:t>
            </a:r>
          </a:p>
          <a:p>
            <a:r>
              <a:rPr lang="en-GB" dirty="0"/>
              <a:t>Neurotransmitters have either an </a:t>
            </a:r>
            <a:r>
              <a:rPr lang="en-GB" b="1" dirty="0">
                <a:solidFill>
                  <a:schemeClr val="accent2"/>
                </a:solidFill>
              </a:rPr>
              <a:t>excitatory</a:t>
            </a:r>
            <a:r>
              <a:rPr lang="en-GB" dirty="0"/>
              <a:t> or </a:t>
            </a:r>
            <a:r>
              <a:rPr lang="en-GB" b="1" dirty="0">
                <a:solidFill>
                  <a:schemeClr val="accent2"/>
                </a:solidFill>
              </a:rPr>
              <a:t>inhibitory</a:t>
            </a:r>
            <a:r>
              <a:rPr lang="en-GB" dirty="0"/>
              <a:t> effect upon a neighbouring neuron. For instance, the neurotransmitter </a:t>
            </a:r>
            <a:r>
              <a:rPr lang="en-GB" b="1" dirty="0">
                <a:solidFill>
                  <a:schemeClr val="accent2"/>
                </a:solidFill>
              </a:rPr>
              <a:t>serotonin</a:t>
            </a:r>
            <a:r>
              <a:rPr lang="en-GB" dirty="0"/>
              <a:t> causes inhibition in the receiving neuron, resulting in the neuron becoming more </a:t>
            </a:r>
            <a:r>
              <a:rPr lang="en-GB" b="1" dirty="0">
                <a:solidFill>
                  <a:schemeClr val="accent2"/>
                </a:solidFill>
              </a:rPr>
              <a:t>negatively</a:t>
            </a:r>
            <a:r>
              <a:rPr lang="en-GB" dirty="0"/>
              <a:t> charged and less likely to fire. In contrast, </a:t>
            </a:r>
            <a:r>
              <a:rPr lang="en-GB" b="1" dirty="0">
                <a:solidFill>
                  <a:schemeClr val="accent2"/>
                </a:solidFill>
              </a:rPr>
              <a:t>adrenaline</a:t>
            </a:r>
            <a:r>
              <a:rPr lang="en-GB" dirty="0"/>
              <a:t> (an element of the stress response which is both a hormone and a neurotransmitter) causes excitation of the post-synaptic neuron by increasing its </a:t>
            </a:r>
            <a:r>
              <a:rPr lang="en-GB" b="1" dirty="0">
                <a:solidFill>
                  <a:schemeClr val="accent2"/>
                </a:solidFill>
              </a:rPr>
              <a:t>positive</a:t>
            </a:r>
            <a:r>
              <a:rPr lang="en-GB" dirty="0"/>
              <a:t> charge and making it more likely to fire.</a:t>
            </a:r>
          </a:p>
        </p:txBody>
      </p:sp>
      <p:sp>
        <p:nvSpPr>
          <p:cNvPr id="7" name="Rectangle 6"/>
          <p:cNvSpPr/>
          <p:nvPr/>
        </p:nvSpPr>
        <p:spPr>
          <a:xfrm>
            <a:off x="7690147" y="2043951"/>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ACETYLCHOLINE</a:t>
            </a:r>
            <a:endParaRPr lang="en-GB" sz="1400" dirty="0">
              <a:solidFill>
                <a:schemeClr val="tx1"/>
              </a:solidFill>
            </a:endParaRPr>
          </a:p>
        </p:txBody>
      </p:sp>
      <p:sp>
        <p:nvSpPr>
          <p:cNvPr id="8" name="Rectangle 7"/>
          <p:cNvSpPr/>
          <p:nvPr/>
        </p:nvSpPr>
        <p:spPr>
          <a:xfrm>
            <a:off x="9191512" y="2043951"/>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ACTION POTENTIAL</a:t>
            </a:r>
            <a:endParaRPr lang="en-GB" sz="1400" dirty="0">
              <a:solidFill>
                <a:schemeClr val="tx1"/>
              </a:solidFill>
            </a:endParaRPr>
          </a:p>
        </p:txBody>
      </p:sp>
      <p:sp>
        <p:nvSpPr>
          <p:cNvPr id="23" name="Rectangle 22"/>
          <p:cNvSpPr/>
          <p:nvPr/>
        </p:nvSpPr>
        <p:spPr>
          <a:xfrm>
            <a:off x="10692877" y="2043951"/>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ADRENALINE</a:t>
            </a:r>
            <a:endParaRPr lang="en-GB" sz="1400" dirty="0">
              <a:solidFill>
                <a:schemeClr val="tx1"/>
              </a:solidFill>
            </a:endParaRPr>
          </a:p>
        </p:txBody>
      </p:sp>
      <p:sp>
        <p:nvSpPr>
          <p:cNvPr id="24" name="Rectangle 23"/>
          <p:cNvSpPr/>
          <p:nvPr/>
        </p:nvSpPr>
        <p:spPr>
          <a:xfrm>
            <a:off x="7690147" y="2544180"/>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BRAIN</a:t>
            </a:r>
            <a:endParaRPr lang="en-GB" sz="1400" dirty="0">
              <a:solidFill>
                <a:schemeClr val="tx1"/>
              </a:solidFill>
            </a:endParaRPr>
          </a:p>
        </p:txBody>
      </p:sp>
      <p:sp>
        <p:nvSpPr>
          <p:cNvPr id="25" name="Rectangle 24"/>
          <p:cNvSpPr/>
          <p:nvPr/>
        </p:nvSpPr>
        <p:spPr>
          <a:xfrm>
            <a:off x="9191512" y="2544180"/>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CHEMICALLY</a:t>
            </a:r>
            <a:endParaRPr lang="en-GB" sz="1400" dirty="0">
              <a:solidFill>
                <a:schemeClr val="tx1"/>
              </a:solidFill>
            </a:endParaRPr>
          </a:p>
        </p:txBody>
      </p:sp>
      <p:sp>
        <p:nvSpPr>
          <p:cNvPr id="26" name="Rectangle 25"/>
          <p:cNvSpPr/>
          <p:nvPr/>
        </p:nvSpPr>
        <p:spPr>
          <a:xfrm>
            <a:off x="10692877" y="2544180"/>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CHEMICALS</a:t>
            </a:r>
            <a:endParaRPr lang="en-GB" sz="1400" dirty="0">
              <a:solidFill>
                <a:schemeClr val="tx1"/>
              </a:solidFill>
            </a:endParaRPr>
          </a:p>
        </p:txBody>
      </p:sp>
      <p:sp>
        <p:nvSpPr>
          <p:cNvPr id="27" name="Rectangle 26"/>
          <p:cNvSpPr/>
          <p:nvPr/>
        </p:nvSpPr>
        <p:spPr>
          <a:xfrm>
            <a:off x="7690147" y="3044409"/>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CONTRACT</a:t>
            </a:r>
            <a:endParaRPr lang="en-GB" sz="1400" dirty="0">
              <a:solidFill>
                <a:schemeClr val="tx1"/>
              </a:solidFill>
            </a:endParaRPr>
          </a:p>
        </p:txBody>
      </p:sp>
      <p:sp>
        <p:nvSpPr>
          <p:cNvPr id="28" name="Rectangle 27"/>
          <p:cNvSpPr/>
          <p:nvPr/>
        </p:nvSpPr>
        <p:spPr>
          <a:xfrm>
            <a:off x="9191512" y="3044409"/>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DENDRITES</a:t>
            </a:r>
            <a:endParaRPr lang="en-GB" sz="1400" dirty="0">
              <a:solidFill>
                <a:schemeClr val="tx1"/>
              </a:solidFill>
            </a:endParaRPr>
          </a:p>
        </p:txBody>
      </p:sp>
      <p:sp>
        <p:nvSpPr>
          <p:cNvPr id="29" name="Rectangle 28"/>
          <p:cNvSpPr/>
          <p:nvPr/>
        </p:nvSpPr>
        <p:spPr>
          <a:xfrm>
            <a:off x="10692877" y="3044409"/>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ELECTRONICALLY</a:t>
            </a:r>
            <a:endParaRPr lang="en-GB" sz="1400" dirty="0">
              <a:solidFill>
                <a:schemeClr val="tx1"/>
              </a:solidFill>
            </a:endParaRPr>
          </a:p>
        </p:txBody>
      </p:sp>
      <p:sp>
        <p:nvSpPr>
          <p:cNvPr id="30" name="Rectangle 29"/>
          <p:cNvSpPr/>
          <p:nvPr/>
        </p:nvSpPr>
        <p:spPr>
          <a:xfrm>
            <a:off x="7690147" y="3544638"/>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EXCITATORY</a:t>
            </a:r>
            <a:endParaRPr lang="en-GB" sz="1400" dirty="0">
              <a:solidFill>
                <a:schemeClr val="tx1"/>
              </a:solidFill>
            </a:endParaRPr>
          </a:p>
        </p:txBody>
      </p:sp>
      <p:sp>
        <p:nvSpPr>
          <p:cNvPr id="31" name="Rectangle 30"/>
          <p:cNvSpPr/>
          <p:nvPr/>
        </p:nvSpPr>
        <p:spPr>
          <a:xfrm>
            <a:off x="9191512" y="3544638"/>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INHIBITORY</a:t>
            </a:r>
            <a:endParaRPr lang="en-GB" sz="1400" dirty="0">
              <a:solidFill>
                <a:schemeClr val="tx1"/>
              </a:solidFill>
            </a:endParaRPr>
          </a:p>
        </p:txBody>
      </p:sp>
      <p:sp>
        <p:nvSpPr>
          <p:cNvPr id="32" name="Rectangle 31"/>
          <p:cNvSpPr/>
          <p:nvPr/>
        </p:nvSpPr>
        <p:spPr>
          <a:xfrm>
            <a:off x="10692877" y="3544638"/>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MOLECULAR</a:t>
            </a:r>
            <a:endParaRPr lang="en-GB" sz="1400" dirty="0">
              <a:solidFill>
                <a:schemeClr val="tx1"/>
              </a:solidFill>
            </a:endParaRPr>
          </a:p>
        </p:txBody>
      </p:sp>
      <p:sp>
        <p:nvSpPr>
          <p:cNvPr id="33" name="Rectangle 32"/>
          <p:cNvSpPr/>
          <p:nvPr/>
        </p:nvSpPr>
        <p:spPr>
          <a:xfrm>
            <a:off x="7690147" y="4044867"/>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MUSCLE</a:t>
            </a:r>
            <a:endParaRPr lang="en-GB" sz="1400" dirty="0">
              <a:solidFill>
                <a:schemeClr val="tx1"/>
              </a:solidFill>
            </a:endParaRPr>
          </a:p>
        </p:txBody>
      </p:sp>
      <p:sp>
        <p:nvSpPr>
          <p:cNvPr id="34" name="Rectangle 33"/>
          <p:cNvSpPr/>
          <p:nvPr/>
        </p:nvSpPr>
        <p:spPr>
          <a:xfrm>
            <a:off x="9191512" y="4044867"/>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NEGATIVELY</a:t>
            </a:r>
            <a:endParaRPr lang="en-GB" sz="1400" dirty="0">
              <a:solidFill>
                <a:schemeClr val="tx1"/>
              </a:solidFill>
            </a:endParaRPr>
          </a:p>
        </p:txBody>
      </p:sp>
      <p:sp>
        <p:nvSpPr>
          <p:cNvPr id="35" name="Rectangle 34"/>
          <p:cNvSpPr/>
          <p:nvPr/>
        </p:nvSpPr>
        <p:spPr>
          <a:xfrm>
            <a:off x="10692877" y="4044867"/>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NEURAL NETWORKS</a:t>
            </a:r>
            <a:endParaRPr lang="en-GB" sz="1400" dirty="0">
              <a:solidFill>
                <a:schemeClr val="tx1"/>
              </a:solidFill>
            </a:endParaRPr>
          </a:p>
        </p:txBody>
      </p:sp>
      <p:sp>
        <p:nvSpPr>
          <p:cNvPr id="36" name="Rectangle 35"/>
          <p:cNvSpPr/>
          <p:nvPr/>
        </p:nvSpPr>
        <p:spPr>
          <a:xfrm>
            <a:off x="7690147" y="4545096"/>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050" b="1" dirty="0">
                <a:solidFill>
                  <a:schemeClr val="tx1"/>
                </a:solidFill>
                <a:ea typeface="Calibri" panose="020F0502020204030204" pitchFamily="34" charset="0"/>
                <a:cs typeface="Times New Roman" panose="02020603050405020304" pitchFamily="18" charset="0"/>
              </a:rPr>
              <a:t>NEUROTRANSMITTER</a:t>
            </a:r>
            <a:endParaRPr lang="en-GB" sz="1050" dirty="0">
              <a:solidFill>
                <a:schemeClr val="tx1"/>
              </a:solidFill>
            </a:endParaRPr>
          </a:p>
        </p:txBody>
      </p:sp>
      <p:sp>
        <p:nvSpPr>
          <p:cNvPr id="37" name="Rectangle 36"/>
          <p:cNvSpPr/>
          <p:nvPr/>
        </p:nvSpPr>
        <p:spPr>
          <a:xfrm>
            <a:off x="9191512" y="4545096"/>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POSITIVE</a:t>
            </a:r>
            <a:endParaRPr lang="en-GB" sz="1400" dirty="0">
              <a:solidFill>
                <a:schemeClr val="tx1"/>
              </a:solidFill>
            </a:endParaRPr>
          </a:p>
        </p:txBody>
      </p:sp>
      <p:sp>
        <p:nvSpPr>
          <p:cNvPr id="38" name="Rectangle 37"/>
          <p:cNvSpPr/>
          <p:nvPr/>
        </p:nvSpPr>
        <p:spPr>
          <a:xfrm>
            <a:off x="10692877" y="4545096"/>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POST-SYNAPTIC NEURON</a:t>
            </a:r>
            <a:endParaRPr lang="en-GB" sz="1400" dirty="0">
              <a:solidFill>
                <a:schemeClr val="tx1"/>
              </a:solidFill>
            </a:endParaRPr>
          </a:p>
        </p:txBody>
      </p:sp>
      <p:sp>
        <p:nvSpPr>
          <p:cNvPr id="39" name="Rectangle 38"/>
          <p:cNvSpPr/>
          <p:nvPr/>
        </p:nvSpPr>
        <p:spPr>
          <a:xfrm>
            <a:off x="7690147" y="5045325"/>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PRESYNAPTIC TERMINAL</a:t>
            </a:r>
            <a:endParaRPr lang="en-GB" sz="1400" dirty="0">
              <a:solidFill>
                <a:schemeClr val="tx1"/>
              </a:solidFill>
            </a:endParaRPr>
          </a:p>
        </p:txBody>
      </p:sp>
      <p:sp>
        <p:nvSpPr>
          <p:cNvPr id="40" name="Rectangle 39"/>
          <p:cNvSpPr/>
          <p:nvPr/>
        </p:nvSpPr>
        <p:spPr>
          <a:xfrm>
            <a:off x="9191512" y="5045325"/>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RECEPTOR SITE</a:t>
            </a:r>
            <a:endParaRPr lang="en-GB" sz="1400" dirty="0">
              <a:solidFill>
                <a:schemeClr val="tx1"/>
              </a:solidFill>
            </a:endParaRPr>
          </a:p>
        </p:txBody>
      </p:sp>
      <p:sp>
        <p:nvSpPr>
          <p:cNvPr id="41" name="Rectangle 40"/>
          <p:cNvSpPr/>
          <p:nvPr/>
        </p:nvSpPr>
        <p:spPr>
          <a:xfrm>
            <a:off x="10692877" y="5045325"/>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SEROTONIN</a:t>
            </a:r>
            <a:endParaRPr lang="en-GB" sz="1400" dirty="0">
              <a:solidFill>
                <a:schemeClr val="tx1"/>
              </a:solidFill>
            </a:endParaRPr>
          </a:p>
        </p:txBody>
      </p:sp>
      <p:sp>
        <p:nvSpPr>
          <p:cNvPr id="42" name="Rectangle 41"/>
          <p:cNvSpPr/>
          <p:nvPr/>
        </p:nvSpPr>
        <p:spPr>
          <a:xfrm>
            <a:off x="7690147" y="5545554"/>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SYNAPSE</a:t>
            </a:r>
            <a:endParaRPr lang="en-GB" sz="1400" dirty="0">
              <a:solidFill>
                <a:schemeClr val="tx1"/>
              </a:solidFill>
            </a:endParaRPr>
          </a:p>
        </p:txBody>
      </p:sp>
      <p:sp>
        <p:nvSpPr>
          <p:cNvPr id="43" name="Rectangle 42"/>
          <p:cNvSpPr/>
          <p:nvPr/>
        </p:nvSpPr>
        <p:spPr>
          <a:xfrm>
            <a:off x="9191512" y="5545554"/>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SYNAPTIC TRANSMISSION</a:t>
            </a:r>
            <a:endParaRPr lang="en-GB" sz="1400" dirty="0">
              <a:solidFill>
                <a:schemeClr val="tx1"/>
              </a:solidFill>
            </a:endParaRPr>
          </a:p>
        </p:txBody>
      </p:sp>
      <p:sp>
        <p:nvSpPr>
          <p:cNvPr id="44" name="Rectangle 43"/>
          <p:cNvSpPr/>
          <p:nvPr/>
        </p:nvSpPr>
        <p:spPr>
          <a:xfrm>
            <a:off x="10692877" y="5545554"/>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SYNAPTIC VESICLES</a:t>
            </a:r>
            <a:endParaRPr lang="en-GB" sz="1400" dirty="0">
              <a:solidFill>
                <a:schemeClr val="tx1"/>
              </a:solidFill>
            </a:endParaRPr>
          </a:p>
        </p:txBody>
      </p:sp>
      <p:sp>
        <p:nvSpPr>
          <p:cNvPr id="45" name="Rectangle 44"/>
          <p:cNvSpPr/>
          <p:nvPr/>
        </p:nvSpPr>
        <p:spPr>
          <a:xfrm>
            <a:off x="9191512" y="6045783"/>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lnSpc>
                <a:spcPct val="107000"/>
              </a:lnSpc>
              <a:spcAft>
                <a:spcPts val="500"/>
              </a:spcAft>
            </a:pPr>
            <a:r>
              <a:rPr lang="en-GB" sz="1400" b="1">
                <a:solidFill>
                  <a:schemeClr val="tx1"/>
                </a:solidFill>
                <a:ea typeface="Calibri" panose="020F0502020204030204" pitchFamily="34" charset="0"/>
                <a:cs typeface="Times New Roman" panose="02020603050405020304" pitchFamily="18" charset="0"/>
              </a:rPr>
              <a:t>TRANSMISSION</a:t>
            </a:r>
            <a:endParaRPr lang="en-GB" sz="1400" dirty="0">
              <a:solidFill>
                <a:schemeClr val="tx1"/>
              </a:solidFill>
              <a:ea typeface="Calibri" panose="020F0502020204030204" pitchFamily="34" charset="0"/>
              <a:cs typeface="Times New Roman" panose="02020603050405020304" pitchFamily="18" charset="0"/>
            </a:endParaRPr>
          </a:p>
        </p:txBody>
      </p:sp>
      <p:pic>
        <p:nvPicPr>
          <p:cNvPr id="47" name="Picture 2" descr="http://www.vce.bioninja.com.au/_Media/synaptic_transmission_med.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3088" y="220420"/>
            <a:ext cx="2939897" cy="1612861"/>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0" y="-71968"/>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Synaptic transmission missing blanks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91823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erbal-aikido.com/wp-content/uploads/2013/05/aikido.verbal.img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954" t="22519" r="1557" b="15346"/>
          <a:stretch/>
        </p:blipFill>
        <p:spPr bwMode="auto">
          <a:xfrm>
            <a:off x="2240581" y="185189"/>
            <a:ext cx="3272593" cy="14821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1405" y="2507679"/>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pituitary gland releases ACTH</a:t>
            </a:r>
            <a:endParaRPr lang="en-GB" dirty="0"/>
          </a:p>
        </p:txBody>
      </p:sp>
      <p:sp>
        <p:nvSpPr>
          <p:cNvPr id="6" name="Rectangle 5"/>
          <p:cNvSpPr/>
          <p:nvPr/>
        </p:nvSpPr>
        <p:spPr>
          <a:xfrm>
            <a:off x="304683" y="4040705"/>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The ANS changes from its normal resting state (parasympathetic nervous system) to the physiologically aroused sympathetic state</a:t>
            </a:r>
            <a:endParaRPr lang="en-GB" sz="1400" dirty="0"/>
          </a:p>
        </p:txBody>
      </p:sp>
      <p:sp>
        <p:nvSpPr>
          <p:cNvPr id="7" name="Rectangle 6"/>
          <p:cNvSpPr/>
          <p:nvPr/>
        </p:nvSpPr>
        <p:spPr>
          <a:xfrm>
            <a:off x="3876878" y="5756315"/>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Adrenaline causes physiological changes</a:t>
            </a:r>
            <a:endParaRPr lang="en-GB" dirty="0"/>
          </a:p>
        </p:txBody>
      </p:sp>
      <p:sp>
        <p:nvSpPr>
          <p:cNvPr id="8" name="Rectangle 7"/>
          <p:cNvSpPr/>
          <p:nvPr/>
        </p:nvSpPr>
        <p:spPr>
          <a:xfrm>
            <a:off x="3462734" y="3229575"/>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adrenal glands release adrenaline into the bloodstream</a:t>
            </a:r>
            <a:endParaRPr lang="en-GB" dirty="0"/>
          </a:p>
        </p:txBody>
      </p:sp>
      <p:pic>
        <p:nvPicPr>
          <p:cNvPr id="9" name="Picture 2" descr="http://www.verbal-aikido.com/wp-content/uploads/2013/05/aikido.verbal.img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845"/>
          <a:stretch/>
        </p:blipFill>
        <p:spPr bwMode="auto">
          <a:xfrm>
            <a:off x="248650" y="27810"/>
            <a:ext cx="1892263" cy="171664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40756" y="1864894"/>
            <a:ext cx="4306602" cy="47007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Rectangle 10"/>
          <p:cNvSpPr/>
          <p:nvPr/>
        </p:nvSpPr>
        <p:spPr>
          <a:xfrm>
            <a:off x="7640756" y="332187"/>
            <a:ext cx="4306602" cy="14228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000" dirty="0" smtClean="0"/>
              <a:t>Clare was telling her friend Rachel the following story:</a:t>
            </a:r>
          </a:p>
          <a:p>
            <a:pPr algn="ctr"/>
            <a:r>
              <a:rPr lang="en-GB" sz="1000" dirty="0" smtClean="0"/>
              <a:t>“I was walking home by myself in the dark. Suddenly, I heard a shuffling noise behind me. I realised it was coming closer. I saw a bus at the bus stop and decided to run. I could hear the footsteps getting closer. I don’t think I ever moved so quickly. I leapt on the bus shaking and sweating with my heart beating so fast. I turned to see an empty street as the bus pulled away. Had I imagined it?”</a:t>
            </a:r>
          </a:p>
          <a:p>
            <a:pPr algn="ctr"/>
            <a:r>
              <a:rPr lang="en-GB" sz="1000" dirty="0" smtClean="0"/>
              <a:t>Outline the role of the CNS and ANS in behaviour referring to Clare’s experience in your answer.</a:t>
            </a:r>
            <a:endParaRPr lang="en-GB" sz="1000" dirty="0"/>
          </a:p>
        </p:txBody>
      </p:sp>
      <p:sp>
        <p:nvSpPr>
          <p:cNvPr id="12" name="Rectangle 11"/>
          <p:cNvSpPr/>
          <p:nvPr/>
        </p:nvSpPr>
        <p:spPr>
          <a:xfrm>
            <a:off x="408585" y="5438704"/>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ACTH has an effect on the adrenal gland</a:t>
            </a:r>
            <a:endParaRPr lang="en-GB" dirty="0"/>
          </a:p>
        </p:txBody>
      </p:sp>
      <p:sp>
        <p:nvSpPr>
          <p:cNvPr id="13" name="Rectangle 12"/>
          <p:cNvSpPr/>
          <p:nvPr/>
        </p:nvSpPr>
        <p:spPr>
          <a:xfrm>
            <a:off x="4479619" y="1972274"/>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generates the fight or flight response</a:t>
            </a:r>
            <a:endParaRPr lang="en-GB" dirty="0"/>
          </a:p>
        </p:txBody>
      </p:sp>
      <p:sp>
        <p:nvSpPr>
          <p:cNvPr id="14" name="Rectangle 13"/>
          <p:cNvSpPr/>
          <p:nvPr/>
        </p:nvSpPr>
        <p:spPr>
          <a:xfrm>
            <a:off x="4399194" y="4486876"/>
            <a:ext cx="2856199" cy="107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threat passes and the parasympathetic nervous system returns the body to its resting state.</a:t>
            </a:r>
            <a:endParaRPr lang="en-GB" dirty="0"/>
          </a:p>
        </p:txBody>
      </p:sp>
      <p:sp>
        <p:nvSpPr>
          <p:cNvPr id="5" name="Oval 4"/>
          <p:cNvSpPr/>
          <p:nvPr/>
        </p:nvSpPr>
        <p:spPr>
          <a:xfrm>
            <a:off x="4259179" y="1636295"/>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6</a:t>
            </a:r>
            <a:endParaRPr lang="en-GB" dirty="0"/>
          </a:p>
        </p:txBody>
      </p:sp>
      <p:sp>
        <p:nvSpPr>
          <p:cNvPr id="16" name="Oval 15"/>
          <p:cNvSpPr/>
          <p:nvPr/>
        </p:nvSpPr>
        <p:spPr>
          <a:xfrm>
            <a:off x="3262671" y="2919531"/>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4</a:t>
            </a:r>
            <a:endParaRPr lang="en-GB" dirty="0"/>
          </a:p>
        </p:txBody>
      </p:sp>
      <p:sp>
        <p:nvSpPr>
          <p:cNvPr id="17" name="Oval 16"/>
          <p:cNvSpPr/>
          <p:nvPr/>
        </p:nvSpPr>
        <p:spPr>
          <a:xfrm>
            <a:off x="112999" y="2167269"/>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2</a:t>
            </a:r>
            <a:endParaRPr lang="en-GB" dirty="0"/>
          </a:p>
        </p:txBody>
      </p:sp>
      <p:sp>
        <p:nvSpPr>
          <p:cNvPr id="18" name="Oval 17"/>
          <p:cNvSpPr/>
          <p:nvPr/>
        </p:nvSpPr>
        <p:spPr>
          <a:xfrm>
            <a:off x="0" y="3713516"/>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1</a:t>
            </a:r>
            <a:endParaRPr lang="en-GB" dirty="0"/>
          </a:p>
        </p:txBody>
      </p:sp>
      <p:sp>
        <p:nvSpPr>
          <p:cNvPr id="19" name="Oval 18"/>
          <p:cNvSpPr/>
          <p:nvPr/>
        </p:nvSpPr>
        <p:spPr>
          <a:xfrm>
            <a:off x="143890" y="5216687"/>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3</a:t>
            </a:r>
            <a:endParaRPr lang="en-GB" dirty="0"/>
          </a:p>
        </p:txBody>
      </p:sp>
      <p:sp>
        <p:nvSpPr>
          <p:cNvPr id="20" name="Oval 19"/>
          <p:cNvSpPr/>
          <p:nvPr/>
        </p:nvSpPr>
        <p:spPr>
          <a:xfrm>
            <a:off x="4044497" y="4325240"/>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7</a:t>
            </a:r>
            <a:endParaRPr lang="en-GB" dirty="0"/>
          </a:p>
        </p:txBody>
      </p:sp>
      <p:sp>
        <p:nvSpPr>
          <p:cNvPr id="21" name="Oval 20"/>
          <p:cNvSpPr/>
          <p:nvPr/>
        </p:nvSpPr>
        <p:spPr>
          <a:xfrm>
            <a:off x="3567294" y="5416466"/>
            <a:ext cx="529389" cy="50173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5</a:t>
            </a:r>
            <a:endParaRPr lang="en-GB" dirty="0"/>
          </a:p>
        </p:txBody>
      </p:sp>
      <p:sp>
        <p:nvSpPr>
          <p:cNvPr id="15" name="Rectangle 14"/>
          <p:cNvSpPr/>
          <p:nvPr/>
        </p:nvSpPr>
        <p:spPr>
          <a:xfrm>
            <a:off x="1082842" y="1754993"/>
            <a:ext cx="2709218" cy="578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smtClean="0"/>
              <a:t>Place numbers in the circles to show the correct sequence of events</a:t>
            </a:r>
            <a:endParaRPr lang="en-GB" sz="1400" dirty="0"/>
          </a:p>
        </p:txBody>
      </p:sp>
      <p:sp>
        <p:nvSpPr>
          <p:cNvPr id="22" name="Rectangle 21"/>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Fight or flight</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72877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04506445"/>
              </p:ext>
            </p:extLst>
          </p:nvPr>
        </p:nvGraphicFramePr>
        <p:xfrm>
          <a:off x="5125451" y="791855"/>
          <a:ext cx="6874044" cy="5702674"/>
        </p:xfrm>
        <a:graphic>
          <a:graphicData uri="http://schemas.openxmlformats.org/drawingml/2006/table">
            <a:tbl>
              <a:tblPr firstRow="1" bandRow="1">
                <a:tableStyleId>{7DF18680-E054-41AD-8BC1-D1AEF772440D}</a:tableStyleId>
              </a:tblPr>
              <a:tblGrid>
                <a:gridCol w="1718511"/>
                <a:gridCol w="1718511"/>
                <a:gridCol w="1718511"/>
                <a:gridCol w="1718511"/>
              </a:tblGrid>
              <a:tr h="543650">
                <a:tc>
                  <a:txBody>
                    <a:bodyPr/>
                    <a:lstStyle/>
                    <a:p>
                      <a:r>
                        <a:rPr lang="en-GB" dirty="0" smtClean="0"/>
                        <a:t>Gland</a:t>
                      </a:r>
                      <a:endParaRPr lang="en-GB" dirty="0"/>
                    </a:p>
                  </a:txBody>
                  <a:tcPr/>
                </a:tc>
                <a:tc>
                  <a:txBody>
                    <a:bodyPr/>
                    <a:lstStyle/>
                    <a:p>
                      <a:r>
                        <a:rPr lang="en-GB" dirty="0" smtClean="0"/>
                        <a:t>Hormone</a:t>
                      </a:r>
                      <a:endParaRPr lang="en-GB" dirty="0"/>
                    </a:p>
                  </a:txBody>
                  <a:tcPr/>
                </a:tc>
                <a:tc>
                  <a:txBody>
                    <a:bodyPr/>
                    <a:lstStyle/>
                    <a:p>
                      <a:r>
                        <a:rPr lang="en-GB" dirty="0" smtClean="0"/>
                        <a:t>Target organ</a:t>
                      </a:r>
                      <a:endParaRPr lang="en-GB" dirty="0"/>
                    </a:p>
                  </a:txBody>
                  <a:tcPr/>
                </a:tc>
                <a:tc>
                  <a:txBody>
                    <a:bodyPr/>
                    <a:lstStyle/>
                    <a:p>
                      <a:r>
                        <a:rPr lang="en-GB" dirty="0" smtClean="0"/>
                        <a:t>Function</a:t>
                      </a:r>
                      <a:endParaRPr lang="en-GB" dirty="0"/>
                    </a:p>
                  </a:txBody>
                  <a:tcPr/>
                </a:tc>
              </a:tr>
              <a:tr h="946856">
                <a:tc>
                  <a:txBody>
                    <a:bodyPr/>
                    <a:lstStyle/>
                    <a:p>
                      <a:pPr algn="ctr"/>
                      <a:r>
                        <a:rPr lang="en-GB" sz="1800" dirty="0" smtClean="0"/>
                        <a:t>Adrenal</a:t>
                      </a:r>
                      <a:endParaRPr lang="en-GB" sz="1800" dirty="0"/>
                    </a:p>
                  </a:txBody>
                  <a:tcPr/>
                </a:tc>
                <a:tc>
                  <a:txBody>
                    <a:bodyPr/>
                    <a:lstStyle/>
                    <a:p>
                      <a:pPr algn="ctr"/>
                      <a:r>
                        <a:rPr lang="en-GB" sz="1800" dirty="0" smtClean="0"/>
                        <a:t>Adrenaline </a:t>
                      </a:r>
                      <a:endParaRPr lang="en-GB" sz="1800" dirty="0"/>
                    </a:p>
                  </a:txBody>
                  <a:tcPr/>
                </a:tc>
                <a:tc>
                  <a:txBody>
                    <a:bodyPr/>
                    <a:lstStyle/>
                    <a:p>
                      <a:pPr algn="ctr"/>
                      <a:r>
                        <a:rPr lang="en-GB" sz="1800" dirty="0" smtClean="0"/>
                        <a:t>Vital organs e.g. liver and heart</a:t>
                      </a:r>
                      <a:endParaRPr lang="en-GB" sz="1800" dirty="0"/>
                    </a:p>
                  </a:txBody>
                  <a:tcPr/>
                </a:tc>
                <a:tc>
                  <a:txBody>
                    <a:bodyPr/>
                    <a:lstStyle/>
                    <a:p>
                      <a:pPr algn="ctr"/>
                      <a:r>
                        <a:rPr lang="en-GB" sz="1200" dirty="0" smtClean="0"/>
                        <a:t>Prepares the</a:t>
                      </a:r>
                      <a:r>
                        <a:rPr lang="en-GB" sz="1200" baseline="0" dirty="0" smtClean="0"/>
                        <a:t> body for action – flight or flight</a:t>
                      </a:r>
                      <a:endParaRPr lang="en-GB" sz="1200" dirty="0"/>
                    </a:p>
                  </a:txBody>
                  <a:tcPr/>
                </a:tc>
              </a:tr>
              <a:tr h="946856">
                <a:tc>
                  <a:txBody>
                    <a:bodyPr/>
                    <a:lstStyle/>
                    <a:p>
                      <a:pPr algn="ctr"/>
                      <a:r>
                        <a:rPr lang="en-GB" sz="1800" dirty="0" smtClean="0"/>
                        <a:t>Pituitary</a:t>
                      </a:r>
                      <a:endParaRPr lang="en-GB" sz="1800" dirty="0"/>
                    </a:p>
                  </a:txBody>
                  <a:tcPr/>
                </a:tc>
                <a:tc>
                  <a:txBody>
                    <a:bodyPr/>
                    <a:lstStyle/>
                    <a:p>
                      <a:pPr algn="ctr"/>
                      <a:r>
                        <a:rPr lang="en-GB" sz="1800" dirty="0" smtClean="0"/>
                        <a:t>ADH</a:t>
                      </a:r>
                      <a:endParaRPr lang="en-GB" sz="1800" dirty="0"/>
                    </a:p>
                  </a:txBody>
                  <a:tcPr/>
                </a:tc>
                <a:tc>
                  <a:txBody>
                    <a:bodyPr/>
                    <a:lstStyle/>
                    <a:p>
                      <a:pPr algn="ctr"/>
                      <a:r>
                        <a:rPr lang="en-GB" sz="1800" dirty="0" smtClean="0"/>
                        <a:t>Kidney</a:t>
                      </a:r>
                      <a:endParaRPr lang="en-GB" sz="1800" dirty="0"/>
                    </a:p>
                  </a:txBody>
                  <a:tcPr/>
                </a:tc>
                <a:tc>
                  <a:txBody>
                    <a:bodyPr/>
                    <a:lstStyle/>
                    <a:p>
                      <a:pPr algn="ctr"/>
                      <a:r>
                        <a:rPr lang="en-GB" sz="1200" b="0" i="0" kern="1200" dirty="0" smtClean="0">
                          <a:solidFill>
                            <a:schemeClr val="dk1"/>
                          </a:solidFill>
                          <a:effectLst/>
                          <a:latin typeface="+mn-lt"/>
                          <a:ea typeface="+mn-ea"/>
                          <a:cs typeface="+mn-cs"/>
                        </a:rPr>
                        <a:t>Controls blood water level by triggering uptake of water in kidneys.</a:t>
                      </a:r>
                      <a:endParaRPr lang="en-GB" sz="1200" dirty="0"/>
                    </a:p>
                  </a:txBody>
                  <a:tcPr/>
                </a:tc>
              </a:tr>
              <a:tr h="946856">
                <a:tc>
                  <a:txBody>
                    <a:bodyPr/>
                    <a:lstStyle/>
                    <a:p>
                      <a:pPr algn="ctr"/>
                      <a:r>
                        <a:rPr lang="en-GB" sz="1800" dirty="0" smtClean="0"/>
                        <a:t>Ovaries</a:t>
                      </a:r>
                      <a:endParaRPr lang="en-GB" sz="1800" dirty="0"/>
                    </a:p>
                  </a:txBody>
                  <a:tcPr/>
                </a:tc>
                <a:tc>
                  <a:txBody>
                    <a:bodyPr/>
                    <a:lstStyle/>
                    <a:p>
                      <a:pPr algn="ctr"/>
                      <a:r>
                        <a:rPr lang="en-GB" sz="1800" b="0" i="0" kern="1200" dirty="0" smtClean="0">
                          <a:solidFill>
                            <a:schemeClr val="dk1"/>
                          </a:solidFill>
                          <a:effectLst/>
                          <a:latin typeface="+mn-lt"/>
                          <a:ea typeface="+mn-ea"/>
                          <a:cs typeface="+mn-cs"/>
                        </a:rPr>
                        <a:t>Oestrogen </a:t>
                      </a:r>
                      <a:endParaRPr lang="en-GB" sz="1800" dirty="0"/>
                    </a:p>
                  </a:txBody>
                  <a:tcPr/>
                </a:tc>
                <a:tc>
                  <a:txBody>
                    <a:bodyPr/>
                    <a:lstStyle/>
                    <a:p>
                      <a:pPr algn="ctr"/>
                      <a:r>
                        <a:rPr lang="en-GB" sz="1800" b="0" i="0" kern="1200" dirty="0" smtClean="0">
                          <a:solidFill>
                            <a:schemeClr val="dk1"/>
                          </a:solidFill>
                          <a:effectLst/>
                          <a:latin typeface="+mn-lt"/>
                          <a:ea typeface="+mn-ea"/>
                          <a:cs typeface="+mn-cs"/>
                        </a:rPr>
                        <a:t>ovaries, uterus, pituitary gland</a:t>
                      </a:r>
                      <a:endParaRPr lang="en-GB" sz="1800" dirty="0"/>
                    </a:p>
                  </a:txBody>
                  <a:tcPr/>
                </a:tc>
                <a:tc>
                  <a:txBody>
                    <a:bodyPr/>
                    <a:lstStyle/>
                    <a:p>
                      <a:pPr algn="ctr"/>
                      <a:r>
                        <a:rPr lang="en-GB" sz="1200" b="0" i="0" kern="1200" dirty="0" smtClean="0">
                          <a:solidFill>
                            <a:schemeClr val="dk1"/>
                          </a:solidFill>
                          <a:effectLst/>
                          <a:latin typeface="+mn-lt"/>
                          <a:ea typeface="+mn-ea"/>
                          <a:cs typeface="+mn-cs"/>
                        </a:rPr>
                        <a:t>Controls puberty and the menstrual cycle in females; stimulates production of LH and suppresses the production of FSH in the pituitary gland.</a:t>
                      </a:r>
                      <a:endParaRPr lang="en-GB" sz="1200" dirty="0"/>
                    </a:p>
                  </a:txBody>
                  <a:tcPr/>
                </a:tc>
              </a:tr>
              <a:tr h="946856">
                <a:tc>
                  <a:txBody>
                    <a:bodyPr/>
                    <a:lstStyle/>
                    <a:p>
                      <a:pPr algn="ctr"/>
                      <a:r>
                        <a:rPr lang="en-GB" sz="1800" dirty="0" smtClean="0"/>
                        <a:t>Pancreas</a:t>
                      </a:r>
                      <a:endParaRPr lang="en-GB" sz="1800" dirty="0"/>
                    </a:p>
                  </a:txBody>
                  <a:tcPr/>
                </a:tc>
                <a:tc>
                  <a:txBody>
                    <a:bodyPr/>
                    <a:lstStyle/>
                    <a:p>
                      <a:pPr algn="ctr"/>
                      <a:r>
                        <a:rPr lang="en-GB" sz="1800" dirty="0" smtClean="0"/>
                        <a:t>Insulin </a:t>
                      </a:r>
                      <a:endParaRPr lang="en-GB" sz="1800" dirty="0"/>
                    </a:p>
                  </a:txBody>
                  <a:tcPr/>
                </a:tc>
                <a:tc>
                  <a:txBody>
                    <a:bodyPr/>
                    <a:lstStyle/>
                    <a:p>
                      <a:pPr algn="ctr"/>
                      <a:r>
                        <a:rPr lang="en-GB" sz="1800" dirty="0" smtClean="0"/>
                        <a:t>Liver</a:t>
                      </a:r>
                      <a:endParaRPr lang="en-GB" sz="1800" dirty="0"/>
                    </a:p>
                  </a:txBody>
                  <a:tcPr/>
                </a:tc>
                <a:tc>
                  <a:txBody>
                    <a:bodyPr/>
                    <a:lstStyle/>
                    <a:p>
                      <a:pPr algn="ctr"/>
                      <a:r>
                        <a:rPr lang="en-GB" sz="1200" b="0" i="0" kern="1200" dirty="0" smtClean="0">
                          <a:solidFill>
                            <a:schemeClr val="dk1"/>
                          </a:solidFill>
                          <a:effectLst/>
                          <a:latin typeface="+mn-lt"/>
                          <a:ea typeface="+mn-ea"/>
                          <a:cs typeface="+mn-cs"/>
                        </a:rPr>
                        <a:t>Controls blood sugar levels.</a:t>
                      </a:r>
                      <a:endParaRPr lang="en-GB" sz="1200" dirty="0"/>
                    </a:p>
                  </a:txBody>
                  <a:tcPr/>
                </a:tc>
              </a:tr>
              <a:tr h="946856">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745958" y="407456"/>
            <a:ext cx="3188368" cy="398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smtClean="0"/>
              <a:t>Label the parts of the endocrine system</a:t>
            </a:r>
            <a:endParaRPr lang="en-GB" sz="1400" dirty="0"/>
          </a:p>
        </p:txBody>
      </p:sp>
      <p:sp>
        <p:nvSpPr>
          <p:cNvPr id="7" name="Rectangle 6"/>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endocrine system</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Picture 1"/>
          <p:cNvPicPr>
            <a:picLocks noChangeAspect="1"/>
          </p:cNvPicPr>
          <p:nvPr/>
        </p:nvPicPr>
        <p:blipFill rotWithShape="1">
          <a:blip r:embed="rId2"/>
          <a:srcRect l="28099" t="32456" r="34532" b="22350"/>
          <a:stretch/>
        </p:blipFill>
        <p:spPr>
          <a:xfrm>
            <a:off x="168443" y="1744579"/>
            <a:ext cx="4759349" cy="3597442"/>
          </a:xfrm>
          <a:prstGeom prst="rect">
            <a:avLst/>
          </a:prstGeom>
        </p:spPr>
      </p:pic>
    </p:spTree>
    <p:extLst>
      <p:ext uri="{BB962C8B-B14F-4D97-AF65-F5344CB8AC3E}">
        <p14:creationId xmlns:p14="http://schemas.microsoft.com/office/powerpoint/2010/main" val="3036199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453" y="1251284"/>
            <a:ext cx="2406316" cy="22779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smtClean="0"/>
              <a:t>A The Central nervous system</a:t>
            </a:r>
          </a:p>
          <a:p>
            <a:pPr algn="ctr"/>
            <a:endParaRPr lang="en-GB" sz="1100" dirty="0" smtClean="0"/>
          </a:p>
          <a:p>
            <a:pPr algn="ctr"/>
            <a:r>
              <a:rPr lang="en-GB" sz="1100" dirty="0" smtClean="0"/>
              <a:t>B The peripheral nervous system</a:t>
            </a:r>
          </a:p>
          <a:p>
            <a:pPr algn="ctr"/>
            <a:endParaRPr lang="en-GB" sz="1100" dirty="0" smtClean="0"/>
          </a:p>
          <a:p>
            <a:pPr algn="ctr"/>
            <a:r>
              <a:rPr lang="en-GB" sz="1100" dirty="0" smtClean="0"/>
              <a:t>C The somatic nervous system</a:t>
            </a:r>
          </a:p>
          <a:p>
            <a:pPr algn="ctr"/>
            <a:endParaRPr lang="en-GB" sz="1100" dirty="0" smtClean="0"/>
          </a:p>
          <a:p>
            <a:pPr algn="ctr"/>
            <a:r>
              <a:rPr lang="en-GB" sz="1100" b="1" dirty="0" smtClean="0">
                <a:solidFill>
                  <a:srgbClr val="92D050"/>
                </a:solidFill>
              </a:rPr>
              <a:t>D The </a:t>
            </a:r>
            <a:r>
              <a:rPr lang="en-GB" sz="1100" b="1" dirty="0">
                <a:solidFill>
                  <a:srgbClr val="92D050"/>
                </a:solidFill>
              </a:rPr>
              <a:t>a</a:t>
            </a:r>
            <a:r>
              <a:rPr lang="en-GB" sz="1100" b="1" dirty="0" smtClean="0">
                <a:solidFill>
                  <a:srgbClr val="92D050"/>
                </a:solidFill>
              </a:rPr>
              <a:t>utonomic nervous system</a:t>
            </a:r>
          </a:p>
        </p:txBody>
      </p:sp>
      <p:sp>
        <p:nvSpPr>
          <p:cNvPr id="5" name="Rectangle 4"/>
          <p:cNvSpPr/>
          <p:nvPr/>
        </p:nvSpPr>
        <p:spPr>
          <a:xfrm>
            <a:off x="3416968" y="1251284"/>
            <a:ext cx="2406316" cy="22779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smtClean="0"/>
              <a:t>A maintains homeostasis by regulating body temperature, heartbeat etc.</a:t>
            </a:r>
          </a:p>
          <a:p>
            <a:pPr algn="ctr"/>
            <a:endParaRPr lang="en-GB" sz="1100" dirty="0" smtClean="0"/>
          </a:p>
          <a:p>
            <a:pPr algn="ctr"/>
            <a:r>
              <a:rPr lang="en-GB" sz="1100" dirty="0" smtClean="0"/>
              <a:t>B Made up of the brain and spinal cord</a:t>
            </a:r>
          </a:p>
          <a:p>
            <a:pPr algn="ctr"/>
            <a:endParaRPr lang="en-GB" sz="1100" dirty="0" smtClean="0"/>
          </a:p>
          <a:p>
            <a:pPr algn="ctr"/>
            <a:r>
              <a:rPr lang="en-GB" sz="1100" b="1" dirty="0" smtClean="0">
                <a:solidFill>
                  <a:schemeClr val="accent2"/>
                </a:solidFill>
              </a:rPr>
              <a:t>C Controls muscle movement</a:t>
            </a:r>
          </a:p>
          <a:p>
            <a:pPr algn="ctr"/>
            <a:endParaRPr lang="en-GB" sz="1100" dirty="0" smtClean="0"/>
          </a:p>
          <a:p>
            <a:pPr algn="ctr"/>
            <a:r>
              <a:rPr lang="en-GB" sz="1100" dirty="0" smtClean="0"/>
              <a:t>D Passes messages to and from the brain and connects nerves to the PNS</a:t>
            </a:r>
            <a:endParaRPr lang="en-GB" sz="1100" dirty="0"/>
          </a:p>
        </p:txBody>
      </p:sp>
      <p:sp>
        <p:nvSpPr>
          <p:cNvPr id="6" name="Rectangle 5"/>
          <p:cNvSpPr/>
          <p:nvPr/>
        </p:nvSpPr>
        <p:spPr>
          <a:xfrm>
            <a:off x="6280483" y="1251283"/>
            <a:ext cx="2406316" cy="227797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100" dirty="0" smtClean="0"/>
              <a:t>A Adrenal gland</a:t>
            </a:r>
          </a:p>
          <a:p>
            <a:pPr algn="ctr"/>
            <a:endParaRPr lang="en-GB" sz="1100" dirty="0"/>
          </a:p>
          <a:p>
            <a:pPr algn="ctr"/>
            <a:r>
              <a:rPr lang="en-GB" sz="1100" b="1" dirty="0" smtClean="0">
                <a:solidFill>
                  <a:schemeClr val="accent3"/>
                </a:solidFill>
              </a:rPr>
              <a:t>B Pituitary gland</a:t>
            </a:r>
          </a:p>
          <a:p>
            <a:pPr algn="ctr"/>
            <a:endParaRPr lang="en-GB" sz="1100" dirty="0"/>
          </a:p>
          <a:p>
            <a:pPr algn="ctr"/>
            <a:r>
              <a:rPr lang="en-GB" sz="1100" dirty="0" smtClean="0"/>
              <a:t>C Thyroid gland</a:t>
            </a:r>
          </a:p>
          <a:p>
            <a:pPr algn="ctr"/>
            <a:endParaRPr lang="en-GB" sz="1100" dirty="0"/>
          </a:p>
          <a:p>
            <a:pPr algn="ctr"/>
            <a:r>
              <a:rPr lang="en-GB" sz="1100" dirty="0" smtClean="0"/>
              <a:t>D Hypothalamus</a:t>
            </a:r>
            <a:endParaRPr lang="en-GB" sz="1100" dirty="0"/>
          </a:p>
        </p:txBody>
      </p:sp>
      <p:sp>
        <p:nvSpPr>
          <p:cNvPr id="7" name="Rectangle 6"/>
          <p:cNvSpPr/>
          <p:nvPr/>
        </p:nvSpPr>
        <p:spPr>
          <a:xfrm>
            <a:off x="9143998" y="1251283"/>
            <a:ext cx="2406316" cy="227797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b="1" dirty="0" smtClean="0">
                <a:solidFill>
                  <a:schemeClr val="accent4"/>
                </a:solidFill>
              </a:rPr>
              <a:t>A Inhibits digestion</a:t>
            </a:r>
          </a:p>
          <a:p>
            <a:pPr algn="ctr"/>
            <a:endParaRPr lang="en-GB" sz="1100" dirty="0"/>
          </a:p>
          <a:p>
            <a:pPr algn="ctr"/>
            <a:r>
              <a:rPr lang="en-GB" sz="1100" dirty="0" smtClean="0"/>
              <a:t>B Contracts pupils</a:t>
            </a:r>
          </a:p>
          <a:p>
            <a:pPr algn="ctr"/>
            <a:endParaRPr lang="en-GB" sz="1100" dirty="0"/>
          </a:p>
          <a:p>
            <a:pPr algn="ctr"/>
            <a:r>
              <a:rPr lang="en-GB" sz="1100" dirty="0" smtClean="0"/>
              <a:t>C Stimulates saliva production</a:t>
            </a:r>
          </a:p>
          <a:p>
            <a:pPr algn="ctr"/>
            <a:endParaRPr lang="en-GB" sz="1100" dirty="0"/>
          </a:p>
          <a:p>
            <a:pPr algn="ctr"/>
            <a:r>
              <a:rPr lang="en-GB" sz="1100" dirty="0" smtClean="0"/>
              <a:t>D Decreases heart rate</a:t>
            </a:r>
            <a:endParaRPr lang="en-GB" sz="1100" dirty="0"/>
          </a:p>
        </p:txBody>
      </p:sp>
      <p:sp>
        <p:nvSpPr>
          <p:cNvPr id="8" name="Rectangle 7"/>
          <p:cNvSpPr/>
          <p:nvPr/>
        </p:nvSpPr>
        <p:spPr>
          <a:xfrm>
            <a:off x="553453" y="497305"/>
            <a:ext cx="2406316" cy="713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Which division of the nervous system is divided into sympathetic and parasympathetic branches?</a:t>
            </a:r>
            <a:endParaRPr lang="en-GB" sz="1100" dirty="0"/>
          </a:p>
        </p:txBody>
      </p:sp>
      <p:sp>
        <p:nvSpPr>
          <p:cNvPr id="9" name="Rectangle 8"/>
          <p:cNvSpPr/>
          <p:nvPr/>
        </p:nvSpPr>
        <p:spPr>
          <a:xfrm>
            <a:off x="3416968" y="497305"/>
            <a:ext cx="2406316" cy="7138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dirty="0" smtClean="0"/>
              <a:t>Which describes the somatic nervous system?</a:t>
            </a:r>
            <a:endParaRPr lang="en-GB" sz="1100" dirty="0"/>
          </a:p>
        </p:txBody>
      </p:sp>
      <p:sp>
        <p:nvSpPr>
          <p:cNvPr id="10" name="Rectangle 9"/>
          <p:cNvSpPr/>
          <p:nvPr/>
        </p:nvSpPr>
        <p:spPr>
          <a:xfrm>
            <a:off x="6280483" y="497304"/>
            <a:ext cx="2406316" cy="7138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smtClean="0">
                <a:solidFill>
                  <a:schemeClr val="tx1"/>
                </a:solidFill>
              </a:rPr>
              <a:t>The master endocrine gland is the…</a:t>
            </a:r>
            <a:endParaRPr lang="en-GB" sz="1100" dirty="0">
              <a:solidFill>
                <a:schemeClr val="tx1"/>
              </a:solidFill>
            </a:endParaRPr>
          </a:p>
        </p:txBody>
      </p:sp>
      <p:sp>
        <p:nvSpPr>
          <p:cNvPr id="11" name="Rectangle 10"/>
          <p:cNvSpPr/>
          <p:nvPr/>
        </p:nvSpPr>
        <p:spPr>
          <a:xfrm>
            <a:off x="9143998" y="497304"/>
            <a:ext cx="2406316" cy="7138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dirty="0" smtClean="0"/>
              <a:t>Which is NOT an action of the parasympathetic branch of the ANS?</a:t>
            </a:r>
            <a:endParaRPr lang="en-GB" sz="1100" dirty="0"/>
          </a:p>
        </p:txBody>
      </p:sp>
      <p:sp>
        <p:nvSpPr>
          <p:cNvPr id="12" name="Rectangle 11"/>
          <p:cNvSpPr/>
          <p:nvPr/>
        </p:nvSpPr>
        <p:spPr>
          <a:xfrm>
            <a:off x="553453" y="4467726"/>
            <a:ext cx="2406316" cy="22779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b="1" dirty="0" smtClean="0">
                <a:solidFill>
                  <a:schemeClr val="accent5"/>
                </a:solidFill>
              </a:rPr>
              <a:t>A Sensory neuron</a:t>
            </a:r>
          </a:p>
          <a:p>
            <a:pPr algn="ctr"/>
            <a:endParaRPr lang="en-GB" sz="1100" dirty="0"/>
          </a:p>
          <a:p>
            <a:pPr algn="ctr"/>
            <a:r>
              <a:rPr lang="en-GB" sz="1100" dirty="0" smtClean="0"/>
              <a:t>B Motor neuron</a:t>
            </a:r>
          </a:p>
          <a:p>
            <a:pPr algn="ctr"/>
            <a:endParaRPr lang="en-GB" sz="1100" dirty="0"/>
          </a:p>
          <a:p>
            <a:pPr algn="ctr"/>
            <a:r>
              <a:rPr lang="en-GB" sz="1100" dirty="0" smtClean="0"/>
              <a:t>C Relay neuron</a:t>
            </a:r>
          </a:p>
          <a:p>
            <a:pPr algn="ctr"/>
            <a:endParaRPr lang="en-GB" sz="1100" dirty="0"/>
          </a:p>
          <a:p>
            <a:pPr algn="ctr"/>
            <a:r>
              <a:rPr lang="en-GB" sz="1100" dirty="0" smtClean="0"/>
              <a:t>D Synaptic neuron</a:t>
            </a:r>
            <a:endParaRPr lang="en-GB" sz="1100" dirty="0"/>
          </a:p>
        </p:txBody>
      </p:sp>
      <p:sp>
        <p:nvSpPr>
          <p:cNvPr id="13" name="Rectangle 12"/>
          <p:cNvSpPr/>
          <p:nvPr/>
        </p:nvSpPr>
        <p:spPr>
          <a:xfrm>
            <a:off x="3416968" y="4467726"/>
            <a:ext cx="2406316" cy="22779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smtClean="0"/>
              <a:t>A Cell body</a:t>
            </a:r>
          </a:p>
          <a:p>
            <a:pPr algn="ctr"/>
            <a:endParaRPr lang="en-GB" sz="1100" dirty="0"/>
          </a:p>
          <a:p>
            <a:pPr algn="ctr"/>
            <a:r>
              <a:rPr lang="en-GB" sz="1100" dirty="0" smtClean="0"/>
              <a:t>B Axon</a:t>
            </a:r>
          </a:p>
          <a:p>
            <a:pPr algn="ctr"/>
            <a:endParaRPr lang="en-GB" sz="1100" dirty="0"/>
          </a:p>
          <a:p>
            <a:pPr algn="ctr"/>
            <a:r>
              <a:rPr lang="en-GB" sz="1100" b="1" dirty="0" smtClean="0">
                <a:solidFill>
                  <a:schemeClr val="accent6"/>
                </a:solidFill>
              </a:rPr>
              <a:t>C Effector</a:t>
            </a:r>
          </a:p>
          <a:p>
            <a:pPr algn="ctr"/>
            <a:endParaRPr lang="en-GB" sz="1100" dirty="0"/>
          </a:p>
          <a:p>
            <a:pPr algn="ctr"/>
            <a:r>
              <a:rPr lang="en-GB" sz="1100" dirty="0" smtClean="0"/>
              <a:t>D Dendrite</a:t>
            </a:r>
            <a:endParaRPr lang="en-GB" sz="1100" dirty="0"/>
          </a:p>
        </p:txBody>
      </p:sp>
      <p:sp>
        <p:nvSpPr>
          <p:cNvPr id="14" name="Rectangle 13"/>
          <p:cNvSpPr/>
          <p:nvPr/>
        </p:nvSpPr>
        <p:spPr>
          <a:xfrm>
            <a:off x="6280483" y="4467725"/>
            <a:ext cx="2406316" cy="2277979"/>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b="1" dirty="0" smtClean="0">
                <a:solidFill>
                  <a:srgbClr val="FF6600"/>
                </a:solidFill>
              </a:rPr>
              <a:t>A The neuron is in a resting state</a:t>
            </a:r>
          </a:p>
          <a:p>
            <a:pPr algn="ctr"/>
            <a:endParaRPr lang="en-GB" sz="1100" dirty="0"/>
          </a:p>
          <a:p>
            <a:pPr algn="ctr"/>
            <a:r>
              <a:rPr lang="en-GB" sz="1100" dirty="0" smtClean="0"/>
              <a:t>B An electrical impulse triggers the release of neurotransmitter</a:t>
            </a:r>
          </a:p>
          <a:p>
            <a:pPr algn="ctr"/>
            <a:endParaRPr lang="en-GB" sz="1100" dirty="0"/>
          </a:p>
          <a:p>
            <a:pPr algn="ctr"/>
            <a:r>
              <a:rPr lang="en-GB" sz="1100" dirty="0" smtClean="0"/>
              <a:t>C Neurotransmitter diffuses across the synaptic gap</a:t>
            </a:r>
          </a:p>
          <a:p>
            <a:pPr algn="ctr"/>
            <a:endParaRPr lang="en-GB" sz="1100" dirty="0"/>
          </a:p>
          <a:p>
            <a:pPr algn="ctr"/>
            <a:r>
              <a:rPr lang="en-GB" sz="1100" dirty="0" smtClean="0"/>
              <a:t>D The chemical message is converted back into an electrical impulse</a:t>
            </a:r>
            <a:endParaRPr lang="en-GB" sz="1100" dirty="0"/>
          </a:p>
        </p:txBody>
      </p:sp>
      <p:sp>
        <p:nvSpPr>
          <p:cNvPr id="15" name="Rectangle 14"/>
          <p:cNvSpPr/>
          <p:nvPr/>
        </p:nvSpPr>
        <p:spPr>
          <a:xfrm>
            <a:off x="9143998" y="4467725"/>
            <a:ext cx="2406316" cy="2277979"/>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smtClean="0"/>
              <a:t>A Synaptic transmission</a:t>
            </a:r>
          </a:p>
          <a:p>
            <a:pPr algn="ctr"/>
            <a:endParaRPr lang="en-GB" sz="1100" dirty="0"/>
          </a:p>
          <a:p>
            <a:pPr algn="ctr"/>
            <a:r>
              <a:rPr lang="en-GB" sz="1100" dirty="0" smtClean="0"/>
              <a:t>B Inhibitory response</a:t>
            </a:r>
          </a:p>
          <a:p>
            <a:pPr algn="ctr"/>
            <a:endParaRPr lang="en-GB" sz="1100" dirty="0"/>
          </a:p>
          <a:p>
            <a:pPr algn="ctr"/>
            <a:r>
              <a:rPr lang="en-GB" sz="1100" dirty="0" smtClean="0"/>
              <a:t>C Pre-synaptic terminal</a:t>
            </a:r>
          </a:p>
          <a:p>
            <a:pPr algn="ctr"/>
            <a:endParaRPr lang="en-GB" sz="1100" dirty="0"/>
          </a:p>
          <a:p>
            <a:pPr algn="ctr"/>
            <a:r>
              <a:rPr lang="en-GB" sz="1100" b="1" dirty="0" smtClean="0">
                <a:solidFill>
                  <a:srgbClr val="7030A0"/>
                </a:solidFill>
              </a:rPr>
              <a:t>D Action potential</a:t>
            </a:r>
            <a:endParaRPr lang="en-GB" sz="1100" b="1" dirty="0">
              <a:solidFill>
                <a:srgbClr val="7030A0"/>
              </a:solidFill>
            </a:endParaRPr>
          </a:p>
        </p:txBody>
      </p:sp>
      <p:sp>
        <p:nvSpPr>
          <p:cNvPr id="16" name="Rectangle 15"/>
          <p:cNvSpPr/>
          <p:nvPr/>
        </p:nvSpPr>
        <p:spPr>
          <a:xfrm>
            <a:off x="553453" y="3713747"/>
            <a:ext cx="2406316" cy="7138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smtClean="0"/>
              <a:t>Which of the following carries messages from the PNS to the CNS?</a:t>
            </a:r>
            <a:endParaRPr lang="en-GB" sz="1100" dirty="0"/>
          </a:p>
        </p:txBody>
      </p:sp>
      <p:sp>
        <p:nvSpPr>
          <p:cNvPr id="17" name="Rectangle 16"/>
          <p:cNvSpPr/>
          <p:nvPr/>
        </p:nvSpPr>
        <p:spPr>
          <a:xfrm>
            <a:off x="3416968" y="3713747"/>
            <a:ext cx="2406316" cy="7138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100" dirty="0" smtClean="0"/>
              <a:t>Which is NOT part of the basic structure of a neuron?</a:t>
            </a:r>
            <a:endParaRPr lang="en-GB" sz="1100" dirty="0"/>
          </a:p>
        </p:txBody>
      </p:sp>
      <p:sp>
        <p:nvSpPr>
          <p:cNvPr id="18" name="Rectangle 17"/>
          <p:cNvSpPr/>
          <p:nvPr/>
        </p:nvSpPr>
        <p:spPr>
          <a:xfrm>
            <a:off x="6280483" y="3713746"/>
            <a:ext cx="2406316" cy="713874"/>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Which of the following does NOT occur during synaptic transmission?</a:t>
            </a:r>
            <a:endParaRPr lang="en-GB" sz="1100" dirty="0"/>
          </a:p>
        </p:txBody>
      </p:sp>
      <p:sp>
        <p:nvSpPr>
          <p:cNvPr id="19" name="Rectangle 18"/>
          <p:cNvSpPr/>
          <p:nvPr/>
        </p:nvSpPr>
        <p:spPr>
          <a:xfrm>
            <a:off x="9143998" y="3713746"/>
            <a:ext cx="2406316" cy="71387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The following describes what process?</a:t>
            </a:r>
          </a:p>
          <a:p>
            <a:pPr algn="ctr"/>
            <a:r>
              <a:rPr lang="en-GB" sz="800" dirty="0" smtClean="0"/>
              <a:t>“when a neuron is activated by a stimulus, the inside of the cell becomes positively charged for a split second. This creates an electrical impulse that travels down the axon towards the end of the neuron”</a:t>
            </a:r>
            <a:endParaRPr lang="en-GB" sz="800" dirty="0"/>
          </a:p>
        </p:txBody>
      </p:sp>
      <p:sp>
        <p:nvSpPr>
          <p:cNvPr id="20" name="Rectangle 19"/>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Multi-choice quiz</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7021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Monozygotic tw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54" y="1167063"/>
            <a:ext cx="21621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izygotic tw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53" y="4074695"/>
            <a:ext cx="2162175" cy="1838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4754" y="2919663"/>
            <a:ext cx="2162175" cy="672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MONZYGOTIC</a:t>
            </a:r>
            <a:endParaRPr lang="en-GB" dirty="0"/>
          </a:p>
        </p:txBody>
      </p:sp>
      <p:sp>
        <p:nvSpPr>
          <p:cNvPr id="8" name="Rectangle 7"/>
          <p:cNvSpPr/>
          <p:nvPr/>
        </p:nvSpPr>
        <p:spPr>
          <a:xfrm>
            <a:off x="604753" y="6001249"/>
            <a:ext cx="2162175" cy="672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DIZYGOTIC</a:t>
            </a:r>
            <a:endParaRPr lang="en-GB" dirty="0"/>
          </a:p>
        </p:txBody>
      </p:sp>
      <p:sp>
        <p:nvSpPr>
          <p:cNvPr id="9" name="Rectangle 8"/>
          <p:cNvSpPr/>
          <p:nvPr/>
        </p:nvSpPr>
        <p:spPr>
          <a:xfrm>
            <a:off x="3099301" y="1294648"/>
            <a:ext cx="2162175" cy="22977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Rectangle 9"/>
          <p:cNvSpPr/>
          <p:nvPr/>
        </p:nvSpPr>
        <p:spPr>
          <a:xfrm>
            <a:off x="3099300" y="4376234"/>
            <a:ext cx="2162175" cy="22977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643842651"/>
              </p:ext>
            </p:extLst>
          </p:nvPr>
        </p:nvGraphicFramePr>
        <p:xfrm>
          <a:off x="5593848" y="761602"/>
          <a:ext cx="6374064" cy="3221600"/>
        </p:xfrm>
        <a:graphic>
          <a:graphicData uri="http://schemas.openxmlformats.org/drawingml/2006/table">
            <a:tbl>
              <a:tblPr firstRow="1" bandRow="1">
                <a:tableStyleId>{21E4AEA4-8DFA-4A89-87EB-49C32662AFE0}</a:tableStyleId>
              </a:tblPr>
              <a:tblGrid>
                <a:gridCol w="3187032"/>
                <a:gridCol w="3187032"/>
              </a:tblGrid>
              <a:tr h="417851">
                <a:tc>
                  <a:txBody>
                    <a:bodyPr/>
                    <a:lstStyle/>
                    <a:p>
                      <a:r>
                        <a:rPr lang="en-GB" dirty="0" smtClean="0"/>
                        <a:t>Feature</a:t>
                      </a:r>
                      <a:endParaRPr lang="en-GB" dirty="0"/>
                    </a:p>
                  </a:txBody>
                  <a:tcPr/>
                </a:tc>
                <a:tc>
                  <a:txBody>
                    <a:bodyPr/>
                    <a:lstStyle/>
                    <a:p>
                      <a:r>
                        <a:rPr lang="en-GB" dirty="0" smtClean="0"/>
                        <a:t>Interpretation</a:t>
                      </a:r>
                      <a:endParaRPr lang="en-GB" dirty="0"/>
                    </a:p>
                  </a:txBody>
                  <a:tcPr/>
                </a:tc>
              </a:tr>
              <a:tr h="721223">
                <a:tc>
                  <a:txBody>
                    <a:bodyPr/>
                    <a:lstStyle/>
                    <a:p>
                      <a:r>
                        <a:rPr lang="en-GB" dirty="0" smtClean="0"/>
                        <a:t>MZ concordance is significantly higher than DZ concordance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disorder has a genetic component</a:t>
                      </a:r>
                    </a:p>
                  </a:txBody>
                  <a:tcPr/>
                </a:tc>
              </a:tr>
              <a:tr h="721223">
                <a:tc>
                  <a:txBody>
                    <a:bodyPr/>
                    <a:lstStyle/>
                    <a:p>
                      <a:r>
                        <a:rPr lang="en-GB" dirty="0" smtClean="0"/>
                        <a:t>MZ concordance is the same or similar to DZ concordance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disorder is environmentally caused</a:t>
                      </a:r>
                    </a:p>
                  </a:txBody>
                  <a:tcPr/>
                </a:tc>
              </a:tr>
              <a:tr h="417851">
                <a:tc>
                  <a:txBody>
                    <a:bodyPr/>
                    <a:lstStyle/>
                    <a:p>
                      <a:r>
                        <a:rPr lang="en-GB" dirty="0" smtClean="0"/>
                        <a:t>MZ concordance is 100%</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disorder is genetically caused</a:t>
                      </a:r>
                    </a:p>
                  </a:txBody>
                  <a:tcPr/>
                </a:tc>
              </a:tr>
              <a:tr h="721223">
                <a:tc>
                  <a:txBody>
                    <a:bodyPr/>
                    <a:lstStyle/>
                    <a:p>
                      <a:r>
                        <a:rPr lang="en-GB" dirty="0" smtClean="0"/>
                        <a:t>MZ concordance is significantly less than 100%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disorder has an environmental component</a:t>
                      </a:r>
                    </a:p>
                  </a:txBody>
                  <a:tcPr/>
                </a:tc>
              </a:tr>
            </a:tbl>
          </a:graphicData>
        </a:graphic>
      </p:graphicFrame>
      <p:sp>
        <p:nvSpPr>
          <p:cNvPr id="13" name="Rectangle 12"/>
          <p:cNvSpPr/>
          <p:nvPr/>
        </p:nvSpPr>
        <p:spPr>
          <a:xfrm>
            <a:off x="6195427" y="4606838"/>
            <a:ext cx="2659814" cy="9885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disorder has an environmental component</a:t>
            </a:r>
            <a:endParaRPr lang="en-GB" dirty="0"/>
          </a:p>
        </p:txBody>
      </p:sp>
      <p:sp>
        <p:nvSpPr>
          <p:cNvPr id="14" name="Rectangle 13"/>
          <p:cNvSpPr/>
          <p:nvPr/>
        </p:nvSpPr>
        <p:spPr>
          <a:xfrm>
            <a:off x="9019172" y="4606838"/>
            <a:ext cx="2659814" cy="9885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disorder has a genetic component</a:t>
            </a:r>
            <a:endParaRPr lang="en-GB" dirty="0"/>
          </a:p>
        </p:txBody>
      </p:sp>
      <p:sp>
        <p:nvSpPr>
          <p:cNvPr id="15" name="Rectangle 14"/>
          <p:cNvSpPr/>
          <p:nvPr/>
        </p:nvSpPr>
        <p:spPr>
          <a:xfrm>
            <a:off x="6195427" y="5742572"/>
            <a:ext cx="2659814" cy="9885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disorder is environmentally caused</a:t>
            </a:r>
            <a:endParaRPr lang="en-GB" dirty="0"/>
          </a:p>
        </p:txBody>
      </p:sp>
      <p:sp>
        <p:nvSpPr>
          <p:cNvPr id="16" name="Rectangle 15"/>
          <p:cNvSpPr/>
          <p:nvPr/>
        </p:nvSpPr>
        <p:spPr>
          <a:xfrm>
            <a:off x="9019172" y="5742572"/>
            <a:ext cx="2659814" cy="9885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disorder is genetically caused</a:t>
            </a:r>
            <a:endParaRPr lang="en-GB" dirty="0"/>
          </a:p>
        </p:txBody>
      </p:sp>
      <p:sp>
        <p:nvSpPr>
          <p:cNvPr id="17" name="Rectangle 16"/>
          <p:cNvSpPr/>
          <p:nvPr/>
        </p:nvSpPr>
        <p:spPr>
          <a:xfrm>
            <a:off x="604753" y="338387"/>
            <a:ext cx="4656723" cy="6727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Label the diagrams to show MZ and DZ twins and then define these.</a:t>
            </a:r>
            <a:endParaRPr lang="en-GB" dirty="0"/>
          </a:p>
        </p:txBody>
      </p:sp>
      <p:sp>
        <p:nvSpPr>
          <p:cNvPr id="18" name="Rectangle 17"/>
          <p:cNvSpPr/>
          <p:nvPr/>
        </p:nvSpPr>
        <p:spPr>
          <a:xfrm>
            <a:off x="6195427" y="4074695"/>
            <a:ext cx="5483559" cy="45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Complete the table about concordance using the terms below:</a:t>
            </a:r>
            <a:endParaRPr lang="en-GB" sz="1600" dirty="0"/>
          </a:p>
        </p:txBody>
      </p:sp>
      <p:sp>
        <p:nvSpPr>
          <p:cNvPr id="20" name="Rectangle 19"/>
          <p:cNvSpPr/>
          <p:nvPr/>
        </p:nvSpPr>
        <p:spPr>
          <a:xfrm>
            <a:off x="5354054" y="0"/>
            <a:ext cx="6837946"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genetic basis of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behaviour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841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o.quizlet.com/5nrI1t655ese3NOnizD0p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35" y="1373895"/>
            <a:ext cx="6453334" cy="45560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70398" y="1039526"/>
            <a:ext cx="4621268" cy="52247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Describe what is happening in this diagram using as much psychological vocabulary as possible.</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4" name="Rectangle 3"/>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Types of neurons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178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pload.wikimedia.org/wikipedia/commons/3/37/1225_Chemical_Synapse.jpg"/>
          <p:cNvPicPr>
            <a:picLocks noChangeAspect="1" noChangeArrowheads="1"/>
          </p:cNvPicPr>
          <p:nvPr/>
        </p:nvPicPr>
        <p:blipFill rotWithShape="1">
          <a:blip r:embed="rId2">
            <a:extLst>
              <a:ext uri="{28A0092B-C50C-407E-A947-70E740481C1C}">
                <a14:useLocalDpi xmlns:a14="http://schemas.microsoft.com/office/drawing/2010/main" val="0"/>
              </a:ext>
            </a:extLst>
          </a:blip>
          <a:srcRect b="16087"/>
          <a:stretch/>
        </p:blipFill>
        <p:spPr bwMode="auto">
          <a:xfrm>
            <a:off x="1196337" y="766420"/>
            <a:ext cx="7273914" cy="5648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95645" y="2932103"/>
            <a:ext cx="577515" cy="438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D</a:t>
            </a:r>
            <a:endParaRPr lang="en-GB" dirty="0"/>
          </a:p>
        </p:txBody>
      </p:sp>
      <p:sp>
        <p:nvSpPr>
          <p:cNvPr id="12" name="Rectangle 11"/>
          <p:cNvSpPr/>
          <p:nvPr/>
        </p:nvSpPr>
        <p:spPr>
          <a:xfrm>
            <a:off x="7481446" y="3590542"/>
            <a:ext cx="577515" cy="438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E</a:t>
            </a:r>
            <a:endParaRPr lang="en-GB" dirty="0"/>
          </a:p>
        </p:txBody>
      </p:sp>
      <p:sp>
        <p:nvSpPr>
          <p:cNvPr id="13" name="Rectangle 12"/>
          <p:cNvSpPr/>
          <p:nvPr/>
        </p:nvSpPr>
        <p:spPr>
          <a:xfrm>
            <a:off x="7723186" y="5002603"/>
            <a:ext cx="577515" cy="43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t>
            </a:r>
            <a:endParaRPr lang="en-GB" dirty="0"/>
          </a:p>
        </p:txBody>
      </p:sp>
      <p:sp>
        <p:nvSpPr>
          <p:cNvPr id="14" name="Rectangle 13"/>
          <p:cNvSpPr/>
          <p:nvPr/>
        </p:nvSpPr>
        <p:spPr>
          <a:xfrm>
            <a:off x="3182162" y="3935447"/>
            <a:ext cx="577515" cy="438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J</a:t>
            </a:r>
            <a:endParaRPr lang="en-GB" dirty="0"/>
          </a:p>
        </p:txBody>
      </p:sp>
      <p:sp>
        <p:nvSpPr>
          <p:cNvPr id="15" name="Rectangle 14"/>
          <p:cNvSpPr/>
          <p:nvPr/>
        </p:nvSpPr>
        <p:spPr>
          <a:xfrm>
            <a:off x="2460267" y="5355174"/>
            <a:ext cx="577515" cy="438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I</a:t>
            </a:r>
            <a:endParaRPr lang="en-GB" dirty="0"/>
          </a:p>
        </p:txBody>
      </p:sp>
      <p:sp>
        <p:nvSpPr>
          <p:cNvPr id="16" name="Rectangle 15"/>
          <p:cNvSpPr/>
          <p:nvPr/>
        </p:nvSpPr>
        <p:spPr>
          <a:xfrm>
            <a:off x="4950804" y="1288500"/>
            <a:ext cx="577515" cy="438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B</a:t>
            </a:r>
            <a:endParaRPr lang="en-GB" dirty="0"/>
          </a:p>
        </p:txBody>
      </p:sp>
      <p:sp>
        <p:nvSpPr>
          <p:cNvPr id="17" name="Rectangle 16"/>
          <p:cNvSpPr/>
          <p:nvPr/>
        </p:nvSpPr>
        <p:spPr>
          <a:xfrm>
            <a:off x="4357245" y="3151388"/>
            <a:ext cx="577515" cy="43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a:t>
            </a:r>
            <a:endParaRPr lang="en-GB" dirty="0"/>
          </a:p>
        </p:txBody>
      </p:sp>
      <p:sp>
        <p:nvSpPr>
          <p:cNvPr id="18" name="Rectangle 17"/>
          <p:cNvSpPr/>
          <p:nvPr/>
        </p:nvSpPr>
        <p:spPr>
          <a:xfrm>
            <a:off x="6518919" y="1986332"/>
            <a:ext cx="577515" cy="438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C</a:t>
            </a:r>
            <a:endParaRPr lang="en-GB" dirty="0"/>
          </a:p>
        </p:txBody>
      </p:sp>
      <p:sp>
        <p:nvSpPr>
          <p:cNvPr id="19" name="Rectangle 18"/>
          <p:cNvSpPr/>
          <p:nvPr/>
        </p:nvSpPr>
        <p:spPr>
          <a:xfrm>
            <a:off x="6342455" y="6365151"/>
            <a:ext cx="577515" cy="438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G</a:t>
            </a:r>
            <a:endParaRPr lang="en-GB" dirty="0"/>
          </a:p>
        </p:txBody>
      </p:sp>
      <p:sp>
        <p:nvSpPr>
          <p:cNvPr id="20" name="Rectangle 19"/>
          <p:cNvSpPr/>
          <p:nvPr/>
        </p:nvSpPr>
        <p:spPr>
          <a:xfrm>
            <a:off x="907579" y="1288500"/>
            <a:ext cx="577515" cy="438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O</a:t>
            </a:r>
            <a:endParaRPr lang="en-GB" dirty="0"/>
          </a:p>
        </p:txBody>
      </p:sp>
      <p:sp>
        <p:nvSpPr>
          <p:cNvPr id="21" name="Rectangle 20"/>
          <p:cNvSpPr/>
          <p:nvPr/>
        </p:nvSpPr>
        <p:spPr>
          <a:xfrm>
            <a:off x="186796" y="2205617"/>
            <a:ext cx="577515" cy="438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N</a:t>
            </a:r>
            <a:endParaRPr lang="en-GB" dirty="0"/>
          </a:p>
        </p:txBody>
      </p:sp>
      <p:sp>
        <p:nvSpPr>
          <p:cNvPr id="22" name="Rectangle 21"/>
          <p:cNvSpPr/>
          <p:nvPr/>
        </p:nvSpPr>
        <p:spPr>
          <a:xfrm>
            <a:off x="763201" y="3057142"/>
            <a:ext cx="577515" cy="438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M</a:t>
            </a:r>
            <a:endParaRPr lang="en-GB" dirty="0"/>
          </a:p>
        </p:txBody>
      </p:sp>
      <p:sp>
        <p:nvSpPr>
          <p:cNvPr id="23" name="Rectangle 22"/>
          <p:cNvSpPr/>
          <p:nvPr/>
        </p:nvSpPr>
        <p:spPr>
          <a:xfrm>
            <a:off x="3756776" y="828229"/>
            <a:ext cx="577515" cy="43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24" name="Rectangle 23"/>
          <p:cNvSpPr/>
          <p:nvPr/>
        </p:nvSpPr>
        <p:spPr>
          <a:xfrm>
            <a:off x="2625196" y="3057141"/>
            <a:ext cx="577515" cy="438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a:t>
            </a:r>
            <a:endParaRPr lang="en-GB" dirty="0"/>
          </a:p>
        </p:txBody>
      </p:sp>
      <p:sp>
        <p:nvSpPr>
          <p:cNvPr id="25" name="Down Arrow 24"/>
          <p:cNvSpPr/>
          <p:nvPr/>
        </p:nvSpPr>
        <p:spPr>
          <a:xfrm rot="194880">
            <a:off x="5969518" y="2210792"/>
            <a:ext cx="199562" cy="59677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Down Arrow 25"/>
          <p:cNvSpPr/>
          <p:nvPr/>
        </p:nvSpPr>
        <p:spPr>
          <a:xfrm rot="631743">
            <a:off x="5647833" y="6179238"/>
            <a:ext cx="213267" cy="37182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779730" y="5926580"/>
            <a:ext cx="577515" cy="438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H</a:t>
            </a:r>
            <a:endParaRPr lang="en-GB" dirty="0"/>
          </a:p>
        </p:txBody>
      </p:sp>
      <p:sp>
        <p:nvSpPr>
          <p:cNvPr id="28" name="TextBox 27"/>
          <p:cNvSpPr txBox="1"/>
          <p:nvPr/>
        </p:nvSpPr>
        <p:spPr>
          <a:xfrm>
            <a:off x="9079358" y="419860"/>
            <a:ext cx="3037759" cy="6340197"/>
          </a:xfrm>
          <a:prstGeom prst="rect">
            <a:avLst/>
          </a:prstGeom>
          <a:noFill/>
        </p:spPr>
        <p:txBody>
          <a:bodyPr wrap="square" rtlCol="0">
            <a:spAutoFit/>
          </a:bodyPr>
          <a:lstStyle/>
          <a:p>
            <a:r>
              <a:rPr lang="en-GB" sz="1400" dirty="0"/>
              <a:t>Action potential (post-synaptic neuron)</a:t>
            </a:r>
          </a:p>
          <a:p>
            <a:endParaRPr lang="en-GB" sz="1400" dirty="0" smtClean="0"/>
          </a:p>
          <a:p>
            <a:r>
              <a:rPr lang="en-GB" sz="1400" dirty="0" smtClean="0"/>
              <a:t>Action </a:t>
            </a:r>
            <a:r>
              <a:rPr lang="en-GB" sz="1400" dirty="0"/>
              <a:t>potential (pre-synaptic neuron)</a:t>
            </a:r>
          </a:p>
          <a:p>
            <a:endParaRPr lang="en-GB" sz="1400" dirty="0" smtClean="0"/>
          </a:p>
          <a:p>
            <a:r>
              <a:rPr lang="en-GB" sz="1400" dirty="0" smtClean="0"/>
              <a:t>Calcium </a:t>
            </a:r>
            <a:r>
              <a:rPr lang="en-GB" sz="1400" dirty="0"/>
              <a:t>channels</a:t>
            </a:r>
          </a:p>
          <a:p>
            <a:endParaRPr lang="en-GB" sz="1400" dirty="0" smtClean="0"/>
          </a:p>
          <a:p>
            <a:r>
              <a:rPr lang="en-GB" sz="1400" dirty="0" smtClean="0"/>
              <a:t>Cell </a:t>
            </a:r>
            <a:r>
              <a:rPr lang="en-GB" sz="1400" dirty="0"/>
              <a:t>body</a:t>
            </a:r>
          </a:p>
          <a:p>
            <a:endParaRPr lang="en-GB" sz="1400" dirty="0" smtClean="0"/>
          </a:p>
          <a:p>
            <a:r>
              <a:rPr lang="en-GB" sz="1400" dirty="0" smtClean="0"/>
              <a:t>Dendrites</a:t>
            </a:r>
            <a:endParaRPr lang="en-GB" sz="1400" dirty="0"/>
          </a:p>
          <a:p>
            <a:endParaRPr lang="en-GB" sz="1400" dirty="0" smtClean="0"/>
          </a:p>
          <a:p>
            <a:r>
              <a:rPr lang="en-GB" sz="1400" dirty="0" smtClean="0"/>
              <a:t>Myelin </a:t>
            </a:r>
            <a:r>
              <a:rPr lang="en-GB" sz="1400" dirty="0"/>
              <a:t>sheath</a:t>
            </a:r>
          </a:p>
          <a:p>
            <a:endParaRPr lang="en-GB" sz="1400" dirty="0" smtClean="0"/>
          </a:p>
          <a:p>
            <a:r>
              <a:rPr lang="en-GB" sz="1400" dirty="0" smtClean="0"/>
              <a:t>Neurotransmitter</a:t>
            </a:r>
            <a:endParaRPr lang="en-GB" sz="1400" dirty="0"/>
          </a:p>
          <a:p>
            <a:endParaRPr lang="en-GB" sz="1400" dirty="0" smtClean="0"/>
          </a:p>
          <a:p>
            <a:r>
              <a:rPr lang="en-GB" sz="1400" dirty="0" smtClean="0"/>
              <a:t>Nodes </a:t>
            </a:r>
            <a:r>
              <a:rPr lang="en-GB" sz="1400" dirty="0"/>
              <a:t>of Ranvier</a:t>
            </a:r>
          </a:p>
          <a:p>
            <a:endParaRPr lang="en-GB" sz="1400" dirty="0" smtClean="0"/>
          </a:p>
          <a:p>
            <a:r>
              <a:rPr lang="en-GB" sz="1400" dirty="0" smtClean="0"/>
              <a:t>Nucleus</a:t>
            </a:r>
            <a:endParaRPr lang="en-GB" sz="1400" dirty="0"/>
          </a:p>
          <a:p>
            <a:endParaRPr lang="en-GB" sz="1400" dirty="0" smtClean="0"/>
          </a:p>
          <a:p>
            <a:r>
              <a:rPr lang="en-GB" sz="1400" dirty="0" smtClean="0"/>
              <a:t>Post-synaptic </a:t>
            </a:r>
            <a:r>
              <a:rPr lang="en-GB" sz="1400" dirty="0"/>
              <a:t>neuron</a:t>
            </a:r>
          </a:p>
          <a:p>
            <a:endParaRPr lang="en-GB" sz="1400" dirty="0" smtClean="0"/>
          </a:p>
          <a:p>
            <a:r>
              <a:rPr lang="en-GB" sz="1400" dirty="0" smtClean="0"/>
              <a:t>Pre-synaptic </a:t>
            </a:r>
            <a:r>
              <a:rPr lang="en-GB" sz="1400" dirty="0"/>
              <a:t>neuron</a:t>
            </a:r>
          </a:p>
          <a:p>
            <a:endParaRPr lang="en-GB" sz="1400" dirty="0" smtClean="0"/>
          </a:p>
          <a:p>
            <a:r>
              <a:rPr lang="en-GB" sz="1400" dirty="0" smtClean="0"/>
              <a:t>Receptor</a:t>
            </a:r>
            <a:endParaRPr lang="en-GB" sz="1400" dirty="0"/>
          </a:p>
          <a:p>
            <a:endParaRPr lang="en-GB" sz="1400" dirty="0" smtClean="0"/>
          </a:p>
          <a:p>
            <a:r>
              <a:rPr lang="en-GB" sz="1400" dirty="0" smtClean="0"/>
              <a:t>Synapse</a:t>
            </a:r>
            <a:endParaRPr lang="en-GB" sz="1400" dirty="0"/>
          </a:p>
          <a:p>
            <a:endParaRPr lang="en-GB" sz="1400" dirty="0" smtClean="0"/>
          </a:p>
          <a:p>
            <a:r>
              <a:rPr lang="en-GB" sz="1400" dirty="0" smtClean="0"/>
              <a:t>Synaptic </a:t>
            </a:r>
            <a:r>
              <a:rPr lang="en-GB" sz="1400" dirty="0"/>
              <a:t>terminal</a:t>
            </a:r>
          </a:p>
          <a:p>
            <a:endParaRPr lang="en-GB" sz="1400" dirty="0" smtClean="0"/>
          </a:p>
          <a:p>
            <a:r>
              <a:rPr lang="en-GB" sz="1400" dirty="0" smtClean="0"/>
              <a:t>Synaptic </a:t>
            </a:r>
            <a:r>
              <a:rPr lang="en-GB" sz="1400" dirty="0"/>
              <a:t>vesicles</a:t>
            </a:r>
          </a:p>
        </p:txBody>
      </p:sp>
      <p:cxnSp>
        <p:nvCxnSpPr>
          <p:cNvPr id="30" name="Straight Connector 29"/>
          <p:cNvCxnSpPr/>
          <p:nvPr/>
        </p:nvCxnSpPr>
        <p:spPr>
          <a:xfrm flipH="1">
            <a:off x="3182162" y="1047514"/>
            <a:ext cx="574614" cy="85286"/>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a:stCxn id="20" idx="2"/>
          </p:cNvCxnSpPr>
          <p:nvPr/>
        </p:nvCxnSpPr>
        <p:spPr>
          <a:xfrm>
            <a:off x="1196337" y="1727071"/>
            <a:ext cx="216568" cy="259261"/>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a:stCxn id="20" idx="2"/>
          </p:cNvCxnSpPr>
          <p:nvPr/>
        </p:nvCxnSpPr>
        <p:spPr>
          <a:xfrm>
            <a:off x="1196337" y="1727071"/>
            <a:ext cx="433136" cy="259261"/>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a:stCxn id="21" idx="3"/>
          </p:cNvCxnSpPr>
          <p:nvPr/>
        </p:nvCxnSpPr>
        <p:spPr>
          <a:xfrm>
            <a:off x="764311" y="2424903"/>
            <a:ext cx="1152809" cy="8427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a:stCxn id="22" idx="3"/>
          </p:cNvCxnSpPr>
          <p:nvPr/>
        </p:nvCxnSpPr>
        <p:spPr>
          <a:xfrm flipV="1">
            <a:off x="1340716" y="2644188"/>
            <a:ext cx="786675" cy="63224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stCxn id="24" idx="0"/>
          </p:cNvCxnSpPr>
          <p:nvPr/>
        </p:nvCxnSpPr>
        <p:spPr>
          <a:xfrm flipV="1">
            <a:off x="2913954" y="2534296"/>
            <a:ext cx="144378" cy="52284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2913953" y="2534296"/>
            <a:ext cx="497918" cy="522846"/>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a:stCxn id="17" idx="3"/>
          </p:cNvCxnSpPr>
          <p:nvPr/>
        </p:nvCxnSpPr>
        <p:spPr>
          <a:xfrm>
            <a:off x="4934760" y="3370674"/>
            <a:ext cx="552485" cy="7092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a:stCxn id="27" idx="0"/>
          </p:cNvCxnSpPr>
          <p:nvPr/>
        </p:nvCxnSpPr>
        <p:spPr>
          <a:xfrm flipV="1">
            <a:off x="4068488" y="5574459"/>
            <a:ext cx="131323" cy="352121"/>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stCxn id="19" idx="1"/>
          </p:cNvCxnSpPr>
          <p:nvPr/>
        </p:nvCxnSpPr>
        <p:spPr>
          <a:xfrm flipH="1" flipV="1">
            <a:off x="5754466" y="6314982"/>
            <a:ext cx="587989" cy="269455"/>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6119753" y="2205617"/>
            <a:ext cx="399166" cy="261423"/>
          </a:xfrm>
          <a:prstGeom prst="line">
            <a:avLst/>
          </a:prstGeom>
        </p:spPr>
        <p:style>
          <a:lnRef idx="1">
            <a:schemeClr val="dk1"/>
          </a:lnRef>
          <a:fillRef idx="0">
            <a:schemeClr val="dk1"/>
          </a:fillRef>
          <a:effectRef idx="0">
            <a:schemeClr val="dk1"/>
          </a:effectRef>
          <a:fontRef idx="minor">
            <a:schemeClr val="tx1"/>
          </a:fontRef>
        </p:style>
      </p:cxnSp>
      <p:sp>
        <p:nvSpPr>
          <p:cNvPr id="56" name="Rectangle 55"/>
          <p:cNvSpPr/>
          <p:nvPr/>
        </p:nvSpPr>
        <p:spPr>
          <a:xfrm>
            <a:off x="8708170" y="393220"/>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57" name="Rectangle 56"/>
          <p:cNvSpPr/>
          <p:nvPr/>
        </p:nvSpPr>
        <p:spPr>
          <a:xfrm>
            <a:off x="8708169" y="837322"/>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58" name="Rectangle 57"/>
          <p:cNvSpPr/>
          <p:nvPr/>
        </p:nvSpPr>
        <p:spPr>
          <a:xfrm>
            <a:off x="8716837" y="1257360"/>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59" name="Rectangle 58"/>
          <p:cNvSpPr/>
          <p:nvPr/>
        </p:nvSpPr>
        <p:spPr>
          <a:xfrm>
            <a:off x="8716836" y="1677398"/>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0" name="Rectangle 59"/>
          <p:cNvSpPr/>
          <p:nvPr/>
        </p:nvSpPr>
        <p:spPr>
          <a:xfrm>
            <a:off x="8716836" y="2117996"/>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1" name="Rectangle 60"/>
          <p:cNvSpPr/>
          <p:nvPr/>
        </p:nvSpPr>
        <p:spPr>
          <a:xfrm>
            <a:off x="8716835" y="2550066"/>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2" name="Rectangle 61"/>
          <p:cNvSpPr/>
          <p:nvPr/>
        </p:nvSpPr>
        <p:spPr>
          <a:xfrm>
            <a:off x="8725503" y="2970104"/>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3" name="Rectangle 62"/>
          <p:cNvSpPr/>
          <p:nvPr/>
        </p:nvSpPr>
        <p:spPr>
          <a:xfrm>
            <a:off x="8725502" y="3402174"/>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4" name="Rectangle 63"/>
          <p:cNvSpPr/>
          <p:nvPr/>
        </p:nvSpPr>
        <p:spPr>
          <a:xfrm>
            <a:off x="8725502" y="3820343"/>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5" name="Rectangle 64"/>
          <p:cNvSpPr/>
          <p:nvPr/>
        </p:nvSpPr>
        <p:spPr>
          <a:xfrm>
            <a:off x="8725502" y="4236877"/>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6" name="Rectangle 65"/>
          <p:cNvSpPr/>
          <p:nvPr/>
        </p:nvSpPr>
        <p:spPr>
          <a:xfrm>
            <a:off x="8725501" y="4668947"/>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7" name="Rectangle 66"/>
          <p:cNvSpPr/>
          <p:nvPr/>
        </p:nvSpPr>
        <p:spPr>
          <a:xfrm>
            <a:off x="8734169" y="5088985"/>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8" name="Rectangle 67"/>
          <p:cNvSpPr/>
          <p:nvPr/>
        </p:nvSpPr>
        <p:spPr>
          <a:xfrm>
            <a:off x="8734168" y="5509023"/>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9" name="Rectangle 68"/>
          <p:cNvSpPr/>
          <p:nvPr/>
        </p:nvSpPr>
        <p:spPr>
          <a:xfrm>
            <a:off x="8727503" y="5927189"/>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0" name="Rectangle 69"/>
          <p:cNvSpPr/>
          <p:nvPr/>
        </p:nvSpPr>
        <p:spPr>
          <a:xfrm>
            <a:off x="8727502" y="6359259"/>
            <a:ext cx="360263" cy="348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1" name="Rectangle 70"/>
          <p:cNvSpPr/>
          <p:nvPr/>
        </p:nvSpPr>
        <p:spPr>
          <a:xfrm>
            <a:off x="1" y="-2287"/>
            <a:ext cx="8806759"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Neurons and synaptic transmission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83902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119034595"/>
              </p:ext>
            </p:extLst>
          </p:nvPr>
        </p:nvGraphicFramePr>
        <p:xfrm>
          <a:off x="295635" y="1076798"/>
          <a:ext cx="889248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9589168" y="553453"/>
            <a:ext cx="2394284" cy="1130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100" dirty="0"/>
              <a:t>This triggers the nerve-ending of the pre-synaptic neuron to release </a:t>
            </a:r>
            <a:r>
              <a:rPr lang="en-GB" sz="1100" b="1" dirty="0"/>
              <a:t>chemical messengers</a:t>
            </a:r>
            <a:r>
              <a:rPr lang="en-GB" sz="1100" dirty="0"/>
              <a:t> called neurotransmitters.</a:t>
            </a:r>
          </a:p>
        </p:txBody>
      </p:sp>
      <p:sp>
        <p:nvSpPr>
          <p:cNvPr id="9" name="Rectangle 8"/>
          <p:cNvSpPr/>
          <p:nvPr/>
        </p:nvSpPr>
        <p:spPr>
          <a:xfrm>
            <a:off x="9589168" y="1776663"/>
            <a:ext cx="2394284" cy="1130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100"/>
              <a:t>The receptor molecules on the second neuron bind only to the </a:t>
            </a:r>
            <a:r>
              <a:rPr lang="en-GB" sz="1100" b="1"/>
              <a:t>specific chemicals</a:t>
            </a:r>
            <a:r>
              <a:rPr lang="en-GB" sz="1100"/>
              <a:t> released from the first neuron. This </a:t>
            </a:r>
            <a:r>
              <a:rPr lang="en-GB" sz="1100" b="1"/>
              <a:t>stimulates</a:t>
            </a:r>
            <a:r>
              <a:rPr lang="en-GB" sz="1100"/>
              <a:t> the second neuron to transmit the electrical impulse.</a:t>
            </a:r>
            <a:endParaRPr lang="en-GB" sz="1100" dirty="0"/>
          </a:p>
        </p:txBody>
      </p:sp>
      <p:sp>
        <p:nvSpPr>
          <p:cNvPr id="10" name="Rectangle 9"/>
          <p:cNvSpPr/>
          <p:nvPr/>
        </p:nvSpPr>
        <p:spPr>
          <a:xfrm>
            <a:off x="9589168" y="2999873"/>
            <a:ext cx="2394284" cy="1130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100"/>
              <a:t>Reuptake: the neurotransmitter is reabsorbed in the vesicles of the pre-synaptic neuron after it has performed its function of transmitting a neural impulse.</a:t>
            </a:r>
            <a:endParaRPr lang="en-GB" sz="1100" dirty="0"/>
          </a:p>
        </p:txBody>
      </p:sp>
      <p:sp>
        <p:nvSpPr>
          <p:cNvPr id="11" name="Rectangle 10"/>
          <p:cNvSpPr/>
          <p:nvPr/>
        </p:nvSpPr>
        <p:spPr>
          <a:xfrm>
            <a:off x="9589168" y="4223083"/>
            <a:ext cx="2394284" cy="1130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100"/>
              <a:t>An electrical impulse travels along the axon of the transmitting neuron.</a:t>
            </a:r>
            <a:endParaRPr lang="en-GB" sz="1100" dirty="0"/>
          </a:p>
        </p:txBody>
      </p:sp>
      <p:sp>
        <p:nvSpPr>
          <p:cNvPr id="12" name="Rectangle 11"/>
          <p:cNvSpPr/>
          <p:nvPr/>
        </p:nvSpPr>
        <p:spPr>
          <a:xfrm>
            <a:off x="9589168" y="5446293"/>
            <a:ext cx="2394284" cy="1130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100"/>
              <a:t>These chemicals </a:t>
            </a:r>
            <a:r>
              <a:rPr lang="en-GB" sz="1100" b="1"/>
              <a:t>diffuse</a:t>
            </a:r>
            <a:r>
              <a:rPr lang="en-GB" sz="1100"/>
              <a:t> across the synapse (the gap) and bind with receptor molecules on the membrane of the next neuron.</a:t>
            </a:r>
            <a:endParaRPr lang="en-GB" sz="1100" dirty="0"/>
          </a:p>
        </p:txBody>
      </p:sp>
      <p:sp>
        <p:nvSpPr>
          <p:cNvPr id="13" name="Rectangle 12"/>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Synaptic transmission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3004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8860"/>
            <a:ext cx="7690147" cy="6273225"/>
          </a:xfrm>
        </p:spPr>
        <p:txBody>
          <a:bodyPr>
            <a:noAutofit/>
          </a:bodyPr>
          <a:lstStyle/>
          <a:p>
            <a:pPr marL="0" indent="0">
              <a:buNone/>
            </a:pPr>
            <a:r>
              <a:rPr lang="en-GB" sz="1550" dirty="0"/>
              <a:t>Neurons communicate with each other within groups known as </a:t>
            </a:r>
            <a:r>
              <a:rPr lang="en-GB" sz="1550" b="1" dirty="0"/>
              <a:t>­­­­­­­­­____________________</a:t>
            </a:r>
            <a:r>
              <a:rPr lang="en-GB" sz="1550" dirty="0"/>
              <a:t>. Each neuron is separated from the next by a tiny gap called the </a:t>
            </a:r>
            <a:r>
              <a:rPr lang="en-GB" sz="1550" b="1" dirty="0"/>
              <a:t>____________________</a:t>
            </a:r>
            <a:r>
              <a:rPr lang="en-GB" sz="1550" dirty="0"/>
              <a:t>. Signals within neurons are transmitted </a:t>
            </a:r>
            <a:r>
              <a:rPr lang="en-GB" sz="1550" b="1" dirty="0"/>
              <a:t>____________________</a:t>
            </a:r>
            <a:r>
              <a:rPr lang="en-GB" sz="1550" dirty="0"/>
              <a:t> (the positive charge inside the neuron is called the </a:t>
            </a:r>
            <a:r>
              <a:rPr lang="en-GB" sz="1550" b="1" dirty="0"/>
              <a:t>____________________</a:t>
            </a:r>
            <a:r>
              <a:rPr lang="en-GB" sz="1550" dirty="0"/>
              <a:t>) however, signals between the neurons are transmitted </a:t>
            </a:r>
            <a:r>
              <a:rPr lang="en-GB" sz="1550" b="1" dirty="0"/>
              <a:t>____________________</a:t>
            </a:r>
            <a:r>
              <a:rPr lang="en-GB" sz="1550" dirty="0"/>
              <a:t> across the synapse.</a:t>
            </a:r>
          </a:p>
          <a:p>
            <a:pPr marL="0" indent="0">
              <a:buNone/>
            </a:pPr>
            <a:r>
              <a:rPr lang="en-GB" sz="1550" dirty="0"/>
              <a:t>When the electrical impulse reaches the end of the neuron (the </a:t>
            </a:r>
            <a:r>
              <a:rPr lang="en-GB" sz="1550" b="1" dirty="0"/>
              <a:t>____________________</a:t>
            </a:r>
            <a:r>
              <a:rPr lang="en-GB" sz="1550" dirty="0"/>
              <a:t>), it triggers the release of </a:t>
            </a:r>
            <a:r>
              <a:rPr lang="en-GB" sz="1550" b="1" dirty="0"/>
              <a:t>____________________</a:t>
            </a:r>
            <a:r>
              <a:rPr lang="en-GB" sz="1550" dirty="0"/>
              <a:t> e.g. acetylcholine from tiny sacs called </a:t>
            </a:r>
            <a:r>
              <a:rPr lang="en-GB" sz="1550" b="1" dirty="0"/>
              <a:t>____________________</a:t>
            </a:r>
            <a:r>
              <a:rPr lang="en-GB" sz="1550" dirty="0"/>
              <a:t>. Neurotransmitters are </a:t>
            </a:r>
            <a:r>
              <a:rPr lang="en-GB" sz="1550" b="1" dirty="0"/>
              <a:t>____________________</a:t>
            </a:r>
            <a:r>
              <a:rPr lang="en-GB" sz="1550" dirty="0"/>
              <a:t> that diffuse across the synapse to the next neuron in the chain (the </a:t>
            </a:r>
            <a:r>
              <a:rPr lang="en-GB" sz="1550" b="1" dirty="0"/>
              <a:t>____________________</a:t>
            </a:r>
            <a:r>
              <a:rPr lang="en-GB" sz="1550" dirty="0"/>
              <a:t>).</a:t>
            </a:r>
          </a:p>
          <a:p>
            <a:pPr marL="0" indent="0">
              <a:buNone/>
            </a:pPr>
            <a:r>
              <a:rPr lang="en-GB" sz="1550" dirty="0"/>
              <a:t>Once the neurotransmitter crosses the gap, it is taken up by the post-synaptic </a:t>
            </a:r>
            <a:r>
              <a:rPr lang="en-GB" sz="1550" b="1" dirty="0"/>
              <a:t>____________________</a:t>
            </a:r>
            <a:r>
              <a:rPr lang="en-GB" sz="1550" dirty="0"/>
              <a:t>– in other words, the </a:t>
            </a:r>
            <a:r>
              <a:rPr lang="en-GB" sz="1550" b="1" dirty="0"/>
              <a:t>____________________</a:t>
            </a:r>
            <a:r>
              <a:rPr lang="en-GB" sz="1550" dirty="0"/>
              <a:t> of the next neuron. Here, the chemical message is converted back into an electrical impulse and the process of </a:t>
            </a:r>
            <a:r>
              <a:rPr lang="en-GB" sz="1550" b="1" dirty="0"/>
              <a:t>____________________</a:t>
            </a:r>
            <a:r>
              <a:rPr lang="en-GB" sz="1550" dirty="0"/>
              <a:t> begins again in this other neuron with an action potential being fired. This whole process is known as </a:t>
            </a:r>
            <a:r>
              <a:rPr lang="en-GB" sz="1550" b="1" dirty="0" smtClean="0"/>
              <a:t>____________________</a:t>
            </a:r>
            <a:r>
              <a:rPr lang="en-GB" sz="1550" dirty="0" smtClean="0"/>
              <a:t>.</a:t>
            </a:r>
          </a:p>
          <a:p>
            <a:pPr marL="0" indent="0">
              <a:buNone/>
            </a:pPr>
            <a:r>
              <a:rPr lang="en-GB" sz="1550" dirty="0"/>
              <a:t>Several dozen types of neurotransmitter have been identified in the </a:t>
            </a:r>
            <a:r>
              <a:rPr lang="en-GB" sz="1550" b="1" dirty="0"/>
              <a:t>____________________</a:t>
            </a:r>
            <a:r>
              <a:rPr lang="en-GB" sz="1550" dirty="0"/>
              <a:t> (as well as the spinal cord and some glands). Each neurotransmitter has its own specific </a:t>
            </a:r>
            <a:r>
              <a:rPr lang="en-GB" sz="1550" b="1" dirty="0"/>
              <a:t>____________________</a:t>
            </a:r>
            <a:r>
              <a:rPr lang="en-GB" sz="1550" dirty="0"/>
              <a:t> structure that fits perfectly into a postsynaptic receptor site (similar to a lock and key). Neurotransmitters also have specialist functions. For instance, </a:t>
            </a:r>
            <a:r>
              <a:rPr lang="en-GB" sz="1550" b="1" dirty="0"/>
              <a:t>____________________</a:t>
            </a:r>
            <a:r>
              <a:rPr lang="en-GB" sz="1550" dirty="0"/>
              <a:t> (</a:t>
            </a:r>
            <a:r>
              <a:rPr lang="en-GB" sz="1550" dirty="0" err="1"/>
              <a:t>ACh</a:t>
            </a:r>
            <a:r>
              <a:rPr lang="en-GB" sz="1550" dirty="0"/>
              <a:t>) is found at each point where a motor neuron meets a </a:t>
            </a:r>
            <a:r>
              <a:rPr lang="en-GB" sz="1550" b="1" dirty="0"/>
              <a:t>____________________</a:t>
            </a:r>
            <a:r>
              <a:rPr lang="en-GB" sz="1550" dirty="0"/>
              <a:t> and upon its release, it will cause muscles to </a:t>
            </a:r>
            <a:r>
              <a:rPr lang="en-GB" sz="1550" b="1" dirty="0" smtClean="0"/>
              <a:t>____________________</a:t>
            </a:r>
            <a:r>
              <a:rPr lang="en-GB" sz="1550" dirty="0" smtClean="0"/>
              <a:t>.</a:t>
            </a:r>
          </a:p>
          <a:p>
            <a:pPr marL="0" indent="0">
              <a:buNone/>
            </a:pPr>
            <a:r>
              <a:rPr lang="en-GB" sz="1550" dirty="0"/>
              <a:t>Neurotransmitters have either an </a:t>
            </a:r>
            <a:r>
              <a:rPr lang="en-GB" sz="1550" b="1" dirty="0"/>
              <a:t>____________________</a:t>
            </a:r>
            <a:r>
              <a:rPr lang="en-GB" sz="1550" dirty="0"/>
              <a:t> or </a:t>
            </a:r>
            <a:r>
              <a:rPr lang="en-GB" sz="1550" b="1" dirty="0"/>
              <a:t>____________________</a:t>
            </a:r>
            <a:r>
              <a:rPr lang="en-GB" sz="1550" dirty="0"/>
              <a:t> effect upon a neighbouring neuron. For instance, the neurotransmitter </a:t>
            </a:r>
            <a:r>
              <a:rPr lang="en-GB" sz="1550" b="1" dirty="0"/>
              <a:t>____________________</a:t>
            </a:r>
            <a:r>
              <a:rPr lang="en-GB" sz="1550" dirty="0"/>
              <a:t> causes inhibition in the receiving neuron, resulting in the neuron becoming more </a:t>
            </a:r>
            <a:r>
              <a:rPr lang="en-GB" sz="1550" b="1" dirty="0"/>
              <a:t>____________________</a:t>
            </a:r>
            <a:r>
              <a:rPr lang="en-GB" sz="1550" dirty="0"/>
              <a:t> charged and less likely to fire. In contrast, </a:t>
            </a:r>
            <a:r>
              <a:rPr lang="en-GB" sz="1550" b="1" dirty="0"/>
              <a:t>____________________</a:t>
            </a:r>
            <a:r>
              <a:rPr lang="en-GB" sz="1550" dirty="0"/>
              <a:t> (an element of the stress response which is both a hormone and a neurotransmitter) causes excitation of the post-synaptic neuron by increasing its </a:t>
            </a:r>
            <a:r>
              <a:rPr lang="en-GB" sz="1550" b="1" dirty="0"/>
              <a:t>____________________</a:t>
            </a:r>
            <a:r>
              <a:rPr lang="en-GB" sz="1550" dirty="0"/>
              <a:t> charge and making it more likely to fire.</a:t>
            </a:r>
          </a:p>
        </p:txBody>
      </p:sp>
      <p:sp>
        <p:nvSpPr>
          <p:cNvPr id="7" name="Rectangle 6"/>
          <p:cNvSpPr/>
          <p:nvPr/>
        </p:nvSpPr>
        <p:spPr>
          <a:xfrm>
            <a:off x="7690147" y="2043951"/>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ACETYLCHOLINE</a:t>
            </a:r>
            <a:endParaRPr lang="en-GB" sz="1400" dirty="0">
              <a:solidFill>
                <a:schemeClr val="tx1"/>
              </a:solidFill>
            </a:endParaRPr>
          </a:p>
        </p:txBody>
      </p:sp>
      <p:sp>
        <p:nvSpPr>
          <p:cNvPr id="8" name="Rectangle 7"/>
          <p:cNvSpPr/>
          <p:nvPr/>
        </p:nvSpPr>
        <p:spPr>
          <a:xfrm>
            <a:off x="9191512" y="2043951"/>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ACTION POTENTIAL</a:t>
            </a:r>
            <a:endParaRPr lang="en-GB" sz="1400" dirty="0">
              <a:solidFill>
                <a:schemeClr val="tx1"/>
              </a:solidFill>
            </a:endParaRPr>
          </a:p>
        </p:txBody>
      </p:sp>
      <p:sp>
        <p:nvSpPr>
          <p:cNvPr id="23" name="Rectangle 22"/>
          <p:cNvSpPr/>
          <p:nvPr/>
        </p:nvSpPr>
        <p:spPr>
          <a:xfrm>
            <a:off x="10692877" y="2043951"/>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ADRENALINE</a:t>
            </a:r>
            <a:endParaRPr lang="en-GB" sz="1400" dirty="0">
              <a:solidFill>
                <a:schemeClr val="tx1"/>
              </a:solidFill>
            </a:endParaRPr>
          </a:p>
        </p:txBody>
      </p:sp>
      <p:sp>
        <p:nvSpPr>
          <p:cNvPr id="24" name="Rectangle 23"/>
          <p:cNvSpPr/>
          <p:nvPr/>
        </p:nvSpPr>
        <p:spPr>
          <a:xfrm>
            <a:off x="7690147" y="2544180"/>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BRAIN</a:t>
            </a:r>
            <a:endParaRPr lang="en-GB" sz="1400" dirty="0">
              <a:solidFill>
                <a:schemeClr val="tx1"/>
              </a:solidFill>
            </a:endParaRPr>
          </a:p>
        </p:txBody>
      </p:sp>
      <p:sp>
        <p:nvSpPr>
          <p:cNvPr id="25" name="Rectangle 24"/>
          <p:cNvSpPr/>
          <p:nvPr/>
        </p:nvSpPr>
        <p:spPr>
          <a:xfrm>
            <a:off x="9191512" y="2544180"/>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CHEMICALLY</a:t>
            </a:r>
            <a:endParaRPr lang="en-GB" sz="1400" dirty="0">
              <a:solidFill>
                <a:schemeClr val="tx1"/>
              </a:solidFill>
            </a:endParaRPr>
          </a:p>
        </p:txBody>
      </p:sp>
      <p:sp>
        <p:nvSpPr>
          <p:cNvPr id="26" name="Rectangle 25"/>
          <p:cNvSpPr/>
          <p:nvPr/>
        </p:nvSpPr>
        <p:spPr>
          <a:xfrm>
            <a:off x="10692877" y="2544180"/>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CHEMICALS</a:t>
            </a:r>
            <a:endParaRPr lang="en-GB" sz="1400" dirty="0">
              <a:solidFill>
                <a:schemeClr val="tx1"/>
              </a:solidFill>
            </a:endParaRPr>
          </a:p>
        </p:txBody>
      </p:sp>
      <p:sp>
        <p:nvSpPr>
          <p:cNvPr id="27" name="Rectangle 26"/>
          <p:cNvSpPr/>
          <p:nvPr/>
        </p:nvSpPr>
        <p:spPr>
          <a:xfrm>
            <a:off x="7690147" y="3044409"/>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CONTRACT</a:t>
            </a:r>
            <a:endParaRPr lang="en-GB" sz="1400" dirty="0">
              <a:solidFill>
                <a:schemeClr val="tx1"/>
              </a:solidFill>
            </a:endParaRPr>
          </a:p>
        </p:txBody>
      </p:sp>
      <p:sp>
        <p:nvSpPr>
          <p:cNvPr id="28" name="Rectangle 27"/>
          <p:cNvSpPr/>
          <p:nvPr/>
        </p:nvSpPr>
        <p:spPr>
          <a:xfrm>
            <a:off x="9191512" y="3044409"/>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DENDRITES</a:t>
            </a:r>
            <a:endParaRPr lang="en-GB" sz="1400" dirty="0">
              <a:solidFill>
                <a:schemeClr val="tx1"/>
              </a:solidFill>
            </a:endParaRPr>
          </a:p>
        </p:txBody>
      </p:sp>
      <p:sp>
        <p:nvSpPr>
          <p:cNvPr id="29" name="Rectangle 28"/>
          <p:cNvSpPr/>
          <p:nvPr/>
        </p:nvSpPr>
        <p:spPr>
          <a:xfrm>
            <a:off x="10692877" y="3044409"/>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ELECTRONICALLY</a:t>
            </a:r>
            <a:endParaRPr lang="en-GB" sz="1400" dirty="0">
              <a:solidFill>
                <a:schemeClr val="tx1"/>
              </a:solidFill>
            </a:endParaRPr>
          </a:p>
        </p:txBody>
      </p:sp>
      <p:sp>
        <p:nvSpPr>
          <p:cNvPr id="30" name="Rectangle 29"/>
          <p:cNvSpPr/>
          <p:nvPr/>
        </p:nvSpPr>
        <p:spPr>
          <a:xfrm>
            <a:off x="7690147" y="3544638"/>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EXCITATORY</a:t>
            </a:r>
            <a:endParaRPr lang="en-GB" sz="1400" dirty="0">
              <a:solidFill>
                <a:schemeClr val="tx1"/>
              </a:solidFill>
            </a:endParaRPr>
          </a:p>
        </p:txBody>
      </p:sp>
      <p:sp>
        <p:nvSpPr>
          <p:cNvPr id="31" name="Rectangle 30"/>
          <p:cNvSpPr/>
          <p:nvPr/>
        </p:nvSpPr>
        <p:spPr>
          <a:xfrm>
            <a:off x="9191512" y="3544638"/>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INHIBITORY</a:t>
            </a:r>
            <a:endParaRPr lang="en-GB" sz="1400" dirty="0">
              <a:solidFill>
                <a:schemeClr val="tx1"/>
              </a:solidFill>
            </a:endParaRPr>
          </a:p>
        </p:txBody>
      </p:sp>
      <p:sp>
        <p:nvSpPr>
          <p:cNvPr id="32" name="Rectangle 31"/>
          <p:cNvSpPr/>
          <p:nvPr/>
        </p:nvSpPr>
        <p:spPr>
          <a:xfrm>
            <a:off x="10692877" y="3544638"/>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MOLECULAR</a:t>
            </a:r>
            <a:endParaRPr lang="en-GB" sz="1400" dirty="0">
              <a:solidFill>
                <a:schemeClr val="tx1"/>
              </a:solidFill>
            </a:endParaRPr>
          </a:p>
        </p:txBody>
      </p:sp>
      <p:sp>
        <p:nvSpPr>
          <p:cNvPr id="33" name="Rectangle 32"/>
          <p:cNvSpPr/>
          <p:nvPr/>
        </p:nvSpPr>
        <p:spPr>
          <a:xfrm>
            <a:off x="7690147" y="4044867"/>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MUSCLE</a:t>
            </a:r>
            <a:endParaRPr lang="en-GB" sz="1400" dirty="0">
              <a:solidFill>
                <a:schemeClr val="tx1"/>
              </a:solidFill>
            </a:endParaRPr>
          </a:p>
        </p:txBody>
      </p:sp>
      <p:sp>
        <p:nvSpPr>
          <p:cNvPr id="34" name="Rectangle 33"/>
          <p:cNvSpPr/>
          <p:nvPr/>
        </p:nvSpPr>
        <p:spPr>
          <a:xfrm>
            <a:off x="9191512" y="4044867"/>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NEGATIVELY</a:t>
            </a:r>
            <a:endParaRPr lang="en-GB" sz="1400" dirty="0">
              <a:solidFill>
                <a:schemeClr val="tx1"/>
              </a:solidFill>
            </a:endParaRPr>
          </a:p>
        </p:txBody>
      </p:sp>
      <p:sp>
        <p:nvSpPr>
          <p:cNvPr id="35" name="Rectangle 34"/>
          <p:cNvSpPr/>
          <p:nvPr/>
        </p:nvSpPr>
        <p:spPr>
          <a:xfrm>
            <a:off x="10692877" y="4044867"/>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NEURAL NETWORKS</a:t>
            </a:r>
            <a:endParaRPr lang="en-GB" sz="1400" dirty="0">
              <a:solidFill>
                <a:schemeClr val="tx1"/>
              </a:solidFill>
            </a:endParaRPr>
          </a:p>
        </p:txBody>
      </p:sp>
      <p:sp>
        <p:nvSpPr>
          <p:cNvPr id="36" name="Rectangle 35"/>
          <p:cNvSpPr/>
          <p:nvPr/>
        </p:nvSpPr>
        <p:spPr>
          <a:xfrm>
            <a:off x="7690147" y="4545096"/>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050" b="1" dirty="0">
                <a:solidFill>
                  <a:schemeClr val="tx1"/>
                </a:solidFill>
                <a:ea typeface="Calibri" panose="020F0502020204030204" pitchFamily="34" charset="0"/>
                <a:cs typeface="Times New Roman" panose="02020603050405020304" pitchFamily="18" charset="0"/>
              </a:rPr>
              <a:t>NEUROTRANSMITTER</a:t>
            </a:r>
            <a:endParaRPr lang="en-GB" sz="1050" dirty="0">
              <a:solidFill>
                <a:schemeClr val="tx1"/>
              </a:solidFill>
            </a:endParaRPr>
          </a:p>
        </p:txBody>
      </p:sp>
      <p:sp>
        <p:nvSpPr>
          <p:cNvPr id="37" name="Rectangle 36"/>
          <p:cNvSpPr/>
          <p:nvPr/>
        </p:nvSpPr>
        <p:spPr>
          <a:xfrm>
            <a:off x="9191512" y="4545096"/>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POSITIVE</a:t>
            </a:r>
            <a:endParaRPr lang="en-GB" sz="1400" dirty="0">
              <a:solidFill>
                <a:schemeClr val="tx1"/>
              </a:solidFill>
            </a:endParaRPr>
          </a:p>
        </p:txBody>
      </p:sp>
      <p:sp>
        <p:nvSpPr>
          <p:cNvPr id="38" name="Rectangle 37"/>
          <p:cNvSpPr/>
          <p:nvPr/>
        </p:nvSpPr>
        <p:spPr>
          <a:xfrm>
            <a:off x="10692877" y="4545096"/>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POST-SYNAPTIC NEURON</a:t>
            </a:r>
            <a:endParaRPr lang="en-GB" sz="1400" dirty="0">
              <a:solidFill>
                <a:schemeClr val="tx1"/>
              </a:solidFill>
            </a:endParaRPr>
          </a:p>
        </p:txBody>
      </p:sp>
      <p:sp>
        <p:nvSpPr>
          <p:cNvPr id="39" name="Rectangle 38"/>
          <p:cNvSpPr/>
          <p:nvPr/>
        </p:nvSpPr>
        <p:spPr>
          <a:xfrm>
            <a:off x="7690147" y="5045325"/>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PRESYNAPTIC TERMINAL</a:t>
            </a:r>
            <a:endParaRPr lang="en-GB" sz="1400" dirty="0">
              <a:solidFill>
                <a:schemeClr val="tx1"/>
              </a:solidFill>
            </a:endParaRPr>
          </a:p>
        </p:txBody>
      </p:sp>
      <p:sp>
        <p:nvSpPr>
          <p:cNvPr id="40" name="Rectangle 39"/>
          <p:cNvSpPr/>
          <p:nvPr/>
        </p:nvSpPr>
        <p:spPr>
          <a:xfrm>
            <a:off x="9191512" y="5045325"/>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RECEPTOR SITE</a:t>
            </a:r>
            <a:endParaRPr lang="en-GB" sz="1400" dirty="0">
              <a:solidFill>
                <a:schemeClr val="tx1"/>
              </a:solidFill>
            </a:endParaRPr>
          </a:p>
        </p:txBody>
      </p:sp>
      <p:sp>
        <p:nvSpPr>
          <p:cNvPr id="41" name="Rectangle 40"/>
          <p:cNvSpPr/>
          <p:nvPr/>
        </p:nvSpPr>
        <p:spPr>
          <a:xfrm>
            <a:off x="10692877" y="5045325"/>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SEROTONIN</a:t>
            </a:r>
            <a:endParaRPr lang="en-GB" sz="1400" dirty="0">
              <a:solidFill>
                <a:schemeClr val="tx1"/>
              </a:solidFill>
            </a:endParaRPr>
          </a:p>
        </p:txBody>
      </p:sp>
      <p:sp>
        <p:nvSpPr>
          <p:cNvPr id="42" name="Rectangle 41"/>
          <p:cNvSpPr/>
          <p:nvPr/>
        </p:nvSpPr>
        <p:spPr>
          <a:xfrm>
            <a:off x="7690147" y="5545554"/>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SYNAPSE</a:t>
            </a:r>
            <a:endParaRPr lang="en-GB" sz="1400" dirty="0">
              <a:solidFill>
                <a:schemeClr val="tx1"/>
              </a:solidFill>
            </a:endParaRPr>
          </a:p>
        </p:txBody>
      </p:sp>
      <p:sp>
        <p:nvSpPr>
          <p:cNvPr id="43" name="Rectangle 42"/>
          <p:cNvSpPr/>
          <p:nvPr/>
        </p:nvSpPr>
        <p:spPr>
          <a:xfrm>
            <a:off x="9191512" y="5545554"/>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SYNAPTIC TRANSMISSION</a:t>
            </a:r>
            <a:endParaRPr lang="en-GB" sz="1400" dirty="0">
              <a:solidFill>
                <a:schemeClr val="tx1"/>
              </a:solidFill>
            </a:endParaRPr>
          </a:p>
        </p:txBody>
      </p:sp>
      <p:sp>
        <p:nvSpPr>
          <p:cNvPr id="44" name="Rectangle 43"/>
          <p:cNvSpPr/>
          <p:nvPr/>
        </p:nvSpPr>
        <p:spPr>
          <a:xfrm>
            <a:off x="10692877" y="5545554"/>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a:solidFill>
                  <a:schemeClr val="tx1"/>
                </a:solidFill>
                <a:ea typeface="Calibri" panose="020F0502020204030204" pitchFamily="34" charset="0"/>
                <a:cs typeface="Times New Roman" panose="02020603050405020304" pitchFamily="18" charset="0"/>
              </a:rPr>
              <a:t>SYNAPTIC VESICLES</a:t>
            </a:r>
            <a:endParaRPr lang="en-GB" sz="1400" dirty="0">
              <a:solidFill>
                <a:schemeClr val="tx1"/>
              </a:solidFill>
            </a:endParaRPr>
          </a:p>
        </p:txBody>
      </p:sp>
      <p:sp>
        <p:nvSpPr>
          <p:cNvPr id="45" name="Rectangle 44"/>
          <p:cNvSpPr/>
          <p:nvPr/>
        </p:nvSpPr>
        <p:spPr>
          <a:xfrm>
            <a:off x="9191512" y="6045783"/>
            <a:ext cx="1441525" cy="4410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lnSpc>
                <a:spcPct val="107000"/>
              </a:lnSpc>
              <a:spcAft>
                <a:spcPts val="500"/>
              </a:spcAft>
            </a:pPr>
            <a:r>
              <a:rPr lang="en-GB" sz="1400" b="1">
                <a:solidFill>
                  <a:schemeClr val="tx1"/>
                </a:solidFill>
                <a:ea typeface="Calibri" panose="020F0502020204030204" pitchFamily="34" charset="0"/>
                <a:cs typeface="Times New Roman" panose="02020603050405020304" pitchFamily="18" charset="0"/>
              </a:rPr>
              <a:t>TRANSMISSION</a:t>
            </a:r>
            <a:endParaRPr lang="en-GB" sz="1400" dirty="0">
              <a:solidFill>
                <a:schemeClr val="tx1"/>
              </a:solidFill>
              <a:ea typeface="Calibri" panose="020F0502020204030204" pitchFamily="34" charset="0"/>
              <a:cs typeface="Times New Roman" panose="02020603050405020304" pitchFamily="18" charset="0"/>
            </a:endParaRPr>
          </a:p>
        </p:txBody>
      </p:sp>
      <p:pic>
        <p:nvPicPr>
          <p:cNvPr id="47" name="Picture 2" descr="http://www.vce.bioninja.com.au/_Media/synaptic_transmission_med.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3088" y="220420"/>
            <a:ext cx="2939897" cy="1612861"/>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0" y="-71968"/>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Synaptic transmission missing blanks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5667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6737" y="352425"/>
            <a:ext cx="11058525" cy="6153150"/>
          </a:xfrm>
          <a:prstGeom prst="rect">
            <a:avLst/>
          </a:prstGeom>
        </p:spPr>
      </p:pic>
      <p:sp>
        <p:nvSpPr>
          <p:cNvPr id="6" name="Rectangle 5"/>
          <p:cNvSpPr/>
          <p:nvPr/>
        </p:nvSpPr>
        <p:spPr>
          <a:xfrm>
            <a:off x="0" y="0"/>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Neurotransmitters and Hormones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4986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18519560"/>
              </p:ext>
            </p:extLst>
          </p:nvPr>
        </p:nvGraphicFramePr>
        <p:xfrm>
          <a:off x="376518" y="172122"/>
          <a:ext cx="11585986" cy="6465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250654" y="5572461"/>
            <a:ext cx="4711850" cy="1065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are the names and functions of each of the parts of the nervous system?</a:t>
            </a:r>
            <a:endParaRPr lang="en-GB" dirty="0"/>
          </a:p>
        </p:txBody>
      </p:sp>
      <p:sp>
        <p:nvSpPr>
          <p:cNvPr id="6" name="Rectangle 5"/>
          <p:cNvSpPr/>
          <p:nvPr/>
        </p:nvSpPr>
        <p:spPr>
          <a:xfrm>
            <a:off x="0" y="0"/>
            <a:ext cx="5678905"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nervous system</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3219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blt.cz/wp-content/uploads/2013/12/Kapitola-12-05-ENG-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1639" y="312820"/>
            <a:ext cx="6988671" cy="62564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2664" y="1371601"/>
            <a:ext cx="2695073" cy="489685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ectangle 5"/>
          <p:cNvSpPr/>
          <p:nvPr/>
        </p:nvSpPr>
        <p:spPr>
          <a:xfrm>
            <a:off x="9224212" y="1371601"/>
            <a:ext cx="2695073" cy="48968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252664" y="601579"/>
            <a:ext cx="2695073" cy="64970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sympathetic nervous system…</a:t>
            </a:r>
            <a:endParaRPr lang="en-GB" dirty="0"/>
          </a:p>
        </p:txBody>
      </p:sp>
      <p:sp>
        <p:nvSpPr>
          <p:cNvPr id="8" name="Rectangle 7"/>
          <p:cNvSpPr/>
          <p:nvPr/>
        </p:nvSpPr>
        <p:spPr>
          <a:xfrm>
            <a:off x="9224212" y="601579"/>
            <a:ext cx="2695073" cy="6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parasympathetic nervous system…</a:t>
            </a:r>
            <a:endParaRPr lang="en-GB" dirty="0"/>
          </a:p>
        </p:txBody>
      </p:sp>
      <p:sp>
        <p:nvSpPr>
          <p:cNvPr id="9" name="Rectangle 8"/>
          <p:cNvSpPr/>
          <p:nvPr/>
        </p:nvSpPr>
        <p:spPr>
          <a:xfrm>
            <a:off x="0" y="0"/>
            <a:ext cx="12192000"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Branches of the ANS: sympathetic and parasympathetic nervous systems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42069731"/>
      </p:ext>
    </p:extLst>
  </p:cSld>
  <p:clrMapOvr>
    <a:masterClrMapping/>
  </p:clrMapOvr>
</p:sld>
</file>

<file path=ppt/theme/theme1.xml><?xml version="1.0" encoding="utf-8"?>
<a:theme xmlns:a="http://schemas.openxmlformats.org/drawingml/2006/main" name="Office Theme">
  <a:themeElements>
    <a:clrScheme name="Metro style">
      <a:dk1>
        <a:sysClr val="windowText" lastClr="000000"/>
      </a:dk1>
      <a:lt1>
        <a:sysClr val="window" lastClr="FFFFFF"/>
      </a:lt1>
      <a:dk2>
        <a:srgbClr val="454551"/>
      </a:dk2>
      <a:lt2>
        <a:srgbClr val="D8D9DC"/>
      </a:lt2>
      <a:accent1>
        <a:srgbClr val="A9DB66"/>
      </a:accent1>
      <a:accent2>
        <a:srgbClr val="E32D91"/>
      </a:accent2>
      <a:accent3>
        <a:srgbClr val="FFCC00"/>
      </a:accent3>
      <a:accent4>
        <a:srgbClr val="00B0F0"/>
      </a:accent4>
      <a:accent5>
        <a:srgbClr val="33CCCC"/>
      </a:accent5>
      <a:accent6>
        <a:srgbClr val="9999FF"/>
      </a:accent6>
      <a:hlink>
        <a:srgbClr val="8971E1"/>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3094</Words>
  <Application>Microsoft Office PowerPoint</Application>
  <PresentationFormat>Widescreen</PresentationFormat>
  <Paragraphs>577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Hayward</dc:creator>
  <cp:lastModifiedBy>Geography1</cp:lastModifiedBy>
  <cp:revision>24</cp:revision>
  <dcterms:created xsi:type="dcterms:W3CDTF">2016-04-28T14:05:36Z</dcterms:created>
  <dcterms:modified xsi:type="dcterms:W3CDTF">2017-04-18T09:39:15Z</dcterms:modified>
</cp:coreProperties>
</file>