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312" r:id="rId2"/>
    <p:sldId id="383" r:id="rId3"/>
    <p:sldId id="322" r:id="rId4"/>
    <p:sldId id="382" r:id="rId5"/>
    <p:sldId id="323" r:id="rId6"/>
    <p:sldId id="325" r:id="rId7"/>
    <p:sldId id="387" r:id="rId8"/>
  </p:sldIdLst>
  <p:sldSz cx="9144000" cy="6858000" type="screen4x3"/>
  <p:notesSz cx="6799263" cy="99298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43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00"/>
    <a:srgbClr val="000099"/>
    <a:srgbClr val="009900"/>
    <a:srgbClr val="33CC33"/>
    <a:srgbClr val="9933FF"/>
    <a:srgbClr val="6600CC"/>
    <a:srgbClr val="71F5F2"/>
    <a:srgbClr val="CC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4" autoAdjust="0"/>
    <p:restoredTop sz="94624" autoAdjust="0"/>
  </p:normalViewPr>
  <p:slideViewPr>
    <p:cSldViewPr>
      <p:cViewPr varScale="1">
        <p:scale>
          <a:sx n="81" d="100"/>
          <a:sy n="81" d="100"/>
        </p:scale>
        <p:origin x="605" y="48"/>
      </p:cViewPr>
      <p:guideLst>
        <p:guide orient="horz" pos="2160"/>
        <p:guide orient="horz" pos="663"/>
        <p:guide pos="43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84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95C8C7D8-911A-498C-8C96-238625B193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7FAC73A5-E13F-4A3F-BD07-21D03287864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id="{E22C43B5-28A1-4264-B041-7E0BE829574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81" name="Rectangle 5">
            <a:extLst>
              <a:ext uri="{FF2B5EF4-FFF2-40B4-BE49-F238E27FC236}">
                <a16:creationId xmlns:a16="http://schemas.microsoft.com/office/drawing/2014/main" id="{D9D8E356-8413-4CD5-AD9D-BBCB1B9383D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28CCCF-8383-4D47-8D52-687E9CCD59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4BC2D12-BCC7-4279-A687-8C0FE78F04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940C01C-9C1D-4526-9B45-21D15425EFF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8FCA661-0EB3-435E-818A-39F8D181665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CF8EE456-BC0C-4B89-B5FB-E0BA999A2E8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6337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0376F9F7-C226-42CB-8274-9A81DD6FDDE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C96ED061-C887-4756-A21C-1A8840AE28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0B218E-28DB-4DAD-A509-2428F16EF9C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8E7AA8A-582F-44B9-B6C8-FFBF7E557A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817016F-1977-43A7-8B0B-20CF266A6B97}" type="slidenum">
              <a:rPr lang="en-GB" altLang="en-US" sz="1200"/>
              <a:pPr/>
              <a:t>1</a:t>
            </a:fld>
            <a:endParaRPr lang="en-GB" altLang="en-US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116B708-8FDD-4EDF-9779-E3F366F85E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26CBF74-CC00-495E-A148-A84E8259F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CDD6ED60-BDB9-4353-8972-AF2407A211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KS3 Science 2008 </a:t>
            </a:r>
          </a:p>
          <a:p>
            <a:r>
              <a:rPr lang="en-GB" altLang="en-US"/>
              <a:t>Solids, Liquids and Gases</a:t>
            </a:r>
          </a:p>
        </p:txBody>
      </p:sp>
      <p:sp>
        <p:nvSpPr>
          <p:cNvPr id="504834" name="Rectangle 2">
            <a:extLst>
              <a:ext uri="{FF2B5EF4-FFF2-40B4-BE49-F238E27FC236}">
                <a16:creationId xmlns:a16="http://schemas.microsoft.com/office/drawing/2014/main" id="{B517962B-0FEC-48CA-BD69-52303BBCE1F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id="{2453EF24-979E-4137-A396-2DD245F40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Solids, Liquids and Gases Worksheet 1 accompanies this slide.</a:t>
            </a:r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515F992F-543D-41F7-8F4B-EF4B6B8995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KS3 Science 2008 </a:t>
            </a:r>
          </a:p>
          <a:p>
            <a:r>
              <a:rPr lang="en-GB" altLang="en-US"/>
              <a:t>Solids, Liquids and Gases</a:t>
            </a:r>
          </a:p>
        </p:txBody>
      </p:sp>
      <p:sp>
        <p:nvSpPr>
          <p:cNvPr id="506882" name="Rectangle 2">
            <a:extLst>
              <a:ext uri="{FF2B5EF4-FFF2-40B4-BE49-F238E27FC236}">
                <a16:creationId xmlns:a16="http://schemas.microsoft.com/office/drawing/2014/main" id="{60E4B674-8CE2-4686-AC05-A7CC5ECA166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>
            <a:extLst>
              <a:ext uri="{FF2B5EF4-FFF2-40B4-BE49-F238E27FC236}">
                <a16:creationId xmlns:a16="http://schemas.microsoft.com/office/drawing/2014/main" id="{31BAB56F-28E9-4574-889B-3DC4C17DFE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E6D848CF-1A52-45DA-8595-0A67D7086F4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KS3 Science 2008 </a:t>
            </a:r>
          </a:p>
          <a:p>
            <a:r>
              <a:rPr lang="en-GB" altLang="en-US"/>
              <a:t>Solids, Liquids and Gases</a:t>
            </a:r>
          </a:p>
        </p:txBody>
      </p:sp>
      <p:sp>
        <p:nvSpPr>
          <p:cNvPr id="510978" name="Rectangle 2">
            <a:extLst>
              <a:ext uri="{FF2B5EF4-FFF2-40B4-BE49-F238E27FC236}">
                <a16:creationId xmlns:a16="http://schemas.microsoft.com/office/drawing/2014/main" id="{182E3379-3CD2-43B3-8A6D-22A90BB33E0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>
            <a:extLst>
              <a:ext uri="{FF2B5EF4-FFF2-40B4-BE49-F238E27FC236}">
                <a16:creationId xmlns:a16="http://schemas.microsoft.com/office/drawing/2014/main" id="{8E09AAD3-CAF5-4AAE-890C-F3ABF5A64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Photo credit (left and right):</a:t>
            </a:r>
            <a:r>
              <a:rPr lang="en-GB" altLang="en-US"/>
              <a:t> </a:t>
            </a:r>
            <a:r>
              <a:rPr lang="en-US" altLang="en-US"/>
              <a:t>© 2008 Jupiterimages Corporation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rline">
            <a:extLst>
              <a:ext uri="{FF2B5EF4-FFF2-40B4-BE49-F238E27FC236}">
                <a16:creationId xmlns:a16="http://schemas.microsoft.com/office/drawing/2014/main" id="{9592BECF-1CFD-419A-AE0E-0162BBE32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855D6AE8-D7EE-416B-A0B4-68F666506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GB" altLang="en-US" sz="1200" b="1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4" name="Picture 4" descr="boardworks_logo">
            <a:extLst>
              <a:ext uri="{FF2B5EF4-FFF2-40B4-BE49-F238E27FC236}">
                <a16:creationId xmlns:a16="http://schemas.microsoft.com/office/drawing/2014/main" id="{DA68CBBE-5C41-4ED3-B0CC-0F2D704E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ight_butto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D2CF1C1-4AD0-4849-8F7A-700E225EC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F30018DE-7E72-4833-9CC8-6122EBB0C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07175"/>
            <a:ext cx="666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GB" altLang="en-US" sz="1200" b="1">
                <a:solidFill>
                  <a:schemeClr val="bg1"/>
                </a:solidFill>
              </a:rPr>
              <a:t>1 of 20</a:t>
            </a:r>
            <a:endParaRPr lang="en-US" altLang="en-US" sz="1200" b="1">
              <a:solidFill>
                <a:schemeClr val="bg1"/>
              </a:solidFill>
            </a:endParaRPr>
          </a:p>
        </p:txBody>
      </p:sp>
      <p:pic>
        <p:nvPicPr>
          <p:cNvPr id="7" name="Picture 7" descr="underline">
            <a:extLst>
              <a:ext uri="{FF2B5EF4-FFF2-40B4-BE49-F238E27FC236}">
                <a16:creationId xmlns:a16="http://schemas.microsoft.com/office/drawing/2014/main" id="{AF278A33-46B4-4D9F-BBE6-E76A83C23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9AED94E9-9D91-4E61-AE56-663FC8C1A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GB" altLang="en-US" sz="1200" b="1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9" name="Picture 9" descr="boardworks_logo">
            <a:extLst>
              <a:ext uri="{FF2B5EF4-FFF2-40B4-BE49-F238E27FC236}">
                <a16:creationId xmlns:a16="http://schemas.microsoft.com/office/drawing/2014/main" id="{8E8385FF-D833-4F77-ADB1-907576428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3">
            <a:extLst>
              <a:ext uri="{FF2B5EF4-FFF2-40B4-BE49-F238E27FC236}">
                <a16:creationId xmlns:a16="http://schemas.microsoft.com/office/drawing/2014/main" id="{730FE9AB-DCD5-4C38-BD61-A90A68D889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EF2E282-A7F9-4BC3-8A5B-7F6040F081CD}" type="slidenum">
              <a:rPr lang="en-GB" altLang="en-US" sz="1200" b="1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‹#›</a:t>
            </a:fld>
            <a:r>
              <a:rPr lang="en-GB" altLang="en-US" sz="1200" b="1">
                <a:solidFill>
                  <a:schemeClr val="bg1"/>
                </a:solidFill>
              </a:rPr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268604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48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57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50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23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46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71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03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42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645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25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rline">
            <a:extLst>
              <a:ext uri="{FF2B5EF4-FFF2-40B4-BE49-F238E27FC236}">
                <a16:creationId xmlns:a16="http://schemas.microsoft.com/office/drawing/2014/main" id="{D13A4B1C-2C34-469C-A939-F08912B51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3">
            <a:extLst>
              <a:ext uri="{FF2B5EF4-FFF2-40B4-BE49-F238E27FC236}">
                <a16:creationId xmlns:a16="http://schemas.microsoft.com/office/drawing/2014/main" id="{2DBB5C32-FDBB-48E9-A28D-B55AD15C3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GB" altLang="en-US" sz="1200" b="1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1028" name="Picture 4" descr="swish">
            <a:extLst>
              <a:ext uri="{FF2B5EF4-FFF2-40B4-BE49-F238E27FC236}">
                <a16:creationId xmlns:a16="http://schemas.microsoft.com/office/drawing/2014/main" id="{93F9D450-83EE-4014-8FF2-BE14A8BAD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boardworks_logo">
            <a:extLst>
              <a:ext uri="{FF2B5EF4-FFF2-40B4-BE49-F238E27FC236}">
                <a16:creationId xmlns:a16="http://schemas.microsoft.com/office/drawing/2014/main" id="{5ABB22FC-D400-4F28-AFF2-56149BD1D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right_butto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33757C6-ACCB-4D3E-99C0-049BA1320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left_button">
            <a:extLst>
              <a:ext uri="{FF2B5EF4-FFF2-40B4-BE49-F238E27FC236}">
                <a16:creationId xmlns:a16="http://schemas.microsoft.com/office/drawing/2014/main" id="{2F3F354C-ACFD-4B88-806D-D59AFD9E1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>
            <a:extLst>
              <a:ext uri="{FF2B5EF4-FFF2-40B4-BE49-F238E27FC236}">
                <a16:creationId xmlns:a16="http://schemas.microsoft.com/office/drawing/2014/main" id="{2BB35CAA-9AB6-4339-A71E-809DA30ED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0350"/>
            <a:ext cx="666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GB" altLang="en-US" sz="1200" b="1">
                <a:solidFill>
                  <a:schemeClr val="bg1"/>
                </a:solidFill>
              </a:rPr>
              <a:t>1 of 20</a:t>
            </a:r>
            <a:endParaRPr lang="en-US" altLang="en-US" sz="1200" b="1">
              <a:solidFill>
                <a:schemeClr val="bg1"/>
              </a:solidFill>
            </a:endParaRPr>
          </a:p>
        </p:txBody>
      </p:sp>
      <p:pic>
        <p:nvPicPr>
          <p:cNvPr id="1033" name="Picture 9" descr="underline">
            <a:extLst>
              <a:ext uri="{FF2B5EF4-FFF2-40B4-BE49-F238E27FC236}">
                <a16:creationId xmlns:a16="http://schemas.microsoft.com/office/drawing/2014/main" id="{5DEBE61E-D37F-4407-B910-AEB7D8EC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0">
            <a:extLst>
              <a:ext uri="{FF2B5EF4-FFF2-40B4-BE49-F238E27FC236}">
                <a16:creationId xmlns:a16="http://schemas.microsoft.com/office/drawing/2014/main" id="{978B3CDF-C232-4A26-A9DD-ED6E59CEB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GB" altLang="en-US" sz="1200" b="1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1035" name="Picture 11" descr="swish">
            <a:extLst>
              <a:ext uri="{FF2B5EF4-FFF2-40B4-BE49-F238E27FC236}">
                <a16:creationId xmlns:a16="http://schemas.microsoft.com/office/drawing/2014/main" id="{9D3450F9-EE5E-4FA4-A97E-D19897492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boardworks_logo">
            <a:extLst>
              <a:ext uri="{FF2B5EF4-FFF2-40B4-BE49-F238E27FC236}">
                <a16:creationId xmlns:a16="http://schemas.microsoft.com/office/drawing/2014/main" id="{9E97E36B-DA7E-44DB-A794-FEE3A15BB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left_button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D725F9D-B9DB-4D83-90BA-3EFFA753E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5">
            <a:extLst>
              <a:ext uri="{FF2B5EF4-FFF2-40B4-BE49-F238E27FC236}">
                <a16:creationId xmlns:a16="http://schemas.microsoft.com/office/drawing/2014/main" id="{18E270AE-7420-4B2C-AC9B-C7A9EE870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16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       Click to edit Master title style</a:t>
            </a:r>
          </a:p>
        </p:txBody>
      </p:sp>
      <p:sp>
        <p:nvSpPr>
          <p:cNvPr id="271386" name="Text Box 26">
            <a:extLst>
              <a:ext uri="{FF2B5EF4-FFF2-40B4-BE49-F238E27FC236}">
                <a16:creationId xmlns:a16="http://schemas.microsoft.com/office/drawing/2014/main" id="{90B26647-7F2E-4F51-838A-0F06234F8E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4D71C0C-2005-432F-BD56-33307623734C}" type="slidenum">
              <a:rPr lang="en-GB" altLang="en-US" sz="1200" b="1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‹#›</a:t>
            </a:fld>
            <a:r>
              <a:rPr lang="en-GB" altLang="en-US" sz="1200" b="1">
                <a:solidFill>
                  <a:schemeClr val="bg1"/>
                </a:solidFill>
              </a:rPr>
              <a:t> of 25</a:t>
            </a:r>
          </a:p>
        </p:txBody>
      </p:sp>
      <p:grpSp>
        <p:nvGrpSpPr>
          <p:cNvPr id="1040" name="Group 45">
            <a:extLst>
              <a:ext uri="{FF2B5EF4-FFF2-40B4-BE49-F238E27FC236}">
                <a16:creationId xmlns:a16="http://schemas.microsoft.com/office/drawing/2014/main" id="{7DDB52B5-0FF1-45FD-B6B2-E501E0C38C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4950" y="90488"/>
            <a:ext cx="360363" cy="360362"/>
            <a:chOff x="1247" y="890"/>
            <a:chExt cx="227" cy="227"/>
          </a:xfrm>
        </p:grpSpPr>
        <p:sp>
          <p:nvSpPr>
            <p:cNvPr id="1041" name="Oval 46">
              <a:extLst>
                <a:ext uri="{FF2B5EF4-FFF2-40B4-BE49-F238E27FC236}">
                  <a16:creationId xmlns:a16="http://schemas.microsoft.com/office/drawing/2014/main" id="{D2E455DE-FDE8-4C74-8040-152BFF182D2B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47" y="890"/>
              <a:ext cx="227" cy="227"/>
            </a:xfrm>
            <a:prstGeom prst="ellipse">
              <a:avLst/>
            </a:prstGeom>
            <a:solidFill>
              <a:srgbClr val="01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2" name="Oval 47">
              <a:extLst>
                <a:ext uri="{FF2B5EF4-FFF2-40B4-BE49-F238E27FC236}">
                  <a16:creationId xmlns:a16="http://schemas.microsoft.com/office/drawing/2014/main" id="{795DAF83-B146-47C5-BD58-DE622F205D16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47" y="890"/>
              <a:ext cx="227" cy="227"/>
            </a:xfrm>
            <a:prstGeom prst="ellipse">
              <a:avLst/>
            </a:prstGeom>
            <a:noFill/>
            <a:ln w="2286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algn="ctr"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pic>
          <p:nvPicPr>
            <p:cNvPr id="1043" name="Picture 48" descr="KS3_chemistry_orange">
              <a:extLst>
                <a:ext uri="{FF2B5EF4-FFF2-40B4-BE49-F238E27FC236}">
                  <a16:creationId xmlns:a16="http://schemas.microsoft.com/office/drawing/2014/main" id="{E40DEDF9-8325-47F7-813C-80D5768C9A7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" y="905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49" descr="7G_image1">
              <a:extLst>
                <a:ext uri="{FF2B5EF4-FFF2-40B4-BE49-F238E27FC236}">
                  <a16:creationId xmlns:a16="http://schemas.microsoft.com/office/drawing/2014/main" id="{FB2C24B2-19C2-4C85-8866-D6F50B6EFAC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95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50" descr="7G_image2">
              <a:extLst>
                <a:ext uri="{FF2B5EF4-FFF2-40B4-BE49-F238E27FC236}">
                  <a16:creationId xmlns:a16="http://schemas.microsoft.com/office/drawing/2014/main" id="{EA3E2E36-3BB9-4DCB-A52C-A833615FB60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" y="917"/>
              <a:ext cx="8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>
            <a:extLst>
              <a:ext uri="{FF2B5EF4-FFF2-40B4-BE49-F238E27FC236}">
                <a16:creationId xmlns:a16="http://schemas.microsoft.com/office/drawing/2014/main" id="{BCF2112C-FA1A-428A-9D0C-432B49994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9538" y="773113"/>
            <a:ext cx="5578475" cy="5578475"/>
          </a:xfrm>
          <a:prstGeom prst="ellipse">
            <a:avLst/>
          </a:prstGeom>
          <a:solidFill>
            <a:srgbClr val="01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123" name="Oval 3">
            <a:extLst>
              <a:ext uri="{FF2B5EF4-FFF2-40B4-BE49-F238E27FC236}">
                <a16:creationId xmlns:a16="http://schemas.microsoft.com/office/drawing/2014/main" id="{FA35CAC8-FF88-4E1F-AF18-FC63F00517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2413" y="928688"/>
            <a:ext cx="5289550" cy="5289550"/>
          </a:xfrm>
          <a:prstGeom prst="ellipse">
            <a:avLst/>
          </a:prstGeom>
          <a:noFill/>
          <a:ln w="279400">
            <a:solidFill>
              <a:srgbClr val="01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124" name="Oval 4">
            <a:extLst>
              <a:ext uri="{FF2B5EF4-FFF2-40B4-BE49-F238E27FC236}">
                <a16:creationId xmlns:a16="http://schemas.microsoft.com/office/drawing/2014/main" id="{8829C97D-4727-46F0-A42E-4D1F35151F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7525" y="2663825"/>
            <a:ext cx="2087563" cy="2087563"/>
          </a:xfrm>
          <a:prstGeom prst="ellipse">
            <a:avLst/>
          </a:prstGeom>
          <a:noFill/>
          <a:ln w="177800">
            <a:solidFill>
              <a:srgbClr val="01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125" name="Oval 5">
            <a:extLst>
              <a:ext uri="{FF2B5EF4-FFF2-40B4-BE49-F238E27FC236}">
                <a16:creationId xmlns:a16="http://schemas.microsoft.com/office/drawing/2014/main" id="{744C9A8A-8E64-4033-B9BC-A8AC725DED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29225" y="549275"/>
            <a:ext cx="2087563" cy="2087563"/>
          </a:xfrm>
          <a:prstGeom prst="ellipse">
            <a:avLst/>
          </a:prstGeom>
          <a:noFill/>
          <a:ln w="177800">
            <a:solidFill>
              <a:srgbClr val="01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5127" name="Picture 7" descr="KS3_chemistry_orange">
            <a:extLst>
              <a:ext uri="{FF2B5EF4-FFF2-40B4-BE49-F238E27FC236}">
                <a16:creationId xmlns:a16="http://schemas.microsoft.com/office/drawing/2014/main" id="{7BEE4F64-5CA8-4473-8223-078C40195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2741613"/>
            <a:ext cx="1925638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KS3_chemistry_orange">
            <a:extLst>
              <a:ext uri="{FF2B5EF4-FFF2-40B4-BE49-F238E27FC236}">
                <a16:creationId xmlns:a16="http://schemas.microsoft.com/office/drawing/2014/main" id="{821AD56C-5BE2-418A-BB4D-61B4CD3CB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620713"/>
            <a:ext cx="1925638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KS3_chemistry_orange">
            <a:extLst>
              <a:ext uri="{FF2B5EF4-FFF2-40B4-BE49-F238E27FC236}">
                <a16:creationId xmlns:a16="http://schemas.microsoft.com/office/drawing/2014/main" id="{590813BF-0F3D-4291-A366-34A071E72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1052513"/>
            <a:ext cx="50387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AutoShape 10">
            <a:extLst>
              <a:ext uri="{FF2B5EF4-FFF2-40B4-BE49-F238E27FC236}">
                <a16:creationId xmlns:a16="http://schemas.microsoft.com/office/drawing/2014/main" id="{EB86918D-3B22-4CBB-9B0C-0FA1BBF60E0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52413" y="188913"/>
            <a:ext cx="5111750" cy="981075"/>
          </a:xfrm>
          <a:prstGeom prst="roundRect">
            <a:avLst>
              <a:gd name="adj" fmla="val 43579"/>
            </a:avLst>
          </a:prstGeom>
          <a:solidFill>
            <a:srgbClr val="010066"/>
          </a:solidFill>
          <a:ln w="63500">
            <a:solidFill>
              <a:srgbClr val="9900CC"/>
            </a:solidFill>
            <a:round/>
            <a:headEnd/>
            <a:tailEnd/>
          </a:ln>
        </p:spPr>
        <p:txBody>
          <a:bodyPr lIns="0" rIns="0"/>
          <a:lstStyle/>
          <a:p>
            <a:pPr algn="ctr" eaLnBrk="1" hangingPunct="1"/>
            <a:r>
              <a:rPr lang="en-GB" altLang="en-US" sz="4000">
                <a:solidFill>
                  <a:schemeClr val="bg1"/>
                </a:solidFill>
              </a:rPr>
              <a:t>Chemistry</a:t>
            </a:r>
          </a:p>
        </p:txBody>
      </p:sp>
      <p:sp>
        <p:nvSpPr>
          <p:cNvPr id="5131" name="AutoShape 11">
            <a:extLst>
              <a:ext uri="{FF2B5EF4-FFF2-40B4-BE49-F238E27FC236}">
                <a16:creationId xmlns:a16="http://schemas.microsoft.com/office/drawing/2014/main" id="{A07AF2C5-12FE-4FFB-A1F6-0D150B68BDE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72000" y="4868863"/>
            <a:ext cx="4464050" cy="1333500"/>
          </a:xfrm>
          <a:prstGeom prst="roundRect">
            <a:avLst>
              <a:gd name="adj" fmla="val 43579"/>
            </a:avLst>
          </a:prstGeom>
          <a:solidFill>
            <a:srgbClr val="010066"/>
          </a:solidFill>
          <a:ln w="63500">
            <a:solidFill>
              <a:srgbClr val="9900CC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3400" b="1" dirty="0">
                <a:solidFill>
                  <a:schemeClr val="bg1"/>
                </a:solidFill>
              </a:rPr>
              <a:t>Melting &amp; boiling points - R</a:t>
            </a:r>
          </a:p>
        </p:txBody>
      </p:sp>
      <p:pic>
        <p:nvPicPr>
          <p:cNvPr id="5132" name="Picture 16" descr="7G_image1">
            <a:extLst>
              <a:ext uri="{FF2B5EF4-FFF2-40B4-BE49-F238E27FC236}">
                <a16:creationId xmlns:a16="http://schemas.microsoft.com/office/drawing/2014/main" id="{6DA68C66-C239-4B87-87B1-04B39B91E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34258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7" descr="7G_image2">
            <a:extLst>
              <a:ext uri="{FF2B5EF4-FFF2-40B4-BE49-F238E27FC236}">
                <a16:creationId xmlns:a16="http://schemas.microsoft.com/office/drawing/2014/main" id="{AA84BE81-2DB7-4E06-B815-3F7CC2196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412875"/>
            <a:ext cx="20875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8" descr="7G_image1">
            <a:extLst>
              <a:ext uri="{FF2B5EF4-FFF2-40B4-BE49-F238E27FC236}">
                <a16:creationId xmlns:a16="http://schemas.microsoft.com/office/drawing/2014/main" id="{D798838F-176C-471B-BC81-81FAF6844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693738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9" descr="7G_image2">
            <a:extLst>
              <a:ext uri="{FF2B5EF4-FFF2-40B4-BE49-F238E27FC236}">
                <a16:creationId xmlns:a16="http://schemas.microsoft.com/office/drawing/2014/main" id="{53FDD3AB-2B2E-4833-AC95-EBDBBB57A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2852738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3D48E81-EEBD-47C2-BCDA-29C7ACCA9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	Lesson objectives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EF86912-1635-412C-A165-8487D30E3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/>
              <a:t>Identify the state of a substance from its melting &amp; boiling point</a:t>
            </a:r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821" name="Picture 13">
            <a:extLst>
              <a:ext uri="{FF2B5EF4-FFF2-40B4-BE49-F238E27FC236}">
                <a16:creationId xmlns:a16="http://schemas.microsoft.com/office/drawing/2014/main" id="{75293D35-EB6A-426F-9466-768602A6D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295650"/>
            <a:ext cx="2808287" cy="22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20" name="Picture 12">
            <a:extLst>
              <a:ext uri="{FF2B5EF4-FFF2-40B4-BE49-F238E27FC236}">
                <a16:creationId xmlns:a16="http://schemas.microsoft.com/office/drawing/2014/main" id="{83945524-D494-4D83-8BCC-35739F27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836613"/>
            <a:ext cx="2809875" cy="229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3810" name="Rectangle 2">
            <a:extLst>
              <a:ext uri="{FF2B5EF4-FFF2-40B4-BE49-F238E27FC236}">
                <a16:creationId xmlns:a16="http://schemas.microsoft.com/office/drawing/2014/main" id="{2E0E5D64-1BFB-40CE-90AB-2941B8A67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600" y="0"/>
            <a:ext cx="6516688" cy="549275"/>
          </a:xfrm>
          <a:noFill/>
          <a:ln/>
        </p:spPr>
        <p:txBody>
          <a:bodyPr/>
          <a:lstStyle/>
          <a:p>
            <a:r>
              <a:rPr lang="en-GB" altLang="en-US" dirty="0"/>
              <a:t>Melting point and boiling point</a:t>
            </a:r>
          </a:p>
        </p:txBody>
      </p:sp>
      <p:sp>
        <p:nvSpPr>
          <p:cNvPr id="503812" name="Text Box 4">
            <a:extLst>
              <a:ext uri="{FF2B5EF4-FFF2-40B4-BE49-F238E27FC236}">
                <a16:creationId xmlns:a16="http://schemas.microsoft.com/office/drawing/2014/main" id="{8F222B20-2B15-4B76-B4A2-D512B8FDA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836613"/>
            <a:ext cx="56419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b="0">
                <a:solidFill>
                  <a:srgbClr val="010067"/>
                </a:solidFill>
              </a:rPr>
              <a:t>The temperature at which a substance changes from a solid to a liquid is called its </a:t>
            </a:r>
            <a:r>
              <a:rPr lang="en-GB" altLang="en-US">
                <a:solidFill>
                  <a:srgbClr val="FF6600"/>
                </a:solidFill>
              </a:rPr>
              <a:t>melting point</a:t>
            </a:r>
            <a:r>
              <a:rPr lang="en-GB" altLang="en-US" b="0">
                <a:solidFill>
                  <a:srgbClr val="010067"/>
                </a:solidFill>
              </a:rPr>
              <a:t> (or freezing point).</a:t>
            </a:r>
          </a:p>
        </p:txBody>
      </p:sp>
      <p:sp>
        <p:nvSpPr>
          <p:cNvPr id="503813" name="Text Box 5">
            <a:extLst>
              <a:ext uri="{FF2B5EF4-FFF2-40B4-BE49-F238E27FC236}">
                <a16:creationId xmlns:a16="http://schemas.microsoft.com/office/drawing/2014/main" id="{5F5D848D-05BF-41DC-8FA6-E23DEA2D5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5635625"/>
            <a:ext cx="679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1081088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717675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235426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9908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34480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9052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43624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8196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0">
                <a:solidFill>
                  <a:srgbClr val="010067"/>
                </a:solidFill>
                <a:latin typeface="Arial" panose="020B0604020202020204" pitchFamily="34" charset="0"/>
              </a:rPr>
              <a:t>What state is water at 25</a:t>
            </a:r>
            <a:r>
              <a:rPr lang="en-GB" altLang="en-US" sz="1000" b="0">
                <a:solidFill>
                  <a:srgbClr val="010067"/>
                </a:solidFill>
                <a:latin typeface="Arial" panose="020B0604020202020204" pitchFamily="34" charset="0"/>
              </a:rPr>
              <a:t> </a:t>
            </a:r>
            <a:r>
              <a:rPr lang="en-US" altLang="en-US" b="0">
                <a:solidFill>
                  <a:srgbClr val="010067"/>
                </a:solidFill>
                <a:latin typeface="Arial" panose="020B0604020202020204" pitchFamily="34" charset="0"/>
              </a:rPr>
              <a:t>°</a:t>
            </a:r>
            <a:r>
              <a:rPr lang="en-GB" altLang="en-US" b="0">
                <a:solidFill>
                  <a:srgbClr val="010067"/>
                </a:solidFill>
                <a:latin typeface="Arial" panose="020B0604020202020204" pitchFamily="34" charset="0"/>
              </a:rPr>
              <a:t>C, 300</a:t>
            </a:r>
            <a:r>
              <a:rPr lang="en-GB" altLang="en-US" sz="1000" b="0">
                <a:solidFill>
                  <a:srgbClr val="010067"/>
                </a:solidFill>
                <a:latin typeface="Arial" panose="020B0604020202020204" pitchFamily="34" charset="0"/>
              </a:rPr>
              <a:t> </a:t>
            </a:r>
            <a:r>
              <a:rPr lang="en-US" altLang="en-US" b="0">
                <a:solidFill>
                  <a:srgbClr val="010067"/>
                </a:solidFill>
                <a:latin typeface="Arial" panose="020B0604020202020204" pitchFamily="34" charset="0"/>
              </a:rPr>
              <a:t>°</a:t>
            </a:r>
            <a:r>
              <a:rPr lang="en-GB" altLang="en-US" b="0">
                <a:solidFill>
                  <a:srgbClr val="010067"/>
                </a:solidFill>
                <a:latin typeface="Arial" panose="020B0604020202020204" pitchFamily="34" charset="0"/>
              </a:rPr>
              <a:t>C and 100</a:t>
            </a:r>
            <a:r>
              <a:rPr lang="en-GB" altLang="en-US" sz="1000" b="0">
                <a:solidFill>
                  <a:srgbClr val="010067"/>
                </a:solidFill>
                <a:latin typeface="Arial" panose="020B0604020202020204" pitchFamily="34" charset="0"/>
              </a:rPr>
              <a:t> </a:t>
            </a:r>
            <a:r>
              <a:rPr lang="en-US" altLang="en-US" b="0">
                <a:solidFill>
                  <a:srgbClr val="010067"/>
                </a:solidFill>
                <a:latin typeface="Arial" panose="020B0604020202020204" pitchFamily="34" charset="0"/>
              </a:rPr>
              <a:t>°</a:t>
            </a:r>
            <a:r>
              <a:rPr lang="en-GB" altLang="en-US" b="0">
                <a:solidFill>
                  <a:srgbClr val="010067"/>
                </a:solidFill>
                <a:latin typeface="Arial" panose="020B0604020202020204" pitchFamily="34" charset="0"/>
              </a:rPr>
              <a:t>C?</a:t>
            </a:r>
          </a:p>
        </p:txBody>
      </p:sp>
      <p:sp>
        <p:nvSpPr>
          <p:cNvPr id="503814" name="Text Box 6">
            <a:extLst>
              <a:ext uri="{FF2B5EF4-FFF2-40B4-BE49-F238E27FC236}">
                <a16:creationId xmlns:a16="http://schemas.microsoft.com/office/drawing/2014/main" id="{AF1500B9-EF5F-44D9-9BD9-D766EB1B0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2400300"/>
            <a:ext cx="555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en-US" b="0">
                <a:solidFill>
                  <a:srgbClr val="010067"/>
                </a:solidFill>
              </a:rPr>
              <a:t>What is the melting point of pure water?</a:t>
            </a:r>
            <a:endParaRPr lang="en-GB" altLang="en-US" b="0"/>
          </a:p>
        </p:txBody>
      </p:sp>
      <p:sp>
        <p:nvSpPr>
          <p:cNvPr id="503815" name="Text Box 7">
            <a:extLst>
              <a:ext uri="{FF2B5EF4-FFF2-40B4-BE49-F238E27FC236}">
                <a16:creationId xmlns:a16="http://schemas.microsoft.com/office/drawing/2014/main" id="{C3D68340-BDE5-40C8-AAC5-141952741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3235325"/>
            <a:ext cx="48498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b="0">
                <a:solidFill>
                  <a:srgbClr val="010067"/>
                </a:solidFill>
              </a:rPr>
              <a:t>The temperature at which a substance changes from a liquid to a gas is called its </a:t>
            </a:r>
            <a:r>
              <a:rPr lang="en-GB" altLang="en-US">
                <a:solidFill>
                  <a:srgbClr val="FF6600"/>
                </a:solidFill>
              </a:rPr>
              <a:t>boiling point</a:t>
            </a:r>
            <a:r>
              <a:rPr lang="en-GB" altLang="en-US" b="0">
                <a:solidFill>
                  <a:srgbClr val="010067"/>
                </a:solidFill>
              </a:rPr>
              <a:t>. </a:t>
            </a:r>
          </a:p>
        </p:txBody>
      </p:sp>
      <p:pic>
        <p:nvPicPr>
          <p:cNvPr id="503817" name="Picture 9">
            <a:extLst>
              <a:ext uri="{FF2B5EF4-FFF2-40B4-BE49-F238E27FC236}">
                <a16:creationId xmlns:a16="http://schemas.microsoft.com/office/drawing/2014/main" id="{C659EB45-67AA-42B7-BFB9-60AFC6AE1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889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3822" name="Text Box 14">
            <a:extLst>
              <a:ext uri="{FF2B5EF4-FFF2-40B4-BE49-F238E27FC236}">
                <a16:creationId xmlns:a16="http://schemas.microsoft.com/office/drawing/2014/main" id="{DB35054A-8FD1-4C32-B7D4-4AC842AB0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800600"/>
            <a:ext cx="565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b="0">
                <a:solidFill>
                  <a:srgbClr val="010067"/>
                </a:solidFill>
              </a:rPr>
              <a:t>What is the boiling point of pure water?</a:t>
            </a:r>
          </a:p>
        </p:txBody>
      </p:sp>
      <p:pic>
        <p:nvPicPr>
          <p:cNvPr id="503824" name="Picture 16">
            <a:extLst>
              <a:ext uri="{FF2B5EF4-FFF2-40B4-BE49-F238E27FC236}">
                <a16:creationId xmlns:a16="http://schemas.microsoft.com/office/drawing/2014/main" id="{790535E8-2DA4-4243-8EC7-32C2891AB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1825"/>
            <a:ext cx="15144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0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0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0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0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3" grpId="0"/>
      <p:bldP spid="503814" grpId="0"/>
      <p:bldP spid="503815" grpId="0"/>
      <p:bldP spid="5038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4B5115E-1517-41CC-802E-69A8BF68C4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6516687" cy="549275"/>
          </a:xfrm>
        </p:spPr>
        <p:txBody>
          <a:bodyPr/>
          <a:lstStyle/>
          <a:p>
            <a:pPr eaLnBrk="1" hangingPunct="1"/>
            <a:r>
              <a:rPr lang="en-GB" altLang="en-US" dirty="0"/>
              <a:t>Heating curve</a:t>
            </a:r>
          </a:p>
        </p:txBody>
      </p:sp>
      <p:graphicFrame>
        <p:nvGraphicFramePr>
          <p:cNvPr id="406531" name="Group 3">
            <a:extLst>
              <a:ext uri="{FF2B5EF4-FFF2-40B4-BE49-F238E27FC236}">
                <a16:creationId xmlns:a16="http://schemas.microsoft.com/office/drawing/2014/main" id="{A2D847D4-0E8E-452C-8A40-4D62A5A76A01}"/>
              </a:ext>
            </a:extLst>
          </p:cNvPr>
          <p:cNvGraphicFramePr>
            <a:graphicFrameLocks noGrp="1"/>
          </p:cNvGraphicFramePr>
          <p:nvPr/>
        </p:nvGraphicFramePr>
        <p:xfrm>
          <a:off x="785813" y="1754188"/>
          <a:ext cx="7902575" cy="4724400"/>
        </p:xfrm>
        <a:graphic>
          <a:graphicData uri="http://schemas.openxmlformats.org/drawingml/2006/table">
            <a:tbl>
              <a:tblPr/>
              <a:tblGrid>
                <a:gridCol w="131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7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7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8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6572" name="Line 44">
            <a:extLst>
              <a:ext uri="{FF2B5EF4-FFF2-40B4-BE49-F238E27FC236}">
                <a16:creationId xmlns:a16="http://schemas.microsoft.com/office/drawing/2014/main" id="{635BDD3F-F41E-4A7C-B3B2-E3E7100BFE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1213" y="5327650"/>
            <a:ext cx="1323975" cy="1150938"/>
          </a:xfrm>
          <a:prstGeom prst="line">
            <a:avLst/>
          </a:prstGeom>
          <a:noFill/>
          <a:ln w="1016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6573" name="Line 45">
            <a:extLst>
              <a:ext uri="{FF2B5EF4-FFF2-40B4-BE49-F238E27FC236}">
                <a16:creationId xmlns:a16="http://schemas.microsoft.com/office/drawing/2014/main" id="{E9149DC3-783D-480C-B5E7-759E0A4931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2951163"/>
            <a:ext cx="1295400" cy="1587"/>
          </a:xfrm>
          <a:prstGeom prst="line">
            <a:avLst/>
          </a:prstGeom>
          <a:noFill/>
          <a:ln w="1016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6574" name="Line 46">
            <a:extLst>
              <a:ext uri="{FF2B5EF4-FFF2-40B4-BE49-F238E27FC236}">
                <a16:creationId xmlns:a16="http://schemas.microsoft.com/office/drawing/2014/main" id="{9922A88E-6D79-4CAE-8474-FF1389EF96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0588" y="2951163"/>
            <a:ext cx="2665412" cy="2376487"/>
          </a:xfrm>
          <a:prstGeom prst="line">
            <a:avLst/>
          </a:prstGeom>
          <a:noFill/>
          <a:ln w="1016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6575" name="Line 47">
            <a:extLst>
              <a:ext uri="{FF2B5EF4-FFF2-40B4-BE49-F238E27FC236}">
                <a16:creationId xmlns:a16="http://schemas.microsoft.com/office/drawing/2014/main" id="{19AF73FC-46BF-4F71-AF7E-D13CA22ADC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5188" y="5327650"/>
            <a:ext cx="1295400" cy="1588"/>
          </a:xfrm>
          <a:prstGeom prst="line">
            <a:avLst/>
          </a:prstGeom>
          <a:noFill/>
          <a:ln w="1016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406576" name="Group 48">
            <a:extLst>
              <a:ext uri="{FF2B5EF4-FFF2-40B4-BE49-F238E27FC236}">
                <a16:creationId xmlns:a16="http://schemas.microsoft.com/office/drawing/2014/main" id="{D8A12BDC-E6A6-42E7-BCBB-31BB3C3CF194}"/>
              </a:ext>
            </a:extLst>
          </p:cNvPr>
          <p:cNvGraphicFramePr>
            <a:graphicFrameLocks noGrp="1"/>
          </p:cNvGraphicFramePr>
          <p:nvPr/>
        </p:nvGraphicFramePr>
        <p:xfrm>
          <a:off x="-36513" y="1601788"/>
          <a:ext cx="822326" cy="5715000"/>
        </p:xfrm>
        <a:graphic>
          <a:graphicData uri="http://schemas.openxmlformats.org/drawingml/2006/table">
            <a:tbl>
              <a:tblPr/>
              <a:tblGrid>
                <a:gridCol w="822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674" name="Text Box 66">
            <a:extLst>
              <a:ext uri="{FF2B5EF4-FFF2-40B4-BE49-F238E27FC236}">
                <a16:creationId xmlns:a16="http://schemas.microsoft.com/office/drawing/2014/main" id="{F852EBAB-F00D-4838-B677-41B657E53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988" y="1144588"/>
            <a:ext cx="16764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  <a:latin typeface="Comic Sans MS" panose="030F0702030302020204" pitchFamily="66" charset="0"/>
              </a:rPr>
              <a:t>Temp/</a:t>
            </a:r>
            <a:r>
              <a:rPr lang="en-GB" altLang="en-US" baseline="30000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  <a:r>
              <a:rPr lang="en-GB" altLang="en-US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6675" name="Text Box 67">
            <a:extLst>
              <a:ext uri="{FF2B5EF4-FFF2-40B4-BE49-F238E27FC236}">
                <a16:creationId xmlns:a16="http://schemas.microsoft.com/office/drawing/2014/main" id="{51F63DAE-CD23-4521-91F0-69A43DDD6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413" y="5335588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  <a:latin typeface="Comic Sans MS" panose="030F0702030302020204" pitchFamily="66" charset="0"/>
              </a:rPr>
              <a:t>Time/s</a:t>
            </a:r>
          </a:p>
        </p:txBody>
      </p:sp>
      <p:sp>
        <p:nvSpPr>
          <p:cNvPr id="406609" name="Line 81">
            <a:extLst>
              <a:ext uri="{FF2B5EF4-FFF2-40B4-BE49-F238E27FC236}">
                <a16:creationId xmlns:a16="http://schemas.microsoft.com/office/drawing/2014/main" id="{14FFF151-F64B-4E2B-AA2E-4A650C63AE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9963" y="1800225"/>
            <a:ext cx="1323975" cy="1150938"/>
          </a:xfrm>
          <a:prstGeom prst="line">
            <a:avLst/>
          </a:prstGeom>
          <a:noFill/>
          <a:ln w="1016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6610" name="Text Box 82">
            <a:extLst>
              <a:ext uri="{FF2B5EF4-FFF2-40B4-BE49-F238E27FC236}">
                <a16:creationId xmlns:a16="http://schemas.microsoft.com/office/drawing/2014/main" id="{2A1A4258-477D-4D0F-ADB5-2F4003224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4535488"/>
            <a:ext cx="1116013" cy="7112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t>melting</a:t>
            </a:r>
          </a:p>
          <a:p>
            <a:pPr algn="ctr" eaLnBrk="1" hangingPunct="1"/>
            <a:r>
              <a:rPr lang="en-GB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t>point</a:t>
            </a:r>
            <a:endParaRPr lang="en-US" altLang="en-US" sz="20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06611" name="Text Box 83">
            <a:extLst>
              <a:ext uri="{FF2B5EF4-FFF2-40B4-BE49-F238E27FC236}">
                <a16:creationId xmlns:a16="http://schemas.microsoft.com/office/drawing/2014/main" id="{39967035-BBAA-450E-809F-EF3A43603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2159000"/>
            <a:ext cx="981075" cy="711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t>boiling</a:t>
            </a:r>
          </a:p>
          <a:p>
            <a:pPr algn="ctr" eaLnBrk="1" hangingPunct="1"/>
            <a:r>
              <a:rPr lang="en-GB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t>point</a:t>
            </a:r>
            <a:endParaRPr lang="en-US" altLang="en-US" sz="20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06612" name="Text Box 84">
            <a:extLst>
              <a:ext uri="{FF2B5EF4-FFF2-40B4-BE49-F238E27FC236}">
                <a16:creationId xmlns:a16="http://schemas.microsoft.com/office/drawing/2014/main" id="{FCE667A2-AC0E-471C-868D-16EC666E1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3376613"/>
            <a:ext cx="2108200" cy="10160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t>energy is being used to break particles apart </a:t>
            </a:r>
          </a:p>
        </p:txBody>
      </p:sp>
      <p:sp>
        <p:nvSpPr>
          <p:cNvPr id="406614" name="Text Box 86">
            <a:extLst>
              <a:ext uri="{FF2B5EF4-FFF2-40B4-BE49-F238E27FC236}">
                <a16:creationId xmlns:a16="http://schemas.microsoft.com/office/drawing/2014/main" id="{4C09536A-2454-4E19-B047-90239345024D}"/>
              </a:ext>
            </a:extLst>
          </p:cNvPr>
          <p:cNvSpPr txBox="1">
            <a:spLocks noChangeArrowheads="1"/>
          </p:cNvSpPr>
          <p:nvPr/>
        </p:nvSpPr>
        <p:spPr bwMode="auto">
          <a:xfrm rot="-2402670">
            <a:off x="820738" y="5532438"/>
            <a:ext cx="973137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010066"/>
                </a:solidFill>
                <a:latin typeface="Comic Sans MS" panose="030F0702030302020204" pitchFamily="66" charset="0"/>
              </a:rPr>
              <a:t>solid</a:t>
            </a:r>
            <a:endParaRPr lang="en-US" altLang="en-US" sz="2000" b="1">
              <a:solidFill>
                <a:srgbClr val="01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06615" name="Text Box 87">
            <a:extLst>
              <a:ext uri="{FF2B5EF4-FFF2-40B4-BE49-F238E27FC236}">
                <a16:creationId xmlns:a16="http://schemas.microsoft.com/office/drawing/2014/main" id="{FE242A13-692E-45D3-B1E6-C5FD4F22E741}"/>
              </a:ext>
            </a:extLst>
          </p:cNvPr>
          <p:cNvSpPr txBox="1">
            <a:spLocks noChangeArrowheads="1"/>
          </p:cNvSpPr>
          <p:nvPr/>
        </p:nvSpPr>
        <p:spPr bwMode="auto">
          <a:xfrm rot="-2475209">
            <a:off x="4006850" y="3814763"/>
            <a:ext cx="111601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010066"/>
                </a:solidFill>
                <a:latin typeface="Comic Sans MS" panose="030F0702030302020204" pitchFamily="66" charset="0"/>
              </a:rPr>
              <a:t>liquid</a:t>
            </a:r>
            <a:endParaRPr lang="en-US" altLang="en-US" sz="2000" b="1">
              <a:solidFill>
                <a:srgbClr val="01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06616" name="Text Box 88">
            <a:extLst>
              <a:ext uri="{FF2B5EF4-FFF2-40B4-BE49-F238E27FC236}">
                <a16:creationId xmlns:a16="http://schemas.microsoft.com/office/drawing/2014/main" id="{036DE6EE-9968-47B3-BD48-15F0D6C9D858}"/>
              </a:ext>
            </a:extLst>
          </p:cNvPr>
          <p:cNvSpPr txBox="1">
            <a:spLocks noChangeArrowheads="1"/>
          </p:cNvSpPr>
          <p:nvPr/>
        </p:nvSpPr>
        <p:spPr bwMode="auto">
          <a:xfrm rot="-2464588">
            <a:off x="7246938" y="1978025"/>
            <a:ext cx="1116012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010066"/>
                </a:solidFill>
                <a:latin typeface="Comic Sans MS" panose="030F0702030302020204" pitchFamily="66" charset="0"/>
              </a:rPr>
              <a:t>gas</a:t>
            </a:r>
            <a:endParaRPr lang="en-US" altLang="en-US" sz="2000" b="1">
              <a:solidFill>
                <a:srgbClr val="01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06613" name="Text Box 85">
            <a:extLst>
              <a:ext uri="{FF2B5EF4-FFF2-40B4-BE49-F238E27FC236}">
                <a16:creationId xmlns:a16="http://schemas.microsoft.com/office/drawing/2014/main" id="{0F288AEE-25A6-4F98-8A57-74FA608D9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613" y="719138"/>
            <a:ext cx="2016125" cy="13208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t>energy is being used to push the particles further apart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6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6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0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0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0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610" grpId="0" animBg="1"/>
      <p:bldP spid="406611" grpId="0" animBg="1"/>
      <p:bldP spid="406612" grpId="0" animBg="1"/>
      <p:bldP spid="406614" grpId="0" animBg="1"/>
      <p:bldP spid="406615" grpId="0" animBg="1"/>
      <p:bldP spid="406616" grpId="0" animBg="1"/>
      <p:bldP spid="4066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>
            <a:extLst>
              <a:ext uri="{FF2B5EF4-FFF2-40B4-BE49-F238E27FC236}">
                <a16:creationId xmlns:a16="http://schemas.microsoft.com/office/drawing/2014/main" id="{B3F761A7-F2EA-4640-958C-B26E7B5BD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en-US"/>
              <a:t>Temperature scales</a:t>
            </a:r>
          </a:p>
        </p:txBody>
      </p:sp>
      <p:pic>
        <p:nvPicPr>
          <p:cNvPr id="505870" name="Picture 14">
            <a:extLst>
              <a:ext uri="{FF2B5EF4-FFF2-40B4-BE49-F238E27FC236}">
                <a16:creationId xmlns:a16="http://schemas.microsoft.com/office/drawing/2014/main" id="{79C0D7D6-4B5E-4C31-B183-85E3F0EFE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5872" name="Picture 16">
            <a:extLst>
              <a:ext uri="{FF2B5EF4-FFF2-40B4-BE49-F238E27FC236}">
                <a16:creationId xmlns:a16="http://schemas.microsoft.com/office/drawing/2014/main" id="{6B119ADE-0ADD-4B24-B6BD-D7898FA39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2300"/>
            <a:ext cx="15144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r:id="rId1" imgW="8699841" imgH="5308975"/>
        </mc:Choice>
        <mc:Fallback>
          <p:control r:id="rId1" imgW="8699841" imgH="5308975">
            <p:pic>
              <p:nvPicPr>
                <p:cNvPr id="505873" name="ShockwaveFlash1">
                  <a:extLst>
                    <a:ext uri="{FF2B5EF4-FFF2-40B4-BE49-F238E27FC236}">
                      <a16:creationId xmlns:a16="http://schemas.microsoft.com/office/drawing/2014/main" id="{E285DAB6-1A2E-489A-9A3B-C99C6044A62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963" name="Picture 11">
            <a:extLst>
              <a:ext uri="{FF2B5EF4-FFF2-40B4-BE49-F238E27FC236}">
                <a16:creationId xmlns:a16="http://schemas.microsoft.com/office/drawing/2014/main" id="{6838B5A7-C62B-4530-A587-430EBD6A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4365625"/>
            <a:ext cx="404971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9954" name="Rectangle 2">
            <a:extLst>
              <a:ext uri="{FF2B5EF4-FFF2-40B4-BE49-F238E27FC236}">
                <a16:creationId xmlns:a16="http://schemas.microsoft.com/office/drawing/2014/main" id="{A02865A7-A00F-44B8-847A-BEFC87DC0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600" y="0"/>
            <a:ext cx="6516688" cy="549275"/>
          </a:xfrm>
          <a:noFill/>
          <a:ln/>
        </p:spPr>
        <p:txBody>
          <a:bodyPr/>
          <a:lstStyle/>
          <a:p>
            <a:r>
              <a:rPr lang="en-GB" altLang="en-US" dirty="0"/>
              <a:t>Reducing the freezing point of water</a:t>
            </a:r>
          </a:p>
        </p:txBody>
      </p:sp>
      <p:sp>
        <p:nvSpPr>
          <p:cNvPr id="509956" name="Text Box 4">
            <a:extLst>
              <a:ext uri="{FF2B5EF4-FFF2-40B4-BE49-F238E27FC236}">
                <a16:creationId xmlns:a16="http://schemas.microsoft.com/office/drawing/2014/main" id="{9E708BD5-2134-4696-A340-74A7EB0CD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58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b="0">
                <a:solidFill>
                  <a:srgbClr val="010067"/>
                </a:solidFill>
              </a:rPr>
              <a:t>Salt reduces the freezing point of water. This means that the temperature has to be much colder than 0</a:t>
            </a:r>
            <a:r>
              <a:rPr lang="en-GB" altLang="en-US" sz="1000" b="0">
                <a:solidFill>
                  <a:srgbClr val="010067"/>
                </a:solidFill>
              </a:rPr>
              <a:t> </a:t>
            </a:r>
            <a:r>
              <a:rPr lang="en-GB" altLang="en-US" b="0">
                <a:solidFill>
                  <a:srgbClr val="010067"/>
                </a:solidFill>
              </a:rPr>
              <a:t>°C for it to freeze. </a:t>
            </a:r>
          </a:p>
        </p:txBody>
      </p:sp>
      <p:sp>
        <p:nvSpPr>
          <p:cNvPr id="509957" name="Text Box 5">
            <a:extLst>
              <a:ext uri="{FF2B5EF4-FFF2-40B4-BE49-F238E27FC236}">
                <a16:creationId xmlns:a16="http://schemas.microsoft.com/office/drawing/2014/main" id="{D3817002-D32E-4B60-A376-E531E37F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57375"/>
            <a:ext cx="4033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b="0">
                <a:solidFill>
                  <a:srgbClr val="010067"/>
                </a:solidFill>
              </a:rPr>
              <a:t>Can you explain why people put salt on roads and paths during icy weather?</a:t>
            </a:r>
            <a:endParaRPr lang="en-GB" altLang="en-US" b="0"/>
          </a:p>
        </p:txBody>
      </p:sp>
      <p:sp>
        <p:nvSpPr>
          <p:cNvPr id="509959" name="Text Box 7">
            <a:extLst>
              <a:ext uri="{FF2B5EF4-FFF2-40B4-BE49-F238E27FC236}">
                <a16:creationId xmlns:a16="http://schemas.microsoft.com/office/drawing/2014/main" id="{92086A25-B229-4366-8075-54D766DA9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244850"/>
            <a:ext cx="45259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b="0" dirty="0">
                <a:solidFill>
                  <a:srgbClr val="FF6600"/>
                </a:solidFill>
              </a:rPr>
              <a:t>In what other situations would it be useful to reduce the freezing point of water? How about in making ice-cream?</a:t>
            </a:r>
          </a:p>
        </p:txBody>
      </p:sp>
      <p:pic>
        <p:nvPicPr>
          <p:cNvPr id="509961" name="Picture 9">
            <a:extLst>
              <a:ext uri="{FF2B5EF4-FFF2-40B4-BE49-F238E27FC236}">
                <a16:creationId xmlns:a16="http://schemas.microsoft.com/office/drawing/2014/main" id="{93C314A8-9D63-4B1A-B16F-DFE77FAF2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773238"/>
            <a:ext cx="3208337" cy="43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9964" name="Pictur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58BE65-4BB4-4336-948B-9A523F52C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9965" name="Picture 13">
            <a:extLst>
              <a:ext uri="{FF2B5EF4-FFF2-40B4-BE49-F238E27FC236}">
                <a16:creationId xmlns:a16="http://schemas.microsoft.com/office/drawing/2014/main" id="{DF9DE9DA-8E30-4CED-BAC2-004164EB5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2300"/>
            <a:ext cx="15144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0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7" grpId="0"/>
      <p:bldP spid="5099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C385313-603C-424F-ABC9-1853C46D4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48" y="0"/>
            <a:ext cx="8001000" cy="549275"/>
          </a:xfrm>
        </p:spPr>
        <p:txBody>
          <a:bodyPr/>
          <a:lstStyle/>
          <a:p>
            <a:pPr eaLnBrk="1" hangingPunct="1"/>
            <a:r>
              <a:rPr lang="en-GB" altLang="en-US" dirty="0"/>
              <a:t>Melting &amp; boiling points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E023C4-31FA-4682-87EA-71B2BC867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836712"/>
            <a:ext cx="989613" cy="5661248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ED507E25-A19B-42E7-B543-67EC116E6421}"/>
              </a:ext>
            </a:extLst>
          </p:cNvPr>
          <p:cNvSpPr/>
          <p:nvPr/>
        </p:nvSpPr>
        <p:spPr bwMode="auto">
          <a:xfrm>
            <a:off x="4913541" y="4005064"/>
            <a:ext cx="3834923" cy="765299"/>
          </a:xfrm>
          <a:prstGeom prst="lef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</a:rPr>
              <a:t>Room temperature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</a:rPr>
              <a:t>25</a:t>
            </a:r>
            <a:r>
              <a:rPr kumimoji="0" lang="en-GB" sz="2000" b="0" i="0" u="none" strike="noStrike" cap="none" normalizeH="0" baseline="30000" dirty="0" err="1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</a:rPr>
              <a:t>o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</a:rPr>
              <a:t>C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6BE4671A-72E4-455B-A614-04DCDAF83418}"/>
              </a:ext>
            </a:extLst>
          </p:cNvPr>
          <p:cNvSpPr/>
          <p:nvPr/>
        </p:nvSpPr>
        <p:spPr bwMode="auto">
          <a:xfrm>
            <a:off x="4913541" y="4868862"/>
            <a:ext cx="3834923" cy="765299"/>
          </a:xfrm>
          <a:prstGeom prst="lef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</a:rPr>
              <a:t>Melting point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</a:rPr>
              <a:t>0</a:t>
            </a:r>
            <a:r>
              <a:rPr kumimoji="0" lang="en-GB" sz="2000" b="0" i="0" u="none" strike="noStrike" cap="none" normalizeH="0" baseline="30000" dirty="0" err="1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</a:rPr>
              <a:t>o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</a:rPr>
              <a:t>C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A0198D9B-2A99-469A-B156-832544B6BAA5}"/>
              </a:ext>
            </a:extLst>
          </p:cNvPr>
          <p:cNvSpPr/>
          <p:nvPr/>
        </p:nvSpPr>
        <p:spPr bwMode="auto">
          <a:xfrm>
            <a:off x="4913541" y="1340768"/>
            <a:ext cx="3834923" cy="765299"/>
          </a:xfrm>
          <a:prstGeom prst="lef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Boiling point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100</a:t>
            </a:r>
            <a:r>
              <a:rPr kumimoji="0" lang="en-GB" sz="2000" b="0" i="0" u="none" strike="noStrike" cap="none" normalizeH="0" baseline="30000" dirty="0" err="1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o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C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3A2D2E-29D5-43C4-B39A-5CF04E6CC1E3}"/>
              </a:ext>
            </a:extLst>
          </p:cNvPr>
          <p:cNvCxnSpPr>
            <a:cxnSpLocks/>
          </p:cNvCxnSpPr>
          <p:nvPr/>
        </p:nvCxnSpPr>
        <p:spPr bwMode="auto">
          <a:xfrm flipH="1">
            <a:off x="1763688" y="1723417"/>
            <a:ext cx="277200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D5B75D-9C65-469E-8DC4-16EE9E98C6C4}"/>
              </a:ext>
            </a:extLst>
          </p:cNvPr>
          <p:cNvCxnSpPr>
            <a:cxnSpLocks/>
          </p:cNvCxnSpPr>
          <p:nvPr/>
        </p:nvCxnSpPr>
        <p:spPr bwMode="auto">
          <a:xfrm flipH="1">
            <a:off x="1763688" y="5301208"/>
            <a:ext cx="2772000" cy="0"/>
          </a:xfrm>
          <a:prstGeom prst="line">
            <a:avLst/>
          </a:prstGeom>
          <a:ln w="38100">
            <a:solidFill>
              <a:srgbClr val="000099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42DDB98-EA95-454A-B477-7F980C6B012A}"/>
              </a:ext>
            </a:extLst>
          </p:cNvPr>
          <p:cNvSpPr txBox="1"/>
          <p:nvPr/>
        </p:nvSpPr>
        <p:spPr>
          <a:xfrm>
            <a:off x="1691680" y="4156880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LIQUID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98868F-E8AA-4E80-92A8-ED81AE18FC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4" t="30400" r="73649" b="24801"/>
          <a:stretch/>
        </p:blipFill>
        <p:spPr>
          <a:xfrm>
            <a:off x="1691680" y="5517232"/>
            <a:ext cx="886069" cy="9155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C6929F-8DFE-49EB-B839-67069F8744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84" t="30400" r="36718" b="24801"/>
          <a:stretch/>
        </p:blipFill>
        <p:spPr>
          <a:xfrm>
            <a:off x="1691680" y="3140968"/>
            <a:ext cx="944596" cy="9155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9F5E1B-68F4-45D8-B2F5-BBDFE65871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676" t="30400" r="1214" b="24801"/>
          <a:stretch/>
        </p:blipFill>
        <p:spPr>
          <a:xfrm>
            <a:off x="1691680" y="692696"/>
            <a:ext cx="912329" cy="91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9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/>
    </p:bldLst>
  </p:timing>
</p:sld>
</file>

<file path=ppt/theme/theme1.xml><?xml version="1.0" encoding="utf-8"?>
<a:theme xmlns:a="http://schemas.openxmlformats.org/drawingml/2006/main" name="1_master">
  <a:themeElements>
    <a:clrScheme name="1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8236</TotalTime>
  <Words>279</Words>
  <Application>Microsoft Office PowerPoint</Application>
  <PresentationFormat>On-screen Show (4:3)</PresentationFormat>
  <Paragraphs>46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Comic Sans MS</vt:lpstr>
      <vt:lpstr>1_master</vt:lpstr>
      <vt:lpstr>Chemistry</vt:lpstr>
      <vt:lpstr> Lesson objectives</vt:lpstr>
      <vt:lpstr>Melting point and boiling point</vt:lpstr>
      <vt:lpstr>Heating curve</vt:lpstr>
      <vt:lpstr>Temperature scales</vt:lpstr>
      <vt:lpstr>Reducing the freezing point of water</vt:lpstr>
      <vt:lpstr>Melting &amp; boiling points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Solids, Liquids and Gases</dc:title>
  <dc:subject>KS3 Chemistry</dc:subject>
  <dc:creator>Boardworks Ltd</dc:creator>
  <cp:lastModifiedBy>Lesley Wood</cp:lastModifiedBy>
  <cp:revision>602</cp:revision>
  <cp:lastPrinted>2017-03-30T07:37:37Z</cp:lastPrinted>
  <dcterms:created xsi:type="dcterms:W3CDTF">2000-07-23T14:30:27Z</dcterms:created>
  <dcterms:modified xsi:type="dcterms:W3CDTF">2021-05-11T16:52:18Z</dcterms:modified>
</cp:coreProperties>
</file>