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92" d="100"/>
          <a:sy n="92" d="100"/>
        </p:scale>
        <p:origin x="51" y="4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38539-756B-BC6E-A94F-C66762F29A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D98E65-BB26-76BD-973B-6D03B9871F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4C54C-7CED-EBBC-07CA-D4D5A49A3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BFEDF-8E55-472B-98A7-841A184E0DF2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01ED2-77D5-B763-B554-54C59E89A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5A018-1A6C-80F0-B313-C8B20C6BD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438CF-F83E-4994-86F9-402C48C61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665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79E5A-6D26-2BE1-D41A-44439AA9B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23E125-FA56-726F-4F15-B9F52FB5D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36D058-D14E-FA3D-E4AD-8E6DE581A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BFEDF-8E55-472B-98A7-841A184E0DF2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5AA65-3592-89E9-AA3D-E5BA51DE8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E5916-F171-EF6F-1A9C-6D471EEAC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438CF-F83E-4994-86F9-402C48C61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551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8149A6-6C9F-3625-FF47-779BD5A54C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4DA387-1823-A24A-F6BF-7A0905D09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0F3E8-600F-D1E5-AE34-EA0C44D92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BFEDF-8E55-472B-98A7-841A184E0DF2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F754E-6139-FC7E-8057-AD5D67EE1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E3F6A-59A4-C48A-1F0E-D8E36DD89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438CF-F83E-4994-86F9-402C48C61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90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899FE-98A0-C985-44F9-3DFEAEC6A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FFA4D-ABFB-F62B-6CFF-49B876A70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0DC75-D890-6D17-58FB-506FD35BD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BFEDF-8E55-472B-98A7-841A184E0DF2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1CEC8-3CB2-EFEF-274C-CB4076317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0C869-C453-9510-7A7A-BD4BDE733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438CF-F83E-4994-86F9-402C48C61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22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5156B-E91D-C07B-3B74-6248B87EB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1567-8C83-4802-0A62-A5C3B7315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8738A-991D-7439-6C37-71918CBFA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BFEDF-8E55-472B-98A7-841A184E0DF2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8F4AE-7504-2102-29BF-25AB961DF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94EAE-040A-2FF7-28C6-852E66A84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438CF-F83E-4994-86F9-402C48C61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46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EE179-30D7-6455-9243-6A7BBAD82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2B33D-72D9-7E6E-EE22-25654E9DC2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0390DB-972B-FCE5-5778-45D1E3015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3E9CD-FC06-070F-D96E-D0228FD9B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BFEDF-8E55-472B-98A7-841A184E0DF2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42CC9-00F7-1C33-399E-CF1E71241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B4FCB4-998C-A5A7-D19F-FF417348D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438CF-F83E-4994-86F9-402C48C61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465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64A42-1439-106E-345F-12D7522D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85A36B-2C2A-6CC7-1006-9BA4A7F2F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09B07-05CE-5C39-B07D-FFC0D1016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1D6129-16F6-5C82-285A-EB3F82D973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A2FDBD-AC9B-4742-2D60-FFEA08F3A5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87248C-8B7A-2D92-4B1C-1B9319EE3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BFEDF-8E55-472B-98A7-841A184E0DF2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EE22A8-28F2-0B4F-C7DF-D8AC9A365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EC49FA-811C-9D82-6FFB-0F80B129C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438CF-F83E-4994-86F9-402C48C61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510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2513C-5F71-EAE9-5B66-49A8D154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F8C4AB-C77D-A9C3-1A94-A8FCA1B5E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BFEDF-8E55-472B-98A7-841A184E0DF2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F4368D-0F43-A4B0-8F27-BAD928E2C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0190D3-EBE6-4A20-BA7B-AC2A4E8ED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438CF-F83E-4994-86F9-402C48C61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890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9B3341-A00B-4644-D3AC-6FFA1000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BFEDF-8E55-472B-98A7-841A184E0DF2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D5A696-3DF5-9CA4-858D-6F5B06D52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6904EA-EA33-85E5-9667-2E17D2FA9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438CF-F83E-4994-86F9-402C48C61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57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DBF01-CFA6-1F54-2551-5FABB67A1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EEDE4-9A8C-047B-364C-EAD7FBA8D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0DE659-CC97-89BB-D7E3-7D801F8B7B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E2E12A-65F1-791C-AE26-D6154D806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BFEDF-8E55-472B-98A7-841A184E0DF2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85EF2-F387-6242-C722-E9B9006CC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69FC25-50A3-765A-9BA4-1AEB7A1DE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438CF-F83E-4994-86F9-402C48C61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166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6D142-9FC4-2078-F2A9-D8F041B6E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70EEE7-5F07-908E-7652-A9D127CC70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89FE0B-BB86-09FE-4CFE-9EDBBB97F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F37601-83AA-8460-4EF7-9179C438E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BFEDF-8E55-472B-98A7-841A184E0DF2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75AE8-ED4D-648C-F875-2BF804D50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A4BC7A-E913-ABC8-C341-524ED03DD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438CF-F83E-4994-86F9-402C48C61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29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0A8B33-819C-3EEE-1ED3-30258AB25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1CE1A-7F58-F654-763C-B0A920683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761CE-A7D4-581D-5674-F91A7137FE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FBFEDF-8E55-472B-98A7-841A184E0DF2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276ED-8F52-8065-FD56-7D56D3D731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57DF7D-5682-A406-CF0A-201540CE9A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9438CF-F83E-4994-86F9-402C48C61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507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fareshare.org.uk/news-media/press-releases/fareshare-comment-on-the-new-winter-package-from-government-to-help-vulnerable-children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C30E7-DB5E-3C92-7D96-084FC3A86C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3F6C5F-575F-9D3E-CF0D-9718E665DD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55FCAC1-5C8A-0D85-6E11-A031276D73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039125"/>
              </p:ext>
            </p:extLst>
          </p:nvPr>
        </p:nvGraphicFramePr>
        <p:xfrm>
          <a:off x="1137684" y="1201479"/>
          <a:ext cx="9346018" cy="39698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9104">
                  <a:extLst>
                    <a:ext uri="{9D8B030D-6E8A-4147-A177-3AD203B41FA5}">
                      <a16:colId xmlns:a16="http://schemas.microsoft.com/office/drawing/2014/main" val="1270620151"/>
                    </a:ext>
                  </a:extLst>
                </a:gridCol>
                <a:gridCol w="3640056">
                  <a:extLst>
                    <a:ext uri="{9D8B030D-6E8A-4147-A177-3AD203B41FA5}">
                      <a16:colId xmlns:a16="http://schemas.microsoft.com/office/drawing/2014/main" val="1329171244"/>
                    </a:ext>
                  </a:extLst>
                </a:gridCol>
                <a:gridCol w="1946858">
                  <a:extLst>
                    <a:ext uri="{9D8B030D-6E8A-4147-A177-3AD203B41FA5}">
                      <a16:colId xmlns:a16="http://schemas.microsoft.com/office/drawing/2014/main" val="635708653"/>
                    </a:ext>
                  </a:extLst>
                </a:gridCol>
              </a:tblGrid>
              <a:tr h="48371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GB" sz="1800" kern="0">
                          <a:effectLst/>
                        </a:rPr>
                        <a:t>Week beginning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GB" sz="1800" kern="0">
                          <a:effectLst/>
                        </a:rPr>
                        <a:t>Monday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0">
                          <a:effectLst/>
                        </a:rPr>
                        <a:t>Thurs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0080525"/>
                  </a:ext>
                </a:extLst>
              </a:tr>
              <a:tr h="1320559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GB" sz="1600" kern="0">
                          <a:effectLst/>
                        </a:rPr>
                        <a:t>11</a:t>
                      </a:r>
                      <a:r>
                        <a:rPr lang="en-GB" sz="1600" kern="0" baseline="30000">
                          <a:effectLst/>
                        </a:rPr>
                        <a:t>th</a:t>
                      </a:r>
                      <a:r>
                        <a:rPr lang="en-GB" sz="1600" kern="0">
                          <a:effectLst/>
                        </a:rPr>
                        <a:t> March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GB" sz="1600" kern="0">
                          <a:effectLst/>
                        </a:rPr>
                        <a:t>General revision and overview of extra theorists for Paper 1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>
                          <a:effectLst/>
                        </a:rPr>
                        <a:t>MiC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9393124"/>
                  </a:ext>
                </a:extLst>
              </a:tr>
              <a:tr h="430073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GB" sz="1600" kern="0">
                          <a:effectLst/>
                        </a:rPr>
                        <a:t>18</a:t>
                      </a:r>
                      <a:r>
                        <a:rPr lang="en-GB" sz="1600" kern="0" baseline="30000">
                          <a:effectLst/>
                        </a:rPr>
                        <a:t>th</a:t>
                      </a:r>
                      <a:r>
                        <a:rPr lang="en-GB" sz="1600" kern="0">
                          <a:effectLst/>
                        </a:rPr>
                        <a:t> March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GB" sz="1600" kern="0">
                          <a:effectLst/>
                        </a:rPr>
                        <a:t>Topic 1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>
                          <a:effectLst/>
                        </a:rPr>
                        <a:t>MiC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6393896"/>
                  </a:ext>
                </a:extLst>
              </a:tr>
              <a:tr h="430073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GB" sz="1600" kern="0">
                          <a:effectLst/>
                        </a:rPr>
                        <a:t>25th March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GB" sz="1600" kern="0">
                          <a:effectLst/>
                        </a:rPr>
                        <a:t>Topic 2 &amp; 3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>
                          <a:effectLst/>
                        </a:rPr>
                        <a:t>MiC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2540601"/>
                  </a:ext>
                </a:extLst>
              </a:tr>
              <a:tr h="430073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GB" sz="1600" kern="0">
                          <a:effectLst/>
                        </a:rPr>
                        <a:t>15</a:t>
                      </a:r>
                      <a:r>
                        <a:rPr lang="en-GB" sz="1600" kern="0" baseline="30000">
                          <a:effectLst/>
                        </a:rPr>
                        <a:t>th April 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GB" sz="1600" kern="0">
                          <a:effectLst/>
                        </a:rPr>
                        <a:t>Topic 4&amp;5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>
                          <a:effectLst/>
                        </a:rPr>
                        <a:t>MiC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0712586"/>
                  </a:ext>
                </a:extLst>
              </a:tr>
              <a:tr h="87531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GB" sz="1600" kern="0">
                          <a:effectLst/>
                        </a:rPr>
                        <a:t>22</a:t>
                      </a:r>
                      <a:r>
                        <a:rPr lang="en-GB" sz="1600" kern="0" baseline="30000">
                          <a:effectLst/>
                        </a:rPr>
                        <a:t>nd</a:t>
                      </a:r>
                      <a:r>
                        <a:rPr lang="en-GB" sz="1600" kern="0">
                          <a:effectLst/>
                        </a:rPr>
                        <a:t> April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GB" sz="1600" kern="0">
                          <a:effectLst/>
                        </a:rPr>
                        <a:t>Questions &amp; methods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 dirty="0">
                          <a:effectLst/>
                        </a:rPr>
                        <a:t>Methods </a:t>
                      </a:r>
                      <a:endParaRPr lang="en-GB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2679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1989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99C73-354F-DCB8-9F96-8424E2CA7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might differential achievement be explained?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E0DF2-8D24-B892-17A0-5CB9B47EE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Cultural deprivation? </a:t>
            </a:r>
          </a:p>
          <a:p>
            <a:pPr marL="0" indent="0">
              <a:buNone/>
            </a:pPr>
            <a:r>
              <a:rPr lang="en-GB" dirty="0"/>
              <a:t>BUT?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Material deprivation?</a:t>
            </a:r>
          </a:p>
          <a:p>
            <a:endParaRPr lang="en-GB" dirty="0"/>
          </a:p>
          <a:p>
            <a:r>
              <a:rPr lang="en-GB" dirty="0"/>
              <a:t>Cultural capital</a:t>
            </a:r>
          </a:p>
          <a:p>
            <a:endParaRPr lang="en-GB" dirty="0"/>
          </a:p>
          <a:p>
            <a:r>
              <a:rPr lang="en-GB" dirty="0"/>
              <a:t>Make sure you know the differences between internal and external factors and think about which is greater? </a:t>
            </a:r>
          </a:p>
        </p:txBody>
      </p:sp>
    </p:spTree>
    <p:extLst>
      <p:ext uri="{BB962C8B-B14F-4D97-AF65-F5344CB8AC3E}">
        <p14:creationId xmlns:p14="http://schemas.microsoft.com/office/powerpoint/2010/main" val="1631915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2DD95-3FB0-F0C3-39B6-C6F2893D4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Tasks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E987E-5093-67BF-9B33-A45A6DAC9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1. Can you complete the two card sorts?</a:t>
            </a:r>
          </a:p>
        </p:txBody>
      </p:sp>
    </p:spTree>
    <p:extLst>
      <p:ext uri="{BB962C8B-B14F-4D97-AF65-F5344CB8AC3E}">
        <p14:creationId xmlns:p14="http://schemas.microsoft.com/office/powerpoint/2010/main" val="4107259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7625D-C7B5-EBF1-E582-F757CB074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 Look at these items – what are the 2 hooks?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E44385C-D9E7-FA1F-7079-7338481D59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3647" y="1862882"/>
            <a:ext cx="9186530" cy="3730195"/>
          </a:xfrm>
        </p:spPr>
      </p:pic>
    </p:spTree>
    <p:extLst>
      <p:ext uri="{BB962C8B-B14F-4D97-AF65-F5344CB8AC3E}">
        <p14:creationId xmlns:p14="http://schemas.microsoft.com/office/powerpoint/2010/main" val="2812261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DA074-2C7F-B69E-CF05-C0960C512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 Look at these items – what are the 2 hooks?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E504C91-2696-5CF4-DD26-B1A62FB89E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7520" y="1967024"/>
            <a:ext cx="9311841" cy="3168078"/>
          </a:xfrm>
        </p:spPr>
      </p:pic>
    </p:spTree>
    <p:extLst>
      <p:ext uri="{BB962C8B-B14F-4D97-AF65-F5344CB8AC3E}">
        <p14:creationId xmlns:p14="http://schemas.microsoft.com/office/powerpoint/2010/main" val="2433831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16DAB-E649-8B61-05E0-957D0D698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 Look at these two items – what are the 2 hooks?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AFF101-9042-7C5D-99E5-1BCFB360ED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3605" y="1971832"/>
            <a:ext cx="8352900" cy="2914336"/>
          </a:xfrm>
        </p:spPr>
      </p:pic>
    </p:spTree>
    <p:extLst>
      <p:ext uri="{BB962C8B-B14F-4D97-AF65-F5344CB8AC3E}">
        <p14:creationId xmlns:p14="http://schemas.microsoft.com/office/powerpoint/2010/main" val="897157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5CB3A-EC0C-D403-5916-313C56A9D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Mindmap</a:t>
            </a:r>
            <a:r>
              <a:rPr lang="en-GB" dirty="0"/>
              <a:t> / revision notes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5D08E8-0D04-C84E-FBBF-2DBFFE1B49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Processes headings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C5C688-1237-6542-3058-381F342803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790478"/>
          </a:xfrm>
        </p:spPr>
        <p:txBody>
          <a:bodyPr>
            <a:normAutofit fontScale="40000" lnSpcReduction="20000"/>
          </a:bodyPr>
          <a:lstStyle/>
          <a:p>
            <a:r>
              <a:rPr lang="en-GB" dirty="0"/>
              <a:t>Some examples of different subculture studies.</a:t>
            </a:r>
          </a:p>
          <a:p>
            <a:r>
              <a:rPr lang="en-GB" dirty="0"/>
              <a:t>Ideal pupil (supported by Becker study &amp; </a:t>
            </a:r>
            <a:r>
              <a:rPr lang="en-GB" dirty="0" err="1"/>
              <a:t>Gilbourn</a:t>
            </a:r>
            <a:r>
              <a:rPr lang="en-GB" dirty="0"/>
              <a:t> and </a:t>
            </a:r>
            <a:r>
              <a:rPr lang="en-GB" dirty="0" err="1"/>
              <a:t>Youdell</a:t>
            </a:r>
            <a:r>
              <a:rPr lang="en-GB" dirty="0"/>
              <a:t>)</a:t>
            </a:r>
          </a:p>
          <a:p>
            <a:r>
              <a:rPr lang="en-GB" dirty="0"/>
              <a:t>Key concepts (halo, horn, self-fulfilling prophecy)</a:t>
            </a:r>
          </a:p>
          <a:p>
            <a:r>
              <a:rPr lang="en-GB" dirty="0"/>
              <a:t>Evaluation of labelling theory</a:t>
            </a:r>
          </a:p>
          <a:p>
            <a:r>
              <a:rPr lang="en-GB" dirty="0"/>
              <a:t>Setting and streaming (Ball, Keddie, Lacet, G&amp;Y</a:t>
            </a:r>
          </a:p>
          <a:p>
            <a:r>
              <a:rPr lang="en-GB" dirty="0"/>
              <a:t>A-C economy / educational triage</a:t>
            </a:r>
          </a:p>
          <a:p>
            <a:r>
              <a:rPr lang="en-GB" dirty="0"/>
              <a:t>Evaluation of setting and streaming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B3AE2B4-CC3E-C8BD-65F7-1507DC052F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Class and education headings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9FAC696-616F-A2E9-1725-56A78E41986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Some stats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GB" u="sng" dirty="0"/>
              <a:t>External factors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Material deprivation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Cultural deprivation (parents, language, w/c subculture)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Cultural capital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en-GB" dirty="0"/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GB" u="sng" dirty="0"/>
              <a:t>Internal factors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Teacher labelling (Jane Elliot experiment and Rosenthal and Jacobson - experiments)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Self-fulfilling prophecy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Pupil subcultures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Pupils' class identities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en-GB" dirty="0"/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GB" u="sng" dirty="0"/>
              <a:t>Evaluation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Keddie etc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en-GB" dirty="0"/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Compensatory education  - what is it and did it work?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Key studies to support – Archer, Reay and other from back of booklet.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7173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241E752-F62B-F7D8-930A-3F90A5E7A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61391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Consider contemporary examples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03D40A3-7A88-2B3F-0BC1-D85BB840E3C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1040219" y="1272732"/>
            <a:ext cx="10515600" cy="4351338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Marcus Rashford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3074" name="Picture 2" descr="Marcus Rashford: Man Utd forward ...">
            <a:extLst>
              <a:ext uri="{FF2B5EF4-FFF2-40B4-BE49-F238E27FC236}">
                <a16:creationId xmlns:a16="http://schemas.microsoft.com/office/drawing/2014/main" id="{E22876D3-8B94-92FE-4865-584123386A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407" y="329188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B98AEC9-1253-EB70-F7CB-717D638235C9}"/>
              </a:ext>
            </a:extLst>
          </p:cNvPr>
          <p:cNvSpPr txBox="1"/>
          <p:nvPr/>
        </p:nvSpPr>
        <p:spPr>
          <a:xfrm>
            <a:off x="4901610" y="407655"/>
            <a:ext cx="6097772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b="0" i="0" dirty="0">
                <a:solidFill>
                  <a:srgbClr val="2E2E2E"/>
                </a:solidFill>
                <a:effectLst/>
                <a:latin typeface="FrutigerLTPro-Bold"/>
              </a:rPr>
              <a:t>Marcus’ support of </a:t>
            </a:r>
            <a:r>
              <a:rPr lang="en-GB" b="0" i="0" dirty="0" err="1">
                <a:solidFill>
                  <a:srgbClr val="2E2E2E"/>
                </a:solidFill>
                <a:effectLst/>
                <a:latin typeface="FrutigerLTPro-Bold"/>
              </a:rPr>
              <a:t>FareShare</a:t>
            </a:r>
            <a:r>
              <a:rPr lang="en-GB" b="0" i="0" dirty="0">
                <a:solidFill>
                  <a:srgbClr val="2E2E2E"/>
                </a:solidFill>
                <a:effectLst/>
                <a:latin typeface="FrutigerLTPro-Bold"/>
              </a:rPr>
              <a:t> has been transformational. Since March 2020, Marcus has:</a:t>
            </a:r>
            <a:endParaRPr lang="en-GB" b="0" i="0" dirty="0">
              <a:solidFill>
                <a:srgbClr val="2E2E2E"/>
              </a:solidFill>
              <a:effectLst/>
              <a:latin typeface="FrutigerLTPro-Roman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2E2E2E"/>
                </a:solidFill>
                <a:effectLst/>
                <a:latin typeface="FrutigerLTPro-Roman"/>
              </a:rPr>
              <a:t>Helped raise enough money to enable </a:t>
            </a:r>
            <a:r>
              <a:rPr lang="en-GB" b="0" i="0" dirty="0" err="1">
                <a:solidFill>
                  <a:srgbClr val="2E2E2E"/>
                </a:solidFill>
                <a:effectLst/>
                <a:latin typeface="FrutigerLTPro-Roman"/>
              </a:rPr>
              <a:t>FareShare</a:t>
            </a:r>
            <a:r>
              <a:rPr lang="en-GB" b="0" i="0" dirty="0">
                <a:solidFill>
                  <a:srgbClr val="2E2E2E"/>
                </a:solidFill>
                <a:effectLst/>
                <a:latin typeface="FrutigerLTPro-Roman"/>
              </a:rPr>
              <a:t> to distribute the equivalent of over </a:t>
            </a:r>
            <a:r>
              <a:rPr lang="en-GB" b="1" i="0" dirty="0">
                <a:solidFill>
                  <a:srgbClr val="2E2E2E"/>
                </a:solidFill>
                <a:effectLst/>
                <a:latin typeface="FrutigerLTPro-Roman"/>
              </a:rPr>
              <a:t>21 million meals for children and families</a:t>
            </a:r>
            <a:r>
              <a:rPr lang="en-GB" b="0" i="0" dirty="0">
                <a:solidFill>
                  <a:srgbClr val="2E2E2E"/>
                </a:solidFill>
                <a:effectLst/>
                <a:latin typeface="FrutigerLTPro-Roman"/>
              </a:rPr>
              <a:t> who might not otherwise eat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2E2E2E"/>
                </a:solidFill>
                <a:effectLst/>
                <a:latin typeface="FrutigerLTPro-Roman"/>
              </a:rPr>
              <a:t>Raised awareness of child hunger in the UK</a:t>
            </a:r>
            <a:r>
              <a:rPr lang="en-GB" b="0" i="0" dirty="0">
                <a:solidFill>
                  <a:srgbClr val="2E2E2E"/>
                </a:solidFill>
                <a:effectLst/>
                <a:latin typeface="FrutigerLTPro-Roman"/>
              </a:rPr>
              <a:t>, driving the issue to the top of the news agenda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2E2E2E"/>
                </a:solidFill>
                <a:effectLst/>
                <a:latin typeface="FrutigerLTPro-Roman"/>
              </a:rPr>
              <a:t>Launched and </a:t>
            </a:r>
            <a:r>
              <a:rPr lang="en-GB" b="1" i="0" dirty="0">
                <a:solidFill>
                  <a:srgbClr val="2E2E2E"/>
                </a:solidFill>
                <a:effectLst/>
                <a:latin typeface="FrutigerLTPro-Roman"/>
              </a:rPr>
              <a:t>spearheaded the Child Food Poverty Taskforce</a:t>
            </a:r>
            <a:r>
              <a:rPr lang="en-GB" b="0" i="0" dirty="0">
                <a:solidFill>
                  <a:srgbClr val="2E2E2E"/>
                </a:solidFill>
                <a:effectLst/>
                <a:latin typeface="FrutigerLTPro-Roman"/>
              </a:rPr>
              <a:t>, a group of more than 15 organisations that </a:t>
            </a:r>
            <a:r>
              <a:rPr lang="en-GB" b="0" i="0" dirty="0" err="1">
                <a:solidFill>
                  <a:srgbClr val="2E2E2E"/>
                </a:solidFill>
                <a:effectLst/>
                <a:latin typeface="FrutigerLTPro-Roman"/>
              </a:rPr>
              <a:t>FareShare</a:t>
            </a:r>
            <a:r>
              <a:rPr lang="en-GB" b="0" i="0" dirty="0">
                <a:solidFill>
                  <a:srgbClr val="2E2E2E"/>
                </a:solidFill>
                <a:effectLst/>
                <a:latin typeface="FrutigerLTPro-Roman"/>
              </a:rPr>
              <a:t> is a founding member of, which have come together to support the National Food Strategy and share real-time statistics and stories of those affected by child hunger in the UK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2E2E2E"/>
                </a:solidFill>
                <a:effectLst/>
                <a:latin typeface="FrutigerLTPro-Roman"/>
              </a:rPr>
              <a:t>Successfully influenced government policy: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2E2E2E"/>
                </a:solidFill>
                <a:effectLst/>
                <a:latin typeface="FrutigerLTPro-Roman"/>
              </a:rPr>
              <a:t>With his </a:t>
            </a:r>
            <a:r>
              <a:rPr lang="en-GB" b="1" i="0" dirty="0">
                <a:solidFill>
                  <a:srgbClr val="2E2E2E"/>
                </a:solidFill>
                <a:effectLst/>
                <a:latin typeface="FrutigerLTPro-Roman"/>
              </a:rPr>
              <a:t>#MakeTheUTurn campaign</a:t>
            </a:r>
            <a:r>
              <a:rPr lang="en-GB" b="0" i="0" dirty="0">
                <a:solidFill>
                  <a:srgbClr val="2E2E2E"/>
                </a:solidFill>
                <a:effectLst/>
                <a:latin typeface="FrutigerLTPro-Roman"/>
              </a:rPr>
              <a:t>, which saw the voucher scheme – a replacement for free school meals through the lockdown – extended over the summer, ensuring 1.3 million vulnerable children could continue to access food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2E2E2E"/>
                </a:solidFill>
                <a:effectLst/>
                <a:latin typeface="FrutigerLTPro-Roman"/>
              </a:rPr>
              <a:t>In November, after campaigning by the Child Food Poverty Taskforce, Government announced a </a:t>
            </a:r>
            <a:r>
              <a:rPr lang="en-GB" b="1" i="0" u="none" strike="noStrike" dirty="0">
                <a:solidFill>
                  <a:srgbClr val="7CC242"/>
                </a:solidFill>
                <a:effectLst/>
                <a:latin typeface="FrutigerLTPro-Roman"/>
                <a:hlinkClick r:id="rId3"/>
              </a:rPr>
              <a:t>Winter Package</a:t>
            </a:r>
            <a:r>
              <a:rPr lang="en-GB" b="1" i="0" dirty="0">
                <a:solidFill>
                  <a:srgbClr val="2E2E2E"/>
                </a:solidFill>
                <a:effectLst/>
                <a:latin typeface="FrutigerLTPro-Roman"/>
              </a:rPr>
              <a:t> </a:t>
            </a:r>
            <a:r>
              <a:rPr lang="en-GB" b="0" i="0" dirty="0">
                <a:solidFill>
                  <a:srgbClr val="2E2E2E"/>
                </a:solidFill>
                <a:effectLst/>
                <a:latin typeface="FrutigerLTPro-Roman"/>
              </a:rPr>
              <a:t>to support the UK’s most vulnerable children through the winter until Easter 2021.</a:t>
            </a:r>
          </a:p>
        </p:txBody>
      </p:sp>
    </p:spTree>
    <p:extLst>
      <p:ext uri="{BB962C8B-B14F-4D97-AF65-F5344CB8AC3E}">
        <p14:creationId xmlns:p14="http://schemas.microsoft.com/office/powerpoint/2010/main" val="1759898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6586A-9B24-68AC-5DB0-B60344615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Consolidation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98D9C-953D-CAEE-9B39-FA7122322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the Seneca quizzes.</a:t>
            </a:r>
          </a:p>
        </p:txBody>
      </p:sp>
    </p:spTree>
    <p:extLst>
      <p:ext uri="{BB962C8B-B14F-4D97-AF65-F5344CB8AC3E}">
        <p14:creationId xmlns:p14="http://schemas.microsoft.com/office/powerpoint/2010/main" val="3531342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833B6-F0A3-3FE1-57F7-AA65A4FA3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 activities from last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87E1C-32E8-C515-4A0B-437E44183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744"/>
            <a:ext cx="10515600" cy="4954219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Can you sort these concept into 3 groups of three?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9C148D-F408-8AE0-51DD-4D867419B1D1}"/>
              </a:ext>
            </a:extLst>
          </p:cNvPr>
          <p:cNvSpPr/>
          <p:nvPr/>
        </p:nvSpPr>
        <p:spPr>
          <a:xfrm>
            <a:off x="4336311" y="4266832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Myth of meritocracy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32F9E5-AE46-ED25-4348-0B25C8C13D46}"/>
              </a:ext>
            </a:extLst>
          </p:cNvPr>
          <p:cNvSpPr/>
          <p:nvPr/>
        </p:nvSpPr>
        <p:spPr>
          <a:xfrm>
            <a:off x="4336311" y="2039472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Cultural capital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BB4AD0-A84F-E357-D59C-82AD25C23E14}"/>
              </a:ext>
            </a:extLst>
          </p:cNvPr>
          <p:cNvSpPr/>
          <p:nvPr/>
        </p:nvSpPr>
        <p:spPr>
          <a:xfrm>
            <a:off x="1166037" y="2065714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False class consciousness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AC9203-853A-854D-4EF5-44B28ED7B82C}"/>
              </a:ext>
            </a:extLst>
          </p:cNvPr>
          <p:cNvSpPr/>
          <p:nvPr/>
        </p:nvSpPr>
        <p:spPr>
          <a:xfrm>
            <a:off x="4336309" y="5466744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Ideological state apparatus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FCFACB0-A7E2-E49C-EDD8-0704C78EAC74}"/>
              </a:ext>
            </a:extLst>
          </p:cNvPr>
          <p:cNvSpPr/>
          <p:nvPr/>
        </p:nvSpPr>
        <p:spPr>
          <a:xfrm>
            <a:off x="1199705" y="4304908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Habitus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72B32B-BC54-815A-2B80-C9D870D86287}"/>
              </a:ext>
            </a:extLst>
          </p:cNvPr>
          <p:cNvSpPr/>
          <p:nvPr/>
        </p:nvSpPr>
        <p:spPr>
          <a:xfrm>
            <a:off x="7600504" y="4274916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Bourdieu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D93F8B0-C306-75F2-4C16-D682F1C79D0D}"/>
              </a:ext>
            </a:extLst>
          </p:cNvPr>
          <p:cNvSpPr/>
          <p:nvPr/>
        </p:nvSpPr>
        <p:spPr>
          <a:xfrm>
            <a:off x="7600504" y="3205909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Social solidarity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CD7785-8EE7-FFDD-6175-4866D0EE01A2}"/>
              </a:ext>
            </a:extLst>
          </p:cNvPr>
          <p:cNvSpPr/>
          <p:nvPr/>
        </p:nvSpPr>
        <p:spPr>
          <a:xfrm>
            <a:off x="4336310" y="3185311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Hidden curriculum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99007E-A382-1B2F-06A5-5A1964F39980}"/>
              </a:ext>
            </a:extLst>
          </p:cNvPr>
          <p:cNvSpPr/>
          <p:nvPr/>
        </p:nvSpPr>
        <p:spPr>
          <a:xfrm>
            <a:off x="1166037" y="3185311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Value consensus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A7084D-83C9-4F4F-9D5A-D4838F537F49}"/>
              </a:ext>
            </a:extLst>
          </p:cNvPr>
          <p:cNvSpPr/>
          <p:nvPr/>
        </p:nvSpPr>
        <p:spPr>
          <a:xfrm>
            <a:off x="7600504" y="5466744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Competition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F352EE-B965-5E15-66CD-1F8B7B8E6D25}"/>
              </a:ext>
            </a:extLst>
          </p:cNvPr>
          <p:cNvSpPr/>
          <p:nvPr/>
        </p:nvSpPr>
        <p:spPr>
          <a:xfrm>
            <a:off x="7621772" y="2054893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Marketisation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BA88E80-3423-18BB-F529-119039AFE5B7}"/>
              </a:ext>
            </a:extLst>
          </p:cNvPr>
          <p:cNvSpPr/>
          <p:nvPr/>
        </p:nvSpPr>
        <p:spPr>
          <a:xfrm>
            <a:off x="1199705" y="5468644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New Right</a:t>
            </a:r>
          </a:p>
        </p:txBody>
      </p:sp>
    </p:spTree>
    <p:extLst>
      <p:ext uri="{BB962C8B-B14F-4D97-AF65-F5344CB8AC3E}">
        <p14:creationId xmlns:p14="http://schemas.microsoft.com/office/powerpoint/2010/main" val="1270204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833B6-F0A3-3FE1-57F7-AA65A4FA3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 activities from last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87E1C-32E8-C515-4A0B-437E44183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641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Answers…..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9C148D-F408-8AE0-51DD-4D867419B1D1}"/>
              </a:ext>
            </a:extLst>
          </p:cNvPr>
          <p:cNvSpPr/>
          <p:nvPr/>
        </p:nvSpPr>
        <p:spPr>
          <a:xfrm>
            <a:off x="1199707" y="2384119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Myth of meritocracy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32F9E5-AE46-ED25-4348-0B25C8C13D46}"/>
              </a:ext>
            </a:extLst>
          </p:cNvPr>
          <p:cNvSpPr/>
          <p:nvPr/>
        </p:nvSpPr>
        <p:spPr>
          <a:xfrm>
            <a:off x="1199707" y="3336018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Cultural capital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BB4AD0-A84F-E357-D59C-82AD25C23E14}"/>
              </a:ext>
            </a:extLst>
          </p:cNvPr>
          <p:cNvSpPr/>
          <p:nvPr/>
        </p:nvSpPr>
        <p:spPr>
          <a:xfrm>
            <a:off x="4766929" y="2424223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False class consciousness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AC9203-853A-854D-4EF5-44B28ED7B82C}"/>
              </a:ext>
            </a:extLst>
          </p:cNvPr>
          <p:cNvSpPr/>
          <p:nvPr/>
        </p:nvSpPr>
        <p:spPr>
          <a:xfrm>
            <a:off x="8126816" y="2424223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Ideological state apparatus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FCFACB0-A7E2-E49C-EDD8-0704C78EAC74}"/>
              </a:ext>
            </a:extLst>
          </p:cNvPr>
          <p:cNvSpPr/>
          <p:nvPr/>
        </p:nvSpPr>
        <p:spPr>
          <a:xfrm>
            <a:off x="4766929" y="3345970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Habitus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72B32B-BC54-815A-2B80-C9D870D86287}"/>
              </a:ext>
            </a:extLst>
          </p:cNvPr>
          <p:cNvSpPr/>
          <p:nvPr/>
        </p:nvSpPr>
        <p:spPr>
          <a:xfrm>
            <a:off x="8126816" y="3345970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Bourdieu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D93F8B0-C306-75F2-4C16-D682F1C79D0D}"/>
              </a:ext>
            </a:extLst>
          </p:cNvPr>
          <p:cNvSpPr/>
          <p:nvPr/>
        </p:nvSpPr>
        <p:spPr>
          <a:xfrm>
            <a:off x="8126816" y="4354332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Social solidarity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CD7785-8EE7-FFDD-6175-4866D0EE01A2}"/>
              </a:ext>
            </a:extLst>
          </p:cNvPr>
          <p:cNvSpPr/>
          <p:nvPr/>
        </p:nvSpPr>
        <p:spPr>
          <a:xfrm>
            <a:off x="4766928" y="4354332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Hidden curriculum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99007E-A382-1B2F-06A5-5A1964F39980}"/>
              </a:ext>
            </a:extLst>
          </p:cNvPr>
          <p:cNvSpPr/>
          <p:nvPr/>
        </p:nvSpPr>
        <p:spPr>
          <a:xfrm>
            <a:off x="1199706" y="4376334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Value consensus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A7084D-83C9-4F4F-9D5A-D4838F537F49}"/>
              </a:ext>
            </a:extLst>
          </p:cNvPr>
          <p:cNvSpPr/>
          <p:nvPr/>
        </p:nvSpPr>
        <p:spPr>
          <a:xfrm>
            <a:off x="8132132" y="5358598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Competition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F352EE-B965-5E15-66CD-1F8B7B8E6D25}"/>
              </a:ext>
            </a:extLst>
          </p:cNvPr>
          <p:cNvSpPr/>
          <p:nvPr/>
        </p:nvSpPr>
        <p:spPr>
          <a:xfrm>
            <a:off x="4766928" y="5394351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Marketisation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BA88E80-3423-18BB-F529-119039AFE5B7}"/>
              </a:ext>
            </a:extLst>
          </p:cNvPr>
          <p:cNvSpPr/>
          <p:nvPr/>
        </p:nvSpPr>
        <p:spPr>
          <a:xfrm>
            <a:off x="1199706" y="5376446"/>
            <a:ext cx="2392325" cy="786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New Right</a:t>
            </a:r>
          </a:p>
        </p:txBody>
      </p:sp>
    </p:spTree>
    <p:extLst>
      <p:ext uri="{BB962C8B-B14F-4D97-AF65-F5344CB8AC3E}">
        <p14:creationId xmlns:p14="http://schemas.microsoft.com/office/powerpoint/2010/main" val="4048868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A4D28-7C5F-3247-9603-657045129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Complete the gaps…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C1770-07AE-C53A-673A-81A2FEACF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2865"/>
            <a:ext cx="10515600" cy="4784098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Summary sheets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Marxism and Education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Marxists see education as a ISA? RSA? Which means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ideology it teaches is 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Meritocracy is seen as a 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Althusser focusses on 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Bowles and Gintis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talk about the ‘long shadow of work’ and example of this is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					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also talk about the ‘myth of meritocracy’ which means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																										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the ‘Schooling in Capitalist America’ study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																				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8978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A809B-2E31-C540-BD51-CD8B51865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Complete the gaps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EA926-0ABB-F3A6-6599-DEBD8F660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5274"/>
            <a:ext cx="10515600" cy="491168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Functionalism and education recap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 theorists are: D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			&amp;			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Durkheim believes the two functions are 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Creating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20000"/>
              </a:lnSpc>
              <a:spcBef>
                <a:spcPts val="0"/>
              </a:spcBef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means (use words like anomie, consensus)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Teaching 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	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20000"/>
              </a:lnSpc>
              <a:spcBef>
                <a:spcPts val="0"/>
              </a:spcBef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is important because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Parsons talks about the difference between ascribed and achieved 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difference between these is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 acts as a 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between these two.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 theory is closely linked to the idea of 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which is linked to selecting and allocating pupils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Davis and Moore also talk about how society needs inequality as education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‘sifts and 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‘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sorts us. 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wrong with this perspective?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962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F6596-D5BE-0EE6-0044-A67D41EEF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8B75E-75EC-74C1-036E-7F53F6FF8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Half the lesson on labelling topic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Half on Class and Education</a:t>
            </a:r>
          </a:p>
        </p:txBody>
      </p:sp>
    </p:spTree>
    <p:extLst>
      <p:ext uri="{BB962C8B-B14F-4D97-AF65-F5344CB8AC3E}">
        <p14:creationId xmlns:p14="http://schemas.microsoft.com/office/powerpoint/2010/main" val="4165981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CE523-43B1-4893-7D35-7082CD22F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Labelling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8FFED-E1C9-7067-E6B7-1E1FCED1B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7805"/>
            <a:ext cx="10515600" cy="4869158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Ball; Becker; Francis; Gillborn and </a:t>
            </a:r>
            <a:r>
              <a:rPr lang="en-GB" dirty="0" err="1"/>
              <a:t>Youdel</a:t>
            </a:r>
            <a:r>
              <a:rPr lang="en-GB" dirty="0"/>
              <a:t>; Mac an </a:t>
            </a:r>
            <a:r>
              <a:rPr lang="en-GB" dirty="0" err="1"/>
              <a:t>Ghaill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Relationships and processes within schools, with particular reference to teacher/pupil </a:t>
            </a:r>
          </a:p>
          <a:p>
            <a:pPr marL="0" indent="0">
              <a:buNone/>
            </a:pPr>
            <a:r>
              <a:rPr lang="en-GB" dirty="0"/>
              <a:t>relationships, pupil identities and subcultures, the hidden curriculum, and the </a:t>
            </a:r>
          </a:p>
          <a:p>
            <a:pPr marL="0" indent="0">
              <a:buNone/>
            </a:pPr>
            <a:r>
              <a:rPr lang="en-GB" dirty="0"/>
              <a:t>organisation of teaching and learning.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Different sociological explanations of social class differences in educational </a:t>
            </a:r>
          </a:p>
          <a:p>
            <a:r>
              <a:rPr lang="en-GB" dirty="0"/>
              <a:t>achievement in relation to internal factors and processes within schools, </a:t>
            </a:r>
            <a:r>
              <a:rPr lang="en-GB" dirty="0" err="1"/>
              <a:t>eg</a:t>
            </a:r>
            <a:r>
              <a:rPr lang="en-GB" dirty="0"/>
              <a:t> </a:t>
            </a:r>
          </a:p>
          <a:p>
            <a:r>
              <a:rPr lang="en-GB" dirty="0"/>
              <a:t>teacher labelling, the self-fulfilling prophecy, pupil subcultures and pupils’ class identities</a:t>
            </a:r>
          </a:p>
        </p:txBody>
      </p:sp>
    </p:spTree>
    <p:extLst>
      <p:ext uri="{BB962C8B-B14F-4D97-AF65-F5344CB8AC3E}">
        <p14:creationId xmlns:p14="http://schemas.microsoft.com/office/powerpoint/2010/main" val="1332186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BD7EA-C84D-1695-E117-5B5E122B1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class and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770A0-BBF4-0B2B-EFA5-C26B3BC5C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Differential educational achievement of social groups by social class, in contemporary society.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Archer; Bhopal; Bourdieu; Mackay; Reay</a:t>
            </a:r>
          </a:p>
          <a:p>
            <a:r>
              <a:rPr lang="en-GB" dirty="0"/>
              <a:t>Patterns and trends in differential educational achievement by social class </a:t>
            </a:r>
            <a:r>
              <a:rPr lang="en-GB" dirty="0" err="1"/>
              <a:t>eg</a:t>
            </a:r>
            <a:r>
              <a:rPr lang="en-GB" dirty="0"/>
              <a:t> in relation to GCSE results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• Different sociological explanations of social class differences in educational achievement in relation to external factors (outside the education system), </a:t>
            </a:r>
            <a:r>
              <a:rPr lang="en-GB" dirty="0" err="1"/>
              <a:t>eg</a:t>
            </a:r>
            <a:r>
              <a:rPr lang="en-GB" dirty="0"/>
              <a:t> material deprivation, social and cultural capital.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9076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09704-0812-EDE7-9485-4011BCFC5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might processes in school explain differential achievement?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DCF40-64E6-CDBB-4D0D-C6B606D5E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Labelling?</a:t>
            </a:r>
          </a:p>
          <a:p>
            <a:endParaRPr lang="en-GB" dirty="0"/>
          </a:p>
          <a:p>
            <a:r>
              <a:rPr lang="en-GB" dirty="0"/>
              <a:t>Setting and streaming?</a:t>
            </a:r>
          </a:p>
          <a:p>
            <a:endParaRPr lang="en-GB" dirty="0"/>
          </a:p>
          <a:p>
            <a:r>
              <a:rPr lang="en-GB" dirty="0"/>
              <a:t>Criticisms of labelling theory? </a:t>
            </a:r>
          </a:p>
          <a:p>
            <a:endParaRPr lang="en-GB" dirty="0"/>
          </a:p>
          <a:p>
            <a:r>
              <a:rPr lang="en-GB" dirty="0"/>
              <a:t>Studies which might support? </a:t>
            </a:r>
          </a:p>
        </p:txBody>
      </p:sp>
    </p:spTree>
    <p:extLst>
      <p:ext uri="{BB962C8B-B14F-4D97-AF65-F5344CB8AC3E}">
        <p14:creationId xmlns:p14="http://schemas.microsoft.com/office/powerpoint/2010/main" val="110311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31B96DDB4C5E4093D9A586BF4D7B6B" ma:contentTypeVersion="16" ma:contentTypeDescription="Create a new document." ma:contentTypeScope="" ma:versionID="fc8f1a02a1b37e1be824177aa1d111aa">
  <xsd:schema xmlns:xsd="http://www.w3.org/2001/XMLSchema" xmlns:xs="http://www.w3.org/2001/XMLSchema" xmlns:p="http://schemas.microsoft.com/office/2006/metadata/properties" xmlns:ns3="1884b4ca-d172-48fc-934f-c211f0fc4919" xmlns:ns4="8b6cce57-5574-4c8c-bf87-bfcef3d2ded6" targetNamespace="http://schemas.microsoft.com/office/2006/metadata/properties" ma:root="true" ma:fieldsID="60dbf6973f782c9a8147ec7aa0935bdc" ns3:_="" ns4:_="">
    <xsd:import namespace="1884b4ca-d172-48fc-934f-c211f0fc4919"/>
    <xsd:import namespace="8b6cce57-5574-4c8c-bf87-bfcef3d2ded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_activity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4b4ca-d172-48fc-934f-c211f0fc49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6cce57-5574-4c8c-bf87-bfcef3d2ded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884b4ca-d172-48fc-934f-c211f0fc4919" xsi:nil="true"/>
  </documentManagement>
</p:properties>
</file>

<file path=customXml/itemProps1.xml><?xml version="1.0" encoding="utf-8"?>
<ds:datastoreItem xmlns:ds="http://schemas.openxmlformats.org/officeDocument/2006/customXml" ds:itemID="{B1EA3F5A-75B3-49FB-8C1D-F81AE41DF0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B15832-B532-4DB3-8A70-FE87359F4B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84b4ca-d172-48fc-934f-c211f0fc4919"/>
    <ds:schemaRef ds:uri="8b6cce57-5574-4c8c-bf87-bfcef3d2de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2D97A1-E16E-4165-AA1B-30E834202DC9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1884b4ca-d172-48fc-934f-c211f0fc4919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8b6cce57-5574-4c8c-bf87-bfcef3d2ded6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1070</Words>
  <Application>Microsoft Office PowerPoint</Application>
  <PresentationFormat>Widescreen</PresentationFormat>
  <Paragraphs>157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Aptos</vt:lpstr>
      <vt:lpstr>Aptos Display</vt:lpstr>
      <vt:lpstr>Arial</vt:lpstr>
      <vt:lpstr>Calibri</vt:lpstr>
      <vt:lpstr>FrutigerLTPro-Bold</vt:lpstr>
      <vt:lpstr>FrutigerLTPro-Roman</vt:lpstr>
      <vt:lpstr>Office Theme</vt:lpstr>
      <vt:lpstr>PowerPoint Presentation</vt:lpstr>
      <vt:lpstr>Recap activities from last week</vt:lpstr>
      <vt:lpstr>Recap activities from last week</vt:lpstr>
      <vt:lpstr>Complete the gaps…</vt:lpstr>
      <vt:lpstr>Complete the gaps</vt:lpstr>
      <vt:lpstr>Today</vt:lpstr>
      <vt:lpstr>Labelling</vt:lpstr>
      <vt:lpstr>Social class and education</vt:lpstr>
      <vt:lpstr>How might processes in school explain differential achievement?</vt:lpstr>
      <vt:lpstr>How might differential achievement be explained?</vt:lpstr>
      <vt:lpstr>Tasks for today</vt:lpstr>
      <vt:lpstr>2 Look at these items – what are the 2 hooks?</vt:lpstr>
      <vt:lpstr>2 Look at these items – what are the 2 hooks?</vt:lpstr>
      <vt:lpstr>2 Look at these two items – what are the 2 hooks?</vt:lpstr>
      <vt:lpstr>Mindmap / revision notes</vt:lpstr>
      <vt:lpstr>Consider contemporary examples</vt:lpstr>
      <vt:lpstr>Consolidation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Bromley</dc:creator>
  <cp:lastModifiedBy>Helen Bromley</cp:lastModifiedBy>
  <cp:revision>10</cp:revision>
  <dcterms:created xsi:type="dcterms:W3CDTF">2024-03-24T17:28:50Z</dcterms:created>
  <dcterms:modified xsi:type="dcterms:W3CDTF">2024-03-25T10:27:58Z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0x010100C831B96DDB4C5E4093D9A586BF4D7B6B</vt:lpwstr>
  </property>
</Properties>
</file>