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81" r:id="rId2"/>
    <p:sldId id="482" r:id="rId3"/>
    <p:sldId id="645" r:id="rId4"/>
    <p:sldId id="646" r:id="rId5"/>
    <p:sldId id="647" r:id="rId6"/>
    <p:sldId id="648" r:id="rId7"/>
    <p:sldId id="674" r:id="rId8"/>
    <p:sldId id="649" r:id="rId9"/>
    <p:sldId id="644" r:id="rId10"/>
    <p:sldId id="654" r:id="rId11"/>
    <p:sldId id="655" r:id="rId12"/>
    <p:sldId id="650" r:id="rId13"/>
    <p:sldId id="651" r:id="rId14"/>
    <p:sldId id="652" r:id="rId15"/>
    <p:sldId id="653" r:id="rId16"/>
    <p:sldId id="662" r:id="rId17"/>
    <p:sldId id="656" r:id="rId18"/>
    <p:sldId id="657" r:id="rId19"/>
    <p:sldId id="659" r:id="rId20"/>
    <p:sldId id="661" r:id="rId21"/>
    <p:sldId id="660" r:id="rId22"/>
    <p:sldId id="663" r:id="rId23"/>
    <p:sldId id="665" r:id="rId24"/>
    <p:sldId id="666" r:id="rId25"/>
    <p:sldId id="667" r:id="rId26"/>
    <p:sldId id="668" r:id="rId27"/>
    <p:sldId id="669" r:id="rId28"/>
    <p:sldId id="670" r:id="rId29"/>
    <p:sldId id="671" r:id="rId30"/>
    <p:sldId id="672" r:id="rId31"/>
    <p:sldId id="673" r:id="rId32"/>
    <p:sldId id="658" r:id="rId33"/>
    <p:sldId id="67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4FD35C-AB33-490A-AE4E-992D76C5A266}" v="1" dt="2020-03-24T11:40:32.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02" autoAdjust="0"/>
    <p:restoredTop sz="88534" autoAdjust="0"/>
  </p:normalViewPr>
  <p:slideViewPr>
    <p:cSldViewPr>
      <p:cViewPr varScale="1">
        <p:scale>
          <a:sx n="114" d="100"/>
          <a:sy n="114" d="100"/>
        </p:scale>
        <p:origin x="1632" y="10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Adegboro" userId="e41020121f34e64d" providerId="LiveId" clId="{8F4FD35C-AB33-490A-AE4E-992D76C5A266}"/>
    <pc:docChg chg="addSld modSld">
      <pc:chgData name="Charles Adegboro" userId="e41020121f34e64d" providerId="LiveId" clId="{8F4FD35C-AB33-490A-AE4E-992D76C5A266}" dt="2020-03-24T11:40:32.440" v="0"/>
      <pc:docMkLst>
        <pc:docMk/>
      </pc:docMkLst>
      <pc:sldChg chg="add">
        <pc:chgData name="Charles Adegboro" userId="e41020121f34e64d" providerId="LiveId" clId="{8F4FD35C-AB33-490A-AE4E-992D76C5A266}" dt="2020-03-24T11:40:32.440" v="0"/>
        <pc:sldMkLst>
          <pc:docMk/>
          <pc:sldMk cId="2452263816" sldId="6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17/03/2020</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17/03/2020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17/03/2020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11.png"/><Relationship Id="rId1" Type="http://schemas.openxmlformats.org/officeDocument/2006/relationships/slideLayout" Target="../slideLayouts/slideLayout7.xml"/><Relationship Id="rId4" Type="http://schemas.openxmlformats.org/officeDocument/2006/relationships/image" Target="../media/image330.png"/></Relationships>
</file>

<file path=ppt/slides/_rels/slide2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340.png"/><Relationship Id="rId1" Type="http://schemas.openxmlformats.org/officeDocument/2006/relationships/slideLayout" Target="../slideLayouts/slideLayout7.xml"/><Relationship Id="rId4" Type="http://schemas.openxmlformats.org/officeDocument/2006/relationships/image" Target="../media/image360.png"/></Relationships>
</file>

<file path=ppt/slides/_rels/slide29.xml.rels><?xml version="1.0" encoding="UTF-8" standalone="yes"?>
<Relationships xmlns="http://schemas.openxmlformats.org/package/2006/relationships"><Relationship Id="rId8" Type="http://schemas.openxmlformats.org/officeDocument/2006/relationships/image" Target="../media/image430.png"/><Relationship Id="rId3" Type="http://schemas.openxmlformats.org/officeDocument/2006/relationships/image" Target="../media/image380.png"/><Relationship Id="rId7" Type="http://schemas.openxmlformats.org/officeDocument/2006/relationships/image" Target="../media/image420.png"/><Relationship Id="rId2" Type="http://schemas.openxmlformats.org/officeDocument/2006/relationships/image" Target="../media/image370.png"/><Relationship Id="rId1" Type="http://schemas.openxmlformats.org/officeDocument/2006/relationships/slideLayout" Target="../slideLayouts/slideLayout7.xml"/><Relationship Id="rId6" Type="http://schemas.openxmlformats.org/officeDocument/2006/relationships/image" Target="../media/image410.png"/><Relationship Id="rId5" Type="http://schemas.openxmlformats.org/officeDocument/2006/relationships/image" Target="../media/image400.png"/><Relationship Id="rId10" Type="http://schemas.openxmlformats.org/officeDocument/2006/relationships/image" Target="../media/image450.png"/><Relationship Id="rId4" Type="http://schemas.openxmlformats.org/officeDocument/2006/relationships/image" Target="../media/image390.png"/><Relationship Id="rId9" Type="http://schemas.openxmlformats.org/officeDocument/2006/relationships/image" Target="../media/image440.png"/></Relationships>
</file>

<file path=ppt/slides/_rels/slide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0.png"/></Relationships>
</file>

<file path=ppt/slides/_rels/slide30.xml.rels><?xml version="1.0" encoding="UTF-8" standalone="yes"?>
<Relationships xmlns="http://schemas.openxmlformats.org/package/2006/relationships"><Relationship Id="rId3" Type="http://schemas.openxmlformats.org/officeDocument/2006/relationships/image" Target="../media/image470.png"/><Relationship Id="rId7" Type="http://schemas.openxmlformats.org/officeDocument/2006/relationships/image" Target="../media/image510.png"/><Relationship Id="rId2"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490.png"/><Relationship Id="rId4" Type="http://schemas.openxmlformats.org/officeDocument/2006/relationships/image" Target="../media/image5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40.png"/><Relationship Id="rId2" Type="http://schemas.openxmlformats.org/officeDocument/2006/relationships/image" Target="../media/image53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Further Stats 1 Chapter 2 :: </a:t>
            </a:r>
            <a:br>
              <a:rPr lang="en-GB" b="1" dirty="0">
                <a:solidFill>
                  <a:srgbClr val="92D050"/>
                </a:solidFill>
              </a:rPr>
            </a:br>
            <a:r>
              <a:rPr lang="en-GB" dirty="0"/>
              <a:t>Poisson Distribution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19</a:t>
            </a:r>
            <a:r>
              <a:rPr lang="en-GB" baseline="30000" dirty="0"/>
              <a:t>th</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Tables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59532" y="839565"/>
            <a:ext cx="8712968" cy="923330"/>
          </a:xfrm>
          <a:prstGeom prst="rect">
            <a:avLst/>
          </a:prstGeom>
          <a:noFill/>
        </p:spPr>
        <p:txBody>
          <a:bodyPr wrap="square" rtlCol="0">
            <a:spAutoFit/>
          </a:bodyPr>
          <a:lstStyle/>
          <a:p>
            <a:r>
              <a:rPr lang="en-GB" dirty="0"/>
              <a:t>As with the Binomial distribution, we can use tables for the </a:t>
            </a:r>
            <a:r>
              <a:rPr lang="en-GB" b="1" dirty="0"/>
              <a:t>Cumulative Distribution Function</a:t>
            </a:r>
            <a:r>
              <a:rPr lang="en-GB" dirty="0"/>
              <a:t> of a Poisson distribution, i.e. the running total of the probability up to a particular value. You can also use your </a:t>
            </a:r>
            <a:r>
              <a:rPr lang="en-GB" b="1" dirty="0" err="1"/>
              <a:t>Classwiz</a:t>
            </a:r>
            <a:r>
              <a:rPr lang="en-GB" dirty="0"/>
              <a:t> (or other suitable calculator); choose Poisson CF.</a:t>
            </a:r>
          </a:p>
        </p:txBody>
      </p:sp>
      <mc:AlternateContent xmlns:mc="http://schemas.openxmlformats.org/markup-compatibility/2006" xmlns:a14="http://schemas.microsoft.com/office/drawing/2010/main">
        <mc:Choice Requires="a14">
          <p:sp>
            <p:nvSpPr>
              <p:cNvPr id="6" name="TextBox 5"/>
              <p:cNvSpPr txBox="1"/>
              <p:nvPr/>
            </p:nvSpPr>
            <p:spPr>
              <a:xfrm>
                <a:off x="611560" y="1844824"/>
                <a:ext cx="7704856" cy="230832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average 8 cars come down a country road an hour. What’s the probability that:</a:t>
                </a:r>
              </a:p>
              <a:p>
                <a:pPr marL="342900" indent="-342900">
                  <a:buAutoNum type="alphaLcParenR"/>
                </a:pPr>
                <a:r>
                  <a:rPr lang="en-GB" dirty="0"/>
                  <a:t>Less than 5 cars pass in the next hour? </a:t>
                </a:r>
                <a:br>
                  <a:rPr lang="en-GB" dirty="0"/>
                </a:br>
                <a14:m>
                  <m:oMath xmlns:m="http://schemas.openxmlformats.org/officeDocument/2006/math">
                    <m:r>
                      <a:rPr lang="en-GB" b="1" i="1" smtClean="0">
                        <a:latin typeface="Cambria Math" panose="02040503050406030204" pitchFamily="18" charset="0"/>
                      </a:rPr>
                      <m:t>𝝀</m:t>
                    </m:r>
                    <m:r>
                      <a:rPr lang="en-GB" b="1" i="1" smtClean="0">
                        <a:latin typeface="Cambria Math" panose="02040503050406030204" pitchFamily="18" charset="0"/>
                      </a:rPr>
                      <m:t>=</m:t>
                    </m:r>
                    <m:r>
                      <a:rPr lang="en-GB" b="1" i="1" smtClean="0">
                        <a:latin typeface="Cambria Math" panose="02040503050406030204" pitchFamily="18" charset="0"/>
                      </a:rPr>
                      <m:t>𝟖</m:t>
                    </m:r>
                  </m:oMath>
                </a14:m>
                <a:br>
                  <a:rPr lang="en-GB" b="1" i="1" dirty="0">
                    <a:latin typeface="Cambria Math" panose="02040503050406030204" pitchFamily="18" charset="0"/>
                  </a:rPr>
                </a:b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&lt;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𝟎𝟗𝟗𝟔</m:t>
                    </m:r>
                  </m:oMath>
                </a14:m>
                <a:endParaRPr lang="en-GB" b="1" dirty="0"/>
              </a:p>
              <a:p>
                <a:pPr marL="342900" indent="-342900">
                  <a:buAutoNum type="alphaLcParenR"/>
                </a:pPr>
                <a:r>
                  <a:rPr lang="en-GB" dirty="0"/>
                  <a:t>At least 3 cars pass? </a:t>
                </a: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𝟑</m:t>
                        </m:r>
                      </m:e>
                    </m:d>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𝟗𝟖𝟔𝟐</m:t>
                    </m:r>
                  </m:oMath>
                </a14:m>
                <a:endParaRPr lang="en-GB" b="1" dirty="0"/>
              </a:p>
              <a:p>
                <a:pPr marL="342900" indent="-342900">
                  <a:buAutoNum type="alphaLcParenR"/>
                </a:pPr>
                <a:r>
                  <a:rPr lang="en-GB" dirty="0"/>
                  <a:t>Between 2 and 5 (inclusive) cars. </a:t>
                </a:r>
                <a:br>
                  <a:rPr lang="en-GB" dirty="0"/>
                </a:br>
                <a14:m>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𝟐</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𝟏𝟗𝟏𝟐</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𝟎𝟎𝟑𝟎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𝟏𝟖𝟖𝟐</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611560" y="1844824"/>
                <a:ext cx="7704856" cy="230832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ectangle 6"/>
          <p:cNvSpPr/>
          <p:nvPr/>
        </p:nvSpPr>
        <p:spPr>
          <a:xfrm>
            <a:off x="2591780" y="2746958"/>
            <a:ext cx="3528392"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951820" y="3247938"/>
            <a:ext cx="3980408" cy="34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987388" y="3783747"/>
            <a:ext cx="7077000" cy="34665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a:extLst>
              <a:ext uri="{FF2B5EF4-FFF2-40B4-BE49-F238E27FC236}">
                <a16:creationId xmlns:a16="http://schemas.microsoft.com/office/drawing/2014/main" id="{581745BF-B7E8-40C3-A55B-EC07B85F0433}"/>
              </a:ext>
            </a:extLst>
          </p:cNvPr>
          <p:cNvSpPr txBox="1"/>
          <p:nvPr/>
        </p:nvSpPr>
        <p:spPr>
          <a:xfrm>
            <a:off x="359532" y="4437112"/>
            <a:ext cx="7956884" cy="369332"/>
          </a:xfrm>
          <a:prstGeom prst="rect">
            <a:avLst/>
          </a:prstGeom>
          <a:noFill/>
        </p:spPr>
        <p:txBody>
          <a:bodyPr wrap="square" rtlCol="0">
            <a:spAutoFit/>
          </a:bodyPr>
          <a:lstStyle/>
          <a:p>
            <a:r>
              <a:rPr lang="en-GB" dirty="0"/>
              <a:t>Using tables backwards: </a:t>
            </a:r>
            <a:r>
              <a:rPr lang="en-GB" sz="1400" dirty="0"/>
              <a:t>(calculators can’t unfortunately do discrete distributions backwards)</a:t>
            </a:r>
            <a:endParaRPr lang="en-GB"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8DDB254-BE06-4B99-9891-9500492CB45F}"/>
                  </a:ext>
                </a:extLst>
              </p:cNvPr>
              <p:cNvSpPr txBox="1"/>
              <p:nvPr/>
            </p:nvSpPr>
            <p:spPr>
              <a:xfrm>
                <a:off x="598245" y="4891742"/>
                <a:ext cx="3181667"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(7.5)</m:t>
                    </m:r>
                  </m:oMath>
                </a14:m>
                <a:r>
                  <a:rPr lang="en-GB" dirty="0"/>
                  <a:t> find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 </m:t>
                    </m:r>
                    <m:r>
                      <a:rPr lang="en-GB" b="0" i="1" smtClean="0">
                        <a:latin typeface="Cambria Math" panose="02040503050406030204" pitchFamily="18" charset="0"/>
                      </a:rPr>
                      <m:t>𝑏</m:t>
                    </m:r>
                    <m:r>
                      <a:rPr lang="en-GB" b="0" i="1" smtClean="0">
                        <a:latin typeface="Cambria Math" panose="02040503050406030204" pitchFamily="18" charset="0"/>
                      </a:rPr>
                      <m:t>, </m:t>
                    </m:r>
                    <m:r>
                      <a:rPr lang="en-GB" b="0" i="1" smtClean="0">
                        <a:latin typeface="Cambria Math" panose="02040503050406030204" pitchFamily="18" charset="0"/>
                      </a:rPr>
                      <m:t>𝑐</m:t>
                    </m:r>
                  </m:oMath>
                </a14:m>
                <a:r>
                  <a:rPr lang="en-GB" dirty="0"/>
                  <a:t> if:</a:t>
                </a:r>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𝑎</m:t>
                        </m:r>
                      </m:e>
                    </m:d>
                    <m:r>
                      <a:rPr lang="en-GB" b="0" i="1" smtClean="0">
                        <a:latin typeface="Cambria Math" panose="02040503050406030204" pitchFamily="18" charset="0"/>
                      </a:rPr>
                      <m:t>=0.2414</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m:t>
                        </m:r>
                        <m:r>
                          <a:rPr lang="en-GB" b="0" i="1" smtClean="0">
                            <a:latin typeface="Cambria Math" panose="02040503050406030204" pitchFamily="18" charset="0"/>
                          </a:rPr>
                          <m:t>𝑏</m:t>
                        </m:r>
                      </m:e>
                    </m:d>
                    <m:r>
                      <a:rPr lang="en-GB" b="0" i="1" smtClean="0">
                        <a:latin typeface="Cambria Math" panose="02040503050406030204" pitchFamily="18" charset="0"/>
                      </a:rPr>
                      <m:t>=0.5246</m:t>
                    </m:r>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d>
                      <m:dPr>
                        <m:ctrlPr>
                          <a:rPr lang="en-GB"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𝑐</m:t>
                        </m:r>
                      </m:e>
                    </m:d>
                    <m:r>
                      <a:rPr lang="en-GB" b="0" i="1" smtClean="0">
                        <a:latin typeface="Cambria Math" panose="02040503050406030204" pitchFamily="18" charset="0"/>
                      </a:rPr>
                      <m:t>=0.3380</m:t>
                    </m:r>
                  </m:oMath>
                </a14:m>
                <a:endParaRPr lang="en-GB" dirty="0"/>
              </a:p>
            </p:txBody>
          </p:sp>
        </mc:Choice>
        <mc:Fallback xmlns="">
          <p:sp>
            <p:nvSpPr>
              <p:cNvPr id="11" name="TextBox 10">
                <a:extLst>
                  <a:ext uri="{FF2B5EF4-FFF2-40B4-BE49-F238E27FC236}">
                    <a16:creationId xmlns:a16="http://schemas.microsoft.com/office/drawing/2014/main" id="{48DDB254-BE06-4B99-9891-9500492CB45F}"/>
                  </a:ext>
                </a:extLst>
              </p:cNvPr>
              <p:cNvSpPr txBox="1">
                <a:spLocks noRot="1" noChangeAspect="1" noMove="1" noResize="1" noEditPoints="1" noAdjustHandles="1" noChangeArrowheads="1" noChangeShapeType="1" noTextEdit="1"/>
              </p:cNvSpPr>
              <p:nvPr/>
            </p:nvSpPr>
            <p:spPr>
              <a:xfrm>
                <a:off x="598245" y="4891742"/>
                <a:ext cx="3181667" cy="1200329"/>
              </a:xfrm>
              <a:prstGeom prst="rect">
                <a:avLst/>
              </a:prstGeom>
              <a:blipFill>
                <a:blip r:embed="rId3"/>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71FA34A-EF04-4F8A-A931-43B47306F4F3}"/>
                  </a:ext>
                </a:extLst>
              </p:cNvPr>
              <p:cNvSpPr txBox="1"/>
              <p:nvPr/>
            </p:nvSpPr>
            <p:spPr>
              <a:xfrm>
                <a:off x="4391980" y="4790626"/>
                <a:ext cx="3456384" cy="2154436"/>
              </a:xfrm>
              <a:prstGeom prst="rect">
                <a:avLst/>
              </a:prstGeom>
              <a:noFill/>
            </p:spPr>
            <p:txBody>
              <a:bodyPr wrap="square" rtlCol="0">
                <a:spAutoFit/>
              </a:bodyPr>
              <a:lstStyle/>
              <a:p>
                <a14:m>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=5</m:t>
                    </m:r>
                  </m:oMath>
                </a14:m>
                <a:r>
                  <a:rPr lang="en-GB" sz="1400" dirty="0"/>
                  <a:t> (directly from tables)</a:t>
                </a:r>
              </a:p>
              <a:p>
                <a:endParaRPr lang="en-GB" sz="10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−1</m:t>
                          </m:r>
                        </m:e>
                      </m:d>
                      <m:r>
                        <a:rPr lang="en-GB" sz="1400" b="0" i="1" smtClean="0">
                          <a:latin typeface="Cambria Math" panose="02040503050406030204" pitchFamily="18" charset="0"/>
                        </a:rPr>
                        <m:t>=0.5246</m:t>
                      </m:r>
                    </m:oMath>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−1=7</m:t>
                      </m:r>
                    </m:oMath>
                    <m:oMath xmlns:m="http://schemas.openxmlformats.org/officeDocument/2006/math">
                      <m:r>
                        <a:rPr lang="en-GB" sz="1400" b="0" i="1" smtClean="0">
                          <a:latin typeface="Cambria Math" panose="02040503050406030204" pitchFamily="18" charset="0"/>
                        </a:rPr>
                        <m:t>𝑏</m:t>
                      </m:r>
                      <m:r>
                        <a:rPr lang="en-GB" sz="1400" b="0" i="1" smtClean="0">
                          <a:latin typeface="Cambria Math" panose="02040503050406030204" pitchFamily="18" charset="0"/>
                        </a:rPr>
                        <m:t>=8</m:t>
                      </m:r>
                    </m:oMath>
                  </m:oMathPara>
                </a14:m>
                <a:endParaRPr lang="en-GB" sz="1400" dirty="0"/>
              </a:p>
              <a:p>
                <a:endParaRPr lang="en-GB" sz="1000" dirty="0"/>
              </a:p>
              <a:p>
                <a:pPr/>
                <a14:m>
                  <m:oMathPara xmlns:m="http://schemas.openxmlformats.org/officeDocument/2006/math">
                    <m:oMathParaPr>
                      <m:jc m:val="left"/>
                    </m:oMathParaPr>
                    <m:oMath xmlns:m="http://schemas.openxmlformats.org/officeDocument/2006/math">
                      <m:r>
                        <a:rPr lang="en-GB" sz="1400" b="0" i="1" smtClean="0">
                          <a:latin typeface="Cambria Math" panose="02040503050406030204" pitchFamily="18" charset="0"/>
                        </a:rPr>
                        <m:t>1−</m:t>
                      </m:r>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𝑐</m:t>
                          </m:r>
                          <m:r>
                            <a:rPr lang="en-GB" sz="1400" b="0" i="1" smtClean="0">
                              <a:latin typeface="Cambria Math" panose="02040503050406030204" pitchFamily="18" charset="0"/>
                            </a:rPr>
                            <m:t>−1</m:t>
                          </m:r>
                        </m:e>
                      </m:d>
                      <m:r>
                        <a:rPr lang="en-GB" sz="1400" b="0" i="1" smtClean="0">
                          <a:latin typeface="Cambria Math" panose="02040503050406030204" pitchFamily="18" charset="0"/>
                        </a:rPr>
                        <m:t>=0.3380</m:t>
                      </m:r>
                    </m:oMath>
                    <m:oMath xmlns:m="http://schemas.openxmlformats.org/officeDocument/2006/math">
                      <m:r>
                        <a:rPr lang="en-GB" sz="1400" b="0" i="1" smtClean="0">
                          <a:latin typeface="Cambria Math" panose="02040503050406030204" pitchFamily="18" charset="0"/>
                        </a:rPr>
                        <m:t>𝑃</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r>
                            <a:rPr lang="en-GB" sz="1400" b="0" i="1" smtClean="0">
                              <a:latin typeface="Cambria Math" panose="02040503050406030204" pitchFamily="18" charset="0"/>
                            </a:rPr>
                            <m:t>≤</m:t>
                          </m:r>
                          <m:r>
                            <a:rPr lang="en-GB" sz="1400" b="0" i="1" smtClean="0">
                              <a:latin typeface="Cambria Math" panose="02040503050406030204" pitchFamily="18" charset="0"/>
                            </a:rPr>
                            <m:t>𝑐</m:t>
                          </m:r>
                          <m:r>
                            <a:rPr lang="en-GB" sz="1400" b="0" i="1" smtClean="0">
                              <a:latin typeface="Cambria Math" panose="02040503050406030204" pitchFamily="18" charset="0"/>
                            </a:rPr>
                            <m:t>−1</m:t>
                          </m:r>
                        </m:e>
                      </m:d>
                      <m:r>
                        <a:rPr lang="en-GB" sz="1400" b="0" i="1" smtClean="0">
                          <a:latin typeface="Cambria Math" panose="02040503050406030204" pitchFamily="18" charset="0"/>
                        </a:rPr>
                        <m:t>=0.6620</m:t>
                      </m:r>
                    </m:oMath>
                    <m:oMath xmlns:m="http://schemas.openxmlformats.org/officeDocument/2006/math">
                      <m:r>
                        <a:rPr lang="en-GB" sz="1400" b="0" i="1" smtClean="0">
                          <a:latin typeface="Cambria Math" panose="02040503050406030204" pitchFamily="18" charset="0"/>
                        </a:rPr>
                        <m:t>𝑐</m:t>
                      </m:r>
                      <m:r>
                        <a:rPr lang="en-GB" sz="1400" b="0" i="1" smtClean="0">
                          <a:latin typeface="Cambria Math" panose="02040503050406030204" pitchFamily="18" charset="0"/>
                        </a:rPr>
                        <m:t>−1=8</m:t>
                      </m:r>
                    </m:oMath>
                    <m:oMath xmlns:m="http://schemas.openxmlformats.org/officeDocument/2006/math">
                      <m:r>
                        <a:rPr lang="en-GB" sz="1400" b="0" i="1" smtClean="0">
                          <a:latin typeface="Cambria Math" panose="02040503050406030204" pitchFamily="18" charset="0"/>
                        </a:rPr>
                        <m:t>𝑐</m:t>
                      </m:r>
                      <m:r>
                        <a:rPr lang="en-GB" sz="1400" b="0" i="1" smtClean="0">
                          <a:latin typeface="Cambria Math" panose="02040503050406030204" pitchFamily="18" charset="0"/>
                        </a:rPr>
                        <m:t>=9</m:t>
                      </m:r>
                    </m:oMath>
                  </m:oMathPara>
                </a14:m>
                <a:endParaRPr lang="en-GB" sz="1400" dirty="0"/>
              </a:p>
            </p:txBody>
          </p:sp>
        </mc:Choice>
        <mc:Fallback xmlns="">
          <p:sp>
            <p:nvSpPr>
              <p:cNvPr id="12" name="TextBox 11">
                <a:extLst>
                  <a:ext uri="{FF2B5EF4-FFF2-40B4-BE49-F238E27FC236}">
                    <a16:creationId xmlns:a16="http://schemas.microsoft.com/office/drawing/2014/main" id="{D71FA34A-EF04-4F8A-A931-43B47306F4F3}"/>
                  </a:ext>
                </a:extLst>
              </p:cNvPr>
              <p:cNvSpPr txBox="1">
                <a:spLocks noRot="1" noChangeAspect="1" noMove="1" noResize="1" noEditPoints="1" noAdjustHandles="1" noChangeArrowheads="1" noChangeShapeType="1" noTextEdit="1"/>
              </p:cNvSpPr>
              <p:nvPr/>
            </p:nvSpPr>
            <p:spPr>
              <a:xfrm>
                <a:off x="4391980" y="4790626"/>
                <a:ext cx="3456384" cy="2154436"/>
              </a:xfrm>
              <a:prstGeom prst="rect">
                <a:avLst/>
              </a:prstGeom>
              <a:blipFill>
                <a:blip r:embed="rId4"/>
                <a:stretch>
                  <a:fillRect t="-567"/>
                </a:stretch>
              </a:blipFill>
            </p:spPr>
            <p:txBody>
              <a:bodyPr/>
              <a:lstStyle/>
              <a:p>
                <a:r>
                  <a:rPr lang="en-GB">
                    <a:noFill/>
                  </a:rPr>
                  <a:t> </a:t>
                </a:r>
              </a:p>
            </p:txBody>
          </p:sp>
        </mc:Fallback>
      </mc:AlternateContent>
      <p:sp>
        <p:nvSpPr>
          <p:cNvPr id="13" name="Rectangle 12">
            <a:extLst>
              <a:ext uri="{FF2B5EF4-FFF2-40B4-BE49-F238E27FC236}">
                <a16:creationId xmlns:a16="http://schemas.microsoft.com/office/drawing/2014/main" id="{41A577DF-4AC2-497C-960C-30662662E353}"/>
              </a:ext>
            </a:extLst>
          </p:cNvPr>
          <p:cNvSpPr/>
          <p:nvPr/>
        </p:nvSpPr>
        <p:spPr>
          <a:xfrm>
            <a:off x="4463988" y="4789219"/>
            <a:ext cx="2844316" cy="3011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a:t>
            </a:r>
          </a:p>
        </p:txBody>
      </p:sp>
      <p:sp>
        <p:nvSpPr>
          <p:cNvPr id="14" name="Rectangle 13">
            <a:extLst>
              <a:ext uri="{FF2B5EF4-FFF2-40B4-BE49-F238E27FC236}">
                <a16:creationId xmlns:a16="http://schemas.microsoft.com/office/drawing/2014/main" id="{F453E68E-801A-4E47-91C6-7477263660E5}"/>
              </a:ext>
            </a:extLst>
          </p:cNvPr>
          <p:cNvSpPr/>
          <p:nvPr/>
        </p:nvSpPr>
        <p:spPr>
          <a:xfrm>
            <a:off x="4463988" y="5090407"/>
            <a:ext cx="2844316" cy="8348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b</a:t>
            </a:r>
          </a:p>
        </p:txBody>
      </p:sp>
      <p:sp>
        <p:nvSpPr>
          <p:cNvPr id="15" name="Rectangle 14">
            <a:extLst>
              <a:ext uri="{FF2B5EF4-FFF2-40B4-BE49-F238E27FC236}">
                <a16:creationId xmlns:a16="http://schemas.microsoft.com/office/drawing/2014/main" id="{1149934B-E41D-401F-B883-FDF8359DD9F8}"/>
              </a:ext>
            </a:extLst>
          </p:cNvPr>
          <p:cNvSpPr/>
          <p:nvPr/>
        </p:nvSpPr>
        <p:spPr>
          <a:xfrm>
            <a:off x="4463988" y="5891040"/>
            <a:ext cx="2844316" cy="9363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c</a:t>
            </a:r>
          </a:p>
        </p:txBody>
      </p:sp>
    </p:spTree>
    <p:extLst>
      <p:ext uri="{BB962C8B-B14F-4D97-AF65-F5344CB8AC3E}">
        <p14:creationId xmlns:p14="http://schemas.microsoft.com/office/powerpoint/2010/main" val="63994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8" grpId="0" animBg="1"/>
      <p:bldP spid="9"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 22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389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Properties of 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80920" cy="923330"/>
          </a:xfrm>
          <a:prstGeom prst="rect">
            <a:avLst/>
          </a:prstGeom>
          <a:noFill/>
        </p:spPr>
        <p:txBody>
          <a:bodyPr wrap="square" rtlCol="0">
            <a:spAutoFit/>
          </a:bodyPr>
          <a:lstStyle/>
          <a:p>
            <a:r>
              <a:rPr lang="en-GB" dirty="0"/>
              <a:t>We saw with in order to model something with a Binomial Distribution, we had to make some assumptions, e.g. each event was independent, and had two outcomes.</a:t>
            </a:r>
          </a:p>
          <a:p>
            <a:r>
              <a:rPr lang="en-GB" dirty="0"/>
              <a:t>We have similar restrictions on events for a Poisson Distribution:</a:t>
            </a:r>
          </a:p>
        </p:txBody>
      </p:sp>
      <p:sp>
        <p:nvSpPr>
          <p:cNvPr id="6" name="TextBox 5"/>
          <p:cNvSpPr txBox="1"/>
          <p:nvPr/>
        </p:nvSpPr>
        <p:spPr>
          <a:xfrm>
            <a:off x="1115616" y="1997627"/>
            <a:ext cx="6192688"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latin typeface="Wingdings" panose="05000000000000000000" pitchFamily="2" charset="2"/>
              </a:rPr>
              <a:t>!</a:t>
            </a:r>
            <a:r>
              <a:rPr lang="en-GB" sz="2000" dirty="0"/>
              <a:t> Events must occur:</a:t>
            </a:r>
          </a:p>
          <a:p>
            <a:pPr marL="285750" indent="-285750">
              <a:buFont typeface="Arial" panose="020B0604020202020204" pitchFamily="34" charset="0"/>
              <a:buChar char="•"/>
            </a:pPr>
            <a:r>
              <a:rPr lang="en-GB" sz="2000" b="1" dirty="0"/>
              <a:t>Singly</a:t>
            </a:r>
            <a:r>
              <a:rPr lang="en-GB" sz="2000" dirty="0"/>
              <a:t> in time.</a:t>
            </a:r>
          </a:p>
          <a:p>
            <a:pPr marL="285750" indent="-285750">
              <a:buFont typeface="Arial" panose="020B0604020202020204" pitchFamily="34" charset="0"/>
              <a:buChar char="•"/>
            </a:pPr>
            <a:r>
              <a:rPr lang="en-GB" sz="2000" b="1" dirty="0"/>
              <a:t>Independently</a:t>
            </a:r>
            <a:r>
              <a:rPr lang="en-GB" sz="2000" dirty="0"/>
              <a:t> of each other.</a:t>
            </a:r>
          </a:p>
          <a:p>
            <a:pPr marL="285750" indent="-285750">
              <a:buFont typeface="Arial" panose="020B0604020202020204" pitchFamily="34" charset="0"/>
              <a:buChar char="•"/>
            </a:pPr>
            <a:r>
              <a:rPr lang="en-GB" sz="2000" dirty="0"/>
              <a:t>At a </a:t>
            </a:r>
            <a:r>
              <a:rPr lang="en-GB" sz="2000" b="1" dirty="0"/>
              <a:t>constant rate </a:t>
            </a:r>
            <a:r>
              <a:rPr lang="en-GB" sz="2000" dirty="0"/>
              <a:t>in the sense that the mean number of occurrences in the interval is proportional to the length of the interval.</a:t>
            </a:r>
          </a:p>
        </p:txBody>
      </p:sp>
      <p:sp>
        <p:nvSpPr>
          <p:cNvPr id="7" name="TextBox 6"/>
          <p:cNvSpPr txBox="1"/>
          <p:nvPr/>
        </p:nvSpPr>
        <p:spPr>
          <a:xfrm>
            <a:off x="4860032" y="1789014"/>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This means we can’t have multiple events occurring at once. We treat events as instantaneous.</a:t>
            </a:r>
          </a:p>
        </p:txBody>
      </p:sp>
      <p:sp>
        <p:nvSpPr>
          <p:cNvPr id="8" name="TextBox 7"/>
          <p:cNvSpPr txBox="1"/>
          <p:nvPr/>
        </p:nvSpPr>
        <p:spPr>
          <a:xfrm>
            <a:off x="4860032" y="2417581"/>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If an event occurred just a moment ago, another one is no less likely to occur now than it a while later..</a:t>
            </a:r>
          </a:p>
        </p:txBody>
      </p:sp>
      <p:sp>
        <p:nvSpPr>
          <p:cNvPr id="9" name="TextBox 8"/>
          <p:cNvSpPr txBox="1"/>
          <p:nvPr/>
        </p:nvSpPr>
        <p:spPr>
          <a:xfrm>
            <a:off x="4535996" y="3780356"/>
            <a:ext cx="4050196" cy="5232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You can usually tell in an exam if a Poisson Distribution is intended if the word ‘rate’ is used.</a:t>
            </a:r>
          </a:p>
        </p:txBody>
      </p:sp>
      <p:pic>
        <p:nvPicPr>
          <p:cNvPr id="12" name="Picture 11"/>
          <p:cNvPicPr>
            <a:picLocks noChangeAspect="1"/>
          </p:cNvPicPr>
          <p:nvPr/>
        </p:nvPicPr>
        <p:blipFill>
          <a:blip r:embed="rId2"/>
          <a:stretch>
            <a:fillRect/>
          </a:stretch>
        </p:blipFill>
        <p:spPr>
          <a:xfrm>
            <a:off x="467544" y="4530156"/>
            <a:ext cx="7772720" cy="1749170"/>
          </a:xfrm>
          <a:prstGeom prst="rect">
            <a:avLst/>
          </a:prstGeom>
          <a:effectLst>
            <a:outerShdw blurRad="63500" sx="102000" sy="102000" algn="ctr" rotWithShape="0">
              <a:prstClr val="black">
                <a:alpha val="40000"/>
              </a:prstClr>
            </a:outerShdw>
          </a:effectLst>
        </p:spPr>
      </p:pic>
      <p:sp>
        <p:nvSpPr>
          <p:cNvPr id="13" name="TextBox 12"/>
          <p:cNvSpPr txBox="1"/>
          <p:nvPr/>
        </p:nvSpPr>
        <p:spPr>
          <a:xfrm>
            <a:off x="449542" y="4149080"/>
            <a:ext cx="2376264" cy="38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2012 Q4</a:t>
            </a:r>
          </a:p>
        </p:txBody>
      </p:sp>
      <mc:AlternateContent xmlns:mc="http://schemas.openxmlformats.org/markup-compatibility/2006" xmlns:a14="http://schemas.microsoft.com/office/drawing/2010/main">
        <mc:Choice Requires="a14">
          <p:sp>
            <p:nvSpPr>
              <p:cNvPr id="14" name="TextBox 13"/>
              <p:cNvSpPr txBox="1"/>
              <p:nvPr/>
            </p:nvSpPr>
            <p:spPr>
              <a:xfrm>
                <a:off x="1781690" y="5275223"/>
                <a:ext cx="2862318" cy="369332"/>
              </a:xfrm>
              <a:prstGeom prst="rect">
                <a:avLst/>
              </a:prstGeom>
              <a:noFill/>
            </p:spPr>
            <p:txBody>
              <a:bodyPr wrap="square" rtlCol="0">
                <a:spAutoFit/>
              </a:bodyPr>
              <a:lstStyle/>
              <a:p>
                <a:r>
                  <a:rPr lang="en-GB" b="1" dirty="0"/>
                  <a:t>Poisson  (or </a:t>
                </a:r>
                <a14:m>
                  <m:oMath xmlns:m="http://schemas.openxmlformats.org/officeDocument/2006/math">
                    <m:r>
                      <a:rPr lang="en-GB" b="1" i="1" smtClean="0">
                        <a:latin typeface="Cambria Math" panose="02040503050406030204" pitchFamily="18" charset="0"/>
                      </a:rPr>
                      <m:t>𝑷𝒐</m:t>
                    </m:r>
                    <m:d>
                      <m:dPr>
                        <m:ctrlPr>
                          <a:rPr lang="en-GB" b="1" i="1" smtClean="0">
                            <a:latin typeface="Cambria Math" panose="02040503050406030204" pitchFamily="18" charset="0"/>
                          </a:rPr>
                        </m:ctrlPr>
                      </m:dPr>
                      <m:e>
                        <m:r>
                          <a:rPr lang="en-GB" b="1" i="1" smtClean="0">
                            <a:latin typeface="Cambria Math"/>
                          </a:rPr>
                          <m:t>𝟓</m:t>
                        </m:r>
                      </m:e>
                    </m:d>
                  </m:oMath>
                </a14:m>
                <a:r>
                  <a:rPr lang="en-GB" b="1" dirty="0"/>
                  <a:t>  )</a:t>
                </a:r>
              </a:p>
            </p:txBody>
          </p:sp>
        </mc:Choice>
        <mc:Fallback xmlns="">
          <p:sp>
            <p:nvSpPr>
              <p:cNvPr id="14" name="TextBox 13"/>
              <p:cNvSpPr txBox="1">
                <a:spLocks noRot="1" noChangeAspect="1" noMove="1" noResize="1" noEditPoints="1" noAdjustHandles="1" noChangeArrowheads="1" noChangeShapeType="1" noTextEdit="1"/>
              </p:cNvSpPr>
              <p:nvPr/>
            </p:nvSpPr>
            <p:spPr>
              <a:xfrm>
                <a:off x="1781690" y="5275223"/>
                <a:ext cx="2862318" cy="369332"/>
              </a:xfrm>
              <a:prstGeom prst="rect">
                <a:avLst/>
              </a:prstGeom>
              <a:blipFill rotWithShape="1">
                <a:blip r:embed="rId3"/>
                <a:stretch>
                  <a:fillRect l="-1702" t="-8197" b="-24590"/>
                </a:stretch>
              </a:blipFill>
            </p:spPr>
            <p:txBody>
              <a:bodyPr/>
              <a:lstStyle/>
              <a:p>
                <a:r>
                  <a:rPr lang="en-GB">
                    <a:noFill/>
                  </a:rPr>
                  <a:t> </a:t>
                </a:r>
              </a:p>
            </p:txBody>
          </p:sp>
        </mc:Fallback>
      </mc:AlternateContent>
      <p:sp>
        <p:nvSpPr>
          <p:cNvPr id="15" name="TextBox 14"/>
          <p:cNvSpPr txBox="1"/>
          <p:nvPr/>
        </p:nvSpPr>
        <p:spPr>
          <a:xfrm>
            <a:off x="2056030" y="5994890"/>
            <a:ext cx="5506274" cy="861774"/>
          </a:xfrm>
          <a:prstGeom prst="rect">
            <a:avLst/>
          </a:prstGeom>
          <a:solidFill>
            <a:schemeClr val="bg1"/>
          </a:solidFill>
        </p:spPr>
        <p:txBody>
          <a:bodyPr wrap="square" rtlCol="0">
            <a:spAutoFit/>
          </a:bodyPr>
          <a:lstStyle/>
          <a:p>
            <a:r>
              <a:rPr lang="en-GB" sz="1600" b="1" dirty="0"/>
              <a:t>(From mark scheme) Hits occur singly in time</a:t>
            </a:r>
          </a:p>
          <a:p>
            <a:r>
              <a:rPr lang="en-GB" sz="1600" b="1" dirty="0"/>
              <a:t>Hits are independent </a:t>
            </a:r>
            <a:r>
              <a:rPr lang="en-GB" sz="1600" b="1" u="sng" dirty="0"/>
              <a:t>or</a:t>
            </a:r>
            <a:r>
              <a:rPr lang="en-GB" sz="1600" b="1" dirty="0"/>
              <a:t> hits occurs randomly</a:t>
            </a:r>
          </a:p>
          <a:p>
            <a:r>
              <a:rPr lang="en-GB" sz="1600" b="1" dirty="0"/>
              <a:t>Hits occur at a constant rate</a:t>
            </a:r>
          </a:p>
        </p:txBody>
      </p:sp>
      <p:sp>
        <p:nvSpPr>
          <p:cNvPr id="18" name="Rectangle 17"/>
          <p:cNvSpPr/>
          <p:nvPr/>
        </p:nvSpPr>
        <p:spPr>
          <a:xfrm>
            <a:off x="1788362" y="5275223"/>
            <a:ext cx="2430270" cy="4149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2105726" y="6010856"/>
            <a:ext cx="3978442" cy="8458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151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fade">
                                      <p:cBhvr>
                                        <p:cTn id="16" dur="500"/>
                                        <p:tgtEl>
                                          <p:spTgt spid="6">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18"/>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grpId="0" nodeType="clickEffect">
                                  <p:stCondLst>
                                    <p:cond delay="0"/>
                                  </p:stCondLst>
                                  <p:childTnLst>
                                    <p:animEffect transition="out" filter="fade">
                                      <p:cBhvr>
                                        <p:cTn id="33" dur="500"/>
                                        <p:tgtEl>
                                          <p:spTgt spid="18"/>
                                        </p:tgtEl>
                                      </p:cBhvr>
                                    </p:animEffect>
                                    <p:set>
                                      <p:cBhvr>
                                        <p:cTn id="34"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9"/>
                                        </p:tgtEl>
                                      </p:cBhvr>
                                    </p:animEffect>
                                    <p:set>
                                      <p:cBhvr>
                                        <p:cTn id="4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7" grpId="0" animBg="1"/>
      <p:bldP spid="8" grpId="0" animBg="1"/>
      <p:bldP spid="9" grpId="0" animBg="1"/>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Poisson or not Poisson?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0983"/>
            <a:ext cx="8208912" cy="646331"/>
          </a:xfrm>
          <a:prstGeom prst="rect">
            <a:avLst/>
          </a:prstGeom>
          <a:noFill/>
        </p:spPr>
        <p:txBody>
          <a:bodyPr wrap="square" rtlCol="0">
            <a:spAutoFit/>
          </a:bodyPr>
          <a:lstStyle/>
          <a:p>
            <a:r>
              <a:rPr lang="en-GB" dirty="0"/>
              <a:t>Given these restrictions, which of the following could we model using a Poisson Distribution (where any reasonable simplifying assumptions are justifiable)</a:t>
            </a:r>
          </a:p>
        </p:txBody>
      </p:sp>
      <p:sp>
        <p:nvSpPr>
          <p:cNvPr id="6" name="TextBox 5"/>
          <p:cNvSpPr txBox="1"/>
          <p:nvPr/>
        </p:nvSpPr>
        <p:spPr>
          <a:xfrm>
            <a:off x="2555776" y="1489171"/>
            <a:ext cx="59046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volcano erupts every 1000 years, and we’re interested in the probability of at least one eruption next year.</a:t>
            </a:r>
          </a:p>
          <a:p>
            <a:r>
              <a:rPr lang="en-GB" b="1" dirty="0"/>
              <a:t>If a volcano erupted today and then finished erupting, it’s less likely to erupt next year. So events are not independent.</a:t>
            </a:r>
          </a:p>
        </p:txBody>
      </p:sp>
      <p:sp>
        <p:nvSpPr>
          <p:cNvPr id="7" name="TextBox 6"/>
          <p:cNvSpPr txBox="1"/>
          <p:nvPr/>
        </p:nvSpPr>
        <p:spPr>
          <a:xfrm>
            <a:off x="2555776" y="2819113"/>
            <a:ext cx="5904656"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On average the 281 bus comes 10 times an hour. We’re interested in the probability of (at least one) bus coming in the next hour.</a:t>
            </a:r>
          </a:p>
          <a:p>
            <a:r>
              <a:rPr lang="en-GB" b="1" dirty="0"/>
              <a:t>Definitely not. Buses aren’t equally likely to come at any moment – the probability is going to spike each 6 minutes since buses intend to come at regular intervals, not randomly.</a:t>
            </a:r>
          </a:p>
        </p:txBody>
      </p:sp>
      <p:sp>
        <p:nvSpPr>
          <p:cNvPr id="8" name="TextBox 7"/>
          <p:cNvSpPr txBox="1"/>
          <p:nvPr/>
        </p:nvSpPr>
        <p:spPr>
          <a:xfrm>
            <a:off x="2555776" y="4980052"/>
            <a:ext cx="5904656"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call centre receives on average 80 calls an hour, and wish to work out the probability they have over 100 calls at some hour in the day.</a:t>
            </a:r>
          </a:p>
          <a:p>
            <a:r>
              <a:rPr lang="en-GB" b="1" dirty="0"/>
              <a:t>Yes, justified, provided that the average rate is constant. We’re making some simplifying assumptions, such as that we don’t have repeat calls from the same customer.</a:t>
            </a:r>
          </a:p>
        </p:txBody>
      </p:sp>
      <p:pic>
        <p:nvPicPr>
          <p:cNvPr id="9" name="Picture 8"/>
          <p:cNvPicPr>
            <a:picLocks noChangeAspect="1"/>
          </p:cNvPicPr>
          <p:nvPr/>
        </p:nvPicPr>
        <p:blipFill>
          <a:blip r:embed="rId2"/>
          <a:stretch>
            <a:fillRect/>
          </a:stretch>
        </p:blipFill>
        <p:spPr>
          <a:xfrm>
            <a:off x="611560" y="1467335"/>
            <a:ext cx="1641193" cy="1222165"/>
          </a:xfrm>
          <a:prstGeom prst="rect">
            <a:avLst/>
          </a:prstGeom>
        </p:spPr>
      </p:pic>
      <p:pic>
        <p:nvPicPr>
          <p:cNvPr id="10" name="Picture 9"/>
          <p:cNvPicPr>
            <a:picLocks noChangeAspect="1"/>
          </p:cNvPicPr>
          <p:nvPr/>
        </p:nvPicPr>
        <p:blipFill>
          <a:blip r:embed="rId3"/>
          <a:stretch>
            <a:fillRect/>
          </a:stretch>
        </p:blipFill>
        <p:spPr>
          <a:xfrm>
            <a:off x="611560" y="2728567"/>
            <a:ext cx="1584176" cy="2121871"/>
          </a:xfrm>
          <a:prstGeom prst="rect">
            <a:avLst/>
          </a:prstGeom>
        </p:spPr>
      </p:pic>
      <p:pic>
        <p:nvPicPr>
          <p:cNvPr id="11" name="Picture 10"/>
          <p:cNvPicPr>
            <a:picLocks noChangeAspect="1"/>
          </p:cNvPicPr>
          <p:nvPr/>
        </p:nvPicPr>
        <p:blipFill>
          <a:blip r:embed="rId4"/>
          <a:stretch>
            <a:fillRect/>
          </a:stretch>
        </p:blipFill>
        <p:spPr>
          <a:xfrm>
            <a:off x="395536" y="5085184"/>
            <a:ext cx="1937851" cy="1513686"/>
          </a:xfrm>
          <a:prstGeom prst="rect">
            <a:avLst/>
          </a:prstGeom>
        </p:spPr>
      </p:pic>
      <p:sp>
        <p:nvSpPr>
          <p:cNvPr id="12" name="Rectangle 11"/>
          <p:cNvSpPr/>
          <p:nvPr/>
        </p:nvSpPr>
        <p:spPr>
          <a:xfrm>
            <a:off x="2627784" y="2098959"/>
            <a:ext cx="5741516" cy="52994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2627784" y="3759290"/>
            <a:ext cx="5741516" cy="10032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2627784" y="5892799"/>
            <a:ext cx="5741516" cy="78866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5075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General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16644" y="1386380"/>
            <a:ext cx="7834245" cy="2376264"/>
          </a:xfrm>
          <a:prstGeom prst="rect">
            <a:avLst/>
          </a:prstGeom>
          <a:effectLst>
            <a:outerShdw blurRad="63500" sx="102000" sy="102000" algn="ctr" rotWithShape="0">
              <a:prstClr val="black">
                <a:alpha val="40000"/>
              </a:prstClr>
            </a:outerShdw>
          </a:effectLst>
        </p:spPr>
      </p:pic>
      <p:sp>
        <p:nvSpPr>
          <p:cNvPr id="6" name="TextBox 5"/>
          <p:cNvSpPr txBox="1"/>
          <p:nvPr/>
        </p:nvSpPr>
        <p:spPr>
          <a:xfrm>
            <a:off x="416644" y="1005304"/>
            <a:ext cx="1584176" cy="381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2011 Q5</a:t>
            </a:r>
          </a:p>
        </p:txBody>
      </p:sp>
      <mc:AlternateContent xmlns:mc="http://schemas.openxmlformats.org/markup-compatibility/2006" xmlns:a14="http://schemas.microsoft.com/office/drawing/2010/main">
        <mc:Choice Requires="a14">
          <p:sp>
            <p:nvSpPr>
              <p:cNvPr id="7" name="TextBox 6"/>
              <p:cNvSpPr txBox="1"/>
              <p:nvPr/>
            </p:nvSpPr>
            <p:spPr>
              <a:xfrm>
                <a:off x="791020" y="3882649"/>
                <a:ext cx="7704856" cy="2865400"/>
              </a:xfrm>
              <a:prstGeom prst="rect">
                <a:avLst/>
              </a:prstGeom>
              <a:noFill/>
            </p:spPr>
            <p:txBody>
              <a:bodyPr wrap="square" rtlCol="0">
                <a:spAutoFit/>
              </a:bodyPr>
              <a:lstStyle/>
              <a:p>
                <a:r>
                  <a:rPr lang="en-GB" dirty="0">
                    <a:latin typeface="+mj-lt"/>
                  </a:rPr>
                  <a:t>If 0.5 defects occur per 10cm, 5 defects occur per 100cm</a:t>
                </a:r>
                <a:endParaRPr lang="en-GB" b="0" dirty="0">
                  <a:latin typeface="+mj-lt"/>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=0.2650</m:t>
                      </m:r>
                    </m:oMath>
                  </m:oMathPara>
                </a14:m>
                <a:endParaRPr lang="en-GB" b="0" dirty="0"/>
              </a:p>
              <a:p>
                <a:endParaRPr lang="en-GB" dirty="0"/>
              </a:p>
              <a:p>
                <a:r>
                  <a:rPr lang="en-GB" b="0" dirty="0"/>
                  <a:t>From (a), the probability that any given blank has at most 3 defects is 0.2650. We have 6 planks, and a Binomial Distribution over the count of how many are defective out of 6.</a:t>
                </a:r>
              </a:p>
              <a:p>
                <a:pPr/>
                <a:r>
                  <a:rPr lang="en-GB" b="1" dirty="0"/>
                  <a:t>Let </a:t>
                </a:r>
                <a14:m>
                  <m:oMath xmlns:m="http://schemas.openxmlformats.org/officeDocument/2006/math">
                    <m:r>
                      <a:rPr lang="en-GB" b="1" i="1" smtClean="0">
                        <a:latin typeface="Cambria Math" panose="02040503050406030204" pitchFamily="18" charset="0"/>
                      </a:rPr>
                      <m:t>𝒀</m:t>
                    </m:r>
                  </m:oMath>
                </a14:m>
                <a:r>
                  <a:rPr lang="en-GB" b="1" dirty="0"/>
                  <a:t> be the number of defective planks.</a:t>
                </a:r>
                <a14:m>
                  <m:oMath xmlns:m="http://schemas.openxmlformats.org/officeDocument/2006/math">
                    <m:r>
                      <a:rPr lang="en-GB" b="1" i="0" smtClean="0">
                        <a:latin typeface="Cambria Math" panose="02040503050406030204" pitchFamily="18" charset="0"/>
                      </a:rPr>
                      <m:t>  </m:t>
                    </m:r>
                    <m:r>
                      <a:rPr lang="en-GB" b="1" i="1" smtClean="0">
                        <a:latin typeface="Cambria Math" panose="02040503050406030204" pitchFamily="18" charset="0"/>
                      </a:rPr>
                      <m:t>𝒀</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𝟔</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𝟐𝟔𝟓𝟎</m:t>
                        </m:r>
                      </m:e>
                    </m:d>
                  </m:oMath>
                </a14:m>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&lt;2</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=0</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oMath>
                    <m:oMath xmlns:m="http://schemas.openxmlformats.org/officeDocument/2006/math">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0.735</m:t>
                          </m:r>
                        </m:e>
                        <m:sup>
                          <m:r>
                            <a:rPr lang="en-GB" b="0" i="1" smtClean="0">
                              <a:latin typeface="Cambria Math" panose="02040503050406030204" pitchFamily="18" charset="0"/>
                            </a:rPr>
                            <m:t>6</m:t>
                          </m:r>
                        </m:sup>
                      </m:sSup>
                      <m:r>
                        <a:rPr lang="en-GB" b="0" i="1" smtClean="0">
                          <a:latin typeface="Cambria Math" panose="02040503050406030204" pitchFamily="18" charset="0"/>
                        </a:rPr>
                        <m:t>+6×0.265×</m:t>
                      </m:r>
                      <m:sSup>
                        <m:sSupPr>
                          <m:ctrlPr>
                            <a:rPr lang="en-GB" b="0" i="1" smtClean="0">
                              <a:latin typeface="Cambria Math" panose="02040503050406030204" pitchFamily="18" charset="0"/>
                            </a:rPr>
                          </m:ctrlPr>
                        </m:sSupPr>
                        <m:e>
                          <m:r>
                            <a:rPr lang="en-GB" b="0" i="1" smtClean="0">
                              <a:latin typeface="Cambria Math" panose="02040503050406030204" pitchFamily="18" charset="0"/>
                            </a:rPr>
                            <m:t>0.735</m:t>
                          </m:r>
                        </m:e>
                        <m:sup>
                          <m:r>
                            <a:rPr lang="en-GB" b="0" i="1" smtClean="0">
                              <a:latin typeface="Cambria Math" panose="02040503050406030204" pitchFamily="18" charset="0"/>
                            </a:rPr>
                            <m:t>5</m:t>
                          </m:r>
                        </m:sup>
                      </m:sSup>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𝟒𝟗𝟖𝟕</m:t>
                      </m:r>
                      <m:r>
                        <a:rPr lang="en-GB" b="1" i="1" smtClean="0">
                          <a:latin typeface="Cambria Math" panose="02040503050406030204" pitchFamily="18" charset="0"/>
                        </a:rPr>
                        <m:t>…</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791020" y="3882649"/>
                <a:ext cx="7704856" cy="2865400"/>
              </a:xfrm>
              <a:prstGeom prst="rect">
                <a:avLst/>
              </a:prstGeom>
              <a:blipFill rotWithShape="0">
                <a:blip r:embed="rId3"/>
                <a:stretch>
                  <a:fillRect l="-712" t="-1277" r="-1108"/>
                </a:stretch>
              </a:blipFill>
            </p:spPr>
            <p:txBody>
              <a:bodyPr/>
              <a:lstStyle/>
              <a:p>
                <a:r>
                  <a:rPr lang="en-GB">
                    <a:noFill/>
                  </a:rPr>
                  <a:t> </a:t>
                </a:r>
              </a:p>
            </p:txBody>
          </p:sp>
        </mc:Fallback>
      </mc:AlternateContent>
      <p:sp>
        <p:nvSpPr>
          <p:cNvPr id="8" name="Rectangle 7"/>
          <p:cNvSpPr/>
          <p:nvPr/>
        </p:nvSpPr>
        <p:spPr>
          <a:xfrm>
            <a:off x="452164" y="397031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p:cNvSpPr/>
          <p:nvPr/>
        </p:nvSpPr>
        <p:spPr>
          <a:xfrm>
            <a:off x="452164" y="5055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TextBox 9"/>
          <p:cNvSpPr txBox="1"/>
          <p:nvPr/>
        </p:nvSpPr>
        <p:spPr>
          <a:xfrm>
            <a:off x="2441228" y="696714"/>
            <a:ext cx="6590828"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 </a:t>
            </a:r>
            <a:r>
              <a:rPr lang="en-GB" sz="1600" dirty="0"/>
              <a:t>Think carefully about whether we wish to use Binomial or Poisson. </a:t>
            </a:r>
          </a:p>
        </p:txBody>
      </p:sp>
      <p:sp>
        <p:nvSpPr>
          <p:cNvPr id="11" name="TextBox 10"/>
          <p:cNvSpPr txBox="1"/>
          <p:nvPr/>
        </p:nvSpPr>
        <p:spPr>
          <a:xfrm>
            <a:off x="7139036" y="5604819"/>
            <a:ext cx="186332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a:t>Bro Tip: </a:t>
            </a:r>
            <a:r>
              <a:rPr lang="en-GB" sz="1200" dirty="0"/>
              <a:t>You should be clear about what your random variables are and how they’re distributed.</a:t>
            </a:r>
          </a:p>
        </p:txBody>
      </p:sp>
      <p:cxnSp>
        <p:nvCxnSpPr>
          <p:cNvPr id="13" name="Straight Arrow Connector 12"/>
          <p:cNvCxnSpPr>
            <a:stCxn id="11" idx="1"/>
          </p:cNvCxnSpPr>
          <p:nvPr/>
        </p:nvCxnSpPr>
        <p:spPr>
          <a:xfrm flipH="1" flipV="1">
            <a:off x="6537324" y="5964735"/>
            <a:ext cx="601712" cy="5558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739824" y="3970316"/>
            <a:ext cx="8323684" cy="9093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739824" y="5055372"/>
            <a:ext cx="8323684" cy="16926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TextBox 15"/>
          <p:cNvSpPr txBox="1"/>
          <p:nvPr/>
        </p:nvSpPr>
        <p:spPr>
          <a:xfrm>
            <a:off x="7206604" y="1873142"/>
            <a:ext cx="1728192"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 </a:t>
            </a:r>
            <a:r>
              <a:rPr lang="en-GB" sz="1400" dirty="0"/>
              <a:t>Sometimes we need to scale the rate to a </a:t>
            </a:r>
            <a:r>
              <a:rPr lang="en-GB" sz="1400" u="sng" dirty="0"/>
              <a:t>different time period/length</a:t>
            </a:r>
            <a:r>
              <a:rPr lang="en-GB" sz="1400" dirty="0"/>
              <a:t>.</a:t>
            </a:r>
          </a:p>
        </p:txBody>
      </p:sp>
    </p:spTree>
    <p:extLst>
      <p:ext uri="{BB962C8B-B14F-4D97-AF65-F5344CB8AC3E}">
        <p14:creationId xmlns:p14="http://schemas.microsoft.com/office/powerpoint/2010/main" val="34733887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8208912" cy="203132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shop sells radios at a rate of 2.5 per week.</a:t>
            </a:r>
          </a:p>
          <a:p>
            <a:pPr marL="342900" indent="-342900">
              <a:buAutoNum type="alphaLcParenR"/>
            </a:pPr>
            <a:r>
              <a:rPr lang="en-GB" dirty="0"/>
              <a:t>Find the probability that in a two-week period the shop sells at least 7 radios.</a:t>
            </a:r>
          </a:p>
          <a:p>
            <a:pPr marL="342900" indent="-342900">
              <a:buAutoNum type="alphaLcParenR"/>
            </a:pPr>
            <a:r>
              <a:rPr lang="en-GB" dirty="0"/>
              <a:t>Deliveries of these radios come every 4 weeks. Find the probability of selling fewer than 12 radios in a four-week period.</a:t>
            </a:r>
          </a:p>
          <a:p>
            <a:pPr marL="342900" indent="-342900">
              <a:buAutoNum type="alphaLcParenR"/>
            </a:pPr>
            <a:r>
              <a:rPr lang="en-GB" dirty="0"/>
              <a:t>The manager wishes to make sure that the probability of the shop running out of radios during a four-week period is less than 0.01. Find the smallest number of radios the manager should have in stock immediately after the delivery.</a:t>
            </a:r>
          </a:p>
        </p:txBody>
      </p:sp>
      <mc:AlternateContent xmlns:mc="http://schemas.openxmlformats.org/markup-compatibility/2006" xmlns:a14="http://schemas.microsoft.com/office/drawing/2010/main">
        <mc:Choice Requires="a14">
          <p:sp>
            <p:nvSpPr>
              <p:cNvPr id="6" name="TextBox 5"/>
              <p:cNvSpPr txBox="1"/>
              <p:nvPr/>
            </p:nvSpPr>
            <p:spPr>
              <a:xfrm>
                <a:off x="827956" y="2912368"/>
                <a:ext cx="6480720" cy="3693319"/>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the number of radios sold in a two-week period</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5</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≥7</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≤6</m:t>
                          </m:r>
                        </m:e>
                      </m:d>
                    </m:oMath>
                    <m:oMath xmlns:m="http://schemas.openxmlformats.org/officeDocument/2006/math">
                      <m:r>
                        <a:rPr lang="en-GB" b="0" i="1" smtClean="0">
                          <a:latin typeface="Cambria Math" panose="02040503050406030204" pitchFamily="18" charset="0"/>
                        </a:rPr>
                        <m:t>   =0.2378</m:t>
                      </m:r>
                    </m:oMath>
                  </m:oMathPara>
                </a14:m>
                <a:endParaRPr lang="en-GB" dirty="0"/>
              </a:p>
              <a:p>
                <a:endParaRPr lang="en-GB" dirty="0"/>
              </a:p>
              <a:p>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oMath>
                </a14:m>
                <a:r>
                  <a:rPr lang="en-GB" dirty="0"/>
                  <a:t> the number of radios sold in a four-week period</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10</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&lt;12</m:t>
                          </m:r>
                        </m:e>
                      </m:d>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≤11</m:t>
                          </m:r>
                        </m:e>
                      </m:d>
                    </m:oMath>
                  </m:oMathPara>
                </a14:m>
                <a:br>
                  <a:rPr lang="en-GB" b="0" i="1" dirty="0">
                    <a:latin typeface="Cambria Math" panose="02040503050406030204" pitchFamily="18" charset="0"/>
                  </a:rPr>
                </a:br>
                <a:r>
                  <a:rPr lang="en-GB" b="0" i="1" dirty="0">
                    <a:latin typeface="Cambria Math" panose="02040503050406030204" pitchFamily="18" charset="0"/>
                  </a:rPr>
                  <a:t>                      </a:t>
                </a:r>
                <a14:m>
                  <m:oMath xmlns:m="http://schemas.openxmlformats.org/officeDocument/2006/math">
                    <m:r>
                      <a:rPr lang="en-GB" b="0" i="1" smtClean="0">
                        <a:latin typeface="Cambria Math" panose="02040503050406030204" pitchFamily="18" charset="0"/>
                      </a:rPr>
                      <m:t>=0.6968</m:t>
                    </m:r>
                  </m:oMath>
                </a14:m>
                <a:endParaRPr lang="en-GB" dirty="0"/>
              </a:p>
              <a:p>
                <a:endParaRPr lang="en-GB" dirty="0"/>
              </a:p>
              <a:p>
                <a:r>
                  <a:rPr lang="en-GB" dirty="0"/>
                  <a:t>Let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m:t>
                    </m:r>
                  </m:oMath>
                </a14:m>
                <a:r>
                  <a:rPr lang="en-GB" dirty="0"/>
                  <a:t> the number the manager should have in stock</a:t>
                </a:r>
              </a:p>
              <a:p>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&gt;</m:t>
                        </m:r>
                        <m:r>
                          <a:rPr lang="en-GB" b="0" i="1" smtClean="0">
                            <a:latin typeface="Cambria Math" panose="02040503050406030204" pitchFamily="18" charset="0"/>
                          </a:rPr>
                          <m:t>𝑠</m:t>
                        </m:r>
                      </m:e>
                    </m:d>
                    <m:r>
                      <a:rPr lang="en-GB" b="0" i="1" smtClean="0">
                        <a:latin typeface="Cambria Math" panose="02040503050406030204" pitchFamily="18" charset="0"/>
                      </a:rPr>
                      <m:t>&lt;0.01</m:t>
                    </m:r>
                  </m:oMath>
                </a14:m>
                <a:r>
                  <a:rPr lang="en-GB" dirty="0"/>
                  <a:t>        </a:t>
                </a:r>
                <a14:m>
                  <m:oMath xmlns:m="http://schemas.openxmlformats.org/officeDocument/2006/math">
                    <m:r>
                      <a:rPr lang="en-GB" b="0" i="0" dirty="0" smtClean="0">
                        <a:latin typeface="Cambria Math" panose="02040503050406030204" pitchFamily="18" charset="0"/>
                      </a:rPr>
                      <m:t>→    </m:t>
                    </m:r>
                    <m:r>
                      <a:rPr lang="en-GB" b="0" i="1" dirty="0" smtClean="0">
                        <a:latin typeface="Cambria Math" panose="02040503050406030204" pitchFamily="18" charset="0"/>
                      </a:rPr>
                      <m:t>𝑃</m:t>
                    </m:r>
                    <m:d>
                      <m:dPr>
                        <m:ctrlPr>
                          <a:rPr lang="en-GB" b="0" i="1" dirty="0" smtClean="0">
                            <a:latin typeface="Cambria Math" panose="02040503050406030204" pitchFamily="18" charset="0"/>
                          </a:rPr>
                        </m:ctrlPr>
                      </m:dPr>
                      <m:e>
                        <m:r>
                          <a:rPr lang="en-GB" b="0" i="1" dirty="0" smtClean="0">
                            <a:latin typeface="Cambria Math" panose="02040503050406030204" pitchFamily="18" charset="0"/>
                          </a:rPr>
                          <m:t>𝑌</m:t>
                        </m:r>
                        <m:r>
                          <a:rPr lang="en-GB" b="0" i="1" dirty="0" smtClean="0">
                            <a:latin typeface="Cambria Math" panose="02040503050406030204" pitchFamily="18" charset="0"/>
                          </a:rPr>
                          <m:t>≤</m:t>
                        </m:r>
                        <m:r>
                          <a:rPr lang="en-GB" b="0" i="1" dirty="0" smtClean="0">
                            <a:latin typeface="Cambria Math" panose="02040503050406030204" pitchFamily="18" charset="0"/>
                          </a:rPr>
                          <m:t>𝑠</m:t>
                        </m:r>
                      </m:e>
                    </m:d>
                    <m:r>
                      <a:rPr lang="en-GB" b="0" i="1" dirty="0" smtClean="0">
                        <a:latin typeface="Cambria Math" panose="02040503050406030204" pitchFamily="18" charset="0"/>
                      </a:rPr>
                      <m:t>&gt;0.99</m:t>
                    </m:r>
                  </m:oMath>
                </a14:m>
                <a:endParaRPr lang="en-GB" b="0" dirty="0"/>
              </a:p>
              <a:p>
                <a:r>
                  <a:rPr lang="en-GB" dirty="0"/>
                  <a:t>Using the table, we find </a:t>
                </a:r>
                <a14:m>
                  <m:oMath xmlns:m="http://schemas.openxmlformats.org/officeDocument/2006/math">
                    <m:r>
                      <a:rPr lang="en-GB" b="0" i="1" smtClean="0">
                        <a:latin typeface="Cambria Math" panose="02040503050406030204" pitchFamily="18" charset="0"/>
                      </a:rPr>
                      <m:t>𝑠</m:t>
                    </m:r>
                    <m:r>
                      <a:rPr lang="en-GB" b="0" i="1" smtClean="0">
                        <a:latin typeface="Cambria Math" panose="02040503050406030204" pitchFamily="18" charset="0"/>
                      </a:rPr>
                      <m:t>=18</m:t>
                    </m:r>
                  </m:oMath>
                </a14:m>
                <a:r>
                  <a:rPr lang="en-GB"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827956" y="2912368"/>
                <a:ext cx="6480720" cy="3693319"/>
              </a:xfrm>
              <a:prstGeom prst="rect">
                <a:avLst/>
              </a:prstGeom>
              <a:blipFill rotWithShape="0">
                <a:blip r:embed="rId2"/>
                <a:stretch>
                  <a:fillRect l="-847" t="-990" b="-1650"/>
                </a:stretch>
              </a:blipFill>
            </p:spPr>
            <p:txBody>
              <a:bodyPr/>
              <a:lstStyle/>
              <a:p>
                <a:r>
                  <a:rPr lang="en-GB">
                    <a:noFill/>
                  </a:rPr>
                  <a:t> </a:t>
                </a:r>
              </a:p>
            </p:txBody>
          </p:sp>
        </mc:Fallback>
      </mc:AlternateContent>
      <p:sp>
        <p:nvSpPr>
          <p:cNvPr id="7" name="TextBox 6"/>
          <p:cNvSpPr txBox="1"/>
          <p:nvPr/>
        </p:nvSpPr>
        <p:spPr>
          <a:xfrm>
            <a:off x="7164288" y="3105126"/>
            <a:ext cx="172819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 </a:t>
            </a:r>
            <a:r>
              <a:rPr lang="en-GB" sz="1400" dirty="0"/>
              <a:t>The method/principle her is exactly the same as with Binomial questions.</a:t>
            </a:r>
          </a:p>
        </p:txBody>
      </p:sp>
      <p:cxnSp>
        <p:nvCxnSpPr>
          <p:cNvPr id="9" name="Straight Arrow Connector 8"/>
          <p:cNvCxnSpPr/>
          <p:nvPr/>
        </p:nvCxnSpPr>
        <p:spPr>
          <a:xfrm flipH="1" flipV="1">
            <a:off x="7596336" y="2636912"/>
            <a:ext cx="576064" cy="4687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0" name="Rectangle 9"/>
          <p:cNvSpPr/>
          <p:nvPr/>
        </p:nvSpPr>
        <p:spPr>
          <a:xfrm>
            <a:off x="396466" y="294832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1" name="Rectangle 10"/>
          <p:cNvSpPr/>
          <p:nvPr/>
        </p:nvSpPr>
        <p:spPr>
          <a:xfrm>
            <a:off x="396466" y="436358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2" name="Rectangle 11"/>
          <p:cNvSpPr/>
          <p:nvPr/>
        </p:nvSpPr>
        <p:spPr>
          <a:xfrm>
            <a:off x="396466" y="5762566"/>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3" name="Rectangle 12"/>
          <p:cNvSpPr/>
          <p:nvPr/>
        </p:nvSpPr>
        <p:spPr>
          <a:xfrm>
            <a:off x="691518" y="2944754"/>
            <a:ext cx="5752690" cy="1132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684126" y="4363582"/>
            <a:ext cx="5752690" cy="11323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684126" y="5759879"/>
            <a:ext cx="5752690" cy="8781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9167052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3"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24-27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365E958C-764F-428E-B0DF-D0BA57BA9756}"/>
                  </a:ext>
                </a:extLst>
              </p:cNvPr>
              <p:cNvSpPr txBox="1"/>
              <p:nvPr/>
            </p:nvSpPr>
            <p:spPr>
              <a:xfrm>
                <a:off x="812896" y="2033621"/>
                <a:ext cx="6192688" cy="4761240"/>
              </a:xfrm>
              <a:prstGeom prst="rect">
                <a:avLst/>
              </a:prstGeom>
              <a:noFill/>
            </p:spPr>
            <p:txBody>
              <a:bodyPr wrap="square" rtlCol="0">
                <a:spAutoFit/>
              </a:bodyPr>
              <a:lstStyle/>
              <a:p>
                <a:r>
                  <a:rPr lang="en-GB" i="1" dirty="0"/>
                  <a:t>(Knowledge of Stats Year 2 conditional probability required)</a:t>
                </a:r>
              </a:p>
              <a:p>
                <a:r>
                  <a:rPr lang="en-GB" dirty="0"/>
                  <a:t>In a football game of France versus Croatia, France score goals at a rate of </a:t>
                </a:r>
                <a14:m>
                  <m:oMath xmlns:m="http://schemas.openxmlformats.org/officeDocument/2006/math">
                    <m:r>
                      <a:rPr lang="en-GB" b="0" i="1" smtClean="0">
                        <a:latin typeface="Cambria Math" panose="02040503050406030204" pitchFamily="18" charset="0"/>
                      </a:rPr>
                      <m:t>𝜆</m:t>
                    </m:r>
                  </m:oMath>
                </a14:m>
                <a:r>
                  <a:rPr lang="en-GB" dirty="0"/>
                  <a:t> per 10 minutes. Given that in a (90 minute) game France score 5 goals, determine the probability that 2 of those goals were scored within the first 10 minutes.</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e>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r>
                                <a:rPr lang="en-GB" b="0" i="1" smtClean="0">
                                  <a:latin typeface="Cambria Math" panose="02040503050406030204" pitchFamily="18" charset="0"/>
                                </a:rPr>
                                <m:t> </m:t>
                              </m:r>
                              <m:r>
                                <a:rPr lang="en-GB" b="0" i="1" smtClean="0">
                                  <a:latin typeface="Cambria Math" panose="02040503050406030204" pitchFamily="18" charset="0"/>
                                </a:rPr>
                                <m:t>𝑎𝑛𝑑</m:t>
                              </m:r>
                              <m:r>
                                <a:rPr lang="en-GB" b="0" i="1" smtClean="0">
                                  <a:latin typeface="Cambria Math" panose="02040503050406030204" pitchFamily="18" charset="0"/>
                                </a:rPr>
                                <m:t> 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2 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𝑓𝑖𝑟𝑠𝑡</m:t>
                              </m:r>
                              <m:r>
                                <a:rPr lang="en-GB" b="0" i="1" smtClean="0">
                                  <a:latin typeface="Cambria Math" panose="02040503050406030204" pitchFamily="18" charset="0"/>
                                </a:rPr>
                                <m:t> 10 </m:t>
                              </m:r>
                              <m:r>
                                <a:rPr lang="en-GB" b="0" i="1" smtClean="0">
                                  <a:latin typeface="Cambria Math" panose="02040503050406030204" pitchFamily="18" charset="0"/>
                                </a:rPr>
                                <m:t>𝑚𝑖𝑛𝑠</m:t>
                              </m:r>
                              <m:r>
                                <a:rPr lang="en-GB" b="0" i="1" smtClean="0">
                                  <a:latin typeface="Cambria Math" panose="02040503050406030204" pitchFamily="18" charset="0"/>
                                </a:rPr>
                                <m:t> 3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m:t>
                              </m:r>
                              <m:r>
                                <a:rPr lang="en-GB" b="0" i="1" smtClean="0">
                                  <a:latin typeface="Cambria Math" panose="02040503050406030204" pitchFamily="18" charset="0"/>
                                </a:rPr>
                                <m:t>𝑛𝑒𝑥𝑡</m:t>
                              </m:r>
                              <m:r>
                                <a:rPr lang="en-GB" b="0" i="1" smtClean="0">
                                  <a:latin typeface="Cambria Math" panose="02040503050406030204" pitchFamily="18" charset="0"/>
                                </a:rPr>
                                <m:t> 80 </m:t>
                              </m:r>
                              <m:r>
                                <a:rPr lang="en-GB" b="0" i="1" smtClean="0">
                                  <a:latin typeface="Cambria Math" panose="02040503050406030204" pitchFamily="18" charset="0"/>
                                </a:rPr>
                                <m:t>𝑚𝑖𝑛𝑠</m:t>
                              </m:r>
                            </m:e>
                          </m:d>
                        </m:num>
                        <m:den>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5 </m:t>
                              </m:r>
                              <m:r>
                                <a:rPr lang="en-GB" b="0" i="1" smtClean="0">
                                  <a:latin typeface="Cambria Math" panose="02040503050406030204" pitchFamily="18" charset="0"/>
                                </a:rPr>
                                <m:t>𝑔𝑜𝑎𝑙𝑠</m:t>
                              </m:r>
                              <m:r>
                                <a:rPr lang="en-GB" b="0" i="1" smtClean="0">
                                  <a:latin typeface="Cambria Math" panose="02040503050406030204" pitchFamily="18" charset="0"/>
                                </a:rPr>
                                <m:t> </m:t>
                              </m:r>
                              <m:r>
                                <a:rPr lang="en-GB" b="0" i="1" smtClean="0">
                                  <a:latin typeface="Cambria Math" panose="02040503050406030204" pitchFamily="18" charset="0"/>
                                </a:rPr>
                                <m:t>𝑖𝑛</m:t>
                              </m:r>
                              <m:r>
                                <a:rPr lang="en-GB" b="0" i="1" smtClean="0">
                                  <a:latin typeface="Cambria Math" panose="02040503050406030204" pitchFamily="18" charset="0"/>
                                </a:rPr>
                                <m:t> 90 </m:t>
                              </m:r>
                              <m:r>
                                <a:rPr lang="en-GB" b="0" i="1" smtClean="0">
                                  <a:latin typeface="Cambria Math" panose="02040503050406030204" pitchFamily="18" charset="0"/>
                                </a:rPr>
                                <m:t>𝑚𝑖𝑛𝑠</m:t>
                              </m:r>
                            </m:e>
                          </m:d>
                        </m:den>
                      </m:f>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2</m:t>
                                  </m:r>
                                </m:sup>
                              </m:sSup>
                            </m:num>
                            <m:den>
                              <m:r>
                                <a:rPr lang="en-GB" b="0" i="1" smtClean="0">
                                  <a:latin typeface="Cambria Math" panose="02040503050406030204" pitchFamily="18" charset="0"/>
                                </a:rPr>
                                <m:t>2!</m:t>
                              </m:r>
                            </m:den>
                          </m:f>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b="0" i="1" smtClean="0">
                                      <a:latin typeface="Cambria Math" panose="02040503050406030204" pitchFamily="18" charset="0"/>
                                    </a:rPr>
                                    <m:t>8</m:t>
                                  </m:r>
                                  <m:r>
                                    <a:rPr lang="en-GB" i="1">
                                      <a:latin typeface="Cambria Math" panose="02040503050406030204" pitchFamily="18" charset="0"/>
                                    </a:rPr>
                                    <m:t>𝜆</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8</m:t>
                                      </m:r>
                                      <m:r>
                                        <a:rPr lang="en-GB" i="1">
                                          <a:latin typeface="Cambria Math" panose="02040503050406030204" pitchFamily="18" charset="0"/>
                                        </a:rPr>
                                        <m:t>𝜆</m:t>
                                      </m:r>
                                    </m:e>
                                  </m:d>
                                </m:e>
                                <m:sup>
                                  <m:r>
                                    <a:rPr lang="en-GB" b="0" i="1" smtClean="0">
                                      <a:latin typeface="Cambria Math" panose="02040503050406030204" pitchFamily="18" charset="0"/>
                                    </a:rPr>
                                    <m:t>3</m:t>
                                  </m:r>
                                </m:sup>
                              </m:sSup>
                            </m:num>
                            <m:den>
                              <m:r>
                                <a:rPr lang="en-GB" b="0" i="1" smtClean="0">
                                  <a:latin typeface="Cambria Math" panose="02040503050406030204" pitchFamily="18" charset="0"/>
                                </a:rPr>
                                <m:t>3</m:t>
                              </m:r>
                              <m:r>
                                <a:rPr lang="en-GB" i="1">
                                  <a:latin typeface="Cambria Math" panose="02040503050406030204" pitchFamily="18" charset="0"/>
                                </a:rPr>
                                <m:t>!</m:t>
                              </m:r>
                            </m:den>
                          </m:f>
                        </m:num>
                        <m:den>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b="0" i="1" smtClean="0">
                                      <a:latin typeface="Cambria Math" panose="02040503050406030204" pitchFamily="18" charset="0"/>
                                    </a:rPr>
                                    <m:t>9</m:t>
                                  </m:r>
                                  <m:r>
                                    <a:rPr lang="en-GB" i="1">
                                      <a:latin typeface="Cambria Math" panose="02040503050406030204" pitchFamily="18" charset="0"/>
                                    </a:rPr>
                                    <m:t>𝜆</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b="0" i="1" smtClean="0">
                                          <a:latin typeface="Cambria Math" panose="02040503050406030204" pitchFamily="18" charset="0"/>
                                        </a:rPr>
                                        <m:t>9</m:t>
                                      </m:r>
                                      <m:r>
                                        <a:rPr lang="en-GB" i="1">
                                          <a:latin typeface="Cambria Math" panose="02040503050406030204" pitchFamily="18" charset="0"/>
                                        </a:rPr>
                                        <m:t>𝜆</m:t>
                                      </m:r>
                                    </m:e>
                                  </m:d>
                                </m:e>
                                <m:sup>
                                  <m:r>
                                    <a:rPr lang="en-GB" b="0" i="1" smtClean="0">
                                      <a:latin typeface="Cambria Math" panose="02040503050406030204" pitchFamily="18" charset="0"/>
                                    </a:rPr>
                                    <m:t>5</m:t>
                                  </m:r>
                                </m:sup>
                              </m:sSup>
                            </m:num>
                            <m:den>
                              <m:r>
                                <a:rPr lang="en-GB" b="0" i="1" smtClean="0">
                                  <a:latin typeface="Cambria Math" panose="02040503050406030204" pitchFamily="18" charset="0"/>
                                </a:rPr>
                                <m:t>5</m:t>
                              </m:r>
                              <m:r>
                                <a:rPr lang="en-GB" i="1">
                                  <a:latin typeface="Cambria Math" panose="02040503050406030204" pitchFamily="18" charset="0"/>
                                </a:rPr>
                                <m:t>!</m:t>
                              </m:r>
                            </m:den>
                          </m:f>
                        </m:den>
                      </m:f>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5120</m:t>
                          </m:r>
                        </m:num>
                        <m:den>
                          <m:r>
                            <a:rPr lang="en-GB" b="0" i="1" smtClean="0">
                              <a:latin typeface="Cambria Math" panose="02040503050406030204" pitchFamily="18" charset="0"/>
                            </a:rPr>
                            <m:t>59049</m:t>
                          </m:r>
                        </m:den>
                      </m:f>
                    </m:oMath>
                  </m:oMathPara>
                </a14:m>
                <a:endParaRPr lang="en-GB" dirty="0"/>
              </a:p>
              <a:p>
                <a:endParaRPr lang="en-GB" dirty="0"/>
              </a:p>
              <a:p>
                <a:endParaRPr lang="en-GB" dirty="0"/>
              </a:p>
            </p:txBody>
          </p:sp>
        </mc:Choice>
        <mc:Fallback xmlns="">
          <p:sp>
            <p:nvSpPr>
              <p:cNvPr id="7" name="TextBox 6">
                <a:extLst>
                  <a:ext uri="{FF2B5EF4-FFF2-40B4-BE49-F238E27FC236}">
                    <a16:creationId xmlns:a16="http://schemas.microsoft.com/office/drawing/2014/main" id="{365E958C-764F-428E-B0DF-D0BA57BA9756}"/>
                  </a:ext>
                </a:extLst>
              </p:cNvPr>
              <p:cNvSpPr txBox="1">
                <a:spLocks noRot="1" noChangeAspect="1" noMove="1" noResize="1" noEditPoints="1" noAdjustHandles="1" noChangeArrowheads="1" noChangeShapeType="1" noTextEdit="1"/>
              </p:cNvSpPr>
              <p:nvPr/>
            </p:nvSpPr>
            <p:spPr>
              <a:xfrm>
                <a:off x="812896" y="2033621"/>
                <a:ext cx="6192688" cy="4761240"/>
              </a:xfrm>
              <a:prstGeom prst="rect">
                <a:avLst/>
              </a:prstGeom>
              <a:blipFill>
                <a:blip r:embed="rId2"/>
                <a:stretch>
                  <a:fillRect l="-787" t="-768" r="-1378"/>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73DA73D3-19FA-49C4-94F9-596E41A901AB}"/>
              </a:ext>
            </a:extLst>
          </p:cNvPr>
          <p:cNvSpPr/>
          <p:nvPr/>
        </p:nvSpPr>
        <p:spPr>
          <a:xfrm>
            <a:off x="463601" y="211508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latin typeface="Wingdings" panose="05000000000000000000" pitchFamily="2" charset="2"/>
              </a:rPr>
              <a:t>N</a:t>
            </a:r>
          </a:p>
        </p:txBody>
      </p:sp>
      <p:sp>
        <p:nvSpPr>
          <p:cNvPr id="10" name="TextBox 9"/>
          <p:cNvSpPr txBox="1"/>
          <p:nvPr/>
        </p:nvSpPr>
        <p:spPr>
          <a:xfrm>
            <a:off x="7252921" y="4143224"/>
            <a:ext cx="167260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Note</a:t>
            </a:r>
            <a:r>
              <a:rPr lang="en-GB" sz="1400" dirty="0"/>
              <a:t>: I realise they actually scored 4 goals in the 2018 World Cup.</a:t>
            </a:r>
          </a:p>
        </p:txBody>
      </p:sp>
      <p:sp>
        <p:nvSpPr>
          <p:cNvPr id="11" name="Rectangle 10">
            <a:extLst>
              <a:ext uri="{FF2B5EF4-FFF2-40B4-BE49-F238E27FC236}">
                <a16:creationId xmlns:a16="http://schemas.microsoft.com/office/drawing/2014/main" id="{5A5BDDB3-4798-4F53-960D-CA215119DAC9}"/>
              </a:ext>
            </a:extLst>
          </p:cNvPr>
          <p:cNvSpPr/>
          <p:nvPr/>
        </p:nvSpPr>
        <p:spPr>
          <a:xfrm>
            <a:off x="737288" y="3645024"/>
            <a:ext cx="6158812" cy="2670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pic>
        <p:nvPicPr>
          <p:cNvPr id="9" name="Picture 8"/>
          <p:cNvPicPr>
            <a:picLocks noChangeAspect="1"/>
          </p:cNvPicPr>
          <p:nvPr/>
        </p:nvPicPr>
        <p:blipFill>
          <a:blip r:embed="rId3"/>
          <a:stretch>
            <a:fillRect/>
          </a:stretch>
        </p:blipFill>
        <p:spPr>
          <a:xfrm>
            <a:off x="6316817" y="5229200"/>
            <a:ext cx="2608709" cy="1457808"/>
          </a:xfrm>
          <a:prstGeom prst="rect">
            <a:avLst/>
          </a:prstGeom>
        </p:spPr>
      </p:pic>
    </p:spTree>
    <p:extLst>
      <p:ext uri="{BB962C8B-B14F-4D97-AF65-F5344CB8AC3E}">
        <p14:creationId xmlns:p14="http://schemas.microsoft.com/office/powerpoint/2010/main" val="2587862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C1EBB1B-FF68-4FD5-9DA7-1271C4D6AEDF}"/>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348CC1FA-AD5E-47D1-9A36-4BB7407BD27D}"/>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Random Variables</a:t>
              </a:r>
            </a:p>
          </p:txBody>
        </p:sp>
        <p:cxnSp>
          <p:nvCxnSpPr>
            <p:cNvPr id="4" name="Straight Connector 3">
              <a:extLst>
                <a:ext uri="{FF2B5EF4-FFF2-40B4-BE49-F238E27FC236}">
                  <a16:creationId xmlns:a16="http://schemas.microsoft.com/office/drawing/2014/main" id="{30A2DDC4-D8A1-4E17-A7F6-5AEBF2ACCE03}"/>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8238775-0039-444E-A4CF-EC0763253972}"/>
                  </a:ext>
                </a:extLst>
              </p:cNvPr>
              <p:cNvSpPr txBox="1"/>
              <p:nvPr/>
            </p:nvSpPr>
            <p:spPr>
              <a:xfrm>
                <a:off x="387147" y="866775"/>
                <a:ext cx="7056784" cy="646331"/>
              </a:xfrm>
              <a:prstGeom prst="rect">
                <a:avLst/>
              </a:prstGeom>
              <a:noFill/>
            </p:spPr>
            <p:txBody>
              <a:bodyPr wrap="square" rtlCol="0">
                <a:spAutoFit/>
              </a:bodyPr>
              <a:lstStyle/>
              <a:p>
                <a:r>
                  <a:rPr lang="en-GB" dirty="0"/>
                  <a:t>Suppose that we had two fair three-sided spinners, each which could be represented using random variables </a:t>
                </a:r>
                <a14:m>
                  <m:oMath xmlns:m="http://schemas.openxmlformats.org/officeDocument/2006/math">
                    <m:r>
                      <a:rPr lang="en-GB" b="0" i="1" smtClean="0">
                        <a:latin typeface="Cambria Math" panose="02040503050406030204" pitchFamily="18" charset="0"/>
                      </a:rPr>
                      <m:t>𝑋</m:t>
                    </m:r>
                  </m:oMath>
                </a14:m>
                <a:r>
                  <a:rPr lang="en-GB" dirty="0"/>
                  <a:t> and </a:t>
                </a:r>
                <a14:m>
                  <m:oMath xmlns:m="http://schemas.openxmlformats.org/officeDocument/2006/math">
                    <m:r>
                      <a:rPr lang="en-GB" b="0" i="1" smtClean="0">
                        <a:latin typeface="Cambria Math" panose="02040503050406030204" pitchFamily="18" charset="0"/>
                      </a:rPr>
                      <m:t>𝑌</m:t>
                    </m:r>
                  </m:oMath>
                </a14:m>
                <a:r>
                  <a:rPr lang="en-GB" dirty="0"/>
                  <a:t> respectively: </a:t>
                </a:r>
              </a:p>
            </p:txBody>
          </p:sp>
        </mc:Choice>
        <mc:Fallback xmlns="">
          <p:sp>
            <p:nvSpPr>
              <p:cNvPr id="5" name="TextBox 4">
                <a:extLst>
                  <a:ext uri="{FF2B5EF4-FFF2-40B4-BE49-F238E27FC236}">
                    <a16:creationId xmlns:a16="http://schemas.microsoft.com/office/drawing/2014/main" id="{88238775-0039-444E-A4CF-EC0763253972}"/>
                  </a:ext>
                </a:extLst>
              </p:cNvPr>
              <p:cNvSpPr txBox="1">
                <a:spLocks noRot="1" noChangeAspect="1" noMove="1" noResize="1" noEditPoints="1" noAdjustHandles="1" noChangeArrowheads="1" noChangeShapeType="1" noTextEdit="1"/>
              </p:cNvSpPr>
              <p:nvPr/>
            </p:nvSpPr>
            <p:spPr>
              <a:xfrm>
                <a:off x="387147" y="866775"/>
                <a:ext cx="7056784" cy="646331"/>
              </a:xfrm>
              <a:prstGeom prst="rect">
                <a:avLst/>
              </a:prstGeom>
              <a:blipFill>
                <a:blip r:embed="rId2"/>
                <a:stretch>
                  <a:fillRect l="-778" t="-4717" b="-14151"/>
                </a:stretch>
              </a:blipFill>
            </p:spPr>
            <p:txBody>
              <a:bodyPr/>
              <a:lstStyle/>
              <a:p>
                <a:r>
                  <a:rPr lang="en-GB">
                    <a:noFill/>
                  </a:rPr>
                  <a:t> </a:t>
                </a:r>
              </a:p>
            </p:txBody>
          </p:sp>
        </mc:Fallback>
      </mc:AlternateContent>
      <p:grpSp>
        <p:nvGrpSpPr>
          <p:cNvPr id="15" name="Group 14">
            <a:extLst>
              <a:ext uri="{FF2B5EF4-FFF2-40B4-BE49-F238E27FC236}">
                <a16:creationId xmlns:a16="http://schemas.microsoft.com/office/drawing/2014/main" id="{D2282BC2-31D4-4FC9-A191-C2B7AE13FBF1}"/>
              </a:ext>
            </a:extLst>
          </p:cNvPr>
          <p:cNvGrpSpPr/>
          <p:nvPr/>
        </p:nvGrpSpPr>
        <p:grpSpPr>
          <a:xfrm>
            <a:off x="2601673" y="1556911"/>
            <a:ext cx="1562472" cy="1083385"/>
            <a:chOff x="993304" y="1769551"/>
            <a:chExt cx="1905000" cy="1440160"/>
          </a:xfrm>
        </p:grpSpPr>
        <p:sp>
          <p:nvSpPr>
            <p:cNvPr id="7" name="Can 5">
              <a:extLst>
                <a:ext uri="{FF2B5EF4-FFF2-40B4-BE49-F238E27FC236}">
                  <a16:creationId xmlns:a16="http://schemas.microsoft.com/office/drawing/2014/main" id="{BBF74DE7-CC71-4875-8D3D-AAF00D29050A}"/>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Freeform 6">
              <a:extLst>
                <a:ext uri="{FF2B5EF4-FFF2-40B4-BE49-F238E27FC236}">
                  <a16:creationId xmlns:a16="http://schemas.microsoft.com/office/drawing/2014/main" id="{D49FF6CC-C184-4962-A08D-F591DCE11C4F}"/>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7">
              <a:extLst>
                <a:ext uri="{FF2B5EF4-FFF2-40B4-BE49-F238E27FC236}">
                  <a16:creationId xmlns:a16="http://schemas.microsoft.com/office/drawing/2014/main" id="{C7B0D637-5A54-431E-913F-9BCF72ED5736}"/>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0" name="Freeform 8">
              <a:extLst>
                <a:ext uri="{FF2B5EF4-FFF2-40B4-BE49-F238E27FC236}">
                  <a16:creationId xmlns:a16="http://schemas.microsoft.com/office/drawing/2014/main" id="{90F8D326-10FB-4D5E-B277-6486CAF5868C}"/>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1" name="Can 9">
              <a:extLst>
                <a:ext uri="{FF2B5EF4-FFF2-40B4-BE49-F238E27FC236}">
                  <a16:creationId xmlns:a16="http://schemas.microsoft.com/office/drawing/2014/main" id="{4E86F3BD-8577-431A-89EC-389BD1B4AF7A}"/>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1F85A9A-E77D-4E19-9B77-F776141042BE}"/>
                </a:ext>
              </a:extLst>
            </p:cNvPr>
            <p:cNvSpPr txBox="1"/>
            <p:nvPr/>
          </p:nvSpPr>
          <p:spPr>
            <a:xfrm rot="19103478">
              <a:off x="1547663" y="2192329"/>
              <a:ext cx="360040" cy="490959"/>
            </a:xfrm>
            <a:prstGeom prst="rect">
              <a:avLst/>
            </a:prstGeom>
            <a:noFill/>
          </p:spPr>
          <p:txBody>
            <a:bodyPr wrap="square" rtlCol="0">
              <a:spAutoFit/>
            </a:bodyPr>
            <a:lstStyle/>
            <a:p>
              <a:r>
                <a:rPr lang="en-GB" b="1" dirty="0">
                  <a:solidFill>
                    <a:schemeClr val="bg1"/>
                  </a:solidFill>
                </a:rPr>
                <a:t>1</a:t>
              </a:r>
            </a:p>
          </p:txBody>
        </p:sp>
        <p:sp>
          <p:nvSpPr>
            <p:cNvPr id="13" name="TextBox 12">
              <a:extLst>
                <a:ext uri="{FF2B5EF4-FFF2-40B4-BE49-F238E27FC236}">
                  <a16:creationId xmlns:a16="http://schemas.microsoft.com/office/drawing/2014/main" id="{F9DC764D-1960-499F-B74E-E74C186F1CD3}"/>
                </a:ext>
              </a:extLst>
            </p:cNvPr>
            <p:cNvSpPr txBox="1"/>
            <p:nvPr/>
          </p:nvSpPr>
          <p:spPr>
            <a:xfrm rot="3777335">
              <a:off x="2079314" y="2357221"/>
              <a:ext cx="360040" cy="450298"/>
            </a:xfrm>
            <a:prstGeom prst="rect">
              <a:avLst/>
            </a:prstGeom>
            <a:noFill/>
          </p:spPr>
          <p:txBody>
            <a:bodyPr wrap="square" rtlCol="0">
              <a:spAutoFit/>
            </a:bodyPr>
            <a:lstStyle/>
            <a:p>
              <a:r>
                <a:rPr lang="en-GB" b="1" dirty="0">
                  <a:solidFill>
                    <a:schemeClr val="bg1"/>
                  </a:solidFill>
                </a:rPr>
                <a:t>2</a:t>
              </a:r>
            </a:p>
          </p:txBody>
        </p:sp>
        <p:sp>
          <p:nvSpPr>
            <p:cNvPr id="14" name="TextBox 13">
              <a:extLst>
                <a:ext uri="{FF2B5EF4-FFF2-40B4-BE49-F238E27FC236}">
                  <a16:creationId xmlns:a16="http://schemas.microsoft.com/office/drawing/2014/main" id="{0A514B1C-CF52-40C7-991D-69971E37EAD0}"/>
                </a:ext>
              </a:extLst>
            </p:cNvPr>
            <p:cNvSpPr txBox="1"/>
            <p:nvPr/>
          </p:nvSpPr>
          <p:spPr>
            <a:xfrm rot="11307297">
              <a:off x="1788883" y="2576832"/>
              <a:ext cx="360040" cy="490959"/>
            </a:xfrm>
            <a:prstGeom prst="rect">
              <a:avLst/>
            </a:prstGeom>
            <a:noFill/>
          </p:spPr>
          <p:txBody>
            <a:bodyPr wrap="square" rtlCol="0">
              <a:spAutoFit/>
            </a:bodyPr>
            <a:lstStyle/>
            <a:p>
              <a:r>
                <a:rPr lang="en-GB" b="1" dirty="0">
                  <a:solidFill>
                    <a:schemeClr val="bg1"/>
                  </a:solidFill>
                </a:rPr>
                <a:t>3</a:t>
              </a:r>
            </a:p>
          </p:txBody>
        </p:sp>
      </p:grpSp>
      <p:grpSp>
        <p:nvGrpSpPr>
          <p:cNvPr id="16" name="Group 15">
            <a:extLst>
              <a:ext uri="{FF2B5EF4-FFF2-40B4-BE49-F238E27FC236}">
                <a16:creationId xmlns:a16="http://schemas.microsoft.com/office/drawing/2014/main" id="{45BFBE6F-FD0C-4867-A410-B8E1DEDC52C9}"/>
              </a:ext>
            </a:extLst>
          </p:cNvPr>
          <p:cNvGrpSpPr/>
          <p:nvPr/>
        </p:nvGrpSpPr>
        <p:grpSpPr>
          <a:xfrm>
            <a:off x="4833921" y="1582663"/>
            <a:ext cx="1562472" cy="1083385"/>
            <a:chOff x="993304" y="1769551"/>
            <a:chExt cx="1905000" cy="1440160"/>
          </a:xfrm>
        </p:grpSpPr>
        <p:sp>
          <p:nvSpPr>
            <p:cNvPr id="17" name="Can 5">
              <a:extLst>
                <a:ext uri="{FF2B5EF4-FFF2-40B4-BE49-F238E27FC236}">
                  <a16:creationId xmlns:a16="http://schemas.microsoft.com/office/drawing/2014/main" id="{BE9812DE-E96C-4E2C-ACED-53A9309C65AB}"/>
                </a:ext>
              </a:extLst>
            </p:cNvPr>
            <p:cNvSpPr/>
            <p:nvPr/>
          </p:nvSpPr>
          <p:spPr>
            <a:xfrm>
              <a:off x="1945804" y="2866315"/>
              <a:ext cx="152586" cy="34339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Freeform 6">
              <a:extLst>
                <a:ext uri="{FF2B5EF4-FFF2-40B4-BE49-F238E27FC236}">
                  <a16:creationId xmlns:a16="http://schemas.microsoft.com/office/drawing/2014/main" id="{8F285158-AAA9-4D70-9795-7B6D0F9B863F}"/>
                </a:ext>
              </a:extLst>
            </p:cNvPr>
            <p:cNvSpPr/>
            <p:nvPr/>
          </p:nvSpPr>
          <p:spPr>
            <a:xfrm>
              <a:off x="1006004" y="2037119"/>
              <a:ext cx="1028700" cy="762000"/>
            </a:xfrm>
            <a:custGeom>
              <a:avLst/>
              <a:gdLst>
                <a:gd name="connsiteX0" fmla="*/ 0 w 1028700"/>
                <a:gd name="connsiteY0" fmla="*/ 762000 h 762000"/>
                <a:gd name="connsiteX1" fmla="*/ 901700 w 1028700"/>
                <a:gd name="connsiteY1" fmla="*/ 0 h 762000"/>
                <a:gd name="connsiteX2" fmla="*/ 1028700 w 1028700"/>
                <a:gd name="connsiteY2" fmla="*/ 762000 h 762000"/>
                <a:gd name="connsiteX3" fmla="*/ 0 w 1028700"/>
                <a:gd name="connsiteY3" fmla="*/ 762000 h 762000"/>
              </a:gdLst>
              <a:ahLst/>
              <a:cxnLst>
                <a:cxn ang="0">
                  <a:pos x="connsiteX0" y="connsiteY0"/>
                </a:cxn>
                <a:cxn ang="0">
                  <a:pos x="connsiteX1" y="connsiteY1"/>
                </a:cxn>
                <a:cxn ang="0">
                  <a:pos x="connsiteX2" y="connsiteY2"/>
                </a:cxn>
                <a:cxn ang="0">
                  <a:pos x="connsiteX3" y="connsiteY3"/>
                </a:cxn>
              </a:cxnLst>
              <a:rect l="l" t="t" r="r" b="b"/>
              <a:pathLst>
                <a:path w="1028700" h="762000">
                  <a:moveTo>
                    <a:pt x="0" y="762000"/>
                  </a:moveTo>
                  <a:lnTo>
                    <a:pt x="901700" y="0"/>
                  </a:lnTo>
                  <a:lnTo>
                    <a:pt x="1028700" y="762000"/>
                  </a:lnTo>
                  <a:lnTo>
                    <a:pt x="0" y="7620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7">
              <a:extLst>
                <a:ext uri="{FF2B5EF4-FFF2-40B4-BE49-F238E27FC236}">
                  <a16:creationId xmlns:a16="http://schemas.microsoft.com/office/drawing/2014/main" id="{20744819-A703-452C-9116-0A6A16851B46}"/>
                </a:ext>
              </a:extLst>
            </p:cNvPr>
            <p:cNvSpPr/>
            <p:nvPr/>
          </p:nvSpPr>
          <p:spPr>
            <a:xfrm>
              <a:off x="1907704" y="2037119"/>
              <a:ext cx="977900" cy="1054100"/>
            </a:xfrm>
            <a:custGeom>
              <a:avLst/>
              <a:gdLst>
                <a:gd name="connsiteX0" fmla="*/ 0 w 901700"/>
                <a:gd name="connsiteY0" fmla="*/ 0 h 1257300"/>
                <a:gd name="connsiteX1" fmla="*/ 114300 w 901700"/>
                <a:gd name="connsiteY1" fmla="*/ 762000 h 1257300"/>
                <a:gd name="connsiteX2" fmla="*/ 901700 w 901700"/>
                <a:gd name="connsiteY2" fmla="*/ 1257300 h 1257300"/>
                <a:gd name="connsiteX3" fmla="*/ 0 w 901700"/>
                <a:gd name="connsiteY3" fmla="*/ 0 h 1257300"/>
                <a:gd name="connsiteX0" fmla="*/ 0 w 977900"/>
                <a:gd name="connsiteY0" fmla="*/ 0 h 1054100"/>
                <a:gd name="connsiteX1" fmla="*/ 114300 w 977900"/>
                <a:gd name="connsiteY1" fmla="*/ 762000 h 1054100"/>
                <a:gd name="connsiteX2" fmla="*/ 977900 w 977900"/>
                <a:gd name="connsiteY2" fmla="*/ 1054100 h 1054100"/>
                <a:gd name="connsiteX3" fmla="*/ 0 w 977900"/>
                <a:gd name="connsiteY3" fmla="*/ 0 h 1054100"/>
              </a:gdLst>
              <a:ahLst/>
              <a:cxnLst>
                <a:cxn ang="0">
                  <a:pos x="connsiteX0" y="connsiteY0"/>
                </a:cxn>
                <a:cxn ang="0">
                  <a:pos x="connsiteX1" y="connsiteY1"/>
                </a:cxn>
                <a:cxn ang="0">
                  <a:pos x="connsiteX2" y="connsiteY2"/>
                </a:cxn>
                <a:cxn ang="0">
                  <a:pos x="connsiteX3" y="connsiteY3"/>
                </a:cxn>
              </a:cxnLst>
              <a:rect l="l" t="t" r="r" b="b"/>
              <a:pathLst>
                <a:path w="977900" h="1054100">
                  <a:moveTo>
                    <a:pt x="0" y="0"/>
                  </a:moveTo>
                  <a:lnTo>
                    <a:pt x="114300" y="762000"/>
                  </a:lnTo>
                  <a:lnTo>
                    <a:pt x="977900" y="1054100"/>
                  </a:lnTo>
                  <a:lnTo>
                    <a:pt x="0" y="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20" name="Freeform 8">
              <a:extLst>
                <a:ext uri="{FF2B5EF4-FFF2-40B4-BE49-F238E27FC236}">
                  <a16:creationId xmlns:a16="http://schemas.microsoft.com/office/drawing/2014/main" id="{A9BB9A23-58C8-4076-B6C6-042588074245}"/>
                </a:ext>
              </a:extLst>
            </p:cNvPr>
            <p:cNvSpPr/>
            <p:nvPr/>
          </p:nvSpPr>
          <p:spPr>
            <a:xfrm>
              <a:off x="993304" y="2659419"/>
              <a:ext cx="1905000" cy="431800"/>
            </a:xfrm>
            <a:custGeom>
              <a:avLst/>
              <a:gdLst>
                <a:gd name="connsiteX0" fmla="*/ 0 w 1803400"/>
                <a:gd name="connsiteY0" fmla="*/ 0 h 508000"/>
                <a:gd name="connsiteX1" fmla="*/ 1803400 w 1803400"/>
                <a:gd name="connsiteY1" fmla="*/ 508000 h 508000"/>
                <a:gd name="connsiteX2" fmla="*/ 1016000 w 1803400"/>
                <a:gd name="connsiteY2" fmla="*/ 0 h 508000"/>
                <a:gd name="connsiteX3" fmla="*/ 0 w 1803400"/>
                <a:gd name="connsiteY3" fmla="*/ 0 h 508000"/>
                <a:gd name="connsiteX0" fmla="*/ 0 w 1905000"/>
                <a:gd name="connsiteY0" fmla="*/ 0 h 292100"/>
                <a:gd name="connsiteX1" fmla="*/ 1905000 w 1905000"/>
                <a:gd name="connsiteY1" fmla="*/ 292100 h 292100"/>
                <a:gd name="connsiteX2" fmla="*/ 1016000 w 1905000"/>
                <a:gd name="connsiteY2" fmla="*/ 0 h 292100"/>
                <a:gd name="connsiteX3" fmla="*/ 0 w 1905000"/>
                <a:gd name="connsiteY3" fmla="*/ 0 h 292100"/>
                <a:gd name="connsiteX0" fmla="*/ 0 w 1905000"/>
                <a:gd name="connsiteY0" fmla="*/ 139700 h 431800"/>
                <a:gd name="connsiteX1" fmla="*/ 1905000 w 1905000"/>
                <a:gd name="connsiteY1" fmla="*/ 431800 h 431800"/>
                <a:gd name="connsiteX2" fmla="*/ 977900 w 1905000"/>
                <a:gd name="connsiteY2" fmla="*/ 0 h 431800"/>
                <a:gd name="connsiteX3" fmla="*/ 0 w 1905000"/>
                <a:gd name="connsiteY3" fmla="*/ 139700 h 431800"/>
              </a:gdLst>
              <a:ahLst/>
              <a:cxnLst>
                <a:cxn ang="0">
                  <a:pos x="connsiteX0" y="connsiteY0"/>
                </a:cxn>
                <a:cxn ang="0">
                  <a:pos x="connsiteX1" y="connsiteY1"/>
                </a:cxn>
                <a:cxn ang="0">
                  <a:pos x="connsiteX2" y="connsiteY2"/>
                </a:cxn>
                <a:cxn ang="0">
                  <a:pos x="connsiteX3" y="connsiteY3"/>
                </a:cxn>
              </a:cxnLst>
              <a:rect l="l" t="t" r="r" b="b"/>
              <a:pathLst>
                <a:path w="1905000" h="431800">
                  <a:moveTo>
                    <a:pt x="0" y="139700"/>
                  </a:moveTo>
                  <a:lnTo>
                    <a:pt x="1905000" y="431800"/>
                  </a:lnTo>
                  <a:lnTo>
                    <a:pt x="977900" y="0"/>
                  </a:lnTo>
                  <a:lnTo>
                    <a:pt x="0" y="13970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21" name="Can 9">
              <a:extLst>
                <a:ext uri="{FF2B5EF4-FFF2-40B4-BE49-F238E27FC236}">
                  <a16:creationId xmlns:a16="http://schemas.microsoft.com/office/drawing/2014/main" id="{15306CF1-686B-4343-85F7-AFE7B2005A54}"/>
                </a:ext>
              </a:extLst>
            </p:cNvPr>
            <p:cNvSpPr/>
            <p:nvPr/>
          </p:nvSpPr>
          <p:spPr>
            <a:xfrm>
              <a:off x="1945618" y="1769551"/>
              <a:ext cx="152772" cy="909816"/>
            </a:xfrm>
            <a:prstGeom prst="ca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8761E4F6-7007-4C6F-A0A0-9A96DA15166B}"/>
                </a:ext>
              </a:extLst>
            </p:cNvPr>
            <p:cNvSpPr txBox="1"/>
            <p:nvPr/>
          </p:nvSpPr>
          <p:spPr>
            <a:xfrm rot="19103478">
              <a:off x="1547663" y="2192329"/>
              <a:ext cx="360040" cy="490959"/>
            </a:xfrm>
            <a:prstGeom prst="rect">
              <a:avLst/>
            </a:prstGeom>
            <a:noFill/>
          </p:spPr>
          <p:txBody>
            <a:bodyPr wrap="square" rtlCol="0">
              <a:spAutoFit/>
            </a:bodyPr>
            <a:lstStyle/>
            <a:p>
              <a:r>
                <a:rPr lang="en-GB" b="1" dirty="0">
                  <a:solidFill>
                    <a:schemeClr val="bg1"/>
                  </a:solidFill>
                </a:rPr>
                <a:t>2</a:t>
              </a:r>
            </a:p>
          </p:txBody>
        </p:sp>
        <p:sp>
          <p:nvSpPr>
            <p:cNvPr id="23" name="TextBox 22">
              <a:extLst>
                <a:ext uri="{FF2B5EF4-FFF2-40B4-BE49-F238E27FC236}">
                  <a16:creationId xmlns:a16="http://schemas.microsoft.com/office/drawing/2014/main" id="{1C5B6F55-D877-4E16-8387-5C1F9292A18B}"/>
                </a:ext>
              </a:extLst>
            </p:cNvPr>
            <p:cNvSpPr txBox="1"/>
            <p:nvPr/>
          </p:nvSpPr>
          <p:spPr>
            <a:xfrm rot="3777335">
              <a:off x="2079314" y="2357221"/>
              <a:ext cx="360040" cy="450298"/>
            </a:xfrm>
            <a:prstGeom prst="rect">
              <a:avLst/>
            </a:prstGeom>
            <a:noFill/>
          </p:spPr>
          <p:txBody>
            <a:bodyPr wrap="square" rtlCol="0">
              <a:spAutoFit/>
            </a:bodyPr>
            <a:lstStyle/>
            <a:p>
              <a:r>
                <a:rPr lang="en-GB" b="1" dirty="0">
                  <a:solidFill>
                    <a:schemeClr val="bg1"/>
                  </a:solidFill>
                </a:rPr>
                <a:t>3</a:t>
              </a:r>
            </a:p>
          </p:txBody>
        </p:sp>
        <p:sp>
          <p:nvSpPr>
            <p:cNvPr id="24" name="TextBox 23">
              <a:extLst>
                <a:ext uri="{FF2B5EF4-FFF2-40B4-BE49-F238E27FC236}">
                  <a16:creationId xmlns:a16="http://schemas.microsoft.com/office/drawing/2014/main" id="{177D9C62-2CC7-4F78-8EA6-861A44A98200}"/>
                </a:ext>
              </a:extLst>
            </p:cNvPr>
            <p:cNvSpPr txBox="1"/>
            <p:nvPr/>
          </p:nvSpPr>
          <p:spPr>
            <a:xfrm rot="11307297">
              <a:off x="1788883" y="2576832"/>
              <a:ext cx="360040" cy="490959"/>
            </a:xfrm>
            <a:prstGeom prst="rect">
              <a:avLst/>
            </a:prstGeom>
            <a:noFill/>
          </p:spPr>
          <p:txBody>
            <a:bodyPr wrap="square" rtlCol="0">
              <a:spAutoFit/>
            </a:bodyPr>
            <a:lstStyle/>
            <a:p>
              <a:r>
                <a:rPr lang="en-GB" b="1" dirty="0">
                  <a:solidFill>
                    <a:schemeClr val="bg1"/>
                  </a:solidFill>
                </a:rPr>
                <a:t>4</a:t>
              </a:r>
            </a:p>
          </p:txBody>
        </p:sp>
      </p:grpSp>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FD4C67F4-2BA6-4DFF-B11B-73617A703C96}"/>
                  </a:ext>
                </a:extLst>
              </p:cNvPr>
              <p:cNvGraphicFramePr>
                <a:graphicFrameLocks noGrp="1"/>
              </p:cNvGraphicFramePr>
              <p:nvPr>
                <p:extLst>
                  <p:ext uri="{D42A27DB-BD31-4B8C-83A1-F6EECF244321}">
                    <p14:modId xmlns:p14="http://schemas.microsoft.com/office/powerpoint/2010/main" val="8928984"/>
                  </p:ext>
                </p:extLst>
              </p:nvPr>
            </p:nvGraphicFramePr>
            <p:xfrm>
              <a:off x="2562151" y="2893398"/>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𝒙</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𝟏</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𝟑</m:t>
                                </m:r>
                              </m:oMath>
                            </m:oMathPara>
                          </a14:m>
                          <a:endParaRPr lang="en-GB" dirty="0"/>
                        </a:p>
                      </a:txBody>
                      <a:tcPr/>
                    </a:tc>
                    <a:extLst>
                      <a:ext uri="{0D108BD9-81ED-4DB2-BD59-A6C34878D82A}">
                        <a16:rowId xmlns:a16="http://schemas.microsoft.com/office/drawing/2014/main" val="3292103448"/>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smtClean="0">
                                    <a:latin typeface="Cambria Math" panose="02040503050406030204" pitchFamily="18" charset="0"/>
                                  </a:rPr>
                                  <m:t>𝑥</m:t>
                                </m:r>
                                <m:r>
                                  <a:rPr lang="en-GB"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2144525875"/>
                      </a:ext>
                    </a:extLst>
                  </a:tr>
                </a:tbl>
              </a:graphicData>
            </a:graphic>
          </p:graphicFrame>
        </mc:Choice>
        <mc:Fallback xmlns="">
          <p:graphicFrame>
            <p:nvGraphicFramePr>
              <p:cNvPr id="25" name="Table 24">
                <a:extLst>
                  <a:ext uri="{FF2B5EF4-FFF2-40B4-BE49-F238E27FC236}">
                    <a16:creationId xmlns:a16="http://schemas.microsoft.com/office/drawing/2014/main" id="{FD4C67F4-2BA6-4DFF-B11B-73617A703C96}"/>
                  </a:ext>
                </a:extLst>
              </p:cNvPr>
              <p:cNvGraphicFramePr>
                <a:graphicFrameLocks noGrp="1"/>
              </p:cNvGraphicFramePr>
              <p:nvPr>
                <p:extLst>
                  <p:ext uri="{D42A27DB-BD31-4B8C-83A1-F6EECF244321}">
                    <p14:modId xmlns:p14="http://schemas.microsoft.com/office/powerpoint/2010/main" val="8928984"/>
                  </p:ext>
                </p:extLst>
              </p:nvPr>
            </p:nvGraphicFramePr>
            <p:xfrm>
              <a:off x="2562151" y="2893398"/>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endParaRPr lang="en-US"/>
                        </a:p>
                      </a:txBody>
                      <a:tcPr>
                        <a:blipFill>
                          <a:blip r:embed="rId3"/>
                          <a:stretch>
                            <a:fillRect l="-885" t="-1639" r="-165487" b="-168852"/>
                          </a:stretch>
                        </a:blipFill>
                      </a:tcPr>
                    </a:tc>
                    <a:tc>
                      <a:txBody>
                        <a:bodyPr/>
                        <a:lstStyle/>
                        <a:p>
                          <a:endParaRPr lang="en-US"/>
                        </a:p>
                      </a:txBody>
                      <a:tcPr>
                        <a:blipFill>
                          <a:blip r:embed="rId3"/>
                          <a:stretch>
                            <a:fillRect l="-186885" t="-1639" r="-206557" b="-168852"/>
                          </a:stretch>
                        </a:blipFill>
                      </a:tcPr>
                    </a:tc>
                    <a:tc>
                      <a:txBody>
                        <a:bodyPr/>
                        <a:lstStyle/>
                        <a:p>
                          <a:endParaRPr lang="en-US"/>
                        </a:p>
                      </a:txBody>
                      <a:tcPr>
                        <a:blipFill>
                          <a:blip r:embed="rId3"/>
                          <a:stretch>
                            <a:fillRect l="-286885" t="-1639" r="-106557" b="-168852"/>
                          </a:stretch>
                        </a:blipFill>
                      </a:tcPr>
                    </a:tc>
                    <a:tc>
                      <a:txBody>
                        <a:bodyPr/>
                        <a:lstStyle/>
                        <a:p>
                          <a:endParaRPr lang="en-US"/>
                        </a:p>
                      </a:txBody>
                      <a:tcPr>
                        <a:blipFill>
                          <a:blip r:embed="rId3"/>
                          <a:stretch>
                            <a:fillRect l="-386885" t="-1639" r="-6557" b="-168852"/>
                          </a:stretch>
                        </a:blipFill>
                      </a:tcPr>
                    </a:tc>
                    <a:extLst>
                      <a:ext uri="{0D108BD9-81ED-4DB2-BD59-A6C34878D82A}">
                        <a16:rowId xmlns:a16="http://schemas.microsoft.com/office/drawing/2014/main" val="3292103448"/>
                      </a:ext>
                    </a:extLst>
                  </a:tr>
                  <a:tr h="606806">
                    <a:tc>
                      <a:txBody>
                        <a:bodyPr/>
                        <a:lstStyle/>
                        <a:p>
                          <a:endParaRPr lang="en-US"/>
                        </a:p>
                      </a:txBody>
                      <a:tcPr>
                        <a:blipFill>
                          <a:blip r:embed="rId3"/>
                          <a:stretch>
                            <a:fillRect l="-885" t="-61386" r="-165487" b="-1980"/>
                          </a:stretch>
                        </a:blipFill>
                      </a:tcPr>
                    </a:tc>
                    <a:tc>
                      <a:txBody>
                        <a:bodyPr/>
                        <a:lstStyle/>
                        <a:p>
                          <a:endParaRPr lang="en-US"/>
                        </a:p>
                      </a:txBody>
                      <a:tcPr>
                        <a:blipFill>
                          <a:blip r:embed="rId3"/>
                          <a:stretch>
                            <a:fillRect l="-186885" t="-61386" r="-206557" b="-1980"/>
                          </a:stretch>
                        </a:blipFill>
                      </a:tcPr>
                    </a:tc>
                    <a:tc>
                      <a:txBody>
                        <a:bodyPr/>
                        <a:lstStyle/>
                        <a:p>
                          <a:endParaRPr lang="en-US"/>
                        </a:p>
                      </a:txBody>
                      <a:tcPr>
                        <a:blipFill>
                          <a:blip r:embed="rId3"/>
                          <a:stretch>
                            <a:fillRect l="-286885" t="-61386" r="-106557" b="-1980"/>
                          </a:stretch>
                        </a:blipFill>
                      </a:tcPr>
                    </a:tc>
                    <a:tc>
                      <a:txBody>
                        <a:bodyPr/>
                        <a:lstStyle/>
                        <a:p>
                          <a:endParaRPr lang="en-US"/>
                        </a:p>
                      </a:txBody>
                      <a:tcPr>
                        <a:blipFill>
                          <a:blip r:embed="rId3"/>
                          <a:stretch>
                            <a:fillRect l="-386885" t="-61386" r="-6557" b="-1980"/>
                          </a:stretch>
                        </a:blipFill>
                      </a:tcPr>
                    </a:tc>
                    <a:extLst>
                      <a:ext uri="{0D108BD9-81ED-4DB2-BD59-A6C34878D82A}">
                        <a16:rowId xmlns:a16="http://schemas.microsoft.com/office/drawing/2014/main" val="2144525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F5F6C2DB-0AC7-441D-9202-6FE69354DF58}"/>
                  </a:ext>
                </a:extLst>
              </p:cNvPr>
              <p:cNvGraphicFramePr>
                <a:graphicFrameLocks noGrp="1"/>
              </p:cNvGraphicFramePr>
              <p:nvPr>
                <p:extLst>
                  <p:ext uri="{D42A27DB-BD31-4B8C-83A1-F6EECF244321}">
                    <p14:modId xmlns:p14="http://schemas.microsoft.com/office/powerpoint/2010/main" val="701673416"/>
                  </p:ext>
                </p:extLst>
              </p:nvPr>
            </p:nvGraphicFramePr>
            <p:xfrm>
              <a:off x="4788024" y="2899990"/>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𝒚</m:t>
                                </m:r>
                              </m:oMath>
                            </m:oMathPara>
                          </a14:m>
                          <a:endParaRPr lang="en-GB" i="1"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0" smtClean="0">
                                    <a:latin typeface="Cambria Math" panose="02040503050406030204" pitchFamily="18" charset="0"/>
                                  </a:rPr>
                                  <m:t>𝟒</m:t>
                                </m:r>
                              </m:oMath>
                            </m:oMathPara>
                          </a14:m>
                          <a:endParaRPr lang="en-GB" dirty="0"/>
                        </a:p>
                      </a:txBody>
                      <a:tcPr/>
                    </a:tc>
                    <a:extLst>
                      <a:ext uri="{0D108BD9-81ED-4DB2-BD59-A6C34878D82A}">
                        <a16:rowId xmlns:a16="http://schemas.microsoft.com/office/drawing/2014/main" val="3292103448"/>
                      </a:ext>
                    </a:extLst>
                  </a:tr>
                  <a:tr h="370840">
                    <a:tc>
                      <a:txBody>
                        <a:bodyPr/>
                        <a:lstStyle/>
                        <a:p>
                          <a:pPr/>
                          <a14:m>
                            <m:oMathPara xmlns:m="http://schemas.openxmlformats.org/officeDocument/2006/math">
                              <m:oMathParaPr>
                                <m:jc m:val="centerGroup"/>
                              </m:oMathParaPr>
                              <m:oMath xmlns:m="http://schemas.openxmlformats.org/officeDocument/2006/math">
                                <m:r>
                                  <a:rPr lang="en-GB" smtClean="0">
                                    <a:latin typeface="Cambria Math" panose="02040503050406030204" pitchFamily="18" charset="0"/>
                                  </a:rPr>
                                  <m:t>𝑝</m:t>
                                </m:r>
                                <m:r>
                                  <a:rPr lang="en-GB" smtClean="0">
                                    <a:latin typeface="Cambria Math" panose="02040503050406030204" pitchFamily="18" charset="0"/>
                                  </a:rPr>
                                  <m:t>(</m:t>
                                </m:r>
                                <m:r>
                                  <a:rPr lang="en-GB" b="0" i="1" smtClean="0">
                                    <a:latin typeface="Cambria Math" panose="02040503050406030204" pitchFamily="18" charset="0"/>
                                  </a:rPr>
                                  <m:t>𝑦</m:t>
                                </m:r>
                                <m:r>
                                  <a:rPr lang="en-GB"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i="1" smtClean="0">
                                        <a:latin typeface="Cambria Math" panose="02040503050406030204" pitchFamily="18" charset="0"/>
                                      </a:rPr>
                                    </m:ctrlPr>
                                  </m:fPr>
                                  <m:num>
                                    <m:r>
                                      <a:rPr lang="en-GB" smtClean="0">
                                        <a:latin typeface="Cambria Math" panose="02040503050406030204" pitchFamily="18" charset="0"/>
                                      </a:rPr>
                                      <m:t>1</m:t>
                                    </m:r>
                                  </m:num>
                                  <m:den>
                                    <m:r>
                                      <a:rPr lang="en-GB" smtClean="0">
                                        <a:latin typeface="Cambria Math" panose="02040503050406030204" pitchFamily="18" charset="0"/>
                                      </a:rPr>
                                      <m:t>3</m:t>
                                    </m:r>
                                  </m:den>
                                </m:f>
                              </m:oMath>
                            </m:oMathPara>
                          </a14:m>
                          <a:endParaRPr lang="en-GB" dirty="0"/>
                        </a:p>
                      </a:txBody>
                      <a:tcPr/>
                    </a:tc>
                    <a:extLst>
                      <a:ext uri="{0D108BD9-81ED-4DB2-BD59-A6C34878D82A}">
                        <a16:rowId xmlns:a16="http://schemas.microsoft.com/office/drawing/2014/main" val="2144525875"/>
                      </a:ext>
                    </a:extLst>
                  </a:tr>
                </a:tbl>
              </a:graphicData>
            </a:graphic>
          </p:graphicFrame>
        </mc:Choice>
        <mc:Fallback xmlns="">
          <p:graphicFrame>
            <p:nvGraphicFramePr>
              <p:cNvPr id="26" name="Table 25">
                <a:extLst>
                  <a:ext uri="{FF2B5EF4-FFF2-40B4-BE49-F238E27FC236}">
                    <a16:creationId xmlns:a16="http://schemas.microsoft.com/office/drawing/2014/main" id="{F5F6C2DB-0AC7-441D-9202-6FE69354DF58}"/>
                  </a:ext>
                </a:extLst>
              </p:cNvPr>
              <p:cNvGraphicFramePr>
                <a:graphicFrameLocks noGrp="1"/>
              </p:cNvGraphicFramePr>
              <p:nvPr>
                <p:extLst>
                  <p:ext uri="{D42A27DB-BD31-4B8C-83A1-F6EECF244321}">
                    <p14:modId xmlns:p14="http://schemas.microsoft.com/office/powerpoint/2010/main" val="701673416"/>
                  </p:ext>
                </p:extLst>
              </p:nvPr>
            </p:nvGraphicFramePr>
            <p:xfrm>
              <a:off x="4788024" y="2899990"/>
              <a:ext cx="1800096" cy="977646"/>
            </p:xfrm>
            <a:graphic>
              <a:graphicData uri="http://schemas.openxmlformats.org/drawingml/2006/table">
                <a:tbl>
                  <a:tblPr firstRow="1" bandRow="1">
                    <a:tableStyleId>{93296810-A885-4BE3-A3E7-6D5BEEA58F35}</a:tableStyleId>
                  </a:tblPr>
                  <a:tblGrid>
                    <a:gridCol w="684720">
                      <a:extLst>
                        <a:ext uri="{9D8B030D-6E8A-4147-A177-3AD203B41FA5}">
                          <a16:colId xmlns:a16="http://schemas.microsoft.com/office/drawing/2014/main" val="1989967984"/>
                        </a:ext>
                      </a:extLst>
                    </a:gridCol>
                    <a:gridCol w="371792">
                      <a:extLst>
                        <a:ext uri="{9D8B030D-6E8A-4147-A177-3AD203B41FA5}">
                          <a16:colId xmlns:a16="http://schemas.microsoft.com/office/drawing/2014/main" val="3751233965"/>
                        </a:ext>
                      </a:extLst>
                    </a:gridCol>
                    <a:gridCol w="371792">
                      <a:extLst>
                        <a:ext uri="{9D8B030D-6E8A-4147-A177-3AD203B41FA5}">
                          <a16:colId xmlns:a16="http://schemas.microsoft.com/office/drawing/2014/main" val="585666317"/>
                        </a:ext>
                      </a:extLst>
                    </a:gridCol>
                    <a:gridCol w="371792">
                      <a:extLst>
                        <a:ext uri="{9D8B030D-6E8A-4147-A177-3AD203B41FA5}">
                          <a16:colId xmlns:a16="http://schemas.microsoft.com/office/drawing/2014/main" val="2091916629"/>
                        </a:ext>
                      </a:extLst>
                    </a:gridCol>
                  </a:tblGrid>
                  <a:tr h="370840">
                    <a:tc>
                      <a:txBody>
                        <a:bodyPr/>
                        <a:lstStyle/>
                        <a:p>
                          <a:endParaRPr lang="en-US"/>
                        </a:p>
                      </a:txBody>
                      <a:tcPr>
                        <a:blipFill>
                          <a:blip r:embed="rId4"/>
                          <a:stretch>
                            <a:fillRect l="-885" t="-1639" r="-165487" b="-168852"/>
                          </a:stretch>
                        </a:blipFill>
                      </a:tcPr>
                    </a:tc>
                    <a:tc>
                      <a:txBody>
                        <a:bodyPr/>
                        <a:lstStyle/>
                        <a:p>
                          <a:endParaRPr lang="en-US"/>
                        </a:p>
                      </a:txBody>
                      <a:tcPr>
                        <a:blipFill>
                          <a:blip r:embed="rId4"/>
                          <a:stretch>
                            <a:fillRect l="-186885" t="-1639" r="-206557" b="-168852"/>
                          </a:stretch>
                        </a:blipFill>
                      </a:tcPr>
                    </a:tc>
                    <a:tc>
                      <a:txBody>
                        <a:bodyPr/>
                        <a:lstStyle/>
                        <a:p>
                          <a:endParaRPr lang="en-US"/>
                        </a:p>
                      </a:txBody>
                      <a:tcPr>
                        <a:blipFill>
                          <a:blip r:embed="rId4"/>
                          <a:stretch>
                            <a:fillRect l="-286885" t="-1639" r="-106557" b="-168852"/>
                          </a:stretch>
                        </a:blipFill>
                      </a:tcPr>
                    </a:tc>
                    <a:tc>
                      <a:txBody>
                        <a:bodyPr/>
                        <a:lstStyle/>
                        <a:p>
                          <a:endParaRPr lang="en-US"/>
                        </a:p>
                      </a:txBody>
                      <a:tcPr>
                        <a:blipFill>
                          <a:blip r:embed="rId4"/>
                          <a:stretch>
                            <a:fillRect l="-386885" t="-1639" r="-6557" b="-168852"/>
                          </a:stretch>
                        </a:blipFill>
                      </a:tcPr>
                    </a:tc>
                    <a:extLst>
                      <a:ext uri="{0D108BD9-81ED-4DB2-BD59-A6C34878D82A}">
                        <a16:rowId xmlns:a16="http://schemas.microsoft.com/office/drawing/2014/main" val="3292103448"/>
                      </a:ext>
                    </a:extLst>
                  </a:tr>
                  <a:tr h="606806">
                    <a:tc>
                      <a:txBody>
                        <a:bodyPr/>
                        <a:lstStyle/>
                        <a:p>
                          <a:endParaRPr lang="en-US"/>
                        </a:p>
                      </a:txBody>
                      <a:tcPr>
                        <a:blipFill>
                          <a:blip r:embed="rId4"/>
                          <a:stretch>
                            <a:fillRect l="-885" t="-61386" r="-165487" b="-1980"/>
                          </a:stretch>
                        </a:blipFill>
                      </a:tcPr>
                    </a:tc>
                    <a:tc>
                      <a:txBody>
                        <a:bodyPr/>
                        <a:lstStyle/>
                        <a:p>
                          <a:endParaRPr lang="en-US"/>
                        </a:p>
                      </a:txBody>
                      <a:tcPr>
                        <a:blipFill>
                          <a:blip r:embed="rId4"/>
                          <a:stretch>
                            <a:fillRect l="-186885" t="-61386" r="-206557" b="-1980"/>
                          </a:stretch>
                        </a:blipFill>
                      </a:tcPr>
                    </a:tc>
                    <a:tc>
                      <a:txBody>
                        <a:bodyPr/>
                        <a:lstStyle/>
                        <a:p>
                          <a:endParaRPr lang="en-US"/>
                        </a:p>
                      </a:txBody>
                      <a:tcPr>
                        <a:blipFill>
                          <a:blip r:embed="rId4"/>
                          <a:stretch>
                            <a:fillRect l="-286885" t="-61386" r="-106557" b="-1980"/>
                          </a:stretch>
                        </a:blipFill>
                      </a:tcPr>
                    </a:tc>
                    <a:tc>
                      <a:txBody>
                        <a:bodyPr/>
                        <a:lstStyle/>
                        <a:p>
                          <a:endParaRPr lang="en-US"/>
                        </a:p>
                      </a:txBody>
                      <a:tcPr>
                        <a:blipFill>
                          <a:blip r:embed="rId4"/>
                          <a:stretch>
                            <a:fillRect l="-386885" t="-61386" r="-6557" b="-1980"/>
                          </a:stretch>
                        </a:blipFill>
                      </a:tcPr>
                    </a:tc>
                    <a:extLst>
                      <a:ext uri="{0D108BD9-81ED-4DB2-BD59-A6C34878D82A}">
                        <a16:rowId xmlns:a16="http://schemas.microsoft.com/office/drawing/2014/main" val="214452587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7" name="Table 26">
                <a:extLst>
                  <a:ext uri="{FF2B5EF4-FFF2-40B4-BE49-F238E27FC236}">
                    <a16:creationId xmlns:a16="http://schemas.microsoft.com/office/drawing/2014/main" id="{734CE652-EB03-4135-B147-B4022F0B8460}"/>
                  </a:ext>
                </a:extLst>
              </p:cNvPr>
              <p:cNvGraphicFramePr>
                <a:graphicFrameLocks noGrp="1"/>
              </p:cNvGraphicFramePr>
              <p:nvPr>
                <p:extLst>
                  <p:ext uri="{D42A27DB-BD31-4B8C-83A1-F6EECF244321}">
                    <p14:modId xmlns:p14="http://schemas.microsoft.com/office/powerpoint/2010/main" val="643627166"/>
                  </p:ext>
                </p:extLst>
              </p:nvPr>
            </p:nvGraphicFramePr>
            <p:xfrm>
              <a:off x="772363" y="4725144"/>
              <a:ext cx="3469504" cy="1483360"/>
            </p:xfrm>
            <a:graphic>
              <a:graphicData uri="http://schemas.openxmlformats.org/drawingml/2006/table">
                <a:tbl>
                  <a:tblPr firstRow="1" firstCol="1" bandRow="1">
                    <a:tableStyleId>{00A15C55-8517-42AA-B614-E9B94910E393}</a:tableStyleId>
                  </a:tblPr>
                  <a:tblGrid>
                    <a:gridCol w="1192530">
                      <a:extLst>
                        <a:ext uri="{9D8B030D-6E8A-4147-A177-3AD203B41FA5}">
                          <a16:colId xmlns:a16="http://schemas.microsoft.com/office/drawing/2014/main" val="3042625732"/>
                        </a:ext>
                      </a:extLst>
                    </a:gridCol>
                    <a:gridCol w="631334">
                      <a:extLst>
                        <a:ext uri="{9D8B030D-6E8A-4147-A177-3AD203B41FA5}">
                          <a16:colId xmlns:a16="http://schemas.microsoft.com/office/drawing/2014/main" val="1217678808"/>
                        </a:ext>
                      </a:extLst>
                    </a:gridCol>
                    <a:gridCol w="792088">
                      <a:extLst>
                        <a:ext uri="{9D8B030D-6E8A-4147-A177-3AD203B41FA5}">
                          <a16:colId xmlns:a16="http://schemas.microsoft.com/office/drawing/2014/main" val="4259227517"/>
                        </a:ext>
                      </a:extLst>
                    </a:gridCol>
                    <a:gridCol w="853552">
                      <a:extLst>
                        <a:ext uri="{9D8B030D-6E8A-4147-A177-3AD203B41FA5}">
                          <a16:colId xmlns:a16="http://schemas.microsoft.com/office/drawing/2014/main" val="3503504721"/>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r>
                                  <a:rPr lang="en-GB" b="1" i="1" smtClean="0">
                                    <a:latin typeface="Cambria Math" panose="02040503050406030204" pitchFamily="18" charset="0"/>
                                  </a:rPr>
                                  <m:t>=</m:t>
                                </m:r>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𝒚</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oMath>
                            </m:oMathPara>
                          </a14:m>
                          <a:endParaRPr lang="en-GB" dirty="0"/>
                        </a:p>
                      </a:txBody>
                      <a:tcPr/>
                    </a:tc>
                    <a:extLst>
                      <a:ext uri="{0D108BD9-81ED-4DB2-BD59-A6C34878D82A}">
                        <a16:rowId xmlns:a16="http://schemas.microsoft.com/office/drawing/2014/main" val="163548772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extLst>
                      <a:ext uri="{0D108BD9-81ED-4DB2-BD59-A6C34878D82A}">
                        <a16:rowId xmlns:a16="http://schemas.microsoft.com/office/drawing/2014/main" val="1653933699"/>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extLst>
                      <a:ext uri="{0D108BD9-81ED-4DB2-BD59-A6C34878D82A}">
                        <a16:rowId xmlns:a16="http://schemas.microsoft.com/office/drawing/2014/main" val="2363267431"/>
                      </a:ext>
                    </a:extLst>
                  </a:tr>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7</m:t>
                                </m:r>
                              </m:oMath>
                            </m:oMathPara>
                          </a14:m>
                          <a:endParaRPr lang="en-GB" dirty="0"/>
                        </a:p>
                      </a:txBody>
                      <a:tcPr/>
                    </a:tc>
                    <a:extLst>
                      <a:ext uri="{0D108BD9-81ED-4DB2-BD59-A6C34878D82A}">
                        <a16:rowId xmlns:a16="http://schemas.microsoft.com/office/drawing/2014/main" val="1651436882"/>
                      </a:ext>
                    </a:extLst>
                  </a:tr>
                </a:tbl>
              </a:graphicData>
            </a:graphic>
          </p:graphicFrame>
        </mc:Choice>
        <mc:Fallback xmlns="">
          <p:graphicFrame>
            <p:nvGraphicFramePr>
              <p:cNvPr id="27" name="Table 26">
                <a:extLst>
                  <a:ext uri="{FF2B5EF4-FFF2-40B4-BE49-F238E27FC236}">
                    <a16:creationId xmlns:a16="http://schemas.microsoft.com/office/drawing/2014/main" id="{734CE652-EB03-4135-B147-B4022F0B8460}"/>
                  </a:ext>
                </a:extLst>
              </p:cNvPr>
              <p:cNvGraphicFramePr>
                <a:graphicFrameLocks noGrp="1"/>
              </p:cNvGraphicFramePr>
              <p:nvPr>
                <p:extLst>
                  <p:ext uri="{D42A27DB-BD31-4B8C-83A1-F6EECF244321}">
                    <p14:modId xmlns:p14="http://schemas.microsoft.com/office/powerpoint/2010/main" val="643627166"/>
                  </p:ext>
                </p:extLst>
              </p:nvPr>
            </p:nvGraphicFramePr>
            <p:xfrm>
              <a:off x="772363" y="4725144"/>
              <a:ext cx="3469504" cy="1483360"/>
            </p:xfrm>
            <a:graphic>
              <a:graphicData uri="http://schemas.openxmlformats.org/drawingml/2006/table">
                <a:tbl>
                  <a:tblPr firstRow="1" firstCol="1" bandRow="1">
                    <a:tableStyleId>{00A15C55-8517-42AA-B614-E9B94910E393}</a:tableStyleId>
                  </a:tblPr>
                  <a:tblGrid>
                    <a:gridCol w="1192530">
                      <a:extLst>
                        <a:ext uri="{9D8B030D-6E8A-4147-A177-3AD203B41FA5}">
                          <a16:colId xmlns:a16="http://schemas.microsoft.com/office/drawing/2014/main" val="3042625732"/>
                        </a:ext>
                      </a:extLst>
                    </a:gridCol>
                    <a:gridCol w="631334">
                      <a:extLst>
                        <a:ext uri="{9D8B030D-6E8A-4147-A177-3AD203B41FA5}">
                          <a16:colId xmlns:a16="http://schemas.microsoft.com/office/drawing/2014/main" val="1217678808"/>
                        </a:ext>
                      </a:extLst>
                    </a:gridCol>
                    <a:gridCol w="792088">
                      <a:extLst>
                        <a:ext uri="{9D8B030D-6E8A-4147-A177-3AD203B41FA5}">
                          <a16:colId xmlns:a16="http://schemas.microsoft.com/office/drawing/2014/main" val="4259227517"/>
                        </a:ext>
                      </a:extLst>
                    </a:gridCol>
                    <a:gridCol w="853552">
                      <a:extLst>
                        <a:ext uri="{9D8B030D-6E8A-4147-A177-3AD203B41FA5}">
                          <a16:colId xmlns:a16="http://schemas.microsoft.com/office/drawing/2014/main" val="3503504721"/>
                        </a:ext>
                      </a:extLst>
                    </a:gridCol>
                  </a:tblGrid>
                  <a:tr h="370840">
                    <a:tc>
                      <a:txBody>
                        <a:bodyPr/>
                        <a:lstStyle/>
                        <a:p>
                          <a:endParaRPr lang="en-US"/>
                        </a:p>
                      </a:txBody>
                      <a:tcPr>
                        <a:blipFill>
                          <a:blip r:embed="rId5"/>
                          <a:stretch>
                            <a:fillRect l="-510" t="-1639" r="-193367" b="-303279"/>
                          </a:stretch>
                        </a:blipFill>
                      </a:tcPr>
                    </a:tc>
                    <a:tc>
                      <a:txBody>
                        <a:bodyPr/>
                        <a:lstStyle/>
                        <a:p>
                          <a:endParaRPr lang="en-US"/>
                        </a:p>
                      </a:txBody>
                      <a:tcPr>
                        <a:blipFill>
                          <a:blip r:embed="rId5"/>
                          <a:stretch>
                            <a:fillRect l="-189423" t="-1639" r="-264423" b="-303279"/>
                          </a:stretch>
                        </a:blipFill>
                      </a:tcPr>
                    </a:tc>
                    <a:tc>
                      <a:txBody>
                        <a:bodyPr/>
                        <a:lstStyle/>
                        <a:p>
                          <a:endParaRPr lang="en-US"/>
                        </a:p>
                      </a:txBody>
                      <a:tcPr>
                        <a:blipFill>
                          <a:blip r:embed="rId5"/>
                          <a:stretch>
                            <a:fillRect l="-231538" t="-1639" r="-111538" b="-303279"/>
                          </a:stretch>
                        </a:blipFill>
                      </a:tcPr>
                    </a:tc>
                    <a:tc>
                      <a:txBody>
                        <a:bodyPr/>
                        <a:lstStyle/>
                        <a:p>
                          <a:endParaRPr lang="en-US"/>
                        </a:p>
                      </a:txBody>
                      <a:tcPr>
                        <a:blipFill>
                          <a:blip r:embed="rId5"/>
                          <a:stretch>
                            <a:fillRect l="-307857" t="-1639" r="-3571" b="-303279"/>
                          </a:stretch>
                        </a:blipFill>
                      </a:tcPr>
                    </a:tc>
                    <a:extLst>
                      <a:ext uri="{0D108BD9-81ED-4DB2-BD59-A6C34878D82A}">
                        <a16:rowId xmlns:a16="http://schemas.microsoft.com/office/drawing/2014/main" val="1635487729"/>
                      </a:ext>
                    </a:extLst>
                  </a:tr>
                  <a:tr h="370840">
                    <a:tc>
                      <a:txBody>
                        <a:bodyPr/>
                        <a:lstStyle/>
                        <a:p>
                          <a:endParaRPr lang="en-US"/>
                        </a:p>
                      </a:txBody>
                      <a:tcPr>
                        <a:blipFill>
                          <a:blip r:embed="rId5"/>
                          <a:stretch>
                            <a:fillRect l="-510" t="-101639" r="-193367" b="-203279"/>
                          </a:stretch>
                        </a:blipFill>
                      </a:tcPr>
                    </a:tc>
                    <a:tc>
                      <a:txBody>
                        <a:bodyPr/>
                        <a:lstStyle/>
                        <a:p>
                          <a:endParaRPr lang="en-US"/>
                        </a:p>
                      </a:txBody>
                      <a:tcPr>
                        <a:blipFill>
                          <a:blip r:embed="rId5"/>
                          <a:stretch>
                            <a:fillRect l="-189423" t="-101639" r="-264423" b="-203279"/>
                          </a:stretch>
                        </a:blipFill>
                      </a:tcPr>
                    </a:tc>
                    <a:tc>
                      <a:txBody>
                        <a:bodyPr/>
                        <a:lstStyle/>
                        <a:p>
                          <a:endParaRPr lang="en-US"/>
                        </a:p>
                      </a:txBody>
                      <a:tcPr>
                        <a:blipFill>
                          <a:blip r:embed="rId5"/>
                          <a:stretch>
                            <a:fillRect l="-231538" t="-101639" r="-111538" b="-203279"/>
                          </a:stretch>
                        </a:blipFill>
                      </a:tcPr>
                    </a:tc>
                    <a:tc>
                      <a:txBody>
                        <a:bodyPr/>
                        <a:lstStyle/>
                        <a:p>
                          <a:endParaRPr lang="en-US"/>
                        </a:p>
                      </a:txBody>
                      <a:tcPr>
                        <a:blipFill>
                          <a:blip r:embed="rId5"/>
                          <a:stretch>
                            <a:fillRect l="-307857" t="-101639" r="-3571" b="-203279"/>
                          </a:stretch>
                        </a:blipFill>
                      </a:tcPr>
                    </a:tc>
                    <a:extLst>
                      <a:ext uri="{0D108BD9-81ED-4DB2-BD59-A6C34878D82A}">
                        <a16:rowId xmlns:a16="http://schemas.microsoft.com/office/drawing/2014/main" val="1653933699"/>
                      </a:ext>
                    </a:extLst>
                  </a:tr>
                  <a:tr h="370840">
                    <a:tc>
                      <a:txBody>
                        <a:bodyPr/>
                        <a:lstStyle/>
                        <a:p>
                          <a:endParaRPr lang="en-US"/>
                        </a:p>
                      </a:txBody>
                      <a:tcPr>
                        <a:blipFill>
                          <a:blip r:embed="rId5"/>
                          <a:stretch>
                            <a:fillRect l="-510" t="-201639" r="-193367" b="-103279"/>
                          </a:stretch>
                        </a:blipFill>
                      </a:tcPr>
                    </a:tc>
                    <a:tc>
                      <a:txBody>
                        <a:bodyPr/>
                        <a:lstStyle/>
                        <a:p>
                          <a:endParaRPr lang="en-US"/>
                        </a:p>
                      </a:txBody>
                      <a:tcPr>
                        <a:blipFill>
                          <a:blip r:embed="rId5"/>
                          <a:stretch>
                            <a:fillRect l="-189423" t="-201639" r="-264423" b="-103279"/>
                          </a:stretch>
                        </a:blipFill>
                      </a:tcPr>
                    </a:tc>
                    <a:tc>
                      <a:txBody>
                        <a:bodyPr/>
                        <a:lstStyle/>
                        <a:p>
                          <a:endParaRPr lang="en-US"/>
                        </a:p>
                      </a:txBody>
                      <a:tcPr>
                        <a:blipFill>
                          <a:blip r:embed="rId5"/>
                          <a:stretch>
                            <a:fillRect l="-231538" t="-201639" r="-111538" b="-103279"/>
                          </a:stretch>
                        </a:blipFill>
                      </a:tcPr>
                    </a:tc>
                    <a:tc>
                      <a:txBody>
                        <a:bodyPr/>
                        <a:lstStyle/>
                        <a:p>
                          <a:endParaRPr lang="en-US"/>
                        </a:p>
                      </a:txBody>
                      <a:tcPr>
                        <a:blipFill>
                          <a:blip r:embed="rId5"/>
                          <a:stretch>
                            <a:fillRect l="-307857" t="-201639" r="-3571" b="-103279"/>
                          </a:stretch>
                        </a:blipFill>
                      </a:tcPr>
                    </a:tc>
                    <a:extLst>
                      <a:ext uri="{0D108BD9-81ED-4DB2-BD59-A6C34878D82A}">
                        <a16:rowId xmlns:a16="http://schemas.microsoft.com/office/drawing/2014/main" val="2363267431"/>
                      </a:ext>
                    </a:extLst>
                  </a:tr>
                  <a:tr h="370840">
                    <a:tc>
                      <a:txBody>
                        <a:bodyPr/>
                        <a:lstStyle/>
                        <a:p>
                          <a:endParaRPr lang="en-US"/>
                        </a:p>
                      </a:txBody>
                      <a:tcPr>
                        <a:blipFill>
                          <a:blip r:embed="rId5"/>
                          <a:stretch>
                            <a:fillRect l="-510" t="-301639" r="-193367" b="-3279"/>
                          </a:stretch>
                        </a:blipFill>
                      </a:tcPr>
                    </a:tc>
                    <a:tc>
                      <a:txBody>
                        <a:bodyPr/>
                        <a:lstStyle/>
                        <a:p>
                          <a:endParaRPr lang="en-US"/>
                        </a:p>
                      </a:txBody>
                      <a:tcPr>
                        <a:blipFill>
                          <a:blip r:embed="rId5"/>
                          <a:stretch>
                            <a:fillRect l="-189423" t="-301639" r="-264423" b="-3279"/>
                          </a:stretch>
                        </a:blipFill>
                      </a:tcPr>
                    </a:tc>
                    <a:tc>
                      <a:txBody>
                        <a:bodyPr/>
                        <a:lstStyle/>
                        <a:p>
                          <a:endParaRPr lang="en-US"/>
                        </a:p>
                      </a:txBody>
                      <a:tcPr>
                        <a:blipFill>
                          <a:blip r:embed="rId5"/>
                          <a:stretch>
                            <a:fillRect l="-231538" t="-301639" r="-111538" b="-3279"/>
                          </a:stretch>
                        </a:blipFill>
                      </a:tcPr>
                    </a:tc>
                    <a:tc>
                      <a:txBody>
                        <a:bodyPr/>
                        <a:lstStyle/>
                        <a:p>
                          <a:endParaRPr lang="en-US"/>
                        </a:p>
                      </a:txBody>
                      <a:tcPr>
                        <a:blipFill>
                          <a:blip r:embed="rId5"/>
                          <a:stretch>
                            <a:fillRect l="-307857" t="-301639" r="-3571" b="-3279"/>
                          </a:stretch>
                        </a:blipFill>
                      </a:tcPr>
                    </a:tc>
                    <a:extLst>
                      <a:ext uri="{0D108BD9-81ED-4DB2-BD59-A6C34878D82A}">
                        <a16:rowId xmlns:a16="http://schemas.microsoft.com/office/drawing/2014/main" val="1651436882"/>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9" name="Table 28">
                <a:extLst>
                  <a:ext uri="{FF2B5EF4-FFF2-40B4-BE49-F238E27FC236}">
                    <a16:creationId xmlns:a16="http://schemas.microsoft.com/office/drawing/2014/main" id="{D0C78CDB-8F3F-40FE-9097-8DB1484FAB14}"/>
                  </a:ext>
                </a:extLst>
              </p:cNvPr>
              <p:cNvGraphicFramePr>
                <a:graphicFrameLocks noGrp="1"/>
              </p:cNvGraphicFramePr>
              <p:nvPr>
                <p:extLst>
                  <p:ext uri="{D42A27DB-BD31-4B8C-83A1-F6EECF244321}">
                    <p14:modId xmlns:p14="http://schemas.microsoft.com/office/powerpoint/2010/main" val="989278219"/>
                  </p:ext>
                </p:extLst>
              </p:nvPr>
            </p:nvGraphicFramePr>
            <p:xfrm>
              <a:off x="5508104" y="4978001"/>
              <a:ext cx="2529584" cy="977646"/>
            </p:xfrm>
            <a:graphic>
              <a:graphicData uri="http://schemas.openxmlformats.org/drawingml/2006/table">
                <a:tbl>
                  <a:tblPr firstRow="1" bandRow="1">
                    <a:tableStyleId>{00A15C55-8517-42AA-B614-E9B94910E393}</a:tableStyleId>
                  </a:tblPr>
                  <a:tblGrid>
                    <a:gridCol w="670624">
                      <a:extLst>
                        <a:ext uri="{9D8B030D-6E8A-4147-A177-3AD203B41FA5}">
                          <a16:colId xmlns:a16="http://schemas.microsoft.com/office/drawing/2014/main" val="1743638361"/>
                        </a:ext>
                      </a:extLst>
                    </a:gridCol>
                    <a:gridCol w="371792">
                      <a:extLst>
                        <a:ext uri="{9D8B030D-6E8A-4147-A177-3AD203B41FA5}">
                          <a16:colId xmlns:a16="http://schemas.microsoft.com/office/drawing/2014/main" val="865583257"/>
                        </a:ext>
                      </a:extLst>
                    </a:gridCol>
                    <a:gridCol w="371792">
                      <a:extLst>
                        <a:ext uri="{9D8B030D-6E8A-4147-A177-3AD203B41FA5}">
                          <a16:colId xmlns:a16="http://schemas.microsoft.com/office/drawing/2014/main" val="2012113966"/>
                        </a:ext>
                      </a:extLst>
                    </a:gridCol>
                    <a:gridCol w="371792">
                      <a:extLst>
                        <a:ext uri="{9D8B030D-6E8A-4147-A177-3AD203B41FA5}">
                          <a16:colId xmlns:a16="http://schemas.microsoft.com/office/drawing/2014/main" val="790451749"/>
                        </a:ext>
                      </a:extLst>
                    </a:gridCol>
                    <a:gridCol w="371792">
                      <a:extLst>
                        <a:ext uri="{9D8B030D-6E8A-4147-A177-3AD203B41FA5}">
                          <a16:colId xmlns:a16="http://schemas.microsoft.com/office/drawing/2014/main" val="116061189"/>
                        </a:ext>
                      </a:extLst>
                    </a:gridCol>
                    <a:gridCol w="371792">
                      <a:extLst>
                        <a:ext uri="{9D8B030D-6E8A-4147-A177-3AD203B41FA5}">
                          <a16:colId xmlns:a16="http://schemas.microsoft.com/office/drawing/2014/main" val="478420363"/>
                        </a:ext>
                      </a:extLst>
                    </a:gridCol>
                  </a:tblGrid>
                  <a:tr h="370840">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𝒛</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𝟒</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𝟓</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𝟔</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𝟕</m:t>
                                </m:r>
                              </m:oMath>
                            </m:oMathPara>
                          </a14:m>
                          <a:endParaRPr lang="en-GB" dirty="0"/>
                        </a:p>
                      </a:txBody>
                      <a:tcPr/>
                    </a:tc>
                    <a:extLst>
                      <a:ext uri="{0D108BD9-81ED-4DB2-BD59-A6C34878D82A}">
                        <a16:rowId xmlns:a16="http://schemas.microsoft.com/office/drawing/2014/main" val="3271319948"/>
                      </a:ext>
                    </a:extLst>
                  </a:tr>
                  <a:tr h="370840">
                    <a:tc>
                      <a:txBody>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r>
                                  <a:rPr lang="en-GB" b="0" i="1" smtClean="0">
                                    <a:latin typeface="Cambria Math" panose="02040503050406030204" pitchFamily="18" charset="0"/>
                                  </a:rPr>
                                  <m:t>𝑧</m:t>
                                </m:r>
                                <m:r>
                                  <a:rPr lang="en-GB" b="0" i="1" smtClean="0">
                                    <a:latin typeface="Cambria Math" panose="02040503050406030204" pitchFamily="18" charset="0"/>
                                  </a:rPr>
                                  <m:t>)</m:t>
                                </m:r>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9</m:t>
                                    </m:r>
                                  </m:den>
                                </m:f>
                              </m:oMath>
                            </m:oMathPara>
                          </a14:m>
                          <a:endParaRPr lang="en-GB" dirty="0"/>
                        </a:p>
                      </a:txBody>
                      <a:tcPr/>
                    </a:tc>
                    <a:tc>
                      <a:txBody>
                        <a:bodyPr/>
                        <a:lstStyle/>
                        <a:p>
                          <a:pPr/>
                          <a14:m>
                            <m:oMathPara xmlns:m="http://schemas.openxmlformats.org/officeDocument/2006/math">
                              <m:oMathParaPr>
                                <m:jc m:val="centerGroup"/>
                              </m:oMathParaPr>
                              <m:oMath xmlns:m="http://schemas.openxmlformats.org/officeDocument/2006/math">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9</m:t>
                                    </m:r>
                                  </m:den>
                                </m:f>
                              </m:oMath>
                            </m:oMathPara>
                          </a14:m>
                          <a:endParaRPr lang="en-GB" dirty="0"/>
                        </a:p>
                      </a:txBody>
                      <a:tcPr/>
                    </a:tc>
                    <a:extLst>
                      <a:ext uri="{0D108BD9-81ED-4DB2-BD59-A6C34878D82A}">
                        <a16:rowId xmlns:a16="http://schemas.microsoft.com/office/drawing/2014/main" val="3408794342"/>
                      </a:ext>
                    </a:extLst>
                  </a:tr>
                </a:tbl>
              </a:graphicData>
            </a:graphic>
          </p:graphicFrame>
        </mc:Choice>
        <mc:Fallback xmlns="">
          <p:graphicFrame>
            <p:nvGraphicFramePr>
              <p:cNvPr id="29" name="Table 28">
                <a:extLst>
                  <a:ext uri="{FF2B5EF4-FFF2-40B4-BE49-F238E27FC236}">
                    <a16:creationId xmlns:a16="http://schemas.microsoft.com/office/drawing/2014/main" id="{D0C78CDB-8F3F-40FE-9097-8DB1484FAB14}"/>
                  </a:ext>
                </a:extLst>
              </p:cNvPr>
              <p:cNvGraphicFramePr>
                <a:graphicFrameLocks noGrp="1"/>
              </p:cNvGraphicFramePr>
              <p:nvPr>
                <p:extLst>
                  <p:ext uri="{D42A27DB-BD31-4B8C-83A1-F6EECF244321}">
                    <p14:modId xmlns:p14="http://schemas.microsoft.com/office/powerpoint/2010/main" val="989278219"/>
                  </p:ext>
                </p:extLst>
              </p:nvPr>
            </p:nvGraphicFramePr>
            <p:xfrm>
              <a:off x="5508104" y="4978001"/>
              <a:ext cx="2529584" cy="977646"/>
            </p:xfrm>
            <a:graphic>
              <a:graphicData uri="http://schemas.openxmlformats.org/drawingml/2006/table">
                <a:tbl>
                  <a:tblPr firstRow="1" bandRow="1">
                    <a:tableStyleId>{00A15C55-8517-42AA-B614-E9B94910E393}</a:tableStyleId>
                  </a:tblPr>
                  <a:tblGrid>
                    <a:gridCol w="670624">
                      <a:extLst>
                        <a:ext uri="{9D8B030D-6E8A-4147-A177-3AD203B41FA5}">
                          <a16:colId xmlns:a16="http://schemas.microsoft.com/office/drawing/2014/main" val="1743638361"/>
                        </a:ext>
                      </a:extLst>
                    </a:gridCol>
                    <a:gridCol w="371792">
                      <a:extLst>
                        <a:ext uri="{9D8B030D-6E8A-4147-A177-3AD203B41FA5}">
                          <a16:colId xmlns:a16="http://schemas.microsoft.com/office/drawing/2014/main" val="865583257"/>
                        </a:ext>
                      </a:extLst>
                    </a:gridCol>
                    <a:gridCol w="371792">
                      <a:extLst>
                        <a:ext uri="{9D8B030D-6E8A-4147-A177-3AD203B41FA5}">
                          <a16:colId xmlns:a16="http://schemas.microsoft.com/office/drawing/2014/main" val="2012113966"/>
                        </a:ext>
                      </a:extLst>
                    </a:gridCol>
                    <a:gridCol w="371792">
                      <a:extLst>
                        <a:ext uri="{9D8B030D-6E8A-4147-A177-3AD203B41FA5}">
                          <a16:colId xmlns:a16="http://schemas.microsoft.com/office/drawing/2014/main" val="790451749"/>
                        </a:ext>
                      </a:extLst>
                    </a:gridCol>
                    <a:gridCol w="371792">
                      <a:extLst>
                        <a:ext uri="{9D8B030D-6E8A-4147-A177-3AD203B41FA5}">
                          <a16:colId xmlns:a16="http://schemas.microsoft.com/office/drawing/2014/main" val="116061189"/>
                        </a:ext>
                      </a:extLst>
                    </a:gridCol>
                    <a:gridCol w="371792">
                      <a:extLst>
                        <a:ext uri="{9D8B030D-6E8A-4147-A177-3AD203B41FA5}">
                          <a16:colId xmlns:a16="http://schemas.microsoft.com/office/drawing/2014/main" val="478420363"/>
                        </a:ext>
                      </a:extLst>
                    </a:gridCol>
                  </a:tblGrid>
                  <a:tr h="370840">
                    <a:tc>
                      <a:txBody>
                        <a:bodyPr/>
                        <a:lstStyle/>
                        <a:p>
                          <a:endParaRPr lang="en-US"/>
                        </a:p>
                      </a:txBody>
                      <a:tcPr>
                        <a:blipFill>
                          <a:blip r:embed="rId6"/>
                          <a:stretch>
                            <a:fillRect l="-909" t="-1639" r="-281818" b="-168852"/>
                          </a:stretch>
                        </a:blipFill>
                      </a:tcPr>
                    </a:tc>
                    <a:tc>
                      <a:txBody>
                        <a:bodyPr/>
                        <a:lstStyle/>
                        <a:p>
                          <a:endParaRPr lang="en-US"/>
                        </a:p>
                      </a:txBody>
                      <a:tcPr>
                        <a:blipFill>
                          <a:blip r:embed="rId6"/>
                          <a:stretch>
                            <a:fillRect l="-181967" t="-1639" r="-408197" b="-168852"/>
                          </a:stretch>
                        </a:blipFill>
                      </a:tcPr>
                    </a:tc>
                    <a:tc>
                      <a:txBody>
                        <a:bodyPr/>
                        <a:lstStyle/>
                        <a:p>
                          <a:endParaRPr lang="en-US"/>
                        </a:p>
                      </a:txBody>
                      <a:tcPr>
                        <a:blipFill>
                          <a:blip r:embed="rId6"/>
                          <a:stretch>
                            <a:fillRect l="-277419" t="-1639" r="-301613" b="-168852"/>
                          </a:stretch>
                        </a:blipFill>
                      </a:tcPr>
                    </a:tc>
                    <a:tc>
                      <a:txBody>
                        <a:bodyPr/>
                        <a:lstStyle/>
                        <a:p>
                          <a:endParaRPr lang="en-US"/>
                        </a:p>
                      </a:txBody>
                      <a:tcPr>
                        <a:blipFill>
                          <a:blip r:embed="rId6"/>
                          <a:stretch>
                            <a:fillRect l="-383607" t="-1639" r="-206557" b="-168852"/>
                          </a:stretch>
                        </a:blipFill>
                      </a:tcPr>
                    </a:tc>
                    <a:tc>
                      <a:txBody>
                        <a:bodyPr/>
                        <a:lstStyle/>
                        <a:p>
                          <a:endParaRPr lang="en-US"/>
                        </a:p>
                      </a:txBody>
                      <a:tcPr>
                        <a:blipFill>
                          <a:blip r:embed="rId6"/>
                          <a:stretch>
                            <a:fillRect l="-483607" t="-1639" r="-106557" b="-168852"/>
                          </a:stretch>
                        </a:blipFill>
                      </a:tcPr>
                    </a:tc>
                    <a:tc>
                      <a:txBody>
                        <a:bodyPr/>
                        <a:lstStyle/>
                        <a:p>
                          <a:endParaRPr lang="en-US"/>
                        </a:p>
                      </a:txBody>
                      <a:tcPr>
                        <a:blipFill>
                          <a:blip r:embed="rId6"/>
                          <a:stretch>
                            <a:fillRect l="-583607" t="-1639" r="-6557" b="-168852"/>
                          </a:stretch>
                        </a:blipFill>
                      </a:tcPr>
                    </a:tc>
                    <a:extLst>
                      <a:ext uri="{0D108BD9-81ED-4DB2-BD59-A6C34878D82A}">
                        <a16:rowId xmlns:a16="http://schemas.microsoft.com/office/drawing/2014/main" val="3271319948"/>
                      </a:ext>
                    </a:extLst>
                  </a:tr>
                  <a:tr h="606806">
                    <a:tc>
                      <a:txBody>
                        <a:bodyPr/>
                        <a:lstStyle/>
                        <a:p>
                          <a:endParaRPr lang="en-US"/>
                        </a:p>
                      </a:txBody>
                      <a:tcPr>
                        <a:blipFill>
                          <a:blip r:embed="rId6"/>
                          <a:stretch>
                            <a:fillRect l="-909" t="-62000" r="-281818" b="-3000"/>
                          </a:stretch>
                        </a:blipFill>
                      </a:tcPr>
                    </a:tc>
                    <a:tc>
                      <a:txBody>
                        <a:bodyPr/>
                        <a:lstStyle/>
                        <a:p>
                          <a:endParaRPr lang="en-US"/>
                        </a:p>
                      </a:txBody>
                      <a:tcPr>
                        <a:blipFill>
                          <a:blip r:embed="rId6"/>
                          <a:stretch>
                            <a:fillRect l="-181967" t="-62000" r="-408197" b="-3000"/>
                          </a:stretch>
                        </a:blipFill>
                      </a:tcPr>
                    </a:tc>
                    <a:tc>
                      <a:txBody>
                        <a:bodyPr/>
                        <a:lstStyle/>
                        <a:p>
                          <a:endParaRPr lang="en-US"/>
                        </a:p>
                      </a:txBody>
                      <a:tcPr>
                        <a:blipFill>
                          <a:blip r:embed="rId6"/>
                          <a:stretch>
                            <a:fillRect l="-277419" t="-62000" r="-301613" b="-3000"/>
                          </a:stretch>
                        </a:blipFill>
                      </a:tcPr>
                    </a:tc>
                    <a:tc>
                      <a:txBody>
                        <a:bodyPr/>
                        <a:lstStyle/>
                        <a:p>
                          <a:endParaRPr lang="en-US"/>
                        </a:p>
                      </a:txBody>
                      <a:tcPr>
                        <a:blipFill>
                          <a:blip r:embed="rId6"/>
                          <a:stretch>
                            <a:fillRect l="-383607" t="-62000" r="-206557" b="-3000"/>
                          </a:stretch>
                        </a:blipFill>
                      </a:tcPr>
                    </a:tc>
                    <a:tc>
                      <a:txBody>
                        <a:bodyPr/>
                        <a:lstStyle/>
                        <a:p>
                          <a:endParaRPr lang="en-US"/>
                        </a:p>
                      </a:txBody>
                      <a:tcPr>
                        <a:blipFill>
                          <a:blip r:embed="rId6"/>
                          <a:stretch>
                            <a:fillRect l="-483607" t="-62000" r="-106557" b="-3000"/>
                          </a:stretch>
                        </a:blipFill>
                      </a:tcPr>
                    </a:tc>
                    <a:tc>
                      <a:txBody>
                        <a:bodyPr/>
                        <a:lstStyle/>
                        <a:p>
                          <a:endParaRPr lang="en-US"/>
                        </a:p>
                      </a:txBody>
                      <a:tcPr>
                        <a:blipFill>
                          <a:blip r:embed="rId6"/>
                          <a:stretch>
                            <a:fillRect l="-583607" t="-62000" r="-6557" b="-3000"/>
                          </a:stretch>
                        </a:blipFill>
                      </a:tcPr>
                    </a:tc>
                    <a:extLst>
                      <a:ext uri="{0D108BD9-81ED-4DB2-BD59-A6C34878D82A}">
                        <a16:rowId xmlns:a16="http://schemas.microsoft.com/office/drawing/2014/main" val="3408794342"/>
                      </a:ext>
                    </a:extLst>
                  </a:tr>
                </a:tbl>
              </a:graphicData>
            </a:graphic>
          </p:graphicFrame>
        </mc:Fallback>
      </mc:AlternateContent>
      <p:sp>
        <p:nvSpPr>
          <p:cNvPr id="30" name="Arrow: Right 29">
            <a:extLst>
              <a:ext uri="{FF2B5EF4-FFF2-40B4-BE49-F238E27FC236}">
                <a16:creationId xmlns:a16="http://schemas.microsoft.com/office/drawing/2014/main" id="{9A41D3F4-0F6C-478A-9219-D250D8252602}"/>
              </a:ext>
            </a:extLst>
          </p:cNvPr>
          <p:cNvSpPr/>
          <p:nvPr/>
        </p:nvSpPr>
        <p:spPr>
          <a:xfrm>
            <a:off x="4271053" y="5466824"/>
            <a:ext cx="1194229" cy="194424"/>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30ABF91D-80EB-4B5E-9A7D-56FFE2E5CB8A}"/>
                  </a:ext>
                </a:extLst>
              </p:cNvPr>
              <p:cNvSpPr txBox="1"/>
              <p:nvPr/>
            </p:nvSpPr>
            <p:spPr>
              <a:xfrm>
                <a:off x="348283" y="3968105"/>
                <a:ext cx="6768752" cy="646331"/>
              </a:xfrm>
              <a:prstGeom prst="rect">
                <a:avLst/>
              </a:prstGeom>
              <a:noFill/>
            </p:spPr>
            <p:txBody>
              <a:bodyPr wrap="square" rtlCol="0">
                <a:spAutoFit/>
              </a:bodyPr>
              <a:lstStyle/>
              <a:p>
                <a:r>
                  <a:rPr lang="en-GB" dirty="0"/>
                  <a:t>Then </a:t>
                </a:r>
                <a14:m>
                  <m:oMath xmlns:m="http://schemas.openxmlformats.org/officeDocument/2006/math">
                    <m:r>
                      <a:rPr lang="en-GB" b="0" i="1" smtClean="0">
                        <a:latin typeface="Cambria Math" panose="02040503050406030204" pitchFamily="18" charset="0"/>
                      </a:rPr>
                      <m:t>𝑍</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oMath>
                </a14:m>
                <a:r>
                  <a:rPr lang="en-GB" dirty="0"/>
                  <a:t> would represent the distribution of adding each possible outcome from </a:t>
                </a:r>
                <a14:m>
                  <m:oMath xmlns:m="http://schemas.openxmlformats.org/officeDocument/2006/math">
                    <m:r>
                      <a:rPr lang="en-GB" b="0" i="1" smtClean="0">
                        <a:latin typeface="Cambria Math" panose="02040503050406030204" pitchFamily="18" charset="0"/>
                      </a:rPr>
                      <m:t>𝑋</m:t>
                    </m:r>
                  </m:oMath>
                </a14:m>
                <a:r>
                  <a:rPr lang="en-GB" dirty="0"/>
                  <a:t> with each possible outcome from </a:t>
                </a:r>
                <a14:m>
                  <m:oMath xmlns:m="http://schemas.openxmlformats.org/officeDocument/2006/math">
                    <m:r>
                      <a:rPr lang="en-GB" b="0" i="1" smtClean="0">
                        <a:latin typeface="Cambria Math" panose="02040503050406030204" pitchFamily="18" charset="0"/>
                      </a:rPr>
                      <m:t>𝑌</m:t>
                    </m:r>
                    <m:r>
                      <a:rPr lang="en-GB" b="0" i="0" smtClean="0">
                        <a:latin typeface="Cambria Math" panose="02040503050406030204" pitchFamily="18" charset="0"/>
                      </a:rPr>
                      <m:t>:</m:t>
                    </m:r>
                  </m:oMath>
                </a14:m>
                <a:endParaRPr lang="en-GB" dirty="0"/>
              </a:p>
            </p:txBody>
          </p:sp>
        </mc:Choice>
        <mc:Fallback xmlns="">
          <p:sp>
            <p:nvSpPr>
              <p:cNvPr id="31" name="TextBox 30">
                <a:extLst>
                  <a:ext uri="{FF2B5EF4-FFF2-40B4-BE49-F238E27FC236}">
                    <a16:creationId xmlns:a16="http://schemas.microsoft.com/office/drawing/2014/main" id="{30ABF91D-80EB-4B5E-9A7D-56FFE2E5CB8A}"/>
                  </a:ext>
                </a:extLst>
              </p:cNvPr>
              <p:cNvSpPr txBox="1">
                <a:spLocks noRot="1" noChangeAspect="1" noMove="1" noResize="1" noEditPoints="1" noAdjustHandles="1" noChangeArrowheads="1" noChangeShapeType="1" noTextEdit="1"/>
              </p:cNvSpPr>
              <p:nvPr/>
            </p:nvSpPr>
            <p:spPr>
              <a:xfrm>
                <a:off x="348283" y="3968105"/>
                <a:ext cx="6768752" cy="646331"/>
              </a:xfrm>
              <a:prstGeom prst="rect">
                <a:avLst/>
              </a:prstGeom>
              <a:blipFill>
                <a:blip r:embed="rId7"/>
                <a:stretch>
                  <a:fillRect l="-721" t="-5660"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3644498-E83A-4B9F-A032-1EE8CA1A5567}"/>
                  </a:ext>
                </a:extLst>
              </p:cNvPr>
              <p:cNvSpPr txBox="1"/>
              <p:nvPr/>
            </p:nvSpPr>
            <p:spPr>
              <a:xfrm>
                <a:off x="1316782" y="6230069"/>
                <a:ext cx="2448272" cy="613117"/>
              </a:xfrm>
              <a:prstGeom prst="rect">
                <a:avLst/>
              </a:prstGeom>
              <a:noFill/>
            </p:spPr>
            <p:txBody>
              <a:bodyPr wrap="square" rtlCol="0">
                <a:spAutoFit/>
              </a:bodyPr>
              <a:lstStyle/>
              <a:p>
                <a:r>
                  <a:rPr lang="en-GB" sz="1400" dirty="0"/>
                  <a:t>Each combined outcome has a probability of </a:t>
                </a:r>
                <a14:m>
                  <m:oMath xmlns:m="http://schemas.openxmlformats.org/officeDocument/2006/math">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9</m:t>
                        </m:r>
                      </m:den>
                    </m:f>
                  </m:oMath>
                </a14:m>
                <a:endParaRPr lang="en-GB" sz="1400" dirty="0"/>
              </a:p>
            </p:txBody>
          </p:sp>
        </mc:Choice>
        <mc:Fallback xmlns="">
          <p:sp>
            <p:nvSpPr>
              <p:cNvPr id="32" name="TextBox 31">
                <a:extLst>
                  <a:ext uri="{FF2B5EF4-FFF2-40B4-BE49-F238E27FC236}">
                    <a16:creationId xmlns:a16="http://schemas.microsoft.com/office/drawing/2014/main" id="{73644498-E83A-4B9F-A032-1EE8CA1A5567}"/>
                  </a:ext>
                </a:extLst>
              </p:cNvPr>
              <p:cNvSpPr txBox="1">
                <a:spLocks noRot="1" noChangeAspect="1" noMove="1" noResize="1" noEditPoints="1" noAdjustHandles="1" noChangeArrowheads="1" noChangeShapeType="1" noTextEdit="1"/>
              </p:cNvSpPr>
              <p:nvPr/>
            </p:nvSpPr>
            <p:spPr>
              <a:xfrm>
                <a:off x="1316782" y="6230069"/>
                <a:ext cx="2448272" cy="613117"/>
              </a:xfrm>
              <a:prstGeom prst="rect">
                <a:avLst/>
              </a:prstGeom>
              <a:blipFill>
                <a:blip r:embed="rId8"/>
                <a:stretch>
                  <a:fillRect l="-746" t="-1980" b="-1980"/>
                </a:stretch>
              </a:blipFill>
            </p:spPr>
            <p:txBody>
              <a:bodyPr/>
              <a:lstStyle/>
              <a:p>
                <a:r>
                  <a:rPr lang="en-GB">
                    <a:noFill/>
                  </a:rPr>
                  <a:t> </a:t>
                </a:r>
              </a:p>
            </p:txBody>
          </p:sp>
        </mc:Fallback>
      </mc:AlternateContent>
    </p:spTree>
    <p:extLst>
      <p:ext uri="{BB962C8B-B14F-4D97-AF65-F5344CB8AC3E}">
        <p14:creationId xmlns:p14="http://schemas.microsoft.com/office/powerpoint/2010/main" val="6245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FE1BAD-478B-42A1-B84D-25FB069266F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D9136515-AA9D-4594-9F00-38C5B5203E5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Poisson Distributions</a:t>
              </a:r>
            </a:p>
          </p:txBody>
        </p:sp>
        <p:cxnSp>
          <p:nvCxnSpPr>
            <p:cNvPr id="4" name="Straight Connector 3">
              <a:extLst>
                <a:ext uri="{FF2B5EF4-FFF2-40B4-BE49-F238E27FC236}">
                  <a16:creationId xmlns:a16="http://schemas.microsoft.com/office/drawing/2014/main" id="{90A37F41-7E24-4501-BD8F-42A41353D24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a:extLst>
              <a:ext uri="{FF2B5EF4-FFF2-40B4-BE49-F238E27FC236}">
                <a16:creationId xmlns:a16="http://schemas.microsoft.com/office/drawing/2014/main" id="{C39F3AFF-2511-4721-93B2-F376ACA33319}"/>
              </a:ext>
            </a:extLst>
          </p:cNvPr>
          <p:cNvSpPr txBox="1"/>
          <p:nvPr/>
        </p:nvSpPr>
        <p:spPr>
          <a:xfrm>
            <a:off x="395536" y="908720"/>
            <a:ext cx="8136904" cy="1477328"/>
          </a:xfrm>
          <a:prstGeom prst="rect">
            <a:avLst/>
          </a:prstGeom>
          <a:noFill/>
        </p:spPr>
        <p:txBody>
          <a:bodyPr wrap="square" rtlCol="0">
            <a:spAutoFit/>
          </a:bodyPr>
          <a:lstStyle/>
          <a:p>
            <a:r>
              <a:rPr lang="en-GB" dirty="0"/>
              <a:t>If 5 cars pass per hour in road A and 8 cars pass per hour in road B, how many cars pass per hour in roads A and B combined?</a:t>
            </a:r>
          </a:p>
          <a:p>
            <a:r>
              <a:rPr lang="en-GB" b="1" dirty="0"/>
              <a:t>Obviously 13 per hour! This suggests that if we have two Poisson distributions and want to represent the total number of events across the same time interval, we can form a new Poisson distribution in which we simply add the rates.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508D32F-DDE1-43E9-A809-8177106FF559}"/>
                  </a:ext>
                </a:extLst>
              </p:cNvPr>
              <p:cNvSpPr txBox="1"/>
              <p:nvPr/>
            </p:nvSpPr>
            <p:spPr>
              <a:xfrm>
                <a:off x="2285804" y="2818536"/>
                <a:ext cx="4799451" cy="137646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GB" sz="2400" dirty="0"/>
                  <a:t>If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1</m:t>
                            </m:r>
                          </m:sub>
                        </m:sSub>
                      </m:e>
                    </m:d>
                  </m:oMath>
                </a14:m>
                <a:r>
                  <a:rPr lang="en-GB" sz="2400" dirty="0"/>
                  <a:t> and </a:t>
                </a:r>
                <a14:m>
                  <m:oMath xmlns:m="http://schemas.openxmlformats.org/officeDocument/2006/math">
                    <m:r>
                      <a:rPr lang="en-GB" sz="2400" b="0" i="1" smtClean="0">
                        <a:latin typeface="Cambria Math" panose="02040503050406030204" pitchFamily="18" charset="0"/>
                      </a:rPr>
                      <m:t>𝑌</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2</m:t>
                            </m:r>
                          </m:sub>
                        </m:sSub>
                      </m:e>
                    </m:d>
                  </m:oMath>
                </a14:m>
                <a:r>
                  <a:rPr lang="en-GB" sz="2400" dirty="0"/>
                  <a:t> then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𝑌</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𝜆</m:t>
                            </m:r>
                          </m:e>
                          <m:sub>
                            <m:r>
                              <a:rPr lang="en-GB" sz="2400" b="0" i="1" smtClean="0">
                                <a:latin typeface="Cambria Math" panose="02040503050406030204" pitchFamily="18" charset="0"/>
                              </a:rPr>
                              <m:t>2</m:t>
                            </m:r>
                          </m:sub>
                        </m:sSub>
                      </m:e>
                    </m:d>
                  </m:oMath>
                </a14:m>
                <a:r>
                  <a:rPr lang="en-GB" dirty="0"/>
                  <a:t>.</a:t>
                </a:r>
              </a:p>
              <a:p>
                <a:r>
                  <a:rPr lang="en-GB" dirty="0"/>
                  <a:t>For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oMath>
                </a14:m>
                <a:r>
                  <a:rPr lang="en-GB" dirty="0"/>
                  <a:t> to be meaningful, </a:t>
                </a:r>
                <a14:m>
                  <m:oMath xmlns:m="http://schemas.openxmlformats.org/officeDocument/2006/math">
                    <m:r>
                      <a:rPr lang="en-GB" b="0" i="1" smtClean="0">
                        <a:latin typeface="Cambria Math" panose="02040503050406030204" pitchFamily="18" charset="0"/>
                      </a:rPr>
                      <m:t>𝑋</m:t>
                    </m:r>
                  </m:oMath>
                </a14:m>
                <a:r>
                  <a:rPr lang="en-GB" dirty="0"/>
                  <a:t> and </a:t>
                </a:r>
                <a14:m>
                  <m:oMath xmlns:m="http://schemas.openxmlformats.org/officeDocument/2006/math">
                    <m:r>
                      <a:rPr lang="en-GB" b="0" i="1" smtClean="0">
                        <a:latin typeface="Cambria Math" panose="02040503050406030204" pitchFamily="18" charset="0"/>
                      </a:rPr>
                      <m:t>𝑌</m:t>
                    </m:r>
                  </m:oMath>
                </a14:m>
                <a:r>
                  <a:rPr lang="en-GB" dirty="0"/>
                  <a:t> must represent the same time interval.</a:t>
                </a:r>
              </a:p>
            </p:txBody>
          </p:sp>
        </mc:Choice>
        <mc:Fallback xmlns="">
          <p:sp>
            <p:nvSpPr>
              <p:cNvPr id="6" name="TextBox 5">
                <a:extLst>
                  <a:ext uri="{FF2B5EF4-FFF2-40B4-BE49-F238E27FC236}">
                    <a16:creationId xmlns:a16="http://schemas.microsoft.com/office/drawing/2014/main" id="{D508D32F-DDE1-43E9-A809-8177106FF559}"/>
                  </a:ext>
                </a:extLst>
              </p:cNvPr>
              <p:cNvSpPr txBox="1">
                <a:spLocks noRot="1" noChangeAspect="1" noMove="1" noResize="1" noEditPoints="1" noAdjustHandles="1" noChangeArrowheads="1" noChangeShapeType="1" noTextEdit="1"/>
              </p:cNvSpPr>
              <p:nvPr/>
            </p:nvSpPr>
            <p:spPr>
              <a:xfrm>
                <a:off x="2285804" y="2818536"/>
                <a:ext cx="4799451" cy="1376467"/>
              </a:xfrm>
              <a:prstGeom prst="rect">
                <a:avLst/>
              </a:prstGeom>
              <a:blipFill>
                <a:blip r:embed="rId2"/>
                <a:stretch>
                  <a:fillRect l="-1517" t="-2609" b="-5217"/>
                </a:stretch>
              </a:blipFill>
            </p:spPr>
            <p:txBody>
              <a:bodyPr/>
              <a:lstStyle/>
              <a:p>
                <a:r>
                  <a:rPr lang="en-GB">
                    <a:noFill/>
                  </a:rPr>
                  <a:t> </a:t>
                </a:r>
              </a:p>
            </p:txBody>
          </p:sp>
        </mc:Fallback>
      </mc:AlternateContent>
      <p:sp>
        <p:nvSpPr>
          <p:cNvPr id="7" name="Rectangle 6">
            <a:extLst>
              <a:ext uri="{FF2B5EF4-FFF2-40B4-BE49-F238E27FC236}">
                <a16:creationId xmlns:a16="http://schemas.microsoft.com/office/drawing/2014/main" id="{5A5BDDB3-4798-4F53-960D-CA215119DAC9}"/>
              </a:ext>
            </a:extLst>
          </p:cNvPr>
          <p:cNvSpPr/>
          <p:nvPr/>
        </p:nvSpPr>
        <p:spPr>
          <a:xfrm>
            <a:off x="459289" y="1551383"/>
            <a:ext cx="8452482" cy="100313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D2B4C7C-A851-4D44-9C51-8C15A71605F0}"/>
                  </a:ext>
                </a:extLst>
              </p:cNvPr>
              <p:cNvSpPr txBox="1"/>
              <p:nvPr/>
            </p:nvSpPr>
            <p:spPr>
              <a:xfrm>
                <a:off x="395536" y="4718194"/>
                <a:ext cx="3983732" cy="135421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If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3.6</m:t>
                        </m:r>
                      </m:e>
                    </m:d>
                  </m:oMath>
                </a14:m>
                <a:r>
                  <a:rPr lang="en-GB" dirty="0"/>
                  <a:t> and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4.4</m:t>
                        </m:r>
                      </m:e>
                    </m:d>
                  </m:oMath>
                </a14:m>
                <a:r>
                  <a:rPr lang="en-GB" dirty="0"/>
                  <a:t> find:</a:t>
                </a:r>
              </a:p>
              <a:p>
                <a:pPr marL="342900" indent="-342900">
                  <a:buAutoNum type="alphaLcParenBoth"/>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=7</m:t>
                        </m:r>
                      </m:e>
                    </m:d>
                  </m:oMath>
                </a14:m>
                <a:endParaRPr lang="en-GB" dirty="0"/>
              </a:p>
              <a:p>
                <a:pPr marL="342900" indent="-342900">
                  <a:buAutoNum type="alphaLcParenBoth"/>
                </a:pPr>
                <a:r>
                  <a:rPr lang="en-GB" dirty="0"/>
                  <a:t> </a:t>
                </a:r>
                <a14:m>
                  <m:oMath xmlns:m="http://schemas.openxmlformats.org/officeDocument/2006/math">
                    <m:r>
                      <a:rPr lang="en-GB" b="0" i="1" smtClean="0">
                        <a:latin typeface="Cambria Math" panose="02040503050406030204" pitchFamily="18" charset="0"/>
                      </a:rPr>
                      <m:t>𝑃</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𝑌</m:t>
                    </m:r>
                    <m:r>
                      <a:rPr lang="en-GB" b="0" i="1" smtClean="0">
                        <a:latin typeface="Cambria Math" panose="02040503050406030204" pitchFamily="18" charset="0"/>
                      </a:rPr>
                      <m:t>≤5)</m:t>
                    </m:r>
                  </m:oMath>
                </a14:m>
                <a:endParaRPr lang="en-GB" dirty="0"/>
              </a:p>
              <a:p>
                <a:endParaRPr lang="en-GB" sz="1000" b="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6D2B4C7C-A851-4D44-9C51-8C15A71605F0}"/>
                  </a:ext>
                </a:extLst>
              </p:cNvPr>
              <p:cNvSpPr txBox="1">
                <a:spLocks noRot="1" noChangeAspect="1" noMove="1" noResize="1" noEditPoints="1" noAdjustHandles="1" noChangeArrowheads="1" noChangeShapeType="1" noTextEdit="1"/>
              </p:cNvSpPr>
              <p:nvPr/>
            </p:nvSpPr>
            <p:spPr>
              <a:xfrm>
                <a:off x="395536" y="4718194"/>
                <a:ext cx="3983732" cy="1354217"/>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7C176DE-4110-4515-993E-62A764FF35B3}"/>
                  </a:ext>
                </a:extLst>
              </p:cNvPr>
              <p:cNvSpPr/>
              <p:nvPr/>
            </p:nvSpPr>
            <p:spPr>
              <a:xfrm>
                <a:off x="4936232" y="4794394"/>
                <a:ext cx="4093468" cy="1295611"/>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m:t>
                      </m:r>
                      <m:r>
                        <a:rPr lang="en-GB" i="1">
                          <a:latin typeface="Cambria Math" panose="02040503050406030204" pitchFamily="18" charset="0"/>
                        </a:rPr>
                        <m:t>𝑃𝑜</m:t>
                      </m:r>
                      <m:d>
                        <m:dPr>
                          <m:ctrlPr>
                            <a:rPr lang="en-GB" i="1">
                              <a:latin typeface="Cambria Math" panose="02040503050406030204" pitchFamily="18" charset="0"/>
                            </a:rPr>
                          </m:ctrlPr>
                        </m:dPr>
                        <m:e>
                          <m:r>
                            <a:rPr lang="en-GB" i="1">
                              <a:latin typeface="Cambria Math" panose="02040503050406030204" pitchFamily="18" charset="0"/>
                            </a:rPr>
                            <m:t>8</m:t>
                          </m:r>
                        </m:e>
                      </m:d>
                    </m:oMath>
                  </m:oMathPara>
                </a14:m>
                <a:br>
                  <a:rPr lang="en-GB" dirty="0"/>
                </a:br>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=7</m:t>
                        </m:r>
                      </m:e>
                    </m:d>
                    <m:r>
                      <a:rPr lang="en-GB" i="1">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−5</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8</m:t>
                            </m:r>
                          </m:e>
                          <m:sup>
                            <m:r>
                              <a:rPr lang="en-GB" i="1">
                                <a:latin typeface="Cambria Math" panose="02040503050406030204" pitchFamily="18" charset="0"/>
                              </a:rPr>
                              <m:t>7</m:t>
                            </m:r>
                          </m:sup>
                        </m:sSup>
                      </m:num>
                      <m:den>
                        <m:r>
                          <a:rPr lang="en-GB" i="1">
                            <a:latin typeface="Cambria Math" panose="02040503050406030204" pitchFamily="18" charset="0"/>
                          </a:rPr>
                          <m:t>7!</m:t>
                        </m:r>
                      </m:den>
                    </m:f>
                    <m:r>
                      <a:rPr lang="en-GB" i="1">
                        <a:latin typeface="Cambria Math" panose="02040503050406030204" pitchFamily="18" charset="0"/>
                      </a:rPr>
                      <m:t>=0.1396</m:t>
                    </m:r>
                  </m:oMath>
                </a14:m>
                <a:r>
                  <a:rPr lang="en-GB" dirty="0"/>
                  <a:t> (4dp)</a:t>
                </a:r>
              </a:p>
              <a:p>
                <a14:m>
                  <m:oMath xmlns:m="http://schemas.openxmlformats.org/officeDocument/2006/math">
                    <m:r>
                      <a:rPr lang="en-GB" i="1">
                        <a:latin typeface="Cambria Math" panose="02040503050406030204" pitchFamily="18" charset="0"/>
                      </a:rPr>
                      <m:t>𝑃</m:t>
                    </m:r>
                    <m:d>
                      <m:dPr>
                        <m:ctrlPr>
                          <a:rPr lang="en-GB" i="1">
                            <a:latin typeface="Cambria Math" panose="02040503050406030204" pitchFamily="18" charset="0"/>
                          </a:rPr>
                        </m:ctrlPr>
                      </m:dPr>
                      <m:e>
                        <m:r>
                          <a:rPr lang="en-GB" i="1">
                            <a:latin typeface="Cambria Math" panose="02040503050406030204" pitchFamily="18" charset="0"/>
                          </a:rPr>
                          <m:t>𝑋</m:t>
                        </m:r>
                        <m:r>
                          <a:rPr lang="en-GB" i="1">
                            <a:latin typeface="Cambria Math" panose="02040503050406030204" pitchFamily="18" charset="0"/>
                          </a:rPr>
                          <m:t>+</m:t>
                        </m:r>
                        <m:r>
                          <a:rPr lang="en-GB" i="1">
                            <a:latin typeface="Cambria Math" panose="02040503050406030204" pitchFamily="18" charset="0"/>
                          </a:rPr>
                          <m:t>𝑌</m:t>
                        </m:r>
                        <m:r>
                          <a:rPr lang="en-GB" i="1">
                            <a:latin typeface="Cambria Math" panose="02040503050406030204" pitchFamily="18" charset="0"/>
                          </a:rPr>
                          <m:t>≤5</m:t>
                        </m:r>
                      </m:e>
                    </m:d>
                    <m:r>
                      <a:rPr lang="en-GB" i="1">
                        <a:latin typeface="Cambria Math" panose="02040503050406030204" pitchFamily="18" charset="0"/>
                      </a:rPr>
                      <m:t>=0.1912</m:t>
                    </m:r>
                  </m:oMath>
                </a14:m>
                <a:r>
                  <a:rPr lang="en-GB" dirty="0"/>
                  <a:t> (4dp)</a:t>
                </a:r>
              </a:p>
              <a:p>
                <a:r>
                  <a:rPr lang="en-GB" sz="1400" dirty="0"/>
                  <a:t>(using tables of calculator)</a:t>
                </a:r>
                <a:endParaRPr lang="en-GB" dirty="0"/>
              </a:p>
            </p:txBody>
          </p:sp>
        </mc:Choice>
        <mc:Fallback xmlns="">
          <p:sp>
            <p:nvSpPr>
              <p:cNvPr id="11" name="Rectangle 10">
                <a:extLst>
                  <a:ext uri="{FF2B5EF4-FFF2-40B4-BE49-F238E27FC236}">
                    <a16:creationId xmlns:a16="http://schemas.microsoft.com/office/drawing/2014/main" id="{07C176DE-4110-4515-993E-62A764FF35B3}"/>
                  </a:ext>
                </a:extLst>
              </p:cNvPr>
              <p:cNvSpPr>
                <a:spLocks noRot="1" noChangeAspect="1" noMove="1" noResize="1" noEditPoints="1" noAdjustHandles="1" noChangeArrowheads="1" noChangeShapeType="1" noTextEdit="1"/>
              </p:cNvSpPr>
              <p:nvPr/>
            </p:nvSpPr>
            <p:spPr>
              <a:xfrm>
                <a:off x="4936232" y="4794394"/>
                <a:ext cx="4093468" cy="1295611"/>
              </a:xfrm>
              <a:prstGeom prst="rect">
                <a:avLst/>
              </a:prstGeom>
              <a:blipFill>
                <a:blip r:embed="rId4"/>
                <a:stretch>
                  <a:fillRect l="-447" b="-4225"/>
                </a:stretch>
              </a:blipFill>
            </p:spPr>
            <p:txBody>
              <a:bodyPr/>
              <a:lstStyle/>
              <a:p>
                <a:r>
                  <a:rPr lang="en-GB">
                    <a:noFill/>
                  </a:rPr>
                  <a:t> </a:t>
                </a:r>
              </a:p>
            </p:txBody>
          </p:sp>
        </mc:Fallback>
      </mc:AlternateContent>
      <p:sp>
        <p:nvSpPr>
          <p:cNvPr id="12" name="Rectangle 11">
            <a:extLst>
              <a:ext uri="{FF2B5EF4-FFF2-40B4-BE49-F238E27FC236}">
                <a16:creationId xmlns:a16="http://schemas.microsoft.com/office/drawing/2014/main" id="{9735B397-781B-4471-BBCE-E4AA14558A14}"/>
              </a:ext>
            </a:extLst>
          </p:cNvPr>
          <p:cNvSpPr/>
          <p:nvPr/>
        </p:nvSpPr>
        <p:spPr>
          <a:xfrm>
            <a:off x="4579620" y="482763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13" name="Rectangle 12">
            <a:extLst>
              <a:ext uri="{FF2B5EF4-FFF2-40B4-BE49-F238E27FC236}">
                <a16:creationId xmlns:a16="http://schemas.microsoft.com/office/drawing/2014/main" id="{C5CBA7B7-9BE6-4AF8-823B-263F79694C7A}"/>
              </a:ext>
            </a:extLst>
          </p:cNvPr>
          <p:cNvSpPr/>
          <p:nvPr/>
        </p:nvSpPr>
        <p:spPr>
          <a:xfrm>
            <a:off x="4582284" y="553461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4" name="Rectangle 13">
            <a:extLst>
              <a:ext uri="{FF2B5EF4-FFF2-40B4-BE49-F238E27FC236}">
                <a16:creationId xmlns:a16="http://schemas.microsoft.com/office/drawing/2014/main" id="{ED688D8E-308D-4D1D-A15D-56F69005425E}"/>
              </a:ext>
            </a:extLst>
          </p:cNvPr>
          <p:cNvSpPr/>
          <p:nvPr/>
        </p:nvSpPr>
        <p:spPr>
          <a:xfrm>
            <a:off x="4867651" y="4827632"/>
            <a:ext cx="4044119" cy="7069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a:extLst>
              <a:ext uri="{FF2B5EF4-FFF2-40B4-BE49-F238E27FC236}">
                <a16:creationId xmlns:a16="http://schemas.microsoft.com/office/drawing/2014/main" id="{141F2D29-B678-4A63-B2BA-606BF14CF32D}"/>
              </a:ext>
            </a:extLst>
          </p:cNvPr>
          <p:cNvSpPr/>
          <p:nvPr/>
        </p:nvSpPr>
        <p:spPr>
          <a:xfrm>
            <a:off x="4867651" y="5534612"/>
            <a:ext cx="4044119" cy="6629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6987656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5"/>
                                        </p:tgtEl>
                                      </p:cBhvr>
                                    </p:animEffect>
                                    <p:set>
                                      <p:cBhvr>
                                        <p:cTn id="1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7"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9FE1BAD-478B-42A1-B84D-25FB069266F2}"/>
              </a:ext>
            </a:extLst>
          </p:cNvPr>
          <p:cNvGrpSpPr/>
          <p:nvPr/>
        </p:nvGrpSpPr>
        <p:grpSpPr>
          <a:xfrm>
            <a:off x="0" y="0"/>
            <a:ext cx="9144000" cy="599127"/>
            <a:chOff x="0" y="13335"/>
            <a:chExt cx="9144218" cy="599127"/>
          </a:xfrm>
        </p:grpSpPr>
        <p:sp>
          <p:nvSpPr>
            <p:cNvPr id="3" name="TextBox 32">
              <a:extLst>
                <a:ext uri="{FF2B5EF4-FFF2-40B4-BE49-F238E27FC236}">
                  <a16:creationId xmlns:a16="http://schemas.microsoft.com/office/drawing/2014/main" id="{D9136515-AA9D-4594-9F00-38C5B5203E5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Adding Poisson Distributions</a:t>
              </a:r>
            </a:p>
          </p:txBody>
        </p:sp>
        <p:cxnSp>
          <p:nvCxnSpPr>
            <p:cNvPr id="4" name="Straight Connector 3">
              <a:extLst>
                <a:ext uri="{FF2B5EF4-FFF2-40B4-BE49-F238E27FC236}">
                  <a16:creationId xmlns:a16="http://schemas.microsoft.com/office/drawing/2014/main" id="{90A37F41-7E24-4501-BD8F-42A41353D249}"/>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0" name="TextBox 9">
            <a:extLst>
              <a:ext uri="{FF2B5EF4-FFF2-40B4-BE49-F238E27FC236}">
                <a16:creationId xmlns:a16="http://schemas.microsoft.com/office/drawing/2014/main" id="{D66292CA-8A16-40D0-86DF-D13FFA0FABB5}"/>
              </a:ext>
            </a:extLst>
          </p:cNvPr>
          <p:cNvSpPr txBox="1"/>
          <p:nvPr/>
        </p:nvSpPr>
        <p:spPr>
          <a:xfrm>
            <a:off x="370024" y="836712"/>
            <a:ext cx="8378440" cy="175432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The number of cars passing an observation point in a 5-minute interval is modelled by a Poisson distribution with mean 2. The number of other vehicles passing the observation point in a 15-minute interval is modelled by a Poisson distribution with mean 3. Find the probability that:</a:t>
            </a:r>
          </a:p>
          <a:p>
            <a:pPr marL="342900" indent="-342900">
              <a:buAutoNum type="alphaLcParenBoth"/>
            </a:pPr>
            <a:r>
              <a:rPr lang="en-GB" dirty="0"/>
              <a:t>exactly 5 vehicles, of any type, pass the observation point in a 10-minute interval</a:t>
            </a:r>
          </a:p>
          <a:p>
            <a:pPr marL="342900" indent="-342900">
              <a:buAutoNum type="alphaLcParenBoth"/>
            </a:pPr>
            <a:r>
              <a:rPr lang="en-GB" dirty="0"/>
              <a:t>more than 8 vehicles, of any type, pass the observation point in a 15-minute interval</a:t>
            </a:r>
          </a:p>
        </p:txBody>
      </p:sp>
      <p:sp>
        <p:nvSpPr>
          <p:cNvPr id="12" name="Rectangle 11">
            <a:extLst>
              <a:ext uri="{FF2B5EF4-FFF2-40B4-BE49-F238E27FC236}">
                <a16:creationId xmlns:a16="http://schemas.microsoft.com/office/drawing/2014/main" id="{9735B397-781B-4471-BBCE-E4AA14558A14}"/>
              </a:ext>
            </a:extLst>
          </p:cNvPr>
          <p:cNvSpPr/>
          <p:nvPr/>
        </p:nvSpPr>
        <p:spPr>
          <a:xfrm>
            <a:off x="598624" y="282372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A0FD00B-FA90-4F62-A6C8-783E83F1FAE3}"/>
                  </a:ext>
                </a:extLst>
              </p:cNvPr>
              <p:cNvSpPr txBox="1"/>
              <p:nvPr/>
            </p:nvSpPr>
            <p:spPr>
              <a:xfrm>
                <a:off x="1043608" y="2780928"/>
                <a:ext cx="6840760" cy="1661993"/>
              </a:xfrm>
              <a:prstGeom prst="rect">
                <a:avLst/>
              </a:prstGeom>
              <a:noFill/>
            </p:spPr>
            <p:txBody>
              <a:bodyPr wrap="square" rtlCol="0">
                <a:spAutoFit/>
              </a:bodyPr>
              <a:lstStyle/>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oMath>
                </a14:m>
                <a:r>
                  <a:rPr lang="en-GB" dirty="0"/>
                  <a:t> be the number of cars passing a 10-minute interval.</a:t>
                </a:r>
              </a:p>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oMath>
                </a14:m>
                <a:r>
                  <a:rPr lang="en-GB" dirty="0"/>
                  <a:t> be the number of other vehicles passing in a 10-minute interval.</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4</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(2)</m:t>
                      </m:r>
                    </m:oMath>
                  </m:oMathPara>
                </a14:m>
                <a:endParaRPr lang="en-GB" dirty="0"/>
              </a:p>
              <a:p>
                <a:endParaRPr lang="en-GB" sz="90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 ~</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oMath>
                </a14:m>
                <a:r>
                  <a:rPr lang="en-GB" b="0" dirty="0"/>
                  <a:t> </a:t>
                </a:r>
                <a:br>
                  <a:rPr lang="en-GB" b="0" dirty="0"/>
                </a:b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1</m:t>
                            </m:r>
                          </m:sub>
                        </m:sSub>
                        <m:r>
                          <a:rPr lang="en-GB" b="0" i="1" smtClean="0">
                            <a:latin typeface="Cambria Math" panose="02040503050406030204" pitchFamily="18" charset="0"/>
                          </a:rPr>
                          <m:t>=5</m:t>
                        </m:r>
                      </m:e>
                    </m:d>
                    <m:r>
                      <a:rPr lang="en-GB" b="0" i="1" smtClean="0">
                        <a:latin typeface="Cambria Math" panose="02040503050406030204" pitchFamily="18" charset="0"/>
                      </a:rPr>
                      <m:t>=0.1606</m:t>
                    </m:r>
                  </m:oMath>
                </a14:m>
                <a:r>
                  <a:rPr lang="en-GB" dirty="0"/>
                  <a:t> (4dp)</a:t>
                </a:r>
              </a:p>
            </p:txBody>
          </p:sp>
        </mc:Choice>
        <mc:Fallback xmlns="">
          <p:sp>
            <p:nvSpPr>
              <p:cNvPr id="14" name="TextBox 13">
                <a:extLst>
                  <a:ext uri="{FF2B5EF4-FFF2-40B4-BE49-F238E27FC236}">
                    <a16:creationId xmlns:a16="http://schemas.microsoft.com/office/drawing/2014/main" id="{EA0FD00B-FA90-4F62-A6C8-783E83F1FAE3}"/>
                  </a:ext>
                </a:extLst>
              </p:cNvPr>
              <p:cNvSpPr txBox="1">
                <a:spLocks noRot="1" noChangeAspect="1" noMove="1" noResize="1" noEditPoints="1" noAdjustHandles="1" noChangeArrowheads="1" noChangeShapeType="1" noTextEdit="1"/>
              </p:cNvSpPr>
              <p:nvPr/>
            </p:nvSpPr>
            <p:spPr>
              <a:xfrm>
                <a:off x="1043608" y="2780928"/>
                <a:ext cx="6840760" cy="1661993"/>
              </a:xfrm>
              <a:prstGeom prst="rect">
                <a:avLst/>
              </a:prstGeom>
              <a:blipFill>
                <a:blip r:embed="rId2"/>
                <a:stretch>
                  <a:fillRect l="-713" t="-1832" b="-2198"/>
                </a:stretch>
              </a:blipFill>
            </p:spPr>
            <p:txBody>
              <a:bodyPr/>
              <a:lstStyle/>
              <a:p>
                <a:r>
                  <a:rPr lang="en-GB">
                    <a:noFill/>
                  </a:rPr>
                  <a:t> </a:t>
                </a:r>
              </a:p>
            </p:txBody>
          </p:sp>
        </mc:Fallback>
      </mc:AlternateContent>
      <p:sp>
        <p:nvSpPr>
          <p:cNvPr id="15" name="Rectangle 14">
            <a:extLst>
              <a:ext uri="{FF2B5EF4-FFF2-40B4-BE49-F238E27FC236}">
                <a16:creationId xmlns:a16="http://schemas.microsoft.com/office/drawing/2014/main" id="{9A7CA947-225F-4D94-8F47-5AD9EBAF1AD6}"/>
              </a:ext>
            </a:extLst>
          </p:cNvPr>
          <p:cNvSpPr/>
          <p:nvPr/>
        </p:nvSpPr>
        <p:spPr>
          <a:xfrm>
            <a:off x="598624" y="4725144"/>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259314-7D81-40D5-ABD7-DA56D18A0AF7}"/>
                  </a:ext>
                </a:extLst>
              </p:cNvPr>
              <p:cNvSpPr txBox="1"/>
              <p:nvPr/>
            </p:nvSpPr>
            <p:spPr>
              <a:xfrm>
                <a:off x="1019324" y="4641800"/>
                <a:ext cx="7441108" cy="2215991"/>
              </a:xfrm>
              <a:prstGeom prst="rect">
                <a:avLst/>
              </a:prstGeom>
              <a:noFill/>
            </p:spPr>
            <p:txBody>
              <a:bodyPr wrap="square" rtlCol="0">
                <a:spAutoFit/>
              </a:bodyPr>
              <a:lstStyle/>
              <a:p>
                <a:r>
                  <a:rPr lang="en-GB" dirty="0"/>
                  <a:t>Let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oMath>
                </a14:m>
                <a:r>
                  <a:rPr lang="en-GB" dirty="0"/>
                  <a:t> and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oMath>
                </a14:m>
                <a:r>
                  <a:rPr lang="en-GB" dirty="0"/>
                  <a:t> be the number of cars and other vehicles passing a 15-minute interval respectively.</a:t>
                </a:r>
              </a:p>
              <a:p>
                <a:endParaRPr lang="en-GB" sz="700" dirty="0"/>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6</m:t>
                        </m:r>
                      </m:e>
                    </m:d>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(3)</m:t>
                    </m:r>
                  </m:oMath>
                </a14:m>
                <a:r>
                  <a:rPr lang="en-GB" dirty="0"/>
                  <a:t> </a:t>
                </a:r>
              </a:p>
              <a:p>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9</m:t>
                        </m:r>
                      </m:e>
                    </m:d>
                  </m:oMath>
                </a14:m>
                <a:r>
                  <a:rPr lang="en-GB" b="0" dirty="0"/>
                  <a:t> </a:t>
                </a:r>
                <a:br>
                  <a:rPr lang="en-GB" b="0" dirty="0"/>
                </a:b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&gt;8</m:t>
                        </m:r>
                      </m:e>
                    </m:d>
                    <m:r>
                      <a:rPr lang="en-GB" b="0" i="1" smtClean="0">
                        <a:latin typeface="Cambria Math" panose="02040503050406030204" pitchFamily="18" charset="0"/>
                      </a:rPr>
                      <m:t>=1−</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𝑌</m:t>
                            </m:r>
                          </m:e>
                          <m:sub>
                            <m:r>
                              <a:rPr lang="en-GB" b="0" i="1" smtClean="0">
                                <a:latin typeface="Cambria Math" panose="02040503050406030204" pitchFamily="18" charset="0"/>
                              </a:rPr>
                              <m:t>2</m:t>
                            </m:r>
                          </m:sub>
                        </m:sSub>
                        <m:r>
                          <a:rPr lang="en-GB" b="0" i="1" smtClean="0">
                            <a:latin typeface="Cambria Math" panose="02040503050406030204" pitchFamily="18" charset="0"/>
                          </a:rPr>
                          <m:t>≤8</m:t>
                        </m:r>
                      </m:e>
                    </m:d>
                  </m:oMath>
                </a14:m>
                <a:r>
                  <a:rPr lang="en-GB" b="0" dirty="0"/>
                  <a:t> </a:t>
                </a:r>
                <a:br>
                  <a:rPr lang="en-GB" b="0" dirty="0"/>
                </a:br>
                <a14:m>
                  <m:oMath xmlns:m="http://schemas.openxmlformats.org/officeDocument/2006/math">
                    <m:r>
                      <a:rPr lang="en-GB" b="0" i="1" smtClean="0">
                        <a:latin typeface="Cambria Math" panose="02040503050406030204" pitchFamily="18" charset="0"/>
                      </a:rPr>
                      <m:t>=1−0.45565…</m:t>
                    </m:r>
                  </m:oMath>
                </a14:m>
                <a:r>
                  <a:rPr lang="en-GB" b="0" dirty="0"/>
                  <a:t> </a:t>
                </a:r>
                <a:br>
                  <a:rPr lang="en-GB" b="0" dirty="0"/>
                </a:br>
                <a14:m>
                  <m:oMath xmlns:m="http://schemas.openxmlformats.org/officeDocument/2006/math">
                    <m:r>
                      <a:rPr lang="en-GB" b="0" i="1" smtClean="0">
                        <a:latin typeface="Cambria Math" panose="02040503050406030204" pitchFamily="18" charset="0"/>
                      </a:rPr>
                      <m:t>=0.5443</m:t>
                    </m:r>
                  </m:oMath>
                </a14:m>
                <a:r>
                  <a:rPr lang="en-GB" dirty="0"/>
                  <a:t> (4dp)</a:t>
                </a:r>
              </a:p>
            </p:txBody>
          </p:sp>
        </mc:Choice>
        <mc:Fallback xmlns="">
          <p:sp>
            <p:nvSpPr>
              <p:cNvPr id="16" name="TextBox 15">
                <a:extLst>
                  <a:ext uri="{FF2B5EF4-FFF2-40B4-BE49-F238E27FC236}">
                    <a16:creationId xmlns:a16="http://schemas.microsoft.com/office/drawing/2014/main" id="{AD259314-7D81-40D5-ABD7-DA56D18A0AF7}"/>
                  </a:ext>
                </a:extLst>
              </p:cNvPr>
              <p:cNvSpPr txBox="1">
                <a:spLocks noRot="1" noChangeAspect="1" noMove="1" noResize="1" noEditPoints="1" noAdjustHandles="1" noChangeArrowheads="1" noChangeShapeType="1" noTextEdit="1"/>
              </p:cNvSpPr>
              <p:nvPr/>
            </p:nvSpPr>
            <p:spPr>
              <a:xfrm>
                <a:off x="1019324" y="4641800"/>
                <a:ext cx="7441108" cy="2215991"/>
              </a:xfrm>
              <a:prstGeom prst="rect">
                <a:avLst/>
              </a:prstGeom>
              <a:blipFill>
                <a:blip r:embed="rId3"/>
                <a:stretch>
                  <a:fillRect l="-655" t="-1374"/>
                </a:stretch>
              </a:blipFill>
            </p:spPr>
            <p:txBody>
              <a:bodyPr/>
              <a:lstStyle/>
              <a:p>
                <a:r>
                  <a:rPr lang="en-GB">
                    <a:noFill/>
                  </a:rPr>
                  <a:t> </a:t>
                </a:r>
              </a:p>
            </p:txBody>
          </p:sp>
        </mc:Fallback>
      </mc:AlternateContent>
      <p:sp>
        <p:nvSpPr>
          <p:cNvPr id="18" name="Rectangle 17">
            <a:extLst>
              <a:ext uri="{FF2B5EF4-FFF2-40B4-BE49-F238E27FC236}">
                <a16:creationId xmlns:a16="http://schemas.microsoft.com/office/drawing/2014/main" id="{04A02114-5E9B-4931-9637-B8F39341F6FB}"/>
              </a:ext>
            </a:extLst>
          </p:cNvPr>
          <p:cNvSpPr/>
          <p:nvPr/>
        </p:nvSpPr>
        <p:spPr>
          <a:xfrm>
            <a:off x="896900" y="2823723"/>
            <a:ext cx="7131484" cy="161919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a:extLst>
              <a:ext uri="{FF2B5EF4-FFF2-40B4-BE49-F238E27FC236}">
                <a16:creationId xmlns:a16="http://schemas.microsoft.com/office/drawing/2014/main" id="{BBE20B47-3091-41AB-955B-169620F1A6D3}"/>
              </a:ext>
            </a:extLst>
          </p:cNvPr>
          <p:cNvSpPr/>
          <p:nvPr/>
        </p:nvSpPr>
        <p:spPr>
          <a:xfrm>
            <a:off x="886656" y="4725144"/>
            <a:ext cx="7285744" cy="20162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845948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bldLst>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2708920"/>
            <a:ext cx="9142856" cy="414908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Arrow: Down 12">
            <a:extLst>
              <a:ext uri="{FF2B5EF4-FFF2-40B4-BE49-F238E27FC236}">
                <a16:creationId xmlns:a16="http://schemas.microsoft.com/office/drawing/2014/main" id="{86B2A5AF-9A94-4B1B-A2E9-C09C3812F5CA}"/>
              </a:ext>
            </a:extLst>
          </p:cNvPr>
          <p:cNvSpPr/>
          <p:nvPr/>
        </p:nvSpPr>
        <p:spPr>
          <a:xfrm rot="17658006">
            <a:off x="6001135" y="467728"/>
            <a:ext cx="500229" cy="8676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2C8E4B76-9F29-4C78-8DDD-620B09E7967A}"/>
              </a:ext>
            </a:extLst>
          </p:cNvPr>
          <p:cNvPicPr>
            <a:picLocks noChangeAspect="1"/>
          </p:cNvPicPr>
          <p:nvPr/>
        </p:nvPicPr>
        <p:blipFill>
          <a:blip r:embed="rId2"/>
          <a:stretch>
            <a:fillRect/>
          </a:stretch>
        </p:blipFill>
        <p:spPr>
          <a:xfrm>
            <a:off x="971600" y="4438672"/>
            <a:ext cx="3456384" cy="1768383"/>
          </a:xfrm>
          <a:prstGeom prst="rect">
            <a:avLst/>
          </a:prstGeom>
          <a:effectLst>
            <a:outerShdw blurRad="50800" dist="38100" dir="2700000" algn="tl" rotWithShape="0">
              <a:prstClr val="black">
                <a:alpha val="40000"/>
              </a:prstClr>
            </a:outerShdw>
          </a:effectLst>
        </p:spPr>
      </p:pic>
      <p:sp>
        <p:nvSpPr>
          <p:cNvPr id="7" name="Arrow: Down 6"/>
          <p:cNvSpPr/>
          <p:nvPr/>
        </p:nvSpPr>
        <p:spPr>
          <a:xfrm rot="2392848">
            <a:off x="4364580" y="3507442"/>
            <a:ext cx="439535" cy="11101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8" name="TextBox 7"/>
          <p:cNvSpPr txBox="1"/>
          <p:nvPr/>
        </p:nvSpPr>
        <p:spPr>
          <a:xfrm>
            <a:off x="5148064" y="4006805"/>
            <a:ext cx="3816424" cy="646331"/>
          </a:xfrm>
          <a:prstGeom prst="rect">
            <a:avLst/>
          </a:prstGeom>
          <a:solidFill>
            <a:schemeClr val="bg1"/>
          </a:solidFill>
          <a:ln>
            <a:noFill/>
          </a:ln>
        </p:spPr>
        <p:txBody>
          <a:bodyPr wrap="square" rtlCol="0">
            <a:spAutoFit/>
          </a:bodyPr>
          <a:lstStyle/>
          <a:p>
            <a:r>
              <a:rPr lang="en-GB" dirty="0"/>
              <a:t>Register at: </a:t>
            </a:r>
            <a:r>
              <a:rPr lang="en-GB" b="1" dirty="0"/>
              <a:t>www.drfrostmaths.com</a:t>
            </a:r>
          </a:p>
          <a:p>
            <a:r>
              <a:rPr lang="en-GB" dirty="0"/>
              <a:t>Everything is </a:t>
            </a:r>
            <a:r>
              <a:rPr lang="en-GB" b="1" dirty="0"/>
              <a:t>completely free</a:t>
            </a:r>
            <a:r>
              <a:rPr lang="en-GB" dirty="0"/>
              <a:t>.</a:t>
            </a:r>
          </a:p>
        </p:txBody>
      </p:sp>
      <p:sp>
        <p:nvSpPr>
          <p:cNvPr id="9" name="TextBox 8"/>
          <p:cNvSpPr txBox="1"/>
          <p:nvPr/>
        </p:nvSpPr>
        <p:spPr>
          <a:xfrm>
            <a:off x="5148064" y="4653136"/>
            <a:ext cx="3816424"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dirty="0"/>
              <a:t>Practise questions by chapter, including past paper questions and extension questions (e.g. MAT).</a:t>
            </a:r>
          </a:p>
          <a:p>
            <a:endParaRPr lang="en-GB" sz="1600" dirty="0"/>
          </a:p>
          <a:p>
            <a:r>
              <a:rPr lang="en-GB" sz="1600" dirty="0"/>
              <a:t>Teachers: you can create student accounts (or students can register themselves).</a:t>
            </a:r>
          </a:p>
        </p:txBody>
      </p:sp>
      <p:pic>
        <p:nvPicPr>
          <p:cNvPr id="10" name="Picture 9">
            <a:extLst>
              <a:ext uri="{FF2B5EF4-FFF2-40B4-BE49-F238E27FC236}">
                <a16:creationId xmlns:a16="http://schemas.microsoft.com/office/drawing/2014/main" id="{7DD14B93-6F65-4D15-B032-D10E3A451FC6}"/>
              </a:ext>
            </a:extLst>
          </p:cNvPr>
          <p:cNvPicPr>
            <a:picLocks noChangeAspect="1"/>
          </p:cNvPicPr>
          <p:nvPr/>
        </p:nvPicPr>
        <p:blipFill>
          <a:blip r:embed="rId3"/>
          <a:stretch>
            <a:fillRect/>
          </a:stretch>
        </p:blipFill>
        <p:spPr>
          <a:xfrm>
            <a:off x="182751" y="412904"/>
            <a:ext cx="5868144" cy="3421824"/>
          </a:xfrm>
          <a:prstGeom prst="rect">
            <a:avLst/>
          </a:prstGeom>
        </p:spPr>
      </p:pic>
      <p:pic>
        <p:nvPicPr>
          <p:cNvPr id="12" name="Picture 11">
            <a:extLst>
              <a:ext uri="{FF2B5EF4-FFF2-40B4-BE49-F238E27FC236}">
                <a16:creationId xmlns:a16="http://schemas.microsoft.com/office/drawing/2014/main" id="{34ACDBDC-16F1-4D6E-8EE8-9C0EC8140F8F}"/>
              </a:ext>
            </a:extLst>
          </p:cNvPr>
          <p:cNvPicPr>
            <a:picLocks noChangeAspect="1"/>
          </p:cNvPicPr>
          <p:nvPr/>
        </p:nvPicPr>
        <p:blipFill>
          <a:blip r:embed="rId4"/>
          <a:stretch>
            <a:fillRect/>
          </a:stretch>
        </p:blipFill>
        <p:spPr>
          <a:xfrm>
            <a:off x="4430990" y="1176886"/>
            <a:ext cx="4323708" cy="268306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321363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28-29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8574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670C9E2-7F58-4F09-97DC-99BA844FBE0E}"/>
                  </a:ext>
                </a:extLst>
              </p:cNvPr>
              <p:cNvSpPr txBox="1"/>
              <p:nvPr/>
            </p:nvSpPr>
            <p:spPr>
              <a:xfrm>
                <a:off x="827584" y="2348880"/>
                <a:ext cx="3096344" cy="123110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p>
              <a:p>
                <a:pPr/>
                <a14:m>
                  <m:oMathPara xmlns:m="http://schemas.openxmlformats.org/officeDocument/2006/math">
                    <m:oMathParaPr>
                      <m:jc m:val="centerGroup"/>
                    </m:oMathParaPr>
                    <m:oMath xmlns:m="http://schemas.openxmlformats.org/officeDocument/2006/math">
                      <m:r>
                        <a:rPr lang="en-GB" sz="2800" b="0" i="1" smtClean="0">
                          <a:latin typeface="Cambria Math" panose="02040503050406030204" pitchFamily="18" charset="0"/>
                        </a:rPr>
                        <m:t>𝐸</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e>
                      </m:d>
                      <m:r>
                        <a:rPr lang="en-GB" sz="2800" b="0" i="1" smtClean="0">
                          <a:latin typeface="Cambria Math" panose="02040503050406030204" pitchFamily="18" charset="0"/>
                        </a:rPr>
                        <m:t>=</m:t>
                      </m:r>
                      <m:r>
                        <a:rPr lang="en-GB" sz="2800" b="0" i="1" smtClean="0">
                          <a:latin typeface="Cambria Math" panose="02040503050406030204" pitchFamily="18" charset="0"/>
                        </a:rPr>
                        <m:t>𝜆</m:t>
                      </m:r>
                    </m:oMath>
                    <m:oMath xmlns:m="http://schemas.openxmlformats.org/officeDocument/2006/math">
                      <m:r>
                        <a:rPr lang="en-GB" sz="2800" b="0" i="1" smtClean="0">
                          <a:latin typeface="Cambria Math" panose="02040503050406030204" pitchFamily="18" charset="0"/>
                        </a:rPr>
                        <m:t>𝑉𝑎𝑟</m:t>
                      </m:r>
                      <m:d>
                        <m:dPr>
                          <m:ctrlPr>
                            <a:rPr lang="en-GB" sz="2800" b="0" i="1" smtClean="0">
                              <a:latin typeface="Cambria Math" panose="02040503050406030204" pitchFamily="18" charset="0"/>
                            </a:rPr>
                          </m:ctrlPr>
                        </m:dPr>
                        <m:e>
                          <m:r>
                            <a:rPr lang="en-GB" sz="2800" b="0" i="1" smtClean="0">
                              <a:latin typeface="Cambria Math" panose="02040503050406030204" pitchFamily="18" charset="0"/>
                            </a:rPr>
                            <m:t>𝑋</m:t>
                          </m:r>
                        </m:e>
                      </m:d>
                      <m:r>
                        <a:rPr lang="en-GB" sz="2800" b="0" i="1" smtClean="0">
                          <a:latin typeface="Cambria Math" panose="02040503050406030204" pitchFamily="18" charset="0"/>
                        </a:rPr>
                        <m:t>=</m:t>
                      </m:r>
                      <m:r>
                        <a:rPr lang="en-GB" sz="2800" b="0" i="1" smtClean="0">
                          <a:latin typeface="Cambria Math" panose="02040503050406030204" pitchFamily="18" charset="0"/>
                        </a:rPr>
                        <m:t>𝜆</m:t>
                      </m:r>
                    </m:oMath>
                  </m:oMathPara>
                </a14:m>
                <a:endParaRPr lang="en-GB" sz="2800" dirty="0"/>
              </a:p>
            </p:txBody>
          </p:sp>
        </mc:Choice>
        <mc:Fallback xmlns="">
          <p:sp>
            <p:nvSpPr>
              <p:cNvPr id="2" name="TextBox 1">
                <a:extLst>
                  <a:ext uri="{FF2B5EF4-FFF2-40B4-BE49-F238E27FC236}">
                    <a16:creationId xmlns:a16="http://schemas.microsoft.com/office/drawing/2014/main" id="{F670C9E2-7F58-4F09-97DC-99BA844FBE0E}"/>
                  </a:ext>
                </a:extLst>
              </p:cNvPr>
              <p:cNvSpPr txBox="1">
                <a:spLocks noRot="1" noChangeAspect="1" noMove="1" noResize="1" noEditPoints="1" noAdjustHandles="1" noChangeArrowheads="1" noChangeShapeType="1" noTextEdit="1"/>
              </p:cNvSpPr>
              <p:nvPr/>
            </p:nvSpPr>
            <p:spPr>
              <a:xfrm>
                <a:off x="827584" y="2348880"/>
                <a:ext cx="3096344" cy="1231106"/>
              </a:xfrm>
              <a:prstGeom prst="rect">
                <a:avLst/>
              </a:prstGeom>
              <a:blipFill>
                <a:blip r:embed="rId2"/>
                <a:stretch>
                  <a:fillRect l="-1367" t="-1456"/>
                </a:stretch>
              </a:blipFill>
            </p:spPr>
            <p:txBody>
              <a:bodyPr/>
              <a:lstStyle/>
              <a:p>
                <a:r>
                  <a:rPr lang="en-GB">
                    <a:noFill/>
                  </a:rPr>
                  <a:t> </a:t>
                </a:r>
              </a:p>
            </p:txBody>
          </p:sp>
        </mc:Fallback>
      </mc:AlternateContent>
      <p:grpSp>
        <p:nvGrpSpPr>
          <p:cNvPr id="3" name="Group 2">
            <a:extLst>
              <a:ext uri="{FF2B5EF4-FFF2-40B4-BE49-F238E27FC236}">
                <a16:creationId xmlns:a16="http://schemas.microsoft.com/office/drawing/2014/main" id="{E78E842F-3129-4E60-8721-C7136F48A4CC}"/>
              </a:ext>
            </a:extLst>
          </p:cNvPr>
          <p:cNvGrpSpPr/>
          <p:nvPr/>
        </p:nvGrpSpPr>
        <p:grpSpPr>
          <a:xfrm>
            <a:off x="0" y="0"/>
            <a:ext cx="9143074" cy="599127"/>
            <a:chOff x="0" y="13335"/>
            <a:chExt cx="9144218" cy="599127"/>
          </a:xfrm>
        </p:grpSpPr>
        <p:sp>
          <p:nvSpPr>
            <p:cNvPr id="4" name="TextBox 32">
              <a:extLst>
                <a:ext uri="{FF2B5EF4-FFF2-40B4-BE49-F238E27FC236}">
                  <a16:creationId xmlns:a16="http://schemas.microsoft.com/office/drawing/2014/main" id="{2EF9516C-2AF5-4478-B79E-5FD3652209EB}"/>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Poisson distribution</a:t>
              </a:r>
              <a:endParaRPr lang="en-GB" sz="3200" dirty="0"/>
            </a:p>
          </p:txBody>
        </p:sp>
        <p:cxnSp>
          <p:nvCxnSpPr>
            <p:cNvPr id="5" name="Straight Connector 4">
              <a:extLst>
                <a:ext uri="{FF2B5EF4-FFF2-40B4-BE49-F238E27FC236}">
                  <a16:creationId xmlns:a16="http://schemas.microsoft.com/office/drawing/2014/main" id="{0C4A4373-694A-45A5-8419-947C2E54EDC2}"/>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CE1CF58-EF7C-49F6-968F-30213C156033}"/>
                  </a:ext>
                </a:extLst>
              </p:cNvPr>
              <p:cNvSpPr txBox="1"/>
              <p:nvPr/>
            </p:nvSpPr>
            <p:spPr>
              <a:xfrm>
                <a:off x="488628" y="824012"/>
                <a:ext cx="7776864" cy="1200329"/>
              </a:xfrm>
              <a:prstGeom prst="rect">
                <a:avLst/>
              </a:prstGeom>
              <a:noFill/>
            </p:spPr>
            <p:txBody>
              <a:bodyPr wrap="square" rtlCol="0">
                <a:spAutoFit/>
              </a:bodyPr>
              <a:lstStyle/>
              <a:p>
                <a:r>
                  <a:rPr lang="en-GB" dirty="0"/>
                  <a:t>We know a Poisson distribution is the number of events that occur within a given time interval, where events occur at a rate of </a:t>
                </a:r>
                <a14:m>
                  <m:oMath xmlns:m="http://schemas.openxmlformats.org/officeDocument/2006/math">
                    <m:r>
                      <a:rPr lang="en-GB" b="0" i="1" smtClean="0">
                        <a:latin typeface="Cambria Math" panose="02040503050406030204" pitchFamily="18" charset="0"/>
                      </a:rPr>
                      <m:t>𝜆</m:t>
                    </m:r>
                  </m:oMath>
                </a14:m>
                <a:r>
                  <a:rPr lang="en-GB" dirty="0"/>
                  <a:t> per that interval.</a:t>
                </a:r>
              </a:p>
              <a:p>
                <a:r>
                  <a:rPr lang="en-GB" dirty="0"/>
                  <a:t>Given this, what is the </a:t>
                </a:r>
                <a:r>
                  <a:rPr lang="en-GB" b="1" dirty="0"/>
                  <a:t>expected value </a:t>
                </a:r>
                <a14:m>
                  <m:oMath xmlns:m="http://schemas.openxmlformats.org/officeDocument/2006/math">
                    <m:r>
                      <a:rPr lang="en-GB" b="1" i="1" smtClean="0">
                        <a:latin typeface="Cambria Math" panose="02040503050406030204" pitchFamily="18" charset="0"/>
                      </a:rPr>
                      <m:t>𝑬</m:t>
                    </m:r>
                    <m:r>
                      <a:rPr lang="en-GB" b="1" i="1" smtClean="0">
                        <a:latin typeface="Cambria Math" panose="02040503050406030204" pitchFamily="18" charset="0"/>
                      </a:rPr>
                      <m:t>(</m:t>
                    </m:r>
                    <m:r>
                      <a:rPr lang="en-GB" b="1" i="1" smtClean="0">
                        <a:latin typeface="Cambria Math" panose="02040503050406030204" pitchFamily="18" charset="0"/>
                      </a:rPr>
                      <m:t>𝑿</m:t>
                    </m:r>
                    <m:r>
                      <a:rPr lang="en-GB" b="1" i="1" smtClean="0">
                        <a:latin typeface="Cambria Math" panose="02040503050406030204" pitchFamily="18" charset="0"/>
                      </a:rPr>
                      <m:t>)</m:t>
                    </m:r>
                  </m:oMath>
                </a14:m>
                <a:r>
                  <a:rPr lang="en-GB" dirty="0"/>
                  <a:t>, i.e. the expected number of events that occur?</a:t>
                </a:r>
              </a:p>
            </p:txBody>
          </p:sp>
        </mc:Choice>
        <mc:Fallback xmlns="">
          <p:sp>
            <p:nvSpPr>
              <p:cNvPr id="6" name="TextBox 5">
                <a:extLst>
                  <a:ext uri="{FF2B5EF4-FFF2-40B4-BE49-F238E27FC236}">
                    <a16:creationId xmlns:a16="http://schemas.microsoft.com/office/drawing/2014/main" id="{FCE1CF58-EF7C-49F6-968F-30213C156033}"/>
                  </a:ext>
                </a:extLst>
              </p:cNvPr>
              <p:cNvSpPr txBox="1">
                <a:spLocks noRot="1" noChangeAspect="1" noMove="1" noResize="1" noEditPoints="1" noAdjustHandles="1" noChangeArrowheads="1" noChangeShapeType="1" noTextEdit="1"/>
              </p:cNvSpPr>
              <p:nvPr/>
            </p:nvSpPr>
            <p:spPr>
              <a:xfrm>
                <a:off x="488628" y="824012"/>
                <a:ext cx="7776864" cy="1200329"/>
              </a:xfrm>
              <a:prstGeom prst="rect">
                <a:avLst/>
              </a:prstGeom>
              <a:blipFill>
                <a:blip r:embed="rId3"/>
                <a:stretch>
                  <a:fillRect l="-627"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E692C24-198B-4880-869C-EE0DBA571FB9}"/>
                  </a:ext>
                </a:extLst>
              </p:cNvPr>
              <p:cNvSpPr txBox="1"/>
              <p:nvPr/>
            </p:nvSpPr>
            <p:spPr>
              <a:xfrm>
                <a:off x="4644008" y="3068960"/>
                <a:ext cx="4077976" cy="3362715"/>
              </a:xfrm>
              <a:prstGeom prst="rect">
                <a:avLst/>
              </a:prstGeom>
              <a:noFill/>
            </p:spPr>
            <p:txBody>
              <a:bodyPr wrap="square" rtlCol="0">
                <a:spAutoFit/>
              </a:bodyPr>
              <a:lstStyle/>
              <a:p>
                <a:r>
                  <a:rPr lang="en-GB" sz="1400" b="1" dirty="0"/>
                  <a:t>Proof (harder than you think):</a:t>
                </a:r>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sSubSup>
                        <m:sSubSupPr>
                          <m:ctrlPr>
                            <a:rPr lang="en-GB" sz="1400" b="0" i="1" smtClean="0">
                              <a:latin typeface="Cambria Math" panose="02040503050406030204" pitchFamily="18" charset="0"/>
                            </a:rPr>
                          </m:ctrlPr>
                        </m:sSubSupPr>
                        <m:e>
                          <m:r>
                            <m:rPr>
                              <m:sty m:val="p"/>
                            </m:rPr>
                            <a:rPr lang="en-GB" sz="1400" b="0" i="0" smtClean="0">
                              <a:latin typeface="Cambria Math" panose="02040503050406030204" pitchFamily="18" charset="0"/>
                            </a:rPr>
                            <m:t>Σ</m:t>
                          </m:r>
                        </m:e>
                        <m:sub>
                          <m:r>
                            <a:rPr lang="en-GB" sz="1400" b="0" i="1" smtClean="0">
                              <a:latin typeface="Cambria Math" panose="02040503050406030204" pitchFamily="18" charset="0"/>
                            </a:rPr>
                            <m:t>𝑥</m:t>
                          </m:r>
                          <m:r>
                            <a:rPr lang="en-GB" sz="1400" b="0" i="1" smtClean="0">
                              <a:latin typeface="Cambria Math" panose="02040503050406030204" pitchFamily="18" charset="0"/>
                            </a:rPr>
                            <m:t>=0</m:t>
                          </m:r>
                        </m:sub>
                        <m:sup>
                          <m:r>
                            <a:rPr lang="en-GB" sz="1400" b="0" i="1" smtClean="0">
                              <a:latin typeface="Cambria Math" panose="02040503050406030204" pitchFamily="18" charset="0"/>
                            </a:rPr>
                            <m:t>∞</m:t>
                          </m:r>
                        </m:sup>
                      </m:sSubSup>
                      <m:r>
                        <a:rPr lang="en-GB" sz="1400" b="0" i="1" smtClean="0">
                          <a:latin typeface="Cambria Math" panose="02040503050406030204" pitchFamily="18" charset="0"/>
                        </a:rPr>
                        <m:t> </m:t>
                      </m:r>
                      <m:r>
                        <a:rPr lang="en-GB" sz="1400" b="0" i="1" smtClean="0">
                          <a:latin typeface="Cambria Math" panose="02040503050406030204" pitchFamily="18" charset="0"/>
                        </a:rPr>
                        <m:t>𝑥</m:t>
                      </m:r>
                      <m:r>
                        <a:rPr lang="en-GB" sz="1400" b="0" i="1" smtClean="0">
                          <a:latin typeface="Cambria Math" panose="02040503050406030204" pitchFamily="18" charset="0"/>
                        </a:rPr>
                        <m:t> </m:t>
                      </m:r>
                      <m:r>
                        <a:rPr lang="en-GB" sz="1400" b="0" i="1" smtClean="0">
                          <a:latin typeface="Cambria Math" panose="02040503050406030204" pitchFamily="18" charset="0"/>
                        </a:rPr>
                        <m:t>𝑝</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𝑥</m:t>
                          </m:r>
                        </m:e>
                      </m:d>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=0</m:t>
                          </m:r>
                        </m:sub>
                        <m:sup>
                          <m:r>
                            <a:rPr lang="en-GB" sz="1400" i="1">
                              <a:latin typeface="Cambria Math" panose="02040503050406030204" pitchFamily="18" charset="0"/>
                            </a:rPr>
                            <m:t>∞</m:t>
                          </m:r>
                        </m:sup>
                      </m:sSubSup>
                      <m:f>
                        <m:fPr>
                          <m:ctrlPr>
                            <a:rPr lang="en-GB" sz="1400" b="0" i="1" smtClean="0">
                              <a:latin typeface="Cambria Math" panose="02040503050406030204" pitchFamily="18" charset="0"/>
                            </a:rPr>
                          </m:ctrlPr>
                        </m:fPr>
                        <m:num>
                          <m:r>
                            <a:rPr lang="en-GB" sz="1400" i="1">
                              <a:latin typeface="Cambria Math" panose="02040503050406030204" pitchFamily="18" charset="0"/>
                            </a:rPr>
                            <m:t>𝑥</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𝜆</m:t>
                              </m:r>
                            </m:e>
                            <m:sup>
                              <m:r>
                                <a:rPr lang="en-GB" sz="1400" b="0" i="1" smtClean="0">
                                  <a:latin typeface="Cambria Math" panose="02040503050406030204" pitchFamily="18" charset="0"/>
                                </a:rPr>
                                <m:t>𝑥</m:t>
                              </m:r>
                            </m:sup>
                          </m:sSup>
                        </m:num>
                        <m:den>
                          <m:r>
                            <a:rPr lang="en-GB" sz="1400" b="0" i="1" smtClean="0">
                              <a:latin typeface="Cambria Math" panose="02040503050406030204" pitchFamily="18" charset="0"/>
                            </a:rPr>
                            <m:t>𝑥</m:t>
                          </m:r>
                          <m:r>
                            <a:rPr lang="en-GB" sz="1400" b="0" i="1" smtClean="0">
                              <a:latin typeface="Cambria Math" panose="02040503050406030204" pitchFamily="18" charset="0"/>
                            </a:rPr>
                            <m:t>!</m:t>
                          </m:r>
                        </m:den>
                      </m:f>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r>
                            <a:rPr lang="en-GB" sz="1400" i="1">
                              <a:latin typeface="Cambria Math" panose="02040503050406030204" pitchFamily="18" charset="0"/>
                            </a:rPr>
                            <m:t>𝑥</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m:t>
                              </m:r>
                              <m:r>
                                <a:rPr lang="en-GB" sz="1400" i="1">
                                  <a:latin typeface="Cambria Math" panose="02040503050406030204" pitchFamily="18" charset="0"/>
                                </a:rPr>
                                <m:t>𝜆</m:t>
                              </m:r>
                            </m:sup>
                          </m:sSup>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oMath>
                    <m:oMath xmlns:m="http://schemas.openxmlformats.org/officeDocument/2006/math">
                      <m:r>
                        <a:rPr lang="en-GB" sz="1400" b="0" i="1" smtClean="0">
                          <a:latin typeface="Cambria Math" panose="02040503050406030204" pitchFamily="18" charset="0"/>
                        </a:rPr>
                        <m:t>=</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r>
                            <a:rPr lang="en-GB" sz="1400" i="1">
                              <a:latin typeface="Cambria Math" panose="02040503050406030204" pitchFamily="18" charset="0"/>
                            </a:rPr>
                            <m:t>𝑥</m:t>
                          </m:r>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r>
                        <a:rPr lang="en-GB" sz="1400" b="0" i="1" smtClean="0">
                          <a:latin typeface="Cambria Math" panose="02040503050406030204" pitchFamily="18" charset="0"/>
                        </a:rPr>
                        <m:t>=</m:t>
                      </m:r>
                      <m:r>
                        <a:rPr lang="en-GB" sz="1400" b="0" i="1" smtClean="0">
                          <a:latin typeface="Cambria Math" panose="02040503050406030204" pitchFamily="18" charset="0"/>
                        </a:rPr>
                        <m:t>𝜆</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=1</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r>
                                <a:rPr lang="en-GB" sz="1400" b="0" i="1" smtClean="0">
                                  <a:latin typeface="Cambria Math" panose="02040503050406030204" pitchFamily="18" charset="0"/>
                                </a:rPr>
                                <m:t>−1</m:t>
                              </m:r>
                            </m:sup>
                          </m:sSup>
                        </m:num>
                        <m:den>
                          <m:d>
                            <m:dPr>
                              <m:ctrlPr>
                                <a:rPr lang="en-GB" sz="1400" b="0" i="1" smtClean="0">
                                  <a:latin typeface="Cambria Math" panose="02040503050406030204" pitchFamily="18" charset="0"/>
                                </a:rPr>
                              </m:ctrlPr>
                            </m:dPr>
                            <m:e>
                              <m:r>
                                <a:rPr lang="en-GB" sz="1400" i="1">
                                  <a:latin typeface="Cambria Math" panose="02040503050406030204" pitchFamily="18" charset="0"/>
                                </a:rPr>
                                <m:t>𝑥</m:t>
                              </m:r>
                              <m:r>
                                <a:rPr lang="en-GB" sz="1400" b="0" i="1" smtClean="0">
                                  <a:latin typeface="Cambria Math" panose="02040503050406030204" pitchFamily="18" charset="0"/>
                                </a:rPr>
                                <m:t>−1</m:t>
                              </m:r>
                            </m:e>
                          </m:d>
                          <m:r>
                            <a:rPr lang="en-GB" sz="1400" i="1">
                              <a:latin typeface="Cambria Math" panose="02040503050406030204" pitchFamily="18" charset="0"/>
                            </a:rPr>
                            <m:t>!</m:t>
                          </m:r>
                        </m:den>
                      </m:f>
                    </m:oMath>
                    <m:oMath xmlns:m="http://schemas.openxmlformats.org/officeDocument/2006/math">
                      <m:r>
                        <a:rPr lang="en-GB" sz="1400" b="0" i="1" smtClean="0">
                          <a:latin typeface="Cambria Math" panose="02040503050406030204" pitchFamily="18" charset="0"/>
                        </a:rPr>
                        <m:t>=</m:t>
                      </m:r>
                      <m:r>
                        <a:rPr lang="en-GB" sz="1400" i="1">
                          <a:latin typeface="Cambria Math" panose="02040503050406030204" pitchFamily="18" charset="0"/>
                        </a:rPr>
                        <m:t>𝜆</m:t>
                      </m:r>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r>
                            <a:rPr lang="en-GB" sz="1400" i="1">
                              <a:latin typeface="Cambria Math" panose="02040503050406030204" pitchFamily="18" charset="0"/>
                            </a:rPr>
                            <m:t>−</m:t>
                          </m:r>
                          <m:r>
                            <a:rPr lang="en-GB" sz="1400" i="1">
                              <a:latin typeface="Cambria Math" panose="02040503050406030204" pitchFamily="18" charset="0"/>
                            </a:rPr>
                            <m:t>𝜆</m:t>
                          </m:r>
                        </m:sup>
                      </m:sSup>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i="1">
                              <a:latin typeface="Cambria Math" panose="02040503050406030204" pitchFamily="18" charset="0"/>
                            </a:rPr>
                            <m:t>𝑥</m:t>
                          </m:r>
                          <m:r>
                            <a:rPr lang="en-GB" sz="1400" i="1">
                              <a:latin typeface="Cambria Math" panose="02040503050406030204" pitchFamily="18" charset="0"/>
                            </a:rPr>
                            <m:t>=0</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b="0" i="1" smtClean="0">
                              <a:latin typeface="Cambria Math" panose="02040503050406030204" pitchFamily="18" charset="0"/>
                            </a:rPr>
                            <m:t>𝑥</m:t>
                          </m:r>
                          <m:r>
                            <a:rPr lang="en-GB" sz="1400" i="1">
                              <a:latin typeface="Cambria Math" panose="02040503050406030204" pitchFamily="18" charset="0"/>
                            </a:rPr>
                            <m:t>!</m:t>
                          </m:r>
                        </m:den>
                      </m:f>
                    </m:oMath>
                  </m:oMathPara>
                </a14:m>
                <a:endParaRPr lang="en-GB" sz="1400" dirty="0"/>
              </a:p>
              <a:p>
                <a:r>
                  <a:rPr lang="en-GB" sz="1400" dirty="0"/>
                  <a:t>In Core Pure Year 2 you will learn that:</a:t>
                </a:r>
              </a:p>
              <a:p>
                <a:pPr/>
                <a14:m>
                  <m:oMathPara xmlns:m="http://schemas.openxmlformats.org/officeDocument/2006/math">
                    <m:oMathParaPr>
                      <m:jc m:val="centerGroup"/>
                    </m:oMathParaPr>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𝜆</m:t>
                          </m:r>
                        </m:sup>
                      </m:sSup>
                      <m:r>
                        <a:rPr lang="en-GB" sz="1400" b="0" i="1" smtClean="0">
                          <a:latin typeface="Cambria Math" panose="02040503050406030204" pitchFamily="18" charset="0"/>
                        </a:rPr>
                        <m:t>=1+</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𝜆</m:t>
                          </m:r>
                        </m:num>
                        <m:den>
                          <m:r>
                            <a:rPr lang="en-GB" sz="1400" b="0" i="1" smtClean="0">
                              <a:latin typeface="Cambria Math" panose="02040503050406030204" pitchFamily="18" charset="0"/>
                            </a:rPr>
                            <m:t>1!</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i="1">
                                  <a:latin typeface="Cambria Math" panose="02040503050406030204" pitchFamily="18" charset="0"/>
                                </a:rPr>
                                <m:t>𝜆</m:t>
                              </m:r>
                            </m:e>
                            <m:sup>
                              <m:r>
                                <a:rPr lang="en-GB" sz="1400" b="0" i="1" smtClean="0">
                                  <a:latin typeface="Cambria Math" panose="02040503050406030204" pitchFamily="18" charset="0"/>
                                </a:rPr>
                                <m:t>2</m:t>
                              </m:r>
                            </m:sup>
                          </m:sSup>
                        </m:num>
                        <m:den>
                          <m:r>
                            <a:rPr lang="en-GB" sz="1400" b="0" i="1" smtClean="0">
                              <a:latin typeface="Cambria Math" panose="02040503050406030204" pitchFamily="18" charset="0"/>
                            </a:rPr>
                            <m:t>2!</m:t>
                          </m:r>
                        </m:den>
                      </m:f>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𝜆</m:t>
                              </m:r>
                            </m:e>
                            <m:sup>
                              <m:r>
                                <a:rPr lang="en-GB" sz="1400" b="0" i="1" smtClean="0">
                                  <a:latin typeface="Cambria Math" panose="02040503050406030204" pitchFamily="18" charset="0"/>
                                </a:rPr>
                                <m:t>3</m:t>
                              </m:r>
                            </m:sup>
                          </m:sSup>
                        </m:num>
                        <m:den>
                          <m:r>
                            <a:rPr lang="en-GB" sz="1400" b="0" i="1" smtClean="0">
                              <a:latin typeface="Cambria Math" panose="02040503050406030204" pitchFamily="18" charset="0"/>
                            </a:rPr>
                            <m:t>3!</m:t>
                          </m:r>
                        </m:den>
                      </m:f>
                      <m:r>
                        <a:rPr lang="en-GB" sz="1400" b="0" i="1" smtClean="0">
                          <a:latin typeface="Cambria Math" panose="02040503050406030204" pitchFamily="18" charset="0"/>
                        </a:rPr>
                        <m:t>+…=</m:t>
                      </m:r>
                      <m:sSubSup>
                        <m:sSubSupPr>
                          <m:ctrlPr>
                            <a:rPr lang="en-GB" sz="1400" i="1">
                              <a:latin typeface="Cambria Math" panose="02040503050406030204" pitchFamily="18" charset="0"/>
                            </a:rPr>
                          </m:ctrlPr>
                        </m:sSubSupPr>
                        <m:e>
                          <m:r>
                            <m:rPr>
                              <m:sty m:val="p"/>
                            </m:rPr>
                            <a:rPr lang="en-GB" sz="1400">
                              <a:latin typeface="Cambria Math" panose="02040503050406030204" pitchFamily="18" charset="0"/>
                            </a:rPr>
                            <m:t>Σ</m:t>
                          </m:r>
                        </m:e>
                        <m:sub>
                          <m:r>
                            <a:rPr lang="en-GB" sz="1400" b="0" i="1" smtClean="0">
                              <a:latin typeface="Cambria Math" panose="02040503050406030204" pitchFamily="18" charset="0"/>
                            </a:rPr>
                            <m:t>𝑥</m:t>
                          </m:r>
                          <m:r>
                            <a:rPr lang="en-GB" sz="1400" i="1">
                              <a:latin typeface="Cambria Math" panose="02040503050406030204" pitchFamily="18" charset="0"/>
                            </a:rPr>
                            <m:t>=</m:t>
                          </m:r>
                          <m:r>
                            <a:rPr lang="en-GB" sz="1400" b="0" i="1" smtClean="0">
                              <a:latin typeface="Cambria Math" panose="02040503050406030204" pitchFamily="18" charset="0"/>
                            </a:rPr>
                            <m:t>0</m:t>
                          </m:r>
                        </m:sub>
                        <m:sup>
                          <m:r>
                            <a:rPr lang="en-GB" sz="1400" i="1">
                              <a:latin typeface="Cambria Math" panose="02040503050406030204" pitchFamily="18" charset="0"/>
                            </a:rPr>
                            <m:t>∞</m:t>
                          </m:r>
                        </m:sup>
                      </m:sSubSup>
                      <m:f>
                        <m:fPr>
                          <m:ctrlPr>
                            <a:rPr lang="en-GB" sz="1400" i="1">
                              <a:latin typeface="Cambria Math" panose="02040503050406030204" pitchFamily="18" charset="0"/>
                            </a:rPr>
                          </m:ctrlPr>
                        </m:fPr>
                        <m:num>
                          <m:sSup>
                            <m:sSupPr>
                              <m:ctrlPr>
                                <a:rPr lang="en-GB" sz="1400" i="1">
                                  <a:latin typeface="Cambria Math" panose="02040503050406030204" pitchFamily="18" charset="0"/>
                                </a:rPr>
                              </m:ctrlPr>
                            </m:sSupPr>
                            <m:e>
                              <m:r>
                                <a:rPr lang="en-GB" sz="1400" i="1">
                                  <a:latin typeface="Cambria Math" panose="02040503050406030204" pitchFamily="18" charset="0"/>
                                </a:rPr>
                                <m:t>𝜆</m:t>
                              </m:r>
                            </m:e>
                            <m:sup>
                              <m:r>
                                <a:rPr lang="en-GB" sz="1400" i="1">
                                  <a:latin typeface="Cambria Math" panose="02040503050406030204" pitchFamily="18" charset="0"/>
                                </a:rPr>
                                <m:t>𝑥</m:t>
                              </m:r>
                            </m:sup>
                          </m:sSup>
                        </m:num>
                        <m:den>
                          <m:r>
                            <a:rPr lang="en-GB" sz="1400" i="1">
                              <a:latin typeface="Cambria Math" panose="02040503050406030204" pitchFamily="18" charset="0"/>
                            </a:rPr>
                            <m:t>𝑥</m:t>
                          </m:r>
                          <m:r>
                            <a:rPr lang="en-GB" sz="1400" i="1">
                              <a:latin typeface="Cambria Math" panose="02040503050406030204" pitchFamily="18" charset="0"/>
                            </a:rPr>
                            <m:t>!</m:t>
                          </m:r>
                        </m:den>
                      </m:f>
                    </m:oMath>
                  </m:oMathPara>
                </a14:m>
                <a:endParaRPr lang="en-GB" sz="1400" dirty="0"/>
              </a:p>
              <a:p>
                <a:r>
                  <a:rPr lang="en-GB" sz="1400" dirty="0"/>
                  <a:t>Therefore </a:t>
                </a:r>
                <a14:m>
                  <m:oMath xmlns:m="http://schemas.openxmlformats.org/officeDocument/2006/math">
                    <m:r>
                      <a:rPr lang="en-GB" sz="1400" b="0" i="1" smtClean="0">
                        <a:latin typeface="Cambria Math" panose="02040503050406030204" pitchFamily="18" charset="0"/>
                      </a:rPr>
                      <m:t>𝐸</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𝑋</m:t>
                        </m:r>
                      </m:e>
                    </m:d>
                    <m:r>
                      <a:rPr lang="en-GB" sz="1400" b="0" i="1" smtClean="0">
                        <a:latin typeface="Cambria Math" panose="02040503050406030204" pitchFamily="18" charset="0"/>
                      </a:rPr>
                      <m:t>=</m:t>
                    </m:r>
                    <m:r>
                      <a:rPr lang="en-GB" sz="1400" b="0" i="1" smtClean="0">
                        <a:latin typeface="Cambria Math" panose="02040503050406030204" pitchFamily="18" charset="0"/>
                      </a:rPr>
                      <m:t>𝜆</m:t>
                    </m:r>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m:t>
                        </m:r>
                        <m:r>
                          <a:rPr lang="en-GB" sz="1400" b="0" i="1" smtClean="0">
                            <a:latin typeface="Cambria Math" panose="02040503050406030204" pitchFamily="18" charset="0"/>
                          </a:rPr>
                          <m:t>𝜆</m:t>
                        </m:r>
                      </m:sup>
                    </m:sSup>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𝑒</m:t>
                        </m:r>
                      </m:e>
                      <m:sup>
                        <m:r>
                          <a:rPr lang="en-GB" sz="1400" b="0" i="1" smtClean="0">
                            <a:latin typeface="Cambria Math" panose="02040503050406030204" pitchFamily="18" charset="0"/>
                          </a:rPr>
                          <m:t>𝜆</m:t>
                        </m:r>
                      </m:sup>
                    </m:sSup>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endParaRPr lang="en-GB" sz="1400" dirty="0"/>
              </a:p>
              <a:p>
                <a:r>
                  <a:rPr lang="en-GB" sz="1400" dirty="0"/>
                  <a:t>The proof is considerably easier when using a </a:t>
                </a:r>
                <a:r>
                  <a:rPr lang="en-GB" sz="1400" b="1" dirty="0"/>
                  <a:t>probability generating function.</a:t>
                </a:r>
                <a:r>
                  <a:rPr lang="en-GB" sz="1400" dirty="0"/>
                  <a:t> You will learn about these later in FS1.</a:t>
                </a:r>
              </a:p>
            </p:txBody>
          </p:sp>
        </mc:Choice>
        <mc:Fallback xmlns="">
          <p:sp>
            <p:nvSpPr>
              <p:cNvPr id="7" name="TextBox 6">
                <a:extLst>
                  <a:ext uri="{FF2B5EF4-FFF2-40B4-BE49-F238E27FC236}">
                    <a16:creationId xmlns:a16="http://schemas.microsoft.com/office/drawing/2014/main" id="{0E692C24-198B-4880-869C-EE0DBA571FB9}"/>
                  </a:ext>
                </a:extLst>
              </p:cNvPr>
              <p:cNvSpPr txBox="1">
                <a:spLocks noRot="1" noChangeAspect="1" noMove="1" noResize="1" noEditPoints="1" noAdjustHandles="1" noChangeArrowheads="1" noChangeShapeType="1" noTextEdit="1"/>
              </p:cNvSpPr>
              <p:nvPr/>
            </p:nvSpPr>
            <p:spPr>
              <a:xfrm>
                <a:off x="4644008" y="3068960"/>
                <a:ext cx="4077976" cy="3362715"/>
              </a:xfrm>
              <a:prstGeom prst="rect">
                <a:avLst/>
              </a:prstGeom>
              <a:blipFill>
                <a:blip r:embed="rId4"/>
                <a:stretch>
                  <a:fillRect l="-448" t="-181" b="-10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C3BBFE5-3DDD-467D-B351-2F588A061CCF}"/>
                  </a:ext>
                </a:extLst>
              </p:cNvPr>
              <p:cNvSpPr txBox="1"/>
              <p:nvPr/>
            </p:nvSpPr>
            <p:spPr>
              <a:xfrm>
                <a:off x="7884368" y="4077072"/>
                <a:ext cx="1080120" cy="215444"/>
              </a:xfrm>
              <a:prstGeom prst="rect">
                <a:avLst/>
              </a:prstGeom>
              <a:noFill/>
            </p:spPr>
            <p:txBody>
              <a:bodyPr wrap="square" rtlCol="0">
                <a:spAutoFit/>
              </a:bodyPr>
              <a:lstStyle/>
              <a:p>
                <a14:m>
                  <m:oMath xmlns:m="http://schemas.openxmlformats.org/officeDocument/2006/math">
                    <m:r>
                      <a:rPr lang="en-GB" sz="800" b="0" i="1" smtClean="0">
                        <a:latin typeface="Cambria Math" panose="02040503050406030204" pitchFamily="18" charset="0"/>
                      </a:rPr>
                      <m:t>𝑥</m:t>
                    </m:r>
                    <m:r>
                      <a:rPr lang="en-GB" sz="800" b="0" i="1" smtClean="0">
                        <a:latin typeface="Cambria Math" panose="02040503050406030204" pitchFamily="18" charset="0"/>
                      </a:rPr>
                      <m:t>=0</m:t>
                    </m:r>
                  </m:oMath>
                </a14:m>
                <a:r>
                  <a:rPr lang="en-GB" sz="800" dirty="0"/>
                  <a:t> term will be 0.</a:t>
                </a:r>
              </a:p>
            </p:txBody>
          </p:sp>
        </mc:Choice>
        <mc:Fallback xmlns="">
          <p:sp>
            <p:nvSpPr>
              <p:cNvPr id="8" name="TextBox 7">
                <a:extLst>
                  <a:ext uri="{FF2B5EF4-FFF2-40B4-BE49-F238E27FC236}">
                    <a16:creationId xmlns:a16="http://schemas.microsoft.com/office/drawing/2014/main" id="{EC3BBFE5-3DDD-467D-B351-2F588A061CCF}"/>
                  </a:ext>
                </a:extLst>
              </p:cNvPr>
              <p:cNvSpPr txBox="1">
                <a:spLocks noRot="1" noChangeAspect="1" noMove="1" noResize="1" noEditPoints="1" noAdjustHandles="1" noChangeArrowheads="1" noChangeShapeType="1" noTextEdit="1"/>
              </p:cNvSpPr>
              <p:nvPr/>
            </p:nvSpPr>
            <p:spPr>
              <a:xfrm>
                <a:off x="7884368" y="4077072"/>
                <a:ext cx="1080120" cy="215444"/>
              </a:xfrm>
              <a:prstGeom prst="rect">
                <a:avLst/>
              </a:prstGeom>
              <a:blipFill>
                <a:blip r:embed="rId5"/>
                <a:stretch>
                  <a:fillRect b="-11429"/>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03600584-2A7A-429E-8721-F534EDF5C015}"/>
              </a:ext>
            </a:extLst>
          </p:cNvPr>
          <p:cNvCxnSpPr/>
          <p:nvPr/>
        </p:nvCxnSpPr>
        <p:spPr>
          <a:xfrm flipH="1" flipV="1">
            <a:off x="8519160" y="3825240"/>
            <a:ext cx="85288" cy="2518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21144BF-39BF-43A0-9413-F37F1DC25477}"/>
              </a:ext>
            </a:extLst>
          </p:cNvPr>
          <p:cNvSpPr txBox="1"/>
          <p:nvPr/>
        </p:nvSpPr>
        <p:spPr>
          <a:xfrm>
            <a:off x="7164288" y="4386452"/>
            <a:ext cx="1080120" cy="215444"/>
          </a:xfrm>
          <a:prstGeom prst="rect">
            <a:avLst/>
          </a:prstGeom>
          <a:noFill/>
        </p:spPr>
        <p:txBody>
          <a:bodyPr wrap="square" rtlCol="0">
            <a:spAutoFit/>
          </a:bodyPr>
          <a:lstStyle/>
          <a:p>
            <a:r>
              <a:rPr lang="en-GB" sz="800" dirty="0"/>
              <a:t>Note change of limit.</a:t>
            </a:r>
          </a:p>
        </p:txBody>
      </p:sp>
      <p:cxnSp>
        <p:nvCxnSpPr>
          <p:cNvPr id="12" name="Straight Arrow Connector 11">
            <a:extLst>
              <a:ext uri="{FF2B5EF4-FFF2-40B4-BE49-F238E27FC236}">
                <a16:creationId xmlns:a16="http://schemas.microsoft.com/office/drawing/2014/main" id="{D1ABC453-3295-464D-A119-1F7A22958DE1}"/>
              </a:ext>
            </a:extLst>
          </p:cNvPr>
          <p:cNvCxnSpPr>
            <a:cxnSpLocks/>
          </p:cNvCxnSpPr>
          <p:nvPr/>
        </p:nvCxnSpPr>
        <p:spPr>
          <a:xfrm flipH="1" flipV="1">
            <a:off x="6089650" y="4464050"/>
            <a:ext cx="1074638" cy="500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188BB9-F60F-4B78-9C85-034F4360FA04}"/>
                  </a:ext>
                </a:extLst>
              </p:cNvPr>
              <p:cNvSpPr txBox="1"/>
              <p:nvPr/>
            </p:nvSpPr>
            <p:spPr>
              <a:xfrm>
                <a:off x="893950" y="4324318"/>
                <a:ext cx="2952328" cy="1477328"/>
              </a:xfrm>
              <a:prstGeom prst="rect">
                <a:avLst/>
              </a:prstGeom>
              <a:noFill/>
            </p:spPr>
            <p:txBody>
              <a:bodyPr wrap="square" rtlCol="0">
                <a:spAutoFit/>
              </a:bodyPr>
              <a:lstStyle/>
              <a:p>
                <a:r>
                  <a:rPr lang="en-GB" dirty="0"/>
                  <a:t>The fact that </a:t>
                </a:r>
                <a14:m>
                  <m:oMath xmlns:m="http://schemas.openxmlformats.org/officeDocument/2006/math">
                    <m:r>
                      <a:rPr lang="en-GB" b="0" i="1" smtClean="0">
                        <a:latin typeface="Cambria Math" panose="02040503050406030204" pitchFamily="18" charset="0"/>
                      </a:rPr>
                      <m:t>𝐸</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and </a:t>
                </a:r>
                <a14:m>
                  <m:oMath xmlns:m="http://schemas.openxmlformats.org/officeDocument/2006/math">
                    <m:r>
                      <a:rPr lang="en-GB" b="0" i="1" smtClean="0">
                        <a:latin typeface="Cambria Math" panose="02040503050406030204" pitchFamily="18" charset="0"/>
                      </a:rPr>
                      <m:t>𝑉𝑎𝑟</m:t>
                    </m:r>
                    <m:r>
                      <a:rPr lang="en-GB" b="0" i="1" smtClean="0">
                        <a:latin typeface="Cambria Math" panose="02040503050406030204" pitchFamily="18" charset="0"/>
                      </a:rPr>
                      <m:t>(</m:t>
                    </m:r>
                    <m:r>
                      <a:rPr lang="en-GB" b="0" i="1" smtClean="0">
                        <a:latin typeface="Cambria Math" panose="02040503050406030204" pitchFamily="18" charset="0"/>
                      </a:rPr>
                      <m:t>𝑋</m:t>
                    </m:r>
                    <m:r>
                      <a:rPr lang="en-GB" b="0" i="1" smtClean="0">
                        <a:latin typeface="Cambria Math" panose="02040503050406030204" pitchFamily="18" charset="0"/>
                      </a:rPr>
                      <m:t>)</m:t>
                    </m:r>
                  </m:oMath>
                </a14:m>
                <a:r>
                  <a:rPr lang="en-GB" dirty="0"/>
                  <a:t> are equal can be used to assess whether a Poisson distribution is a suitable model.</a:t>
                </a:r>
              </a:p>
            </p:txBody>
          </p:sp>
        </mc:Choice>
        <mc:Fallback xmlns="">
          <p:sp>
            <p:nvSpPr>
              <p:cNvPr id="14" name="TextBox 13">
                <a:extLst>
                  <a:ext uri="{FF2B5EF4-FFF2-40B4-BE49-F238E27FC236}">
                    <a16:creationId xmlns:a16="http://schemas.microsoft.com/office/drawing/2014/main" id="{57188BB9-F60F-4B78-9C85-034F4360FA04}"/>
                  </a:ext>
                </a:extLst>
              </p:cNvPr>
              <p:cNvSpPr txBox="1">
                <a:spLocks noRot="1" noChangeAspect="1" noMove="1" noResize="1" noEditPoints="1" noAdjustHandles="1" noChangeArrowheads="1" noChangeShapeType="1" noTextEdit="1"/>
              </p:cNvSpPr>
              <p:nvPr/>
            </p:nvSpPr>
            <p:spPr>
              <a:xfrm>
                <a:off x="893950" y="4324318"/>
                <a:ext cx="2952328" cy="1477328"/>
              </a:xfrm>
              <a:prstGeom prst="rect">
                <a:avLst/>
              </a:prstGeom>
              <a:blipFill>
                <a:blip r:embed="rId6"/>
                <a:stretch>
                  <a:fillRect l="-1860" t="-2058" b="-5350"/>
                </a:stretch>
              </a:blipFill>
            </p:spPr>
            <p:txBody>
              <a:bodyPr/>
              <a:lstStyle/>
              <a:p>
                <a:r>
                  <a:rPr lang="en-GB">
                    <a:noFill/>
                  </a:rPr>
                  <a:t> </a:t>
                </a:r>
              </a:p>
            </p:txBody>
          </p:sp>
        </mc:Fallback>
      </mc:AlternateContent>
      <p:cxnSp>
        <p:nvCxnSpPr>
          <p:cNvPr id="15" name="Straight Arrow Connector 14">
            <a:extLst>
              <a:ext uri="{FF2B5EF4-FFF2-40B4-BE49-F238E27FC236}">
                <a16:creationId xmlns:a16="http://schemas.microsoft.com/office/drawing/2014/main" id="{831D9F8C-99D4-4B01-BFE6-01461C0038B3}"/>
              </a:ext>
            </a:extLst>
          </p:cNvPr>
          <p:cNvCxnSpPr>
            <a:cxnSpLocks/>
          </p:cNvCxnSpPr>
          <p:nvPr/>
        </p:nvCxnSpPr>
        <p:spPr>
          <a:xfrm flipH="1" flipV="1">
            <a:off x="4026716" y="2936148"/>
            <a:ext cx="637563" cy="1677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ctangle 16">
            <a:extLst>
              <a:ext uri="{FF2B5EF4-FFF2-40B4-BE49-F238E27FC236}">
                <a16:creationId xmlns:a16="http://schemas.microsoft.com/office/drawing/2014/main" id="{7FA262E5-1D61-4F02-97DD-AE0F47AACBAC}"/>
              </a:ext>
            </a:extLst>
          </p:cNvPr>
          <p:cNvSpPr/>
          <p:nvPr/>
        </p:nvSpPr>
        <p:spPr>
          <a:xfrm>
            <a:off x="4680335" y="3356992"/>
            <a:ext cx="4284153" cy="3042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4126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1" nodeType="after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7"/>
                                        </p:tgtEl>
                                      </p:cBhvr>
                                    </p:animEffect>
                                    <p:set>
                                      <p:cBhvr>
                                        <p:cTn id="36"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 grpId="0" animBg="1"/>
      <p:bldP spid="7" grpId="0"/>
      <p:bldP spid="8" grpId="0"/>
      <p:bldP spid="11" grpId="0"/>
      <p:bldP spid="14" grpId="0"/>
      <p:bldP spid="17" grpId="0" animBg="1"/>
      <p:bldP spid="1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488505-3801-4E7A-BCA2-C13267D09BC1}"/>
              </a:ext>
            </a:extLst>
          </p:cNvPr>
          <p:cNvGrpSpPr/>
          <p:nvPr/>
        </p:nvGrpSpPr>
        <p:grpSpPr>
          <a:xfrm>
            <a:off x="0" y="0"/>
            <a:ext cx="9143074" cy="599127"/>
            <a:chOff x="0" y="13335"/>
            <a:chExt cx="9144218" cy="599127"/>
          </a:xfrm>
        </p:grpSpPr>
        <p:sp>
          <p:nvSpPr>
            <p:cNvPr id="3" name="TextBox 32">
              <a:extLst>
                <a:ext uri="{FF2B5EF4-FFF2-40B4-BE49-F238E27FC236}">
                  <a16:creationId xmlns:a16="http://schemas.microsoft.com/office/drawing/2014/main" id="{BB2B2992-6F78-40E8-B9BD-FF4A5B7EFCB4}"/>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Mean and variance of Poisson distribution</a:t>
              </a:r>
              <a:endParaRPr lang="en-GB" sz="3200" dirty="0"/>
            </a:p>
          </p:txBody>
        </p:sp>
        <p:cxnSp>
          <p:nvCxnSpPr>
            <p:cNvPr id="4" name="Straight Connector 3">
              <a:extLst>
                <a:ext uri="{FF2B5EF4-FFF2-40B4-BE49-F238E27FC236}">
                  <a16:creationId xmlns:a16="http://schemas.microsoft.com/office/drawing/2014/main" id="{E37EB4E8-34D6-4489-AFC6-5B472ECC307E}"/>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C20C52-5E3C-4F48-8A36-19D20F40E88C}"/>
                  </a:ext>
                </a:extLst>
              </p:cNvPr>
              <p:cNvSpPr txBox="1"/>
              <p:nvPr/>
            </p:nvSpPr>
            <p:spPr>
              <a:xfrm>
                <a:off x="370024" y="836712"/>
                <a:ext cx="8378440" cy="258532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[Textbook] A botanist counts the number of daisies, </a:t>
                </a:r>
                <a14:m>
                  <m:oMath xmlns:m="http://schemas.openxmlformats.org/officeDocument/2006/math">
                    <m:r>
                      <a:rPr lang="en-GB" b="0" i="1" smtClean="0">
                        <a:latin typeface="Cambria Math" panose="02040503050406030204" pitchFamily="18" charset="0"/>
                      </a:rPr>
                      <m:t>𝑥</m:t>
                    </m:r>
                  </m:oMath>
                </a14:m>
                <a:r>
                  <a:rPr lang="en-GB" dirty="0"/>
                  <a:t>, in each of 80 randomly selected squares within a field. The results are summarised below.</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rPr>
                        <m:t>Σ</m:t>
                      </m:r>
                      <m:r>
                        <a:rPr lang="en-GB" b="0" i="1" smtClean="0">
                          <a:latin typeface="Cambria Math" panose="02040503050406030204" pitchFamily="18" charset="0"/>
                        </a:rPr>
                        <m:t>𝑥</m:t>
                      </m:r>
                      <m:r>
                        <a:rPr lang="en-GB" b="0" i="1" smtClean="0">
                          <a:latin typeface="Cambria Math" panose="02040503050406030204" pitchFamily="18" charset="0"/>
                        </a:rPr>
                        <m:t>=295,  </m:t>
                      </m:r>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=1386</m:t>
                      </m:r>
                    </m:oMath>
                  </m:oMathPara>
                </a14:m>
                <a:endParaRPr lang="en-GB" dirty="0"/>
              </a:p>
              <a:p>
                <a:pPr marL="342900" indent="-342900">
                  <a:buAutoNum type="alphaLcParenBoth"/>
                </a:pPr>
                <a:r>
                  <a:rPr lang="en-GB" dirty="0"/>
                  <a:t>Calculate the mean and the variance of the number of daisies per square for the 80 squares. Give your answers to 2 decimal places.</a:t>
                </a:r>
              </a:p>
              <a:p>
                <a:pPr marL="342900" indent="-342900">
                  <a:buAutoNum type="alphaLcParenBoth"/>
                </a:pPr>
                <a:r>
                  <a:rPr lang="en-GB" dirty="0"/>
                  <a:t>Explain how the answers from part a support the choice of a Poisson distribution as a model.</a:t>
                </a:r>
              </a:p>
              <a:p>
                <a:pPr marL="342900" indent="-342900">
                  <a:buAutoNum type="alphaLcParenBoth"/>
                </a:pPr>
                <a:r>
                  <a:rPr lang="en-GB" dirty="0"/>
                  <a:t>Using a suitable value for </a:t>
                </a:r>
                <a14:m>
                  <m:oMath xmlns:m="http://schemas.openxmlformats.org/officeDocument/2006/math">
                    <m:r>
                      <a:rPr lang="en-GB" b="0" i="1" smtClean="0">
                        <a:latin typeface="Cambria Math" panose="02040503050406030204" pitchFamily="18" charset="0"/>
                      </a:rPr>
                      <m:t>𝜆</m:t>
                    </m:r>
                  </m:oMath>
                </a14:m>
                <a:r>
                  <a:rPr lang="en-GB" dirty="0"/>
                  <a:t>, estimate the probability that exactly 3 daises will be found in a randomly selected square.</a:t>
                </a:r>
              </a:p>
            </p:txBody>
          </p:sp>
        </mc:Choice>
        <mc:Fallback xmlns="">
          <p:sp>
            <p:nvSpPr>
              <p:cNvPr id="5" name="TextBox 4">
                <a:extLst>
                  <a:ext uri="{FF2B5EF4-FFF2-40B4-BE49-F238E27FC236}">
                    <a16:creationId xmlns:a16="http://schemas.microsoft.com/office/drawing/2014/main" id="{6BC20C52-5E3C-4F48-8A36-19D20F40E88C}"/>
                  </a:ext>
                </a:extLst>
              </p:cNvPr>
              <p:cNvSpPr txBox="1">
                <a:spLocks noRot="1" noChangeAspect="1" noMove="1" noResize="1" noEditPoints="1" noAdjustHandles="1" noChangeArrowheads="1" noChangeShapeType="1" noTextEdit="1"/>
              </p:cNvSpPr>
              <p:nvPr/>
            </p:nvSpPr>
            <p:spPr>
              <a:xfrm>
                <a:off x="370024" y="836712"/>
                <a:ext cx="8378440" cy="2585323"/>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FE0B516-A261-44D2-B72C-28943B95681E}"/>
                  </a:ext>
                </a:extLst>
              </p:cNvPr>
              <p:cNvSpPr txBox="1"/>
              <p:nvPr/>
            </p:nvSpPr>
            <p:spPr>
              <a:xfrm>
                <a:off x="527100" y="3670424"/>
                <a:ext cx="4159200" cy="2985946"/>
              </a:xfrm>
              <a:prstGeom prst="rect">
                <a:avLst/>
              </a:prstGeom>
              <a:noFill/>
            </p:spPr>
            <p:txBody>
              <a:bodyPr wrap="square" rtlCol="0">
                <a:spAutoFit/>
              </a:bodyPr>
              <a:lstStyle/>
              <a:p>
                <a:r>
                  <a:rPr lang="en-GB" dirty="0"/>
                  <a:t>Mean </a:t>
                </a:r>
                <a14:m>
                  <m:oMath xmlns:m="http://schemas.openxmlformats.org/officeDocument/2006/math">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m:rPr>
                            <m:sty m:val="p"/>
                          </m:rPr>
                          <a:rPr lang="en-GB" b="0" i="0" dirty="0" smtClean="0">
                            <a:latin typeface="Cambria Math" panose="02040503050406030204" pitchFamily="18" charset="0"/>
                          </a:rPr>
                          <m:t>Σ</m:t>
                        </m:r>
                        <m:r>
                          <a:rPr lang="en-GB" b="0" i="1" dirty="0" smtClean="0">
                            <a:latin typeface="Cambria Math" panose="02040503050406030204" pitchFamily="18" charset="0"/>
                          </a:rPr>
                          <m:t>𝑥</m:t>
                        </m:r>
                      </m:num>
                      <m:den>
                        <m:r>
                          <a:rPr lang="en-GB" b="0" i="1" dirty="0" smtClean="0">
                            <a:latin typeface="Cambria Math" panose="02040503050406030204" pitchFamily="18" charset="0"/>
                          </a:rPr>
                          <m:t>80</m:t>
                        </m:r>
                      </m:den>
                    </m:f>
                    <m:r>
                      <a:rPr lang="en-GB" b="0" i="1" dirty="0" smtClean="0">
                        <a:latin typeface="Cambria Math" panose="02040503050406030204" pitchFamily="18" charset="0"/>
                      </a:rPr>
                      <m:t>=</m:t>
                    </m:r>
                    <m:f>
                      <m:fPr>
                        <m:ctrlPr>
                          <a:rPr lang="en-GB" b="0" i="1" dirty="0" smtClean="0">
                            <a:latin typeface="Cambria Math" panose="02040503050406030204" pitchFamily="18" charset="0"/>
                          </a:rPr>
                        </m:ctrlPr>
                      </m:fPr>
                      <m:num>
                        <m:r>
                          <a:rPr lang="en-GB" b="0" i="1" dirty="0" smtClean="0">
                            <a:latin typeface="Cambria Math" panose="02040503050406030204" pitchFamily="18" charset="0"/>
                          </a:rPr>
                          <m:t>295</m:t>
                        </m:r>
                      </m:num>
                      <m:den>
                        <m:r>
                          <a:rPr lang="en-GB" b="0" i="1" dirty="0" smtClean="0">
                            <a:latin typeface="Cambria Math" panose="02040503050406030204" pitchFamily="18" charset="0"/>
                          </a:rPr>
                          <m:t>80</m:t>
                        </m:r>
                      </m:den>
                    </m:f>
                    <m:r>
                      <a:rPr lang="en-GB" b="0" i="1" dirty="0" smtClean="0">
                        <a:latin typeface="Cambria Math" panose="02040503050406030204" pitchFamily="18" charset="0"/>
                      </a:rPr>
                      <m:t>=3.69</m:t>
                    </m:r>
                  </m:oMath>
                </a14:m>
                <a:r>
                  <a:rPr lang="en-GB" dirty="0"/>
                  <a:t> (2dp)</a:t>
                </a:r>
              </a:p>
              <a:p>
                <a:pPr/>
                <a:r>
                  <a:rPr lang="en-GB" dirty="0"/>
                  <a:t>Variance </a:t>
                </a:r>
                <a14:m>
                  <m:oMath xmlns:m="http://schemas.openxmlformats.org/officeDocument/2006/math">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𝜎</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m:rPr>
                            <m:sty m:val="p"/>
                          </m:rPr>
                          <a:rPr lang="en-GB" b="0" i="0" smtClean="0">
                            <a:latin typeface="Cambria Math" panose="02040503050406030204" pitchFamily="18" charset="0"/>
                          </a:rPr>
                          <m:t>Σ</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num>
                      <m:den>
                        <m:r>
                          <a:rPr lang="en-GB" b="0" i="1" smtClean="0">
                            <a:latin typeface="Cambria Math" panose="02040503050406030204" pitchFamily="18" charset="0"/>
                          </a:rPr>
                          <m:t>80</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p>
                        <m:r>
                          <a:rPr lang="en-GB" b="0" i="1" smtClean="0">
                            <a:latin typeface="Cambria Math" panose="02040503050406030204" pitchFamily="18" charset="0"/>
                          </a:rPr>
                          <m:t>2</m:t>
                        </m:r>
                      </m:sup>
                    </m:sSup>
                  </m:oMath>
                </a14:m>
                <a:br>
                  <a:rPr lang="en-GB" b="0" dirty="0"/>
                </a:b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1386</m:t>
                          </m:r>
                        </m:num>
                        <m:den>
                          <m:r>
                            <a:rPr lang="en-GB" b="0" i="1" smtClean="0">
                              <a:latin typeface="Cambria Math" panose="02040503050406030204" pitchFamily="18" charset="0"/>
                            </a:rPr>
                            <m:t>80</m:t>
                          </m:r>
                        </m:den>
                      </m:f>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295</m:t>
                                  </m:r>
                                </m:num>
                                <m:den>
                                  <m:r>
                                    <a:rPr lang="en-GB" b="0" i="1" smtClean="0">
                                      <a:latin typeface="Cambria Math" panose="02040503050406030204" pitchFamily="18" charset="0"/>
                                    </a:rPr>
                                    <m:t>80</m:t>
                                  </m:r>
                                </m:den>
                              </m:f>
                            </m:e>
                          </m:d>
                        </m:e>
                        <m:sup>
                          <m:r>
                            <a:rPr lang="en-GB" b="0" i="1" smtClean="0">
                              <a:latin typeface="Cambria Math" panose="02040503050406030204" pitchFamily="18" charset="0"/>
                            </a:rPr>
                            <m:t>2</m:t>
                          </m:r>
                        </m:sup>
                      </m:sSup>
                    </m:oMath>
                  </m:oMathPara>
                </a14:m>
                <a:br>
                  <a:rPr lang="en-GB" b="0" dirty="0"/>
                </a:br>
                <a14:m>
                  <m:oMath xmlns:m="http://schemas.openxmlformats.org/officeDocument/2006/math">
                    <m:r>
                      <a:rPr lang="en-GB" b="0" i="1" smtClean="0">
                        <a:latin typeface="Cambria Math" panose="02040503050406030204" pitchFamily="18" charset="0"/>
                      </a:rPr>
                      <m:t>=3.73</m:t>
                    </m:r>
                  </m:oMath>
                </a14:m>
                <a:r>
                  <a:rPr lang="en-GB" dirty="0"/>
                  <a:t> (2dp)</a:t>
                </a:r>
              </a:p>
              <a:p>
                <a:endParaRPr lang="en-GB" dirty="0"/>
              </a:p>
              <a:p>
                <a:r>
                  <a:rPr lang="en-GB" dirty="0"/>
                  <a:t>Both mean and variance are 3.7 to 1dp; their proximity in value supports Poisson distribution.</a:t>
                </a:r>
              </a:p>
            </p:txBody>
          </p:sp>
        </mc:Choice>
        <mc:Fallback xmlns="">
          <p:sp>
            <p:nvSpPr>
              <p:cNvPr id="6" name="TextBox 5">
                <a:extLst>
                  <a:ext uri="{FF2B5EF4-FFF2-40B4-BE49-F238E27FC236}">
                    <a16:creationId xmlns:a16="http://schemas.microsoft.com/office/drawing/2014/main" id="{5FE0B516-A261-44D2-B72C-28943B95681E}"/>
                  </a:ext>
                </a:extLst>
              </p:cNvPr>
              <p:cNvSpPr txBox="1">
                <a:spLocks noRot="1" noChangeAspect="1" noMove="1" noResize="1" noEditPoints="1" noAdjustHandles="1" noChangeArrowheads="1" noChangeShapeType="1" noTextEdit="1"/>
              </p:cNvSpPr>
              <p:nvPr/>
            </p:nvSpPr>
            <p:spPr>
              <a:xfrm>
                <a:off x="527100" y="3670424"/>
                <a:ext cx="4159200" cy="2985946"/>
              </a:xfrm>
              <a:prstGeom prst="rect">
                <a:avLst/>
              </a:prstGeom>
              <a:blipFill>
                <a:blip r:embed="rId3"/>
                <a:stretch>
                  <a:fillRect l="-1171" b="-224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B382CF2-7D91-445C-A1E5-AA819E8C09FB}"/>
                  </a:ext>
                </a:extLst>
              </p:cNvPr>
              <p:cNvSpPr txBox="1"/>
              <p:nvPr/>
            </p:nvSpPr>
            <p:spPr>
              <a:xfrm>
                <a:off x="5164336" y="3695824"/>
                <a:ext cx="3816424" cy="646331"/>
              </a:xfrm>
              <a:prstGeom prst="rect">
                <a:avLst/>
              </a:prstGeom>
              <a:noFill/>
            </p:spPr>
            <p:txBody>
              <a:bodyPr wrap="square" rtlCol="0">
                <a:spAutoFit/>
              </a:bodyPr>
              <a:lstStyle/>
              <a:p>
                <a:r>
                  <a:rPr lang="en-GB" b="0" dirty="0"/>
                  <a:t>Let </a:t>
                </a:r>
                <a14:m>
                  <m:oMath xmlns:m="http://schemas.openxmlformats.org/officeDocument/2006/math">
                    <m:r>
                      <a:rPr lang="en-GB" b="0" i="1" smtClean="0">
                        <a:latin typeface="Cambria Math" panose="02040503050406030204" pitchFamily="18" charset="0"/>
                      </a:rPr>
                      <m:t>𝑋</m:t>
                    </m:r>
                  </m:oMath>
                </a14:m>
                <a:r>
                  <a:rPr lang="en-GB" dirty="0"/>
                  <a:t> be number of daises.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3.7</m:t>
                        </m:r>
                      </m:e>
                    </m:d>
                  </m:oMath>
                </a14:m>
                <a:endParaRPr lang="en-GB" dirty="0"/>
              </a:p>
              <a:p>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=0.2087</m:t>
                    </m:r>
                  </m:oMath>
                </a14:m>
                <a:r>
                  <a:rPr lang="en-GB" dirty="0"/>
                  <a:t> (4dp)</a:t>
                </a:r>
              </a:p>
            </p:txBody>
          </p:sp>
        </mc:Choice>
        <mc:Fallback xmlns="">
          <p:sp>
            <p:nvSpPr>
              <p:cNvPr id="7" name="TextBox 6">
                <a:extLst>
                  <a:ext uri="{FF2B5EF4-FFF2-40B4-BE49-F238E27FC236}">
                    <a16:creationId xmlns:a16="http://schemas.microsoft.com/office/drawing/2014/main" id="{AB382CF2-7D91-445C-A1E5-AA819E8C09FB}"/>
                  </a:ext>
                </a:extLst>
              </p:cNvPr>
              <p:cNvSpPr txBox="1">
                <a:spLocks noRot="1" noChangeAspect="1" noMove="1" noResize="1" noEditPoints="1" noAdjustHandles="1" noChangeArrowheads="1" noChangeShapeType="1" noTextEdit="1"/>
              </p:cNvSpPr>
              <p:nvPr/>
            </p:nvSpPr>
            <p:spPr>
              <a:xfrm>
                <a:off x="5164336" y="3695824"/>
                <a:ext cx="3816424" cy="646331"/>
              </a:xfrm>
              <a:prstGeom prst="rect">
                <a:avLst/>
              </a:prstGeom>
              <a:blipFill>
                <a:blip r:embed="rId4"/>
                <a:stretch>
                  <a:fillRect l="-1278" t="-4717" b="-14151"/>
                </a:stretch>
              </a:blipFill>
            </p:spPr>
            <p:txBody>
              <a:bodyPr/>
              <a:lstStyle/>
              <a:p>
                <a:r>
                  <a:rPr lang="en-GB">
                    <a:noFill/>
                  </a:rPr>
                  <a:t> </a:t>
                </a:r>
              </a:p>
            </p:txBody>
          </p:sp>
        </mc:Fallback>
      </mc:AlternateContent>
      <p:sp>
        <p:nvSpPr>
          <p:cNvPr id="8" name="Rectangle 7">
            <a:extLst>
              <a:ext uri="{FF2B5EF4-FFF2-40B4-BE49-F238E27FC236}">
                <a16:creationId xmlns:a16="http://schemas.microsoft.com/office/drawing/2014/main" id="{6E1B9647-4722-4E1B-B324-B32888900C39}"/>
              </a:ext>
            </a:extLst>
          </p:cNvPr>
          <p:cNvSpPr/>
          <p:nvPr/>
        </p:nvSpPr>
        <p:spPr>
          <a:xfrm>
            <a:off x="169987" y="3750940"/>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a:extLst>
              <a:ext uri="{FF2B5EF4-FFF2-40B4-BE49-F238E27FC236}">
                <a16:creationId xmlns:a16="http://schemas.microsoft.com/office/drawing/2014/main" id="{30FC1A93-D742-481F-9185-8C1F25BD666E}"/>
              </a:ext>
            </a:extLst>
          </p:cNvPr>
          <p:cNvSpPr/>
          <p:nvPr/>
        </p:nvSpPr>
        <p:spPr>
          <a:xfrm>
            <a:off x="159011" y="573325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a:extLst>
              <a:ext uri="{FF2B5EF4-FFF2-40B4-BE49-F238E27FC236}">
                <a16:creationId xmlns:a16="http://schemas.microsoft.com/office/drawing/2014/main" id="{A1856A12-00F3-484F-81C6-721E1B5A1A21}"/>
              </a:ext>
            </a:extLst>
          </p:cNvPr>
          <p:cNvSpPr/>
          <p:nvPr/>
        </p:nvSpPr>
        <p:spPr>
          <a:xfrm>
            <a:off x="4781302" y="3713395"/>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a:extLst>
              <a:ext uri="{FF2B5EF4-FFF2-40B4-BE49-F238E27FC236}">
                <a16:creationId xmlns:a16="http://schemas.microsoft.com/office/drawing/2014/main" id="{583E6176-5452-4DED-9A49-9BFE9341E4C0}"/>
              </a:ext>
            </a:extLst>
          </p:cNvPr>
          <p:cNvSpPr/>
          <p:nvPr/>
        </p:nvSpPr>
        <p:spPr>
          <a:xfrm>
            <a:off x="464623" y="3750940"/>
            <a:ext cx="3891353" cy="176629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a:extLst>
              <a:ext uri="{FF2B5EF4-FFF2-40B4-BE49-F238E27FC236}">
                <a16:creationId xmlns:a16="http://schemas.microsoft.com/office/drawing/2014/main" id="{0BD593D0-6585-467A-8847-E2817E957237}"/>
              </a:ext>
            </a:extLst>
          </p:cNvPr>
          <p:cNvSpPr/>
          <p:nvPr/>
        </p:nvSpPr>
        <p:spPr>
          <a:xfrm>
            <a:off x="464623" y="5733255"/>
            <a:ext cx="3963361" cy="99602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a:extLst>
              <a:ext uri="{FF2B5EF4-FFF2-40B4-BE49-F238E27FC236}">
                <a16:creationId xmlns:a16="http://schemas.microsoft.com/office/drawing/2014/main" id="{3EC06836-09D7-4E15-B977-EC9A5DD655BC}"/>
              </a:ext>
            </a:extLst>
          </p:cNvPr>
          <p:cNvSpPr/>
          <p:nvPr/>
        </p:nvSpPr>
        <p:spPr>
          <a:xfrm>
            <a:off x="5090867" y="3713395"/>
            <a:ext cx="3801613" cy="9025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19896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1" nodeType="after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9" restart="whenNotActive" fill="hold" evtFilter="cancelBubble" nodeType="interactiveSeq">
                <p:stCondLst>
                  <p:cond evt="onClick" delay="0">
                    <p:tgtEl>
                      <p:spTgt spid="12"/>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3"/>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 31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2248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Mean and Variance of Binomial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920714"/>
                <a:ext cx="7488832" cy="3693319"/>
              </a:xfrm>
              <a:prstGeom prst="rect">
                <a:avLst/>
              </a:prstGeom>
              <a:noFill/>
            </p:spPr>
            <p:txBody>
              <a:bodyPr wrap="square" rtlCol="0">
                <a:spAutoFit/>
              </a:bodyPr>
              <a:lstStyle/>
              <a:p>
                <a:r>
                  <a:rPr lang="en-GB" dirty="0"/>
                  <a:t>I want to know amongst 200 people the probability of a certain number being left handed, where the probability any given person is left handed is 0.1.</a:t>
                </a:r>
              </a:p>
              <a:p>
                <a:endParaRPr lang="en-GB" dirty="0"/>
              </a:p>
              <a:p>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200, 0.1</m:t>
                        </m:r>
                      </m:e>
                    </m:d>
                  </m:oMath>
                </a14:m>
                <a:r>
                  <a:rPr lang="en-GB" dirty="0"/>
                  <a:t> gives a binomial distribution over the possible numbers of left-handed people.</a:t>
                </a:r>
              </a:p>
              <a:p>
                <a:endParaRPr lang="en-GB" dirty="0"/>
              </a:p>
              <a:p>
                <a:r>
                  <a:rPr lang="en-GB" dirty="0"/>
                  <a:t>Based on what you learnt in lower school, how many people would you </a:t>
                </a:r>
                <a:r>
                  <a:rPr lang="en-GB" b="1" dirty="0"/>
                  <a:t>expect</a:t>
                </a:r>
                <a:r>
                  <a:rPr lang="en-GB" dirty="0"/>
                  <a:t> on average to be left-handed?</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𝟐𝟎𝟎</m:t>
                      </m:r>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𝟐𝟎</m:t>
                      </m:r>
                    </m:oMath>
                  </m:oMathPara>
                </a14:m>
                <a:endParaRPr lang="en-GB" b="1" dirty="0"/>
              </a:p>
              <a:p>
                <a:r>
                  <a:rPr lang="en-GB" b="1" dirty="0"/>
                  <a:t>i.e. We multiplied the number of trials </a:t>
                </a:r>
                <a14:m>
                  <m:oMath xmlns:m="http://schemas.openxmlformats.org/officeDocument/2006/math">
                    <m:r>
                      <a:rPr lang="en-GB" b="1" i="1" smtClean="0">
                        <a:latin typeface="Cambria Math" panose="02040503050406030204" pitchFamily="18" charset="0"/>
                      </a:rPr>
                      <m:t>𝒏</m:t>
                    </m:r>
                  </m:oMath>
                </a14:m>
                <a:r>
                  <a:rPr lang="en-GB" b="1" dirty="0"/>
                  <a:t> and the probability of success </a:t>
                </a:r>
                <a14:m>
                  <m:oMath xmlns:m="http://schemas.openxmlformats.org/officeDocument/2006/math">
                    <m:r>
                      <a:rPr lang="en-GB" b="1" i="1" smtClean="0">
                        <a:latin typeface="Cambria Math" panose="02040503050406030204" pitchFamily="18" charset="0"/>
                      </a:rPr>
                      <m:t>𝒑</m:t>
                    </m:r>
                  </m:oMath>
                </a14:m>
                <a:r>
                  <a:rPr lang="en-GB" b="1" dirty="0"/>
                  <a:t> to work out the mean number of successes.</a:t>
                </a:r>
              </a:p>
              <a:p>
                <a:r>
                  <a:rPr lang="en-GB" b="1" dirty="0"/>
                  <a:t>The variance is much harder to work out and we won’t give the proof here.</a:t>
                </a:r>
              </a:p>
            </p:txBody>
          </p:sp>
        </mc:Choice>
        <mc:Fallback xmlns="">
          <p:sp>
            <p:nvSpPr>
              <p:cNvPr id="5" name="TextBox 4"/>
              <p:cNvSpPr txBox="1">
                <a:spLocks noRot="1" noChangeAspect="1" noMove="1" noResize="1" noEditPoints="1" noAdjustHandles="1" noChangeArrowheads="1" noChangeShapeType="1" noTextEdit="1"/>
              </p:cNvSpPr>
              <p:nvPr/>
            </p:nvSpPr>
            <p:spPr>
              <a:xfrm>
                <a:off x="755576" y="920714"/>
                <a:ext cx="7488832" cy="3693319"/>
              </a:xfrm>
              <a:prstGeom prst="rect">
                <a:avLst/>
              </a:prstGeom>
              <a:blipFill>
                <a:blip r:embed="rId2"/>
                <a:stretch>
                  <a:fillRect l="-733" t="-825" r="-651" b="-16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979712" y="4725144"/>
                <a:ext cx="4104456"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342900" indent="-342900">
                  <a:buFont typeface="Wingdings" panose="05000000000000000000" pitchFamily="2" charset="2"/>
                  <a:buChar char="!"/>
                </a:pPr>
                <a:r>
                  <a:rPr lang="en-GB" sz="2400" dirty="0"/>
                  <a:t>If </a:t>
                </a:r>
                <a14:m>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𝑝</m:t>
                        </m:r>
                      </m:e>
                    </m:d>
                  </m:oMath>
                </a14:m>
                <a:endParaRPr lang="en-GB" sz="2400" b="0" dirty="0"/>
              </a:p>
              <a:p>
                <a:endParaRPr lang="en-GB" sz="1050" b="0" dirty="0"/>
              </a:p>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𝐸</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e>
                      </m:d>
                      <m:r>
                        <a:rPr lang="en-GB" sz="2400" b="0" i="1" smtClean="0">
                          <a:latin typeface="Cambria Math" panose="02040503050406030204" pitchFamily="18" charset="0"/>
                        </a:rPr>
                        <m:t>=</m:t>
                      </m:r>
                      <m:r>
                        <a:rPr lang="en-GB" sz="2400" b="0" i="1" smtClean="0">
                          <a:latin typeface="Cambria Math" panose="02040503050406030204" pitchFamily="18" charset="0"/>
                        </a:rPr>
                        <m:t>𝜇</m:t>
                      </m:r>
                      <m:r>
                        <a:rPr lang="en-GB" sz="2400" b="0" i="1" smtClean="0">
                          <a:latin typeface="Cambria Math" panose="02040503050406030204" pitchFamily="18" charset="0"/>
                        </a:rPr>
                        <m:t>=</m:t>
                      </m:r>
                      <m:r>
                        <a:rPr lang="en-GB" sz="2400" b="0" i="1" smtClean="0">
                          <a:latin typeface="Cambria Math" panose="02040503050406030204" pitchFamily="18" charset="0"/>
                        </a:rPr>
                        <m:t>𝑛𝑝</m:t>
                      </m:r>
                    </m:oMath>
                    <m:oMath xmlns:m="http://schemas.openxmlformats.org/officeDocument/2006/math">
                      <m:r>
                        <a:rPr lang="en-GB" sz="2400" b="0" i="1" smtClean="0">
                          <a:latin typeface="Cambria Math" panose="02040503050406030204" pitchFamily="18" charset="0"/>
                        </a:rPr>
                        <m:t>𝑉𝑎𝑟</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𝑋</m:t>
                          </m:r>
                        </m:e>
                      </m:d>
                      <m:r>
                        <a:rPr lang="en-GB" sz="2400" b="0" i="1" smtClean="0">
                          <a:latin typeface="Cambria Math" panose="02040503050406030204" pitchFamily="18" charset="0"/>
                        </a:rPr>
                        <m:t>=</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m:t>
                      </m:r>
                      <m:r>
                        <a:rPr lang="en-GB" sz="2400" b="0" i="1" smtClean="0">
                          <a:latin typeface="Cambria Math" panose="02040503050406030204" pitchFamily="18" charset="0"/>
                        </a:rPr>
                        <m:t>𝑛𝑝</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𝑝</m:t>
                          </m:r>
                        </m:e>
                      </m:d>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979712" y="4725144"/>
                <a:ext cx="4104456" cy="1384995"/>
              </a:xfrm>
              <a:prstGeom prst="rect">
                <a:avLst/>
              </a:prstGeom>
              <a:blipFill rotWithShape="0">
                <a:blip r:embed="rId4"/>
                <a:stretch>
                  <a:fillRect l="-1773" t="-2597" b="-4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315000" y="5417641"/>
                <a:ext cx="2721496" cy="1231106"/>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b="1" dirty="0"/>
                  <a:t>Fro Tip</a:t>
                </a:r>
                <a:r>
                  <a:rPr lang="en-GB" sz="1600" dirty="0"/>
                  <a:t>: It’s perhaps easier to remember variance as </a:t>
                </a:r>
                <a14:m>
                  <m:oMath xmlns:m="http://schemas.openxmlformats.org/officeDocument/2006/math">
                    <m:r>
                      <a:rPr lang="en-GB" sz="1600" b="0" i="1" smtClean="0">
                        <a:latin typeface="Cambria Math" panose="02040503050406030204" pitchFamily="18" charset="0"/>
                      </a:rPr>
                      <m:t>𝑛𝑝𝑞</m:t>
                    </m:r>
                  </m:oMath>
                </a14:m>
                <a:r>
                  <a:rPr lang="en-GB" sz="1600" dirty="0"/>
                  <a:t> </a:t>
                </a:r>
                <a:r>
                  <a:rPr lang="en-GB" sz="1400" dirty="0"/>
                  <a:t>(where </a:t>
                </a:r>
                <a14:m>
                  <m:oMath xmlns:m="http://schemas.openxmlformats.org/officeDocument/2006/math">
                    <m:r>
                      <a:rPr lang="en-GB" sz="1400" b="0" i="1" smtClean="0">
                        <a:latin typeface="Cambria Math" panose="02040503050406030204" pitchFamily="18" charset="0"/>
                      </a:rPr>
                      <m:t>𝑞</m:t>
                    </m:r>
                    <m:r>
                      <a:rPr lang="en-GB" sz="1400" b="0" i="1" smtClean="0">
                        <a:latin typeface="Cambria Math" panose="02040503050406030204" pitchFamily="18" charset="0"/>
                      </a:rPr>
                      <m:t>=1−</m:t>
                    </m:r>
                    <m:r>
                      <a:rPr lang="en-GB" sz="1400" b="0" i="1" smtClean="0">
                        <a:latin typeface="Cambria Math" panose="02040503050406030204" pitchFamily="18" charset="0"/>
                      </a:rPr>
                      <m:t>𝑝</m:t>
                    </m:r>
                  </m:oMath>
                </a14:m>
                <a:r>
                  <a:rPr lang="en-GB" sz="1400" dirty="0"/>
                  <a:t> is the probability of failure, although these are given the formula book)</a:t>
                </a:r>
              </a:p>
            </p:txBody>
          </p:sp>
        </mc:Choice>
        <mc:Fallback xmlns="">
          <p:sp>
            <p:nvSpPr>
              <p:cNvPr id="7" name="TextBox 6"/>
              <p:cNvSpPr txBox="1">
                <a:spLocks noRot="1" noChangeAspect="1" noMove="1" noResize="1" noEditPoints="1" noAdjustHandles="1" noChangeArrowheads="1" noChangeShapeType="1" noTextEdit="1"/>
              </p:cNvSpPr>
              <p:nvPr/>
            </p:nvSpPr>
            <p:spPr>
              <a:xfrm>
                <a:off x="6315000" y="5417641"/>
                <a:ext cx="2721496" cy="1231106"/>
              </a:xfrm>
              <a:prstGeom prst="rect">
                <a:avLst/>
              </a:prstGeom>
              <a:blipFill>
                <a:blip r:embed="rId5"/>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395427" y="3323343"/>
            <a:ext cx="8352928" cy="125608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3107907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nextCondLst>
                <p:cond evt="onClick" delay="0">
                  <p:tgtEl>
                    <p:spTgt spid="8"/>
                  </p:tgtEl>
                </p:cond>
              </p:nextCondLst>
            </p:seq>
          </p:childTnLst>
        </p:cTn>
      </p:par>
    </p:tnLst>
    <p:bldLst>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3439" y="764704"/>
                <a:ext cx="8136904" cy="237315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fair, 4-sided die has the numbers 1, 2, 3, 4 on its faces. The die is rolled 20 times. The random variable </a:t>
                </a:r>
                <a14:m>
                  <m:oMath xmlns:m="http://schemas.openxmlformats.org/officeDocument/2006/math">
                    <m:r>
                      <a:rPr lang="en-GB" sz="1600" b="0" i="1" smtClean="0">
                        <a:latin typeface="Cambria Math" panose="02040503050406030204" pitchFamily="18" charset="0"/>
                      </a:rPr>
                      <m:t>𝑋</m:t>
                    </m:r>
                  </m:oMath>
                </a14:m>
                <a:r>
                  <a:rPr lang="en-GB" sz="1600" dirty="0"/>
                  <a:t> represents the number of 4s obtained.</a:t>
                </a:r>
              </a:p>
              <a:p>
                <a:endParaRPr lang="en-GB" sz="1600" dirty="0"/>
              </a:p>
              <a:p>
                <a:r>
                  <a:rPr lang="en-GB" sz="1600" dirty="0"/>
                  <a:t>Find the mean and variance of </a:t>
                </a:r>
                <a14:m>
                  <m:oMath xmlns:m="http://schemas.openxmlformats.org/officeDocument/2006/math">
                    <m:r>
                      <a:rPr lang="en-GB" sz="1600" b="0" i="1" smtClean="0">
                        <a:latin typeface="Cambria Math" panose="02040503050406030204" pitchFamily="18" charset="0"/>
                      </a:rPr>
                      <m:t>𝑋</m:t>
                    </m:r>
                  </m:oMath>
                </a14:m>
                <a:r>
                  <a:rPr lang="en-GB" sz="1600" dirty="0"/>
                  <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e>
                      </m:d>
                    </m:oMath>
                    <m:oMath xmlns:m="http://schemas.openxmlformats.org/officeDocument/2006/math">
                      <m:r>
                        <a:rPr lang="en-GB" sz="1600" b="1" i="1" smtClean="0">
                          <a:latin typeface="Cambria Math" panose="02040503050406030204" pitchFamily="18" charset="0"/>
                        </a:rPr>
                        <m:t>𝑬</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e>
                      </m:d>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𝟓</m:t>
                      </m:r>
                      <m:r>
                        <a:rPr lang="en-GB" sz="1600" b="1" i="1" smtClean="0">
                          <a:latin typeface="Cambria Math" panose="02040503050406030204" pitchFamily="18" charset="0"/>
                        </a:rPr>
                        <m:t>            </m:t>
                      </m:r>
                      <m:r>
                        <a:rPr lang="en-GB" sz="1600" b="1" i="1" smtClean="0">
                          <a:latin typeface="Cambria Math" panose="02040503050406030204" pitchFamily="18" charset="0"/>
                        </a:rPr>
                        <m:t>𝑽𝒂𝒓</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e>
                      </m:d>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𝟐𝟓</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𝟕𝟓</m:t>
                      </m:r>
                      <m:r>
                        <a:rPr lang="en-GB" sz="1600" b="1" i="1" smtClean="0">
                          <a:latin typeface="Cambria Math" panose="02040503050406030204" pitchFamily="18" charset="0"/>
                        </a:rPr>
                        <m: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𝟕𝟓</m:t>
                      </m:r>
                    </m:oMath>
                  </m:oMathPara>
                </a14:m>
                <a:endParaRPr lang="en-GB" sz="1600" b="1" dirty="0"/>
              </a:p>
              <a:p>
                <a:endParaRPr lang="en-GB" sz="200" dirty="0"/>
              </a:p>
              <a:p>
                <a:r>
                  <a:rPr lang="en-GB" sz="1600" dirty="0"/>
                  <a:t>Find </a:t>
                </a:r>
                <a14:m>
                  <m:oMath xmlns:m="http://schemas.openxmlformats.org/officeDocument/2006/math">
                    <m:r>
                      <a:rPr lang="en-GB" sz="1600" b="0" i="1" smtClean="0">
                        <a:latin typeface="Cambria Math" panose="02040503050406030204" pitchFamily="18" charset="0"/>
                      </a:rPr>
                      <m:t>𝑃</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𝑋</m:t>
                        </m:r>
                        <m:r>
                          <a:rPr lang="en-GB" sz="1600" b="0" i="1" smtClean="0">
                            <a:latin typeface="Cambria Math" panose="02040503050406030204" pitchFamily="18" charset="0"/>
                          </a:rPr>
                          <m:t>&lt;</m:t>
                        </m:r>
                        <m:r>
                          <a:rPr lang="en-GB" sz="1600" b="0" i="1" smtClean="0">
                            <a:latin typeface="Cambria Math" panose="02040503050406030204" pitchFamily="18" charset="0"/>
                          </a:rPr>
                          <m:t>𝜇</m:t>
                        </m:r>
                        <m:r>
                          <a:rPr lang="en-GB" sz="1600" b="0" i="1" smtClean="0">
                            <a:latin typeface="Cambria Math" panose="02040503050406030204" pitchFamily="18" charset="0"/>
                          </a:rPr>
                          <m:t>−</m:t>
                        </m:r>
                        <m:r>
                          <a:rPr lang="en-GB" sz="1600" b="0" i="1" smtClean="0">
                            <a:latin typeface="Cambria Math" panose="02040503050406030204" pitchFamily="18" charset="0"/>
                          </a:rPr>
                          <m:t>𝜎</m:t>
                        </m:r>
                      </m:e>
                    </m:d>
                  </m:oMath>
                </a14:m>
                <a:endParaRPr lang="en-GB" sz="1600" dirty="0"/>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𝝈</m:t>
                      </m:r>
                      <m:r>
                        <a:rPr lang="en-GB" sz="1600" b="1" i="1" smtClean="0">
                          <a:latin typeface="Cambria Math" panose="02040503050406030204" pitchFamily="18" charset="0"/>
                        </a:rPr>
                        <m:t>=</m:t>
                      </m:r>
                      <m:rad>
                        <m:radPr>
                          <m:degHide m:val="on"/>
                          <m:ctrlPr>
                            <a:rPr lang="en-GB" sz="1600" b="1" i="1" smtClean="0">
                              <a:latin typeface="Cambria Math" panose="02040503050406030204" pitchFamily="18" charset="0"/>
                            </a:rPr>
                          </m:ctrlPr>
                        </m:radPr>
                        <m:deg/>
                        <m:e>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𝟕𝟓</m:t>
                          </m:r>
                        </m:e>
                      </m:ra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𝟗𝟑𝟔</m:t>
                      </m:r>
                      <m:r>
                        <a:rPr lang="en-GB" sz="1600" b="1" i="1" smtClean="0">
                          <a:latin typeface="Cambria Math" panose="02040503050406030204" pitchFamily="18" charset="0"/>
                        </a:rPr>
                        <m:t>…</m:t>
                      </m:r>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&lt;</m:t>
                          </m:r>
                          <m:r>
                            <a:rPr lang="en-GB" sz="1600" b="1" i="1" smtClean="0">
                              <a:latin typeface="Cambria Math" panose="02040503050406030204" pitchFamily="18" charset="0"/>
                            </a:rPr>
                            <m:t>𝝁</m:t>
                          </m:r>
                          <m:r>
                            <a:rPr lang="en-GB" sz="1600" b="1" i="1" smtClean="0">
                              <a:latin typeface="Cambria Math" panose="02040503050406030204" pitchFamily="18" charset="0"/>
                            </a:rPr>
                            <m:t>−</m:t>
                          </m:r>
                          <m:r>
                            <a:rPr lang="en-GB" sz="1600" b="1" i="1" smtClean="0">
                              <a:latin typeface="Cambria Math" panose="02040503050406030204" pitchFamily="18" charset="0"/>
                            </a:rPr>
                            <m:t>𝝈</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&lt;</m:t>
                          </m:r>
                          <m:r>
                            <a:rPr lang="en-GB" sz="1600" b="1" i="1" smtClean="0">
                              <a:latin typeface="Cambria Math" panose="02040503050406030204" pitchFamily="18" charset="0"/>
                            </a:rPr>
                            <m:t>𝟑</m:t>
                          </m:r>
                          <m:r>
                            <a:rPr lang="en-GB" sz="1600" b="1" i="1" smtClean="0">
                              <a:latin typeface="Cambria Math" panose="02040503050406030204" pitchFamily="18" charset="0"/>
                            </a:rPr>
                            <m:t>.</m:t>
                          </m:r>
                          <m:r>
                            <a:rPr lang="en-GB" sz="1600" b="1" i="1" smtClean="0">
                              <a:latin typeface="Cambria Math" panose="02040503050406030204" pitchFamily="18" charset="0"/>
                            </a:rPr>
                            <m:t>𝟎𝟔</m:t>
                          </m:r>
                          <m:r>
                            <a:rPr lang="en-GB" sz="1600" b="1" i="1" smtClean="0">
                              <a:latin typeface="Cambria Math" panose="02040503050406030204" pitchFamily="18" charset="0"/>
                            </a:rPr>
                            <m:t>..</m:t>
                          </m:r>
                        </m:e>
                      </m:d>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𝟐𝟐𝟓𝟐</m:t>
                      </m:r>
                    </m:oMath>
                  </m:oMathPara>
                </a14:m>
                <a:endParaRPr lang="en-GB" sz="1600" b="1" dirty="0"/>
              </a:p>
            </p:txBody>
          </p:sp>
        </mc:Choice>
        <mc:Fallback xmlns="">
          <p:sp>
            <p:nvSpPr>
              <p:cNvPr id="5" name="TextBox 4"/>
              <p:cNvSpPr txBox="1">
                <a:spLocks noRot="1" noChangeAspect="1" noMove="1" noResize="1" noEditPoints="1" noAdjustHandles="1" noChangeArrowheads="1" noChangeShapeType="1" noTextEdit="1"/>
              </p:cNvSpPr>
              <p:nvPr/>
            </p:nvSpPr>
            <p:spPr>
              <a:xfrm>
                <a:off x="503439" y="764704"/>
                <a:ext cx="8136904" cy="2373150"/>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97340" y="3233634"/>
                <a:ext cx="8136904" cy="132343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David believes that 35% of people in a certain town will vote for him in the next election and he commissions a survey. Find the minimum number of people the survey should ask to have a mean number of more than 100 voting for David.</a:t>
                </a:r>
              </a:p>
              <a:p>
                <a:pPr algn="ct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𝟑𝟓</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r>
                        <a:rPr lang="en-GB" sz="1600" b="1" i="1" smtClean="0">
                          <a:latin typeface="Cambria Math" panose="02040503050406030204" pitchFamily="18" charset="0"/>
                        </a:rPr>
                        <m:t>              </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𝟐𝟖𝟓</m:t>
                      </m:r>
                      <m:r>
                        <a:rPr lang="en-GB" sz="1600" b="1" i="1" smtClean="0">
                          <a:latin typeface="Cambria Math" panose="02040503050406030204" pitchFamily="18" charset="0"/>
                        </a:rPr>
                        <m:t>.</m:t>
                      </m:r>
                      <m:r>
                        <a:rPr lang="en-GB" sz="1600" b="1" i="1" smtClean="0">
                          <a:latin typeface="Cambria Math" panose="02040503050406030204" pitchFamily="18" charset="0"/>
                        </a:rPr>
                        <m:t>𝟕</m:t>
                      </m:r>
                    </m:oMath>
                  </m:oMathPara>
                </a14:m>
                <a:endParaRPr lang="en-GB" sz="1600" b="1" dirty="0"/>
              </a:p>
              <a:p>
                <a:pPr algn="ctr"/>
                <a:r>
                  <a:rPr lang="en-GB" sz="1600" b="1" dirty="0"/>
                  <a:t>So </a:t>
                </a:r>
                <a14:m>
                  <m:oMath xmlns:m="http://schemas.openxmlformats.org/officeDocument/2006/math">
                    <m:r>
                      <a:rPr lang="en-GB" sz="1600" b="1" i="1" smtClean="0">
                        <a:latin typeface="Cambria Math" panose="02040503050406030204" pitchFamily="18" charset="0"/>
                      </a:rPr>
                      <m:t>𝟐𝟖𝟔</m:t>
                    </m:r>
                  </m:oMath>
                </a14:m>
                <a:r>
                  <a:rPr lang="en-GB" sz="1600" b="1" dirty="0"/>
                  <a:t> people should be asked.</a:t>
                </a:r>
              </a:p>
            </p:txBody>
          </p:sp>
        </mc:Choice>
        <mc:Fallback xmlns="">
          <p:sp>
            <p:nvSpPr>
              <p:cNvPr id="6" name="TextBox 5"/>
              <p:cNvSpPr txBox="1">
                <a:spLocks noRot="1" noChangeAspect="1" noMove="1" noResize="1" noEditPoints="1" noAdjustHandles="1" noChangeArrowheads="1" noChangeShapeType="1" noTextEdit="1"/>
              </p:cNvSpPr>
              <p:nvPr/>
            </p:nvSpPr>
            <p:spPr>
              <a:xfrm>
                <a:off x="497340" y="3233634"/>
                <a:ext cx="8136904" cy="1323439"/>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97340" y="4669920"/>
                <a:ext cx="8136904" cy="206210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An examiner is trying to design a multiple choice test. For students answering the test at random, he requires that the mean score on the test should be 20 and standard deviation at least 4. Find how many choices each question should have and the number of questions there should be. Number of choices is fixed across questions and show be as small as possible.</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𝒏𝒑</m:t>
                      </m:r>
                      <m:r>
                        <a:rPr lang="en-GB" sz="1600" b="1" i="1" smtClean="0">
                          <a:latin typeface="Cambria Math" panose="02040503050406030204" pitchFamily="18" charset="0"/>
                        </a:rPr>
                        <m:t>=</m:t>
                      </m:r>
                      <m:r>
                        <a:rPr lang="en-GB" sz="1600" b="1" i="1" smtClean="0">
                          <a:latin typeface="Cambria Math" panose="02040503050406030204" pitchFamily="18" charset="0"/>
                        </a:rPr>
                        <m:t>𝟐𝟎</m:t>
                      </m:r>
                    </m:oMath>
                    <m:oMath xmlns:m="http://schemas.openxmlformats.org/officeDocument/2006/math">
                      <m:r>
                        <a:rPr lang="en-GB" sz="1600" b="1" i="1" smtClean="0">
                          <a:latin typeface="Cambria Math" panose="02040503050406030204" pitchFamily="18" charset="0"/>
                        </a:rPr>
                        <m:t>𝒏𝒑</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𝟐𝟎</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𝒑</m:t>
                          </m:r>
                        </m:e>
                      </m:d>
                      <m:r>
                        <a:rPr lang="en-GB" sz="1600" b="1" i="1" smtClean="0">
                          <a:latin typeface="Cambria Math" panose="02040503050406030204" pitchFamily="18" charset="0"/>
                        </a:rPr>
                        <m:t>≥</m:t>
                      </m:r>
                      <m:r>
                        <a:rPr lang="en-GB" sz="1600" b="1" i="1" smtClean="0">
                          <a:latin typeface="Cambria Math" panose="02040503050406030204" pitchFamily="18" charset="0"/>
                        </a:rPr>
                        <m:t>𝟒</m:t>
                      </m:r>
                      <m:r>
                        <a:rPr lang="en-GB" sz="1600" b="1" i="1" smtClean="0">
                          <a:latin typeface="Cambria Math" panose="02040503050406030204" pitchFamily="18" charset="0"/>
                        </a:rPr>
                        <m:t>       →     </m:t>
                      </m:r>
                      <m:r>
                        <a:rPr lang="en-GB" sz="1600" b="1" i="1" smtClean="0">
                          <a:latin typeface="Cambria Math" panose="02040503050406030204" pitchFamily="18" charset="0"/>
                        </a:rPr>
                        <m:t>𝒑</m:t>
                      </m:r>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oMath>
                  </m:oMathPara>
                </a14:m>
                <a:endParaRPr lang="en-GB" sz="1600" b="1" dirty="0"/>
              </a:p>
              <a:p>
                <a:r>
                  <a:rPr lang="en-GB" sz="1600" b="1" dirty="0"/>
                  <a:t>So there should be 5 choices per question.</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𝒏𝒑</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    →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𝟐</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𝟐𝟎</m:t>
                      </m:r>
                      <m:r>
                        <a:rPr lang="en-GB" sz="1600" b="1" i="1" smtClean="0">
                          <a:latin typeface="Cambria Math" panose="02040503050406030204" pitchFamily="18" charset="0"/>
                        </a:rPr>
                        <m:t>     →   </m:t>
                      </m:r>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𝟏𝟎𝟎</m:t>
                      </m:r>
                    </m:oMath>
                  </m:oMathPara>
                </a14:m>
                <a:endParaRPr lang="en-GB" sz="16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97340" y="4669920"/>
                <a:ext cx="8136904" cy="2062103"/>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8" name="Rectangle 7"/>
          <p:cNvSpPr/>
          <p:nvPr/>
        </p:nvSpPr>
        <p:spPr>
          <a:xfrm>
            <a:off x="1541181" y="1780982"/>
            <a:ext cx="6082491"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541180" y="2547015"/>
            <a:ext cx="6082491"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2881859" y="4015023"/>
            <a:ext cx="3634358" cy="4995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552424" y="5681032"/>
            <a:ext cx="8007682" cy="9731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251520" y="754380"/>
            <a:ext cx="272990" cy="238347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3" name="Rectangle 12"/>
          <p:cNvSpPr/>
          <p:nvPr/>
        </p:nvSpPr>
        <p:spPr>
          <a:xfrm>
            <a:off x="251520" y="3233634"/>
            <a:ext cx="272990" cy="132343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4" name="Rectangle 13"/>
          <p:cNvSpPr/>
          <p:nvPr/>
        </p:nvSpPr>
        <p:spPr>
          <a:xfrm>
            <a:off x="251520" y="4669920"/>
            <a:ext cx="272990" cy="206210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Tree>
    <p:extLst>
      <p:ext uri="{BB962C8B-B14F-4D97-AF65-F5344CB8AC3E}">
        <p14:creationId xmlns:p14="http://schemas.microsoft.com/office/powerpoint/2010/main" val="110469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33-34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339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Approximating a Binomial using a Poisson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836712"/>
                <a:ext cx="8424936" cy="1053302"/>
              </a:xfrm>
              <a:prstGeom prst="rect">
                <a:avLst/>
              </a:prstGeom>
              <a:noFill/>
            </p:spPr>
            <p:txBody>
              <a:bodyPr wrap="square" rtlCol="0">
                <a:spAutoFit/>
              </a:bodyPr>
              <a:lstStyle/>
              <a:p>
                <a:r>
                  <a:rPr lang="en-GB" dirty="0"/>
                  <a:t>Earlier we saw how we could solve problems involving rates using a Binomial Distribution, where we’d split up the time period into intervals where in each the event either happened or it didn’t, where </a:t>
                </a:r>
                <a14:m>
                  <m:oMath xmlns:m="http://schemas.openxmlformats.org/officeDocument/2006/math">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𝜆</m:t>
                        </m:r>
                      </m:num>
                      <m:den>
                        <m:r>
                          <a:rPr lang="en-GB" b="0" i="1" smtClean="0">
                            <a:latin typeface="Cambria Math" panose="02040503050406030204" pitchFamily="18" charset="0"/>
                          </a:rPr>
                          <m:t>𝑛</m:t>
                        </m:r>
                      </m:den>
                    </m:f>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395536" y="836712"/>
                <a:ext cx="8424936" cy="1053302"/>
              </a:xfrm>
              <a:prstGeom prst="rect">
                <a:avLst/>
              </a:prstGeom>
              <a:blipFill rotWithShape="0">
                <a:blip r:embed="rId2"/>
                <a:stretch>
                  <a:fillRect l="-651" t="-2890" b="-2890"/>
                </a:stretch>
              </a:blipFill>
            </p:spPr>
            <p:txBody>
              <a:bodyPr/>
              <a:lstStyle/>
              <a:p>
                <a:r>
                  <a:rPr lang="en-GB">
                    <a:noFill/>
                  </a:rPr>
                  <a:t> </a:t>
                </a:r>
              </a:p>
            </p:txBody>
          </p:sp>
        </mc:Fallback>
      </mc:AlternateContent>
      <p:grpSp>
        <p:nvGrpSpPr>
          <p:cNvPr id="6" name="Group 5"/>
          <p:cNvGrpSpPr/>
          <p:nvPr/>
        </p:nvGrpSpPr>
        <p:grpSpPr>
          <a:xfrm>
            <a:off x="1547664" y="1844824"/>
            <a:ext cx="5724636" cy="1248526"/>
            <a:chOff x="407487" y="3040876"/>
            <a:chExt cx="5724636" cy="1248526"/>
          </a:xfrm>
        </p:grpSpPr>
        <p:sp>
          <p:nvSpPr>
            <p:cNvPr id="7" name="Rectangle 6"/>
            <p:cNvSpPr/>
            <p:nvPr/>
          </p:nvSpPr>
          <p:spPr>
            <a:xfrm>
              <a:off x="769450"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8" name="Rectangle 7"/>
            <p:cNvSpPr/>
            <p:nvPr/>
          </p:nvSpPr>
          <p:spPr>
            <a:xfrm>
              <a:off x="1273506"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p:cNvSpPr/>
            <p:nvPr/>
          </p:nvSpPr>
          <p:spPr>
            <a:xfrm>
              <a:off x="1777562"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p:cNvSpPr/>
            <p:nvPr/>
          </p:nvSpPr>
          <p:spPr>
            <a:xfrm>
              <a:off x="2281618"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1" name="Rectangle 10"/>
            <p:cNvSpPr/>
            <p:nvPr/>
          </p:nvSpPr>
          <p:spPr>
            <a:xfrm>
              <a:off x="2785674"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2" name="Rectangle 11"/>
            <p:cNvSpPr/>
            <p:nvPr/>
          </p:nvSpPr>
          <p:spPr>
            <a:xfrm>
              <a:off x="3287807"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3791863"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4295919"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5" name="Rectangle 14"/>
            <p:cNvSpPr/>
            <p:nvPr/>
          </p:nvSpPr>
          <p:spPr>
            <a:xfrm>
              <a:off x="4799975"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p:cNvSpPr/>
            <p:nvPr/>
          </p:nvSpPr>
          <p:spPr>
            <a:xfrm>
              <a:off x="5304031"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7" name="TextBox 16"/>
            <p:cNvSpPr txBox="1"/>
            <p:nvPr/>
          </p:nvSpPr>
          <p:spPr>
            <a:xfrm>
              <a:off x="407487" y="3065266"/>
              <a:ext cx="648072" cy="369332"/>
            </a:xfrm>
            <a:prstGeom prst="rect">
              <a:avLst/>
            </a:prstGeom>
            <a:noFill/>
          </p:spPr>
          <p:txBody>
            <a:bodyPr wrap="square" rtlCol="0">
              <a:spAutoFit/>
            </a:bodyPr>
            <a:lstStyle/>
            <a:p>
              <a:r>
                <a:rPr lang="en-GB" dirty="0"/>
                <a:t>2pm</a:t>
              </a:r>
            </a:p>
          </p:txBody>
        </p:sp>
        <p:sp>
          <p:nvSpPr>
            <p:cNvPr id="18" name="TextBox 17"/>
            <p:cNvSpPr txBox="1"/>
            <p:nvPr/>
          </p:nvSpPr>
          <p:spPr>
            <a:xfrm>
              <a:off x="5484051" y="3040876"/>
              <a:ext cx="648072" cy="369332"/>
            </a:xfrm>
            <a:prstGeom prst="rect">
              <a:avLst/>
            </a:prstGeom>
            <a:noFill/>
          </p:spPr>
          <p:txBody>
            <a:bodyPr wrap="square" rtlCol="0">
              <a:spAutoFit/>
            </a:bodyPr>
            <a:lstStyle/>
            <a:p>
              <a:r>
                <a:rPr lang="en-GB" dirty="0"/>
                <a:t>3pm</a:t>
              </a:r>
            </a:p>
          </p:txBody>
        </p:sp>
      </p:grpSp>
      <mc:AlternateContent xmlns:mc="http://schemas.openxmlformats.org/markup-compatibility/2006" xmlns:a14="http://schemas.microsoft.com/office/drawing/2010/main">
        <mc:Choice Requires="a14">
          <p:sp>
            <p:nvSpPr>
              <p:cNvPr id="20" name="TextBox 19"/>
              <p:cNvSpPr txBox="1"/>
              <p:nvPr/>
            </p:nvSpPr>
            <p:spPr>
              <a:xfrm>
                <a:off x="395536" y="3318064"/>
                <a:ext cx="8424936" cy="1200329"/>
              </a:xfrm>
              <a:prstGeom prst="rect">
                <a:avLst/>
              </a:prstGeom>
              <a:noFill/>
            </p:spPr>
            <p:txBody>
              <a:bodyPr wrap="square" rtlCol="0">
                <a:spAutoFit/>
              </a:bodyPr>
              <a:lstStyle/>
              <a:p>
                <a:r>
                  <a:rPr lang="en-GB" dirty="0"/>
                  <a:t>We saw that the Poisson Distribution is obtained when we divided time into more and more chunks (i.e. where </a:t>
                </a:r>
                <a14:m>
                  <m:oMath xmlns:m="http://schemas.openxmlformats.org/officeDocument/2006/math">
                    <m:r>
                      <a:rPr lang="en-GB" b="0" i="1" smtClean="0">
                        <a:latin typeface="Cambria Math" panose="02040503050406030204" pitchFamily="18" charset="0"/>
                      </a:rPr>
                      <m:t>𝑛</m:t>
                    </m:r>
                  </m:oMath>
                </a14:m>
                <a:r>
                  <a:rPr lang="en-GB" dirty="0"/>
                  <a:t> became infinitely large). Note also that </a:t>
                </a:r>
                <a14:m>
                  <m:oMath xmlns:m="http://schemas.openxmlformats.org/officeDocument/2006/math">
                    <m:r>
                      <a:rPr lang="en-GB" b="0" i="1" smtClean="0">
                        <a:latin typeface="Cambria Math" panose="02040503050406030204" pitchFamily="18" charset="0"/>
                      </a:rPr>
                      <m:t>𝑝</m:t>
                    </m:r>
                  </m:oMath>
                </a14:m>
                <a:r>
                  <a:rPr lang="en-GB" dirty="0"/>
                  <a:t> is small because in a very short time interval, the probability of the event occurring is low. This naturally leads us to:</a:t>
                </a:r>
              </a:p>
            </p:txBody>
          </p:sp>
        </mc:Choice>
        <mc:Fallback xmlns="">
          <p:sp>
            <p:nvSpPr>
              <p:cNvPr id="20" name="TextBox 19"/>
              <p:cNvSpPr txBox="1">
                <a:spLocks noRot="1" noChangeAspect="1" noMove="1" noResize="1" noEditPoints="1" noAdjustHandles="1" noChangeArrowheads="1" noChangeShapeType="1" noTextEdit="1"/>
              </p:cNvSpPr>
              <p:nvPr/>
            </p:nvSpPr>
            <p:spPr>
              <a:xfrm>
                <a:off x="395536" y="3318064"/>
                <a:ext cx="8424936" cy="1200329"/>
              </a:xfrm>
              <a:prstGeom prst="rect">
                <a:avLst/>
              </a:prstGeom>
              <a:blipFill rotWithShape="0">
                <a:blip r:embed="rId3"/>
                <a:stretch>
                  <a:fillRect l="-651" t="-2538" r="-86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99592" y="4701337"/>
                <a:ext cx="7848872" cy="19389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latin typeface="Wingdings" panose="05000000000000000000" pitchFamily="2" charset="2"/>
                  </a:rPr>
                  <a:t>!</a:t>
                </a:r>
                <a:r>
                  <a:rPr lang="en-GB" sz="2000" dirty="0"/>
                  <a:t> If </a:t>
                </a:r>
                <a14:m>
                  <m:oMath xmlns:m="http://schemas.openxmlformats.org/officeDocument/2006/math">
                    <m:r>
                      <a:rPr lang="en-GB" sz="2000" b="0" i="1" smtClean="0">
                        <a:latin typeface="Cambria Math" panose="02040503050406030204" pitchFamily="18" charset="0"/>
                      </a:rPr>
                      <m:t>𝑋</m:t>
                    </m:r>
                    <m:r>
                      <a:rPr lang="en-GB" sz="2000" b="0" i="1" smtClean="0">
                        <a:latin typeface="Cambria Math" panose="02040503050406030204" pitchFamily="18" charset="0"/>
                      </a:rPr>
                      <m:t>~</m:t>
                    </m:r>
                    <m:r>
                      <a:rPr lang="en-GB" sz="2000" b="0" i="1" smtClean="0">
                        <a:latin typeface="Cambria Math" panose="02040503050406030204" pitchFamily="18" charset="0"/>
                      </a:rPr>
                      <m:t>𝐵</m:t>
                    </m:r>
                    <m:r>
                      <a:rPr lang="en-GB" sz="2000" b="0" i="1" smtClean="0">
                        <a:latin typeface="Cambria Math" panose="02040503050406030204" pitchFamily="18" charset="0"/>
                      </a:rPr>
                      <m:t>(</m:t>
                    </m:r>
                    <m:r>
                      <a:rPr lang="en-GB" sz="2000" b="0" i="1" smtClean="0">
                        <a:latin typeface="Cambria Math" panose="02040503050406030204" pitchFamily="18" charset="0"/>
                      </a:rPr>
                      <m:t>𝑛</m:t>
                    </m:r>
                    <m:r>
                      <a:rPr lang="en-GB" sz="2000" b="0" i="1" smtClean="0">
                        <a:latin typeface="Cambria Math" panose="02040503050406030204" pitchFamily="18" charset="0"/>
                      </a:rPr>
                      <m:t>, </m:t>
                    </m:r>
                    <m:r>
                      <a:rPr lang="en-GB" sz="2000" b="0" i="1" smtClean="0">
                        <a:latin typeface="Cambria Math" panose="02040503050406030204" pitchFamily="18" charset="0"/>
                      </a:rPr>
                      <m:t>𝑝</m:t>
                    </m:r>
                    <m:r>
                      <a:rPr lang="en-GB" sz="2000" b="0" i="1" smtClean="0">
                        <a:latin typeface="Cambria Math" panose="02040503050406030204" pitchFamily="18" charset="0"/>
                      </a:rPr>
                      <m:t>)</m:t>
                    </m:r>
                  </m:oMath>
                </a14:m>
                <a:r>
                  <a:rPr lang="en-GB" sz="2000" dirty="0"/>
                  <a:t> and:</a:t>
                </a:r>
              </a:p>
              <a:p>
                <a:pPr marL="285750" indent="-285750">
                  <a:buFont typeface="Wingdings" panose="05000000000000000000" pitchFamily="2" charset="2"/>
                  <a:buChar char="§"/>
                </a:pPr>
                <a14:m>
                  <m:oMath xmlns:m="http://schemas.openxmlformats.org/officeDocument/2006/math">
                    <m:r>
                      <a:rPr lang="en-GB" sz="2000" b="0" i="1" smtClean="0">
                        <a:latin typeface="Cambria Math" panose="02040503050406030204" pitchFamily="18" charset="0"/>
                      </a:rPr>
                      <m:t>𝑛</m:t>
                    </m:r>
                  </m:oMath>
                </a14:m>
                <a:r>
                  <a:rPr lang="en-GB" sz="2000" dirty="0"/>
                  <a:t> is large</a:t>
                </a:r>
              </a:p>
              <a:p>
                <a:pPr marL="285750" indent="-285750">
                  <a:buFont typeface="Wingdings" panose="05000000000000000000" pitchFamily="2" charset="2"/>
                  <a:buChar char="§"/>
                </a:pPr>
                <a14:m>
                  <m:oMath xmlns:m="http://schemas.openxmlformats.org/officeDocument/2006/math">
                    <m:r>
                      <a:rPr lang="en-GB" sz="2000" b="0" i="1" smtClean="0">
                        <a:latin typeface="Cambria Math" panose="02040503050406030204" pitchFamily="18" charset="0"/>
                      </a:rPr>
                      <m:t>𝑝</m:t>
                    </m:r>
                  </m:oMath>
                </a14:m>
                <a:r>
                  <a:rPr lang="en-GB" sz="2000" dirty="0"/>
                  <a:t> is small</a:t>
                </a:r>
              </a:p>
              <a:p>
                <a:r>
                  <a:rPr lang="en-GB" sz="2000" dirty="0"/>
                  <a:t>Then </a:t>
                </a:r>
                <a14:m>
                  <m:oMath xmlns:m="http://schemas.openxmlformats.org/officeDocument/2006/math">
                    <m:r>
                      <a:rPr lang="en-GB" sz="2000" b="0" i="1" smtClean="0">
                        <a:latin typeface="Cambria Math" panose="02040503050406030204" pitchFamily="18" charset="0"/>
                      </a:rPr>
                      <m:t>𝑋</m:t>
                    </m:r>
                  </m:oMath>
                </a14:m>
                <a:r>
                  <a:rPr lang="en-GB" sz="2000" dirty="0"/>
                  <a:t> can be approximated by </a:t>
                </a:r>
                <a14:m>
                  <m:oMath xmlns:m="http://schemas.openxmlformats.org/officeDocument/2006/math">
                    <m:r>
                      <a:rPr lang="en-GB" sz="2000" b="0" i="1" smtClean="0">
                        <a:latin typeface="Cambria Math" panose="02040503050406030204" pitchFamily="18" charset="0"/>
                      </a:rPr>
                      <m:t>𝑃𝑜</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𝑛𝑝</m:t>
                        </m:r>
                      </m:e>
                    </m:d>
                  </m:oMath>
                </a14:m>
                <a:endParaRPr lang="en-GB" sz="2000" dirty="0"/>
              </a:p>
              <a:p>
                <a:r>
                  <a:rPr lang="en-GB" dirty="0"/>
                  <a:t>Generally if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≤10</m:t>
                    </m:r>
                  </m:oMath>
                </a14:m>
                <a:r>
                  <a:rPr lang="en-GB" dirty="0"/>
                  <a:t> then a Poisson is suitable enough approximation, but in an exam, use the original Binomial unless instructed to approximate. </a:t>
                </a:r>
              </a:p>
            </p:txBody>
          </p:sp>
        </mc:Choice>
        <mc:Fallback xmlns="">
          <p:sp>
            <p:nvSpPr>
              <p:cNvPr id="21" name="TextBox 20"/>
              <p:cNvSpPr txBox="1">
                <a:spLocks noRot="1" noChangeAspect="1" noMove="1" noResize="1" noEditPoints="1" noAdjustHandles="1" noChangeArrowheads="1" noChangeShapeType="1" noTextEdit="1"/>
              </p:cNvSpPr>
              <p:nvPr/>
            </p:nvSpPr>
            <p:spPr>
              <a:xfrm>
                <a:off x="899592" y="4701337"/>
                <a:ext cx="7848872" cy="1938992"/>
              </a:xfrm>
              <a:prstGeom prst="rect">
                <a:avLst/>
              </a:prstGeom>
              <a:blipFill rotWithShape="0">
                <a:blip r:embed="rId4"/>
                <a:stretch>
                  <a:fillRect l="-697" t="-1242" b="-311"/>
                </a:stretch>
              </a:blipFill>
            </p:spPr>
            <p:txBody>
              <a:bodyPr/>
              <a:lstStyle/>
              <a:p>
                <a:r>
                  <a:rPr lang="en-GB">
                    <a:noFill/>
                  </a:rPr>
                  <a:t> </a:t>
                </a:r>
              </a:p>
            </p:txBody>
          </p:sp>
        </mc:Fallback>
      </mc:AlternateContent>
    </p:spTree>
    <p:extLst>
      <p:ext uri="{BB962C8B-B14F-4D97-AF65-F5344CB8AC3E}">
        <p14:creationId xmlns:p14="http://schemas.microsoft.com/office/powerpoint/2010/main" val="1727550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Why would we want to approximate?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427" y="2996952"/>
                <a:ext cx="8352928" cy="2116605"/>
              </a:xfrm>
              <a:prstGeom prst="rect">
                <a:avLst/>
              </a:prstGeom>
              <a:noFill/>
            </p:spPr>
            <p:txBody>
              <a:bodyPr wrap="square" rtlCol="0">
                <a:spAutoFit/>
              </a:bodyPr>
              <a:lstStyle/>
              <a:p>
                <a:r>
                  <a:rPr lang="en-GB" sz="2000" dirty="0"/>
                  <a:t>For the Binomial Distribution, the probability involves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𝑛</m:t>
                              </m:r>
                            </m:e>
                          </m:mr>
                          <m:mr>
                            <m:e>
                              <m:r>
                                <a:rPr lang="en-GB" sz="2000" b="0" i="1" smtClean="0">
                                  <a:latin typeface="Cambria Math" panose="02040503050406030204" pitchFamily="18" charset="0"/>
                                </a:rPr>
                                <m:t>𝑥</m:t>
                              </m:r>
                            </m:e>
                          </m:mr>
                        </m:m>
                      </m:e>
                    </m:d>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𝑛</m:t>
                        </m:r>
                        <m:r>
                          <a:rPr lang="en-GB" sz="2000" b="0" i="1" smtClean="0">
                            <a:latin typeface="Cambria Math" panose="02040503050406030204" pitchFamily="18" charset="0"/>
                          </a:rPr>
                          <m:t>!</m:t>
                        </m:r>
                      </m:num>
                      <m:den>
                        <m:r>
                          <a:rPr lang="en-GB" sz="2000" b="0" i="1" smtClean="0">
                            <a:latin typeface="Cambria Math" panose="02040503050406030204" pitchFamily="18" charset="0"/>
                          </a:rPr>
                          <m:t>𝑥</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𝑛</m:t>
                            </m:r>
                            <m:r>
                              <a:rPr lang="en-GB" sz="2000" b="0" i="1" smtClean="0">
                                <a:latin typeface="Cambria Math" panose="02040503050406030204" pitchFamily="18" charset="0"/>
                              </a:rPr>
                              <m:t>−</m:t>
                            </m:r>
                            <m:r>
                              <a:rPr lang="en-GB" sz="2000" b="0" i="1" smtClean="0">
                                <a:latin typeface="Cambria Math" panose="02040503050406030204" pitchFamily="18" charset="0"/>
                              </a:rPr>
                              <m:t>𝑥</m:t>
                            </m:r>
                          </m:e>
                        </m:d>
                        <m:r>
                          <a:rPr lang="en-GB" sz="2000" b="0" i="1" smtClean="0">
                            <a:latin typeface="Cambria Math" panose="02040503050406030204" pitchFamily="18" charset="0"/>
                          </a:rPr>
                          <m:t>!</m:t>
                        </m:r>
                      </m:den>
                    </m:f>
                  </m:oMath>
                </a14:m>
                <a:endParaRPr lang="en-GB" sz="2000" dirty="0"/>
              </a:p>
              <a:p>
                <a:r>
                  <a:rPr lang="en-GB" sz="2000" dirty="0"/>
                  <a:t>When </a:t>
                </a:r>
                <a14:m>
                  <m:oMath xmlns:m="http://schemas.openxmlformats.org/officeDocument/2006/math">
                    <m:r>
                      <a:rPr lang="en-GB" sz="2000" b="0" i="1" smtClean="0">
                        <a:latin typeface="Cambria Math" panose="02040503050406030204" pitchFamily="18" charset="0"/>
                      </a:rPr>
                      <m:t>𝑛</m:t>
                    </m:r>
                  </m:oMath>
                </a14:m>
                <a:r>
                  <a:rPr lang="en-GB" sz="2000" dirty="0"/>
                  <a:t> is really large, </a:t>
                </a:r>
                <a:r>
                  <a:rPr lang="en-GB" sz="2000" b="1" dirty="0"/>
                  <a:t>calculating </a:t>
                </a:r>
                <a14:m>
                  <m:oMath xmlns:m="http://schemas.openxmlformats.org/officeDocument/2006/math">
                    <m:r>
                      <a:rPr lang="en-GB" sz="2000" b="1" i="1" smtClean="0">
                        <a:latin typeface="Cambria Math" panose="02040503050406030204" pitchFamily="18" charset="0"/>
                      </a:rPr>
                      <m:t>𝒏</m:t>
                    </m:r>
                    <m:r>
                      <a:rPr lang="en-GB" sz="2000" b="1" i="1" smtClean="0">
                        <a:latin typeface="Cambria Math" panose="02040503050406030204" pitchFamily="18" charset="0"/>
                      </a:rPr>
                      <m:t>!</m:t>
                    </m:r>
                  </m:oMath>
                </a14:m>
                <a:r>
                  <a:rPr lang="en-GB" sz="2000" b="1" dirty="0"/>
                  <a:t> is really horrid</a:t>
                </a:r>
                <a:r>
                  <a:rPr lang="en-GB" sz="2000" dirty="0"/>
                  <a:t>.</a:t>
                </a:r>
              </a:p>
              <a:p>
                <a:endParaRPr lang="en-GB" sz="2000" dirty="0"/>
              </a:p>
              <a:p>
                <a:r>
                  <a:rPr lang="en-GB" sz="2000" dirty="0"/>
                  <a:t>However, the probability function for the Poisson Distribution doesn’t involve </a:t>
                </a:r>
                <a14:m>
                  <m:oMath xmlns:m="http://schemas.openxmlformats.org/officeDocument/2006/math">
                    <m:r>
                      <a:rPr lang="en-GB" sz="2000" b="0" i="1" smtClean="0">
                        <a:latin typeface="Cambria Math" panose="02040503050406030204" pitchFamily="18" charset="0"/>
                      </a:rPr>
                      <m:t>𝑛</m:t>
                    </m:r>
                    <m:r>
                      <a:rPr lang="en-GB" sz="2000" b="0" i="1" smtClean="0">
                        <a:latin typeface="Cambria Math" panose="02040503050406030204" pitchFamily="18" charset="0"/>
                      </a:rPr>
                      <m:t>!</m:t>
                    </m:r>
                  </m:oMath>
                </a14:m>
                <a:r>
                  <a:rPr lang="en-GB" sz="2000" dirty="0"/>
                  <a:t> so avoids the problem. Note also that </a:t>
                </a:r>
                <a14:m>
                  <m:oMath xmlns:m="http://schemas.openxmlformats.org/officeDocument/2006/math">
                    <m:r>
                      <a:rPr lang="en-GB" sz="2000" b="0" i="1" smtClean="0">
                        <a:latin typeface="Cambria Math" panose="02040503050406030204" pitchFamily="18" charset="0"/>
                      </a:rPr>
                      <m:t>𝜆</m:t>
                    </m:r>
                    <m:r>
                      <a:rPr lang="en-GB" sz="2000" b="0" i="1" smtClean="0">
                        <a:latin typeface="Cambria Math" panose="02040503050406030204" pitchFamily="18" charset="0"/>
                      </a:rPr>
                      <m:t>=</m:t>
                    </m:r>
                    <m:r>
                      <a:rPr lang="en-GB" sz="2000" b="0" i="1" smtClean="0">
                        <a:latin typeface="Cambria Math" panose="02040503050406030204" pitchFamily="18" charset="0"/>
                      </a:rPr>
                      <m:t>𝑛𝑝</m:t>
                    </m:r>
                  </m:oMath>
                </a14:m>
                <a:r>
                  <a:rPr lang="en-GB" sz="2000" dirty="0"/>
                  <a:t> is not too large (as </a:t>
                </a:r>
                <a14:m>
                  <m:oMath xmlns:m="http://schemas.openxmlformats.org/officeDocument/2006/math">
                    <m:r>
                      <a:rPr lang="en-GB" sz="2000" b="0" i="1" smtClean="0">
                        <a:latin typeface="Cambria Math" panose="02040503050406030204" pitchFamily="18" charset="0"/>
                      </a:rPr>
                      <m:t>𝑝</m:t>
                    </m:r>
                  </m:oMath>
                </a14:m>
                <a:r>
                  <a:rPr lang="en-GB" sz="2000" dirty="0"/>
                  <a:t> is small) and so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𝑒</m:t>
                        </m:r>
                      </m:e>
                      <m:sup>
                        <m:r>
                          <a:rPr lang="en-GB" sz="2000" b="0" i="1" smtClean="0">
                            <a:latin typeface="Cambria Math" panose="02040503050406030204" pitchFamily="18" charset="0"/>
                          </a:rPr>
                          <m:t>−</m:t>
                        </m:r>
                        <m:r>
                          <a:rPr lang="en-GB" sz="2000" b="0" i="1" smtClean="0">
                            <a:latin typeface="Cambria Math" panose="02040503050406030204" pitchFamily="18" charset="0"/>
                          </a:rPr>
                          <m:t>𝜆</m:t>
                        </m:r>
                      </m:sup>
                    </m:sSup>
                  </m:oMath>
                </a14:m>
                <a:r>
                  <a:rPr lang="en-GB" sz="2000" dirty="0"/>
                  <a:t> is not too difficult to compute.</a:t>
                </a:r>
              </a:p>
            </p:txBody>
          </p:sp>
        </mc:Choice>
        <mc:Fallback xmlns="">
          <p:sp>
            <p:nvSpPr>
              <p:cNvPr id="5" name="TextBox 4"/>
              <p:cNvSpPr txBox="1">
                <a:spLocks noRot="1" noChangeAspect="1" noMove="1" noResize="1" noEditPoints="1" noAdjustHandles="1" noChangeArrowheads="1" noChangeShapeType="1" noTextEdit="1"/>
              </p:cNvSpPr>
              <p:nvPr/>
            </p:nvSpPr>
            <p:spPr>
              <a:xfrm>
                <a:off x="395427" y="2996952"/>
                <a:ext cx="8352928" cy="2116605"/>
              </a:xfrm>
              <a:prstGeom prst="rect">
                <a:avLst/>
              </a:prstGeom>
              <a:blipFill rotWithShape="0">
                <a:blip r:embed="rId2"/>
                <a:stretch>
                  <a:fillRect l="-803" b="-518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95427" y="1430088"/>
                <a:ext cx="3456493" cy="78521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𝐵</m:t>
                      </m:r>
                      <m:d>
                        <m:dPr>
                          <m:ctrlPr>
                            <a:rPr lang="en-GB" b="0" i="1" smtClean="0">
                              <a:latin typeface="Cambria Math" panose="02040503050406030204" pitchFamily="18" charset="0"/>
                            </a:rPr>
                          </m:ctrlPr>
                        </m:dPr>
                        <m:e>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e>
                      </m:d>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sup>
                      </m:sSup>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395427" y="1430088"/>
                <a:ext cx="3456493" cy="785215"/>
              </a:xfrm>
              <a:prstGeom prst="rect">
                <a:avLst/>
              </a:prstGeom>
              <a:blipFill rotWithShape="0">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7" name="Right Arrow 6"/>
          <p:cNvSpPr/>
          <p:nvPr/>
        </p:nvSpPr>
        <p:spPr>
          <a:xfrm>
            <a:off x="3851920" y="1628800"/>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8" name="TextBox 7"/>
              <p:cNvSpPr txBox="1"/>
              <p:nvPr/>
            </p:nvSpPr>
            <p:spPr>
              <a:xfrm>
                <a:off x="4990232" y="1452216"/>
                <a:ext cx="3456493" cy="93891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r>
                        <a:rPr lang="en-GB" b="0" i="1" smtClean="0">
                          <a:latin typeface="Cambria Math" panose="02040503050406030204" pitchFamily="18" charset="0"/>
                        </a:rPr>
                        <m:t>(</m:t>
                      </m:r>
                      <m:r>
                        <a:rPr lang="en-GB" b="0" i="1" smtClean="0">
                          <a:latin typeface="Cambria Math" panose="02040503050406030204" pitchFamily="18" charset="0"/>
                        </a:rPr>
                        <m:t>𝑛𝑝</m:t>
                      </m:r>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b="0" i="1" smtClean="0">
                              <a:latin typeface="Cambria Math" panose="02040503050406030204" pitchFamily="18" charset="0"/>
                            </a:rPr>
                            <m:t>𝑥</m:t>
                          </m:r>
                          <m:r>
                            <a:rPr lang="en-GB" b="0" i="1" smtClean="0">
                              <a:latin typeface="Cambria Math" panose="02040503050406030204" pitchFamily="18" charset="0"/>
                            </a:rPr>
                            <m:t>!</m:t>
                          </m:r>
                        </m:den>
                      </m:f>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4990232" y="1452216"/>
                <a:ext cx="3456493" cy="938911"/>
              </a:xfrm>
              <a:prstGeom prst="rect">
                <a:avLst/>
              </a:prstGeom>
              <a:blipFill rotWithShape="0">
                <a:blip r:embed="rId4"/>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155455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err="1"/>
                <a:t>Quickfire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764704"/>
                <a:ext cx="8568952" cy="646331"/>
              </a:xfrm>
              <a:prstGeom prst="rect">
                <a:avLst/>
              </a:prstGeom>
              <a:noFill/>
            </p:spPr>
            <p:txBody>
              <a:bodyPr wrap="square" rtlCol="0">
                <a:spAutoFit/>
              </a:bodyPr>
              <a:lstStyle/>
              <a:p>
                <a:r>
                  <a:rPr lang="en-GB" dirty="0"/>
                  <a:t>State whether you would use a Poisson Approximation for each Binomial (recall: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≤10</m:t>
                    </m:r>
                  </m:oMath>
                </a14:m>
                <a:r>
                  <a:rPr lang="en-GB" dirty="0"/>
                  <a:t>), and state the distribution used as the approximation.</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764704"/>
                <a:ext cx="8568952" cy="646331"/>
              </a:xfrm>
              <a:prstGeom prst="rect">
                <a:avLst/>
              </a:prstGeom>
              <a:blipFill rotWithShape="0">
                <a:blip r:embed="rId2"/>
                <a:stretch>
                  <a:fillRect l="-569"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84424" y="2164058"/>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(100, 0.1)</m:t>
                      </m:r>
                    </m:oMath>
                  </m:oMathPara>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84424" y="2164058"/>
                <a:ext cx="1944216" cy="461665"/>
              </a:xfrm>
              <a:prstGeom prst="rect">
                <a:avLst/>
              </a:prstGeom>
              <a:blipFill rotWithShape="0">
                <a:blip r:embed="rId3"/>
                <a:stretch>
                  <a:fillRect l="-940" r="-9718"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16872" y="2164058"/>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10</m:t>
                          </m:r>
                        </m:e>
                      </m:d>
                    </m:oMath>
                  </m:oMathPara>
                </a14:m>
                <a:endParaRPr lang="en-GB"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4816872" y="2164058"/>
                <a:ext cx="1944216" cy="461665"/>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84424" y="2892795"/>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(50, 0.5)</m:t>
                      </m:r>
                    </m:oMath>
                  </m:oMathPara>
                </a14:m>
                <a:endParaRPr lang="en-GB"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784424" y="2892795"/>
                <a:ext cx="1944216" cy="461665"/>
              </a:xfrm>
              <a:prstGeom prst="rect">
                <a:avLst/>
              </a:prstGeom>
              <a:blipFill rotWithShape="0">
                <a:blip r:embed="rId5"/>
                <a:stretch>
                  <a:fillRect l="-313" r="-1881" b="-18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32896" y="2884138"/>
                <a:ext cx="3384376" cy="646331"/>
              </a:xfrm>
              <a:prstGeom prst="rect">
                <a:avLst/>
              </a:prstGeom>
              <a:noFill/>
            </p:spPr>
            <p:txBody>
              <a:bodyPr wrap="square" rtlCol="0">
                <a:spAutoFit/>
              </a:bodyPr>
              <a:lstStyle/>
              <a:p>
                <a:r>
                  <a:rPr lang="en-GB" dirty="0"/>
                  <a:t>Poisson approximation not appropriate as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=25</m:t>
                    </m:r>
                  </m:oMath>
                </a14:m>
                <a:r>
                  <a:rPr lang="en-GB"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032896" y="2884138"/>
                <a:ext cx="3384376" cy="646331"/>
              </a:xfrm>
              <a:prstGeom prst="rect">
                <a:avLst/>
              </a:prstGeom>
              <a:blipFill rotWithShape="0">
                <a:blip r:embed="rId6"/>
                <a:stretch>
                  <a:fillRect l="-1622"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74676" y="3748234"/>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(40, 0.02)</m:t>
                      </m:r>
                    </m:oMath>
                  </m:oMathPara>
                </a14:m>
                <a:endParaRPr lang="en-GB" sz="2400" dirty="0"/>
              </a:p>
            </p:txBody>
          </p:sp>
        </mc:Choice>
        <mc:Fallback xmlns="">
          <p:sp>
            <p:nvSpPr>
              <p:cNvPr id="10" name="TextBox 9"/>
              <p:cNvSpPr txBox="1">
                <a:spLocks noRot="1" noChangeAspect="1" noMove="1" noResize="1" noEditPoints="1" noAdjustHandles="1" noChangeArrowheads="1" noChangeShapeType="1" noTextEdit="1"/>
              </p:cNvSpPr>
              <p:nvPr/>
            </p:nvSpPr>
            <p:spPr>
              <a:xfrm>
                <a:off x="774676" y="3748234"/>
                <a:ext cx="1944216" cy="461665"/>
              </a:xfrm>
              <a:prstGeom prst="rect">
                <a:avLst/>
              </a:prstGeom>
              <a:blipFill rotWithShape="0">
                <a:blip r:embed="rId7"/>
                <a:stretch>
                  <a:fillRect l="-627" r="-10345"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752020" y="3722367"/>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𝑃𝑜</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8</m:t>
                          </m:r>
                        </m:e>
                      </m:d>
                    </m:oMath>
                  </m:oMathPara>
                </a14:m>
                <a:endParaRPr lang="en-GB" sz="24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752020" y="3722367"/>
                <a:ext cx="1944216" cy="461665"/>
              </a:xfrm>
              <a:prstGeom prst="rect">
                <a:avLst/>
              </a:prstGeom>
              <a:blipFill rotWithShape="0">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784424" y="4603673"/>
                <a:ext cx="194421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𝑋</m:t>
                      </m:r>
                      <m:r>
                        <a:rPr lang="en-GB" sz="2400" b="0" i="1" smtClean="0">
                          <a:latin typeface="Cambria Math" panose="02040503050406030204" pitchFamily="18" charset="0"/>
                        </a:rPr>
                        <m:t>~</m:t>
                      </m:r>
                      <m:r>
                        <a:rPr lang="en-GB" sz="2400" b="0" i="1" smtClean="0">
                          <a:latin typeface="Cambria Math" panose="02040503050406030204" pitchFamily="18" charset="0"/>
                        </a:rPr>
                        <m:t>𝐵</m:t>
                      </m:r>
                      <m:r>
                        <a:rPr lang="en-GB" sz="2400" b="0" i="1" smtClean="0">
                          <a:latin typeface="Cambria Math" panose="02040503050406030204" pitchFamily="18" charset="0"/>
                        </a:rPr>
                        <m:t>(300, 0.2)</m:t>
                      </m:r>
                    </m:oMath>
                  </m:oMathPara>
                </a14:m>
                <a:endParaRPr lang="en-GB"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784424" y="4603673"/>
                <a:ext cx="1944216" cy="461665"/>
              </a:xfrm>
              <a:prstGeom prst="rect">
                <a:avLst/>
              </a:prstGeom>
              <a:blipFill rotWithShape="0">
                <a:blip r:embed="rId9"/>
                <a:stretch>
                  <a:fillRect l="-940" r="-9718" b="-1710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004048" y="4468645"/>
                <a:ext cx="3384376" cy="646331"/>
              </a:xfrm>
              <a:prstGeom prst="rect">
                <a:avLst/>
              </a:prstGeom>
              <a:noFill/>
            </p:spPr>
            <p:txBody>
              <a:bodyPr wrap="square" rtlCol="0">
                <a:spAutoFit/>
              </a:bodyPr>
              <a:lstStyle/>
              <a:p>
                <a:r>
                  <a:rPr lang="en-GB" dirty="0"/>
                  <a:t>Poisson approximation not appropriate as </a:t>
                </a:r>
                <a14:m>
                  <m:oMath xmlns:m="http://schemas.openxmlformats.org/officeDocument/2006/math">
                    <m:r>
                      <a:rPr lang="en-GB" b="0" i="1" smtClean="0">
                        <a:latin typeface="Cambria Math" panose="02040503050406030204" pitchFamily="18" charset="0"/>
                      </a:rPr>
                      <m:t>𝑛𝑝</m:t>
                    </m:r>
                    <m:r>
                      <a:rPr lang="en-GB" b="0" i="1" smtClean="0">
                        <a:latin typeface="Cambria Math" panose="02040503050406030204" pitchFamily="18" charset="0"/>
                      </a:rPr>
                      <m:t>=60</m:t>
                    </m:r>
                  </m:oMath>
                </a14:m>
                <a:r>
                  <a:rPr lang="en-GB"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5004048" y="4468645"/>
                <a:ext cx="3384376" cy="646331"/>
              </a:xfrm>
              <a:prstGeom prst="rect">
                <a:avLst/>
              </a:prstGeom>
              <a:blipFill rotWithShape="0">
                <a:blip r:embed="rId10"/>
                <a:stretch>
                  <a:fillRect l="-1622" t="-4717" b="-14151"/>
                </a:stretch>
              </a:blipFill>
            </p:spPr>
            <p:txBody>
              <a:bodyPr/>
              <a:lstStyle/>
              <a:p>
                <a:r>
                  <a:rPr lang="en-GB">
                    <a:noFill/>
                  </a:rPr>
                  <a:t> </a:t>
                </a:r>
              </a:p>
            </p:txBody>
          </p:sp>
        </mc:Fallback>
      </mc:AlternateContent>
      <p:sp>
        <p:nvSpPr>
          <p:cNvPr id="14" name="Right Arrow 13"/>
          <p:cNvSpPr/>
          <p:nvPr/>
        </p:nvSpPr>
        <p:spPr>
          <a:xfrm>
            <a:off x="3419872" y="2196974"/>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5" name="Right Arrow 14"/>
          <p:cNvSpPr/>
          <p:nvPr/>
        </p:nvSpPr>
        <p:spPr>
          <a:xfrm>
            <a:off x="3428132" y="2884138"/>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6" name="Right Arrow 15"/>
          <p:cNvSpPr/>
          <p:nvPr/>
        </p:nvSpPr>
        <p:spPr>
          <a:xfrm>
            <a:off x="3428132" y="3748234"/>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7" name="Right Arrow 16"/>
          <p:cNvSpPr/>
          <p:nvPr/>
        </p:nvSpPr>
        <p:spPr>
          <a:xfrm>
            <a:off x="3428132" y="4612330"/>
            <a:ext cx="1152128" cy="4320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18" name="Rectangle 17"/>
          <p:cNvSpPr/>
          <p:nvPr/>
        </p:nvSpPr>
        <p:spPr>
          <a:xfrm>
            <a:off x="5004048" y="2060848"/>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5001964" y="2847666"/>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5001964" y="3661336"/>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5001964" y="4474080"/>
            <a:ext cx="3744416" cy="63546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99866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 restart="whenNotActive" fill="hold" evtFilter="cancelBubble" nodeType="interactiveSeq">
                <p:stCondLst>
                  <p:cond evt="onClick" delay="0">
                    <p:tgtEl>
                      <p:spTgt spid="1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20"/>
                                        </p:tgtEl>
                                      </p:cBhvr>
                                    </p:animEffect>
                                    <p:set>
                                      <p:cBhvr>
                                        <p:cTn id="1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8" grpId="0" animBg="1"/>
      <p:bldP spid="19" grpId="0" animBg="1"/>
      <p:bldP spid="20"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What is the 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11" name="TextBox 10"/>
              <p:cNvSpPr txBox="1"/>
              <p:nvPr/>
            </p:nvSpPr>
            <p:spPr>
              <a:xfrm>
                <a:off x="2798340" y="2441961"/>
                <a:ext cx="2592288" cy="1200329"/>
              </a:xfrm>
              <a:prstGeom prst="rect">
                <a:avLst/>
              </a:prstGeom>
              <a:noFill/>
            </p:spPr>
            <p:txBody>
              <a:bodyPr wrap="square" rtlCol="0">
                <a:spAutoFit/>
              </a:bodyPr>
              <a:lstStyle/>
              <a:p>
                <a:r>
                  <a:rPr lang="en-GB" dirty="0"/>
                  <a:t>The </a:t>
                </a:r>
                <a:r>
                  <a:rPr lang="en-GB" b="1" dirty="0"/>
                  <a:t>number of “successes” </a:t>
                </a:r>
                <a:r>
                  <a:rPr lang="en-GB" dirty="0"/>
                  <a:t>out of </a:t>
                </a:r>
                <a14:m>
                  <m:oMath xmlns:m="http://schemas.openxmlformats.org/officeDocument/2006/math">
                    <m:r>
                      <a:rPr lang="en-GB" b="0" i="1" smtClean="0">
                        <a:latin typeface="Cambria Math" panose="02040503050406030204" pitchFamily="18" charset="0"/>
                      </a:rPr>
                      <m:t>𝑛</m:t>
                    </m:r>
                  </m:oMath>
                </a14:m>
                <a:r>
                  <a:rPr lang="en-GB" dirty="0"/>
                  <a:t> trials, each with a probability </a:t>
                </a:r>
                <a14:m>
                  <m:oMath xmlns:m="http://schemas.openxmlformats.org/officeDocument/2006/math">
                    <m:r>
                      <a:rPr lang="en-GB" b="0" i="1" smtClean="0">
                        <a:latin typeface="Cambria Math" panose="02040503050406030204" pitchFamily="18" charset="0"/>
                      </a:rPr>
                      <m:t>𝑝</m:t>
                    </m:r>
                  </m:oMath>
                </a14:m>
                <a:r>
                  <a:rPr lang="en-GB" dirty="0"/>
                  <a:t> of success.</a:t>
                </a:r>
              </a:p>
            </p:txBody>
          </p:sp>
        </mc:Choice>
        <mc:Fallback xmlns="">
          <p:sp>
            <p:nvSpPr>
              <p:cNvPr id="11" name="TextBox 10"/>
              <p:cNvSpPr txBox="1">
                <a:spLocks noRot="1" noChangeAspect="1" noMove="1" noResize="1" noEditPoints="1" noAdjustHandles="1" noChangeArrowheads="1" noChangeShapeType="1" noTextEdit="1"/>
              </p:cNvSpPr>
              <p:nvPr/>
            </p:nvSpPr>
            <p:spPr>
              <a:xfrm>
                <a:off x="2798340" y="2441961"/>
                <a:ext cx="2592288" cy="1200329"/>
              </a:xfrm>
              <a:prstGeom prst="rect">
                <a:avLst/>
              </a:prstGeom>
              <a:blipFill rotWithShape="0">
                <a:blip r:embed="rId2"/>
                <a:stretch>
                  <a:fillRect l="-1882" t="-3061" b="-7653"/>
                </a:stretch>
              </a:blipFill>
            </p:spPr>
            <p:txBody>
              <a:bodyPr/>
              <a:lstStyle/>
              <a:p>
                <a:r>
                  <a:rPr lang="en-GB">
                    <a:noFill/>
                  </a:rPr>
                  <a:t> </a:t>
                </a:r>
              </a:p>
            </p:txBody>
          </p:sp>
        </mc:Fallback>
      </mc:AlternateContent>
      <p:sp>
        <p:nvSpPr>
          <p:cNvPr id="12" name="Rectangle 11"/>
          <p:cNvSpPr/>
          <p:nvPr/>
        </p:nvSpPr>
        <p:spPr>
          <a:xfrm>
            <a:off x="2798340" y="1897262"/>
            <a:ext cx="2592288"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Description</a:t>
            </a:r>
          </a:p>
        </p:txBody>
      </p:sp>
      <p:sp>
        <p:nvSpPr>
          <p:cNvPr id="13" name="Rectangle 12"/>
          <p:cNvSpPr/>
          <p:nvPr/>
        </p:nvSpPr>
        <p:spPr>
          <a:xfrm>
            <a:off x="5508104" y="1897262"/>
            <a:ext cx="2304256"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Outcomes</a:t>
            </a:r>
          </a:p>
        </p:txBody>
      </p:sp>
      <mc:AlternateContent xmlns:mc="http://schemas.openxmlformats.org/markup-compatibility/2006" xmlns:a14="http://schemas.microsoft.com/office/drawing/2010/main">
        <mc:Choice Requires="a14">
          <p:sp>
            <p:nvSpPr>
              <p:cNvPr id="14" name="TextBox 13"/>
              <p:cNvSpPr txBox="1"/>
              <p:nvPr/>
            </p:nvSpPr>
            <p:spPr>
              <a:xfrm>
                <a:off x="5580112" y="2397709"/>
                <a:ext cx="2160240" cy="646331"/>
              </a:xfrm>
              <a:prstGeom prst="rect">
                <a:avLst/>
              </a:prstGeom>
              <a:noFill/>
            </p:spPr>
            <p:txBody>
              <a:bodyPr wrap="square" rtlCol="0">
                <a:spAutoFit/>
              </a:bodyPr>
              <a:lstStyle/>
              <a:p>
                <a:r>
                  <a:rPr lang="en-GB" dirty="0">
                    <a:latin typeface="+mj-lt"/>
                  </a:rPr>
                  <a:t>Number of successes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{0, 1, 2, …, </m:t>
                      </m:r>
                      <m:r>
                        <a:rPr lang="en-GB" b="0" i="1" smtClean="0">
                          <a:latin typeface="Cambria Math" panose="02040503050406030204" pitchFamily="18" charset="0"/>
                        </a:rPr>
                        <m:t>𝑛</m:t>
                      </m:r>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5580112" y="2397709"/>
                <a:ext cx="2160240" cy="646331"/>
              </a:xfrm>
              <a:prstGeom prst="rect">
                <a:avLst/>
              </a:prstGeom>
              <a:blipFill rotWithShape="0">
                <a:blip r:embed="rId3"/>
                <a:stretch>
                  <a:fillRect l="-2254" t="-4717" r="-2254" b="-8491"/>
                </a:stretch>
              </a:blipFill>
            </p:spPr>
            <p:txBody>
              <a:bodyPr/>
              <a:lstStyle/>
              <a:p>
                <a:r>
                  <a:rPr lang="en-GB">
                    <a:noFill/>
                  </a:rPr>
                  <a:t> </a:t>
                </a:r>
              </a:p>
            </p:txBody>
          </p:sp>
        </mc:Fallback>
      </mc:AlternateContent>
      <p:sp>
        <p:nvSpPr>
          <p:cNvPr id="23" name="Rectangle 22"/>
          <p:cNvSpPr/>
          <p:nvPr/>
        </p:nvSpPr>
        <p:spPr>
          <a:xfrm>
            <a:off x="998140" y="1897262"/>
            <a:ext cx="1656184" cy="40501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Name</a:t>
            </a:r>
          </a:p>
        </p:txBody>
      </p:sp>
      <mc:AlternateContent xmlns:mc="http://schemas.openxmlformats.org/markup-compatibility/2006" xmlns:a14="http://schemas.microsoft.com/office/drawing/2010/main">
        <mc:Choice Requires="a14">
          <p:sp>
            <p:nvSpPr>
              <p:cNvPr id="26" name="TextBox 25"/>
              <p:cNvSpPr txBox="1"/>
              <p:nvPr/>
            </p:nvSpPr>
            <p:spPr>
              <a:xfrm>
                <a:off x="1225531" y="2504787"/>
                <a:ext cx="1201402" cy="646331"/>
              </a:xfrm>
              <a:prstGeom prst="rect">
                <a:avLst/>
              </a:prstGeom>
              <a:noFill/>
            </p:spPr>
            <p:txBody>
              <a:bodyPr wrap="square" rtlCol="0">
                <a:spAutoFit/>
              </a:bodyPr>
              <a:lstStyle/>
              <a:p>
                <a:r>
                  <a:rPr lang="en-GB" dirty="0"/>
                  <a:t>Binomial</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r>
                        <a:rPr lang="en-GB" b="0" i="1" smtClean="0">
                          <a:latin typeface="Cambria Math" panose="02040503050406030204" pitchFamily="18" charset="0"/>
                        </a:rPr>
                        <m:t>(</m:t>
                      </m:r>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𝑝</m:t>
                      </m:r>
                      <m:r>
                        <a:rPr lang="en-GB" b="0" i="1" smtClean="0">
                          <a:latin typeface="Cambria Math" panose="02040503050406030204" pitchFamily="18" charset="0"/>
                        </a:rPr>
                        <m:t>)</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1225531" y="2504787"/>
                <a:ext cx="1201402" cy="646331"/>
              </a:xfrm>
              <a:prstGeom prst="rect">
                <a:avLst/>
              </a:prstGeom>
              <a:blipFill rotWithShape="0">
                <a:blip r:embed="rId4"/>
                <a:stretch>
                  <a:fillRect l="-4061" t="-566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2772130" y="3908172"/>
                <a:ext cx="2592288" cy="1477328"/>
              </a:xfrm>
              <a:prstGeom prst="rect">
                <a:avLst/>
              </a:prstGeom>
              <a:noFill/>
            </p:spPr>
            <p:txBody>
              <a:bodyPr wrap="square" rtlCol="0">
                <a:spAutoFit/>
              </a:bodyPr>
              <a:lstStyle/>
              <a:p>
                <a:r>
                  <a:rPr lang="en-GB" b="1" dirty="0"/>
                  <a:t>How many events occur within some period</a:t>
                </a:r>
                <a:r>
                  <a:rPr lang="en-GB" dirty="0"/>
                  <a:t> of time, given an </a:t>
                </a:r>
                <a:r>
                  <a:rPr lang="en-GB" b="1" dirty="0"/>
                  <a:t>average rate </a:t>
                </a:r>
                <a14:m>
                  <m:oMath xmlns:m="http://schemas.openxmlformats.org/officeDocument/2006/math">
                    <m:r>
                      <a:rPr lang="en-GB" b="0" i="1" smtClean="0">
                        <a:latin typeface="Cambria Math" panose="02040503050406030204" pitchFamily="18" charset="0"/>
                      </a:rPr>
                      <m:t>𝜆</m:t>
                    </m:r>
                  </m:oMath>
                </a14:m>
                <a:r>
                  <a:rPr lang="en-GB" dirty="0"/>
                  <a:t> (“lambda”) at which they occur.</a:t>
                </a:r>
              </a:p>
            </p:txBody>
          </p:sp>
        </mc:Choice>
        <mc:Fallback xmlns="">
          <p:sp>
            <p:nvSpPr>
              <p:cNvPr id="27" name="TextBox 26"/>
              <p:cNvSpPr txBox="1">
                <a:spLocks noRot="1" noChangeAspect="1" noMove="1" noResize="1" noEditPoints="1" noAdjustHandles="1" noChangeArrowheads="1" noChangeShapeType="1" noTextEdit="1"/>
              </p:cNvSpPr>
              <p:nvPr/>
            </p:nvSpPr>
            <p:spPr>
              <a:xfrm>
                <a:off x="2772130" y="3908172"/>
                <a:ext cx="2592288" cy="1477328"/>
              </a:xfrm>
              <a:prstGeom prst="rect">
                <a:avLst/>
              </a:prstGeom>
              <a:blipFill rotWithShape="0">
                <a:blip r:embed="rId5"/>
                <a:stretch>
                  <a:fillRect l="-2118" t="-2066" b="-57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553902" y="3863920"/>
                <a:ext cx="2160240" cy="1200329"/>
              </a:xfrm>
              <a:prstGeom prst="rect">
                <a:avLst/>
              </a:prstGeom>
              <a:noFill/>
            </p:spPr>
            <p:txBody>
              <a:bodyPr wrap="square" rtlCol="0">
                <a:spAutoFit/>
              </a:bodyPr>
              <a:lstStyle/>
              <a:p>
                <a:r>
                  <a:rPr lang="en-GB" dirty="0">
                    <a:latin typeface="+mj-lt"/>
                  </a:rPr>
                  <a:t>Number of events</a:t>
                </a:r>
                <a:endParaRPr lang="en-GB" b="0" dirty="0">
                  <a:latin typeface="+mj-lt"/>
                </a:endParaRPr>
              </a:p>
              <a:p>
                <a:pPr algn="ct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ℕ</m:t>
                      </m:r>
                      <m:r>
                        <a:rPr lang="en-GB" b="0" i="1" smtClean="0">
                          <a:latin typeface="Cambria Math" panose="02040503050406030204" pitchFamily="18" charset="0"/>
                        </a:rPr>
                        <m:t>={0, 1, 2, …}</m:t>
                      </m:r>
                    </m:oMath>
                  </m:oMathPara>
                </a14:m>
                <a:endParaRPr lang="en-GB" dirty="0"/>
              </a:p>
              <a:p>
                <a:r>
                  <a:rPr lang="en-GB" sz="1200" dirty="0"/>
                  <a:t>(since technically any non-negative number of events could occur) </a:t>
                </a:r>
              </a:p>
            </p:txBody>
          </p:sp>
        </mc:Choice>
        <mc:Fallback xmlns="">
          <p:sp>
            <p:nvSpPr>
              <p:cNvPr id="28" name="TextBox 27"/>
              <p:cNvSpPr txBox="1">
                <a:spLocks noRot="1" noChangeAspect="1" noMove="1" noResize="1" noEditPoints="1" noAdjustHandles="1" noChangeArrowheads="1" noChangeShapeType="1" noTextEdit="1"/>
              </p:cNvSpPr>
              <p:nvPr/>
            </p:nvSpPr>
            <p:spPr>
              <a:xfrm>
                <a:off x="5553902" y="3863920"/>
                <a:ext cx="2160240" cy="1200329"/>
              </a:xfrm>
              <a:prstGeom prst="rect">
                <a:avLst/>
              </a:prstGeom>
              <a:blipFill>
                <a:blip r:embed="rId6"/>
                <a:stretch>
                  <a:fillRect l="-2260" t="-3046" b="-30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225531" y="3990027"/>
                <a:ext cx="1201402" cy="646331"/>
              </a:xfrm>
              <a:prstGeom prst="rect">
                <a:avLst/>
              </a:prstGeom>
              <a:noFill/>
            </p:spPr>
            <p:txBody>
              <a:bodyPr wrap="square" rtlCol="0">
                <a:spAutoFit/>
              </a:bodyPr>
              <a:lstStyle/>
              <a:p>
                <a:r>
                  <a:rPr lang="en-GB" dirty="0"/>
                  <a:t>Poisson</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𝑃𝑜</m:t>
                      </m:r>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1225531" y="3990027"/>
                <a:ext cx="1201402" cy="646331"/>
              </a:xfrm>
              <a:prstGeom prst="rect">
                <a:avLst/>
              </a:prstGeom>
              <a:blipFill rotWithShape="0">
                <a:blip r:embed="rId7"/>
                <a:stretch>
                  <a:fillRect l="-4061" t="-5660" b="-6604"/>
                </a:stretch>
              </a:blipFill>
            </p:spPr>
            <p:txBody>
              <a:bodyPr/>
              <a:lstStyle/>
              <a:p>
                <a:r>
                  <a:rPr lang="en-GB">
                    <a:noFill/>
                  </a:rPr>
                  <a:t> </a:t>
                </a:r>
              </a:p>
            </p:txBody>
          </p:sp>
        </mc:Fallback>
      </mc:AlternateContent>
      <p:sp>
        <p:nvSpPr>
          <p:cNvPr id="21" name="Rectangle 20"/>
          <p:cNvSpPr/>
          <p:nvPr/>
        </p:nvSpPr>
        <p:spPr>
          <a:xfrm>
            <a:off x="2803518" y="2390028"/>
            <a:ext cx="2587110" cy="1379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08104" y="2390028"/>
            <a:ext cx="2304256" cy="137944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2798340" y="3908172"/>
            <a:ext cx="2592288"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08104" y="3908172"/>
            <a:ext cx="2304256"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2404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1"/>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9" restart="whenNotActive" fill="hold" evtFilter="cancelBubble" nodeType="interactiveSeq">
                <p:stCondLst>
                  <p:cond evt="onClick" delay="0">
                    <p:tgtEl>
                      <p:spTgt spid="24"/>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grpId="0" nodeType="clickEffect">
                                  <p:stCondLst>
                                    <p:cond delay="0"/>
                                  </p:stCondLst>
                                  <p:childTnLst>
                                    <p:animEffect transition="out" filter="fade">
                                      <p:cBhvr>
                                        <p:cTn id="23" dur="500"/>
                                        <p:tgtEl>
                                          <p:spTgt spid="24"/>
                                        </p:tgtEl>
                                      </p:cBhvr>
                                    </p:animEffect>
                                    <p:set>
                                      <p:cBhvr>
                                        <p:cTn id="24"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5" restart="whenNotActive" fill="hold" evtFilter="cancelBubble" nodeType="interactiveSeq">
                <p:stCondLst>
                  <p:cond evt="onClick" delay="0">
                    <p:tgtEl>
                      <p:spTgt spid="30"/>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30"/>
                                        </p:tgtEl>
                                      </p:cBhvr>
                                    </p:animEffect>
                                    <p:set>
                                      <p:cBhvr>
                                        <p:cTn id="30"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31" restart="whenNotActive" fill="hold" evtFilter="cancelBubble" nodeType="interactiveSeq">
                <p:stCondLst>
                  <p:cond evt="onClick" delay="0">
                    <p:tgtEl>
                      <p:spTgt spid="31"/>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1"/>
                                        </p:tgtEl>
                                      </p:cBhvr>
                                    </p:animEffect>
                                    <p:set>
                                      <p:cBhvr>
                                        <p:cTn id="36"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1" grpId="0" animBg="1"/>
      <p:bldP spid="21" grpId="1" animBg="1"/>
      <p:bldP spid="30" grpId="0" animBg="1"/>
      <p:bldP spid="30" grpId="1" animBg="1"/>
      <p:bldP spid="24" grpId="0" animBg="1"/>
      <p:bldP spid="24" grpId="1" animBg="1"/>
      <p:bldP spid="31" grpId="0" animBg="1"/>
      <p:bldP spid="31"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 Exam Questions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754588"/>
            <a:ext cx="7477658" cy="136815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5880844" y="1690345"/>
            <a:ext cx="273630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May 2013 Q7d</a:t>
            </a:r>
          </a:p>
        </p:txBody>
      </p:sp>
      <mc:AlternateContent xmlns:mc="http://schemas.openxmlformats.org/markup-compatibility/2006" xmlns:a14="http://schemas.microsoft.com/office/drawing/2010/main">
        <mc:Choice Requires="a14">
          <p:sp>
            <p:nvSpPr>
              <p:cNvPr id="7" name="TextBox 6"/>
              <p:cNvSpPr txBox="1"/>
              <p:nvPr/>
            </p:nvSpPr>
            <p:spPr>
              <a:xfrm>
                <a:off x="531168" y="2082626"/>
                <a:ext cx="4392488" cy="646331"/>
              </a:xfrm>
              <a:prstGeom prst="rect">
                <a:avLst/>
              </a:prstGeom>
              <a:noFill/>
            </p:spPr>
            <p:txBody>
              <a:bodyPr wrap="square" rtlCol="0">
                <a:spAutoFit/>
              </a:bodyPr>
              <a:lstStyle/>
              <a:p>
                <a14:m>
                  <m:oMath xmlns:m="http://schemas.openxmlformats.org/officeDocument/2006/math">
                    <m:r>
                      <a:rPr lang="en-GB" b="1" i="1" smtClean="0">
                        <a:latin typeface="Cambria Math" panose="02040503050406030204" pitchFamily="18" charset="0"/>
                      </a:rPr>
                      <m:t>𝒏𝒑</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r>
                      <a:rPr lang="en-GB" b="1" i="1" smtClean="0">
                        <a:latin typeface="Cambria Math" panose="02040503050406030204" pitchFamily="18" charset="0"/>
                      </a:rPr>
                      <m:t>𝟏𝟎</m:t>
                    </m:r>
                  </m:oMath>
                </a14:m>
                <a:r>
                  <a:rPr lang="en-GB" b="1" dirty="0"/>
                  <a:t> so use </a:t>
                </a:r>
                <a14:m>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𝑷𝒐</m:t>
                    </m:r>
                    <m:r>
                      <a:rPr lang="en-GB" b="1" i="1" smtClean="0">
                        <a:latin typeface="Cambria Math" panose="02040503050406030204" pitchFamily="18" charset="0"/>
                      </a:rPr>
                      <m:t>(</m:t>
                    </m:r>
                    <m:r>
                      <a:rPr lang="en-GB" b="1" i="1" smtClean="0">
                        <a:latin typeface="Cambria Math" panose="02040503050406030204" pitchFamily="18" charset="0"/>
                      </a:rPr>
                      <m:t>𝟓</m:t>
                    </m:r>
                    <m:r>
                      <a:rPr lang="en-GB" b="1" i="1" smtClean="0">
                        <a:latin typeface="Cambria Math" panose="02040503050406030204" pitchFamily="18" charset="0"/>
                      </a:rPr>
                      <m:t>)</m:t>
                    </m:r>
                  </m:oMath>
                </a14:m>
                <a:endParaRPr lang="en-GB" b="1"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&gt;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𝟏𝟎</m:t>
                          </m:r>
                        </m:e>
                      </m:d>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𝟎𝟏𝟑𝟕</m:t>
                      </m:r>
                    </m:oMath>
                  </m:oMathPara>
                </a14:m>
                <a:endParaRPr lang="en-GB" b="1" dirty="0"/>
              </a:p>
            </p:txBody>
          </p:sp>
        </mc:Choice>
        <mc:Fallback xmlns="">
          <p:sp>
            <p:nvSpPr>
              <p:cNvPr id="7" name="TextBox 6"/>
              <p:cNvSpPr txBox="1">
                <a:spLocks noRot="1" noChangeAspect="1" noMove="1" noResize="1" noEditPoints="1" noAdjustHandles="1" noChangeArrowheads="1" noChangeShapeType="1" noTextEdit="1"/>
              </p:cNvSpPr>
              <p:nvPr/>
            </p:nvSpPr>
            <p:spPr>
              <a:xfrm>
                <a:off x="531168" y="2082626"/>
                <a:ext cx="4392488" cy="646331"/>
              </a:xfrm>
              <a:prstGeom prst="rect">
                <a:avLst/>
              </a:prstGeom>
              <a:blipFill rotWithShape="0">
                <a:blip r:embed="rId3"/>
                <a:stretch>
                  <a:fillRect t="-5660"/>
                </a:stretch>
              </a:blipFill>
            </p:spPr>
            <p:txBody>
              <a:bodyPr/>
              <a:lstStyle/>
              <a:p>
                <a:r>
                  <a:rPr lang="en-GB">
                    <a:noFill/>
                  </a:rPr>
                  <a:t> </a:t>
                </a:r>
              </a:p>
            </p:txBody>
          </p:sp>
        </mc:Fallback>
      </mc:AlternateContent>
      <p:pic>
        <p:nvPicPr>
          <p:cNvPr id="8" name="Picture 7"/>
          <p:cNvPicPr>
            <a:picLocks noChangeAspect="1"/>
          </p:cNvPicPr>
          <p:nvPr/>
        </p:nvPicPr>
        <p:blipFill>
          <a:blip r:embed="rId4"/>
          <a:stretch>
            <a:fillRect/>
          </a:stretch>
        </p:blipFill>
        <p:spPr>
          <a:xfrm>
            <a:off x="420936" y="2798192"/>
            <a:ext cx="6887368" cy="1637251"/>
          </a:xfrm>
          <a:prstGeom prst="rect">
            <a:avLst/>
          </a:prstGeom>
          <a:effectLst>
            <a:outerShdw blurRad="63500" sx="102000" sy="102000" algn="ctr" rotWithShape="0">
              <a:prstClr val="black">
                <a:alpha val="40000"/>
              </a:prstClr>
            </a:outerShdw>
          </a:effectLst>
        </p:spPr>
      </p:pic>
      <p:sp>
        <p:nvSpPr>
          <p:cNvPr id="9" name="TextBox 8"/>
          <p:cNvSpPr txBox="1"/>
          <p:nvPr/>
        </p:nvSpPr>
        <p:spPr>
          <a:xfrm>
            <a:off x="6322712" y="2798192"/>
            <a:ext cx="25231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Jan 2013 Q1b</a:t>
            </a:r>
          </a:p>
        </p:txBody>
      </p:sp>
      <mc:AlternateContent xmlns:mc="http://schemas.openxmlformats.org/markup-compatibility/2006" xmlns:a14="http://schemas.microsoft.com/office/drawing/2010/main">
        <mc:Choice Requires="a14">
          <p:sp>
            <p:nvSpPr>
              <p:cNvPr id="10" name="TextBox 9"/>
              <p:cNvSpPr txBox="1"/>
              <p:nvPr/>
            </p:nvSpPr>
            <p:spPr>
              <a:xfrm>
                <a:off x="899592" y="4435443"/>
                <a:ext cx="4392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𝟏𝟎</m:t>
                          </m:r>
                        </m:e>
                      </m:d>
                    </m:oMath>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𝟒</m:t>
                          </m:r>
                        </m:e>
                      </m:d>
                      <m:r>
                        <a:rPr lang="en-GB" sz="1600" b="1" i="1" smtClean="0">
                          <a:latin typeface="Cambria Math" panose="02040503050406030204" pitchFamily="18" charset="0"/>
                        </a:rPr>
                        <m:t>=</m:t>
                      </m:r>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𝟑</m:t>
                          </m:r>
                        </m:e>
                      </m:d>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𝟗𝟖𝟗𝟕</m:t>
                      </m:r>
                    </m:oMath>
                  </m:oMathPara>
                </a14:m>
                <a:endParaRPr lang="en-GB" sz="16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899592" y="4435443"/>
                <a:ext cx="4392488" cy="584775"/>
              </a:xfrm>
              <a:prstGeom prst="rect">
                <a:avLst/>
              </a:prstGeom>
              <a:blipFill rotWithShape="0">
                <a:blip r:embed="rId5"/>
                <a:stretch>
                  <a:fillRect/>
                </a:stretch>
              </a:blipFill>
            </p:spPr>
            <p:txBody>
              <a:bodyPr/>
              <a:lstStyle/>
              <a:p>
                <a:r>
                  <a:rPr lang="en-GB">
                    <a:noFill/>
                  </a:rPr>
                  <a:t> </a:t>
                </a:r>
              </a:p>
            </p:txBody>
          </p:sp>
        </mc:Fallback>
      </mc:AlternateContent>
      <p:pic>
        <p:nvPicPr>
          <p:cNvPr id="11" name="Picture 10"/>
          <p:cNvPicPr>
            <a:picLocks noChangeAspect="1"/>
          </p:cNvPicPr>
          <p:nvPr/>
        </p:nvPicPr>
        <p:blipFill>
          <a:blip r:embed="rId6"/>
          <a:stretch>
            <a:fillRect/>
          </a:stretch>
        </p:blipFill>
        <p:spPr>
          <a:xfrm>
            <a:off x="531169" y="4991990"/>
            <a:ext cx="5985048" cy="1973093"/>
          </a:xfrm>
          <a:prstGeom prst="rect">
            <a:avLst/>
          </a:prstGeom>
          <a:effectLst>
            <a:outerShdw blurRad="63500" sx="102000" sy="102000" algn="ctr" rotWithShape="0">
              <a:prstClr val="black">
                <a:alpha val="40000"/>
              </a:prstClr>
            </a:outerShdw>
          </a:effectLst>
        </p:spPr>
      </p:pic>
      <p:sp>
        <p:nvSpPr>
          <p:cNvPr id="12" name="TextBox 11"/>
          <p:cNvSpPr txBox="1"/>
          <p:nvPr/>
        </p:nvSpPr>
        <p:spPr>
          <a:xfrm>
            <a:off x="6732240" y="4854568"/>
            <a:ext cx="2304256"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June 2009 Q1</a:t>
            </a:r>
          </a:p>
        </p:txBody>
      </p:sp>
      <mc:AlternateContent xmlns:mc="http://schemas.openxmlformats.org/markup-compatibility/2006" xmlns:a14="http://schemas.microsoft.com/office/drawing/2010/main">
        <mc:Choice Requires="a14">
          <p:sp>
            <p:nvSpPr>
              <p:cNvPr id="13" name="TextBox 12"/>
              <p:cNvSpPr txBox="1"/>
              <p:nvPr/>
            </p:nvSpPr>
            <p:spPr>
              <a:xfrm>
                <a:off x="6732240" y="5311069"/>
                <a:ext cx="2494372" cy="1323439"/>
              </a:xfrm>
              <a:prstGeom prst="rect">
                <a:avLst/>
              </a:prstGeom>
              <a:noFill/>
            </p:spPr>
            <p:txBody>
              <a:bodyPr wrap="square" rtlCol="0">
                <a:spAutoFit/>
              </a:bodyPr>
              <a:lstStyle/>
              <a:p>
                <a:pPr marL="342900" indent="-342900">
                  <a:buAutoNum type="alphaLcParenR"/>
                </a:pPr>
                <a14:m>
                  <m:oMath xmlns:m="http://schemas.openxmlformats.org/officeDocument/2006/math">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𝟑𝟎</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𝟏𝟓</m:t>
                        </m:r>
                      </m:e>
                    </m:d>
                  </m:oMath>
                </a14:m>
                <a:br>
                  <a:rPr lang="en-GB" sz="1600" b="1" dirty="0"/>
                </a:b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𝑿</m:t>
                        </m:r>
                        <m:r>
                          <a:rPr lang="en-GB" sz="1600" b="1" i="1" smtClean="0">
                            <a:latin typeface="Cambria Math" panose="02040503050406030204" pitchFamily="18" charset="0"/>
                          </a:rPr>
                          <m:t>≤</m:t>
                        </m:r>
                        <m:r>
                          <a:rPr lang="en-GB" sz="1600" b="1" i="1" smtClean="0">
                            <a:latin typeface="Cambria Math" panose="02040503050406030204" pitchFamily="18" charset="0"/>
                          </a:rPr>
                          <m:t>𝟔</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𝟖𝟒𝟕𝟒</m:t>
                    </m:r>
                  </m:oMath>
                </a14:m>
                <a:endParaRPr lang="en-GB" sz="1600" b="1" dirty="0"/>
              </a:p>
              <a:p>
                <a:pPr marL="342900" indent="-342900">
                  <a:buAutoNum type="alphaLcParenR"/>
                </a:pPr>
                <a14:m>
                  <m:oMath xmlns:m="http://schemas.openxmlformats.org/officeDocument/2006/math">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𝑩</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𝟔𝟎</m:t>
                        </m:r>
                        <m:r>
                          <a:rPr lang="en-GB" sz="1600" b="1" i="1" smtClean="0">
                            <a:latin typeface="Cambria Math" panose="02040503050406030204" pitchFamily="18" charset="0"/>
                          </a:rPr>
                          <m:t>, </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𝟏𝟓</m:t>
                        </m:r>
                      </m:e>
                    </m:d>
                  </m:oMath>
                </a14:m>
                <a:br>
                  <a:rPr lang="en-GB" sz="1600" b="1" dirty="0"/>
                </a:br>
                <a14:m>
                  <m:oMath xmlns:m="http://schemas.openxmlformats.org/officeDocument/2006/math">
                    <m:r>
                      <a:rPr lang="en-GB" sz="1600" b="1" i="1" smtClean="0">
                        <a:latin typeface="Cambria Math" panose="02040503050406030204" pitchFamily="18" charset="0"/>
                      </a:rPr>
                      <m:t>≈</m:t>
                    </m:r>
                    <m:r>
                      <a:rPr lang="en-GB" sz="1600" b="1" i="1" smtClean="0">
                        <a:latin typeface="Cambria Math" panose="02040503050406030204" pitchFamily="18" charset="0"/>
                      </a:rPr>
                      <m:t>𝑷𝒐</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𝟗</m:t>
                        </m:r>
                      </m:e>
                    </m:d>
                  </m:oMath>
                </a14:m>
                <a:br>
                  <a:rPr lang="en-GB" sz="1600" b="1" dirty="0"/>
                </a:br>
                <a14:m>
                  <m:oMath xmlns:m="http://schemas.openxmlformats.org/officeDocument/2006/math">
                    <m:r>
                      <a:rPr lang="en-GB" sz="1600" b="1" i="1" smtClean="0">
                        <a:latin typeface="Cambria Math" panose="02040503050406030204" pitchFamily="18" charset="0"/>
                      </a:rPr>
                      <m:t>𝑷</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𝒀</m:t>
                        </m:r>
                        <m:r>
                          <a:rPr lang="en-GB" sz="1600" b="1" i="1" smtClean="0">
                            <a:latin typeface="Cambria Math" panose="02040503050406030204" pitchFamily="18" charset="0"/>
                          </a:rPr>
                          <m:t>≤</m:t>
                        </m:r>
                        <m:r>
                          <a:rPr lang="en-GB" sz="1600" b="1" i="1" smtClean="0">
                            <a:latin typeface="Cambria Math" panose="02040503050406030204" pitchFamily="18" charset="0"/>
                          </a:rPr>
                          <m:t>𝟏𝟐</m:t>
                        </m:r>
                      </m:e>
                    </m:d>
                    <m:r>
                      <a:rPr lang="en-GB" sz="1600" b="1" i="1" smtClean="0">
                        <a:latin typeface="Cambria Math" panose="02040503050406030204" pitchFamily="18" charset="0"/>
                      </a:rPr>
                      <m:t>=</m:t>
                    </m:r>
                    <m:r>
                      <a:rPr lang="en-GB" sz="1600" b="1" i="1" smtClean="0">
                        <a:latin typeface="Cambria Math" panose="02040503050406030204" pitchFamily="18" charset="0"/>
                      </a:rPr>
                      <m:t>𝟎</m:t>
                    </m:r>
                    <m:r>
                      <a:rPr lang="en-GB" sz="1600" b="1" i="1" smtClean="0">
                        <a:latin typeface="Cambria Math" panose="02040503050406030204" pitchFamily="18" charset="0"/>
                      </a:rPr>
                      <m:t>.</m:t>
                    </m:r>
                    <m:r>
                      <a:rPr lang="en-GB" sz="1600" b="1" i="1" smtClean="0">
                        <a:latin typeface="Cambria Math" panose="02040503050406030204" pitchFamily="18" charset="0"/>
                      </a:rPr>
                      <m:t>𝟖𝟕𝟓𝟖</m:t>
                    </m:r>
                  </m:oMath>
                </a14:m>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6732240" y="5311069"/>
                <a:ext cx="2494372" cy="1323439"/>
              </a:xfrm>
              <a:prstGeom prst="rect">
                <a:avLst/>
              </a:prstGeom>
              <a:blipFill rotWithShape="0">
                <a:blip r:embed="rId7"/>
                <a:stretch>
                  <a:fillRect l="-976" t="-922"/>
                </a:stretch>
              </a:blipFill>
            </p:spPr>
            <p:txBody>
              <a:bodyPr/>
              <a:lstStyle/>
              <a:p>
                <a:r>
                  <a:rPr lang="en-GB">
                    <a:noFill/>
                  </a:rPr>
                  <a:t> </a:t>
                </a:r>
              </a:p>
            </p:txBody>
          </p:sp>
        </mc:Fallback>
      </mc:AlternateContent>
      <p:sp>
        <p:nvSpPr>
          <p:cNvPr id="14" name="Rectangle 13"/>
          <p:cNvSpPr/>
          <p:nvPr/>
        </p:nvSpPr>
        <p:spPr>
          <a:xfrm>
            <a:off x="609848" y="2159000"/>
            <a:ext cx="4660652" cy="56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1193367" y="4446476"/>
            <a:ext cx="4660652" cy="5627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6732240" y="5311069"/>
            <a:ext cx="2411542" cy="146055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9272340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Pages 36-38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76358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b="1" dirty="0"/>
                <a:t>APPENDIX</a:t>
              </a:r>
              <a:r>
                <a:rPr lang="en-GB" sz="3200" dirty="0"/>
                <a:t>: Proof of Poisson Probability Function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Rectangle 4"/>
              <p:cNvSpPr/>
              <p:nvPr/>
            </p:nvSpPr>
            <p:spPr>
              <a:xfrm>
                <a:off x="395536" y="727936"/>
                <a:ext cx="7488832" cy="564514"/>
              </a:xfrm>
              <a:prstGeom prst="rect">
                <a:avLst/>
              </a:prstGeom>
              <a:solidFill>
                <a:schemeClr val="bg1"/>
              </a:solidFill>
              <a:effectLst>
                <a:outerShdw blurRad="63500" sx="102000" sy="102000" algn="ctr" rotWithShape="0">
                  <a:prstClr val="black">
                    <a:alpha val="40000"/>
                  </a:prstClr>
                </a:outerShdw>
              </a:effectLst>
            </p:spPr>
            <p:txBody>
              <a:bodyPr wrap="square">
                <a:spAutoFit/>
              </a:bodyPr>
              <a:lstStyle/>
              <a:p>
                <a:r>
                  <a:rPr lang="en-GB" dirty="0"/>
                  <a:t>Prove that </a:t>
                </a:r>
                <a14:m>
                  <m:oMath xmlns:m="http://schemas.openxmlformats.org/officeDocument/2006/math">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Name>
                      <m:e>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i="1">
                                <a:latin typeface="Cambria Math" panose="02040503050406030204" pitchFamily="18" charset="0"/>
                              </a:rPr>
                            </m:ctrlPr>
                          </m:sSupPr>
                          <m:e>
                            <m:r>
                              <a:rPr lang="en-GB" i="1">
                                <a:latin typeface="Cambria Math" panose="02040503050406030204" pitchFamily="18" charset="0"/>
                              </a:rPr>
                              <m:t>𝑝</m:t>
                            </m:r>
                          </m:e>
                          <m:sup>
                            <m:r>
                              <a:rPr lang="en-GB" i="1">
                                <a:latin typeface="Cambria Math" panose="02040503050406030204" pitchFamily="18" charset="0"/>
                              </a:rPr>
                              <m:t>𝑥</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rPr>
                                  <m:t>𝑝</m:t>
                                </m:r>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r>
                          <a:rPr lang="en-GB" i="1">
                            <a:latin typeface="Cambria Math" panose="02040503050406030204" pitchFamily="18" charset="0"/>
                          </a:rPr>
                          <m:t> </m:t>
                        </m:r>
                      </m:e>
                    </m:func>
                    <m:r>
                      <a:rPr lang="en-GB" i="1">
                        <a:latin typeface="Cambria Math" panose="02040503050406030204" pitchFamily="18" charset="0"/>
                      </a:rPr>
                      <m:t>   =</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a14:m>
                <a:r>
                  <a:rPr lang="en-GB" dirty="0"/>
                  <a:t>     (where </a:t>
                </a:r>
                <a14:m>
                  <m:oMath xmlns:m="http://schemas.openxmlformats.org/officeDocument/2006/math">
                    <m:r>
                      <a:rPr lang="en-GB" i="1">
                        <a:latin typeface="Cambria Math" panose="02040503050406030204" pitchFamily="18" charset="0"/>
                      </a:rPr>
                      <m:t>𝑤h𝑒𝑟𝑒</m:t>
                    </m:r>
                    <m:r>
                      <a:rPr lang="en-GB" i="1">
                        <a:latin typeface="Cambria Math" panose="02040503050406030204" pitchFamily="18" charset="0"/>
                      </a:rPr>
                      <m:t> </m:t>
                    </m:r>
                    <m:r>
                      <a:rPr lang="en-GB" i="1">
                        <a:latin typeface="Cambria Math" panose="02040503050406030204" pitchFamily="18" charset="0"/>
                      </a:rPr>
                      <m:t>𝑝</m:t>
                    </m:r>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𝜆</m:t>
                        </m:r>
                      </m:num>
                      <m:den>
                        <m:r>
                          <a:rPr lang="en-GB" i="1">
                            <a:latin typeface="Cambria Math" panose="02040503050406030204" pitchFamily="18" charset="0"/>
                          </a:rPr>
                          <m:t>𝑛</m:t>
                        </m:r>
                      </m:den>
                    </m:f>
                  </m:oMath>
                </a14:m>
                <a:r>
                  <a:rPr lang="en-GB" dirty="0"/>
                  <a:t>)</a:t>
                </a:r>
              </a:p>
            </p:txBody>
          </p:sp>
        </mc:Choice>
        <mc:Fallback xmlns="">
          <p:sp>
            <p:nvSpPr>
              <p:cNvPr id="5" name="Rectangle 4"/>
              <p:cNvSpPr>
                <a:spLocks noRot="1" noChangeAspect="1" noMove="1" noResize="1" noEditPoints="1" noAdjustHandles="1" noChangeArrowheads="1" noChangeShapeType="1" noTextEdit="1"/>
              </p:cNvSpPr>
              <p:nvPr/>
            </p:nvSpPr>
            <p:spPr>
              <a:xfrm>
                <a:off x="395536" y="727936"/>
                <a:ext cx="7488832" cy="564514"/>
              </a:xfrm>
              <a:prstGeom prst="rect">
                <a:avLst/>
              </a:prstGeom>
              <a:blipFill rotWithShape="1">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83568" y="1772816"/>
                <a:ext cx="8460432" cy="46142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unc>
                        <m:funcPr>
                          <m:ctrlPr>
                            <a:rPr lang="en-GB" i="1" smtClean="0">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Name>
                        <m:e>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i="1">
                                        <a:latin typeface="Cambria Math" panose="02040503050406030204" pitchFamily="18" charset="0"/>
                                      </a:rPr>
                                      <m:t>𝑥</m:t>
                                    </m:r>
                                  </m:e>
                                </m:mr>
                              </m:m>
                            </m:e>
                          </m:d>
                          <m:sSup>
                            <m:sSupPr>
                              <m:ctrlPr>
                                <a:rPr lang="en-GB" i="1">
                                  <a:latin typeface="Cambria Math" panose="02040503050406030204" pitchFamily="18" charset="0"/>
                                </a:rPr>
                              </m:ctrlPr>
                            </m:sSupPr>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i="1">
                                  <a:latin typeface="Cambria Math" panose="02040503050406030204" pitchFamily="18" charset="0"/>
                                </a:rPr>
                                <m:t>𝑥</m:t>
                              </m:r>
                            </m:sup>
                          </m:sSup>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r>
                            <a:rPr lang="en-GB" i="1">
                              <a:latin typeface="Cambria Math" panose="02040503050406030204" pitchFamily="18" charset="0"/>
                            </a:rPr>
                            <m:t> </m:t>
                          </m:r>
                        </m:e>
                      </m:func>
                    </m:oMath>
                    <m:oMath xmlns:m="http://schemas.openxmlformats.org/officeDocument/2006/math">
                      <m:r>
                        <a:rPr lang="en-GB" b="0" i="0" smtClean="0">
                          <a:latin typeface="Cambria Math"/>
                        </a:rPr>
                        <m:t>    </m:t>
                      </m:r>
                      <m:r>
                        <a:rPr lang="en-GB" b="0" i="1" smtClean="0">
                          <a:latin typeface="Cambria Math"/>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
                            <m:fPr>
                              <m:ctrlPr>
                                <a:rPr lang="en-GB" i="1">
                                  <a:latin typeface="Cambria Math" panose="02040503050406030204" pitchFamily="18" charset="0"/>
                                </a:rPr>
                              </m:ctrlPr>
                            </m:fPr>
                            <m:num>
                              <m:r>
                                <a:rPr lang="en-GB" i="1">
                                  <a:latin typeface="Cambria Math"/>
                                </a:rPr>
                                <m:t>𝑛</m:t>
                              </m:r>
                              <m:d>
                                <m:dPr>
                                  <m:ctrlPr>
                                    <a:rPr lang="en-GB" i="1">
                                      <a:latin typeface="Cambria Math" panose="02040503050406030204" pitchFamily="18" charset="0"/>
                                    </a:rPr>
                                  </m:ctrlPr>
                                </m:dPr>
                                <m:e>
                                  <m:r>
                                    <a:rPr lang="en-GB" i="1">
                                      <a:latin typeface="Cambria Math"/>
                                    </a:rPr>
                                    <m:t>𝑛</m:t>
                                  </m:r>
                                  <m:r>
                                    <a:rPr lang="en-GB" i="1">
                                      <a:latin typeface="Cambria Math"/>
                                    </a:rPr>
                                    <m:t>−1</m:t>
                                  </m:r>
                                </m:e>
                              </m:d>
                              <m:d>
                                <m:dPr>
                                  <m:ctrlPr>
                                    <a:rPr lang="en-GB" i="1">
                                      <a:latin typeface="Cambria Math" panose="02040503050406030204" pitchFamily="18" charset="0"/>
                                    </a:rPr>
                                  </m:ctrlPr>
                                </m:dPr>
                                <m:e>
                                  <m:r>
                                    <a:rPr lang="en-GB" i="1">
                                      <a:latin typeface="Cambria Math"/>
                                    </a:rPr>
                                    <m:t>𝑛</m:t>
                                  </m:r>
                                  <m:r>
                                    <a:rPr lang="en-GB" i="1">
                                      <a:latin typeface="Cambria Math"/>
                                    </a:rPr>
                                    <m:t>−2</m:t>
                                  </m:r>
                                </m:e>
                              </m:d>
                              <m:r>
                                <a:rPr lang="en-GB" i="1">
                                  <a:latin typeface="Cambria Math"/>
                                </a:rPr>
                                <m:t>…</m:t>
                              </m:r>
                              <m:d>
                                <m:dPr>
                                  <m:ctrlPr>
                                    <a:rPr lang="en-GB" i="1">
                                      <a:latin typeface="Cambria Math" panose="02040503050406030204" pitchFamily="18" charset="0"/>
                                    </a:rPr>
                                  </m:ctrlPr>
                                </m:dPr>
                                <m:e>
                                  <m:r>
                                    <a:rPr lang="en-GB" i="1">
                                      <a:latin typeface="Cambria Math"/>
                                    </a:rPr>
                                    <m:t>𝑛</m:t>
                                  </m:r>
                                  <m:r>
                                    <a:rPr lang="en-GB" i="1">
                                      <a:latin typeface="Cambria Math"/>
                                    </a:rPr>
                                    <m:t>−</m:t>
                                  </m:r>
                                  <m:r>
                                    <a:rPr lang="en-GB" i="1">
                                      <a:latin typeface="Cambria Math"/>
                                    </a:rPr>
                                    <m:t>𝑥</m:t>
                                  </m:r>
                                  <m:r>
                                    <a:rPr lang="en-GB" i="1">
                                      <a:latin typeface="Cambria Math"/>
                                    </a:rPr>
                                    <m:t>+1</m:t>
                                  </m:r>
                                </m:e>
                              </m:d>
                            </m:num>
                            <m:den>
                              <m:r>
                                <a:rPr lang="en-GB" i="1">
                                  <a:latin typeface="Cambria Math"/>
                                </a:rPr>
                                <m:t>𝑥</m:t>
                              </m:r>
                              <m:r>
                                <a:rPr lang="en-GB" i="1">
                                  <a:latin typeface="Cambria Math"/>
                                </a:rPr>
                                <m:t>!</m:t>
                              </m:r>
                            </m:den>
                          </m:f>
                          <m:r>
                            <a:rPr lang="en-GB" i="1">
                              <a:latin typeface="Cambria Math"/>
                            </a:rPr>
                            <m:t>   </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a:rPr>
                                    <m:t>𝜆</m:t>
                                  </m:r>
                                </m:e>
                                <m:sup>
                                  <m:r>
                                    <a:rPr lang="en-GB" i="1">
                                      <a:latin typeface="Cambria Math"/>
                                    </a:rPr>
                                    <m:t>𝑥</m:t>
                                  </m:r>
                                </m:sup>
                              </m:sSup>
                            </m:num>
                            <m:den>
                              <m:sSup>
                                <m:sSupPr>
                                  <m:ctrlPr>
                                    <a:rPr lang="en-GB" i="1">
                                      <a:latin typeface="Cambria Math" panose="02040503050406030204" pitchFamily="18" charset="0"/>
                                    </a:rPr>
                                  </m:ctrlPr>
                                </m:sSupPr>
                                <m:e>
                                  <m:r>
                                    <a:rPr lang="en-GB" i="1">
                                      <a:latin typeface="Cambria Math"/>
                                    </a:rPr>
                                    <m:t>𝑛</m:t>
                                  </m:r>
                                </m:e>
                                <m:sup>
                                  <m:r>
                                    <a:rPr lang="en-GB" i="1">
                                      <a:latin typeface="Cambria Math"/>
                                    </a:rPr>
                                    <m:t>𝑥</m:t>
                                  </m:r>
                                </m:sup>
                              </m:sSup>
                            </m:den>
                          </m:f>
                          <m:r>
                            <a:rPr lang="en-GB" i="1">
                              <a:latin typeface="Cambria Math"/>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a:rPr>
                                        <m:t>𝜆</m:t>
                                      </m:r>
                                    </m:num>
                                    <m:den>
                                      <m:r>
                                        <a:rPr lang="en-GB" i="1">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fName>
                        <m:e>
                          <m:r>
                            <a:rPr lang="en-GB" i="1">
                              <a:latin typeface="Cambria Math" panose="02040503050406030204" pitchFamily="18" charset="0"/>
                            </a:rPr>
                            <m:t> </m:t>
                          </m:r>
                        </m:e>
                      </m:func>
                    </m:oMath>
                    <m:oMath xmlns:m="http://schemas.openxmlformats.org/officeDocument/2006/math">
                      <m:r>
                        <a:rPr lang="en-GB" i="1">
                          <a:latin typeface="Cambria Math"/>
                        </a:rPr>
                        <m:t>=</m:t>
                      </m:r>
                      <m:func>
                        <m:funcPr>
                          <m:ctrlPr>
                            <a:rPr lang="en-GB" i="1">
                              <a:latin typeface="Cambria Math" panose="02040503050406030204" pitchFamily="18" charset="0"/>
                            </a:rPr>
                          </m:ctrlPr>
                        </m:funcPr>
                        <m:fName>
                          <m:limLow>
                            <m:limLowPr>
                              <m:ctrlPr>
                                <a:rPr lang="en-GB" i="1">
                                  <a:latin typeface="Cambria Math" panose="02040503050406030204" pitchFamily="18" charset="0"/>
                                </a:rPr>
                              </m:ctrlPr>
                            </m:limLowPr>
                            <m:e>
                              <m:r>
                                <m:rPr>
                                  <m:sty m:val="p"/>
                                </m:rPr>
                                <a:rPr lang="en-GB">
                                  <a:latin typeface="Cambria Math" panose="02040503050406030204" pitchFamily="18" charset="0"/>
                                </a:rPr>
                                <m:t>lim</m:t>
                              </m:r>
                            </m:e>
                            <m:lim>
                              <m:r>
                                <a:rPr lang="en-GB" i="1">
                                  <a:latin typeface="Cambria Math" panose="02040503050406030204" pitchFamily="18" charset="0"/>
                                </a:rPr>
                                <m:t>𝑛</m:t>
                              </m:r>
                              <m:r>
                                <a:rPr lang="en-GB" i="1">
                                  <a:latin typeface="Cambria Math" panose="02040503050406030204" pitchFamily="18" charset="0"/>
                                </a:rPr>
                                <m:t>→∞</m:t>
                              </m:r>
                            </m:lim>
                          </m:limLow>
                          <m:f>
                            <m:fPr>
                              <m:ctrlPr>
                                <a:rPr lang="en-GB" i="1">
                                  <a:latin typeface="Cambria Math" panose="02040503050406030204" pitchFamily="18" charset="0"/>
                                </a:rPr>
                              </m:ctrlPr>
                            </m:fPr>
                            <m:num>
                              <m:r>
                                <a:rPr lang="en-GB" b="0" i="1" smtClean="0">
                                  <a:latin typeface="Cambria Math"/>
                                </a:rPr>
                                <m:t>1</m:t>
                              </m:r>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𝑛</m:t>
                                      </m:r>
                                    </m:den>
                                  </m:f>
                                </m:e>
                              </m:d>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𝑛</m:t>
                                      </m:r>
                                    </m:den>
                                  </m:f>
                                </m:e>
                              </m:d>
                              <m:r>
                                <a:rPr lang="en-GB" b="0" i="1" smtClean="0">
                                  <a:latin typeface="Cambria Math"/>
                                </a:rPr>
                                <m:t>…</m:t>
                              </m:r>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𝑥</m:t>
                                      </m:r>
                                      <m:r>
                                        <a:rPr lang="en-GB" b="0" i="1" smtClean="0">
                                          <a:latin typeface="Cambria Math"/>
                                        </a:rPr>
                                        <m:t>−1</m:t>
                                      </m:r>
                                    </m:num>
                                    <m:den>
                                      <m:r>
                                        <a:rPr lang="en-GB" b="0" i="1" smtClean="0">
                                          <a:latin typeface="Cambria Math"/>
                                        </a:rPr>
                                        <m:t>𝑛</m:t>
                                      </m:r>
                                    </m:den>
                                  </m:f>
                                </m:e>
                              </m:d>
                            </m:num>
                            <m:den>
                              <m:r>
                                <a:rPr lang="en-GB" i="1">
                                  <a:latin typeface="Cambria Math"/>
                                </a:rPr>
                                <m:t>𝑥</m:t>
                              </m:r>
                              <m:r>
                                <a:rPr lang="en-GB" i="1">
                                  <a:latin typeface="Cambria Math"/>
                                </a:rPr>
                                <m:t>!</m:t>
                              </m:r>
                            </m:den>
                          </m:f>
                          <m:r>
                            <a:rPr lang="en-GB" i="1">
                              <a:latin typeface="Cambria Math"/>
                            </a:rPr>
                            <m:t>   </m:t>
                          </m:r>
                          <m:sSup>
                            <m:sSupPr>
                              <m:ctrlPr>
                                <a:rPr lang="en-GB" b="0" i="1" smtClean="0">
                                  <a:latin typeface="Cambria Math" panose="02040503050406030204" pitchFamily="18" charset="0"/>
                                </a:rPr>
                              </m:ctrlPr>
                            </m:sSupPr>
                            <m:e>
                              <m:r>
                                <a:rPr lang="en-GB" b="0" i="1" smtClean="0">
                                  <a:latin typeface="Cambria Math"/>
                                </a:rPr>
                                <m:t>𝜆</m:t>
                              </m:r>
                            </m:e>
                            <m:sup>
                              <m:r>
                                <a:rPr lang="en-GB" b="0" i="1" smtClean="0">
                                  <a:latin typeface="Cambria Math"/>
                                </a:rPr>
                                <m:t>𝑥</m:t>
                              </m:r>
                            </m:sup>
                          </m:sSup>
                          <m:r>
                            <a:rPr lang="en-GB" i="1">
                              <a:latin typeface="Cambria Math"/>
                            </a:rPr>
                            <m:t>  </m:t>
                          </m:r>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1−</m:t>
                                  </m:r>
                                  <m:f>
                                    <m:fPr>
                                      <m:ctrlPr>
                                        <a:rPr lang="en-GB" i="1">
                                          <a:latin typeface="Cambria Math" panose="02040503050406030204" pitchFamily="18" charset="0"/>
                                        </a:rPr>
                                      </m:ctrlPr>
                                    </m:fPr>
                                    <m:num>
                                      <m:r>
                                        <a:rPr lang="en-GB" i="1">
                                          <a:latin typeface="Cambria Math"/>
                                        </a:rPr>
                                        <m:t>𝜆</m:t>
                                      </m:r>
                                    </m:num>
                                    <m:den>
                                      <m:r>
                                        <a:rPr lang="en-GB" i="1">
                                          <a:latin typeface="Cambria Math"/>
                                        </a:rPr>
                                        <m:t>𝑛</m:t>
                                      </m:r>
                                    </m:den>
                                  </m:f>
                                </m:e>
                              </m:d>
                            </m:e>
                            <m:sup>
                              <m:r>
                                <a:rPr lang="en-GB" i="1">
                                  <a:latin typeface="Cambria Math" panose="02040503050406030204" pitchFamily="18" charset="0"/>
                                </a:rPr>
                                <m:t>𝑛</m:t>
                              </m:r>
                              <m:r>
                                <a:rPr lang="en-GB" i="1">
                                  <a:latin typeface="Cambria Math" panose="02040503050406030204" pitchFamily="18" charset="0"/>
                                </a:rPr>
                                <m:t>−</m:t>
                              </m:r>
                              <m:r>
                                <a:rPr lang="en-GB" i="1">
                                  <a:latin typeface="Cambria Math" panose="02040503050406030204" pitchFamily="18" charset="0"/>
                                </a:rPr>
                                <m:t>𝑥</m:t>
                              </m:r>
                            </m:sup>
                          </m:sSup>
                        </m:fName>
                        <m:e>
                          <m:r>
                            <a:rPr lang="en-GB" i="1">
                              <a:latin typeface="Cambria Math" panose="02040503050406030204" pitchFamily="18" charset="0"/>
                            </a:rPr>
                            <m:t> </m:t>
                          </m:r>
                        </m:e>
                      </m:func>
                    </m:oMath>
                  </m:oMathPara>
                </a14:m>
                <a:endParaRPr lang="en-GB" dirty="0"/>
              </a:p>
              <a:p>
                <a:endParaRPr lang="en-GB" dirty="0"/>
              </a:p>
              <a:p>
                <a:r>
                  <a:rPr lang="en-GB" dirty="0"/>
                  <a:t>But given </a:t>
                </a:r>
                <a14:m>
                  <m:oMath xmlns:m="http://schemas.openxmlformats.org/officeDocument/2006/math">
                    <m:r>
                      <a:rPr lang="en-GB" b="0" i="1" smtClean="0">
                        <a:latin typeface="Cambria Math"/>
                      </a:rPr>
                      <m:t>𝑛</m:t>
                    </m:r>
                    <m:r>
                      <a:rPr lang="en-GB" b="0" i="1" smtClean="0">
                        <a:latin typeface="Cambria Math"/>
                      </a:rPr>
                      <m:t>→∞</m:t>
                    </m:r>
                  </m:oMath>
                </a14:m>
                <a:r>
                  <a:rPr lang="en-GB" dirty="0"/>
                  <a:t>, </a:t>
                </a:r>
                <a14:m>
                  <m:oMath xmlns:m="http://schemas.openxmlformats.org/officeDocument/2006/math">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𝑛</m:t>
                        </m:r>
                      </m:den>
                    </m:f>
                    <m:r>
                      <a:rPr lang="en-GB" b="0" i="1" smtClean="0">
                        <a:latin typeface="Cambria Math"/>
                      </a:rPr>
                      <m:t>→1,    1−</m:t>
                    </m:r>
                    <m:f>
                      <m:fPr>
                        <m:ctrlPr>
                          <a:rPr lang="en-GB" b="0" i="1" smtClean="0">
                            <a:latin typeface="Cambria Math" panose="02040503050406030204" pitchFamily="18" charset="0"/>
                          </a:rPr>
                        </m:ctrlPr>
                      </m:fPr>
                      <m:num>
                        <m:r>
                          <a:rPr lang="en-GB" b="0" i="1" smtClean="0">
                            <a:latin typeface="Cambria Math"/>
                          </a:rPr>
                          <m:t>2</m:t>
                        </m:r>
                      </m:num>
                      <m:den>
                        <m:r>
                          <a:rPr lang="en-GB" b="0" i="1" smtClean="0">
                            <a:latin typeface="Cambria Math"/>
                          </a:rPr>
                          <m:t>𝑛</m:t>
                        </m:r>
                      </m:den>
                    </m:f>
                    <m:r>
                      <a:rPr lang="en-GB" b="0" i="1" smtClean="0">
                        <a:latin typeface="Cambria Math"/>
                      </a:rPr>
                      <m:t>→1</m:t>
                    </m:r>
                  </m:oMath>
                </a14:m>
                <a:r>
                  <a:rPr lang="en-GB" dirty="0"/>
                  <a:t> and so on.</a:t>
                </a:r>
              </a:p>
              <a:p>
                <a:r>
                  <a:rPr lang="en-GB" dirty="0"/>
                  <a:t>The numerator therefore simplifies to 1.</a:t>
                </a:r>
              </a:p>
              <a:p>
                <a:r>
                  <a:rPr lang="en-GB" dirty="0"/>
                  <a:t>Also, as </a:t>
                </a:r>
                <a14:m>
                  <m:oMath xmlns:m="http://schemas.openxmlformats.org/officeDocument/2006/math">
                    <m:r>
                      <a:rPr lang="en-GB" b="0" i="1" smtClean="0">
                        <a:latin typeface="Cambria Math"/>
                      </a:rPr>
                      <m:t>𝑛</m:t>
                    </m:r>
                    <m:r>
                      <a:rPr lang="en-GB" b="0" i="1" smtClean="0">
                        <a:latin typeface="Cambria Math"/>
                      </a:rPr>
                      <m:t>→∞</m:t>
                    </m:r>
                  </m:oMath>
                </a14:m>
                <a:r>
                  <a:rPr lang="en-GB" dirty="0"/>
                  <a:t>,    </a:t>
                </a:r>
                <a14:m>
                  <m:oMath xmlns:m="http://schemas.openxmlformats.org/officeDocument/2006/math">
                    <m:r>
                      <a:rPr lang="en-GB" b="0" i="1" smtClean="0">
                        <a:latin typeface="Cambria Math"/>
                      </a:rPr>
                      <m:t>𝑛</m:t>
                    </m:r>
                    <m:r>
                      <a:rPr lang="en-GB" b="0" i="1" smtClean="0">
                        <a:latin typeface="Cambria Math"/>
                      </a:rPr>
                      <m:t>−</m:t>
                    </m:r>
                    <m:r>
                      <a:rPr lang="en-GB" b="0" i="1" smtClean="0">
                        <a:latin typeface="Cambria Math"/>
                      </a:rPr>
                      <m:t>𝑥</m:t>
                    </m:r>
                    <m:r>
                      <a:rPr lang="en-GB" b="0" i="1" smtClean="0">
                        <a:latin typeface="Cambria Math"/>
                      </a:rPr>
                      <m:t>→</m:t>
                    </m:r>
                    <m:r>
                      <a:rPr lang="en-GB" b="0" i="1" smtClean="0">
                        <a:latin typeface="Cambria Math"/>
                      </a:rPr>
                      <m:t>𝑛</m:t>
                    </m:r>
                  </m:oMath>
                </a14:m>
                <a:r>
                  <a:rPr lang="en-GB" dirty="0"/>
                  <a:t> (i.e. infinity minus a finite number is still infinity!)</a:t>
                </a:r>
              </a:p>
              <a:p>
                <a:r>
                  <a:rPr lang="en-GB" dirty="0"/>
                  <a:t>So:</a:t>
                </a:r>
              </a:p>
              <a:p>
                <a:pPr/>
                <a14:m>
                  <m:oMathPara xmlns:m="http://schemas.openxmlformats.org/officeDocument/2006/math">
                    <m:oMathParaPr>
                      <m:jc m:val="centerGroup"/>
                    </m:oMathParaPr>
                    <m:oMath xmlns:m="http://schemas.openxmlformats.org/officeDocument/2006/math">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a:rPr>
                                <m:t>lim</m:t>
                              </m:r>
                            </m:e>
                            <m:lim>
                              <m:r>
                                <a:rPr lang="en-GB" b="0" i="1" smtClean="0">
                                  <a:latin typeface="Cambria Math"/>
                                </a:rPr>
                                <m:t>𝑛</m:t>
                              </m:r>
                              <m:r>
                                <a:rPr lang="en-GB" b="0" i="1" smtClean="0">
                                  <a:latin typeface="Cambria Math"/>
                                </a:rPr>
                                <m:t>→∞</m:t>
                              </m:r>
                            </m:lim>
                          </m:limLow>
                        </m:fName>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b="0" i="1" smtClean="0">
                                  <a:latin typeface="Cambria Math"/>
                                </a:rPr>
                                <m:t>𝑛</m:t>
                              </m:r>
                              <m:r>
                                <a:rPr lang="en-GB" b="0" i="1" smtClean="0">
                                  <a:latin typeface="Cambria Math"/>
                                </a:rPr>
                                <m:t>−</m:t>
                              </m:r>
                              <m:r>
                                <a:rPr lang="en-GB" b="0" i="1" smtClean="0">
                                  <a:latin typeface="Cambria Math"/>
                                </a:rPr>
                                <m:t>𝑥</m:t>
                              </m:r>
                            </m:sup>
                          </m:sSup>
                        </m:e>
                      </m:func>
                      <m:r>
                        <a:rPr lang="en-GB" b="0" i="1" smtClean="0">
                          <a:latin typeface="Cambria Math"/>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a:rPr>
                                <m:t>lim</m:t>
                              </m:r>
                            </m:e>
                            <m:lim>
                              <m:r>
                                <a:rPr lang="en-GB" b="0" i="1" smtClean="0">
                                  <a:latin typeface="Cambria Math"/>
                                </a:rPr>
                                <m:t>𝑛</m:t>
                              </m:r>
                              <m:r>
                                <a:rPr lang="en-GB" b="0" i="1" smtClean="0">
                                  <a:latin typeface="Cambria Math"/>
                                </a:rPr>
                                <m:t>→∞</m:t>
                              </m:r>
                            </m:lim>
                          </m:limLow>
                        </m:fName>
                        <m:e>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a:rPr>
                                    <m:t>1−</m:t>
                                  </m:r>
                                  <m:f>
                                    <m:fPr>
                                      <m:ctrlPr>
                                        <a:rPr lang="en-GB" b="0" i="1" smtClean="0">
                                          <a:latin typeface="Cambria Math" panose="02040503050406030204" pitchFamily="18" charset="0"/>
                                        </a:rPr>
                                      </m:ctrlPr>
                                    </m:fPr>
                                    <m:num>
                                      <m:r>
                                        <a:rPr lang="en-GB" b="0" i="1" smtClean="0">
                                          <a:latin typeface="Cambria Math"/>
                                        </a:rPr>
                                        <m:t>𝜆</m:t>
                                      </m:r>
                                    </m:num>
                                    <m:den>
                                      <m:r>
                                        <a:rPr lang="en-GB" b="0" i="1" smtClean="0">
                                          <a:latin typeface="Cambria Math"/>
                                        </a:rPr>
                                        <m:t>𝑛</m:t>
                                      </m:r>
                                    </m:den>
                                  </m:f>
                                </m:e>
                              </m:d>
                            </m:e>
                            <m:sup>
                              <m:r>
                                <a:rPr lang="en-GB" b="0" i="1" smtClean="0">
                                  <a:latin typeface="Cambria Math"/>
                                </a:rPr>
                                <m:t>𝑛</m:t>
                              </m:r>
                            </m:sup>
                          </m:sSup>
                          <m:r>
                            <a:rPr lang="en-GB" b="0" i="1" smtClean="0">
                              <a:latin typeface="Cambria Math"/>
                            </a:rPr>
                            <m:t>=</m:t>
                          </m:r>
                          <m:sSup>
                            <m:sSupPr>
                              <m:ctrlPr>
                                <a:rPr lang="en-GB" b="0" i="1" smtClean="0">
                                  <a:latin typeface="Cambria Math" panose="02040503050406030204" pitchFamily="18" charset="0"/>
                                </a:rPr>
                              </m:ctrlPr>
                            </m:sSupPr>
                            <m:e>
                              <m:r>
                                <a:rPr lang="en-GB" b="0" i="1" smtClean="0">
                                  <a:latin typeface="Cambria Math"/>
                                </a:rPr>
                                <m:t>𝑒</m:t>
                              </m:r>
                            </m:e>
                            <m:sup>
                              <m:r>
                                <a:rPr lang="en-GB" b="0" i="1" smtClean="0">
                                  <a:latin typeface="Cambria Math"/>
                                </a:rPr>
                                <m:t>−</m:t>
                              </m:r>
                              <m:r>
                                <a:rPr lang="en-GB" b="0" i="1" smtClean="0">
                                  <a:latin typeface="Cambria Math"/>
                                </a:rPr>
                                <m:t>𝑘</m:t>
                              </m:r>
                            </m:sup>
                          </m:sSup>
                        </m:e>
                      </m:func>
                    </m:oMath>
                  </m:oMathPara>
                </a14:m>
                <a:endParaRPr lang="en-GB" b="0" dirty="0"/>
              </a:p>
              <a:p>
                <a:pPr algn="ctr"/>
                <a:r>
                  <a:rPr lang="en-GB" dirty="0"/>
                  <a:t>(this is a standard result which we won’t prove here)</a:t>
                </a:r>
              </a:p>
            </p:txBody>
          </p:sp>
        </mc:Choice>
        <mc:Fallback xmlns="">
          <p:sp>
            <p:nvSpPr>
              <p:cNvPr id="6" name="TextBox 5"/>
              <p:cNvSpPr txBox="1">
                <a:spLocks noRot="1" noChangeAspect="1" noMove="1" noResize="1" noEditPoints="1" noAdjustHandles="1" noChangeArrowheads="1" noChangeShapeType="1" noTextEdit="1"/>
              </p:cNvSpPr>
              <p:nvPr/>
            </p:nvSpPr>
            <p:spPr>
              <a:xfrm>
                <a:off x="683568" y="1772816"/>
                <a:ext cx="8460432" cy="4614212"/>
              </a:xfrm>
              <a:prstGeom prst="rect">
                <a:avLst/>
              </a:prstGeom>
              <a:blipFill rotWithShape="1">
                <a:blip r:embed="rId3"/>
                <a:stretch>
                  <a:fillRect l="-576" b="-1189"/>
                </a:stretch>
              </a:blipFill>
            </p:spPr>
            <p:txBody>
              <a:bodyPr/>
              <a:lstStyle/>
              <a:p>
                <a:r>
                  <a:rPr lang="en-GB">
                    <a:noFill/>
                  </a:rPr>
                  <a:t> </a:t>
                </a:r>
              </a:p>
            </p:txBody>
          </p:sp>
        </mc:Fallback>
      </mc:AlternateContent>
    </p:spTree>
    <p:extLst>
      <p:ext uri="{BB962C8B-B14F-4D97-AF65-F5344CB8AC3E}">
        <p14:creationId xmlns:p14="http://schemas.microsoft.com/office/powerpoint/2010/main" val="268527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2263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764704"/>
            <a:ext cx="7632848" cy="646331"/>
          </a:xfrm>
          <a:prstGeom prst="rect">
            <a:avLst/>
          </a:prstGeom>
          <a:noFill/>
        </p:spPr>
        <p:txBody>
          <a:bodyPr wrap="square" rtlCol="0">
            <a:spAutoFit/>
          </a:bodyPr>
          <a:lstStyle/>
          <a:p>
            <a:r>
              <a:rPr lang="en-GB" dirty="0"/>
              <a:t>We said that the Poisson Distribution allows us to calculate </a:t>
            </a:r>
            <a:r>
              <a:rPr lang="en-GB" b="1" dirty="0"/>
              <a:t>the count of a number of events</a:t>
            </a:r>
            <a:r>
              <a:rPr lang="en-GB" dirty="0"/>
              <a:t> happening within some period, </a:t>
            </a:r>
            <a:r>
              <a:rPr lang="en-GB" b="1" dirty="0"/>
              <a:t>given an average rate</a:t>
            </a:r>
            <a:r>
              <a:rPr lang="en-GB" dirty="0"/>
              <a:t>.</a:t>
            </a:r>
          </a:p>
        </p:txBody>
      </p:sp>
      <p:sp>
        <p:nvSpPr>
          <p:cNvPr id="8" name="TextBox 7"/>
          <p:cNvSpPr txBox="1"/>
          <p:nvPr/>
        </p:nvSpPr>
        <p:spPr>
          <a:xfrm>
            <a:off x="830634" y="1618214"/>
            <a:ext cx="7704856"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Calculate the probability of 8 cars passing in the next hour, given that on average 5 pass an hour.</a:t>
            </a:r>
          </a:p>
        </p:txBody>
      </p:sp>
      <p:sp>
        <p:nvSpPr>
          <p:cNvPr id="9" name="Rectangle 8"/>
          <p:cNvSpPr/>
          <p:nvPr/>
        </p:nvSpPr>
        <p:spPr>
          <a:xfrm>
            <a:off x="398586" y="1618214"/>
            <a:ext cx="432048" cy="6642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0" name="TextBox 9"/>
          <p:cNvSpPr txBox="1"/>
          <p:nvPr/>
        </p:nvSpPr>
        <p:spPr>
          <a:xfrm>
            <a:off x="611560" y="2564904"/>
            <a:ext cx="7560840" cy="369332"/>
          </a:xfrm>
          <a:prstGeom prst="rect">
            <a:avLst/>
          </a:prstGeom>
          <a:noFill/>
        </p:spPr>
        <p:txBody>
          <a:bodyPr wrap="square" rtlCol="0">
            <a:spAutoFit/>
          </a:bodyPr>
          <a:lstStyle/>
          <a:p>
            <a:r>
              <a:rPr lang="en-GB" dirty="0"/>
              <a:t>Suppose we wanted to see how we could do this with a Binomial Distribution…</a:t>
            </a:r>
          </a:p>
        </p:txBody>
      </p:sp>
      <mc:AlternateContent xmlns:mc="http://schemas.openxmlformats.org/markup-compatibility/2006" xmlns:a14="http://schemas.microsoft.com/office/drawing/2010/main">
        <mc:Choice Requires="a14">
          <p:sp>
            <p:nvSpPr>
              <p:cNvPr id="31" name="TextBox 30"/>
              <p:cNvSpPr txBox="1"/>
              <p:nvPr/>
            </p:nvSpPr>
            <p:spPr>
              <a:xfrm>
                <a:off x="166174" y="4536510"/>
                <a:ext cx="8892479" cy="2189125"/>
              </a:xfrm>
              <a:prstGeom prst="rect">
                <a:avLst/>
              </a:prstGeom>
              <a:noFill/>
            </p:spPr>
            <p:txBody>
              <a:bodyPr wrap="square" rtlCol="0">
                <a:spAutoFit/>
              </a:bodyPr>
              <a:lstStyle/>
              <a:p>
                <a:r>
                  <a:rPr lang="en-GB" dirty="0"/>
                  <a:t>Now if we expect 5 cars on average in the hour (i.e.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=5</m:t>
                    </m:r>
                  </m:oMath>
                </a14:m>
                <a:r>
                  <a:rPr lang="en-GB" dirty="0"/>
                  <a:t>), and we’ve made 10 time slots (i.e.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=10</m:t>
                    </m:r>
                  </m:oMath>
                </a14:m>
                <a:r>
                  <a:rPr lang="en-GB" dirty="0"/>
                  <a:t>), what is the probability of success, i.e. that a car passes in a given time interval?</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𝝀</m:t>
                          </m:r>
                        </m:num>
                        <m:den>
                          <m:r>
                            <a:rPr lang="en-GB" b="1" i="1" smtClean="0">
                              <a:latin typeface="Cambria Math" panose="02040503050406030204" pitchFamily="18" charset="0"/>
                            </a:rPr>
                            <m:t>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𝟏𝟎</m:t>
                          </m:r>
                        </m:den>
                      </m:f>
                    </m:oMath>
                  </m:oMathPara>
                </a14:m>
                <a:endParaRPr lang="en-GB" b="1" dirty="0"/>
              </a:p>
              <a:p>
                <a:endParaRPr lang="en-GB" dirty="0"/>
              </a:p>
              <a:p>
                <a:r>
                  <a:rPr lang="en-GB" dirty="0"/>
                  <a:t>Then to answer the original question:</a:t>
                </a:r>
              </a:p>
              <a:p>
                <a:pPr algn="ctr"/>
                <a:r>
                  <a:rPr lang="en-GB" dirty="0"/>
                  <a:t> </a:t>
                </a:r>
                <a14:m>
                  <m:oMath xmlns:m="http://schemas.openxmlformats.org/officeDocument/2006/math">
                    <m:r>
                      <a:rPr lang="en-GB" b="1" i="1">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𝟏𝟎</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d>
                    <m:r>
                      <a:rPr lang="en-GB" b="1" i="1" smtClean="0">
                        <a:latin typeface="Cambria Math" panose="02040503050406030204" pitchFamily="18" charset="0"/>
                      </a:rPr>
                      <m:t>            </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𝟏𝟎</m:t>
                              </m:r>
                            </m:e>
                          </m:mr>
                          <m:mr>
                            <m:e>
                              <m:r>
                                <a:rPr lang="en-GB" b="1" i="1" smtClean="0">
                                  <a:latin typeface="Cambria Math" panose="02040503050406030204" pitchFamily="18" charset="0"/>
                                </a:rPr>
                                <m:t>𝟖</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sup>
                        <m:r>
                          <a:rPr lang="en-GB" b="1" i="1" smtClean="0">
                            <a:latin typeface="Cambria Math" panose="02040503050406030204" pitchFamily="18" charset="0"/>
                          </a:rPr>
                          <m:t>𝟖</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𝟓</m:t>
                        </m:r>
                      </m:e>
                      <m:sup>
                        <m:r>
                          <a:rPr lang="en-GB" b="1" i="1" smtClean="0">
                            <a:latin typeface="Cambria Math" panose="02040503050406030204" pitchFamily="18" charset="0"/>
                          </a:rPr>
                          <m:t>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𝟎𝟒𝟑𝟗</m:t>
                    </m:r>
                  </m:oMath>
                </a14:m>
                <a:endParaRPr lang="en-GB" b="1" dirty="0"/>
              </a:p>
            </p:txBody>
          </p:sp>
        </mc:Choice>
        <mc:Fallback xmlns="">
          <p:sp>
            <p:nvSpPr>
              <p:cNvPr id="31" name="TextBox 30"/>
              <p:cNvSpPr txBox="1">
                <a:spLocks noRot="1" noChangeAspect="1" noMove="1" noResize="1" noEditPoints="1" noAdjustHandles="1" noChangeArrowheads="1" noChangeShapeType="1" noTextEdit="1"/>
              </p:cNvSpPr>
              <p:nvPr/>
            </p:nvSpPr>
            <p:spPr>
              <a:xfrm>
                <a:off x="166174" y="4536510"/>
                <a:ext cx="8892479" cy="2189125"/>
              </a:xfrm>
              <a:prstGeom prst="rect">
                <a:avLst/>
              </a:prstGeom>
              <a:blipFill rotWithShape="0">
                <a:blip r:embed="rId2"/>
                <a:stretch>
                  <a:fillRect l="-548" t="-1393" r="-1028"/>
                </a:stretch>
              </a:blipFill>
            </p:spPr>
            <p:txBody>
              <a:bodyPr/>
              <a:lstStyle/>
              <a:p>
                <a:r>
                  <a:rPr lang="en-GB">
                    <a:noFill/>
                  </a:rPr>
                  <a:t> </a:t>
                </a:r>
              </a:p>
            </p:txBody>
          </p:sp>
        </mc:Fallback>
      </mc:AlternateContent>
      <p:grpSp>
        <p:nvGrpSpPr>
          <p:cNvPr id="33" name="Group 32"/>
          <p:cNvGrpSpPr/>
          <p:nvPr/>
        </p:nvGrpSpPr>
        <p:grpSpPr>
          <a:xfrm>
            <a:off x="407487" y="3040876"/>
            <a:ext cx="8630206" cy="1279688"/>
            <a:chOff x="407487" y="3040876"/>
            <a:chExt cx="8630206" cy="1279688"/>
          </a:xfrm>
        </p:grpSpPr>
        <p:sp>
          <p:nvSpPr>
            <p:cNvPr id="6" name="Rectangle 5"/>
            <p:cNvSpPr/>
            <p:nvPr/>
          </p:nvSpPr>
          <p:spPr>
            <a:xfrm>
              <a:off x="769450"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11" name="Rectangle 10"/>
            <p:cNvSpPr/>
            <p:nvPr/>
          </p:nvSpPr>
          <p:spPr>
            <a:xfrm>
              <a:off x="1273506"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1777562"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Rectangle 12"/>
            <p:cNvSpPr/>
            <p:nvPr/>
          </p:nvSpPr>
          <p:spPr>
            <a:xfrm>
              <a:off x="2281618"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4" name="Rectangle 13"/>
            <p:cNvSpPr/>
            <p:nvPr/>
          </p:nvSpPr>
          <p:spPr>
            <a:xfrm>
              <a:off x="2785674"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4" name="Rectangle 23"/>
            <p:cNvSpPr/>
            <p:nvPr/>
          </p:nvSpPr>
          <p:spPr>
            <a:xfrm>
              <a:off x="3287807"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p:cNvSpPr/>
            <p:nvPr/>
          </p:nvSpPr>
          <p:spPr>
            <a:xfrm>
              <a:off x="3791863"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Rectangle 25"/>
            <p:cNvSpPr/>
            <p:nvPr/>
          </p:nvSpPr>
          <p:spPr>
            <a:xfrm>
              <a:off x="4295919"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7" name="Rectangle 26"/>
            <p:cNvSpPr/>
            <p:nvPr/>
          </p:nvSpPr>
          <p:spPr>
            <a:xfrm>
              <a:off x="4799975"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Rectangle 27"/>
            <p:cNvSpPr/>
            <p:nvPr/>
          </p:nvSpPr>
          <p:spPr>
            <a:xfrm>
              <a:off x="5304031" y="3569322"/>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29" name="TextBox 28"/>
            <p:cNvSpPr txBox="1"/>
            <p:nvPr/>
          </p:nvSpPr>
          <p:spPr>
            <a:xfrm>
              <a:off x="407487" y="3065266"/>
              <a:ext cx="648072" cy="369332"/>
            </a:xfrm>
            <a:prstGeom prst="rect">
              <a:avLst/>
            </a:prstGeom>
            <a:noFill/>
          </p:spPr>
          <p:txBody>
            <a:bodyPr wrap="square" rtlCol="0">
              <a:spAutoFit/>
            </a:bodyPr>
            <a:lstStyle/>
            <a:p>
              <a:r>
                <a:rPr lang="en-GB" dirty="0"/>
                <a:t>2pm</a:t>
              </a:r>
            </a:p>
          </p:txBody>
        </p:sp>
        <p:sp>
          <p:nvSpPr>
            <p:cNvPr id="30" name="TextBox 29"/>
            <p:cNvSpPr txBox="1"/>
            <p:nvPr/>
          </p:nvSpPr>
          <p:spPr>
            <a:xfrm>
              <a:off x="5484051" y="3040876"/>
              <a:ext cx="648072" cy="369332"/>
            </a:xfrm>
            <a:prstGeom prst="rect">
              <a:avLst/>
            </a:prstGeom>
            <a:noFill/>
          </p:spPr>
          <p:txBody>
            <a:bodyPr wrap="square" rtlCol="0">
              <a:spAutoFit/>
            </a:bodyPr>
            <a:lstStyle/>
            <a:p>
              <a:r>
                <a:rPr lang="en-GB" dirty="0"/>
                <a:t>3pm</a:t>
              </a:r>
            </a:p>
          </p:txBody>
        </p:sp>
        <p:sp>
          <p:nvSpPr>
            <p:cNvPr id="32" name="TextBox 31"/>
            <p:cNvSpPr txBox="1"/>
            <p:nvPr/>
          </p:nvSpPr>
          <p:spPr>
            <a:xfrm>
              <a:off x="6206054" y="3366457"/>
              <a:ext cx="2831639"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Suppose we divided the hour up into 10 equal time intervals. Each time slot is a trial, where “success” is a car passing in that period.</a:t>
              </a:r>
            </a:p>
          </p:txBody>
        </p:sp>
      </p:grpSp>
      <p:sp>
        <p:nvSpPr>
          <p:cNvPr id="34" name="Rectangle 33"/>
          <p:cNvSpPr/>
          <p:nvPr/>
        </p:nvSpPr>
        <p:spPr>
          <a:xfrm>
            <a:off x="4427358" y="5148311"/>
            <a:ext cx="1084442" cy="59208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5" name="Rectangle 34"/>
          <p:cNvSpPr/>
          <p:nvPr/>
        </p:nvSpPr>
        <p:spPr>
          <a:xfrm>
            <a:off x="1525534" y="6197600"/>
            <a:ext cx="6170666" cy="5334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6" name="TextBox 35"/>
          <p:cNvSpPr txBox="1"/>
          <p:nvPr/>
        </p:nvSpPr>
        <p:spPr>
          <a:xfrm>
            <a:off x="4929561" y="77195"/>
            <a:ext cx="4108132" cy="369332"/>
          </a:xfrm>
          <a:prstGeom prst="rect">
            <a:avLst/>
          </a:prstGeom>
          <a:noFill/>
        </p:spPr>
        <p:txBody>
          <a:bodyPr wrap="square" rtlCol="0">
            <a:spAutoFit/>
          </a:bodyPr>
          <a:lstStyle/>
          <a:p>
            <a:r>
              <a:rPr lang="en-GB" dirty="0">
                <a:solidFill>
                  <a:schemeClr val="bg1"/>
                </a:solidFill>
              </a:rPr>
              <a:t>(You don’t need to write any of this down)</a:t>
            </a:r>
          </a:p>
        </p:txBody>
      </p:sp>
    </p:spTree>
    <p:extLst>
      <p:ext uri="{BB962C8B-B14F-4D97-AF65-F5344CB8AC3E}">
        <p14:creationId xmlns:p14="http://schemas.microsoft.com/office/powerpoint/2010/main" val="312233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34"/>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34"/>
                                        </p:tgtEl>
                                      </p:cBhvr>
                                    </p:animEffect>
                                    <p:set>
                                      <p:cBhvr>
                                        <p:cTn id="2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7" restart="whenNotActive" fill="hold" evtFilter="cancelBubble" nodeType="interactiveSeq">
                <p:stCondLst>
                  <p:cond evt="onClick" delay="0">
                    <p:tgtEl>
                      <p:spTgt spid="35"/>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35"/>
                                        </p:tgtEl>
                                      </p:cBhvr>
                                    </p:animEffect>
                                    <p:set>
                                      <p:cBhvr>
                                        <p:cTn id="32"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10" grpId="0"/>
      <p:bldP spid="31" grpId="0"/>
      <p:bldP spid="34" grpId="0" animBg="1"/>
      <p:bldP spid="34" grpId="1" animBg="1"/>
      <p:bldP spid="35" grpId="0" animBg="1"/>
      <p:bldP spid="3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7" name="TextBox 16"/>
          <p:cNvSpPr txBox="1"/>
          <p:nvPr/>
        </p:nvSpPr>
        <p:spPr>
          <a:xfrm>
            <a:off x="408190" y="2361425"/>
            <a:ext cx="8568952" cy="923330"/>
          </a:xfrm>
          <a:prstGeom prst="rect">
            <a:avLst/>
          </a:prstGeom>
          <a:noFill/>
        </p:spPr>
        <p:txBody>
          <a:bodyPr wrap="square" rtlCol="0">
            <a:spAutoFit/>
          </a:bodyPr>
          <a:lstStyle/>
          <a:p>
            <a:r>
              <a:rPr lang="en-GB" dirty="0"/>
              <a:t>A problem with how we’ve modelled this is that </a:t>
            </a:r>
            <a:r>
              <a:rPr lang="en-GB" b="1" dirty="0"/>
              <a:t>more the one car could pass in any given time interval</a:t>
            </a:r>
            <a:r>
              <a:rPr lang="en-GB" dirty="0"/>
              <a:t>, and thus the count of successes won’t necessarily be the count of cars.</a:t>
            </a:r>
          </a:p>
          <a:p>
            <a:r>
              <a:rPr lang="en-GB" dirty="0"/>
              <a:t>How could we lessen this problem?</a:t>
            </a:r>
          </a:p>
        </p:txBody>
      </p:sp>
      <p:grpSp>
        <p:nvGrpSpPr>
          <p:cNvPr id="62" name="Group 61"/>
          <p:cNvGrpSpPr/>
          <p:nvPr/>
        </p:nvGrpSpPr>
        <p:grpSpPr>
          <a:xfrm>
            <a:off x="1652305" y="3569631"/>
            <a:ext cx="5169373" cy="1099110"/>
            <a:chOff x="1652305" y="3569631"/>
            <a:chExt cx="5169373" cy="1099110"/>
          </a:xfrm>
        </p:grpSpPr>
        <p:sp>
          <p:nvSpPr>
            <p:cNvPr id="18" name="Rectangle 17"/>
            <p:cNvSpPr/>
            <p:nvPr/>
          </p:nvSpPr>
          <p:spPr>
            <a:xfrm>
              <a:off x="1958622"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28" name="TextBox 27"/>
            <p:cNvSpPr txBox="1"/>
            <p:nvPr/>
          </p:nvSpPr>
          <p:spPr>
            <a:xfrm>
              <a:off x="1652305" y="3569631"/>
              <a:ext cx="648072" cy="369332"/>
            </a:xfrm>
            <a:prstGeom prst="rect">
              <a:avLst/>
            </a:prstGeom>
            <a:noFill/>
          </p:spPr>
          <p:txBody>
            <a:bodyPr wrap="square" rtlCol="0">
              <a:spAutoFit/>
            </a:bodyPr>
            <a:lstStyle/>
            <a:p>
              <a:r>
                <a:rPr lang="en-GB" dirty="0"/>
                <a:t>2pm</a:t>
              </a:r>
            </a:p>
          </p:txBody>
        </p:sp>
        <p:sp>
          <p:nvSpPr>
            <p:cNvPr id="29" name="TextBox 28"/>
            <p:cNvSpPr txBox="1"/>
            <p:nvPr/>
          </p:nvSpPr>
          <p:spPr>
            <a:xfrm>
              <a:off x="6173606" y="3569631"/>
              <a:ext cx="648072" cy="369332"/>
            </a:xfrm>
            <a:prstGeom prst="rect">
              <a:avLst/>
            </a:prstGeom>
            <a:noFill/>
          </p:spPr>
          <p:txBody>
            <a:bodyPr wrap="square" rtlCol="0">
              <a:spAutoFit/>
            </a:bodyPr>
            <a:lstStyle/>
            <a:p>
              <a:r>
                <a:rPr lang="en-GB" dirty="0"/>
                <a:t>3pm</a:t>
              </a:r>
            </a:p>
          </p:txBody>
        </p:sp>
        <p:sp>
          <p:nvSpPr>
            <p:cNvPr id="30" name="Rectangle 29"/>
            <p:cNvSpPr/>
            <p:nvPr/>
          </p:nvSpPr>
          <p:spPr>
            <a:xfrm>
              <a:off x="2186459"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1" name="Rectangle 30"/>
            <p:cNvSpPr/>
            <p:nvPr/>
          </p:nvSpPr>
          <p:spPr>
            <a:xfrm>
              <a:off x="2414296"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2" name="Rectangle 31"/>
            <p:cNvSpPr/>
            <p:nvPr/>
          </p:nvSpPr>
          <p:spPr>
            <a:xfrm>
              <a:off x="2642133"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3" name="Rectangle 32"/>
            <p:cNvSpPr/>
            <p:nvPr/>
          </p:nvSpPr>
          <p:spPr>
            <a:xfrm>
              <a:off x="2869970"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4" name="Rectangle 33"/>
            <p:cNvSpPr/>
            <p:nvPr/>
          </p:nvSpPr>
          <p:spPr>
            <a:xfrm>
              <a:off x="3097807"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35" name="Rectangle 34"/>
            <p:cNvSpPr/>
            <p:nvPr/>
          </p:nvSpPr>
          <p:spPr>
            <a:xfrm>
              <a:off x="3325644"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6" name="Rectangle 35"/>
            <p:cNvSpPr/>
            <p:nvPr/>
          </p:nvSpPr>
          <p:spPr>
            <a:xfrm>
              <a:off x="3553481"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7" name="Rectangle 36"/>
            <p:cNvSpPr/>
            <p:nvPr/>
          </p:nvSpPr>
          <p:spPr>
            <a:xfrm>
              <a:off x="3781318"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38" name="Rectangle 37"/>
            <p:cNvSpPr/>
            <p:nvPr/>
          </p:nvSpPr>
          <p:spPr>
            <a:xfrm>
              <a:off x="4009155"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49" name="Rectangle 48"/>
            <p:cNvSpPr/>
            <p:nvPr/>
          </p:nvSpPr>
          <p:spPr>
            <a:xfrm>
              <a:off x="4236992"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50" name="Rectangle 49"/>
            <p:cNvSpPr/>
            <p:nvPr/>
          </p:nvSpPr>
          <p:spPr>
            <a:xfrm>
              <a:off x="4464829"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1" name="Rectangle 50"/>
            <p:cNvSpPr/>
            <p:nvPr/>
          </p:nvSpPr>
          <p:spPr>
            <a:xfrm>
              <a:off x="4692666"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52" name="Rectangle 51"/>
            <p:cNvSpPr/>
            <p:nvPr/>
          </p:nvSpPr>
          <p:spPr>
            <a:xfrm>
              <a:off x="4920503"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3" name="Rectangle 52"/>
            <p:cNvSpPr/>
            <p:nvPr/>
          </p:nvSpPr>
          <p:spPr>
            <a:xfrm>
              <a:off x="5148340"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4" name="Rectangle 53"/>
            <p:cNvSpPr/>
            <p:nvPr/>
          </p:nvSpPr>
          <p:spPr>
            <a:xfrm>
              <a:off x="5376177"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55" name="Rectangle 54"/>
            <p:cNvSpPr/>
            <p:nvPr/>
          </p:nvSpPr>
          <p:spPr>
            <a:xfrm>
              <a:off x="5604014"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6" name="Rectangle 55"/>
            <p:cNvSpPr/>
            <p:nvPr/>
          </p:nvSpPr>
          <p:spPr>
            <a:xfrm>
              <a:off x="5831851"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57" name="Rectangle 56"/>
            <p:cNvSpPr/>
            <p:nvPr/>
          </p:nvSpPr>
          <p:spPr>
            <a:xfrm>
              <a:off x="6059688"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8" name="Rectangle 57"/>
            <p:cNvSpPr/>
            <p:nvPr/>
          </p:nvSpPr>
          <p:spPr>
            <a:xfrm>
              <a:off x="6287525" y="3948661"/>
              <a:ext cx="227837"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grpSp>
      <mc:AlternateContent xmlns:mc="http://schemas.openxmlformats.org/markup-compatibility/2006" xmlns:a14="http://schemas.microsoft.com/office/drawing/2010/main">
        <mc:Choice Requires="a14">
          <p:sp>
            <p:nvSpPr>
              <p:cNvPr id="59" name="TextBox 58"/>
              <p:cNvSpPr txBox="1"/>
              <p:nvPr/>
            </p:nvSpPr>
            <p:spPr>
              <a:xfrm>
                <a:off x="442526" y="4860526"/>
                <a:ext cx="7992888" cy="1911229"/>
              </a:xfrm>
              <a:prstGeom prst="rect">
                <a:avLst/>
              </a:prstGeom>
              <a:noFill/>
            </p:spPr>
            <p:txBody>
              <a:bodyPr wrap="square" rtlCol="0">
                <a:spAutoFit/>
              </a:bodyPr>
              <a:lstStyle/>
              <a:p>
                <a:r>
                  <a:rPr lang="en-GB" dirty="0"/>
                  <a:t>We can </a:t>
                </a:r>
                <a:r>
                  <a:rPr lang="en-GB" b="1" dirty="0"/>
                  <a:t>split into shorter time intervals</a:t>
                </a:r>
                <a:r>
                  <a:rPr lang="en-GB" dirty="0"/>
                  <a:t>! If there’s now 20 intervals (and still an average rate of 5 cars an hour), calculate the probability of 8 cars passing now:</a:t>
                </a:r>
              </a:p>
              <a:p>
                <a:endParaRPr lang="en-GB" dirty="0"/>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𝒑</m:t>
                      </m:r>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𝝀</m:t>
                          </m:r>
                        </m:num>
                        <m:den>
                          <m:r>
                            <a:rPr lang="en-GB" b="1" i="1" smtClean="0">
                              <a:latin typeface="Cambria Math" panose="02040503050406030204" pitchFamily="18" charset="0"/>
                            </a:rPr>
                            <m:t>𝒏</m:t>
                          </m:r>
                        </m:den>
                      </m:f>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𝟐𝟎</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r>
                        <a:rPr lang="en-GB" b="1" i="1" smtClean="0">
                          <a:latin typeface="Cambria Math" panose="02040503050406030204" pitchFamily="18" charset="0"/>
                        </a:rPr>
                        <m:t>                </m:t>
                      </m:r>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𝑩</m:t>
                      </m:r>
                      <m:d>
                        <m:dPr>
                          <m:ctrlPr>
                            <a:rPr lang="en-GB" b="1" i="1" smtClean="0">
                              <a:latin typeface="Cambria Math" panose="02040503050406030204" pitchFamily="18" charset="0"/>
                            </a:rPr>
                          </m:ctrlPr>
                        </m:dPr>
                        <m:e>
                          <m:r>
                            <a:rPr lang="en-GB" b="1" i="1" smtClean="0">
                              <a:latin typeface="Cambria Math" panose="02040503050406030204" pitchFamily="18" charset="0"/>
                            </a:rPr>
                            <m:t>𝟐𝟎</m:t>
                          </m:r>
                          <m:r>
                            <a:rPr lang="en-GB" b="1" i="1" smtClean="0">
                              <a:latin typeface="Cambria Math" panose="02040503050406030204" pitchFamily="18" charset="0"/>
                            </a:rPr>
                            <m:t>, </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e>
                      </m:d>
                    </m:oMath>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𝟖</m:t>
                          </m:r>
                        </m:e>
                      </m:d>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r>
                                  <a:rPr lang="en-GB" b="1" i="1" smtClean="0">
                                    <a:latin typeface="Cambria Math" panose="02040503050406030204" pitchFamily="18" charset="0"/>
                                  </a:rPr>
                                  <m:t>𝟐𝟎</m:t>
                                </m:r>
                              </m:e>
                            </m:mr>
                            <m:mr>
                              <m:e>
                                <m:r>
                                  <a:rPr lang="en-GB" b="1" i="1" smtClean="0">
                                    <a:latin typeface="Cambria Math" panose="02040503050406030204" pitchFamily="18" charset="0"/>
                                  </a:rPr>
                                  <m:t>𝟖</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𝟐𝟓</m:t>
                          </m:r>
                        </m:e>
                        <m:sup>
                          <m:r>
                            <a:rPr lang="en-GB" b="1" i="1" smtClean="0">
                              <a:latin typeface="Cambria Math" panose="02040503050406030204" pitchFamily="18" charset="0"/>
                            </a:rPr>
                            <m:t>𝟖</m:t>
                          </m:r>
                        </m:sup>
                      </m:sSup>
                      <m:sSup>
                        <m:sSupPr>
                          <m:ctrlPr>
                            <a:rPr lang="en-GB" b="1" i="1" smtClean="0">
                              <a:latin typeface="Cambria Math" panose="02040503050406030204" pitchFamily="18" charset="0"/>
                            </a:rPr>
                          </m:ctrlPr>
                        </m:sSupPr>
                        <m:e>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𝟕𝟓</m:t>
                          </m:r>
                        </m:e>
                        <m:sup>
                          <m:r>
                            <a:rPr lang="en-GB" b="1" i="1" smtClean="0">
                              <a:latin typeface="Cambria Math" panose="02040503050406030204" pitchFamily="18" charset="0"/>
                            </a:rPr>
                            <m:t>𝟏𝟐</m:t>
                          </m:r>
                        </m:sup>
                      </m:sSup>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𝟎𝟔𝟎𝟗</m:t>
                      </m:r>
                    </m:oMath>
                  </m:oMathPara>
                </a14:m>
                <a:endParaRPr lang="en-GB"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442526" y="4860526"/>
                <a:ext cx="7992888" cy="1911229"/>
              </a:xfrm>
              <a:prstGeom prst="rect">
                <a:avLst/>
              </a:prstGeom>
              <a:blipFill rotWithShape="0">
                <a:blip r:embed="rId2"/>
                <a:stretch>
                  <a:fillRect l="-686" t="-1592"/>
                </a:stretch>
              </a:blipFill>
            </p:spPr>
            <p:txBody>
              <a:bodyPr/>
              <a:lstStyle/>
              <a:p>
                <a:r>
                  <a:rPr lang="en-GB">
                    <a:noFill/>
                  </a:rPr>
                  <a:t> </a:t>
                </a:r>
              </a:p>
            </p:txBody>
          </p:sp>
        </mc:Fallback>
      </mc:AlternateContent>
      <p:grpSp>
        <p:nvGrpSpPr>
          <p:cNvPr id="63" name="Group 62"/>
          <p:cNvGrpSpPr/>
          <p:nvPr/>
        </p:nvGrpSpPr>
        <p:grpSpPr>
          <a:xfrm>
            <a:off x="711210" y="812247"/>
            <a:ext cx="8015723" cy="1248526"/>
            <a:chOff x="711210" y="812247"/>
            <a:chExt cx="8015723" cy="1248526"/>
          </a:xfrm>
        </p:grpSpPr>
        <p:sp>
          <p:nvSpPr>
            <p:cNvPr id="5" name="Rectangle 4"/>
            <p:cNvSpPr/>
            <p:nvPr/>
          </p:nvSpPr>
          <p:spPr>
            <a:xfrm>
              <a:off x="1073173"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sym typeface="Wingdings" panose="05000000000000000000" pitchFamily="2" charset="2"/>
                </a:rPr>
                <a:t></a:t>
              </a:r>
              <a:endParaRPr lang="en-GB" dirty="0"/>
            </a:p>
          </p:txBody>
        </p:sp>
        <p:sp>
          <p:nvSpPr>
            <p:cNvPr id="6" name="Rectangle 5"/>
            <p:cNvSpPr/>
            <p:nvPr/>
          </p:nvSpPr>
          <p:spPr>
            <a:xfrm>
              <a:off x="1577229"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7" name="Rectangle 6"/>
            <p:cNvSpPr/>
            <p:nvPr/>
          </p:nvSpPr>
          <p:spPr>
            <a:xfrm>
              <a:off x="2081285"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Rectangle 7"/>
            <p:cNvSpPr/>
            <p:nvPr/>
          </p:nvSpPr>
          <p:spPr>
            <a:xfrm>
              <a:off x="2585341"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9" name="Rectangle 8"/>
            <p:cNvSpPr/>
            <p:nvPr/>
          </p:nvSpPr>
          <p:spPr>
            <a:xfrm>
              <a:off x="3089397"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0" name="Rectangle 9"/>
            <p:cNvSpPr/>
            <p:nvPr/>
          </p:nvSpPr>
          <p:spPr>
            <a:xfrm>
              <a:off x="3591530"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p:cNvSpPr/>
            <p:nvPr/>
          </p:nvSpPr>
          <p:spPr>
            <a:xfrm>
              <a:off x="4095586"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p:cNvSpPr/>
            <p:nvPr/>
          </p:nvSpPr>
          <p:spPr>
            <a:xfrm>
              <a:off x="4599642"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3" name="Rectangle 12"/>
            <p:cNvSpPr/>
            <p:nvPr/>
          </p:nvSpPr>
          <p:spPr>
            <a:xfrm>
              <a:off x="5103698"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Rectangle 13"/>
            <p:cNvSpPr/>
            <p:nvPr/>
          </p:nvSpPr>
          <p:spPr>
            <a:xfrm>
              <a:off x="5607754" y="1340693"/>
              <a:ext cx="504056" cy="72008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a:sym typeface="Wingdings" panose="05000000000000000000" pitchFamily="2" charset="2"/>
                </a:rPr>
                <a:t></a:t>
              </a:r>
              <a:endParaRPr lang="en-GB" dirty="0"/>
            </a:p>
          </p:txBody>
        </p:sp>
        <p:sp>
          <p:nvSpPr>
            <p:cNvPr id="15" name="TextBox 14"/>
            <p:cNvSpPr txBox="1"/>
            <p:nvPr/>
          </p:nvSpPr>
          <p:spPr>
            <a:xfrm>
              <a:off x="711210" y="836637"/>
              <a:ext cx="648072" cy="369332"/>
            </a:xfrm>
            <a:prstGeom prst="rect">
              <a:avLst/>
            </a:prstGeom>
            <a:noFill/>
          </p:spPr>
          <p:txBody>
            <a:bodyPr wrap="square" rtlCol="0">
              <a:spAutoFit/>
            </a:bodyPr>
            <a:lstStyle/>
            <a:p>
              <a:r>
                <a:rPr lang="en-GB" dirty="0"/>
                <a:t>2pm</a:t>
              </a:r>
            </a:p>
          </p:txBody>
        </p:sp>
        <p:sp>
          <p:nvSpPr>
            <p:cNvPr id="16" name="TextBox 15"/>
            <p:cNvSpPr txBox="1"/>
            <p:nvPr/>
          </p:nvSpPr>
          <p:spPr>
            <a:xfrm>
              <a:off x="5787774" y="812247"/>
              <a:ext cx="648072" cy="369332"/>
            </a:xfrm>
            <a:prstGeom prst="rect">
              <a:avLst/>
            </a:prstGeom>
            <a:noFill/>
          </p:spPr>
          <p:txBody>
            <a:bodyPr wrap="square" rtlCol="0">
              <a:spAutoFit/>
            </a:bodyPr>
            <a:lstStyle/>
            <a:p>
              <a:r>
                <a:rPr lang="en-GB" dirty="0"/>
                <a:t>3pm</a:t>
              </a:r>
            </a:p>
          </p:txBody>
        </p:sp>
        <mc:AlternateContent xmlns:mc="http://schemas.openxmlformats.org/markup-compatibility/2006" xmlns:a14="http://schemas.microsoft.com/office/drawing/2010/main">
          <mc:Choice Requires="a14">
            <p:sp>
              <p:nvSpPr>
                <p:cNvPr id="60" name="TextBox 59"/>
                <p:cNvSpPr txBox="1"/>
                <p:nvPr/>
              </p:nvSpPr>
              <p:spPr>
                <a:xfrm>
                  <a:off x="6456758" y="1485440"/>
                  <a:ext cx="227017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=8</m:t>
                            </m:r>
                          </m:e>
                        </m:d>
                        <m:r>
                          <a:rPr lang="en-GB" b="0" i="1" smtClean="0">
                            <a:latin typeface="Cambria Math" panose="02040503050406030204" pitchFamily="18" charset="0"/>
                          </a:rPr>
                          <m:t>=0.0439</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456758" y="1485440"/>
                  <a:ext cx="2270175" cy="369332"/>
                </a:xfrm>
                <a:prstGeom prst="rect">
                  <a:avLst/>
                </a:prstGeom>
                <a:blipFill rotWithShape="0">
                  <a:blip r:embed="rId3"/>
                  <a:stretch>
                    <a:fillRect/>
                  </a:stretch>
                </a:blipFill>
              </p:spPr>
              <p:txBody>
                <a:bodyPr/>
                <a:lstStyle/>
                <a:p>
                  <a:r>
                    <a:rPr lang="en-GB">
                      <a:noFill/>
                    </a:rPr>
                    <a:t> </a:t>
                  </a:r>
                </a:p>
              </p:txBody>
            </p:sp>
          </mc:Fallback>
        </mc:AlternateContent>
      </p:grpSp>
      <p:sp>
        <p:nvSpPr>
          <p:cNvPr id="61" name="Rectangle 60"/>
          <p:cNvSpPr/>
          <p:nvPr/>
        </p:nvSpPr>
        <p:spPr>
          <a:xfrm>
            <a:off x="1270812" y="5514734"/>
            <a:ext cx="6397532" cy="12570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7746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1"/>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1"/>
                                        </p:tgtEl>
                                      </p:cBhvr>
                                    </p:animEffect>
                                    <p:set>
                                      <p:cBhvr>
                                        <p:cTn id="16"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childTnLst>
        </p:cTn>
      </p:par>
    </p:tnLst>
    <p:bldLst>
      <p:bldP spid="59" grpId="0"/>
      <p:bldP spid="61" grpId="0" animBg="1"/>
      <p:bldP spid="6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How does it arise?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8352928" cy="3126882"/>
              </a:xfrm>
              <a:prstGeom prst="rect">
                <a:avLst/>
              </a:prstGeom>
              <a:noFill/>
            </p:spPr>
            <p:txBody>
              <a:bodyPr wrap="square" rtlCol="0">
                <a:spAutoFit/>
              </a:bodyPr>
              <a:lstStyle/>
              <a:p>
                <a:r>
                  <a:rPr lang="en-GB" b="1" dirty="0"/>
                  <a:t>We can gradually increase the number </a:t>
                </a:r>
                <a14:m>
                  <m:oMath xmlns:m="http://schemas.openxmlformats.org/officeDocument/2006/math">
                    <m:r>
                      <a:rPr lang="en-GB" b="1" i="1" smtClean="0">
                        <a:latin typeface="Cambria Math" panose="02040503050406030204" pitchFamily="18" charset="0"/>
                      </a:rPr>
                      <m:t>𝒏</m:t>
                    </m:r>
                  </m:oMath>
                </a14:m>
                <a:r>
                  <a:rPr lang="en-GB" b="1" dirty="0"/>
                  <a:t> of time intervals</a:t>
                </a:r>
                <a:r>
                  <a:rPr lang="en-GB" dirty="0"/>
                  <a:t> we’ve split the hour interval into, until we get </a:t>
                </a:r>
                <a:r>
                  <a:rPr lang="en-GB" b="1" dirty="0"/>
                  <a:t>infinitely small slivers of time</a:t>
                </a:r>
                <a:r>
                  <a:rPr lang="en-GB" dirty="0"/>
                  <a:t>, where only one event can occur in any time sliver, and thus it is acceptable to have “success” and “failure”, where </a:t>
                </a:r>
                <a:r>
                  <a:rPr lang="en-GB" b="1" dirty="0"/>
                  <a:t>the count of successes will now indeed be the count of cars</a:t>
                </a:r>
                <a:r>
                  <a:rPr lang="en-GB" dirty="0"/>
                  <a:t>.</a:t>
                </a:r>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unc>
                        <m:funcPr>
                          <m:ctrlPr>
                            <a:rPr lang="en-GB" b="0" i="1" smtClean="0">
                              <a:latin typeface="Cambria Math" panose="02040503050406030204" pitchFamily="18" charset="0"/>
                            </a:rPr>
                          </m:ctrlPr>
                        </m:funcPr>
                        <m:fName>
                          <m:limLow>
                            <m:limLowPr>
                              <m:ctrlPr>
                                <a:rPr lang="en-GB" b="0" i="1" smtClean="0">
                                  <a:latin typeface="Cambria Math" panose="02040503050406030204" pitchFamily="18" charset="0"/>
                                </a:rPr>
                              </m:ctrlPr>
                            </m:limLowPr>
                            <m:e>
                              <m:r>
                                <m:rPr>
                                  <m:sty m:val="p"/>
                                </m:rPr>
                                <a:rPr lang="en-GB" b="0" i="0" smtClean="0">
                                  <a:latin typeface="Cambria Math" panose="02040503050406030204" pitchFamily="18" charset="0"/>
                                </a:rPr>
                                <m:t>lim</m:t>
                              </m:r>
                            </m:e>
                            <m:lim>
                              <m:r>
                                <a:rPr lang="en-GB" b="0" i="1" smtClean="0">
                                  <a:latin typeface="Cambria Math" panose="02040503050406030204" pitchFamily="18" charset="0"/>
                                </a:rPr>
                                <m:t>𝑛</m:t>
                              </m:r>
                              <m:r>
                                <a:rPr lang="en-GB" b="0" i="1" smtClean="0">
                                  <a:latin typeface="Cambria Math" panose="02040503050406030204" pitchFamily="18" charset="0"/>
                                </a:rPr>
                                <m:t>→∞</m:t>
                              </m:r>
                            </m:lim>
                          </m:limLow>
                        </m:fName>
                        <m:e>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𝑥</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𝑥</m:t>
                              </m:r>
                            </m:sup>
                          </m:sSup>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𝑝</m:t>
                                  </m:r>
                                </m:e>
                              </m:d>
                            </m:e>
                            <m:sup>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𝑥</m:t>
                              </m:r>
                            </m:sup>
                          </m:sSup>
                          <m:r>
                            <a:rPr lang="en-GB" b="0" i="1" smtClean="0">
                              <a:latin typeface="Cambria Math" panose="02040503050406030204" pitchFamily="18" charset="0"/>
                            </a:rPr>
                            <m:t> </m:t>
                          </m:r>
                        </m:e>
                      </m:func>
                      <m:r>
                        <a:rPr lang="en-GB" b="0" i="1" smtClean="0">
                          <a:latin typeface="Cambria Math" panose="02040503050406030204" pitchFamily="18" charset="0"/>
                        </a:rPr>
                        <m:t>   </m:t>
                      </m:r>
                      <m:r>
                        <a:rPr lang="en-GB" b="0" i="1" smtClean="0">
                          <a:latin typeface="Cambria Math" panose="02040503050406030204" pitchFamily="18" charset="0"/>
                        </a:rPr>
                        <m:t>𝑤h𝑒𝑟𝑒</m:t>
                      </m:r>
                      <m:r>
                        <a:rPr lang="en-GB" b="0" i="1" smtClean="0">
                          <a:latin typeface="Cambria Math" panose="02040503050406030204" pitchFamily="18" charset="0"/>
                        </a:rPr>
                        <m:t> </m:t>
                      </m:r>
                      <m:r>
                        <a:rPr lang="en-GB" b="0" i="1" smtClean="0">
                          <a:latin typeface="Cambria Math" panose="02040503050406030204" pitchFamily="18" charset="0"/>
                        </a:rPr>
                        <m:t>𝑝</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𝜆</m:t>
                          </m:r>
                        </m:num>
                        <m:den>
                          <m:r>
                            <a:rPr lang="en-GB" b="0" i="1" smtClean="0">
                              <a:latin typeface="Cambria Math" panose="02040503050406030204" pitchFamily="18" charset="0"/>
                            </a:rPr>
                            <m:t>𝑛</m:t>
                          </m:r>
                        </m:den>
                      </m:f>
                    </m:oMath>
                    <m:oMath xmlns:m="http://schemas.openxmlformats.org/officeDocument/2006/math">
                      <m:r>
                        <a:rPr lang="en-GB" b="0" i="1" smtClean="0">
                          <a:latin typeface="Cambria Math" panose="02040503050406030204" pitchFamily="18" charset="0"/>
                        </a:rPr>
                        <m:t> </m:t>
                      </m:r>
                    </m:oMath>
                    <m:oMath xmlns:m="http://schemas.openxmlformats.org/officeDocument/2006/math">
                      <m:r>
                        <a:rPr lang="en-GB" b="0" i="1" smtClean="0">
                          <a:latin typeface="Cambria Math" panose="02040503050406030204" pitchFamily="18" charset="0"/>
                        </a:rPr>
                        <m:t>                 =</m:t>
                      </m:r>
                      <m:f>
                        <m:fPr>
                          <m:ctrlPr>
                            <a:rPr lang="en-GB" b="0" i="1" smtClean="0">
                              <a:latin typeface="Cambria Math" panose="02040503050406030204" pitchFamily="18" charset="0"/>
                            </a:rPr>
                          </m:ctrlPr>
                        </m:fPr>
                        <m:num>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r>
                                <a:rPr lang="en-GB" b="0" i="1" smtClean="0">
                                  <a:latin typeface="Cambria Math" panose="02040503050406030204" pitchFamily="18" charset="0"/>
                                </a:rPr>
                                <m:t>−</m:t>
                              </m:r>
                              <m:r>
                                <a:rPr lang="en-GB" b="0" i="1" smtClean="0">
                                  <a:latin typeface="Cambria Math" panose="02040503050406030204" pitchFamily="18" charset="0"/>
                                </a:rPr>
                                <m:t>𝜆</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𝜆</m:t>
                              </m:r>
                            </m:e>
                            <m:sup>
                              <m:r>
                                <a:rPr lang="en-GB" b="0" i="1" smtClean="0">
                                  <a:latin typeface="Cambria Math" panose="02040503050406030204" pitchFamily="18" charset="0"/>
                                </a:rPr>
                                <m:t>𝑥</m:t>
                              </m:r>
                            </m:sup>
                          </m:sSup>
                        </m:num>
                        <m:den>
                          <m:r>
                            <a:rPr lang="en-GB" b="0" i="1" smtClean="0">
                              <a:latin typeface="Cambria Math" panose="02040503050406030204" pitchFamily="18" charset="0"/>
                            </a:rPr>
                            <m:t>𝑥</m:t>
                          </m:r>
                          <m:r>
                            <a:rPr lang="en-GB" b="0" i="1" smtClean="0">
                              <a:latin typeface="Cambria Math" panose="02040503050406030204" pitchFamily="18" charset="0"/>
                            </a:rPr>
                            <m:t>!</m:t>
                          </m:r>
                        </m:den>
                      </m:f>
                    </m:oMath>
                  </m:oMathPara>
                </a14:m>
                <a:endParaRPr lang="en-GB" b="0" dirty="0"/>
              </a:p>
              <a:p>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8352928" cy="3126882"/>
              </a:xfrm>
              <a:prstGeom prst="rect">
                <a:avLst/>
              </a:prstGeom>
              <a:blipFill rotWithShape="0">
                <a:blip r:embed="rId2"/>
                <a:stretch>
                  <a:fillRect l="-584" t="-975" r="-365"/>
                </a:stretch>
              </a:blipFill>
            </p:spPr>
            <p:txBody>
              <a:bodyPr/>
              <a:lstStyle/>
              <a:p>
                <a:r>
                  <a:rPr lang="en-GB">
                    <a:noFill/>
                  </a:rPr>
                  <a:t> </a:t>
                </a:r>
              </a:p>
            </p:txBody>
          </p:sp>
        </mc:Fallback>
      </mc:AlternateContent>
      <p:sp>
        <p:nvSpPr>
          <p:cNvPr id="6" name="TextBox 5"/>
          <p:cNvSpPr txBox="1"/>
          <p:nvPr/>
        </p:nvSpPr>
        <p:spPr>
          <a:xfrm>
            <a:off x="6300192" y="3212976"/>
            <a:ext cx="2520280" cy="523220"/>
          </a:xfrm>
          <a:prstGeom prst="rect">
            <a:avLst/>
          </a:prstGeom>
          <a:noFill/>
        </p:spPr>
        <p:txBody>
          <a:bodyPr wrap="square" rtlCol="0">
            <a:spAutoFit/>
          </a:bodyPr>
          <a:lstStyle/>
          <a:p>
            <a:r>
              <a:rPr lang="en-GB" sz="1400" dirty="0"/>
              <a:t>The proof for this can be found at the end of these slides.</a:t>
            </a:r>
          </a:p>
        </p:txBody>
      </p:sp>
      <p:cxnSp>
        <p:nvCxnSpPr>
          <p:cNvPr id="8" name="Straight Arrow Connector 7"/>
          <p:cNvCxnSpPr/>
          <p:nvPr/>
        </p:nvCxnSpPr>
        <p:spPr>
          <a:xfrm flipH="1" flipV="1">
            <a:off x="4139952" y="3356992"/>
            <a:ext cx="2088232" cy="1175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Rectangle 8"/>
          <p:cNvSpPr/>
          <p:nvPr/>
        </p:nvSpPr>
        <p:spPr>
          <a:xfrm>
            <a:off x="3131840" y="3038092"/>
            <a:ext cx="5488458" cy="7553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0" name="TextBox 9"/>
              <p:cNvSpPr txBox="1"/>
              <p:nvPr/>
            </p:nvSpPr>
            <p:spPr>
              <a:xfrm>
                <a:off x="1475656" y="4315306"/>
                <a:ext cx="6048672" cy="14929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Poisson Distribution is a distribution over the number of events which occur within a period of time, given an average rate </a:t>
                </a:r>
                <a14:m>
                  <m:oMath xmlns:m="http://schemas.openxmlformats.org/officeDocument/2006/math">
                    <m:r>
                      <a:rPr lang="en-GB" b="0" i="1" smtClean="0">
                        <a:latin typeface="Cambria Math" panose="02040503050406030204" pitchFamily="18" charset="0"/>
                      </a:rPr>
                      <m:t>𝜆</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m:oMathPara>
                </a14:m>
                <a:br>
                  <a:rPr lang="en-GB" dirty="0"/>
                </a:br>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1475656" y="4315306"/>
                <a:ext cx="6048672" cy="1492973"/>
              </a:xfrm>
              <a:prstGeom prst="rect">
                <a:avLst/>
              </a:prstGeom>
              <a:blipFill rotWithShape="0">
                <a:blip r:embed="rId3"/>
                <a:stretch>
                  <a:fillRect l="-602" t="-2008"/>
                </a:stretch>
              </a:blipFill>
            </p:spPr>
            <p:txBody>
              <a:bodyPr/>
              <a:lstStyle/>
              <a:p>
                <a:r>
                  <a:rPr lang="en-GB">
                    <a:noFill/>
                  </a:rPr>
                  <a:t> </a:t>
                </a:r>
              </a:p>
            </p:txBody>
          </p:sp>
        </mc:Fallback>
      </mc:AlternateContent>
    </p:spTree>
    <p:extLst>
      <p:ext uri="{BB962C8B-B14F-4D97-AF65-F5344CB8AC3E}">
        <p14:creationId xmlns:p14="http://schemas.microsoft.com/office/powerpoint/2010/main" val="11814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Poisson Distribution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mc:Choice xmlns:a14="http://schemas.microsoft.com/office/drawing/2010/main" Requires="a14">
          <p:sp>
            <p:nvSpPr>
              <p:cNvPr id="10" name="TextBox 9"/>
              <p:cNvSpPr txBox="1"/>
              <p:nvPr/>
            </p:nvSpPr>
            <p:spPr>
              <a:xfrm>
                <a:off x="1403648" y="1628800"/>
                <a:ext cx="6048672" cy="149297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Poisson Distribution is a distribution over the number of events which occur within a period of time, given an average rate </a:t>
                </a:r>
                <a14:m>
                  <m:oMath xmlns:m="http://schemas.openxmlformats.org/officeDocument/2006/math">
                    <m:r>
                      <a:rPr lang="en-GB" b="0" i="1" smtClean="0">
                        <a:latin typeface="Cambria Math" panose="02040503050406030204" pitchFamily="18" charset="0"/>
                      </a:rPr>
                      <m:t>𝜆</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𝑥</m:t>
                          </m:r>
                        </m:e>
                      </m:d>
                      <m:r>
                        <a:rPr lang="en-GB" b="0" i="1" smtClean="0">
                          <a:latin typeface="Cambria Math" panose="02040503050406030204" pitchFamily="18" charset="0"/>
                        </a:rPr>
                        <m:t>=</m:t>
                      </m:r>
                      <m:f>
                        <m:fPr>
                          <m:ctrlPr>
                            <a:rPr lang="en-GB" i="1">
                              <a:latin typeface="Cambria Math" panose="02040503050406030204" pitchFamily="18" charset="0"/>
                            </a:rPr>
                          </m:ctrlPr>
                        </m:fPr>
                        <m:num>
                          <m:sSup>
                            <m:sSupPr>
                              <m:ctrlPr>
                                <a:rPr lang="en-GB" i="1">
                                  <a:latin typeface="Cambria Math" panose="02040503050406030204" pitchFamily="18" charset="0"/>
                                </a:rPr>
                              </m:ctrlPr>
                            </m:sSupPr>
                            <m:e>
                              <m:r>
                                <a:rPr lang="en-GB" i="1">
                                  <a:latin typeface="Cambria Math" panose="02040503050406030204" pitchFamily="18" charset="0"/>
                                </a:rPr>
                                <m:t>𝑒</m:t>
                              </m:r>
                            </m:e>
                            <m:sup>
                              <m:r>
                                <a:rPr lang="en-GB" i="1">
                                  <a:latin typeface="Cambria Math" panose="02040503050406030204" pitchFamily="18" charset="0"/>
                                </a:rPr>
                                <m:t>−</m:t>
                              </m:r>
                              <m:r>
                                <a:rPr lang="en-GB" i="1">
                                  <a:latin typeface="Cambria Math" panose="02040503050406030204" pitchFamily="18" charset="0"/>
                                </a:rPr>
                                <m:t>𝜆</m:t>
                              </m:r>
                            </m:sup>
                          </m:sSup>
                          <m:sSup>
                            <m:sSupPr>
                              <m:ctrlPr>
                                <a:rPr lang="en-GB" i="1">
                                  <a:latin typeface="Cambria Math" panose="02040503050406030204" pitchFamily="18" charset="0"/>
                                </a:rPr>
                              </m:ctrlPr>
                            </m:sSupPr>
                            <m:e>
                              <m:r>
                                <a:rPr lang="en-GB" i="1">
                                  <a:latin typeface="Cambria Math" panose="02040503050406030204" pitchFamily="18" charset="0"/>
                                </a:rPr>
                                <m:t>𝜆</m:t>
                              </m:r>
                            </m:e>
                            <m:sup>
                              <m:r>
                                <a:rPr lang="en-GB" i="1">
                                  <a:latin typeface="Cambria Math" panose="02040503050406030204" pitchFamily="18" charset="0"/>
                                </a:rPr>
                                <m:t>𝑥</m:t>
                              </m:r>
                            </m:sup>
                          </m:sSup>
                        </m:num>
                        <m:den>
                          <m:r>
                            <a:rPr lang="en-GB" i="1">
                              <a:latin typeface="Cambria Math" panose="02040503050406030204" pitchFamily="18" charset="0"/>
                            </a:rPr>
                            <m:t>𝑥</m:t>
                          </m:r>
                          <m:r>
                            <a:rPr lang="en-GB" i="1">
                              <a:latin typeface="Cambria Math" panose="02040503050406030204" pitchFamily="18" charset="0"/>
                            </a:rPr>
                            <m:t>!</m:t>
                          </m:r>
                        </m:den>
                      </m:f>
                    </m:oMath>
                  </m:oMathPara>
                </a14:m>
                <a:br>
                  <a:rPr lang="en-GB" dirty="0"/>
                </a:br>
                <a:endParaRPr lang="en-GB" dirty="0"/>
              </a:p>
            </p:txBody>
          </p:sp>
        </mc:Choice>
        <mc:Fallback>
          <p:sp>
            <p:nvSpPr>
              <p:cNvPr id="10" name="TextBox 9"/>
              <p:cNvSpPr txBox="1">
                <a:spLocks noRot="1" noChangeAspect="1" noMove="1" noResize="1" noEditPoints="1" noAdjustHandles="1" noChangeArrowheads="1" noChangeShapeType="1" noTextEdit="1"/>
              </p:cNvSpPr>
              <p:nvPr/>
            </p:nvSpPr>
            <p:spPr>
              <a:xfrm>
                <a:off x="1403648" y="1628800"/>
                <a:ext cx="6048672" cy="1492973"/>
              </a:xfrm>
              <a:prstGeom prst="rect">
                <a:avLst/>
              </a:prstGeom>
              <a:blipFill>
                <a:blip r:embed="rId2"/>
                <a:stretch>
                  <a:fillRect l="-602" t="-1606"/>
                </a:stretch>
              </a:blipFill>
            </p:spPr>
            <p:txBody>
              <a:bodyPr/>
              <a:lstStyle/>
              <a:p>
                <a:r>
                  <a:rPr lang="en-GB">
                    <a:noFill/>
                  </a:rPr>
                  <a:t> </a:t>
                </a:r>
              </a:p>
            </p:txBody>
          </p:sp>
        </mc:Fallback>
      </mc:AlternateContent>
    </p:spTree>
    <p:extLst>
      <p:ext uri="{BB962C8B-B14F-4D97-AF65-F5344CB8AC3E}">
        <p14:creationId xmlns:p14="http://schemas.microsoft.com/office/powerpoint/2010/main" val="8831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755576" y="863705"/>
                <a:ext cx="7704856" cy="2491964"/>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dirty="0" smtClean="0">
                        <a:latin typeface="Cambria Math" panose="02040503050406030204" pitchFamily="18" charset="0"/>
                      </a:rPr>
                      <m:t>𝑋</m:t>
                    </m:r>
                    <m:r>
                      <a:rPr lang="en-GB" b="0" i="1" dirty="0" smtClean="0">
                        <a:latin typeface="Cambria Math" panose="02040503050406030204" pitchFamily="18" charset="0"/>
                      </a:rPr>
                      <m:t>~</m:t>
                    </m:r>
                    <m:r>
                      <a:rPr lang="en-GB" b="0" i="1" dirty="0" smtClean="0">
                        <a:latin typeface="Cambria Math" panose="02040503050406030204" pitchFamily="18" charset="0"/>
                      </a:rPr>
                      <m:t>𝑃𝑜</m:t>
                    </m:r>
                    <m:r>
                      <a:rPr lang="en-GB" b="0" i="1" dirty="0" smtClean="0">
                        <a:latin typeface="Cambria Math" panose="02040503050406030204" pitchFamily="18" charset="0"/>
                      </a:rPr>
                      <m:t>(1.2)</m:t>
                    </m:r>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=3</m:t>
                        </m:r>
                      </m:e>
                    </m:d>
                    <m:r>
                      <a:rPr lang="en-GB" b="0" i="1" smtClean="0">
                        <a:latin typeface="Cambria Math" panose="02040503050406030204" pitchFamily="18" charset="0"/>
                      </a:rPr>
                      <m:t>=</m:t>
                    </m:r>
                    <m:f>
                      <m:fPr>
                        <m:ctrlPr>
                          <a:rPr lang="en-GB" b="1" i="1" smtClean="0">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a:latin typeface="Cambria Math" panose="02040503050406030204" pitchFamily="18" charset="0"/>
                              </a:rPr>
                              <m:t>𝟑</m:t>
                            </m:r>
                          </m:sup>
                        </m:sSup>
                      </m:num>
                      <m:den>
                        <m:r>
                          <a:rPr lang="en-GB" b="1" i="1" smtClean="0">
                            <a:latin typeface="Cambria Math" panose="02040503050406030204" pitchFamily="18" charset="0"/>
                          </a:rPr>
                          <m:t>𝟑</m:t>
                        </m:r>
                        <m:r>
                          <a:rPr lang="en-GB" b="1" i="1" smtClean="0">
                            <a:latin typeface="Cambria Math" panose="02040503050406030204" pitchFamily="18" charset="0"/>
                          </a:rPr>
                          <m:t>!</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𝟎𝟖𝟔𝟕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𝟎</m:t>
                        </m:r>
                      </m:e>
                    </m:d>
                  </m:oMath>
                </a14:m>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𝒆</m:t>
                        </m:r>
                      </m:e>
                      <m:sup>
                        <m:r>
                          <a:rPr lang="en-GB" b="1" i="1" smtClean="0">
                            <a:latin typeface="Cambria Math" panose="02040503050406030204" pitchFamily="18" charset="0"/>
                          </a:rPr>
                          <m:t>−</m:t>
                        </m:r>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𝟐</m:t>
                        </m:r>
                      </m:sup>
                    </m:sSup>
                  </m:oMath>
                </a14:m>
                <a:br>
                  <a:rPr lang="en-GB" b="1" dirty="0"/>
                </a:br>
                <a14:m>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𝟔𝟗𝟗</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3&lt;</m:t>
                        </m:r>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𝟒</m:t>
                        </m:r>
                      </m:e>
                    </m:d>
                    <m:r>
                      <a:rPr lang="en-GB" b="1" i="1" smtClean="0">
                        <a:latin typeface="Cambria Math" panose="02040503050406030204" pitchFamily="18" charset="0"/>
                      </a:rPr>
                      <m:t>+</m:t>
                    </m:r>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𝟓</m:t>
                        </m:r>
                      </m:e>
                    </m:d>
                  </m:oMath>
                </a14:m>
                <a:br>
                  <a:rPr lang="en-GB" b="0" dirty="0"/>
                </a:br>
                <a14:m>
                  <m:oMath xmlns:m="http://schemas.openxmlformats.org/officeDocument/2006/math">
                    <m:r>
                      <a:rPr lang="en-GB" b="0"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smtClean="0">
                                <a:latin typeface="Cambria Math" panose="02040503050406030204" pitchFamily="18" charset="0"/>
                              </a:rPr>
                              <m:t>𝟒</m:t>
                            </m:r>
                          </m:sup>
                        </m:sSup>
                      </m:num>
                      <m:den>
                        <m:r>
                          <a:rPr lang="en-GB" b="1" i="1" smtClean="0">
                            <a:latin typeface="Cambria Math" panose="02040503050406030204" pitchFamily="18" charset="0"/>
                          </a:rPr>
                          <m:t>𝟒</m:t>
                        </m:r>
                        <m:r>
                          <a:rPr lang="en-GB" b="1" i="1">
                            <a:latin typeface="Cambria Math" panose="02040503050406030204" pitchFamily="18" charset="0"/>
                          </a:rPr>
                          <m:t>!</m:t>
                        </m:r>
                      </m:den>
                    </m:f>
                    <m:r>
                      <a:rPr lang="en-GB" b="1" i="1" smtClean="0">
                        <a:latin typeface="Cambria Math"/>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a:latin typeface="Cambria Math" panose="02040503050406030204" pitchFamily="18" charset="0"/>
                              </a:rPr>
                              <m:t>𝟏</m:t>
                            </m:r>
                            <m:r>
                              <a:rPr lang="en-GB" b="1" i="1">
                                <a:latin typeface="Cambria Math" panose="02040503050406030204" pitchFamily="18" charset="0"/>
                              </a:rPr>
                              <m:t>.</m:t>
                            </m:r>
                            <m:r>
                              <a:rPr lang="en-GB" b="1" i="1">
                                <a:latin typeface="Cambria Math" panose="02040503050406030204" pitchFamily="18" charset="0"/>
                              </a:rPr>
                              <m:t>𝟐</m:t>
                            </m:r>
                          </m:e>
                          <m:sup>
                            <m:r>
                              <a:rPr lang="en-GB" b="1" i="1" smtClean="0">
                                <a:latin typeface="Cambria Math" panose="02040503050406030204" pitchFamily="18" charset="0"/>
                              </a:rPr>
                              <m:t>𝟓</m:t>
                            </m:r>
                          </m:sup>
                        </m:sSup>
                      </m:num>
                      <m:den>
                        <m:r>
                          <a:rPr lang="en-GB" b="1" i="1" smtClean="0">
                            <a:latin typeface="Cambria Math" panose="02040503050406030204" pitchFamily="18" charset="0"/>
                          </a:rPr>
                          <m:t>𝟓</m:t>
                        </m:r>
                        <m:r>
                          <a:rPr lang="en-GB" b="1" i="1">
                            <a:latin typeface="Cambria Math" panose="02040503050406030204" pitchFamily="18" charset="0"/>
                          </a:rPr>
                          <m:t>!</m:t>
                        </m:r>
                      </m:den>
                    </m:f>
                  </m:oMath>
                </a14:m>
                <a:endParaRPr lang="en-GB" b="1" dirty="0"/>
              </a:p>
            </p:txBody>
          </p:sp>
        </mc:Choice>
        <mc:Fallback xmlns="">
          <p:sp>
            <p:nvSpPr>
              <p:cNvPr id="5" name="TextBox 4"/>
              <p:cNvSpPr txBox="1">
                <a:spLocks noRot="1" noChangeAspect="1" noMove="1" noResize="1" noEditPoints="1" noAdjustHandles="1" noChangeArrowheads="1" noChangeShapeType="1" noTextEdit="1"/>
              </p:cNvSpPr>
              <p:nvPr/>
            </p:nvSpPr>
            <p:spPr>
              <a:xfrm>
                <a:off x="755576" y="863705"/>
                <a:ext cx="7704856" cy="2491964"/>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Rectangle 5"/>
          <p:cNvSpPr/>
          <p:nvPr/>
        </p:nvSpPr>
        <p:spPr>
          <a:xfrm>
            <a:off x="361628" y="854180"/>
            <a:ext cx="371797" cy="35549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7" name="Rectangle 6"/>
          <p:cNvSpPr/>
          <p:nvPr/>
        </p:nvSpPr>
        <p:spPr>
          <a:xfrm>
            <a:off x="2440831" y="1134468"/>
            <a:ext cx="2248644" cy="49430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2431306" y="1619250"/>
            <a:ext cx="2947144" cy="7873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827037" y="2409823"/>
            <a:ext cx="3289796" cy="901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TextBox 9"/>
          <p:cNvSpPr txBox="1"/>
          <p:nvPr/>
        </p:nvSpPr>
        <p:spPr>
          <a:xfrm>
            <a:off x="467544" y="5157136"/>
            <a:ext cx="3418284" cy="369332"/>
          </a:xfrm>
          <a:prstGeom prst="rect">
            <a:avLst/>
          </a:prstGeom>
          <a:noFill/>
        </p:spPr>
        <p:txBody>
          <a:bodyPr wrap="square" rtlCol="0">
            <a:spAutoFit/>
          </a:bodyPr>
          <a:lstStyle/>
          <a:p>
            <a:r>
              <a:rPr lang="en-GB" b="1" dirty="0"/>
              <a:t>Test Your Understanding:</a:t>
            </a:r>
          </a:p>
        </p:txBody>
      </p:sp>
      <mc:AlternateContent xmlns:mc="http://schemas.openxmlformats.org/markup-compatibility/2006" xmlns:a14="http://schemas.microsoft.com/office/drawing/2010/main">
        <mc:Choice Requires="a14">
          <p:sp>
            <p:nvSpPr>
              <p:cNvPr id="11" name="TextBox 10"/>
              <p:cNvSpPr txBox="1"/>
              <p:nvPr/>
            </p:nvSpPr>
            <p:spPr>
              <a:xfrm>
                <a:off x="755576" y="3568879"/>
                <a:ext cx="7704856" cy="150182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www.drfrostmaths.com receives 25 hits a second on average, determine the probability it receives 20 hits in the second.</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𝑷𝒐</m:t>
                      </m:r>
                      <m:d>
                        <m:dPr>
                          <m:ctrlPr>
                            <a:rPr lang="en-GB" b="1" i="1" smtClean="0">
                              <a:latin typeface="Cambria Math" panose="02040503050406030204" pitchFamily="18" charset="0"/>
                            </a:rPr>
                          </m:ctrlPr>
                        </m:dPr>
                        <m:e>
                          <m:r>
                            <a:rPr lang="en-GB" b="1" i="1" smtClean="0">
                              <a:latin typeface="Cambria Math" panose="02040503050406030204" pitchFamily="18" charset="0"/>
                            </a:rPr>
                            <m:t>𝟐𝟓</m:t>
                          </m:r>
                        </m:e>
                      </m:d>
                    </m:oMath>
                    <m:oMath xmlns:m="http://schemas.openxmlformats.org/officeDocument/2006/math">
                      <m:r>
                        <a:rPr lang="en-GB" b="1" i="1" smtClean="0">
                          <a:latin typeface="Cambria Math" panose="02040503050406030204" pitchFamily="18" charset="0"/>
                        </a:rPr>
                        <m:t>𝑷</m:t>
                      </m:r>
                      <m:d>
                        <m:dPr>
                          <m:ctrlPr>
                            <a:rPr lang="en-GB" b="1" i="1" smtClean="0">
                              <a:latin typeface="Cambria Math" panose="02040503050406030204" pitchFamily="18" charset="0"/>
                            </a:rPr>
                          </m:ctrlPr>
                        </m:dPr>
                        <m:e>
                          <m:r>
                            <a:rPr lang="en-GB" b="1" i="1" smtClean="0">
                              <a:latin typeface="Cambria Math" panose="02040503050406030204" pitchFamily="18" charset="0"/>
                            </a:rPr>
                            <m:t>𝑿</m:t>
                          </m:r>
                          <m:r>
                            <a:rPr lang="en-GB" b="1" i="1" smtClean="0">
                              <a:latin typeface="Cambria Math" panose="02040503050406030204" pitchFamily="18" charset="0"/>
                            </a:rPr>
                            <m:t>=</m:t>
                          </m:r>
                          <m:r>
                            <a:rPr lang="en-GB" b="1" i="1" smtClean="0">
                              <a:latin typeface="Cambria Math" panose="02040503050406030204" pitchFamily="18" charset="0"/>
                            </a:rPr>
                            <m:t>𝟐𝟎</m:t>
                          </m:r>
                        </m:e>
                      </m:d>
                      <m:r>
                        <a:rPr lang="en-GB" b="1" i="1" smtClean="0">
                          <a:latin typeface="Cambria Math" panose="02040503050406030204" pitchFamily="18" charset="0"/>
                        </a:rPr>
                        <m:t>=</m:t>
                      </m:r>
                      <m:f>
                        <m:fPr>
                          <m:ctrlPr>
                            <a:rPr lang="en-GB" b="1" i="1">
                              <a:latin typeface="Cambria Math" panose="02040503050406030204" pitchFamily="18" charset="0"/>
                            </a:rPr>
                          </m:ctrlPr>
                        </m:fPr>
                        <m:num>
                          <m:sSup>
                            <m:sSupPr>
                              <m:ctrlPr>
                                <a:rPr lang="en-GB" b="1" i="1">
                                  <a:latin typeface="Cambria Math" panose="02040503050406030204" pitchFamily="18" charset="0"/>
                                </a:rPr>
                              </m:ctrlPr>
                            </m:sSupPr>
                            <m:e>
                              <m:r>
                                <a:rPr lang="en-GB" b="1" i="1">
                                  <a:latin typeface="Cambria Math" panose="02040503050406030204" pitchFamily="18" charset="0"/>
                                </a:rPr>
                                <m:t>𝒆</m:t>
                              </m:r>
                            </m:e>
                            <m:sup>
                              <m:r>
                                <a:rPr lang="en-GB" b="1" i="1">
                                  <a:latin typeface="Cambria Math" panose="02040503050406030204" pitchFamily="18" charset="0"/>
                                </a:rPr>
                                <m:t>−</m:t>
                              </m:r>
                              <m:r>
                                <a:rPr lang="en-GB" b="1" i="1" smtClean="0">
                                  <a:latin typeface="Cambria Math" panose="02040503050406030204" pitchFamily="18" charset="0"/>
                                </a:rPr>
                                <m:t>𝟐𝟓</m:t>
                              </m:r>
                            </m:sup>
                          </m:sSup>
                          <m:sSup>
                            <m:sSupPr>
                              <m:ctrlPr>
                                <a:rPr lang="en-GB" b="1" i="1">
                                  <a:latin typeface="Cambria Math" panose="02040503050406030204" pitchFamily="18" charset="0"/>
                                </a:rPr>
                              </m:ctrlPr>
                            </m:sSupPr>
                            <m:e>
                              <m:r>
                                <a:rPr lang="en-GB" b="1" i="1">
                                  <a:latin typeface="Cambria Math" panose="02040503050406030204" pitchFamily="18" charset="0"/>
                                </a:rPr>
                                <m:t>×</m:t>
                              </m:r>
                              <m:r>
                                <a:rPr lang="en-GB" b="1" i="1" smtClean="0">
                                  <a:latin typeface="Cambria Math" panose="02040503050406030204" pitchFamily="18" charset="0"/>
                                </a:rPr>
                                <m:t>𝟐𝟓</m:t>
                              </m:r>
                            </m:e>
                            <m:sup>
                              <m:r>
                                <a:rPr lang="en-GB" b="1" i="1" smtClean="0">
                                  <a:latin typeface="Cambria Math" panose="02040503050406030204" pitchFamily="18" charset="0"/>
                                </a:rPr>
                                <m:t>𝟐𝟎</m:t>
                              </m:r>
                            </m:sup>
                          </m:sSup>
                        </m:num>
                        <m:den>
                          <m:r>
                            <a:rPr lang="en-GB" b="1" i="1" smtClean="0">
                              <a:latin typeface="Cambria Math" panose="02040503050406030204" pitchFamily="18" charset="0"/>
                            </a:rPr>
                            <m:t>𝟐𝟎</m:t>
                          </m:r>
                          <m:r>
                            <a:rPr lang="en-GB" b="1" i="1">
                              <a:latin typeface="Cambria Math" panose="02040503050406030204" pitchFamily="18" charset="0"/>
                            </a:rPr>
                            <m:t>!</m:t>
                          </m:r>
                        </m:den>
                      </m:f>
                      <m:r>
                        <a:rPr lang="en-GB" b="1"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𝟎𝟓𝟏𝟗</m:t>
                      </m:r>
                    </m:oMath>
                  </m:oMathPara>
                </a14:m>
                <a:endParaRPr lang="en-GB"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755576" y="3568879"/>
                <a:ext cx="7704856" cy="1501821"/>
              </a:xfrm>
              <a:prstGeom prst="rect">
                <a:avLst/>
              </a:prstGeom>
              <a:blipFill>
                <a:blip r:embed="rId3"/>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Rectangle 12"/>
          <p:cNvSpPr/>
          <p:nvPr/>
        </p:nvSpPr>
        <p:spPr>
          <a:xfrm>
            <a:off x="363588" y="3570938"/>
            <a:ext cx="379362" cy="35336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Q</a:t>
            </a:r>
          </a:p>
        </p:txBody>
      </p:sp>
      <p:sp>
        <p:nvSpPr>
          <p:cNvPr id="14" name="Rectangle 13"/>
          <p:cNvSpPr/>
          <p:nvPr/>
        </p:nvSpPr>
        <p:spPr>
          <a:xfrm>
            <a:off x="2771800" y="4162241"/>
            <a:ext cx="3960440" cy="9017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15" name="TextBox 14"/>
              <p:cNvSpPr txBox="1"/>
              <p:nvPr/>
            </p:nvSpPr>
            <p:spPr>
              <a:xfrm>
                <a:off x="226036" y="5518848"/>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2.3</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=4</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𝟏𝟏𝟕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𝟗𝟎𝟎</m:t>
                    </m:r>
                  </m:oMath>
                </a14:m>
                <a:endParaRPr lang="en-GB" b="1" i="1" dirty="0">
                  <a:latin typeface="Cambria Math" panose="02040503050406030204" pitchFamily="18" charset="0"/>
                </a:endParaRP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4&lt;</m:t>
                        </m:r>
                        <m:r>
                          <a:rPr lang="en-GB" b="0" i="1" smtClean="0">
                            <a:latin typeface="Cambria Math" panose="02040503050406030204" pitchFamily="18" charset="0"/>
                          </a:rPr>
                          <m:t>𝑋</m:t>
                        </m:r>
                        <m:r>
                          <a:rPr lang="en-GB" b="0" i="1" smtClean="0">
                            <a:latin typeface="Cambria Math" panose="02040503050406030204" pitchFamily="18" charset="0"/>
                          </a:rPr>
                          <m:t>&lt;6</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𝟎𝟓𝟑𝟖</m:t>
                    </m:r>
                  </m:oMath>
                </a14:m>
                <a:endParaRPr lang="en-GB"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226036" y="5518848"/>
                <a:ext cx="3024336" cy="1200329"/>
              </a:xfrm>
              <a:prstGeom prst="rect">
                <a:avLst/>
              </a:prstGeom>
              <a:blipFill>
                <a:blip r:embed="rId4"/>
                <a:stretch>
                  <a:fillRect l="-1613" t="-2538" b="-710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148732" y="5526467"/>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𝑌</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0.35</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𝟐𝟒𝟕</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𝑌</m:t>
                        </m:r>
                        <m:r>
                          <a:rPr lang="en-GB" b="0" i="1" smtClean="0">
                            <a:latin typeface="Cambria Math" panose="02040503050406030204" pitchFamily="18" charset="0"/>
                          </a:rPr>
                          <m:t>≥1</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𝟐𝟗𝟓</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𝑌</m:t>
                        </m:r>
                        <m:r>
                          <a:rPr lang="en-GB" b="0" i="1" smtClean="0">
                            <a:latin typeface="Cambria Math" panose="02040503050406030204" pitchFamily="18" charset="0"/>
                          </a:rPr>
                          <m:t>&lt;3</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𝟐𝟗𝟎</m:t>
                    </m:r>
                  </m:oMath>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3148732" y="5526467"/>
                <a:ext cx="3024336" cy="1200329"/>
              </a:xfrm>
              <a:prstGeom prst="rect">
                <a:avLst/>
              </a:prstGeom>
              <a:blipFill>
                <a:blip r:embed="rId5"/>
                <a:stretch>
                  <a:fillRect l="-1815" t="-3061" b="-76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956200" y="5519709"/>
                <a:ext cx="3024336" cy="1200329"/>
              </a:xfrm>
              <a:prstGeom prst="rect">
                <a:avLst/>
              </a:prstGeom>
              <a:noFill/>
            </p:spPr>
            <p:txBody>
              <a:bodyPr wrap="square" rtlCol="0">
                <a:spAutoFit/>
              </a:bodyPr>
              <a:lstStyle/>
              <a:p>
                <a:r>
                  <a:rPr lang="en-GB" dirty="0"/>
                  <a:t>Given </a:t>
                </a:r>
                <a14:m>
                  <m:oMath xmlns:m="http://schemas.openxmlformats.org/officeDocument/2006/math">
                    <m:r>
                      <a:rPr lang="en-GB" b="0" i="1" smtClean="0">
                        <a:latin typeface="Cambria Math" panose="02040503050406030204" pitchFamily="18" charset="0"/>
                      </a:rPr>
                      <m:t>𝑋</m:t>
                    </m:r>
                    <m:r>
                      <a:rPr lang="en-GB" b="0" i="1" smtClean="0">
                        <a:latin typeface="Cambria Math" panose="02040503050406030204" pitchFamily="18" charset="0"/>
                      </a:rPr>
                      <m:t>~</m:t>
                    </m:r>
                    <m:r>
                      <a:rPr lang="en-GB" b="0" i="1" smtClean="0">
                        <a:latin typeface="Cambria Math" panose="02040503050406030204" pitchFamily="18" charset="0"/>
                      </a:rPr>
                      <m:t>𝑃𝑜</m:t>
                    </m:r>
                    <m:d>
                      <m:dPr>
                        <m:ctrlPr>
                          <a:rPr lang="en-GB" b="0" i="1" smtClean="0">
                            <a:latin typeface="Cambria Math" panose="02040503050406030204" pitchFamily="18" charset="0"/>
                          </a:rPr>
                        </m:ctrlPr>
                      </m:dPr>
                      <m:e>
                        <m:r>
                          <a:rPr lang="en-GB" b="0" i="1" smtClean="0">
                            <a:latin typeface="Cambria Math" panose="02040503050406030204" pitchFamily="18" charset="0"/>
                          </a:rPr>
                          <m:t>3.6</m:t>
                        </m:r>
                      </m:e>
                    </m:d>
                  </m:oMath>
                </a14:m>
                <a:r>
                  <a:rPr lang="en-GB" dirty="0"/>
                  <a:t> find</a:t>
                </a:r>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=5</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𝟏𝟑𝟖</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3&lt;</m:t>
                        </m:r>
                        <m:r>
                          <a:rPr lang="en-GB" b="0" i="1" smtClean="0">
                            <a:latin typeface="Cambria Math" panose="02040503050406030204" pitchFamily="18" charset="0"/>
                          </a:rPr>
                          <m:t>𝑋</m:t>
                        </m:r>
                        <m:r>
                          <a:rPr lang="en-GB" b="0" i="1" smtClean="0">
                            <a:latin typeface="Cambria Math" panose="02040503050406030204" pitchFamily="18" charset="0"/>
                          </a:rPr>
                          <m:t>≤6</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𝟒𝟏𝟐</m:t>
                    </m:r>
                  </m:oMath>
                </a14:m>
                <a:endParaRPr lang="en-GB" b="1" dirty="0"/>
              </a:p>
              <a:p>
                <a:pPr marL="342900" indent="-342900">
                  <a:buAutoNum type="alphaLcParenR"/>
                </a:pPr>
                <a:r>
                  <a:rPr lang="en-GB" b="0"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r>
                          <a:rPr lang="en-GB" b="0" i="1" smtClean="0">
                            <a:latin typeface="Cambria Math" panose="02040503050406030204" pitchFamily="18" charset="0"/>
                          </a:rPr>
                          <m:t>𝑋</m:t>
                        </m:r>
                        <m:r>
                          <a:rPr lang="en-GB" b="0" i="1" smtClean="0">
                            <a:latin typeface="Cambria Math" panose="02040503050406030204" pitchFamily="18" charset="0"/>
                          </a:rPr>
                          <m:t>&lt;2</m:t>
                        </m:r>
                      </m:e>
                    </m:d>
                    <m:r>
                      <a:rPr lang="en-GB" b="0" i="1" smtClean="0">
                        <a:latin typeface="Cambria Math" panose="02040503050406030204" pitchFamily="18" charset="0"/>
                      </a:rPr>
                      <m:t>=</m:t>
                    </m:r>
                    <m:r>
                      <a:rPr lang="en-GB" b="1" i="1" smtClean="0">
                        <a:latin typeface="Cambria Math" panose="02040503050406030204" pitchFamily="18" charset="0"/>
                      </a:rPr>
                      <m:t>𝟎</m:t>
                    </m:r>
                    <m:r>
                      <a:rPr lang="en-GB" b="1" i="1" smtClean="0">
                        <a:latin typeface="Cambria Math" panose="02040503050406030204" pitchFamily="18" charset="0"/>
                      </a:rPr>
                      <m:t>.</m:t>
                    </m:r>
                    <m:r>
                      <a:rPr lang="en-GB" b="1" i="1" smtClean="0">
                        <a:latin typeface="Cambria Math" panose="02040503050406030204" pitchFamily="18" charset="0"/>
                      </a:rPr>
                      <m:t>𝟏𝟐𝟔</m:t>
                    </m:r>
                  </m:oMath>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5956200" y="5519709"/>
                <a:ext cx="3024336" cy="1200329"/>
              </a:xfrm>
              <a:prstGeom prst="rect">
                <a:avLst/>
              </a:prstGeom>
              <a:blipFill>
                <a:blip r:embed="rId6"/>
                <a:stretch>
                  <a:fillRect l="-1613" t="-2538" b="-7107"/>
                </a:stretch>
              </a:blipFill>
            </p:spPr>
            <p:txBody>
              <a:bodyPr/>
              <a:lstStyle/>
              <a:p>
                <a:r>
                  <a:rPr lang="en-GB">
                    <a:noFill/>
                  </a:rPr>
                  <a:t> </a:t>
                </a:r>
              </a:p>
            </p:txBody>
          </p:sp>
        </mc:Fallback>
      </mc:AlternateContent>
      <p:sp>
        <p:nvSpPr>
          <p:cNvPr id="18" name="Rectangle 17"/>
          <p:cNvSpPr/>
          <p:nvPr/>
        </p:nvSpPr>
        <p:spPr>
          <a:xfrm>
            <a:off x="7016" y="5536339"/>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9" name="Rectangle 18"/>
          <p:cNvSpPr/>
          <p:nvPr/>
        </p:nvSpPr>
        <p:spPr>
          <a:xfrm>
            <a:off x="2844304" y="5579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0" name="Rectangle 19"/>
          <p:cNvSpPr/>
          <p:nvPr/>
        </p:nvSpPr>
        <p:spPr>
          <a:xfrm>
            <a:off x="5645076" y="5579372"/>
            <a:ext cx="287660" cy="3136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3</a:t>
            </a:r>
          </a:p>
        </p:txBody>
      </p:sp>
      <p:sp>
        <p:nvSpPr>
          <p:cNvPr id="21" name="Rectangle 20"/>
          <p:cNvSpPr/>
          <p:nvPr/>
        </p:nvSpPr>
        <p:spPr>
          <a:xfrm>
            <a:off x="1924640" y="584993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2" name="Rectangle 21"/>
          <p:cNvSpPr/>
          <p:nvPr/>
        </p:nvSpPr>
        <p:spPr>
          <a:xfrm>
            <a:off x="1924640" y="6132334"/>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2316232" y="6414729"/>
            <a:ext cx="800348"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4" name="Rectangle 23"/>
          <p:cNvSpPr/>
          <p:nvPr/>
        </p:nvSpPr>
        <p:spPr>
          <a:xfrm>
            <a:off x="4778696" y="5847960"/>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5" name="Rectangle 24"/>
          <p:cNvSpPr/>
          <p:nvPr/>
        </p:nvSpPr>
        <p:spPr>
          <a:xfrm>
            <a:off x="4792784" y="6112933"/>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Rectangle 25"/>
          <p:cNvSpPr/>
          <p:nvPr/>
        </p:nvSpPr>
        <p:spPr>
          <a:xfrm>
            <a:off x="5174454" y="6377906"/>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7" name="Rectangle 26"/>
          <p:cNvSpPr/>
          <p:nvPr/>
        </p:nvSpPr>
        <p:spPr>
          <a:xfrm>
            <a:off x="7621438" y="584795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8" name="Rectangle 27"/>
          <p:cNvSpPr/>
          <p:nvPr/>
        </p:nvSpPr>
        <p:spPr>
          <a:xfrm>
            <a:off x="8021514" y="6112933"/>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7585940" y="6390549"/>
            <a:ext cx="763340" cy="2582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TextBox 11">
            <a:extLst>
              <a:ext uri="{FF2B5EF4-FFF2-40B4-BE49-F238E27FC236}">
                <a16:creationId xmlns:a16="http://schemas.microsoft.com/office/drawing/2014/main" id="{3900C8C3-3A85-4023-A9BB-88C1A6E213EB}"/>
              </a:ext>
            </a:extLst>
          </p:cNvPr>
          <p:cNvSpPr txBox="1"/>
          <p:nvPr/>
        </p:nvSpPr>
        <p:spPr>
          <a:xfrm>
            <a:off x="6588224" y="1056206"/>
            <a:ext cx="2304256"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Froculator</a:t>
            </a:r>
            <a:r>
              <a:rPr lang="en-GB" sz="1400" b="1" dirty="0"/>
              <a:t> Tip</a:t>
            </a:r>
            <a:r>
              <a:rPr lang="en-GB" sz="1400" dirty="0"/>
              <a:t>: You can get these values on a </a:t>
            </a:r>
            <a:r>
              <a:rPr lang="en-GB" sz="1400" dirty="0" err="1"/>
              <a:t>ClassWiz</a:t>
            </a:r>
            <a:r>
              <a:rPr lang="en-GB" sz="1400" dirty="0"/>
              <a:t> by going to Distributions and selecting “Poisson PD”.</a:t>
            </a:r>
          </a:p>
        </p:txBody>
      </p:sp>
    </p:spTree>
    <p:extLst>
      <p:ext uri="{BB962C8B-B14F-4D97-AF65-F5344CB8AC3E}">
        <p14:creationId xmlns:p14="http://schemas.microsoft.com/office/powerpoint/2010/main" val="4161817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0" restart="whenNotActive" fill="hold" evtFilter="cancelBubble" nodeType="interactiveSeq">
                <p:stCondLst>
                  <p:cond evt="onClick" delay="0">
                    <p:tgtEl>
                      <p:spTgt spid="1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25"/>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grpId="0" nodeType="clickEffect">
                                  <p:stCondLst>
                                    <p:cond delay="0"/>
                                  </p:stCondLst>
                                  <p:childTnLst>
                                    <p:animEffect transition="out" filter="fade">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6" restart="whenNotActive" fill="hold" evtFilter="cancelBubble" nodeType="interactiveSeq">
                <p:stCondLst>
                  <p:cond evt="onClick" delay="0">
                    <p:tgtEl>
                      <p:spTgt spid="26"/>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7"/>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8"/>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8"/>
                                        </p:tgtEl>
                                      </p:cBhvr>
                                    </p:animEffect>
                                    <p:set>
                                      <p:cBhvr>
                                        <p:cTn id="7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4" restart="whenNotActive" fill="hold" evtFilter="cancelBubble" nodeType="interactiveSeq">
                <p:stCondLst>
                  <p:cond evt="onClick" delay="0">
                    <p:tgtEl>
                      <p:spTgt spid="29"/>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grpId="0" nodeType="clickEffect">
                                  <p:stCondLst>
                                    <p:cond delay="0"/>
                                  </p:stCondLst>
                                  <p:childTnLst>
                                    <p:animEffect transition="out" filter="fade">
                                      <p:cBhvr>
                                        <p:cTn id="78" dur="500"/>
                                        <p:tgtEl>
                                          <p:spTgt spid="29"/>
                                        </p:tgtEl>
                                      </p:cBhvr>
                                    </p:animEffect>
                                    <p:set>
                                      <p:cBhvr>
                                        <p:cTn id="7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7" grpId="0" animBg="1"/>
      <p:bldP spid="8" grpId="0" animBg="1"/>
      <p:bldP spid="9" grpId="0" animBg="1"/>
      <p:bldP spid="14" grpId="0" animBg="1"/>
      <p:bldP spid="21"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2A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Further Statistics 1</a:t>
            </a:r>
          </a:p>
          <a:p>
            <a:r>
              <a:rPr lang="en-GB" sz="2400" dirty="0"/>
              <a:t>Page 21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56890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50205</TotalTime>
  <Words>3882</Words>
  <Application>Microsoft Office PowerPoint</Application>
  <PresentationFormat>On-screen Show (4:3)</PresentationFormat>
  <Paragraphs>451</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Cambria Math</vt:lpstr>
      <vt:lpstr>Wingdings</vt:lpstr>
      <vt:lpstr>Office Theme</vt:lpstr>
      <vt:lpstr>Further Stats 1 Chapter 2 ::  Poisson Distribution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Charles Adegboro</cp:lastModifiedBy>
  <cp:revision>1396</cp:revision>
  <dcterms:created xsi:type="dcterms:W3CDTF">2013-02-28T07:36:55Z</dcterms:created>
  <dcterms:modified xsi:type="dcterms:W3CDTF">2020-03-24T11:40:49Z</dcterms:modified>
</cp:coreProperties>
</file>