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9" r:id="rId3"/>
    <p:sldId id="258" r:id="rId4"/>
    <p:sldId id="267" r:id="rId5"/>
    <p:sldId id="274" r:id="rId6"/>
    <p:sldId id="277" r:id="rId7"/>
    <p:sldId id="278" r:id="rId8"/>
    <p:sldId id="275" r:id="rId9"/>
    <p:sldId id="279" r:id="rId10"/>
    <p:sldId id="276" r:id="rId11"/>
    <p:sldId id="280" r:id="rId12"/>
    <p:sldId id="281" r:id="rId13"/>
    <p:sldId id="282" r:id="rId14"/>
    <p:sldId id="283" r:id="rId15"/>
    <p:sldId id="284" r:id="rId16"/>
    <p:sldId id="285" r:id="rId17"/>
    <p:sldId id="286" r:id="rId18"/>
    <p:sldId id="287" r:id="rId19"/>
    <p:sldId id="268" r:id="rId20"/>
    <p:sldId id="288" r:id="rId21"/>
    <p:sldId id="289" r:id="rId22"/>
    <p:sldId id="290" r:id="rId23"/>
    <p:sldId id="291" r:id="rId24"/>
    <p:sldId id="292" r:id="rId25"/>
    <p:sldId id="293" r:id="rId26"/>
    <p:sldId id="294" r:id="rId27"/>
    <p:sldId id="295" r:id="rId28"/>
    <p:sldId id="296" r:id="rId29"/>
    <p:sldId id="297" r:id="rId30"/>
    <p:sldId id="299" r:id="rId31"/>
    <p:sldId id="300" r:id="rId32"/>
    <p:sldId id="301" r:id="rId33"/>
    <p:sldId id="298" r:id="rId34"/>
    <p:sldId id="302" r:id="rId35"/>
    <p:sldId id="303" r:id="rId36"/>
    <p:sldId id="304" r:id="rId37"/>
    <p:sldId id="270" r:id="rId38"/>
    <p:sldId id="271" r:id="rId39"/>
    <p:sldId id="306" r:id="rId40"/>
    <p:sldId id="307" r:id="rId41"/>
    <p:sldId id="308" r:id="rId42"/>
    <p:sldId id="309" r:id="rId43"/>
    <p:sldId id="305"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30" r:id="rId61"/>
    <p:sldId id="329" r:id="rId62"/>
    <p:sldId id="327" r:id="rId63"/>
    <p:sldId id="328" r:id="rId64"/>
    <p:sldId id="331" r:id="rId65"/>
    <p:sldId id="272" r:id="rId66"/>
    <p:sldId id="273" r:id="rId67"/>
    <p:sldId id="332" r:id="rId68"/>
    <p:sldId id="333" r:id="rId69"/>
    <p:sldId id="334" r:id="rId70"/>
    <p:sldId id="335" r:id="rId71"/>
    <p:sldId id="336" r:id="rId72"/>
    <p:sldId id="337" r:id="rId73"/>
    <p:sldId id="338" r:id="rId74"/>
    <p:sldId id="339" r:id="rId75"/>
    <p:sldId id="34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99"/>
    <a:srgbClr val="FF3300"/>
    <a:srgbClr val="CCCCFF"/>
    <a:srgbClr val="A50021"/>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2" autoAdjust="0"/>
    <p:restoredTop sz="94660"/>
  </p:normalViewPr>
  <p:slideViewPr>
    <p:cSldViewPr snapToGrid="0">
      <p:cViewPr varScale="1">
        <p:scale>
          <a:sx n="108" d="100"/>
          <a:sy n="108" d="100"/>
        </p:scale>
        <p:origin x="114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316D5-04A1-4E09-8FFE-7E439241104B}" type="datetimeFigureOut">
              <a:rPr lang="en-GB" smtClean="0"/>
              <a:t>31/07/2020</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CA4D4-D378-4B3D-8789-19F4DDCF8B84}" type="slidenum">
              <a:rPr lang="en-GB" smtClean="0"/>
              <a:t>‹#›</a:t>
            </a:fld>
            <a:endParaRPr lang="en-GB"/>
          </a:p>
        </p:txBody>
      </p:sp>
    </p:spTree>
    <p:extLst>
      <p:ext uri="{BB962C8B-B14F-4D97-AF65-F5344CB8AC3E}">
        <p14:creationId xmlns:p14="http://schemas.microsoft.com/office/powerpoint/2010/main" val="176738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24</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33</a:t>
            </a:fld>
            <a:endParaRPr lang="en-GB"/>
          </a:p>
        </p:txBody>
      </p:sp>
    </p:spTree>
    <p:extLst>
      <p:ext uri="{BB962C8B-B14F-4D97-AF65-F5344CB8AC3E}">
        <p14:creationId xmlns:p14="http://schemas.microsoft.com/office/powerpoint/2010/main" val="10774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34</a:t>
            </a:fld>
            <a:endParaRPr lang="en-GB"/>
          </a:p>
        </p:txBody>
      </p:sp>
    </p:spTree>
    <p:extLst>
      <p:ext uri="{BB962C8B-B14F-4D97-AF65-F5344CB8AC3E}">
        <p14:creationId xmlns:p14="http://schemas.microsoft.com/office/powerpoint/2010/main" val="66686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35</a:t>
            </a:fld>
            <a:endParaRPr lang="en-GB"/>
          </a:p>
        </p:txBody>
      </p:sp>
    </p:spTree>
    <p:extLst>
      <p:ext uri="{BB962C8B-B14F-4D97-AF65-F5344CB8AC3E}">
        <p14:creationId xmlns:p14="http://schemas.microsoft.com/office/powerpoint/2010/main" val="395966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36</a:t>
            </a:fld>
            <a:endParaRPr lang="en-GB"/>
          </a:p>
        </p:txBody>
      </p:sp>
    </p:spTree>
    <p:extLst>
      <p:ext uri="{BB962C8B-B14F-4D97-AF65-F5344CB8AC3E}">
        <p14:creationId xmlns:p14="http://schemas.microsoft.com/office/powerpoint/2010/main" val="41459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25</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26</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27</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28</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29</a:t>
            </a:fld>
            <a:endParaRPr lang="en-GB"/>
          </a:p>
        </p:txBody>
      </p:sp>
    </p:spTree>
    <p:extLst>
      <p:ext uri="{BB962C8B-B14F-4D97-AF65-F5344CB8AC3E}">
        <p14:creationId xmlns:p14="http://schemas.microsoft.com/office/powerpoint/2010/main" val="197347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30</a:t>
            </a:fld>
            <a:endParaRPr lang="en-GB"/>
          </a:p>
        </p:txBody>
      </p:sp>
    </p:spTree>
    <p:extLst>
      <p:ext uri="{BB962C8B-B14F-4D97-AF65-F5344CB8AC3E}">
        <p14:creationId xmlns:p14="http://schemas.microsoft.com/office/powerpoint/2010/main" val="252839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31</a:t>
            </a:fld>
            <a:endParaRPr lang="en-GB"/>
          </a:p>
        </p:txBody>
      </p:sp>
    </p:spTree>
    <p:extLst>
      <p:ext uri="{BB962C8B-B14F-4D97-AF65-F5344CB8AC3E}">
        <p14:creationId xmlns:p14="http://schemas.microsoft.com/office/powerpoint/2010/main" val="299609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32</a:t>
            </a:fld>
            <a:endParaRPr lang="en-GB"/>
          </a:p>
        </p:txBody>
      </p:sp>
    </p:spTree>
    <p:extLst>
      <p:ext uri="{BB962C8B-B14F-4D97-AF65-F5344CB8AC3E}">
        <p14:creationId xmlns:p14="http://schemas.microsoft.com/office/powerpoint/2010/main" val="395778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31/07/2020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31/07/2020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31/07/2020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000">
              <a:schemeClr val="accent1">
                <a:lumMod val="20000"/>
                <a:lumOff val="80000"/>
              </a:schemeClr>
            </a:gs>
            <a:gs pos="95000">
              <a:schemeClr val="accent1">
                <a:lumMod val="20000"/>
                <a:lumOff val="80000"/>
              </a:schemeClr>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31/07/2020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00.png"/><Relationship Id="rId7" Type="http://schemas.openxmlformats.org/officeDocument/2006/relationships/image" Target="../media/image68.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76.pn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9.png"/><Relationship Id="rId3" Type="http://schemas.openxmlformats.org/officeDocument/2006/relationships/image" Target="../media/image83.png"/><Relationship Id="rId7" Type="http://schemas.openxmlformats.org/officeDocument/2006/relationships/image" Target="../media/image74.png"/><Relationship Id="rId12" Type="http://schemas.openxmlformats.org/officeDocument/2006/relationships/image" Target="../media/image88.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87.png"/><Relationship Id="rId5" Type="http://schemas.openxmlformats.org/officeDocument/2006/relationships/image" Target="../media/image7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2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4.png"/><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s>
</file>

<file path=ppt/slides/_rels/slide24.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03.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1.xml"/><Relationship Id="rId16"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124.png"/><Relationship Id="rId9" Type="http://schemas.openxmlformats.org/officeDocument/2006/relationships/image" Target="../media/image140.png"/><Relationship Id="rId14" Type="http://schemas.openxmlformats.org/officeDocument/2006/relationships/image" Target="../media/image145.png"/></Relationships>
</file>

<file path=ppt/slides/_rels/slide25.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image" Target="../media/image103.png"/><Relationship Id="rId21" Type="http://schemas.openxmlformats.org/officeDocument/2006/relationships/image" Target="../media/image164.pn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png"/><Relationship Id="rId2" Type="http://schemas.openxmlformats.org/officeDocument/2006/relationships/notesSlide" Target="../notesSlides/notesSlide2.xml"/><Relationship Id="rId16" Type="http://schemas.openxmlformats.org/officeDocument/2006/relationships/image" Target="../media/image159.png"/><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2.png"/><Relationship Id="rId4" Type="http://schemas.openxmlformats.org/officeDocument/2006/relationships/image" Target="../media/image124.png"/><Relationship Id="rId9" Type="http://schemas.openxmlformats.org/officeDocument/2006/relationships/image" Target="../media/image152.png"/><Relationship Id="rId14" Type="http://schemas.openxmlformats.org/officeDocument/2006/relationships/image" Target="../media/image157.png"/></Relationships>
</file>

<file path=ppt/slides/_rels/slide26.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65.png"/><Relationship Id="rId3" Type="http://schemas.openxmlformats.org/officeDocument/2006/relationships/image" Target="../media/image103.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24.png"/><Relationship Id="rId9" Type="http://schemas.openxmlformats.org/officeDocument/2006/relationships/image" Target="../media/image152.png"/><Relationship Id="rId14" Type="http://schemas.openxmlformats.org/officeDocument/2006/relationships/image" Target="../media/image166.png"/></Relationships>
</file>

<file path=ppt/slides/_rels/slide27.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55.png"/><Relationship Id="rId3" Type="http://schemas.openxmlformats.org/officeDocument/2006/relationships/image" Target="../media/image103.png"/><Relationship Id="rId7" Type="http://schemas.openxmlformats.org/officeDocument/2006/relationships/image" Target="../media/image167.png"/><Relationship Id="rId12" Type="http://schemas.openxmlformats.org/officeDocument/2006/relationships/image" Target="../media/image1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3.png"/><Relationship Id="rId5" Type="http://schemas.openxmlformats.org/officeDocument/2006/relationships/image" Target="../media/image148.png"/><Relationship Id="rId15" Type="http://schemas.openxmlformats.org/officeDocument/2006/relationships/image" Target="../media/image170.png"/><Relationship Id="rId10" Type="http://schemas.openxmlformats.org/officeDocument/2006/relationships/image" Target="../media/image152.png"/><Relationship Id="rId4" Type="http://schemas.openxmlformats.org/officeDocument/2006/relationships/image" Target="../media/image124.png"/><Relationship Id="rId9" Type="http://schemas.openxmlformats.org/officeDocument/2006/relationships/image" Target="../media/image151.png"/><Relationship Id="rId14" Type="http://schemas.openxmlformats.org/officeDocument/2006/relationships/image" Target="../media/image169.png"/></Relationships>
</file>

<file path=ppt/slides/_rels/slide28.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03.png"/><Relationship Id="rId3" Type="http://schemas.openxmlformats.org/officeDocument/2006/relationships/image" Target="../media/image148.png"/><Relationship Id="rId7" Type="http://schemas.openxmlformats.org/officeDocument/2006/relationships/image" Target="../media/image154.png"/><Relationship Id="rId12" Type="http://schemas.openxmlformats.org/officeDocument/2006/relationships/image" Target="../media/image173.png"/><Relationship Id="rId2" Type="http://schemas.openxmlformats.org/officeDocument/2006/relationships/notesSlide" Target="../notesSlides/notesSlide5.xml"/><Relationship Id="rId16"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72.png"/><Relationship Id="rId5" Type="http://schemas.openxmlformats.org/officeDocument/2006/relationships/image" Target="../media/image152.png"/><Relationship Id="rId15" Type="http://schemas.openxmlformats.org/officeDocument/2006/relationships/image" Target="../media/image168.png"/><Relationship Id="rId10" Type="http://schemas.openxmlformats.org/officeDocument/2006/relationships/image" Target="../media/image151.png"/><Relationship Id="rId4" Type="http://schemas.openxmlformats.org/officeDocument/2006/relationships/image" Target="../media/image149.png"/><Relationship Id="rId9" Type="http://schemas.openxmlformats.org/officeDocument/2006/relationships/image" Target="../media/image171.png"/><Relationship Id="rId14" Type="http://schemas.openxmlformats.org/officeDocument/2006/relationships/image" Target="../media/image124.png"/></Relationships>
</file>

<file path=ppt/slides/_rels/slide29.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4.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notesSlide" Target="../notesSlides/notesSlide6.xml"/><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79.png"/><Relationship Id="rId5" Type="http://schemas.openxmlformats.org/officeDocument/2006/relationships/image" Target="../media/image10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3.png"/><Relationship Id="rId9" Type="http://schemas.openxmlformats.org/officeDocument/2006/relationships/image" Target="../media/image177.png"/><Relationship Id="rId14" Type="http://schemas.openxmlformats.org/officeDocument/2006/relationships/image" Target="../media/image1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4.png"/><Relationship Id="rId21" Type="http://schemas.openxmlformats.org/officeDocument/2006/relationships/image" Target="../media/image196.png"/><Relationship Id="rId7" Type="http://schemas.openxmlformats.org/officeDocument/2006/relationships/image" Target="../media/image177.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7.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86.png"/><Relationship Id="rId5" Type="http://schemas.openxmlformats.org/officeDocument/2006/relationships/image" Target="../media/image103.png"/><Relationship Id="rId15" Type="http://schemas.openxmlformats.org/officeDocument/2006/relationships/image" Target="../media/image190.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189.png"/><Relationship Id="rId22" Type="http://schemas.openxmlformats.org/officeDocument/2006/relationships/image" Target="../media/image197.png"/></Relationships>
</file>

<file path=ppt/slides/_rels/slide31.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01.png"/><Relationship Id="rId18" Type="http://schemas.openxmlformats.org/officeDocument/2006/relationships/image" Target="../media/image206.png"/><Relationship Id="rId3" Type="http://schemas.openxmlformats.org/officeDocument/2006/relationships/image" Target="../media/image174.png"/><Relationship Id="rId7" Type="http://schemas.openxmlformats.org/officeDocument/2006/relationships/image" Target="../media/image177.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notesSlide" Target="../notesSlides/notesSlide8.xml"/><Relationship Id="rId16"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9.png"/><Relationship Id="rId5" Type="http://schemas.openxmlformats.org/officeDocument/2006/relationships/image" Target="../media/image103.png"/><Relationship Id="rId15" Type="http://schemas.openxmlformats.org/officeDocument/2006/relationships/image" Target="../media/image203.png"/><Relationship Id="rId10" Type="http://schemas.openxmlformats.org/officeDocument/2006/relationships/image" Target="../media/image198.png"/><Relationship Id="rId19" Type="http://schemas.openxmlformats.org/officeDocument/2006/relationships/image" Target="../media/image207.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02.png"/></Relationships>
</file>

<file path=ppt/slides/_rels/slide32.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10.png"/><Relationship Id="rId3" Type="http://schemas.openxmlformats.org/officeDocument/2006/relationships/image" Target="../media/image174.png"/><Relationship Id="rId7" Type="http://schemas.openxmlformats.org/officeDocument/2006/relationships/image" Target="../media/image177.png"/><Relationship Id="rId12" Type="http://schemas.openxmlformats.org/officeDocument/2006/relationships/image" Target="../media/image20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08.png"/><Relationship Id="rId5" Type="http://schemas.openxmlformats.org/officeDocument/2006/relationships/image" Target="../media/image103.png"/><Relationship Id="rId10" Type="http://schemas.openxmlformats.org/officeDocument/2006/relationships/image" Target="../media/image198.png"/><Relationship Id="rId4" Type="http://schemas.openxmlformats.org/officeDocument/2006/relationships/image" Target="../media/image173.png"/><Relationship Id="rId9" Type="http://schemas.openxmlformats.org/officeDocument/2006/relationships/image" Target="../media/image179.png"/></Relationships>
</file>

<file path=ppt/slides/_rels/slide33.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211.png"/><Relationship Id="rId7" Type="http://schemas.openxmlformats.org/officeDocument/2006/relationships/image" Target="../media/image17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03.png"/><Relationship Id="rId4" Type="http://schemas.openxmlformats.org/officeDocument/2006/relationships/image" Target="../media/image173.png"/><Relationship Id="rId9" Type="http://schemas.openxmlformats.org/officeDocument/2006/relationships/image" Target="../media/image179.png"/></Relationships>
</file>

<file path=ppt/slides/_rels/slide34.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15.png"/><Relationship Id="rId3" Type="http://schemas.openxmlformats.org/officeDocument/2006/relationships/image" Target="../media/image211.png"/><Relationship Id="rId7" Type="http://schemas.openxmlformats.org/officeDocument/2006/relationships/image" Target="../media/image177.png"/><Relationship Id="rId12" Type="http://schemas.openxmlformats.org/officeDocument/2006/relationships/image" Target="../media/image2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13.png"/><Relationship Id="rId5" Type="http://schemas.openxmlformats.org/officeDocument/2006/relationships/image" Target="../media/image103.png"/><Relationship Id="rId15" Type="http://schemas.openxmlformats.org/officeDocument/2006/relationships/image" Target="../media/image217.png"/><Relationship Id="rId10" Type="http://schemas.openxmlformats.org/officeDocument/2006/relationships/image" Target="../media/image212.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16.png"/></Relationships>
</file>

<file path=ppt/slides/_rels/slide35.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20.png"/><Relationship Id="rId18" Type="http://schemas.openxmlformats.org/officeDocument/2006/relationships/image" Target="../media/image225.png"/><Relationship Id="rId3" Type="http://schemas.openxmlformats.org/officeDocument/2006/relationships/image" Target="../media/image211.png"/><Relationship Id="rId21" Type="http://schemas.openxmlformats.org/officeDocument/2006/relationships/image" Target="../media/image228.png"/><Relationship Id="rId7" Type="http://schemas.openxmlformats.org/officeDocument/2006/relationships/image" Target="../media/image177.png"/><Relationship Id="rId12" Type="http://schemas.openxmlformats.org/officeDocument/2006/relationships/image" Target="../media/image219.png"/><Relationship Id="rId17" Type="http://schemas.openxmlformats.org/officeDocument/2006/relationships/image" Target="../media/image224.png"/><Relationship Id="rId2" Type="http://schemas.openxmlformats.org/officeDocument/2006/relationships/notesSlide" Target="../notesSlides/notesSlide12.xml"/><Relationship Id="rId16" Type="http://schemas.openxmlformats.org/officeDocument/2006/relationships/image" Target="../media/image223.png"/><Relationship Id="rId20"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18.png"/><Relationship Id="rId5" Type="http://schemas.openxmlformats.org/officeDocument/2006/relationships/image" Target="../media/image103.png"/><Relationship Id="rId15" Type="http://schemas.openxmlformats.org/officeDocument/2006/relationships/image" Target="../media/image222.png"/><Relationship Id="rId10" Type="http://schemas.openxmlformats.org/officeDocument/2006/relationships/image" Target="../media/image217.png"/><Relationship Id="rId19" Type="http://schemas.openxmlformats.org/officeDocument/2006/relationships/image" Target="../media/image226.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21.png"/></Relationships>
</file>

<file path=ppt/slides/_rels/slide36.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32.png"/><Relationship Id="rId3" Type="http://schemas.openxmlformats.org/officeDocument/2006/relationships/image" Target="../media/image211.png"/><Relationship Id="rId7" Type="http://schemas.openxmlformats.org/officeDocument/2006/relationships/image" Target="../media/image177.png"/><Relationship Id="rId12" Type="http://schemas.openxmlformats.org/officeDocument/2006/relationships/image" Target="../media/image231.png"/><Relationship Id="rId2" Type="http://schemas.openxmlformats.org/officeDocument/2006/relationships/notesSlide" Target="../notesSlides/notesSlide13.xml"/><Relationship Id="rId16" Type="http://schemas.openxmlformats.org/officeDocument/2006/relationships/image" Target="../media/image23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30.png"/><Relationship Id="rId5" Type="http://schemas.openxmlformats.org/officeDocument/2006/relationships/image" Target="../media/image103.png"/><Relationship Id="rId15" Type="http://schemas.openxmlformats.org/officeDocument/2006/relationships/image" Target="../media/image234.png"/><Relationship Id="rId10" Type="http://schemas.openxmlformats.org/officeDocument/2006/relationships/image" Target="../media/image229.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49.png"/><Relationship Id="rId3" Type="http://schemas.openxmlformats.org/officeDocument/2006/relationships/image" Target="../media/image239.png"/><Relationship Id="rId7" Type="http://schemas.openxmlformats.org/officeDocument/2006/relationships/image" Target="../media/image243.png"/><Relationship Id="rId12" Type="http://schemas.openxmlformats.org/officeDocument/2006/relationships/image" Target="../media/image248.png"/><Relationship Id="rId2" Type="http://schemas.openxmlformats.org/officeDocument/2006/relationships/image" Target="../media/image238.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47.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58.png"/><Relationship Id="rId3" Type="http://schemas.openxmlformats.org/officeDocument/2006/relationships/image" Target="../media/image251.png"/><Relationship Id="rId7" Type="http://schemas.openxmlformats.org/officeDocument/2006/relationships/image" Target="../media/image243.png"/><Relationship Id="rId12" Type="http://schemas.openxmlformats.org/officeDocument/2006/relationships/image" Target="../media/image257.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56.png"/><Relationship Id="rId5" Type="http://schemas.openxmlformats.org/officeDocument/2006/relationships/image" Target="../media/image253.png"/><Relationship Id="rId10" Type="http://schemas.openxmlformats.org/officeDocument/2006/relationships/image" Target="../media/image255.png"/><Relationship Id="rId4" Type="http://schemas.openxmlformats.org/officeDocument/2006/relationships/image" Target="../media/image252.png"/><Relationship Id="rId9" Type="http://schemas.openxmlformats.org/officeDocument/2006/relationships/image" Target="../media/image254.png"/></Relationships>
</file>

<file path=ppt/slides/_rels/slide41.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66.png"/><Relationship Id="rId3" Type="http://schemas.openxmlformats.org/officeDocument/2006/relationships/image" Target="../media/image260.png"/><Relationship Id="rId7" Type="http://schemas.openxmlformats.org/officeDocument/2006/relationships/image" Target="../media/image243.png"/><Relationship Id="rId12" Type="http://schemas.openxmlformats.org/officeDocument/2006/relationships/image" Target="../media/image265.png"/><Relationship Id="rId2"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64.png"/><Relationship Id="rId5" Type="http://schemas.openxmlformats.org/officeDocument/2006/relationships/image" Target="../media/image262.png"/><Relationship Id="rId10" Type="http://schemas.openxmlformats.org/officeDocument/2006/relationships/image" Target="../media/image255.png"/><Relationship Id="rId4" Type="http://schemas.openxmlformats.org/officeDocument/2006/relationships/image" Target="../media/image261.png"/><Relationship Id="rId9" Type="http://schemas.openxmlformats.org/officeDocument/2006/relationships/image" Target="../media/image263.png"/></Relationships>
</file>

<file path=ppt/slides/_rels/slide42.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74.png"/><Relationship Id="rId3" Type="http://schemas.openxmlformats.org/officeDocument/2006/relationships/image" Target="../media/image268.png"/><Relationship Id="rId7" Type="http://schemas.openxmlformats.org/officeDocument/2006/relationships/image" Target="../media/image243.png"/><Relationship Id="rId12" Type="http://schemas.openxmlformats.org/officeDocument/2006/relationships/image" Target="../media/image273.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72.png"/><Relationship Id="rId5" Type="http://schemas.openxmlformats.org/officeDocument/2006/relationships/image" Target="../media/image270.png"/><Relationship Id="rId10" Type="http://schemas.openxmlformats.org/officeDocument/2006/relationships/image" Target="../media/image255.png"/><Relationship Id="rId4" Type="http://schemas.openxmlformats.org/officeDocument/2006/relationships/image" Target="../media/image269.png"/><Relationship Id="rId9" Type="http://schemas.openxmlformats.org/officeDocument/2006/relationships/image" Target="../media/image271.png"/></Relationships>
</file>

<file path=ppt/slides/_rels/slide43.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image" Target="../media/image282.png"/><Relationship Id="rId3" Type="http://schemas.openxmlformats.org/officeDocument/2006/relationships/image" Target="../media/image273.png"/><Relationship Id="rId7" Type="http://schemas.openxmlformats.org/officeDocument/2006/relationships/image" Target="../media/image276.png"/><Relationship Id="rId12" Type="http://schemas.openxmlformats.org/officeDocument/2006/relationships/image" Target="../media/image281.png"/><Relationship Id="rId2" Type="http://schemas.openxmlformats.org/officeDocument/2006/relationships/image" Target="../media/image266.png"/><Relationship Id="rId16"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75.png"/><Relationship Id="rId11" Type="http://schemas.openxmlformats.org/officeDocument/2006/relationships/image" Target="../media/image280.png"/><Relationship Id="rId5" Type="http://schemas.openxmlformats.org/officeDocument/2006/relationships/image" Target="../media/image246.png"/><Relationship Id="rId15" Type="http://schemas.openxmlformats.org/officeDocument/2006/relationships/image" Target="../media/image284.png"/><Relationship Id="rId10" Type="http://schemas.openxmlformats.org/officeDocument/2006/relationships/image" Target="../media/image279.png"/><Relationship Id="rId4" Type="http://schemas.openxmlformats.org/officeDocument/2006/relationships/image" Target="../media/image257.png"/><Relationship Id="rId9" Type="http://schemas.openxmlformats.org/officeDocument/2006/relationships/image" Target="../media/image278.png"/><Relationship Id="rId14" Type="http://schemas.openxmlformats.org/officeDocument/2006/relationships/image" Target="../media/image283.png"/></Relationships>
</file>

<file path=ppt/slides/_rels/slide44.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88.png"/></Relationships>
</file>

<file path=ppt/slides/_rels/slide45.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301.png"/><Relationship Id="rId18" Type="http://schemas.openxmlformats.org/officeDocument/2006/relationships/image" Target="../media/image306.png"/><Relationship Id="rId3" Type="http://schemas.openxmlformats.org/officeDocument/2006/relationships/image" Target="../media/image2910.png"/><Relationship Id="rId21" Type="http://schemas.openxmlformats.org/officeDocument/2006/relationships/image" Target="../media/image309.png"/><Relationship Id="rId7" Type="http://schemas.openxmlformats.org/officeDocument/2006/relationships/image" Target="../media/image295.png"/><Relationship Id="rId12" Type="http://schemas.openxmlformats.org/officeDocument/2006/relationships/image" Target="../media/image300.png"/><Relationship Id="rId17" Type="http://schemas.openxmlformats.org/officeDocument/2006/relationships/image" Target="../media/image305.png"/><Relationship Id="rId2" Type="http://schemas.openxmlformats.org/officeDocument/2006/relationships/image" Target="../media/image291.png"/><Relationship Id="rId16" Type="http://schemas.openxmlformats.org/officeDocument/2006/relationships/image" Target="../media/image304.png"/><Relationship Id="rId20" Type="http://schemas.openxmlformats.org/officeDocument/2006/relationships/image" Target="../media/image3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299.png"/><Relationship Id="rId5" Type="http://schemas.openxmlformats.org/officeDocument/2006/relationships/image" Target="../media/image293.png"/><Relationship Id="rId15" Type="http://schemas.openxmlformats.org/officeDocument/2006/relationships/image" Target="../media/image303.png"/><Relationship Id="rId10" Type="http://schemas.openxmlformats.org/officeDocument/2006/relationships/image" Target="../media/image298.png"/><Relationship Id="rId19" Type="http://schemas.openxmlformats.org/officeDocument/2006/relationships/image" Target="../media/image307.png"/><Relationship Id="rId4" Type="http://schemas.openxmlformats.org/officeDocument/2006/relationships/image" Target="../media/image292.png"/><Relationship Id="rId9" Type="http://schemas.openxmlformats.org/officeDocument/2006/relationships/image" Target="../media/image297.png"/><Relationship Id="rId14" Type="http://schemas.openxmlformats.org/officeDocument/2006/relationships/image" Target="../media/image302.png"/><Relationship Id="rId22" Type="http://schemas.openxmlformats.org/officeDocument/2006/relationships/image" Target="../media/image310.png"/></Relationships>
</file>

<file path=ppt/slides/_rels/slide46.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15.png"/><Relationship Id="rId18" Type="http://schemas.openxmlformats.org/officeDocument/2006/relationships/image" Target="../media/image320.png"/><Relationship Id="rId3" Type="http://schemas.openxmlformats.org/officeDocument/2006/relationships/image" Target="../media/image2910.png"/><Relationship Id="rId21" Type="http://schemas.openxmlformats.org/officeDocument/2006/relationships/image" Target="../media/image323.png"/><Relationship Id="rId7" Type="http://schemas.openxmlformats.org/officeDocument/2006/relationships/image" Target="../media/image308.png"/><Relationship Id="rId12" Type="http://schemas.openxmlformats.org/officeDocument/2006/relationships/image" Target="../media/image314.png"/><Relationship Id="rId17" Type="http://schemas.openxmlformats.org/officeDocument/2006/relationships/image" Target="../media/image319.png"/><Relationship Id="rId2" Type="http://schemas.openxmlformats.org/officeDocument/2006/relationships/image" Target="../media/image311.png"/><Relationship Id="rId16" Type="http://schemas.openxmlformats.org/officeDocument/2006/relationships/image" Target="../media/image318.png"/><Relationship Id="rId20"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13.png"/><Relationship Id="rId5" Type="http://schemas.openxmlformats.org/officeDocument/2006/relationships/image" Target="../media/image293.png"/><Relationship Id="rId15" Type="http://schemas.openxmlformats.org/officeDocument/2006/relationships/image" Target="../media/image317.png"/><Relationship Id="rId10" Type="http://schemas.openxmlformats.org/officeDocument/2006/relationships/image" Target="../media/image312.png"/><Relationship Id="rId19" Type="http://schemas.openxmlformats.org/officeDocument/2006/relationships/image" Target="../media/image32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16.png"/><Relationship Id="rId22" Type="http://schemas.openxmlformats.org/officeDocument/2006/relationships/image" Target="../media/image324.png"/></Relationships>
</file>

<file path=ppt/slides/_rels/slide47.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28.png"/><Relationship Id="rId18" Type="http://schemas.openxmlformats.org/officeDocument/2006/relationships/image" Target="../media/image333.png"/><Relationship Id="rId3" Type="http://schemas.openxmlformats.org/officeDocument/2006/relationships/image" Target="../media/image2910.png"/><Relationship Id="rId21" Type="http://schemas.openxmlformats.org/officeDocument/2006/relationships/image" Target="../media/image336.png"/><Relationship Id="rId7" Type="http://schemas.openxmlformats.org/officeDocument/2006/relationships/image" Target="../media/image308.png"/><Relationship Id="rId12" Type="http://schemas.openxmlformats.org/officeDocument/2006/relationships/image" Target="../media/image327.png"/><Relationship Id="rId17" Type="http://schemas.openxmlformats.org/officeDocument/2006/relationships/image" Target="../media/image332.png"/><Relationship Id="rId2" Type="http://schemas.openxmlformats.org/officeDocument/2006/relationships/image" Target="../media/image311.png"/><Relationship Id="rId16" Type="http://schemas.openxmlformats.org/officeDocument/2006/relationships/image" Target="../media/image331.png"/><Relationship Id="rId20" Type="http://schemas.openxmlformats.org/officeDocument/2006/relationships/image" Target="../media/image33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26.png"/><Relationship Id="rId24" Type="http://schemas.openxmlformats.org/officeDocument/2006/relationships/image" Target="../media/image339.png"/><Relationship Id="rId5" Type="http://schemas.openxmlformats.org/officeDocument/2006/relationships/image" Target="../media/image293.png"/><Relationship Id="rId15" Type="http://schemas.openxmlformats.org/officeDocument/2006/relationships/image" Target="../media/image330.png"/><Relationship Id="rId23" Type="http://schemas.openxmlformats.org/officeDocument/2006/relationships/image" Target="../media/image338.png"/><Relationship Id="rId10" Type="http://schemas.openxmlformats.org/officeDocument/2006/relationships/image" Target="../media/image325.png"/><Relationship Id="rId19" Type="http://schemas.openxmlformats.org/officeDocument/2006/relationships/image" Target="../media/image334.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29.png"/><Relationship Id="rId22" Type="http://schemas.openxmlformats.org/officeDocument/2006/relationships/image" Target="../media/image337.png"/></Relationships>
</file>

<file path=ppt/slides/_rels/slide48.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4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43.png"/><Relationship Id="rId2" Type="http://schemas.openxmlformats.org/officeDocument/2006/relationships/image" Target="../media/image340.png"/><Relationship Id="rId16"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42.png"/><Relationship Id="rId5" Type="http://schemas.openxmlformats.org/officeDocument/2006/relationships/image" Target="../media/image293.png"/><Relationship Id="rId15" Type="http://schemas.openxmlformats.org/officeDocument/2006/relationships/image" Target="../media/image346.png"/><Relationship Id="rId10" Type="http://schemas.openxmlformats.org/officeDocument/2006/relationships/image" Target="../media/image34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45.png"/></Relationships>
</file>

<file path=ppt/slides/_rels/slide49.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52.png"/><Relationship Id="rId18" Type="http://schemas.openxmlformats.org/officeDocument/2006/relationships/image" Target="../media/image357.png"/><Relationship Id="rId3" Type="http://schemas.openxmlformats.org/officeDocument/2006/relationships/image" Target="../media/image2910.png"/><Relationship Id="rId21" Type="http://schemas.openxmlformats.org/officeDocument/2006/relationships/image" Target="../media/image360.png"/><Relationship Id="rId7" Type="http://schemas.openxmlformats.org/officeDocument/2006/relationships/image" Target="../media/image308.png"/><Relationship Id="rId12" Type="http://schemas.openxmlformats.org/officeDocument/2006/relationships/image" Target="../media/image351.png"/><Relationship Id="rId17" Type="http://schemas.openxmlformats.org/officeDocument/2006/relationships/image" Target="../media/image356.png"/><Relationship Id="rId2" Type="http://schemas.openxmlformats.org/officeDocument/2006/relationships/image" Target="../media/image348.png"/><Relationship Id="rId16" Type="http://schemas.openxmlformats.org/officeDocument/2006/relationships/image" Target="../media/image355.png"/><Relationship Id="rId20" Type="http://schemas.openxmlformats.org/officeDocument/2006/relationships/image" Target="../media/image35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50.png"/><Relationship Id="rId5" Type="http://schemas.openxmlformats.org/officeDocument/2006/relationships/image" Target="../media/image293.png"/><Relationship Id="rId15" Type="http://schemas.openxmlformats.org/officeDocument/2006/relationships/image" Target="../media/image354.png"/><Relationship Id="rId10" Type="http://schemas.openxmlformats.org/officeDocument/2006/relationships/image" Target="../media/image349.png"/><Relationship Id="rId19" Type="http://schemas.openxmlformats.org/officeDocument/2006/relationships/image" Target="../media/image35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5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63.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2.png"/><Relationship Id="rId5" Type="http://schemas.openxmlformats.org/officeDocument/2006/relationships/image" Target="../media/image293.png"/><Relationship Id="rId10" Type="http://schemas.openxmlformats.org/officeDocument/2006/relationships/image" Target="../media/image349.png"/><Relationship Id="rId4" Type="http://schemas.openxmlformats.org/officeDocument/2006/relationships/image" Target="../media/image292.png"/><Relationship Id="rId9" Type="http://schemas.openxmlformats.org/officeDocument/2006/relationships/image" Target="../media/image310.png"/></Relationships>
</file>

<file path=ppt/slides/_rels/slide51.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5.png"/><Relationship Id="rId5" Type="http://schemas.openxmlformats.org/officeDocument/2006/relationships/image" Target="../media/image293.png"/><Relationship Id="rId10" Type="http://schemas.openxmlformats.org/officeDocument/2006/relationships/image" Target="../media/image364.png"/><Relationship Id="rId4" Type="http://schemas.openxmlformats.org/officeDocument/2006/relationships/image" Target="../media/image292.png"/><Relationship Id="rId9" Type="http://schemas.openxmlformats.org/officeDocument/2006/relationships/image" Target="../media/image310.png"/></Relationships>
</file>

<file path=ppt/slides/_rels/slide52.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70.png"/><Relationship Id="rId18" Type="http://schemas.openxmlformats.org/officeDocument/2006/relationships/image" Target="../media/image375.png"/><Relationship Id="rId3" Type="http://schemas.openxmlformats.org/officeDocument/2006/relationships/image" Target="../media/image2910.png"/><Relationship Id="rId21" Type="http://schemas.openxmlformats.org/officeDocument/2006/relationships/image" Target="../media/image378.png"/><Relationship Id="rId7" Type="http://schemas.openxmlformats.org/officeDocument/2006/relationships/image" Target="../media/image308.png"/><Relationship Id="rId12" Type="http://schemas.openxmlformats.org/officeDocument/2006/relationships/image" Target="../media/image369.png"/><Relationship Id="rId17" Type="http://schemas.openxmlformats.org/officeDocument/2006/relationships/image" Target="../media/image374.png"/><Relationship Id="rId2" Type="http://schemas.openxmlformats.org/officeDocument/2006/relationships/image" Target="../media/image366.png"/><Relationship Id="rId16" Type="http://schemas.openxmlformats.org/officeDocument/2006/relationships/image" Target="../media/image373.png"/><Relationship Id="rId20" Type="http://schemas.openxmlformats.org/officeDocument/2006/relationships/image" Target="../media/image37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8.png"/><Relationship Id="rId5" Type="http://schemas.openxmlformats.org/officeDocument/2006/relationships/image" Target="../media/image293.png"/><Relationship Id="rId15" Type="http://schemas.openxmlformats.org/officeDocument/2006/relationships/image" Target="../media/image372.png"/><Relationship Id="rId10" Type="http://schemas.openxmlformats.org/officeDocument/2006/relationships/image" Target="../media/image367.png"/><Relationship Id="rId19" Type="http://schemas.openxmlformats.org/officeDocument/2006/relationships/image" Target="../media/image376.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71.png"/><Relationship Id="rId22" Type="http://schemas.openxmlformats.org/officeDocument/2006/relationships/image" Target="../media/image379.png"/></Relationships>
</file>

<file path=ppt/slides/_rels/slide53.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3.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2.png"/><Relationship Id="rId5" Type="http://schemas.openxmlformats.org/officeDocument/2006/relationships/image" Target="../media/image293.png"/><Relationship Id="rId15" Type="http://schemas.openxmlformats.org/officeDocument/2006/relationships/image" Target="../media/image386.png"/><Relationship Id="rId10" Type="http://schemas.openxmlformats.org/officeDocument/2006/relationships/image" Target="../media/image38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85.png"/></Relationships>
</file>

<file path=ppt/slides/_rels/slide5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9.png"/><Relationship Id="rId18" Type="http://schemas.openxmlformats.org/officeDocument/2006/relationships/image" Target="../media/image39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6.png"/><Relationship Id="rId17" Type="http://schemas.openxmlformats.org/officeDocument/2006/relationships/image" Target="../media/image393.png"/><Relationship Id="rId2" Type="http://schemas.openxmlformats.org/officeDocument/2006/relationships/image" Target="../media/image380.png"/><Relationship Id="rId16"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8.png"/><Relationship Id="rId5" Type="http://schemas.openxmlformats.org/officeDocument/2006/relationships/image" Target="../media/image293.png"/><Relationship Id="rId15" Type="http://schemas.openxmlformats.org/officeDocument/2006/relationships/image" Target="../media/image391.png"/><Relationship Id="rId10" Type="http://schemas.openxmlformats.org/officeDocument/2006/relationships/image" Target="../media/image387.png"/><Relationship Id="rId19" Type="http://schemas.openxmlformats.org/officeDocument/2006/relationships/image" Target="../media/image395.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90.png"/></Relationships>
</file>

<file path=ppt/slides/_rels/slide55.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9.png"/><Relationship Id="rId18" Type="http://schemas.openxmlformats.org/officeDocument/2006/relationships/image" Target="../media/image39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6.png"/><Relationship Id="rId17" Type="http://schemas.openxmlformats.org/officeDocument/2006/relationships/image" Target="../media/image398.png"/><Relationship Id="rId2" Type="http://schemas.openxmlformats.org/officeDocument/2006/relationships/image" Target="../media/image380.png"/><Relationship Id="rId16" Type="http://schemas.openxmlformats.org/officeDocument/2006/relationships/image" Target="../media/image397.png"/><Relationship Id="rId20"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8.png"/><Relationship Id="rId5" Type="http://schemas.openxmlformats.org/officeDocument/2006/relationships/image" Target="../media/image293.png"/><Relationship Id="rId15" Type="http://schemas.openxmlformats.org/officeDocument/2006/relationships/image" Target="../media/image396.png"/><Relationship Id="rId10" Type="http://schemas.openxmlformats.org/officeDocument/2006/relationships/image" Target="../media/image387.png"/><Relationship Id="rId19" Type="http://schemas.openxmlformats.org/officeDocument/2006/relationships/image" Target="../media/image400.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90.png"/></Relationships>
</file>

<file path=ppt/slides/_rels/slide56.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05.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04.png"/><Relationship Id="rId2" Type="http://schemas.openxmlformats.org/officeDocument/2006/relationships/image" Target="../media/image380.png"/><Relationship Id="rId16" Type="http://schemas.openxmlformats.org/officeDocument/2006/relationships/image" Target="../media/image4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03.png"/><Relationship Id="rId5" Type="http://schemas.openxmlformats.org/officeDocument/2006/relationships/image" Target="../media/image293.png"/><Relationship Id="rId15" Type="http://schemas.openxmlformats.org/officeDocument/2006/relationships/image" Target="../media/image407.png"/><Relationship Id="rId10" Type="http://schemas.openxmlformats.org/officeDocument/2006/relationships/image" Target="../media/image402.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06.png"/></Relationships>
</file>

<file path=ppt/slides/_rels/slide57.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12.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11.png"/><Relationship Id="rId17" Type="http://schemas.openxmlformats.org/officeDocument/2006/relationships/image" Target="../media/image416.png"/><Relationship Id="rId16" Type="http://schemas.openxmlformats.org/officeDocument/2006/relationships/image" Target="../media/image41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10.png"/><Relationship Id="rId5" Type="http://schemas.openxmlformats.org/officeDocument/2006/relationships/image" Target="../media/image293.png"/><Relationship Id="rId15" Type="http://schemas.openxmlformats.org/officeDocument/2006/relationships/image" Target="../media/image414.png"/><Relationship Id="rId10" Type="http://schemas.openxmlformats.org/officeDocument/2006/relationships/image" Target="../media/image409.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13.png"/></Relationships>
</file>

<file path=ppt/slides/_rels/slide58.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21.png"/><Relationship Id="rId18" Type="http://schemas.openxmlformats.org/officeDocument/2006/relationships/image" Target="../media/image426.png"/><Relationship Id="rId26" Type="http://schemas.openxmlformats.org/officeDocument/2006/relationships/image" Target="../media/image434.png"/><Relationship Id="rId3" Type="http://schemas.openxmlformats.org/officeDocument/2006/relationships/image" Target="../media/image2910.png"/><Relationship Id="rId21" Type="http://schemas.openxmlformats.org/officeDocument/2006/relationships/image" Target="../media/image429.png"/><Relationship Id="rId7" Type="http://schemas.openxmlformats.org/officeDocument/2006/relationships/image" Target="../media/image308.png"/><Relationship Id="rId12" Type="http://schemas.openxmlformats.org/officeDocument/2006/relationships/image" Target="../media/image420.png"/><Relationship Id="rId17" Type="http://schemas.openxmlformats.org/officeDocument/2006/relationships/image" Target="../media/image425.png"/><Relationship Id="rId25" Type="http://schemas.openxmlformats.org/officeDocument/2006/relationships/image" Target="../media/image433.png"/><Relationship Id="rId2" Type="http://schemas.openxmlformats.org/officeDocument/2006/relationships/image" Target="../media/image417.png"/><Relationship Id="rId16" Type="http://schemas.openxmlformats.org/officeDocument/2006/relationships/image" Target="../media/image424.png"/><Relationship Id="rId20" Type="http://schemas.openxmlformats.org/officeDocument/2006/relationships/image" Target="../media/image42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19.png"/><Relationship Id="rId24" Type="http://schemas.openxmlformats.org/officeDocument/2006/relationships/image" Target="../media/image432.png"/><Relationship Id="rId5" Type="http://schemas.openxmlformats.org/officeDocument/2006/relationships/image" Target="../media/image293.png"/><Relationship Id="rId15" Type="http://schemas.openxmlformats.org/officeDocument/2006/relationships/image" Target="../media/image423.png"/><Relationship Id="rId23" Type="http://schemas.openxmlformats.org/officeDocument/2006/relationships/image" Target="../media/image431.png"/><Relationship Id="rId10" Type="http://schemas.openxmlformats.org/officeDocument/2006/relationships/image" Target="../media/image418.png"/><Relationship Id="rId19" Type="http://schemas.openxmlformats.org/officeDocument/2006/relationships/image" Target="../media/image427.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22.png"/><Relationship Id="rId22" Type="http://schemas.openxmlformats.org/officeDocument/2006/relationships/image" Target="../media/image430.png"/></Relationships>
</file>

<file path=ppt/slides/_rels/slide59.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36.png"/><Relationship Id="rId2" Type="http://schemas.openxmlformats.org/officeDocument/2006/relationships/image" Target="../media/image41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35.png"/><Relationship Id="rId5" Type="http://schemas.openxmlformats.org/officeDocument/2006/relationships/image" Target="../media/image293.png"/><Relationship Id="rId10" Type="http://schemas.openxmlformats.org/officeDocument/2006/relationships/image" Target="../media/image418.png"/><Relationship Id="rId4" Type="http://schemas.openxmlformats.org/officeDocument/2006/relationships/image" Target="../media/image292.png"/><Relationship Id="rId9" Type="http://schemas.openxmlformats.org/officeDocument/2006/relationships/image" Target="../media/image31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2" Type="http://schemas.openxmlformats.org/officeDocument/2006/relationships/image" Target="../media/image437.png"/><Relationship Id="rId1" Type="http://schemas.openxmlformats.org/officeDocument/2006/relationships/slideLayout" Target="../slideLayouts/slideLayout2.xml"/><Relationship Id="rId6" Type="http://schemas.openxmlformats.org/officeDocument/2006/relationships/image" Target="../media/image294.png"/><Relationship Id="rId5" Type="http://schemas.openxmlformats.org/officeDocument/2006/relationships/image" Target="../media/image293.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s>
</file>

<file path=ppt/slides/_rels/slide61.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41.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40.png"/><Relationship Id="rId17" Type="http://schemas.openxmlformats.org/officeDocument/2006/relationships/image" Target="../media/image445.png"/><Relationship Id="rId2" Type="http://schemas.openxmlformats.org/officeDocument/2006/relationships/image" Target="../media/image437.png"/><Relationship Id="rId16" Type="http://schemas.openxmlformats.org/officeDocument/2006/relationships/image" Target="../media/image444.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39.png"/><Relationship Id="rId5" Type="http://schemas.openxmlformats.org/officeDocument/2006/relationships/image" Target="../media/image293.png"/><Relationship Id="rId15" Type="http://schemas.openxmlformats.org/officeDocument/2006/relationships/image" Target="../media/image443.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42.png"/></Relationships>
</file>

<file path=ppt/slides/_rels/slide62.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48.png"/><Relationship Id="rId18" Type="http://schemas.openxmlformats.org/officeDocument/2006/relationships/image" Target="../media/image453.png"/><Relationship Id="rId3" Type="http://schemas.openxmlformats.org/officeDocument/2006/relationships/image" Target="../media/image2910.png"/><Relationship Id="rId21" Type="http://schemas.openxmlformats.org/officeDocument/2006/relationships/image" Target="../media/image455.png"/><Relationship Id="rId7" Type="http://schemas.openxmlformats.org/officeDocument/2006/relationships/image" Target="../media/image308.png"/><Relationship Id="rId12" Type="http://schemas.openxmlformats.org/officeDocument/2006/relationships/image" Target="../media/image447.png"/><Relationship Id="rId17" Type="http://schemas.openxmlformats.org/officeDocument/2006/relationships/image" Target="../media/image452.png"/><Relationship Id="rId2" Type="http://schemas.openxmlformats.org/officeDocument/2006/relationships/image" Target="../media/image437.png"/><Relationship Id="rId16" Type="http://schemas.openxmlformats.org/officeDocument/2006/relationships/image" Target="../media/image451.png"/><Relationship Id="rId20" Type="http://schemas.openxmlformats.org/officeDocument/2006/relationships/image" Target="../media/image44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46.png"/><Relationship Id="rId5" Type="http://schemas.openxmlformats.org/officeDocument/2006/relationships/image" Target="../media/image293.png"/><Relationship Id="rId15" Type="http://schemas.openxmlformats.org/officeDocument/2006/relationships/image" Target="../media/image450.png"/><Relationship Id="rId10" Type="http://schemas.openxmlformats.org/officeDocument/2006/relationships/image" Target="../media/image438.png"/><Relationship Id="rId19" Type="http://schemas.openxmlformats.org/officeDocument/2006/relationships/image" Target="../media/image454.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49.png"/></Relationships>
</file>

<file path=ppt/slides/_rels/slide63.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56.png"/><Relationship Id="rId18" Type="http://schemas.openxmlformats.org/officeDocument/2006/relationships/image" Target="../media/image461.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45.png"/><Relationship Id="rId17" Type="http://schemas.openxmlformats.org/officeDocument/2006/relationships/image" Target="../media/image460.png"/><Relationship Id="rId2" Type="http://schemas.openxmlformats.org/officeDocument/2006/relationships/image" Target="../media/image437.png"/><Relationship Id="rId16" Type="http://schemas.openxmlformats.org/officeDocument/2006/relationships/image" Target="../media/image45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54.png"/><Relationship Id="rId5" Type="http://schemas.openxmlformats.org/officeDocument/2006/relationships/image" Target="../media/image293.png"/><Relationship Id="rId15" Type="http://schemas.openxmlformats.org/officeDocument/2006/relationships/image" Target="../media/image458.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57.png"/></Relationships>
</file>

<file path=ppt/slides/_rels/slide6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62.png"/><Relationship Id="rId18" Type="http://schemas.openxmlformats.org/officeDocument/2006/relationships/image" Target="../media/image467.png"/><Relationship Id="rId3" Type="http://schemas.openxmlformats.org/officeDocument/2006/relationships/image" Target="../media/image2910.png"/><Relationship Id="rId21" Type="http://schemas.openxmlformats.org/officeDocument/2006/relationships/image" Target="../media/image470.png"/><Relationship Id="rId7" Type="http://schemas.openxmlformats.org/officeDocument/2006/relationships/image" Target="../media/image308.png"/><Relationship Id="rId12" Type="http://schemas.openxmlformats.org/officeDocument/2006/relationships/image" Target="../media/image445.png"/><Relationship Id="rId17" Type="http://schemas.openxmlformats.org/officeDocument/2006/relationships/image" Target="../media/image466.png"/><Relationship Id="rId2" Type="http://schemas.openxmlformats.org/officeDocument/2006/relationships/image" Target="../media/image437.png"/><Relationship Id="rId16" Type="http://schemas.openxmlformats.org/officeDocument/2006/relationships/image" Target="../media/image465.png"/><Relationship Id="rId20" Type="http://schemas.openxmlformats.org/officeDocument/2006/relationships/image" Target="../media/image46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54.png"/><Relationship Id="rId5" Type="http://schemas.openxmlformats.org/officeDocument/2006/relationships/image" Target="../media/image293.png"/><Relationship Id="rId15" Type="http://schemas.openxmlformats.org/officeDocument/2006/relationships/image" Target="../media/image464.png"/><Relationship Id="rId10" Type="http://schemas.openxmlformats.org/officeDocument/2006/relationships/image" Target="../media/image438.png"/><Relationship Id="rId19" Type="http://schemas.openxmlformats.org/officeDocument/2006/relationships/image" Target="../media/image46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6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2.png"/><Relationship Id="rId7" Type="http://schemas.openxmlformats.org/officeDocument/2006/relationships/image" Target="../media/image476.png"/><Relationship Id="rId2" Type="http://schemas.openxmlformats.org/officeDocument/2006/relationships/image" Target="../media/image471.png"/><Relationship Id="rId1" Type="http://schemas.openxmlformats.org/officeDocument/2006/relationships/slideLayout" Target="../slideLayouts/slideLayout2.xml"/><Relationship Id="rId6" Type="http://schemas.openxmlformats.org/officeDocument/2006/relationships/image" Target="../media/image475.png"/><Relationship Id="rId5" Type="http://schemas.openxmlformats.org/officeDocument/2006/relationships/image" Target="../media/image474.png"/><Relationship Id="rId4" Type="http://schemas.openxmlformats.org/officeDocument/2006/relationships/image" Target="../media/image473.png"/></Relationships>
</file>

<file path=ppt/slides/_rels/slide67.xml.rels><?xml version="1.0" encoding="UTF-8" standalone="yes"?>
<Relationships xmlns="http://schemas.openxmlformats.org/package/2006/relationships"><Relationship Id="rId8" Type="http://schemas.openxmlformats.org/officeDocument/2006/relationships/image" Target="../media/image483.png"/><Relationship Id="rId13" Type="http://schemas.openxmlformats.org/officeDocument/2006/relationships/image" Target="../media/image488.png"/><Relationship Id="rId3" Type="http://schemas.openxmlformats.org/officeDocument/2006/relationships/image" Target="../media/image478.png"/><Relationship Id="rId7" Type="http://schemas.openxmlformats.org/officeDocument/2006/relationships/image" Target="../media/image482.png"/><Relationship Id="rId12" Type="http://schemas.openxmlformats.org/officeDocument/2006/relationships/image" Target="../media/image487.png"/><Relationship Id="rId2" Type="http://schemas.openxmlformats.org/officeDocument/2006/relationships/image" Target="../media/image477.png"/><Relationship Id="rId1" Type="http://schemas.openxmlformats.org/officeDocument/2006/relationships/slideLayout" Target="../slideLayouts/slideLayout2.xml"/><Relationship Id="rId6" Type="http://schemas.openxmlformats.org/officeDocument/2006/relationships/image" Target="../media/image481.png"/><Relationship Id="rId11" Type="http://schemas.openxmlformats.org/officeDocument/2006/relationships/image" Target="../media/image486.png"/><Relationship Id="rId5" Type="http://schemas.openxmlformats.org/officeDocument/2006/relationships/image" Target="../media/image480.png"/><Relationship Id="rId10" Type="http://schemas.openxmlformats.org/officeDocument/2006/relationships/image" Target="../media/image485.png"/><Relationship Id="rId4" Type="http://schemas.openxmlformats.org/officeDocument/2006/relationships/image" Target="../media/image479.png"/><Relationship Id="rId9" Type="http://schemas.openxmlformats.org/officeDocument/2006/relationships/image" Target="../media/image484.png"/><Relationship Id="rId14" Type="http://schemas.openxmlformats.org/officeDocument/2006/relationships/image" Target="../media/image489.png"/></Relationships>
</file>

<file path=ppt/slides/_rels/slide68.xml.rels><?xml version="1.0" encoding="UTF-8" standalone="yes"?>
<Relationships xmlns="http://schemas.openxmlformats.org/package/2006/relationships"><Relationship Id="rId8" Type="http://schemas.openxmlformats.org/officeDocument/2006/relationships/image" Target="../media/image493.png"/><Relationship Id="rId13" Type="http://schemas.openxmlformats.org/officeDocument/2006/relationships/image" Target="../media/image486.png"/><Relationship Id="rId3" Type="http://schemas.openxmlformats.org/officeDocument/2006/relationships/image" Target="../media/image478.png"/><Relationship Id="rId7" Type="http://schemas.openxmlformats.org/officeDocument/2006/relationships/image" Target="../media/image492.png"/><Relationship Id="rId12" Type="http://schemas.openxmlformats.org/officeDocument/2006/relationships/image" Target="../media/image497.png"/><Relationship Id="rId2" Type="http://schemas.openxmlformats.org/officeDocument/2006/relationships/image" Target="../media/image477.png"/><Relationship Id="rId16" Type="http://schemas.openxmlformats.org/officeDocument/2006/relationships/image" Target="../media/image489.png"/><Relationship Id="rId1" Type="http://schemas.openxmlformats.org/officeDocument/2006/relationships/slideLayout" Target="../slideLayouts/slideLayout2.xml"/><Relationship Id="rId6" Type="http://schemas.openxmlformats.org/officeDocument/2006/relationships/image" Target="../media/image491.png"/><Relationship Id="rId11" Type="http://schemas.openxmlformats.org/officeDocument/2006/relationships/image" Target="../media/image496.png"/><Relationship Id="rId5" Type="http://schemas.openxmlformats.org/officeDocument/2006/relationships/image" Target="../media/image490.png"/><Relationship Id="rId15" Type="http://schemas.openxmlformats.org/officeDocument/2006/relationships/image" Target="../media/image488.png"/><Relationship Id="rId10" Type="http://schemas.openxmlformats.org/officeDocument/2006/relationships/image" Target="../media/image495.png"/><Relationship Id="rId4" Type="http://schemas.openxmlformats.org/officeDocument/2006/relationships/image" Target="../media/image479.png"/><Relationship Id="rId9" Type="http://schemas.openxmlformats.org/officeDocument/2006/relationships/image" Target="../media/image494.png"/><Relationship Id="rId14" Type="http://schemas.openxmlformats.org/officeDocument/2006/relationships/image" Target="../media/image487.png"/></Relationships>
</file>

<file path=ppt/slides/_rels/slide69.xml.rels><?xml version="1.0" encoding="UTF-8" standalone="yes"?>
<Relationships xmlns="http://schemas.openxmlformats.org/package/2006/relationships"><Relationship Id="rId8" Type="http://schemas.openxmlformats.org/officeDocument/2006/relationships/image" Target="../media/image488.png"/><Relationship Id="rId13" Type="http://schemas.openxmlformats.org/officeDocument/2006/relationships/image" Target="../media/image504.png"/><Relationship Id="rId3" Type="http://schemas.openxmlformats.org/officeDocument/2006/relationships/image" Target="../media/image478.png"/><Relationship Id="rId7" Type="http://schemas.openxmlformats.org/officeDocument/2006/relationships/image" Target="../media/image487.png"/><Relationship Id="rId12" Type="http://schemas.openxmlformats.org/officeDocument/2006/relationships/image" Target="../media/image503.png"/><Relationship Id="rId2" Type="http://schemas.openxmlformats.org/officeDocument/2006/relationships/image" Target="../media/image498.png"/><Relationship Id="rId1" Type="http://schemas.openxmlformats.org/officeDocument/2006/relationships/slideLayout" Target="../slideLayouts/slideLayout2.xml"/><Relationship Id="rId6" Type="http://schemas.openxmlformats.org/officeDocument/2006/relationships/image" Target="../media/image500.png"/><Relationship Id="rId11" Type="http://schemas.openxmlformats.org/officeDocument/2006/relationships/image" Target="../media/image502.png"/><Relationship Id="rId5" Type="http://schemas.openxmlformats.org/officeDocument/2006/relationships/image" Target="../media/image499.png"/><Relationship Id="rId10" Type="http://schemas.openxmlformats.org/officeDocument/2006/relationships/image" Target="../media/image501.png"/><Relationship Id="rId4" Type="http://schemas.openxmlformats.org/officeDocument/2006/relationships/image" Target="../media/image479.png"/><Relationship Id="rId9" Type="http://schemas.openxmlformats.org/officeDocument/2006/relationships/image" Target="../media/image48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0.xml.rels><?xml version="1.0" encoding="UTF-8" standalone="yes"?>
<Relationships xmlns="http://schemas.openxmlformats.org/package/2006/relationships"><Relationship Id="rId8" Type="http://schemas.openxmlformats.org/officeDocument/2006/relationships/image" Target="../media/image506.png"/><Relationship Id="rId13" Type="http://schemas.openxmlformats.org/officeDocument/2006/relationships/image" Target="../media/image504.png"/><Relationship Id="rId3" Type="http://schemas.openxmlformats.org/officeDocument/2006/relationships/image" Target="../media/image478.png"/><Relationship Id="rId7" Type="http://schemas.openxmlformats.org/officeDocument/2006/relationships/image" Target="../media/image489.png"/><Relationship Id="rId12" Type="http://schemas.openxmlformats.org/officeDocument/2006/relationships/image" Target="../media/image510.png"/><Relationship Id="rId2" Type="http://schemas.openxmlformats.org/officeDocument/2006/relationships/image" Target="../media/image505.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09.png"/><Relationship Id="rId5" Type="http://schemas.openxmlformats.org/officeDocument/2006/relationships/image" Target="../media/image487.png"/><Relationship Id="rId10" Type="http://schemas.openxmlformats.org/officeDocument/2006/relationships/image" Target="../media/image508.png"/><Relationship Id="rId4" Type="http://schemas.openxmlformats.org/officeDocument/2006/relationships/image" Target="../media/image479.png"/><Relationship Id="rId9" Type="http://schemas.openxmlformats.org/officeDocument/2006/relationships/image" Target="../media/image507.png"/></Relationships>
</file>

<file path=ppt/slides/_rels/slide71.xml.rels><?xml version="1.0" encoding="UTF-8" standalone="yes"?>
<Relationships xmlns="http://schemas.openxmlformats.org/package/2006/relationships"><Relationship Id="rId8" Type="http://schemas.openxmlformats.org/officeDocument/2006/relationships/image" Target="../media/image506.png"/><Relationship Id="rId13" Type="http://schemas.openxmlformats.org/officeDocument/2006/relationships/image" Target="../media/image515.png"/><Relationship Id="rId3" Type="http://schemas.openxmlformats.org/officeDocument/2006/relationships/image" Target="../media/image511.png"/><Relationship Id="rId7" Type="http://schemas.openxmlformats.org/officeDocument/2006/relationships/image" Target="../media/image489.png"/><Relationship Id="rId12" Type="http://schemas.openxmlformats.org/officeDocument/2006/relationships/image" Target="../media/image514.png"/><Relationship Id="rId2" Type="http://schemas.openxmlformats.org/officeDocument/2006/relationships/image" Target="../media/image505.png"/><Relationship Id="rId16" Type="http://schemas.openxmlformats.org/officeDocument/2006/relationships/image" Target="../media/image517.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13.png"/><Relationship Id="rId5" Type="http://schemas.openxmlformats.org/officeDocument/2006/relationships/image" Target="../media/image487.png"/><Relationship Id="rId15" Type="http://schemas.openxmlformats.org/officeDocument/2006/relationships/image" Target="../media/image504.png"/><Relationship Id="rId10" Type="http://schemas.openxmlformats.org/officeDocument/2006/relationships/image" Target="../media/image512.png"/><Relationship Id="rId4" Type="http://schemas.openxmlformats.org/officeDocument/2006/relationships/image" Target="../media/image479.png"/><Relationship Id="rId9" Type="http://schemas.openxmlformats.org/officeDocument/2006/relationships/image" Target="../media/image509.png"/><Relationship Id="rId14" Type="http://schemas.openxmlformats.org/officeDocument/2006/relationships/image" Target="../media/image516.png"/></Relationships>
</file>

<file path=ppt/slides/_rels/slide72.xml.rels><?xml version="1.0" encoding="UTF-8" standalone="yes"?>
<Relationships xmlns="http://schemas.openxmlformats.org/package/2006/relationships"><Relationship Id="rId8" Type="http://schemas.openxmlformats.org/officeDocument/2006/relationships/image" Target="../media/image519.png"/><Relationship Id="rId13" Type="http://schemas.openxmlformats.org/officeDocument/2006/relationships/image" Target="../media/image524.png"/><Relationship Id="rId18" Type="http://schemas.openxmlformats.org/officeDocument/2006/relationships/image" Target="../media/image529.png"/><Relationship Id="rId3" Type="http://schemas.openxmlformats.org/officeDocument/2006/relationships/image" Target="../media/image487.png"/><Relationship Id="rId7" Type="http://schemas.openxmlformats.org/officeDocument/2006/relationships/image" Target="../media/image517.png"/><Relationship Id="rId12" Type="http://schemas.openxmlformats.org/officeDocument/2006/relationships/image" Target="../media/image523.png"/><Relationship Id="rId17" Type="http://schemas.openxmlformats.org/officeDocument/2006/relationships/image" Target="../media/image528.png"/><Relationship Id="rId2" Type="http://schemas.openxmlformats.org/officeDocument/2006/relationships/image" Target="../media/image518.png"/><Relationship Id="rId16" Type="http://schemas.openxmlformats.org/officeDocument/2006/relationships/image" Target="../media/image527.png"/><Relationship Id="rId1" Type="http://schemas.openxmlformats.org/officeDocument/2006/relationships/slideLayout" Target="../slideLayouts/slideLayout2.xml"/><Relationship Id="rId6" Type="http://schemas.openxmlformats.org/officeDocument/2006/relationships/image" Target="../media/image504.png"/><Relationship Id="rId11" Type="http://schemas.openxmlformats.org/officeDocument/2006/relationships/image" Target="../media/image522.png"/><Relationship Id="rId5" Type="http://schemas.openxmlformats.org/officeDocument/2006/relationships/image" Target="../media/image489.png"/><Relationship Id="rId15" Type="http://schemas.openxmlformats.org/officeDocument/2006/relationships/image" Target="../media/image526.png"/><Relationship Id="rId10" Type="http://schemas.openxmlformats.org/officeDocument/2006/relationships/image" Target="../media/image521.png"/><Relationship Id="rId19" Type="http://schemas.openxmlformats.org/officeDocument/2006/relationships/image" Target="../media/image530.png"/><Relationship Id="rId4" Type="http://schemas.openxmlformats.org/officeDocument/2006/relationships/image" Target="../media/image488.png"/><Relationship Id="rId9" Type="http://schemas.openxmlformats.org/officeDocument/2006/relationships/image" Target="../media/image520.png"/><Relationship Id="rId14" Type="http://schemas.openxmlformats.org/officeDocument/2006/relationships/image" Target="../media/image525.png"/></Relationships>
</file>

<file path=ppt/slides/_rels/slide73.xml.rels><?xml version="1.0" encoding="UTF-8" standalone="yes"?>
<Relationships xmlns="http://schemas.openxmlformats.org/package/2006/relationships"><Relationship Id="rId8" Type="http://schemas.openxmlformats.org/officeDocument/2006/relationships/image" Target="../media/image532.png"/><Relationship Id="rId3" Type="http://schemas.openxmlformats.org/officeDocument/2006/relationships/image" Target="../media/image527.png"/><Relationship Id="rId7" Type="http://schemas.openxmlformats.org/officeDocument/2006/relationships/image" Target="../media/image489.png"/><Relationship Id="rId2" Type="http://schemas.openxmlformats.org/officeDocument/2006/relationships/image" Target="../media/image526.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35.png"/><Relationship Id="rId5" Type="http://schemas.openxmlformats.org/officeDocument/2006/relationships/image" Target="../media/image487.png"/><Relationship Id="rId10" Type="http://schemas.openxmlformats.org/officeDocument/2006/relationships/image" Target="../media/image534.png"/><Relationship Id="rId4" Type="http://schemas.openxmlformats.org/officeDocument/2006/relationships/image" Target="../media/image531.png"/><Relationship Id="rId9" Type="http://schemas.openxmlformats.org/officeDocument/2006/relationships/image" Target="../media/image533.png"/></Relationships>
</file>

<file path=ppt/slides/_rels/slide74.xml.rels><?xml version="1.0" encoding="UTF-8" standalone="yes"?>
<Relationships xmlns="http://schemas.openxmlformats.org/package/2006/relationships"><Relationship Id="rId8" Type="http://schemas.openxmlformats.org/officeDocument/2006/relationships/image" Target="../media/image542.png"/><Relationship Id="rId3" Type="http://schemas.openxmlformats.org/officeDocument/2006/relationships/image" Target="../media/image537.png"/><Relationship Id="rId7" Type="http://schemas.openxmlformats.org/officeDocument/2006/relationships/image" Target="../media/image541.png"/><Relationship Id="rId2" Type="http://schemas.openxmlformats.org/officeDocument/2006/relationships/image" Target="../media/image536.png"/><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545.png"/><Relationship Id="rId5" Type="http://schemas.openxmlformats.org/officeDocument/2006/relationships/image" Target="../media/image539.png"/><Relationship Id="rId10" Type="http://schemas.openxmlformats.org/officeDocument/2006/relationships/image" Target="../media/image544.png"/><Relationship Id="rId4" Type="http://schemas.openxmlformats.org/officeDocument/2006/relationships/image" Target="../media/image538.png"/><Relationship Id="rId9" Type="http://schemas.openxmlformats.org/officeDocument/2006/relationships/image" Target="../media/image543.png"/></Relationships>
</file>

<file path=ppt/slides/_rels/slide75.xml.rels><?xml version="1.0" encoding="UTF-8" standalone="yes"?>
<Relationships xmlns="http://schemas.openxmlformats.org/package/2006/relationships"><Relationship Id="rId8" Type="http://schemas.openxmlformats.org/officeDocument/2006/relationships/image" Target="../media/image549.png"/><Relationship Id="rId13" Type="http://schemas.openxmlformats.org/officeDocument/2006/relationships/image" Target="../media/image554.png"/><Relationship Id="rId3" Type="http://schemas.openxmlformats.org/officeDocument/2006/relationships/image" Target="../media/image537.png"/><Relationship Id="rId7" Type="http://schemas.openxmlformats.org/officeDocument/2006/relationships/image" Target="../media/image548.png"/><Relationship Id="rId12" Type="http://schemas.openxmlformats.org/officeDocument/2006/relationships/image" Target="../media/image553.png"/><Relationship Id="rId2" Type="http://schemas.openxmlformats.org/officeDocument/2006/relationships/image" Target="../media/image536.png"/><Relationship Id="rId1" Type="http://schemas.openxmlformats.org/officeDocument/2006/relationships/slideLayout" Target="../slideLayouts/slideLayout2.xml"/><Relationship Id="rId6" Type="http://schemas.openxmlformats.org/officeDocument/2006/relationships/image" Target="../media/image547.png"/><Relationship Id="rId11" Type="http://schemas.openxmlformats.org/officeDocument/2006/relationships/image" Target="../media/image552.png"/><Relationship Id="rId5" Type="http://schemas.openxmlformats.org/officeDocument/2006/relationships/image" Target="../media/image546.png"/><Relationship Id="rId10" Type="http://schemas.openxmlformats.org/officeDocument/2006/relationships/image" Target="../media/image551.png"/><Relationship Id="rId4" Type="http://schemas.openxmlformats.org/officeDocument/2006/relationships/image" Target="../media/image538.png"/><Relationship Id="rId9" Type="http://schemas.openxmlformats.org/officeDocument/2006/relationships/image" Target="../media/image550.png"/><Relationship Id="rId14" Type="http://schemas.openxmlformats.org/officeDocument/2006/relationships/image" Target="../media/image55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36.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80.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269134" y="802624"/>
            <a:ext cx="845808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Modelling with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Differential Equations</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73818" y="4130310"/>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68D56B0-EFE8-4BE2-8FB0-2F83F059ECBD}"/>
                  </a:ext>
                </a:extLst>
              </p:cNvPr>
              <p:cNvSpPr txBox="1"/>
              <p:nvPr/>
            </p:nvSpPr>
            <p:spPr>
              <a:xfrm>
                <a:off x="5297750" y="1215529"/>
                <a:ext cx="1848775" cy="5049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7" name="テキスト ボックス 6">
                <a:extLst>
                  <a:ext uri="{FF2B5EF4-FFF2-40B4-BE49-F238E27FC236}">
                    <a16:creationId xmlns:a16="http://schemas.microsoft.com/office/drawing/2014/main" id="{868D56B0-EFE8-4BE2-8FB0-2F83F059ECBD}"/>
                  </a:ext>
                </a:extLst>
              </p:cNvPr>
              <p:cNvSpPr txBox="1">
                <a:spLocks noRot="1" noChangeAspect="1" noMove="1" noResize="1" noEditPoints="1" noAdjustHandles="1" noChangeArrowheads="1" noChangeShapeType="1" noTextEdit="1"/>
              </p:cNvSpPr>
              <p:nvPr/>
            </p:nvSpPr>
            <p:spPr>
              <a:xfrm>
                <a:off x="5297750" y="1215529"/>
                <a:ext cx="1848775" cy="504946"/>
              </a:xfrm>
              <a:prstGeom prst="rect">
                <a:avLst/>
              </a:prstGeom>
              <a:blipFill>
                <a:blip r:embed="rId4"/>
                <a:stretch>
                  <a:fillRect b="-1205"/>
                </a:stretch>
              </a:blipFill>
            </p:spPr>
            <p:txBody>
              <a:bodyPr/>
              <a:lstStyle/>
              <a:p>
                <a:r>
                  <a:rPr lang="en-GB">
                    <a:noFill/>
                  </a:rPr>
                  <a:t> </a:t>
                </a:r>
              </a:p>
            </p:txBody>
          </p:sp>
        </mc:Fallback>
      </mc:AlternateContent>
      <p:cxnSp>
        <p:nvCxnSpPr>
          <p:cNvPr id="6" name="直線矢印コネクタ 5">
            <a:extLst>
              <a:ext uri="{FF2B5EF4-FFF2-40B4-BE49-F238E27FC236}">
                <a16:creationId xmlns:a16="http://schemas.microsoft.com/office/drawing/2014/main" id="{C3D10940-9A58-451A-A74F-29C3F083CEFC}"/>
              </a:ext>
            </a:extLst>
          </p:cNvPr>
          <p:cNvCxnSpPr>
            <a:cxnSpLocks/>
          </p:cNvCxnSpPr>
          <p:nvPr/>
        </p:nvCxnSpPr>
        <p:spPr>
          <a:xfrm flipH="1" flipV="1">
            <a:off x="5694630" y="1711105"/>
            <a:ext cx="724278" cy="4888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2583DD9-28FE-493F-80D8-9343D926F369}"/>
              </a:ext>
            </a:extLst>
          </p:cNvPr>
          <p:cNvSpPr txBox="1"/>
          <p:nvPr/>
        </p:nvSpPr>
        <p:spPr>
          <a:xfrm>
            <a:off x="3882178" y="2293251"/>
            <a:ext cx="501737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are being asked to find a relationship for the rate of change of copper sulphate in the tank</a:t>
            </a:r>
            <a:endParaRPr lang="en-GB" sz="1400" dirty="0">
              <a:solidFill>
                <a:srgbClr val="FF0000"/>
              </a:solidFill>
              <a:latin typeface="Comic Sans MS" panose="030F0702030302020204" pitchFamily="66" charset="0"/>
            </a:endParaRPr>
          </a:p>
        </p:txBody>
      </p:sp>
      <p:sp>
        <p:nvSpPr>
          <p:cNvPr id="13" name="テキスト ボックス 12">
            <a:extLst>
              <a:ext uri="{FF2B5EF4-FFF2-40B4-BE49-F238E27FC236}">
                <a16:creationId xmlns:a16="http://schemas.microsoft.com/office/drawing/2014/main" id="{1AAD310F-B249-4673-A882-EAE81B083978}"/>
              </a:ext>
            </a:extLst>
          </p:cNvPr>
          <p:cNvSpPr txBox="1"/>
          <p:nvPr/>
        </p:nvSpPr>
        <p:spPr>
          <a:xfrm>
            <a:off x="3799188" y="3052233"/>
            <a:ext cx="5017378"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will depend on the amount of copper sulphate being added to the tank</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As well as the amount leaving the tank (which will have been mixed with the water in there already)</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algn="ctr"/>
            <a:r>
              <a:rPr lang="en-US" sz="1400" dirty="0">
                <a:solidFill>
                  <a:srgbClr val="FF0000"/>
                </a:solidFill>
                <a:latin typeface="Comic Sans MS" panose="030F0702030302020204" pitchFamily="66" charset="0"/>
                <a:sym typeface="Wingdings" panose="05000000000000000000" pitchFamily="2" charset="2"/>
              </a:rPr>
              <a:t>So we need to find relationships for the above…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155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blinds(horizontal)">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linds(horizontal)">
                                      <p:cBhvr>
                                        <p:cTn id="4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added</a:t>
            </a:r>
            <a:endParaRPr lang="en-GB" sz="1400" u="sng" dirty="0">
              <a:latin typeface="Comic Sans MS" panose="030F0702030302020204" pitchFamily="66" charset="0"/>
            </a:endParaRPr>
          </a:p>
        </p:txBody>
      </p:sp>
      <p:sp>
        <p:nvSpPr>
          <p:cNvPr id="10" name="テキスト ボックス 9">
            <a:extLst>
              <a:ext uri="{FF2B5EF4-FFF2-40B4-BE49-F238E27FC236}">
                <a16:creationId xmlns:a16="http://schemas.microsoft.com/office/drawing/2014/main" id="{E98D3B44-55B7-4B6C-B230-8DA02F83D961}"/>
              </a:ext>
            </a:extLst>
          </p:cNvPr>
          <p:cNvSpPr txBox="1"/>
          <p:nvPr/>
        </p:nvSpPr>
        <p:spPr>
          <a:xfrm>
            <a:off x="3723860" y="2010645"/>
            <a:ext cx="4274921"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40 </a:t>
            </a:r>
            <a:r>
              <a:rPr lang="en-US" sz="1400" dirty="0" err="1">
                <a:solidFill>
                  <a:srgbClr val="FF0000"/>
                </a:solidFill>
                <a:latin typeface="Comic Sans MS" panose="030F0702030302020204" pitchFamily="66" charset="0"/>
              </a:rPr>
              <a:t>litres</a:t>
            </a:r>
            <a:r>
              <a:rPr lang="en-US" sz="1400" dirty="0">
                <a:solidFill>
                  <a:srgbClr val="FF0000"/>
                </a:solidFill>
                <a:latin typeface="Comic Sans MS" panose="030F0702030302020204" pitchFamily="66" charset="0"/>
              </a:rPr>
              <a:t> of solution is added per hour, and the copper sulphate is 4 grams per </a:t>
            </a:r>
            <a:r>
              <a:rPr lang="en-US" sz="1400" dirty="0" err="1">
                <a:solidFill>
                  <a:srgbClr val="FF0000"/>
                </a:solidFill>
                <a:latin typeface="Comic Sans MS" panose="030F0702030302020204" pitchFamily="66" charset="0"/>
              </a:rPr>
              <a:t>litre</a:t>
            </a:r>
            <a:endParaRPr lang="en-US" sz="1400" dirty="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160 grams is being added per hour</a:t>
            </a:r>
            <a:endParaRPr lang="en-GB" sz="1400" dirty="0">
              <a:solidFill>
                <a:srgbClr val="FF0000"/>
              </a:solidFill>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824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lost</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p:sp>
        <p:nvSpPr>
          <p:cNvPr id="12" name="テキスト ボックス 11">
            <a:extLst>
              <a:ext uri="{FF2B5EF4-FFF2-40B4-BE49-F238E27FC236}">
                <a16:creationId xmlns:a16="http://schemas.microsoft.com/office/drawing/2014/main" id="{4939798B-F8EC-4432-BEC5-EE4690D3C84B}"/>
              </a:ext>
            </a:extLst>
          </p:cNvPr>
          <p:cNvSpPr txBox="1"/>
          <p:nvPr/>
        </p:nvSpPr>
        <p:spPr>
          <a:xfrm>
            <a:off x="3802690" y="1890738"/>
            <a:ext cx="507876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We need to know what fraction of the liquid in the tank is made up of copper sulphate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we need to know how much liquid is in the tank at a given time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09F8E5A-A660-45F4-82F7-983B29AAE7DD}"/>
                  </a:ext>
                </a:extLst>
              </p:cNvPr>
              <p:cNvSpPr txBox="1"/>
              <p:nvPr/>
            </p:nvSpPr>
            <p:spPr>
              <a:xfrm>
                <a:off x="4146487" y="4146488"/>
                <a:ext cx="1598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=1000+40</m:t>
                      </m:r>
                      <m:r>
                        <a:rPr lang="en-US" sz="1400" b="0" i="1" smtClean="0">
                          <a:latin typeface="Cambria Math" panose="02040503050406030204" pitchFamily="18" charset="0"/>
                        </a:rPr>
                        <m:t>𝑡</m:t>
                      </m:r>
                      <m:r>
                        <a:rPr lang="en-US" sz="1400" b="0" i="1" smtClean="0">
                          <a:latin typeface="Cambria Math" panose="02040503050406030204" pitchFamily="18" charset="0"/>
                        </a:rPr>
                        <m:t>−30</m:t>
                      </m:r>
                      <m:r>
                        <a:rPr lang="en-US" sz="1400" b="0" i="1" smtClean="0">
                          <a:latin typeface="Cambria Math" panose="02040503050406030204" pitchFamily="18" charset="0"/>
                        </a:rPr>
                        <m:t>𝑡</m:t>
                      </m:r>
                    </m:oMath>
                  </m:oMathPara>
                </a14:m>
                <a:endParaRPr lang="en-GB" sz="1400" dirty="0"/>
              </a:p>
            </p:txBody>
          </p:sp>
        </mc:Choice>
        <mc:Fallback xmlns="">
          <p:sp>
            <p:nvSpPr>
              <p:cNvPr id="4" name="テキスト ボックス 3">
                <a:extLst>
                  <a:ext uri="{FF2B5EF4-FFF2-40B4-BE49-F238E27FC236}">
                    <a16:creationId xmlns:a16="http://schemas.microsoft.com/office/drawing/2014/main" id="{609F8E5A-A660-45F4-82F7-983B29AAE7DD}"/>
                  </a:ext>
                </a:extLst>
              </p:cNvPr>
              <p:cNvSpPr txBox="1">
                <a:spLocks noRot="1" noChangeAspect="1" noMove="1" noResize="1" noEditPoints="1" noAdjustHandles="1" noChangeArrowheads="1" noChangeShapeType="1" noTextEdit="1"/>
              </p:cNvSpPr>
              <p:nvPr/>
            </p:nvSpPr>
            <p:spPr>
              <a:xfrm>
                <a:off x="4146487" y="4146488"/>
                <a:ext cx="1598322" cy="215444"/>
              </a:xfrm>
              <a:prstGeom prst="rect">
                <a:avLst/>
              </a:prstGeom>
              <a:blipFill>
                <a:blip r:embed="rId4"/>
                <a:stretch>
                  <a:fillRect l="-763" r="-1527"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B2583CE-F0F9-48CC-B01D-29F268559A2C}"/>
                  </a:ext>
                </a:extLst>
              </p:cNvPr>
              <p:cNvSpPr txBox="1"/>
              <p:nvPr/>
            </p:nvSpPr>
            <p:spPr>
              <a:xfrm>
                <a:off x="4154031" y="4588599"/>
                <a:ext cx="11102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=1000+10</m:t>
                      </m:r>
                      <m:r>
                        <a:rPr lang="en-US" sz="1400" b="0" i="1" smtClean="0">
                          <a:latin typeface="Cambria Math" panose="02040503050406030204" pitchFamily="18" charset="0"/>
                        </a:rPr>
                        <m:t>𝑡</m:t>
                      </m:r>
                    </m:oMath>
                  </m:oMathPara>
                </a14:m>
                <a:endParaRPr lang="en-GB" sz="1400" dirty="0"/>
              </a:p>
            </p:txBody>
          </p:sp>
        </mc:Choice>
        <mc:Fallback xmlns="">
          <p:sp>
            <p:nvSpPr>
              <p:cNvPr id="13" name="テキスト ボックス 12">
                <a:extLst>
                  <a:ext uri="{FF2B5EF4-FFF2-40B4-BE49-F238E27FC236}">
                    <a16:creationId xmlns:a16="http://schemas.microsoft.com/office/drawing/2014/main" id="{CB2583CE-F0F9-48CC-B01D-29F268559A2C}"/>
                  </a:ext>
                </a:extLst>
              </p:cNvPr>
              <p:cNvSpPr txBox="1">
                <a:spLocks noRot="1" noChangeAspect="1" noMove="1" noResize="1" noEditPoints="1" noAdjustHandles="1" noChangeArrowheads="1" noChangeShapeType="1" noTextEdit="1"/>
              </p:cNvSpPr>
              <p:nvPr/>
            </p:nvSpPr>
            <p:spPr>
              <a:xfrm>
                <a:off x="4154031" y="4588599"/>
                <a:ext cx="1110240" cy="215444"/>
              </a:xfrm>
              <a:prstGeom prst="rect">
                <a:avLst/>
              </a:prstGeom>
              <a:blipFill>
                <a:blip r:embed="rId5"/>
                <a:stretch>
                  <a:fillRect l="-1093" r="-1639" b="-5714"/>
                </a:stretch>
              </a:blipFill>
            </p:spPr>
            <p:txBody>
              <a:bodyPr/>
              <a:lstStyle/>
              <a:p>
                <a:r>
                  <a:rPr lang="en-GB">
                    <a:noFill/>
                  </a:rPr>
                  <a:t> </a:t>
                </a:r>
              </a:p>
            </p:txBody>
          </p:sp>
        </mc:Fallback>
      </mc:AlternateContent>
      <p:cxnSp>
        <p:nvCxnSpPr>
          <p:cNvPr id="14" name="直線矢印コネクタ 13">
            <a:extLst>
              <a:ext uri="{FF2B5EF4-FFF2-40B4-BE49-F238E27FC236}">
                <a16:creationId xmlns:a16="http://schemas.microsoft.com/office/drawing/2014/main" id="{B75F4239-8328-42D6-B506-A0656EB12472}"/>
              </a:ext>
            </a:extLst>
          </p:cNvPr>
          <p:cNvCxnSpPr>
            <a:cxnSpLocks/>
          </p:cNvCxnSpPr>
          <p:nvPr/>
        </p:nvCxnSpPr>
        <p:spPr>
          <a:xfrm>
            <a:off x="4861711" y="3766242"/>
            <a:ext cx="199176" cy="380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B485BBC-5845-472E-AB77-FDA27D4DE2ED}"/>
              </a:ext>
            </a:extLst>
          </p:cNvPr>
          <p:cNvSpPr txBox="1"/>
          <p:nvPr/>
        </p:nvSpPr>
        <p:spPr>
          <a:xfrm>
            <a:off x="3918392" y="3325345"/>
            <a:ext cx="15861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Amount of solution being added</a:t>
            </a:r>
            <a:endParaRPr lang="en-GB" sz="1200" dirty="0">
              <a:solidFill>
                <a:srgbClr val="FF0000"/>
              </a:solidFill>
              <a:latin typeface="Comic Sans MS" panose="030F0702030302020204" pitchFamily="66" charset="0"/>
            </a:endParaRPr>
          </a:p>
        </p:txBody>
      </p:sp>
      <p:cxnSp>
        <p:nvCxnSpPr>
          <p:cNvPr id="16" name="直線矢印コネクタ 15">
            <a:extLst>
              <a:ext uri="{FF2B5EF4-FFF2-40B4-BE49-F238E27FC236}">
                <a16:creationId xmlns:a16="http://schemas.microsoft.com/office/drawing/2014/main" id="{51D55B25-D7C6-40D8-B34F-AD67BE5BBC10}"/>
              </a:ext>
            </a:extLst>
          </p:cNvPr>
          <p:cNvCxnSpPr>
            <a:cxnSpLocks/>
          </p:cNvCxnSpPr>
          <p:nvPr/>
        </p:nvCxnSpPr>
        <p:spPr>
          <a:xfrm flipH="1">
            <a:off x="5611639" y="3730029"/>
            <a:ext cx="291220" cy="36968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9E93401-4B8C-468F-82B0-D5C7872DE9C2}"/>
              </a:ext>
            </a:extLst>
          </p:cNvPr>
          <p:cNvSpPr txBox="1"/>
          <p:nvPr/>
        </p:nvSpPr>
        <p:spPr>
          <a:xfrm>
            <a:off x="5584229" y="3325344"/>
            <a:ext cx="15861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Amount of liquid being removed</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EB191DC2-7541-4B65-B10E-CABD67A9E717}"/>
                  </a:ext>
                </a:extLst>
              </p:cNvPr>
              <p:cNvSpPr txBox="1"/>
              <p:nvPr/>
            </p:nvSpPr>
            <p:spPr>
              <a:xfrm>
                <a:off x="3873609" y="5012674"/>
                <a:ext cx="507876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is being used to represent the amount of copper sulphate in the tank, the fraction of the liquid in the tank that is copper sulphate will be:</a:t>
                </a:r>
                <a:endParaRPr lang="en-GB" sz="1400" dirty="0">
                  <a:solidFill>
                    <a:srgbClr val="FF0000"/>
                  </a:solidFill>
                  <a:latin typeface="Comic Sans MS" panose="030F0702030302020204" pitchFamily="66" charset="0"/>
                </a:endParaRPr>
              </a:p>
            </p:txBody>
          </p:sp>
        </mc:Choice>
        <mc:Fallback xmlns="">
          <p:sp>
            <p:nvSpPr>
              <p:cNvPr id="20" name="テキスト ボックス 19">
                <a:extLst>
                  <a:ext uri="{FF2B5EF4-FFF2-40B4-BE49-F238E27FC236}">
                    <a16:creationId xmlns:a16="http://schemas.microsoft.com/office/drawing/2014/main" id="{EB191DC2-7541-4B65-B10E-CABD67A9E717}"/>
                  </a:ext>
                </a:extLst>
              </p:cNvPr>
              <p:cNvSpPr txBox="1">
                <a:spLocks noRot="1" noChangeAspect="1" noMove="1" noResize="1" noEditPoints="1" noAdjustHandles="1" noChangeArrowheads="1" noChangeShapeType="1" noTextEdit="1"/>
              </p:cNvSpPr>
              <p:nvPr/>
            </p:nvSpPr>
            <p:spPr>
              <a:xfrm>
                <a:off x="3873609" y="5012674"/>
                <a:ext cx="5078760" cy="738664"/>
              </a:xfrm>
              <a:prstGeom prst="rect">
                <a:avLst/>
              </a:prstGeom>
              <a:blipFill>
                <a:blip r:embed="rId6"/>
                <a:stretch>
                  <a:fillRect t="-826" b="-82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C79D63F2-C270-47FC-8A56-57DEA7CCEA1B}"/>
                  </a:ext>
                </a:extLst>
              </p:cNvPr>
              <p:cNvSpPr txBox="1"/>
              <p:nvPr/>
            </p:nvSpPr>
            <p:spPr>
              <a:xfrm>
                <a:off x="5999429" y="5863629"/>
                <a:ext cx="925702"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21" name="テキスト ボックス 20">
                <a:extLst>
                  <a:ext uri="{FF2B5EF4-FFF2-40B4-BE49-F238E27FC236}">
                    <a16:creationId xmlns:a16="http://schemas.microsoft.com/office/drawing/2014/main" id="{C79D63F2-C270-47FC-8A56-57DEA7CCEA1B}"/>
                  </a:ext>
                </a:extLst>
              </p:cNvPr>
              <p:cNvSpPr txBox="1">
                <a:spLocks noRot="1" noChangeAspect="1" noMove="1" noResize="1" noEditPoints="1" noAdjustHandles="1" noChangeArrowheads="1" noChangeShapeType="1" noTextEdit="1"/>
              </p:cNvSpPr>
              <p:nvPr/>
            </p:nvSpPr>
            <p:spPr>
              <a:xfrm>
                <a:off x="5999429" y="5863629"/>
                <a:ext cx="925702" cy="372538"/>
              </a:xfrm>
              <a:prstGeom prst="rect">
                <a:avLst/>
              </a:prstGeom>
              <a:blipFill>
                <a:blip r:embed="rId7"/>
                <a:stretch>
                  <a:fillRect l="-3947" r="-2632" b="-13115"/>
                </a:stretch>
              </a:blipFill>
            </p:spPr>
            <p:txBody>
              <a:bodyPr/>
              <a:lstStyle/>
              <a:p>
                <a:r>
                  <a:rPr lang="en-GB">
                    <a:noFill/>
                  </a:rPr>
                  <a:t> </a:t>
                </a:r>
              </a:p>
            </p:txBody>
          </p:sp>
        </mc:Fallback>
      </mc:AlternateContent>
    </p:spTree>
    <p:extLst>
      <p:ext uri="{BB962C8B-B14F-4D97-AF65-F5344CB8AC3E}">
        <p14:creationId xmlns:p14="http://schemas.microsoft.com/office/powerpoint/2010/main" val="36653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P spid="15"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lost</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AA8AAB2-67A0-4AB8-80D2-81549FA47808}"/>
                  </a:ext>
                </a:extLst>
              </p:cNvPr>
              <p:cNvSpPr txBox="1"/>
              <p:nvPr/>
            </p:nvSpPr>
            <p:spPr>
              <a:xfrm>
                <a:off x="3962398" y="1988746"/>
                <a:ext cx="4370684"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𝐹𝑟𝑎𝑐𝑡𝑖𝑜𝑛</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𝑐𝑜𝑝𝑝𝑒𝑟</m:t>
                      </m:r>
                      <m:r>
                        <a:rPr lang="en-US" sz="1400" b="0" i="1" smtClean="0">
                          <a:latin typeface="Cambria Math" panose="02040503050406030204" pitchFamily="18" charset="0"/>
                        </a:rPr>
                        <m:t> </m:t>
                      </m:r>
                      <m:r>
                        <a:rPr lang="en-US" sz="1400" b="0" i="1" smtClean="0">
                          <a:latin typeface="Cambria Math" panose="02040503050406030204" pitchFamily="18" charset="0"/>
                        </a:rPr>
                        <m:t>𝑠𝑢𝑙𝑝h𝑎𝑡𝑒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𝑡h𝑒</m:t>
                      </m:r>
                      <m:r>
                        <a:rPr lang="en-US" sz="1400" b="0" i="1" smtClean="0">
                          <a:latin typeface="Cambria Math" panose="02040503050406030204" pitchFamily="18" charset="0"/>
                        </a:rPr>
                        <m:t> </m:t>
                      </m:r>
                      <m:r>
                        <a:rPr lang="en-US" sz="1400" b="0" i="1" smtClean="0">
                          <a:latin typeface="Cambria Math" panose="02040503050406030204" pitchFamily="18" charset="0"/>
                        </a:rPr>
                        <m:t>𝑡𝑎𝑛𝑘</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22" name="テキスト ボックス 21">
                <a:extLst>
                  <a:ext uri="{FF2B5EF4-FFF2-40B4-BE49-F238E27FC236}">
                    <a16:creationId xmlns:a16="http://schemas.microsoft.com/office/drawing/2014/main" id="{6AA8AAB2-67A0-4AB8-80D2-81549FA47808}"/>
                  </a:ext>
                </a:extLst>
              </p:cNvPr>
              <p:cNvSpPr txBox="1">
                <a:spLocks noRot="1" noChangeAspect="1" noMove="1" noResize="1" noEditPoints="1" noAdjustHandles="1" noChangeArrowheads="1" noChangeShapeType="1" noTextEdit="1"/>
              </p:cNvSpPr>
              <p:nvPr/>
            </p:nvSpPr>
            <p:spPr>
              <a:xfrm>
                <a:off x="3962398" y="1988746"/>
                <a:ext cx="4370684" cy="372538"/>
              </a:xfrm>
              <a:prstGeom prst="rect">
                <a:avLst/>
              </a:prstGeom>
              <a:blipFill>
                <a:blip r:embed="rId4"/>
                <a:stretch>
                  <a:fillRect l="-418" r="-279"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2A1AD02-0A46-40FF-957F-C8D6CF523F69}"/>
                  </a:ext>
                </a:extLst>
              </p:cNvPr>
              <p:cNvSpPr txBox="1"/>
              <p:nvPr/>
            </p:nvSpPr>
            <p:spPr>
              <a:xfrm>
                <a:off x="3855955" y="2636461"/>
                <a:ext cx="507876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30 </a:t>
                </a:r>
                <a:r>
                  <a:rPr lang="en-US" sz="1400" dirty="0" err="1">
                    <a:solidFill>
                      <a:srgbClr val="FF0000"/>
                    </a:solidFill>
                    <a:latin typeface="Comic Sans MS" panose="030F0702030302020204" pitchFamily="66" charset="0"/>
                    <a:sym typeface="Wingdings" panose="05000000000000000000" pitchFamily="2" charset="2"/>
                  </a:rPr>
                  <a:t>litres</a:t>
                </a:r>
                <a:r>
                  <a:rPr lang="en-US" sz="1400" dirty="0">
                    <a:solidFill>
                      <a:srgbClr val="FF0000"/>
                    </a:solidFill>
                    <a:latin typeface="Comic Sans MS" panose="030F0702030302020204" pitchFamily="66" charset="0"/>
                    <a:sym typeface="Wingdings" panose="05000000000000000000" pitchFamily="2" charset="2"/>
                  </a:rPr>
                  <a:t> of the liquid in the tank leaves every hour, some of which is copper sulphate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Multiply 30 by the fraction above to give the amount in terms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𝑡</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endParaRPr lang="en-GB" sz="1400" dirty="0">
                  <a:solidFill>
                    <a:srgbClr val="FF0000"/>
                  </a:solidFill>
                  <a:latin typeface="Comic Sans MS" panose="030F0702030302020204" pitchFamily="66" charset="0"/>
                </a:endParaRPr>
              </a:p>
            </p:txBody>
          </p:sp>
        </mc:Choice>
        <mc:Fallback xmlns="">
          <p:sp>
            <p:nvSpPr>
              <p:cNvPr id="23" name="テキスト ボックス 22">
                <a:extLst>
                  <a:ext uri="{FF2B5EF4-FFF2-40B4-BE49-F238E27FC236}">
                    <a16:creationId xmlns:a16="http://schemas.microsoft.com/office/drawing/2014/main" id="{42A1AD02-0A46-40FF-957F-C8D6CF523F69}"/>
                  </a:ext>
                </a:extLst>
              </p:cNvPr>
              <p:cNvSpPr txBox="1">
                <a:spLocks noRot="1" noChangeAspect="1" noMove="1" noResize="1" noEditPoints="1" noAdjustHandles="1" noChangeArrowheads="1" noChangeShapeType="1" noTextEdit="1"/>
              </p:cNvSpPr>
              <p:nvPr/>
            </p:nvSpPr>
            <p:spPr>
              <a:xfrm>
                <a:off x="3855955" y="2636461"/>
                <a:ext cx="5078760" cy="1169551"/>
              </a:xfrm>
              <a:prstGeom prst="rect">
                <a:avLst/>
              </a:prstGeom>
              <a:blipFill>
                <a:blip r:embed="rId5"/>
                <a:stretch>
                  <a:fillRect t="-521" r="-960" b="-4688"/>
                </a:stretch>
              </a:blipFill>
            </p:spPr>
            <p:txBody>
              <a:bodyPr/>
              <a:lstStyle/>
              <a:p>
                <a:r>
                  <a:rPr lang="en-GB">
                    <a:noFill/>
                  </a:rPr>
                  <a:t> </a:t>
                </a:r>
              </a:p>
            </p:txBody>
          </p:sp>
        </mc:Fallback>
      </mc:AlternateContent>
      <p:sp>
        <p:nvSpPr>
          <p:cNvPr id="24" name="テキスト ボックス 23">
            <a:extLst>
              <a:ext uri="{FF2B5EF4-FFF2-40B4-BE49-F238E27FC236}">
                <a16:creationId xmlns:a16="http://schemas.microsoft.com/office/drawing/2014/main" id="{BF2C66BD-50C4-4F84-92C8-8232FA6A3256}"/>
              </a:ext>
            </a:extLst>
          </p:cNvPr>
          <p:cNvSpPr txBox="1"/>
          <p:nvPr/>
        </p:nvSpPr>
        <p:spPr>
          <a:xfrm>
            <a:off x="3892771" y="4019782"/>
            <a:ext cx="28542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678AF04-1B51-4272-8D77-5B4B88D47563}"/>
                  </a:ext>
                </a:extLst>
              </p:cNvPr>
              <p:cNvSpPr txBox="1"/>
              <p:nvPr/>
            </p:nvSpPr>
            <p:spPr>
              <a:xfrm>
                <a:off x="6738151" y="3963879"/>
                <a:ext cx="1332481"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30</m:t>
                      </m:r>
                      <m:r>
                        <a:rPr lang="en-US" sz="1400" b="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5" name="テキスト ボックス 4">
                <a:extLst>
                  <a:ext uri="{FF2B5EF4-FFF2-40B4-BE49-F238E27FC236}">
                    <a16:creationId xmlns:a16="http://schemas.microsoft.com/office/drawing/2014/main" id="{E678AF04-1B51-4272-8D77-5B4B88D47563}"/>
                  </a:ext>
                </a:extLst>
              </p:cNvPr>
              <p:cNvSpPr txBox="1">
                <a:spLocks noRot="1" noChangeAspect="1" noMove="1" noResize="1" noEditPoints="1" noAdjustHandles="1" noChangeArrowheads="1" noChangeShapeType="1" noTextEdit="1"/>
              </p:cNvSpPr>
              <p:nvPr/>
            </p:nvSpPr>
            <p:spPr>
              <a:xfrm>
                <a:off x="6738151" y="3963879"/>
                <a:ext cx="1332481" cy="372538"/>
              </a:xfrm>
              <a:prstGeom prst="rect">
                <a:avLst/>
              </a:prstGeom>
              <a:blipFill>
                <a:blip r:embed="rId6"/>
                <a:stretch>
                  <a:fillRect l="-2740" r="-1826"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12AB2A5A-1277-4C57-9AC8-DF5A5BC8B8C6}"/>
                  </a:ext>
                </a:extLst>
              </p:cNvPr>
              <p:cNvSpPr txBox="1"/>
              <p:nvPr/>
            </p:nvSpPr>
            <p:spPr>
              <a:xfrm>
                <a:off x="6961572" y="4542407"/>
                <a:ext cx="812081" cy="408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25" name="テキスト ボックス 24">
                <a:extLst>
                  <a:ext uri="{FF2B5EF4-FFF2-40B4-BE49-F238E27FC236}">
                    <a16:creationId xmlns:a16="http://schemas.microsoft.com/office/drawing/2014/main" id="{12AB2A5A-1277-4C57-9AC8-DF5A5BC8B8C6}"/>
                  </a:ext>
                </a:extLst>
              </p:cNvPr>
              <p:cNvSpPr txBox="1">
                <a:spLocks noRot="1" noChangeAspect="1" noMove="1" noResize="1" noEditPoints="1" noAdjustHandles="1" noChangeArrowheads="1" noChangeShapeType="1" noTextEdit="1"/>
              </p:cNvSpPr>
              <p:nvPr/>
            </p:nvSpPr>
            <p:spPr>
              <a:xfrm>
                <a:off x="6961572" y="4542407"/>
                <a:ext cx="812081" cy="408317"/>
              </a:xfrm>
              <a:prstGeom prst="rect">
                <a:avLst/>
              </a:prstGeom>
              <a:blipFill>
                <a:blip r:embed="rId7"/>
                <a:stretch>
                  <a:fillRect l="-2256" r="-300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D155169-B263-41EA-B944-8171F7CA8195}"/>
                  </a:ext>
                </a:extLst>
              </p:cNvPr>
              <p:cNvSpPr txBox="1"/>
              <p:nvPr/>
            </p:nvSpPr>
            <p:spPr>
              <a:xfrm>
                <a:off x="1" y="6151903"/>
                <a:ext cx="3755254"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14:m>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r>
                  <a:rPr lang="en-US" sz="1400" dirty="0">
                    <a:solidFill>
                      <a:srgbClr val="FF0000"/>
                    </a:solidFill>
                    <a:latin typeface="Comic Sans MS" panose="030F0702030302020204" pitchFamily="66" charset="0"/>
                  </a:rPr>
                  <a:t> g </a:t>
                </a:r>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BD155169-B263-41EA-B944-8171F7CA8195}"/>
                  </a:ext>
                </a:extLst>
              </p:cNvPr>
              <p:cNvSpPr txBox="1">
                <a:spLocks noRot="1" noChangeAspect="1" noMove="1" noResize="1" noEditPoints="1" noAdjustHandles="1" noChangeArrowheads="1" noChangeShapeType="1" noTextEdit="1"/>
              </p:cNvSpPr>
              <p:nvPr/>
            </p:nvSpPr>
            <p:spPr>
              <a:xfrm>
                <a:off x="1" y="6151903"/>
                <a:ext cx="3755254" cy="398314"/>
              </a:xfrm>
              <a:prstGeom prst="rect">
                <a:avLst/>
              </a:prstGeom>
              <a:blipFill>
                <a:blip r:embed="rId8"/>
                <a:stretch>
                  <a:fillRect b="-3030"/>
                </a:stretch>
              </a:blipFill>
            </p:spPr>
            <p:txBody>
              <a:bodyPr/>
              <a:lstStyle/>
              <a:p>
                <a:r>
                  <a:rPr lang="en-GB">
                    <a:noFill/>
                  </a:rPr>
                  <a:t> </a:t>
                </a:r>
              </a:p>
            </p:txBody>
          </p:sp>
        </mc:Fallback>
      </mc:AlternateContent>
    </p:spTree>
    <p:extLst>
      <p:ext uri="{BB962C8B-B14F-4D97-AF65-F5344CB8AC3E}">
        <p14:creationId xmlns:p14="http://schemas.microsoft.com/office/powerpoint/2010/main" val="27966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linds(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5"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5250659" cy="307777"/>
          </a:xfrm>
          <a:prstGeom prst="rect">
            <a:avLst/>
          </a:prstGeom>
          <a:noFill/>
        </p:spPr>
        <p:txBody>
          <a:bodyPr wrap="square" rtlCol="0">
            <a:spAutoFit/>
          </a:bodyPr>
          <a:lstStyle/>
          <a:p>
            <a:pPr algn="ctr"/>
            <a:r>
              <a:rPr lang="en-US" sz="1400" u="sng" dirty="0">
                <a:latin typeface="Comic Sans MS" panose="030F0702030302020204" pitchFamily="66" charset="0"/>
              </a:rPr>
              <a:t>Change in the amount of copper sulphate in the tank per hour</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D155169-B263-41EA-B944-8171F7CA8195}"/>
                  </a:ext>
                </a:extLst>
              </p:cNvPr>
              <p:cNvSpPr txBox="1"/>
              <p:nvPr/>
            </p:nvSpPr>
            <p:spPr>
              <a:xfrm>
                <a:off x="1" y="6151903"/>
                <a:ext cx="3755254"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14:m>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r>
                  <a:rPr lang="en-US" sz="1400" dirty="0">
                    <a:solidFill>
                      <a:srgbClr val="FF0000"/>
                    </a:solidFill>
                    <a:latin typeface="Comic Sans MS" panose="030F0702030302020204" pitchFamily="66" charset="0"/>
                  </a:rPr>
                  <a:t> g </a:t>
                </a:r>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BD155169-B263-41EA-B944-8171F7CA8195}"/>
                  </a:ext>
                </a:extLst>
              </p:cNvPr>
              <p:cNvSpPr txBox="1">
                <a:spLocks noRot="1" noChangeAspect="1" noMove="1" noResize="1" noEditPoints="1" noAdjustHandles="1" noChangeArrowheads="1" noChangeShapeType="1" noTextEdit="1"/>
              </p:cNvSpPr>
              <p:nvPr/>
            </p:nvSpPr>
            <p:spPr>
              <a:xfrm>
                <a:off x="1" y="6151903"/>
                <a:ext cx="3755254" cy="398314"/>
              </a:xfrm>
              <a:prstGeom prst="rect">
                <a:avLst/>
              </a:prstGeom>
              <a:blipFill>
                <a:blip r:embed="rId4"/>
                <a:stretch>
                  <a:fillRect b="-30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221EC9FC-43A4-4266-9A53-268469136E08}"/>
                  </a:ext>
                </a:extLst>
              </p:cNvPr>
              <p:cNvSpPr txBox="1"/>
              <p:nvPr/>
            </p:nvSpPr>
            <p:spPr>
              <a:xfrm>
                <a:off x="3847722" y="2082297"/>
                <a:ext cx="4349973" cy="42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𝐴𝑚𝑜𝑢𝑛𝑡</m:t>
                      </m:r>
                      <m:r>
                        <a:rPr lang="en-US" sz="1400" b="0" i="1" smtClean="0">
                          <a:latin typeface="Cambria Math" panose="02040503050406030204" pitchFamily="18" charset="0"/>
                        </a:rPr>
                        <m:t> </m:t>
                      </m:r>
                      <m:r>
                        <a:rPr lang="en-US" sz="1400" b="0" i="1" smtClean="0">
                          <a:latin typeface="Cambria Math" panose="02040503050406030204" pitchFamily="18" charset="0"/>
                        </a:rPr>
                        <m:t>𝑎𝑑𝑑𝑒𝑑</m:t>
                      </m:r>
                      <m:r>
                        <a:rPr lang="en-US" sz="1400" b="0" i="1" smtClean="0">
                          <a:latin typeface="Cambria Math" panose="02040503050406030204" pitchFamily="18" charset="0"/>
                        </a:rPr>
                        <m:t> </m:t>
                      </m:r>
                      <m:r>
                        <a:rPr lang="en-US" sz="1400" b="0" i="1" smtClean="0">
                          <a:latin typeface="Cambria Math" panose="02040503050406030204" pitchFamily="18" charset="0"/>
                        </a:rPr>
                        <m:t>𝑝𝑒𝑟</m:t>
                      </m:r>
                      <m:r>
                        <a:rPr lang="en-US" sz="1400" b="0" i="1" smtClean="0">
                          <a:latin typeface="Cambria Math" panose="02040503050406030204" pitchFamily="18" charset="0"/>
                        </a:rPr>
                        <m:t> </m:t>
                      </m:r>
                      <m:r>
                        <a:rPr lang="en-US" sz="1400" b="0" i="1" smtClean="0">
                          <a:latin typeface="Cambria Math" panose="02040503050406030204" pitchFamily="18" charset="0"/>
                        </a:rPr>
                        <m:t>h𝑜𝑢𝑟</m:t>
                      </m:r>
                      <m:r>
                        <a:rPr lang="en-US" sz="1400" b="0" i="1" smtClean="0">
                          <a:latin typeface="Cambria Math" panose="02040503050406030204" pitchFamily="18" charset="0"/>
                        </a:rPr>
                        <m:t> −</m:t>
                      </m:r>
                      <m:r>
                        <a:rPr lang="en-US" sz="1400" b="0" i="1" smtClean="0">
                          <a:latin typeface="Cambria Math" panose="02040503050406030204" pitchFamily="18" charset="0"/>
                        </a:rPr>
                        <m:t>𝑎𝑚𝑜𝑢𝑛𝑡</m:t>
                      </m:r>
                      <m:r>
                        <a:rPr lang="en-US" sz="1400" b="0" i="1" smtClean="0">
                          <a:latin typeface="Cambria Math" panose="02040503050406030204" pitchFamily="18" charset="0"/>
                        </a:rPr>
                        <m:t> </m:t>
                      </m:r>
                      <m:r>
                        <a:rPr lang="en-US" sz="1400" b="0" i="1" smtClean="0">
                          <a:latin typeface="Cambria Math" panose="02040503050406030204" pitchFamily="18" charset="0"/>
                        </a:rPr>
                        <m:t>𝑙𝑜𝑠𝑡</m:t>
                      </m:r>
                      <m:r>
                        <a:rPr lang="en-US" sz="1400" b="0" i="1" smtClean="0">
                          <a:latin typeface="Cambria Math" panose="02040503050406030204" pitchFamily="18" charset="0"/>
                        </a:rPr>
                        <m:t> </m:t>
                      </m:r>
                      <m:r>
                        <a:rPr lang="en-US" sz="1400" b="0" i="1" smtClean="0">
                          <a:latin typeface="Cambria Math" panose="02040503050406030204" pitchFamily="18" charset="0"/>
                        </a:rPr>
                        <m:t>𝑝𝑒𝑟</m:t>
                      </m:r>
                      <m:r>
                        <a:rPr lang="en-US" sz="1400" b="0" i="1" smtClean="0">
                          <a:latin typeface="Cambria Math" panose="02040503050406030204" pitchFamily="18" charset="0"/>
                        </a:rPr>
                        <m:t> </m:t>
                      </m:r>
                      <m:r>
                        <a:rPr lang="en-US" sz="1400" b="0" i="1" smtClean="0">
                          <a:latin typeface="Cambria Math" panose="02040503050406030204" pitchFamily="18" charset="0"/>
                        </a:rPr>
                        <m:t>h𝑜𝑢𝑟</m:t>
                      </m:r>
                    </m:oMath>
                  </m:oMathPara>
                </a14:m>
                <a:endParaRPr lang="en-GB" sz="1400" dirty="0"/>
              </a:p>
            </p:txBody>
          </p:sp>
        </mc:Choice>
        <mc:Fallback xmlns="">
          <p:sp>
            <p:nvSpPr>
              <p:cNvPr id="4" name="テキスト ボックス 3">
                <a:extLst>
                  <a:ext uri="{FF2B5EF4-FFF2-40B4-BE49-F238E27FC236}">
                    <a16:creationId xmlns:a16="http://schemas.microsoft.com/office/drawing/2014/main" id="{221EC9FC-43A4-4266-9A53-268469136E08}"/>
                  </a:ext>
                </a:extLst>
              </p:cNvPr>
              <p:cNvSpPr txBox="1">
                <a:spLocks noRot="1" noChangeAspect="1" noMove="1" noResize="1" noEditPoints="1" noAdjustHandles="1" noChangeArrowheads="1" noChangeShapeType="1" noTextEdit="1"/>
              </p:cNvSpPr>
              <p:nvPr/>
            </p:nvSpPr>
            <p:spPr>
              <a:xfrm>
                <a:off x="3847722" y="2082297"/>
                <a:ext cx="4349973" cy="421910"/>
              </a:xfrm>
              <a:prstGeom prst="rect">
                <a:avLst/>
              </a:prstGeom>
              <a:blipFill>
                <a:blip r:embed="rId5"/>
                <a:stretch>
                  <a:fillRect l="-980" t="-1449" r="-840" b="-101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A0823BF-C823-4230-9952-A30021C70E5A}"/>
                  </a:ext>
                </a:extLst>
              </p:cNvPr>
              <p:cNvSpPr txBox="1"/>
              <p:nvPr/>
            </p:nvSpPr>
            <p:spPr>
              <a:xfrm>
                <a:off x="3855267" y="2768852"/>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i="1">
                          <a:latin typeface="Cambria Math" panose="02040503050406030204" pitchFamily="18" charset="0"/>
                        </a:rPr>
                        <m:t>160−</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oMath>
                  </m:oMathPara>
                </a14:m>
                <a:endParaRPr lang="en-GB" sz="1400" dirty="0"/>
              </a:p>
            </p:txBody>
          </p:sp>
        </mc:Choice>
        <mc:Fallback xmlns="">
          <p:sp>
            <p:nvSpPr>
              <p:cNvPr id="16" name="テキスト ボックス 15">
                <a:extLst>
                  <a:ext uri="{FF2B5EF4-FFF2-40B4-BE49-F238E27FC236}">
                    <a16:creationId xmlns:a16="http://schemas.microsoft.com/office/drawing/2014/main" id="{EA0823BF-C823-4230-9952-A30021C70E5A}"/>
                  </a:ext>
                </a:extLst>
              </p:cNvPr>
              <p:cNvSpPr txBox="1">
                <a:spLocks noRot="1" noChangeAspect="1" noMove="1" noResize="1" noEditPoints="1" noAdjustHandles="1" noChangeArrowheads="1" noChangeShapeType="1" noTextEdit="1"/>
              </p:cNvSpPr>
              <p:nvPr/>
            </p:nvSpPr>
            <p:spPr>
              <a:xfrm>
                <a:off x="3855267" y="2768852"/>
                <a:ext cx="1580369" cy="412613"/>
              </a:xfrm>
              <a:prstGeom prst="rect">
                <a:avLst/>
              </a:prstGeom>
              <a:blipFill>
                <a:blip r:embed="rId6"/>
                <a:stretch>
                  <a:fillRect l="-2308" r="-1538" b="-13235"/>
                </a:stretch>
              </a:blipFill>
            </p:spPr>
            <p:txBody>
              <a:bodyPr/>
              <a:lstStyle/>
              <a:p>
                <a:r>
                  <a:rPr lang="en-GB">
                    <a:noFill/>
                  </a:rPr>
                  <a:t> </a:t>
                </a:r>
              </a:p>
            </p:txBody>
          </p:sp>
        </mc:Fallback>
      </mc:AlternateContent>
      <p:sp>
        <p:nvSpPr>
          <p:cNvPr id="6" name="正方形/長方形 5">
            <a:extLst>
              <a:ext uri="{FF2B5EF4-FFF2-40B4-BE49-F238E27FC236}">
                <a16:creationId xmlns:a16="http://schemas.microsoft.com/office/drawing/2014/main" id="{9DD11F61-A6FA-4A85-B4A3-8FEE8357F608}"/>
              </a:ext>
            </a:extLst>
          </p:cNvPr>
          <p:cNvSpPr/>
          <p:nvPr/>
        </p:nvSpPr>
        <p:spPr>
          <a:xfrm>
            <a:off x="4282289" y="2109459"/>
            <a:ext cx="1955549" cy="3259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正方形/長方形 18">
            <a:extLst>
              <a:ext uri="{FF2B5EF4-FFF2-40B4-BE49-F238E27FC236}">
                <a16:creationId xmlns:a16="http://schemas.microsoft.com/office/drawing/2014/main" id="{B4AB1C28-2D45-4BD8-8DA2-1DB5712D9969}"/>
              </a:ext>
            </a:extLst>
          </p:cNvPr>
          <p:cNvSpPr/>
          <p:nvPr/>
        </p:nvSpPr>
        <p:spPr>
          <a:xfrm>
            <a:off x="6446068" y="2118512"/>
            <a:ext cx="1837854" cy="3259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正方形/長方形 19">
            <a:extLst>
              <a:ext uri="{FF2B5EF4-FFF2-40B4-BE49-F238E27FC236}">
                <a16:creationId xmlns:a16="http://schemas.microsoft.com/office/drawing/2014/main" id="{41DFFB9C-29AE-4E8F-A2E3-03850567CCE2}"/>
              </a:ext>
            </a:extLst>
          </p:cNvPr>
          <p:cNvSpPr/>
          <p:nvPr/>
        </p:nvSpPr>
        <p:spPr>
          <a:xfrm>
            <a:off x="4789284" y="2770362"/>
            <a:ext cx="651849" cy="4436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正方形/長方形 20">
            <a:extLst>
              <a:ext uri="{FF2B5EF4-FFF2-40B4-BE49-F238E27FC236}">
                <a16:creationId xmlns:a16="http://schemas.microsoft.com/office/drawing/2014/main" id="{41E7DD1C-E19C-47CD-B5D7-E10CDF2F1531}"/>
              </a:ext>
            </a:extLst>
          </p:cNvPr>
          <p:cNvSpPr/>
          <p:nvPr/>
        </p:nvSpPr>
        <p:spPr>
          <a:xfrm>
            <a:off x="4273237" y="2888057"/>
            <a:ext cx="371192" cy="24444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26">
            <a:extLst>
              <a:ext uri="{FF2B5EF4-FFF2-40B4-BE49-F238E27FC236}">
                <a16:creationId xmlns:a16="http://schemas.microsoft.com/office/drawing/2014/main" id="{51A8C3F3-8D8A-46F4-B852-9757EED399B0}"/>
              </a:ext>
            </a:extLst>
          </p:cNvPr>
          <p:cNvSpPr/>
          <p:nvPr/>
        </p:nvSpPr>
        <p:spPr>
          <a:xfrm>
            <a:off x="199177" y="5821379"/>
            <a:ext cx="3340727" cy="32592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正方形/長方形 27">
            <a:extLst>
              <a:ext uri="{FF2B5EF4-FFF2-40B4-BE49-F238E27FC236}">
                <a16:creationId xmlns:a16="http://schemas.microsoft.com/office/drawing/2014/main" id="{4CB220C5-3C82-4658-BDEE-9ED968DC87BF}"/>
              </a:ext>
            </a:extLst>
          </p:cNvPr>
          <p:cNvSpPr/>
          <p:nvPr/>
        </p:nvSpPr>
        <p:spPr>
          <a:xfrm>
            <a:off x="208231" y="6165411"/>
            <a:ext cx="3313567" cy="37119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円弧 28">
            <a:extLst>
              <a:ext uri="{FF2B5EF4-FFF2-40B4-BE49-F238E27FC236}">
                <a16:creationId xmlns:a16="http://schemas.microsoft.com/office/drawing/2014/main" id="{A76E5424-82D4-47C6-93AC-268BC2210CE2}"/>
              </a:ext>
            </a:extLst>
          </p:cNvPr>
          <p:cNvSpPr/>
          <p:nvPr/>
        </p:nvSpPr>
        <p:spPr>
          <a:xfrm>
            <a:off x="8061877" y="2334827"/>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テキスト ボックス 29">
            <a:extLst>
              <a:ext uri="{FF2B5EF4-FFF2-40B4-BE49-F238E27FC236}">
                <a16:creationId xmlns:a16="http://schemas.microsoft.com/office/drawing/2014/main" id="{9DE7399D-775F-411B-A545-B7383DA0621E}"/>
              </a:ext>
            </a:extLst>
          </p:cNvPr>
          <p:cNvSpPr txBox="1"/>
          <p:nvPr/>
        </p:nvSpPr>
        <p:spPr>
          <a:xfrm>
            <a:off x="8336133" y="2385102"/>
            <a:ext cx="896644"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Replace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199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6" grpId="0"/>
      <p:bldP spid="6" grpId="0" animBg="1"/>
      <p:bldP spid="6" grpId="1" animBg="1"/>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C05D0F5B-4A29-46CA-981A-FFB6C94F6C1D}"/>
                  </a:ext>
                </a:extLst>
              </p:cNvPr>
              <p:cNvSpPr txBox="1"/>
              <p:nvPr/>
            </p:nvSpPr>
            <p:spPr>
              <a:xfrm>
                <a:off x="5896253" y="1506245"/>
                <a:ext cx="1580368"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22" name="テキスト ボックス 21">
                <a:extLst>
                  <a:ext uri="{FF2B5EF4-FFF2-40B4-BE49-F238E27FC236}">
                    <a16:creationId xmlns:a16="http://schemas.microsoft.com/office/drawing/2014/main" id="{C05D0F5B-4A29-46CA-981A-FFB6C94F6C1D}"/>
                  </a:ext>
                </a:extLst>
              </p:cNvPr>
              <p:cNvSpPr txBox="1">
                <a:spLocks noRot="1" noChangeAspect="1" noMove="1" noResize="1" noEditPoints="1" noAdjustHandles="1" noChangeArrowheads="1" noChangeShapeType="1" noTextEdit="1"/>
              </p:cNvSpPr>
              <p:nvPr/>
            </p:nvSpPr>
            <p:spPr>
              <a:xfrm>
                <a:off x="5896253" y="1506245"/>
                <a:ext cx="1580368" cy="412613"/>
              </a:xfrm>
              <a:prstGeom prst="rect">
                <a:avLst/>
              </a:prstGeom>
              <a:blipFill>
                <a:blip r:embed="rId3"/>
                <a:stretch>
                  <a:fillRect l="-2317" r="-1931"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7CE2326-99D2-47BC-8271-008F373C09DC}"/>
                  </a:ext>
                </a:extLst>
              </p:cNvPr>
              <p:cNvSpPr txBox="1"/>
              <p:nvPr/>
            </p:nvSpPr>
            <p:spPr>
              <a:xfrm>
                <a:off x="5116498" y="2075896"/>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=160</m:t>
                      </m:r>
                    </m:oMath>
                  </m:oMathPara>
                </a14:m>
                <a:endParaRPr lang="en-GB" sz="1400" dirty="0"/>
              </a:p>
            </p:txBody>
          </p:sp>
        </mc:Choice>
        <mc:Fallback xmlns="">
          <p:sp>
            <p:nvSpPr>
              <p:cNvPr id="23" name="テキスト ボックス 22">
                <a:extLst>
                  <a:ext uri="{FF2B5EF4-FFF2-40B4-BE49-F238E27FC236}">
                    <a16:creationId xmlns:a16="http://schemas.microsoft.com/office/drawing/2014/main" id="{37CE2326-99D2-47BC-8271-008F373C09DC}"/>
                  </a:ext>
                </a:extLst>
              </p:cNvPr>
              <p:cNvSpPr txBox="1">
                <a:spLocks noRot="1" noChangeAspect="1" noMove="1" noResize="1" noEditPoints="1" noAdjustHandles="1" noChangeArrowheads="1" noChangeShapeType="1" noTextEdit="1"/>
              </p:cNvSpPr>
              <p:nvPr/>
            </p:nvSpPr>
            <p:spPr>
              <a:xfrm>
                <a:off x="5116498" y="2075896"/>
                <a:ext cx="1580369" cy="412613"/>
              </a:xfrm>
              <a:prstGeom prst="rect">
                <a:avLst/>
              </a:prstGeom>
              <a:blipFill>
                <a:blip r:embed="rId4"/>
                <a:stretch>
                  <a:fillRect l="-2308" t="-1493" r="-153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16A68348-4F2C-43BB-8C06-1F14A3CDD842}"/>
                  </a:ext>
                </a:extLst>
              </p:cNvPr>
              <p:cNvSpPr txBox="1"/>
              <p:nvPr/>
            </p:nvSpPr>
            <p:spPr>
              <a:xfrm>
                <a:off x="4993691" y="2663302"/>
                <a:ext cx="1711944"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𝑥</m:t>
                      </m:r>
                      <m:r>
                        <a:rPr lang="en-US" sz="1400" b="0" i="1" smtClean="0">
                          <a:latin typeface="Cambria Math" panose="02040503050406030204" pitchFamily="18" charset="0"/>
                        </a:rPr>
                        <m:t>=160</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16A68348-4F2C-43BB-8C06-1F14A3CDD842}"/>
                  </a:ext>
                </a:extLst>
              </p:cNvPr>
              <p:cNvSpPr txBox="1">
                <a:spLocks noRot="1" noChangeAspect="1" noMove="1" noResize="1" noEditPoints="1" noAdjustHandles="1" noChangeArrowheads="1" noChangeShapeType="1" noTextEdit="1"/>
              </p:cNvSpPr>
              <p:nvPr/>
            </p:nvSpPr>
            <p:spPr>
              <a:xfrm>
                <a:off x="4993691" y="2663302"/>
                <a:ext cx="1711944" cy="412613"/>
              </a:xfrm>
              <a:prstGeom prst="rect">
                <a:avLst/>
              </a:prstGeom>
              <a:blipFill>
                <a:blip r:embed="rId5"/>
                <a:stretch>
                  <a:fillRect l="-1779" t="-1471" r="-1779" b="-11765"/>
                </a:stretch>
              </a:blipFill>
            </p:spPr>
            <p:txBody>
              <a:bodyPr/>
              <a:lstStyle/>
              <a:p>
                <a:r>
                  <a:rPr lang="en-GB">
                    <a:noFill/>
                  </a:rPr>
                  <a:t> </a:t>
                </a:r>
              </a:p>
            </p:txBody>
          </p:sp>
        </mc:Fallback>
      </mc:AlternateContent>
      <p:sp>
        <p:nvSpPr>
          <p:cNvPr id="25" name="円弧 24">
            <a:extLst>
              <a:ext uri="{FF2B5EF4-FFF2-40B4-BE49-F238E27FC236}">
                <a16:creationId xmlns:a16="http://schemas.microsoft.com/office/drawing/2014/main" id="{EC40E44E-F4D0-4A72-A3EF-B1DDBC9321AF}"/>
              </a:ext>
            </a:extLst>
          </p:cNvPr>
          <p:cNvSpPr/>
          <p:nvPr/>
        </p:nvSpPr>
        <p:spPr>
          <a:xfrm>
            <a:off x="7478411" y="173694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977A473C-0C2E-4C04-BD05-AC13DCCA4015}"/>
                  </a:ext>
                </a:extLst>
              </p:cNvPr>
              <p:cNvSpPr txBox="1"/>
              <p:nvPr/>
            </p:nvSpPr>
            <p:spPr>
              <a:xfrm>
                <a:off x="7607812" y="1751009"/>
                <a:ext cx="1351075"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endParaRPr lang="en-GB" sz="1400" dirty="0">
                  <a:solidFill>
                    <a:srgbClr val="FF0000"/>
                  </a:solidFill>
                  <a:latin typeface="Comic Sans MS" panose="030F0702030302020204" pitchFamily="66" charset="0"/>
                </a:endParaRPr>
              </a:p>
            </p:txBody>
          </p:sp>
        </mc:Choice>
        <mc:Fallback xmlns="">
          <p:sp>
            <p:nvSpPr>
              <p:cNvPr id="31" name="テキスト ボックス 30">
                <a:extLst>
                  <a:ext uri="{FF2B5EF4-FFF2-40B4-BE49-F238E27FC236}">
                    <a16:creationId xmlns:a16="http://schemas.microsoft.com/office/drawing/2014/main" id="{977A473C-0C2E-4C04-BD05-AC13DCCA4015}"/>
                  </a:ext>
                </a:extLst>
              </p:cNvPr>
              <p:cNvSpPr txBox="1">
                <a:spLocks noRot="1" noChangeAspect="1" noMove="1" noResize="1" noEditPoints="1" noAdjustHandles="1" noChangeArrowheads="1" noChangeShapeType="1" noTextEdit="1"/>
              </p:cNvSpPr>
              <p:nvPr/>
            </p:nvSpPr>
            <p:spPr>
              <a:xfrm>
                <a:off x="7607812" y="1751009"/>
                <a:ext cx="1351075" cy="398314"/>
              </a:xfrm>
              <a:prstGeom prst="rect">
                <a:avLst/>
              </a:prstGeom>
              <a:blipFill>
                <a:blip r:embed="rId6"/>
                <a:stretch>
                  <a:fillRect b="-3030"/>
                </a:stretch>
              </a:blipFill>
            </p:spPr>
            <p:txBody>
              <a:bodyPr/>
              <a:lstStyle/>
              <a:p>
                <a:r>
                  <a:rPr lang="en-GB">
                    <a:noFill/>
                  </a:rPr>
                  <a:t> </a:t>
                </a:r>
              </a:p>
            </p:txBody>
          </p:sp>
        </mc:Fallback>
      </mc:AlternateContent>
      <p:sp>
        <p:nvSpPr>
          <p:cNvPr id="32" name="円弧 31">
            <a:extLst>
              <a:ext uri="{FF2B5EF4-FFF2-40B4-BE49-F238E27FC236}">
                <a16:creationId xmlns:a16="http://schemas.microsoft.com/office/drawing/2014/main" id="{05C0FD12-9235-4958-902B-A7CAE1FEC5CA}"/>
              </a:ext>
            </a:extLst>
          </p:cNvPr>
          <p:cNvSpPr/>
          <p:nvPr/>
        </p:nvSpPr>
        <p:spPr>
          <a:xfrm>
            <a:off x="6689251" y="2305806"/>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テキスト ボックス 32">
            <a:extLst>
              <a:ext uri="{FF2B5EF4-FFF2-40B4-BE49-F238E27FC236}">
                <a16:creationId xmlns:a16="http://schemas.microsoft.com/office/drawing/2014/main" id="{F5A33952-F09A-4ED0-9419-3D0D62B1289A}"/>
              </a:ext>
            </a:extLst>
          </p:cNvPr>
          <p:cNvSpPr txBox="1"/>
          <p:nvPr/>
        </p:nvSpPr>
        <p:spPr>
          <a:xfrm>
            <a:off x="6883535" y="2393804"/>
            <a:ext cx="18852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if it helps!</a:t>
            </a:r>
            <a:endParaRPr lang="en-GB" sz="1400" dirty="0">
              <a:solidFill>
                <a:srgbClr val="FF0000"/>
              </a:solidFill>
              <a:latin typeface="Comic Sans MS" panose="030F0702030302020204" pitchFamily="66" charset="0"/>
            </a:endParaRPr>
          </a:p>
        </p:txBody>
      </p:sp>
      <p:sp>
        <p:nvSpPr>
          <p:cNvPr id="34" name="正方形/長方形 33">
            <a:extLst>
              <a:ext uri="{FF2B5EF4-FFF2-40B4-BE49-F238E27FC236}">
                <a16:creationId xmlns:a16="http://schemas.microsoft.com/office/drawing/2014/main" id="{E5D5B023-234D-4374-BE22-70131591C094}"/>
              </a:ext>
            </a:extLst>
          </p:cNvPr>
          <p:cNvSpPr/>
          <p:nvPr/>
        </p:nvSpPr>
        <p:spPr>
          <a:xfrm>
            <a:off x="4966310" y="2625155"/>
            <a:ext cx="307817" cy="4888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正方形/長方形 34">
            <a:extLst>
              <a:ext uri="{FF2B5EF4-FFF2-40B4-BE49-F238E27FC236}">
                <a16:creationId xmlns:a16="http://schemas.microsoft.com/office/drawing/2014/main" id="{B2B92562-F8FB-46C1-9CDD-418C3377F3DC}"/>
              </a:ext>
            </a:extLst>
          </p:cNvPr>
          <p:cNvSpPr/>
          <p:nvPr/>
        </p:nvSpPr>
        <p:spPr>
          <a:xfrm>
            <a:off x="5988195" y="2768501"/>
            <a:ext cx="227844" cy="22784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6" name="テキスト ボックス 35">
            <a:extLst>
              <a:ext uri="{FF2B5EF4-FFF2-40B4-BE49-F238E27FC236}">
                <a16:creationId xmlns:a16="http://schemas.microsoft.com/office/drawing/2014/main" id="{F05B1EF5-561B-4662-86DF-3F7198040DD5}"/>
              </a:ext>
            </a:extLst>
          </p:cNvPr>
          <p:cNvSpPr txBox="1"/>
          <p:nvPr/>
        </p:nvSpPr>
        <p:spPr>
          <a:xfrm>
            <a:off x="3775295" y="3245181"/>
            <a:ext cx="513331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have the pattern for the product rule, we need to find the integrating factor to make it work!</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CFC5101E-C3AF-430F-9E85-2E46A41C763C}"/>
                  </a:ext>
                </a:extLst>
              </p:cNvPr>
              <p:cNvSpPr txBox="1"/>
              <p:nvPr/>
            </p:nvSpPr>
            <p:spPr>
              <a:xfrm>
                <a:off x="3871402" y="3966752"/>
                <a:ext cx="2467254" cy="341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𝐼𝑛𝑡𝑒𝑔𝑟𝑎𝑡𝑖𝑛𝑔</m:t>
                      </m:r>
                      <m:r>
                        <a:rPr lang="en-US" sz="1400" b="0" i="1" smtClean="0">
                          <a:latin typeface="Cambria Math" panose="02040503050406030204" pitchFamily="18" charset="0"/>
                        </a:rPr>
                        <m:t> </m:t>
                      </m:r>
                      <m:r>
                        <a:rPr lang="en-US" sz="1400" b="0" i="1" smtClean="0">
                          <a:latin typeface="Cambria Math" panose="02040503050406030204" pitchFamily="18" charset="0"/>
                        </a:rPr>
                        <m:t>𝑓𝑎𝑐𝑡𝑜𝑟</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𝑃</m:t>
                              </m:r>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37" name="テキスト ボックス 36">
                <a:extLst>
                  <a:ext uri="{FF2B5EF4-FFF2-40B4-BE49-F238E27FC236}">
                    <a16:creationId xmlns:a16="http://schemas.microsoft.com/office/drawing/2014/main" id="{CFC5101E-C3AF-430F-9E85-2E46A41C763C}"/>
                  </a:ext>
                </a:extLst>
              </p:cNvPr>
              <p:cNvSpPr txBox="1">
                <a:spLocks noRot="1" noChangeAspect="1" noMove="1" noResize="1" noEditPoints="1" noAdjustHandles="1" noChangeArrowheads="1" noChangeShapeType="1" noTextEdit="1"/>
              </p:cNvSpPr>
              <p:nvPr/>
            </p:nvSpPr>
            <p:spPr>
              <a:xfrm>
                <a:off x="3871402" y="3966752"/>
                <a:ext cx="2467254" cy="341888"/>
              </a:xfrm>
              <a:prstGeom prst="rect">
                <a:avLst/>
              </a:prstGeom>
              <a:blipFill>
                <a:blip r:embed="rId7"/>
                <a:stretch>
                  <a:fillRect t="-78571" r="-1975" b="-982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B94C979A-2B10-463F-9097-188F74CB86A3}"/>
                  </a:ext>
                </a:extLst>
              </p:cNvPr>
              <p:cNvSpPr txBox="1"/>
              <p:nvPr/>
            </p:nvSpPr>
            <p:spPr>
              <a:xfrm>
                <a:off x="5479739" y="4341093"/>
                <a:ext cx="921060" cy="416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38" name="テキスト ボックス 37">
                <a:extLst>
                  <a:ext uri="{FF2B5EF4-FFF2-40B4-BE49-F238E27FC236}">
                    <a16:creationId xmlns:a16="http://schemas.microsoft.com/office/drawing/2014/main" id="{B94C979A-2B10-463F-9097-188F74CB86A3}"/>
                  </a:ext>
                </a:extLst>
              </p:cNvPr>
              <p:cNvSpPr txBox="1">
                <a:spLocks noRot="1" noChangeAspect="1" noMove="1" noResize="1" noEditPoints="1" noAdjustHandles="1" noChangeArrowheads="1" noChangeShapeType="1" noTextEdit="1"/>
              </p:cNvSpPr>
              <p:nvPr/>
            </p:nvSpPr>
            <p:spPr>
              <a:xfrm>
                <a:off x="5479739" y="4341093"/>
                <a:ext cx="921060" cy="416204"/>
              </a:xfrm>
              <a:prstGeom prst="rect">
                <a:avLst/>
              </a:prstGeom>
              <a:blipFill>
                <a:blip r:embed="rId8"/>
                <a:stretch>
                  <a:fillRect t="-52941" r="-12583" b="-7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E6654FEA-046B-43BF-A88E-6FC9EDC444E9}"/>
                  </a:ext>
                </a:extLst>
              </p:cNvPr>
              <p:cNvSpPr txBox="1"/>
              <p:nvPr/>
            </p:nvSpPr>
            <p:spPr>
              <a:xfrm>
                <a:off x="5481221" y="4875232"/>
                <a:ext cx="921060" cy="317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3</m:t>
                          </m:r>
                          <m:r>
                            <m:rPr>
                              <m:sty m:val="p"/>
                            </m:rPr>
                            <a:rPr lang="en-US" sz="1400" b="0" i="0" smtClean="0">
                              <a:latin typeface="Cambria Math" panose="02040503050406030204" pitchFamily="18" charset="0"/>
                            </a:rPr>
                            <m:t>ln</m:t>
                          </m:r>
                          <m:r>
                            <a:rPr lang="en-US" sz="1400" b="0" i="1" smtClean="0">
                              <a:latin typeface="Cambria Math" panose="02040503050406030204" pitchFamily="18" charset="0"/>
                            </a:rPr>
                            <m:t>⁡(100+</m:t>
                          </m:r>
                          <m:r>
                            <a:rPr lang="en-US" sz="1400" b="0" i="1" smtClean="0">
                              <a:latin typeface="Cambria Math" panose="02040503050406030204" pitchFamily="18" charset="0"/>
                            </a:rPr>
                            <m:t>𝑡</m:t>
                          </m:r>
                          <m:r>
                            <a:rPr lang="en-US" sz="1400" b="0" i="1" smtClean="0">
                              <a:latin typeface="Cambria Math" panose="02040503050406030204" pitchFamily="18" charset="0"/>
                            </a:rPr>
                            <m:t>)</m:t>
                          </m:r>
                        </m:sup>
                      </m:sSup>
                    </m:oMath>
                  </m:oMathPara>
                </a14:m>
                <a:endParaRPr lang="en-GB" sz="1400" dirty="0"/>
              </a:p>
            </p:txBody>
          </p:sp>
        </mc:Choice>
        <mc:Fallback xmlns="">
          <p:sp>
            <p:nvSpPr>
              <p:cNvPr id="39" name="テキスト ボックス 38">
                <a:extLst>
                  <a:ext uri="{FF2B5EF4-FFF2-40B4-BE49-F238E27FC236}">
                    <a16:creationId xmlns:a16="http://schemas.microsoft.com/office/drawing/2014/main" id="{E6654FEA-046B-43BF-A88E-6FC9EDC444E9}"/>
                  </a:ext>
                </a:extLst>
              </p:cNvPr>
              <p:cNvSpPr txBox="1">
                <a:spLocks noRot="1" noChangeAspect="1" noMove="1" noResize="1" noEditPoints="1" noAdjustHandles="1" noChangeArrowheads="1" noChangeShapeType="1" noTextEdit="1"/>
              </p:cNvSpPr>
              <p:nvPr/>
            </p:nvSpPr>
            <p:spPr>
              <a:xfrm>
                <a:off x="5481221" y="4875232"/>
                <a:ext cx="921060" cy="317331"/>
              </a:xfrm>
              <a:prstGeom prst="rect">
                <a:avLst/>
              </a:prstGeom>
              <a:blipFill>
                <a:blip r:embed="rId9"/>
                <a:stretch>
                  <a:fillRect r="-218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EC04D09-9B10-4B51-990C-01DA331C6EAC}"/>
                  </a:ext>
                </a:extLst>
              </p:cNvPr>
              <p:cNvSpPr txBox="1"/>
              <p:nvPr/>
            </p:nvSpPr>
            <p:spPr>
              <a:xfrm>
                <a:off x="5481222" y="5301362"/>
                <a:ext cx="921060" cy="3372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𝑙𝑛</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sup>
                      </m:sSup>
                    </m:oMath>
                  </m:oMathPara>
                </a14:m>
                <a:endParaRPr lang="en-GB" sz="1400" dirty="0"/>
              </a:p>
            </p:txBody>
          </p:sp>
        </mc:Choice>
        <mc:Fallback xmlns="">
          <p:sp>
            <p:nvSpPr>
              <p:cNvPr id="40" name="テキスト ボックス 39">
                <a:extLst>
                  <a:ext uri="{FF2B5EF4-FFF2-40B4-BE49-F238E27FC236}">
                    <a16:creationId xmlns:a16="http://schemas.microsoft.com/office/drawing/2014/main" id="{BEC04D09-9B10-4B51-990C-01DA331C6EAC}"/>
                  </a:ext>
                </a:extLst>
              </p:cNvPr>
              <p:cNvSpPr txBox="1">
                <a:spLocks noRot="1" noChangeAspect="1" noMove="1" noResize="1" noEditPoints="1" noAdjustHandles="1" noChangeArrowheads="1" noChangeShapeType="1" noTextEdit="1"/>
              </p:cNvSpPr>
              <p:nvPr/>
            </p:nvSpPr>
            <p:spPr>
              <a:xfrm>
                <a:off x="5481222" y="5301362"/>
                <a:ext cx="921060" cy="337272"/>
              </a:xfrm>
              <a:prstGeom prst="rect">
                <a:avLst/>
              </a:prstGeom>
              <a:blipFill>
                <a:blip r:embed="rId10"/>
                <a:stretch>
                  <a:fillRect r="-185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782B895B-1481-40F8-A451-5BA0E33B021E}"/>
                  </a:ext>
                </a:extLst>
              </p:cNvPr>
              <p:cNvSpPr txBox="1"/>
              <p:nvPr/>
            </p:nvSpPr>
            <p:spPr>
              <a:xfrm>
                <a:off x="5490096" y="5771880"/>
                <a:ext cx="11681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(100+</m:t>
                          </m:r>
                          <m:r>
                            <a:rPr lang="en-US" sz="1400" b="0" i="1" smtClean="0">
                              <a:latin typeface="Cambria Math" panose="02040503050406030204" pitchFamily="18" charset="0"/>
                            </a:rPr>
                            <m:t>𝑡</m:t>
                          </m:r>
                          <m:r>
                            <a:rPr lang="en-US" sz="1400" b="0" i="1" smtClean="0">
                              <a:latin typeface="Cambria Math" panose="02040503050406030204" pitchFamily="18" charset="0"/>
                            </a:rPr>
                            <m:t>)</m:t>
                          </m:r>
                        </m:e>
                        <m:sup>
                          <m:r>
                            <a:rPr lang="en-US" sz="1400" b="0" i="1" smtClean="0">
                              <a:latin typeface="Cambria Math" panose="02040503050406030204" pitchFamily="18" charset="0"/>
                            </a:rPr>
                            <m:t>3</m:t>
                          </m:r>
                        </m:sup>
                      </m:sSup>
                    </m:oMath>
                  </m:oMathPara>
                </a14:m>
                <a:endParaRPr lang="en-GB" sz="1400" dirty="0"/>
              </a:p>
            </p:txBody>
          </p:sp>
        </mc:Choice>
        <mc:Fallback xmlns="">
          <p:sp>
            <p:nvSpPr>
              <p:cNvPr id="41" name="テキスト ボックス 40">
                <a:extLst>
                  <a:ext uri="{FF2B5EF4-FFF2-40B4-BE49-F238E27FC236}">
                    <a16:creationId xmlns:a16="http://schemas.microsoft.com/office/drawing/2014/main" id="{782B895B-1481-40F8-A451-5BA0E33B021E}"/>
                  </a:ext>
                </a:extLst>
              </p:cNvPr>
              <p:cNvSpPr txBox="1">
                <a:spLocks noRot="1" noChangeAspect="1" noMove="1" noResize="1" noEditPoints="1" noAdjustHandles="1" noChangeArrowheads="1" noChangeShapeType="1" noTextEdit="1"/>
              </p:cNvSpPr>
              <p:nvPr/>
            </p:nvSpPr>
            <p:spPr>
              <a:xfrm>
                <a:off x="5490096" y="5771880"/>
                <a:ext cx="1168156" cy="307777"/>
              </a:xfrm>
              <a:prstGeom prst="rect">
                <a:avLst/>
              </a:prstGeom>
              <a:blipFill>
                <a:blip r:embed="rId11"/>
                <a:stretch>
                  <a:fillRect b="-10000"/>
                </a:stretch>
              </a:blipFill>
            </p:spPr>
            <p:txBody>
              <a:bodyPr/>
              <a:lstStyle/>
              <a:p>
                <a:r>
                  <a:rPr lang="en-GB">
                    <a:noFill/>
                  </a:rPr>
                  <a:t> </a:t>
                </a:r>
              </a:p>
            </p:txBody>
          </p:sp>
        </mc:Fallback>
      </mc:AlternateContent>
      <p:sp>
        <p:nvSpPr>
          <p:cNvPr id="42" name="円弧 41">
            <a:extLst>
              <a:ext uri="{FF2B5EF4-FFF2-40B4-BE49-F238E27FC236}">
                <a16:creationId xmlns:a16="http://schemas.microsoft.com/office/drawing/2014/main" id="{78ADC751-B7DD-4A97-965E-1AFFA913AB98}"/>
              </a:ext>
            </a:extLst>
          </p:cNvPr>
          <p:cNvSpPr/>
          <p:nvPr/>
        </p:nvSpPr>
        <p:spPr>
          <a:xfrm>
            <a:off x="6376599" y="4136994"/>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円弧 42">
            <a:extLst>
              <a:ext uri="{FF2B5EF4-FFF2-40B4-BE49-F238E27FC236}">
                <a16:creationId xmlns:a16="http://schemas.microsoft.com/office/drawing/2014/main" id="{B58DBF8B-68A8-4B23-8D8E-88FCDDDDE7BC}"/>
              </a:ext>
            </a:extLst>
          </p:cNvPr>
          <p:cNvSpPr/>
          <p:nvPr/>
        </p:nvSpPr>
        <p:spPr>
          <a:xfrm>
            <a:off x="6447620" y="4563122"/>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円弧 43">
            <a:extLst>
              <a:ext uri="{FF2B5EF4-FFF2-40B4-BE49-F238E27FC236}">
                <a16:creationId xmlns:a16="http://schemas.microsoft.com/office/drawing/2014/main" id="{B7DEEE8C-2FD2-4CF2-B429-E631193A4690}"/>
              </a:ext>
            </a:extLst>
          </p:cNvPr>
          <p:cNvSpPr/>
          <p:nvPr/>
        </p:nvSpPr>
        <p:spPr>
          <a:xfrm>
            <a:off x="6456497" y="5024761"/>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円弧 44">
            <a:extLst>
              <a:ext uri="{FF2B5EF4-FFF2-40B4-BE49-F238E27FC236}">
                <a16:creationId xmlns:a16="http://schemas.microsoft.com/office/drawing/2014/main" id="{6AACFA0D-49FF-4558-A168-72DF99B07253}"/>
              </a:ext>
            </a:extLst>
          </p:cNvPr>
          <p:cNvSpPr/>
          <p:nvPr/>
        </p:nvSpPr>
        <p:spPr>
          <a:xfrm>
            <a:off x="6509763" y="5486400"/>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9AE432DD-5564-4FC1-A531-3F49BF31025E}"/>
                  </a:ext>
                </a:extLst>
              </p:cNvPr>
              <p:cNvSpPr txBox="1"/>
              <p:nvPr/>
            </p:nvSpPr>
            <p:spPr>
              <a:xfrm>
                <a:off x="6668611" y="4082216"/>
                <a:ext cx="2253448" cy="430887"/>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Replace </a:t>
                </a:r>
                <a14:m>
                  <m:oMath xmlns:m="http://schemas.openxmlformats.org/officeDocument/2006/math">
                    <m:r>
                      <a:rPr lang="en-US" sz="1100" i="1" dirty="0" smtClean="0">
                        <a:solidFill>
                          <a:srgbClr val="0000FF"/>
                        </a:solidFill>
                        <a:latin typeface="Cambria Math" panose="02040503050406030204" pitchFamily="18" charset="0"/>
                      </a:rPr>
                      <m:t>𝑃</m:t>
                    </m:r>
                  </m:oMath>
                </a14:m>
                <a:r>
                  <a:rPr lang="en-US" sz="1100" dirty="0">
                    <a:solidFill>
                      <a:srgbClr val="0000FF"/>
                    </a:solidFill>
                    <a:latin typeface="Comic Sans MS" panose="030F0702030302020204" pitchFamily="66" charset="0"/>
                  </a:rPr>
                  <a:t> (the coefficient of </a:t>
                </a:r>
                <a14:m>
                  <m:oMath xmlns:m="http://schemas.openxmlformats.org/officeDocument/2006/math">
                    <m:r>
                      <a:rPr lang="en-US" sz="1050" b="0" i="1" dirty="0" smtClean="0">
                        <a:solidFill>
                          <a:srgbClr val="0000FF"/>
                        </a:solidFill>
                        <a:latin typeface="Cambria Math" panose="02040503050406030204" pitchFamily="18" charset="0"/>
                      </a:rPr>
                      <m:t>𝑥</m:t>
                    </m:r>
                  </m:oMath>
                </a14:m>
                <a:r>
                  <a:rPr lang="en-US" sz="1100" dirty="0">
                    <a:solidFill>
                      <a:srgbClr val="0000FF"/>
                    </a:solidFill>
                    <a:latin typeface="Comic Sans MS" panose="030F0702030302020204" pitchFamily="66" charset="0"/>
                  </a:rPr>
                  <a:t> in this case)</a:t>
                </a:r>
                <a:endParaRPr lang="en-GB" sz="1100" dirty="0">
                  <a:solidFill>
                    <a:srgbClr val="0000FF"/>
                  </a:solidFill>
                  <a:latin typeface="Comic Sans MS" panose="030F0702030302020204" pitchFamily="66" charset="0"/>
                </a:endParaRPr>
              </a:p>
            </p:txBody>
          </p:sp>
        </mc:Choice>
        <mc:Fallback xmlns="">
          <p:sp>
            <p:nvSpPr>
              <p:cNvPr id="46" name="テキスト ボックス 45">
                <a:extLst>
                  <a:ext uri="{FF2B5EF4-FFF2-40B4-BE49-F238E27FC236}">
                    <a16:creationId xmlns:a16="http://schemas.microsoft.com/office/drawing/2014/main" id="{9AE432DD-5564-4FC1-A531-3F49BF31025E}"/>
                  </a:ext>
                </a:extLst>
              </p:cNvPr>
              <p:cNvSpPr txBox="1">
                <a:spLocks noRot="1" noChangeAspect="1" noMove="1" noResize="1" noEditPoints="1" noAdjustHandles="1" noChangeArrowheads="1" noChangeShapeType="1" noTextEdit="1"/>
              </p:cNvSpPr>
              <p:nvPr/>
            </p:nvSpPr>
            <p:spPr>
              <a:xfrm>
                <a:off x="6668611" y="4082216"/>
                <a:ext cx="2253448" cy="430887"/>
              </a:xfrm>
              <a:prstGeom prst="rect">
                <a:avLst/>
              </a:prstGeom>
              <a:blipFill>
                <a:blip r:embed="rId12"/>
                <a:stretch>
                  <a:fillRect b="-10000"/>
                </a:stretch>
              </a:blipFill>
            </p:spPr>
            <p:txBody>
              <a:bodyPr/>
              <a:lstStyle/>
              <a:p>
                <a:r>
                  <a:rPr lang="en-GB">
                    <a:noFill/>
                  </a:rPr>
                  <a:t> </a:t>
                </a:r>
              </a:p>
            </p:txBody>
          </p:sp>
        </mc:Fallback>
      </mc:AlternateContent>
      <p:sp>
        <p:nvSpPr>
          <p:cNvPr id="47" name="テキスト ボックス 46">
            <a:extLst>
              <a:ext uri="{FF2B5EF4-FFF2-40B4-BE49-F238E27FC236}">
                <a16:creationId xmlns:a16="http://schemas.microsoft.com/office/drawing/2014/main" id="{0E279DBC-17A1-43A2-8603-49DA053B2D54}"/>
              </a:ext>
            </a:extLst>
          </p:cNvPr>
          <p:cNvSpPr txBox="1"/>
          <p:nvPr/>
        </p:nvSpPr>
        <p:spPr>
          <a:xfrm>
            <a:off x="6686367" y="4623754"/>
            <a:ext cx="957307"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Integrate</a:t>
            </a:r>
            <a:endParaRPr lang="en-GB" sz="1100" dirty="0">
              <a:solidFill>
                <a:srgbClr val="0000FF"/>
              </a:solidFill>
              <a:latin typeface="Comic Sans MS" panose="030F0702030302020204" pitchFamily="66" charset="0"/>
            </a:endParaRPr>
          </a:p>
        </p:txBody>
      </p:sp>
      <p:sp>
        <p:nvSpPr>
          <p:cNvPr id="48" name="テキスト ボックス 47">
            <a:extLst>
              <a:ext uri="{FF2B5EF4-FFF2-40B4-BE49-F238E27FC236}">
                <a16:creationId xmlns:a16="http://schemas.microsoft.com/office/drawing/2014/main" id="{18945216-B0DD-4CF7-A347-5CD9D3D7EA4B}"/>
              </a:ext>
            </a:extLst>
          </p:cNvPr>
          <p:cNvSpPr txBox="1"/>
          <p:nvPr/>
        </p:nvSpPr>
        <p:spPr>
          <a:xfrm>
            <a:off x="6704123" y="5067637"/>
            <a:ext cx="139231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Use the power law</a:t>
            </a:r>
            <a:endParaRPr lang="en-GB" sz="1100" dirty="0">
              <a:solidFill>
                <a:srgbClr val="0000FF"/>
              </a:solidFill>
              <a:latin typeface="Comic Sans MS" panose="030F0702030302020204" pitchFamily="66" charset="0"/>
            </a:endParaRPr>
          </a:p>
        </p:txBody>
      </p:sp>
      <p:sp>
        <p:nvSpPr>
          <p:cNvPr id="49" name="テキスト ボックス 48">
            <a:extLst>
              <a:ext uri="{FF2B5EF4-FFF2-40B4-BE49-F238E27FC236}">
                <a16:creationId xmlns:a16="http://schemas.microsoft.com/office/drawing/2014/main" id="{5F786C47-7928-4401-A935-ABAF619D5922}"/>
              </a:ext>
            </a:extLst>
          </p:cNvPr>
          <p:cNvSpPr txBox="1"/>
          <p:nvPr/>
        </p:nvSpPr>
        <p:spPr>
          <a:xfrm>
            <a:off x="6748511" y="5547030"/>
            <a:ext cx="74424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Simplify</a:t>
            </a:r>
            <a:endParaRPr lang="en-GB" sz="1100" dirty="0">
              <a:solidFill>
                <a:srgbClr val="0000FF"/>
              </a:solidFill>
              <a:latin typeface="Comic Sans MS" panose="030F0702030302020204" pitchFamily="66" charset="0"/>
            </a:endParaRPr>
          </a:p>
        </p:txBody>
      </p:sp>
      <p:cxnSp>
        <p:nvCxnSpPr>
          <p:cNvPr id="50" name="直線コネクタ 49">
            <a:extLst>
              <a:ext uri="{FF2B5EF4-FFF2-40B4-BE49-F238E27FC236}">
                <a16:creationId xmlns:a16="http://schemas.microsoft.com/office/drawing/2014/main" id="{7278EFD5-AB8A-4397-92F8-FF634085A37F}"/>
              </a:ext>
            </a:extLst>
          </p:cNvPr>
          <p:cNvCxnSpPr/>
          <p:nvPr/>
        </p:nvCxnSpPr>
        <p:spPr>
          <a:xfrm>
            <a:off x="4092605" y="3826276"/>
            <a:ext cx="45808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A4C3B4FF-5A1B-4CE7-8DDB-AD7CC84E6460}"/>
              </a:ext>
            </a:extLst>
          </p:cNvPr>
          <p:cNvSpPr/>
          <p:nvPr/>
        </p:nvSpPr>
        <p:spPr>
          <a:xfrm>
            <a:off x="2109180" y="4055939"/>
            <a:ext cx="163503" cy="231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ACF41F8F-1538-4E16-9C81-1C3FC3085491}"/>
              </a:ext>
            </a:extLst>
          </p:cNvPr>
          <p:cNvSpPr/>
          <p:nvPr/>
        </p:nvSpPr>
        <p:spPr>
          <a:xfrm>
            <a:off x="2305969" y="4297116"/>
            <a:ext cx="163503" cy="231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3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linds(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linds(horizontal)">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linds(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5"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blinds(vertical)">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blinds(horizontal)">
                                      <p:cBhvr>
                                        <p:cTn id="104" dur="500"/>
                                        <p:tgtEl>
                                          <p:spTgt spid="46"/>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blinds(horizontal)">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blinds(horizontal)">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blinds(horizontal)">
                                      <p:cBhvr>
                                        <p:cTn id="129" dur="500"/>
                                        <p:tgtEl>
                                          <p:spTgt spid="44"/>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blinds(horizontal)">
                                      <p:cBhvr>
                                        <p:cTn id="134" dur="500"/>
                                        <p:tgtEl>
                                          <p:spTgt spid="4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blinds(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blinds(horizontal)">
                                      <p:cBhvr>
                                        <p:cTn id="144" dur="500"/>
                                        <p:tgtEl>
                                          <p:spTgt spid="45"/>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blinds(horizontal)">
                                      <p:cBhvr>
                                        <p:cTn id="149" dur="500"/>
                                        <p:tgtEl>
                                          <p:spTgt spid="49"/>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linds(horizontal)">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31" grpId="0"/>
      <p:bldP spid="32" grpId="0" animBg="1"/>
      <p:bldP spid="33" grpId="0"/>
      <p:bldP spid="34" grpId="0" animBg="1"/>
      <p:bldP spid="34" grpId="1" animBg="1"/>
      <p:bldP spid="35" grpId="0" animBg="1"/>
      <p:bldP spid="35" grpId="1" animBg="1"/>
      <p:bldP spid="36" grpId="0"/>
      <p:bldP spid="37" grpId="0"/>
      <p:bldP spid="38" grpId="0"/>
      <p:bldP spid="39" grpId="0"/>
      <p:bldP spid="40" grpId="0"/>
      <p:bldP spid="41" grpId="0"/>
      <p:bldP spid="42" grpId="0" animBg="1"/>
      <p:bldP spid="43" grpId="0" animBg="1"/>
      <p:bldP spid="44" grpId="0" animBg="1"/>
      <p:bldP spid="45" grpId="0" animBg="1"/>
      <p:bldP spid="46" grpId="0"/>
      <p:bldP spid="47" grpId="0"/>
      <p:bldP spid="48" grpId="0"/>
      <p:bldP spid="49" grpId="0"/>
      <p:bldP spid="51" grpId="0" animBg="1"/>
      <p:bldP spid="51" grpId="1" animBg="1"/>
      <p:bldP spid="52" grpId="0" animBg="1"/>
      <p:bldP spid="5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p:sp>
        <p:nvSpPr>
          <p:cNvPr id="53" name="円弧 52">
            <a:extLst>
              <a:ext uri="{FF2B5EF4-FFF2-40B4-BE49-F238E27FC236}">
                <a16:creationId xmlns:a16="http://schemas.microsoft.com/office/drawing/2014/main" id="{84BA0995-B22A-4622-AFE3-8C8E3059200E}"/>
              </a:ext>
            </a:extLst>
          </p:cNvPr>
          <p:cNvSpPr/>
          <p:nvPr/>
        </p:nvSpPr>
        <p:spPr>
          <a:xfrm>
            <a:off x="7427576" y="2884334"/>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D1532547-FB4D-4D7F-AFB9-98D6C623B10C}"/>
                  </a:ext>
                </a:extLst>
              </p:cNvPr>
              <p:cNvSpPr txBox="1"/>
              <p:nvPr/>
            </p:nvSpPr>
            <p:spPr>
              <a:xfrm>
                <a:off x="7546019" y="2901311"/>
                <a:ext cx="145593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54" name="テキスト ボックス 53">
                <a:extLst>
                  <a:ext uri="{FF2B5EF4-FFF2-40B4-BE49-F238E27FC236}">
                    <a16:creationId xmlns:a16="http://schemas.microsoft.com/office/drawing/2014/main" id="{D1532547-FB4D-4D7F-AFB9-98D6C623B10C}"/>
                  </a:ext>
                </a:extLst>
              </p:cNvPr>
              <p:cNvSpPr txBox="1">
                <a:spLocks noRot="1" noChangeAspect="1" noMove="1" noResize="1" noEditPoints="1" noAdjustHandles="1" noChangeArrowheads="1" noChangeShapeType="1" noTextEdit="1"/>
              </p:cNvSpPr>
              <p:nvPr/>
            </p:nvSpPr>
            <p:spPr>
              <a:xfrm>
                <a:off x="7546019" y="2901311"/>
                <a:ext cx="1455938" cy="523220"/>
              </a:xfrm>
              <a:prstGeom prst="rect">
                <a:avLst/>
              </a:prstGeom>
              <a:blipFill>
                <a:blip r:embed="rId3"/>
                <a:stretch>
                  <a:fillRect t="-2326"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F8D7642F-3D61-4F06-BCDA-72818CA45D2C}"/>
                  </a:ext>
                </a:extLst>
              </p:cNvPr>
              <p:cNvSpPr txBox="1"/>
              <p:nvPr/>
            </p:nvSpPr>
            <p:spPr>
              <a:xfrm>
                <a:off x="3841075" y="3232952"/>
                <a:ext cx="3681649"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oMath>
                  </m:oMathPara>
                </a14:m>
                <a:endParaRPr lang="en-GB" sz="1400" dirty="0"/>
              </a:p>
            </p:txBody>
          </p:sp>
        </mc:Choice>
        <mc:Fallback xmlns="">
          <p:sp>
            <p:nvSpPr>
              <p:cNvPr id="55" name="テキスト ボックス 54">
                <a:extLst>
                  <a:ext uri="{FF2B5EF4-FFF2-40B4-BE49-F238E27FC236}">
                    <a16:creationId xmlns:a16="http://schemas.microsoft.com/office/drawing/2014/main" id="{F8D7642F-3D61-4F06-BCDA-72818CA45D2C}"/>
                  </a:ext>
                </a:extLst>
              </p:cNvPr>
              <p:cNvSpPr txBox="1">
                <a:spLocks noRot="1" noChangeAspect="1" noMove="1" noResize="1" noEditPoints="1" noAdjustHandles="1" noChangeArrowheads="1" noChangeShapeType="1" noTextEdit="1"/>
              </p:cNvSpPr>
              <p:nvPr/>
            </p:nvSpPr>
            <p:spPr>
              <a:xfrm>
                <a:off x="3841075" y="3232952"/>
                <a:ext cx="3681649" cy="409023"/>
              </a:xfrm>
              <a:prstGeom prst="rect">
                <a:avLst/>
              </a:prstGeom>
              <a:blipFill>
                <a:blip r:embed="rId4"/>
                <a:stretch>
                  <a:fillRect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A4E21622-A708-44BD-9C06-11F94B6E0B5D}"/>
                  </a:ext>
                </a:extLst>
              </p:cNvPr>
              <p:cNvSpPr txBox="1"/>
              <p:nvPr/>
            </p:nvSpPr>
            <p:spPr>
              <a:xfrm>
                <a:off x="5896253" y="1506245"/>
                <a:ext cx="1580368"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56" name="テキスト ボックス 55">
                <a:extLst>
                  <a:ext uri="{FF2B5EF4-FFF2-40B4-BE49-F238E27FC236}">
                    <a16:creationId xmlns:a16="http://schemas.microsoft.com/office/drawing/2014/main" id="{A4E21622-A708-44BD-9C06-11F94B6E0B5D}"/>
                  </a:ext>
                </a:extLst>
              </p:cNvPr>
              <p:cNvSpPr txBox="1">
                <a:spLocks noRot="1" noChangeAspect="1" noMove="1" noResize="1" noEditPoints="1" noAdjustHandles="1" noChangeArrowheads="1" noChangeShapeType="1" noTextEdit="1"/>
              </p:cNvSpPr>
              <p:nvPr/>
            </p:nvSpPr>
            <p:spPr>
              <a:xfrm>
                <a:off x="5896253" y="1506245"/>
                <a:ext cx="1580368" cy="412613"/>
              </a:xfrm>
              <a:prstGeom prst="rect">
                <a:avLst/>
              </a:prstGeom>
              <a:blipFill>
                <a:blip r:embed="rId5"/>
                <a:stretch>
                  <a:fillRect l="-2317" r="-1931"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D16A0E81-0F40-48B8-8D57-8E57F7BFFF13}"/>
                  </a:ext>
                </a:extLst>
              </p:cNvPr>
              <p:cNvSpPr txBox="1"/>
              <p:nvPr/>
            </p:nvSpPr>
            <p:spPr>
              <a:xfrm>
                <a:off x="5116498" y="2075896"/>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=160</m:t>
                      </m:r>
                    </m:oMath>
                  </m:oMathPara>
                </a14:m>
                <a:endParaRPr lang="en-GB" sz="1400" dirty="0"/>
              </a:p>
            </p:txBody>
          </p:sp>
        </mc:Choice>
        <mc:Fallback xmlns="">
          <p:sp>
            <p:nvSpPr>
              <p:cNvPr id="57" name="テキスト ボックス 56">
                <a:extLst>
                  <a:ext uri="{FF2B5EF4-FFF2-40B4-BE49-F238E27FC236}">
                    <a16:creationId xmlns:a16="http://schemas.microsoft.com/office/drawing/2014/main" id="{D16A0E81-0F40-48B8-8D57-8E57F7BFFF13}"/>
                  </a:ext>
                </a:extLst>
              </p:cNvPr>
              <p:cNvSpPr txBox="1">
                <a:spLocks noRot="1" noChangeAspect="1" noMove="1" noResize="1" noEditPoints="1" noAdjustHandles="1" noChangeArrowheads="1" noChangeShapeType="1" noTextEdit="1"/>
              </p:cNvSpPr>
              <p:nvPr/>
            </p:nvSpPr>
            <p:spPr>
              <a:xfrm>
                <a:off x="5116498" y="2075896"/>
                <a:ext cx="1580369" cy="412613"/>
              </a:xfrm>
              <a:prstGeom prst="rect">
                <a:avLst/>
              </a:prstGeom>
              <a:blipFill>
                <a:blip r:embed="rId6"/>
                <a:stretch>
                  <a:fillRect l="-2308" t="-1493" r="-153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2FC6A545-F5E3-4D6A-B56D-50D194951923}"/>
                  </a:ext>
                </a:extLst>
              </p:cNvPr>
              <p:cNvSpPr txBox="1"/>
              <p:nvPr/>
            </p:nvSpPr>
            <p:spPr>
              <a:xfrm>
                <a:off x="4993691" y="2663302"/>
                <a:ext cx="1711944"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𝑥</m:t>
                      </m:r>
                      <m:r>
                        <a:rPr lang="en-US" sz="1400" b="0" i="1" smtClean="0">
                          <a:latin typeface="Cambria Math" panose="02040503050406030204" pitchFamily="18" charset="0"/>
                        </a:rPr>
                        <m:t>=160</m:t>
                      </m:r>
                    </m:oMath>
                  </m:oMathPara>
                </a14:m>
                <a:endParaRPr lang="en-GB" sz="1400" dirty="0"/>
              </a:p>
            </p:txBody>
          </p:sp>
        </mc:Choice>
        <mc:Fallback xmlns="">
          <p:sp>
            <p:nvSpPr>
              <p:cNvPr id="58" name="テキスト ボックス 57">
                <a:extLst>
                  <a:ext uri="{FF2B5EF4-FFF2-40B4-BE49-F238E27FC236}">
                    <a16:creationId xmlns:a16="http://schemas.microsoft.com/office/drawing/2014/main" id="{2FC6A545-F5E3-4D6A-B56D-50D194951923}"/>
                  </a:ext>
                </a:extLst>
              </p:cNvPr>
              <p:cNvSpPr txBox="1">
                <a:spLocks noRot="1" noChangeAspect="1" noMove="1" noResize="1" noEditPoints="1" noAdjustHandles="1" noChangeArrowheads="1" noChangeShapeType="1" noTextEdit="1"/>
              </p:cNvSpPr>
              <p:nvPr/>
            </p:nvSpPr>
            <p:spPr>
              <a:xfrm>
                <a:off x="4993691" y="2663302"/>
                <a:ext cx="1711944" cy="412613"/>
              </a:xfrm>
              <a:prstGeom prst="rect">
                <a:avLst/>
              </a:prstGeom>
              <a:blipFill>
                <a:blip r:embed="rId7"/>
                <a:stretch>
                  <a:fillRect l="-1779" t="-1471" r="-1779" b="-11765"/>
                </a:stretch>
              </a:blipFill>
            </p:spPr>
            <p:txBody>
              <a:bodyPr/>
              <a:lstStyle/>
              <a:p>
                <a:r>
                  <a:rPr lang="en-GB">
                    <a:noFill/>
                  </a:rPr>
                  <a:t> </a:t>
                </a:r>
              </a:p>
            </p:txBody>
          </p:sp>
        </mc:Fallback>
      </mc:AlternateContent>
      <p:sp>
        <p:nvSpPr>
          <p:cNvPr id="59" name="円弧 58">
            <a:extLst>
              <a:ext uri="{FF2B5EF4-FFF2-40B4-BE49-F238E27FC236}">
                <a16:creationId xmlns:a16="http://schemas.microsoft.com/office/drawing/2014/main" id="{60C97D88-83EB-4C4F-A596-4C80156FD441}"/>
              </a:ext>
            </a:extLst>
          </p:cNvPr>
          <p:cNvSpPr/>
          <p:nvPr/>
        </p:nvSpPr>
        <p:spPr>
          <a:xfrm>
            <a:off x="7478411" y="173694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C53BB283-DF75-4B8C-8C61-F420E4758D3E}"/>
                  </a:ext>
                </a:extLst>
              </p:cNvPr>
              <p:cNvSpPr txBox="1"/>
              <p:nvPr/>
            </p:nvSpPr>
            <p:spPr>
              <a:xfrm>
                <a:off x="7607812" y="1751009"/>
                <a:ext cx="1351075"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endParaRPr lang="en-GB" sz="1400" dirty="0">
                  <a:solidFill>
                    <a:srgbClr val="FF0000"/>
                  </a:solidFill>
                  <a:latin typeface="Comic Sans MS" panose="030F0702030302020204" pitchFamily="66" charset="0"/>
                </a:endParaRPr>
              </a:p>
            </p:txBody>
          </p:sp>
        </mc:Choice>
        <mc:Fallback xmlns="">
          <p:sp>
            <p:nvSpPr>
              <p:cNvPr id="60" name="テキスト ボックス 59">
                <a:extLst>
                  <a:ext uri="{FF2B5EF4-FFF2-40B4-BE49-F238E27FC236}">
                    <a16:creationId xmlns:a16="http://schemas.microsoft.com/office/drawing/2014/main" id="{C53BB283-DF75-4B8C-8C61-F420E4758D3E}"/>
                  </a:ext>
                </a:extLst>
              </p:cNvPr>
              <p:cNvSpPr txBox="1">
                <a:spLocks noRot="1" noChangeAspect="1" noMove="1" noResize="1" noEditPoints="1" noAdjustHandles="1" noChangeArrowheads="1" noChangeShapeType="1" noTextEdit="1"/>
              </p:cNvSpPr>
              <p:nvPr/>
            </p:nvSpPr>
            <p:spPr>
              <a:xfrm>
                <a:off x="7607812" y="1751009"/>
                <a:ext cx="1351075" cy="398314"/>
              </a:xfrm>
              <a:prstGeom prst="rect">
                <a:avLst/>
              </a:prstGeom>
              <a:blipFill>
                <a:blip r:embed="rId8"/>
                <a:stretch>
                  <a:fillRect b="-3030"/>
                </a:stretch>
              </a:blipFill>
            </p:spPr>
            <p:txBody>
              <a:bodyPr/>
              <a:lstStyle/>
              <a:p>
                <a:r>
                  <a:rPr lang="en-GB">
                    <a:noFill/>
                  </a:rPr>
                  <a:t> </a:t>
                </a:r>
              </a:p>
            </p:txBody>
          </p:sp>
        </mc:Fallback>
      </mc:AlternateContent>
      <p:sp>
        <p:nvSpPr>
          <p:cNvPr id="61" name="円弧 60">
            <a:extLst>
              <a:ext uri="{FF2B5EF4-FFF2-40B4-BE49-F238E27FC236}">
                <a16:creationId xmlns:a16="http://schemas.microsoft.com/office/drawing/2014/main" id="{24020556-C2C4-4981-98AE-30CFD863CE8B}"/>
              </a:ext>
            </a:extLst>
          </p:cNvPr>
          <p:cNvSpPr/>
          <p:nvPr/>
        </p:nvSpPr>
        <p:spPr>
          <a:xfrm>
            <a:off x="6689251" y="2305806"/>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テキスト ボックス 61">
            <a:extLst>
              <a:ext uri="{FF2B5EF4-FFF2-40B4-BE49-F238E27FC236}">
                <a16:creationId xmlns:a16="http://schemas.microsoft.com/office/drawing/2014/main" id="{413A5497-66C5-4D03-B41C-91AE43A11CC4}"/>
              </a:ext>
            </a:extLst>
          </p:cNvPr>
          <p:cNvSpPr txBox="1"/>
          <p:nvPr/>
        </p:nvSpPr>
        <p:spPr>
          <a:xfrm>
            <a:off x="6883535" y="2393804"/>
            <a:ext cx="18852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if it helps!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25061A4-A678-4123-A9AD-111A393A8AA2}"/>
                  </a:ext>
                </a:extLst>
              </p:cNvPr>
              <p:cNvSpPr txBox="1"/>
              <p:nvPr/>
            </p:nvSpPr>
            <p:spPr>
              <a:xfrm>
                <a:off x="4836855" y="3775970"/>
                <a:ext cx="2683170"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r>
                            <a:rPr lang="en-US" sz="1400" b="0" i="1" smtClean="0">
                              <a:latin typeface="Cambria Math" panose="02040503050406030204" pitchFamily="18" charset="0"/>
                            </a:rPr>
                            <m:t>𝑥</m:t>
                          </m:r>
                        </m:e>
                      </m:d>
                      <m:r>
                        <a:rPr lang="en-US" sz="1400" b="0" i="1" smtClean="0">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oMath>
                  </m:oMathPara>
                </a14:m>
                <a:endParaRPr lang="en-GB" sz="1400" dirty="0"/>
              </a:p>
            </p:txBody>
          </p:sp>
        </mc:Choice>
        <mc:Fallback xmlns="">
          <p:sp>
            <p:nvSpPr>
              <p:cNvPr id="65" name="テキスト ボックス 64">
                <a:extLst>
                  <a:ext uri="{FF2B5EF4-FFF2-40B4-BE49-F238E27FC236}">
                    <a16:creationId xmlns:a16="http://schemas.microsoft.com/office/drawing/2014/main" id="{525061A4-A678-4123-A9AD-111A393A8AA2}"/>
                  </a:ext>
                </a:extLst>
              </p:cNvPr>
              <p:cNvSpPr txBox="1">
                <a:spLocks noRot="1" noChangeAspect="1" noMove="1" noResize="1" noEditPoints="1" noAdjustHandles="1" noChangeArrowheads="1" noChangeShapeType="1" noTextEdit="1"/>
              </p:cNvSpPr>
              <p:nvPr/>
            </p:nvSpPr>
            <p:spPr>
              <a:xfrm>
                <a:off x="4836855" y="3775970"/>
                <a:ext cx="2683170" cy="409023"/>
              </a:xfrm>
              <a:prstGeom prst="rect">
                <a:avLst/>
              </a:prstGeom>
              <a:blipFill>
                <a:blip r:embed="rId9"/>
                <a:stretch>
                  <a:fillRect l="-1134" b="-13235"/>
                </a:stretch>
              </a:blipFill>
            </p:spPr>
            <p:txBody>
              <a:bodyPr/>
              <a:lstStyle/>
              <a:p>
                <a:r>
                  <a:rPr lang="en-GB">
                    <a:noFill/>
                  </a:rPr>
                  <a:t> </a:t>
                </a:r>
              </a:p>
            </p:txBody>
          </p:sp>
        </mc:Fallback>
      </mc:AlternateContent>
      <p:sp>
        <p:nvSpPr>
          <p:cNvPr id="66" name="円弧 65">
            <a:extLst>
              <a:ext uri="{FF2B5EF4-FFF2-40B4-BE49-F238E27FC236}">
                <a16:creationId xmlns:a16="http://schemas.microsoft.com/office/drawing/2014/main" id="{69F6F391-C9DD-4E43-81BF-BC26731C8C64}"/>
              </a:ext>
            </a:extLst>
          </p:cNvPr>
          <p:cNvSpPr/>
          <p:nvPr/>
        </p:nvSpPr>
        <p:spPr>
          <a:xfrm>
            <a:off x="7420178" y="3489495"/>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テキスト ボックス 66">
            <a:extLst>
              <a:ext uri="{FF2B5EF4-FFF2-40B4-BE49-F238E27FC236}">
                <a16:creationId xmlns:a16="http://schemas.microsoft.com/office/drawing/2014/main" id="{23C3C99B-C1A8-4C1D-B581-73D15ABF7A91}"/>
              </a:ext>
            </a:extLst>
          </p:cNvPr>
          <p:cNvSpPr txBox="1"/>
          <p:nvPr/>
        </p:nvSpPr>
        <p:spPr>
          <a:xfrm>
            <a:off x="7538621" y="3506472"/>
            <a:ext cx="145593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as a differential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BDF00C53-19E4-4A67-84D8-99A73A934FE4}"/>
                  </a:ext>
                </a:extLst>
              </p:cNvPr>
              <p:cNvSpPr txBox="1"/>
              <p:nvPr/>
            </p:nvSpPr>
            <p:spPr>
              <a:xfrm>
                <a:off x="5202318" y="4292354"/>
                <a:ext cx="2735942" cy="565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𝑥</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r>
                            <a:rPr lang="en-US" sz="1400" i="1">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 </m:t>
                          </m:r>
                          <m:r>
                            <a:rPr lang="en-US" sz="1400" b="0" i="1" smtClean="0">
                              <a:latin typeface="Cambria Math" panose="02040503050406030204" pitchFamily="18" charset="0"/>
                            </a:rPr>
                            <m:t>𝑑𝑡</m:t>
                          </m:r>
                        </m:e>
                      </m:nary>
                    </m:oMath>
                  </m:oMathPara>
                </a14:m>
                <a:endParaRPr lang="en-GB" sz="1400" dirty="0"/>
              </a:p>
            </p:txBody>
          </p:sp>
        </mc:Choice>
        <mc:Fallback xmlns="">
          <p:sp>
            <p:nvSpPr>
              <p:cNvPr id="68" name="テキスト ボックス 67">
                <a:extLst>
                  <a:ext uri="{FF2B5EF4-FFF2-40B4-BE49-F238E27FC236}">
                    <a16:creationId xmlns:a16="http://schemas.microsoft.com/office/drawing/2014/main" id="{BDF00C53-19E4-4A67-84D8-99A73A934FE4}"/>
                  </a:ext>
                </a:extLst>
              </p:cNvPr>
              <p:cNvSpPr txBox="1">
                <a:spLocks noRot="1" noChangeAspect="1" noMove="1" noResize="1" noEditPoints="1" noAdjustHandles="1" noChangeArrowheads="1" noChangeShapeType="1" noTextEdit="1"/>
              </p:cNvSpPr>
              <p:nvPr/>
            </p:nvSpPr>
            <p:spPr>
              <a:xfrm>
                <a:off x="5202318" y="4292354"/>
                <a:ext cx="2735942" cy="56509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869441D3-F633-40C4-A62D-9E5D1EFA28C5}"/>
                  </a:ext>
                </a:extLst>
              </p:cNvPr>
              <p:cNvSpPr txBox="1"/>
              <p:nvPr/>
            </p:nvSpPr>
            <p:spPr>
              <a:xfrm>
                <a:off x="8046480" y="3958251"/>
                <a:ext cx="123991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GB" sz="1200" dirty="0">
                  <a:solidFill>
                    <a:srgbClr val="FF0000"/>
                  </a:solidFill>
                  <a:latin typeface="Comic Sans MS" panose="030F0702030302020204" pitchFamily="66" charset="0"/>
                </a:endParaRPr>
              </a:p>
            </p:txBody>
          </p:sp>
        </mc:Choice>
        <mc:Fallback xmlns="">
          <p:sp>
            <p:nvSpPr>
              <p:cNvPr id="69" name="テキスト ボックス 68">
                <a:extLst>
                  <a:ext uri="{FF2B5EF4-FFF2-40B4-BE49-F238E27FC236}">
                    <a16:creationId xmlns:a16="http://schemas.microsoft.com/office/drawing/2014/main" id="{869441D3-F633-40C4-A62D-9E5D1EFA28C5}"/>
                  </a:ext>
                </a:extLst>
              </p:cNvPr>
              <p:cNvSpPr txBox="1">
                <a:spLocks noRot="1" noChangeAspect="1" noMove="1" noResize="1" noEditPoints="1" noAdjustHandles="1" noChangeArrowheads="1" noChangeShapeType="1" noTextEdit="1"/>
              </p:cNvSpPr>
              <p:nvPr/>
            </p:nvSpPr>
            <p:spPr>
              <a:xfrm>
                <a:off x="8046480" y="3958251"/>
                <a:ext cx="1239914" cy="646331"/>
              </a:xfrm>
              <a:prstGeom prst="rect">
                <a:avLst/>
              </a:prstGeom>
              <a:blipFill>
                <a:blip r:embed="rId11"/>
                <a:stretch>
                  <a:fillRect b="-6604"/>
                </a:stretch>
              </a:blipFill>
            </p:spPr>
            <p:txBody>
              <a:bodyPr/>
              <a:lstStyle/>
              <a:p>
                <a:r>
                  <a:rPr lang="en-GB">
                    <a:noFill/>
                  </a:rPr>
                  <a:t> </a:t>
                </a:r>
              </a:p>
            </p:txBody>
          </p:sp>
        </mc:Fallback>
      </mc:AlternateContent>
      <p:sp>
        <p:nvSpPr>
          <p:cNvPr id="70" name="円弧 69">
            <a:extLst>
              <a:ext uri="{FF2B5EF4-FFF2-40B4-BE49-F238E27FC236}">
                <a16:creationId xmlns:a16="http://schemas.microsoft.com/office/drawing/2014/main" id="{16EB4E83-288B-4780-A4FF-D21F4DD9EAA2}"/>
              </a:ext>
            </a:extLst>
          </p:cNvPr>
          <p:cNvSpPr/>
          <p:nvPr/>
        </p:nvSpPr>
        <p:spPr>
          <a:xfrm>
            <a:off x="7821153" y="401475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1186CBDB-F99A-4265-841E-6C9D40202F26}"/>
                  </a:ext>
                </a:extLst>
              </p:cNvPr>
              <p:cNvSpPr txBox="1"/>
              <p:nvPr/>
            </p:nvSpPr>
            <p:spPr>
              <a:xfrm>
                <a:off x="5218916" y="4987963"/>
                <a:ext cx="25169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𝑥</m:t>
                      </m:r>
                      <m:r>
                        <a:rPr lang="en-US" sz="1400" b="0" i="1" smtClean="0">
                          <a:latin typeface="Cambria Math" panose="02040503050406030204" pitchFamily="18" charset="0"/>
                        </a:rPr>
                        <m:t>=40</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4</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71" name="テキスト ボックス 70">
                <a:extLst>
                  <a:ext uri="{FF2B5EF4-FFF2-40B4-BE49-F238E27FC236}">
                    <a16:creationId xmlns:a16="http://schemas.microsoft.com/office/drawing/2014/main" id="{1186CBDB-F99A-4265-841E-6C9D40202F26}"/>
                  </a:ext>
                </a:extLst>
              </p:cNvPr>
              <p:cNvSpPr txBox="1">
                <a:spLocks noRot="1" noChangeAspect="1" noMove="1" noResize="1" noEditPoints="1" noAdjustHandles="1" noChangeArrowheads="1" noChangeShapeType="1" noTextEdit="1"/>
              </p:cNvSpPr>
              <p:nvPr/>
            </p:nvSpPr>
            <p:spPr>
              <a:xfrm>
                <a:off x="5218916" y="4987963"/>
                <a:ext cx="2516907" cy="215444"/>
              </a:xfrm>
              <a:prstGeom prst="rect">
                <a:avLst/>
              </a:prstGeom>
              <a:blipFill>
                <a:blip r:embed="rId12"/>
                <a:stretch>
                  <a:fillRect r="-242" b="-8333"/>
                </a:stretch>
              </a:blipFill>
            </p:spPr>
            <p:txBody>
              <a:bodyPr/>
              <a:lstStyle/>
              <a:p>
                <a:r>
                  <a:rPr lang="en-GB">
                    <a:noFill/>
                  </a:rPr>
                  <a:t> </a:t>
                </a:r>
              </a:p>
            </p:txBody>
          </p:sp>
        </mc:Fallback>
      </mc:AlternateContent>
      <p:sp>
        <p:nvSpPr>
          <p:cNvPr id="72" name="円弧 71">
            <a:extLst>
              <a:ext uri="{FF2B5EF4-FFF2-40B4-BE49-F238E27FC236}">
                <a16:creationId xmlns:a16="http://schemas.microsoft.com/office/drawing/2014/main" id="{DA5E7CEB-7D74-499D-8E7E-B49F4FF30386}"/>
              </a:ext>
            </a:extLst>
          </p:cNvPr>
          <p:cNvSpPr/>
          <p:nvPr/>
        </p:nvSpPr>
        <p:spPr>
          <a:xfrm>
            <a:off x="7774377" y="4547402"/>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テキスト ボックス 72">
            <a:extLst>
              <a:ext uri="{FF2B5EF4-FFF2-40B4-BE49-F238E27FC236}">
                <a16:creationId xmlns:a16="http://schemas.microsoft.com/office/drawing/2014/main" id="{631B7A61-6B49-493A-ABA8-615036426FC6}"/>
              </a:ext>
            </a:extLst>
          </p:cNvPr>
          <p:cNvSpPr txBox="1"/>
          <p:nvPr/>
        </p:nvSpPr>
        <p:spPr>
          <a:xfrm>
            <a:off x="8073639" y="4673475"/>
            <a:ext cx="88929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02A60184-FB92-4280-BB52-5864EEAD0832}"/>
                  </a:ext>
                </a:extLst>
              </p:cNvPr>
              <p:cNvSpPr txBox="1"/>
              <p:nvPr/>
            </p:nvSpPr>
            <p:spPr>
              <a:xfrm>
                <a:off x="6041273" y="5421021"/>
                <a:ext cx="2343527"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=40(100+</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74" name="テキスト ボックス 73">
                <a:extLst>
                  <a:ext uri="{FF2B5EF4-FFF2-40B4-BE49-F238E27FC236}">
                    <a16:creationId xmlns:a16="http://schemas.microsoft.com/office/drawing/2014/main" id="{02A60184-FB92-4280-BB52-5864EEAD0832}"/>
                  </a:ext>
                </a:extLst>
              </p:cNvPr>
              <p:cNvSpPr txBox="1">
                <a:spLocks noRot="1" noChangeAspect="1" noMove="1" noResize="1" noEditPoints="1" noAdjustHandles="1" noChangeArrowheads="1" noChangeShapeType="1" noTextEdit="1"/>
              </p:cNvSpPr>
              <p:nvPr/>
            </p:nvSpPr>
            <p:spPr>
              <a:xfrm>
                <a:off x="6041273" y="5421021"/>
                <a:ext cx="2343527" cy="399340"/>
              </a:xfrm>
              <a:prstGeom prst="rect">
                <a:avLst/>
              </a:prstGeom>
              <a:blipFill>
                <a:blip r:embed="rId13"/>
                <a:stretch>
                  <a:fillRect l="-521" r="-260" b="-6061"/>
                </a:stretch>
              </a:blipFill>
            </p:spPr>
            <p:txBody>
              <a:bodyPr/>
              <a:lstStyle/>
              <a:p>
                <a:r>
                  <a:rPr lang="en-GB">
                    <a:noFill/>
                  </a:rPr>
                  <a:t> </a:t>
                </a:r>
              </a:p>
            </p:txBody>
          </p:sp>
        </mc:Fallback>
      </mc:AlternateContent>
      <p:sp>
        <p:nvSpPr>
          <p:cNvPr id="75" name="円弧 74">
            <a:extLst>
              <a:ext uri="{FF2B5EF4-FFF2-40B4-BE49-F238E27FC236}">
                <a16:creationId xmlns:a16="http://schemas.microsoft.com/office/drawing/2014/main" id="{D0AFAF1D-F538-4FD3-A20D-1153C5E9DAAC}"/>
              </a:ext>
            </a:extLst>
          </p:cNvPr>
          <p:cNvSpPr/>
          <p:nvPr/>
        </p:nvSpPr>
        <p:spPr>
          <a:xfrm>
            <a:off x="8234596" y="5061940"/>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AEFD58BC-5EB4-415F-8EA0-0DC07039FC06}"/>
                  </a:ext>
                </a:extLst>
              </p:cNvPr>
              <p:cNvSpPr txBox="1"/>
              <p:nvPr/>
            </p:nvSpPr>
            <p:spPr>
              <a:xfrm>
                <a:off x="8526316" y="5008454"/>
                <a:ext cx="635794" cy="577081"/>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Divide by</a:t>
                </a:r>
                <a14:m>
                  <m:oMath xmlns:m="http://schemas.openxmlformats.org/officeDocument/2006/math">
                    <m:sSup>
                      <m:sSupPr>
                        <m:ctrlPr>
                          <a:rPr lang="en-US" sz="1050" i="1" smtClean="0">
                            <a:solidFill>
                              <a:srgbClr val="FF0000"/>
                            </a:solidFill>
                            <a:latin typeface="Cambria Math" panose="02040503050406030204" pitchFamily="18" charset="0"/>
                          </a:rPr>
                        </m:ctrlPr>
                      </m:sSupPr>
                      <m:e>
                        <m:r>
                          <a:rPr lang="en-US" sz="1050" b="0" i="1" smtClean="0">
                            <a:solidFill>
                              <a:srgbClr val="FF0000"/>
                            </a:solidFill>
                            <a:latin typeface="Cambria Math" panose="02040503050406030204" pitchFamily="18" charset="0"/>
                          </a:rPr>
                          <m:t>(100+</m:t>
                        </m:r>
                        <m:r>
                          <a:rPr lang="en-US" sz="1050" b="0" i="1" smtClean="0">
                            <a:solidFill>
                              <a:srgbClr val="FF0000"/>
                            </a:solidFill>
                            <a:latin typeface="Cambria Math" panose="02040503050406030204" pitchFamily="18" charset="0"/>
                          </a:rPr>
                          <m:t>𝑡</m:t>
                        </m:r>
                        <m:r>
                          <a:rPr lang="en-US" sz="1050" b="0" i="1" smtClean="0">
                            <a:solidFill>
                              <a:srgbClr val="FF0000"/>
                            </a:solidFill>
                            <a:latin typeface="Cambria Math" panose="02040503050406030204" pitchFamily="18" charset="0"/>
                          </a:rPr>
                          <m:t>)</m:t>
                        </m:r>
                      </m:e>
                      <m:sup>
                        <m:r>
                          <a:rPr lang="en-US" sz="1050" b="0" i="1" smtClean="0">
                            <a:solidFill>
                              <a:srgbClr val="FF0000"/>
                            </a:solidFill>
                            <a:latin typeface="Cambria Math" panose="02040503050406030204" pitchFamily="18" charset="0"/>
                          </a:rPr>
                          <m:t>3</m:t>
                        </m:r>
                      </m:sup>
                    </m:sSup>
                  </m:oMath>
                </a14:m>
                <a:endParaRPr lang="en-GB" sz="1050" dirty="0">
                  <a:solidFill>
                    <a:srgbClr val="FF0000"/>
                  </a:solidFill>
                  <a:latin typeface="Comic Sans MS" panose="030F0702030302020204" pitchFamily="66" charset="0"/>
                </a:endParaRPr>
              </a:p>
            </p:txBody>
          </p:sp>
        </mc:Choice>
        <mc:Fallback xmlns="">
          <p:sp>
            <p:nvSpPr>
              <p:cNvPr id="76" name="テキスト ボックス 75">
                <a:extLst>
                  <a:ext uri="{FF2B5EF4-FFF2-40B4-BE49-F238E27FC236}">
                    <a16:creationId xmlns:a16="http://schemas.microsoft.com/office/drawing/2014/main" id="{AEFD58BC-5EB4-415F-8EA0-0DC07039FC06}"/>
                  </a:ext>
                </a:extLst>
              </p:cNvPr>
              <p:cNvSpPr txBox="1">
                <a:spLocks noRot="1" noChangeAspect="1" noMove="1" noResize="1" noEditPoints="1" noAdjustHandles="1" noChangeArrowheads="1" noChangeShapeType="1" noTextEdit="1"/>
              </p:cNvSpPr>
              <p:nvPr/>
            </p:nvSpPr>
            <p:spPr>
              <a:xfrm>
                <a:off x="8526316" y="5008454"/>
                <a:ext cx="635794" cy="577081"/>
              </a:xfrm>
              <a:prstGeom prst="rect">
                <a:avLst/>
              </a:prstGeom>
              <a:blipFill>
                <a:blip r:embed="rId14"/>
                <a:stretch>
                  <a:fillRect l="-8654" r="-1923" b="-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74F48793-B919-4216-8F86-85A3D838478C}"/>
                  </a:ext>
                </a:extLst>
              </p:cNvPr>
              <p:cNvSpPr txBox="1"/>
              <p:nvPr/>
            </p:nvSpPr>
            <p:spPr>
              <a:xfrm>
                <a:off x="4785721" y="6029986"/>
                <a:ext cx="3869391"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Now we need to find the value of </a:t>
                </a:r>
                <a14:m>
                  <m:oMath xmlns:m="http://schemas.openxmlformats.org/officeDocument/2006/math">
                    <m:r>
                      <a:rPr lang="en-US" sz="1600" i="1" dirty="0" smtClean="0">
                        <a:solidFill>
                          <a:srgbClr val="FF0000"/>
                        </a:solidFill>
                        <a:latin typeface="Cambria Math" panose="02040503050406030204" pitchFamily="18" charset="0"/>
                      </a:rPr>
                      <m:t>𝑐</m:t>
                    </m:r>
                  </m:oMath>
                </a14:m>
                <a:r>
                  <a:rPr lang="en-US" sz="1600" dirty="0">
                    <a:solidFill>
                      <a:srgbClr val="FF0000"/>
                    </a:solidFill>
                    <a:latin typeface="Comic Sans MS" panose="030F0702030302020204" pitchFamily="66" charset="0"/>
                  </a:rPr>
                  <a:t>…</a:t>
                </a:r>
                <a:endParaRPr lang="en-GB" sz="1600" dirty="0">
                  <a:solidFill>
                    <a:srgbClr val="FF0000"/>
                  </a:solidFill>
                  <a:latin typeface="Comic Sans MS" panose="030F0702030302020204" pitchFamily="66" charset="0"/>
                </a:endParaRPr>
              </a:p>
            </p:txBody>
          </p:sp>
        </mc:Choice>
        <mc:Fallback xmlns="">
          <p:sp>
            <p:nvSpPr>
              <p:cNvPr id="77" name="テキスト ボックス 76">
                <a:extLst>
                  <a:ext uri="{FF2B5EF4-FFF2-40B4-BE49-F238E27FC236}">
                    <a16:creationId xmlns:a16="http://schemas.microsoft.com/office/drawing/2014/main" id="{74F48793-B919-4216-8F86-85A3D838478C}"/>
                  </a:ext>
                </a:extLst>
              </p:cNvPr>
              <p:cNvSpPr txBox="1">
                <a:spLocks noRot="1" noChangeAspect="1" noMove="1" noResize="1" noEditPoints="1" noAdjustHandles="1" noChangeArrowheads="1" noChangeShapeType="1" noTextEdit="1"/>
              </p:cNvSpPr>
              <p:nvPr/>
            </p:nvSpPr>
            <p:spPr>
              <a:xfrm>
                <a:off x="4785721" y="6029986"/>
                <a:ext cx="3869391" cy="338554"/>
              </a:xfrm>
              <a:prstGeom prst="rect">
                <a:avLst/>
              </a:prstGeom>
              <a:blipFill>
                <a:blip r:embed="rId15"/>
                <a:stretch>
                  <a:fillRect t="-3571" b="-23214"/>
                </a:stretch>
              </a:blipFill>
            </p:spPr>
            <p:txBody>
              <a:bodyPr/>
              <a:lstStyle/>
              <a:p>
                <a:r>
                  <a:rPr lang="en-GB">
                    <a:noFill/>
                  </a:rPr>
                  <a:t> </a:t>
                </a:r>
              </a:p>
            </p:txBody>
          </p:sp>
        </mc:Fallback>
      </mc:AlternateContent>
    </p:spTree>
    <p:extLst>
      <p:ext uri="{BB962C8B-B14F-4D97-AF65-F5344CB8AC3E}">
        <p14:creationId xmlns:p14="http://schemas.microsoft.com/office/powerpoint/2010/main" val="63071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linds(horizontal)">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linds(horizont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linds(horizontal)">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linds(horizontal)">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blinds(horizontal)">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linds(horizontal)">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blinds(horizontal)">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linds(horizontal)">
                                      <p:cBhvr>
                                        <p:cTn id="8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65" grpId="0"/>
      <p:bldP spid="66" grpId="0" animBg="1"/>
      <p:bldP spid="67" grpId="0"/>
      <p:bldP spid="68" grpId="0"/>
      <p:bldP spid="69" grpId="0"/>
      <p:bldP spid="70" grpId="0" animBg="1"/>
      <p:bldP spid="71" grpId="0"/>
      <p:bldP spid="72" grpId="0" animBg="1"/>
      <p:bldP spid="73" grpId="0"/>
      <p:bldP spid="74" grpId="0"/>
      <p:bldP spid="75" grpId="0" animBg="1"/>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02A60184-FB92-4280-BB52-5864EEAD0832}"/>
                  </a:ext>
                </a:extLst>
              </p:cNvPr>
              <p:cNvSpPr txBox="1"/>
              <p:nvPr/>
            </p:nvSpPr>
            <p:spPr>
              <a:xfrm>
                <a:off x="4579182" y="1563892"/>
                <a:ext cx="2343527"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=40(100+</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74" name="テキスト ボックス 73">
                <a:extLst>
                  <a:ext uri="{FF2B5EF4-FFF2-40B4-BE49-F238E27FC236}">
                    <a16:creationId xmlns:a16="http://schemas.microsoft.com/office/drawing/2014/main" id="{02A60184-FB92-4280-BB52-5864EEAD0832}"/>
                  </a:ext>
                </a:extLst>
              </p:cNvPr>
              <p:cNvSpPr txBox="1">
                <a:spLocks noRot="1" noChangeAspect="1" noMove="1" noResize="1" noEditPoints="1" noAdjustHandles="1" noChangeArrowheads="1" noChangeShapeType="1" noTextEdit="1"/>
              </p:cNvSpPr>
              <p:nvPr/>
            </p:nvSpPr>
            <p:spPr>
              <a:xfrm>
                <a:off x="4579182" y="1563892"/>
                <a:ext cx="2343527" cy="399340"/>
              </a:xfrm>
              <a:prstGeom prst="rect">
                <a:avLst/>
              </a:prstGeom>
              <a:blipFill>
                <a:blip r:embed="rId3"/>
                <a:stretch>
                  <a:fillRect l="-519" b="-6154"/>
                </a:stretch>
              </a:blipFill>
            </p:spPr>
            <p:txBody>
              <a:bodyPr/>
              <a:lstStyle/>
              <a:p>
                <a:r>
                  <a:rPr lang="en-GB">
                    <a:noFill/>
                  </a:rPr>
                  <a:t> </a:t>
                </a:r>
              </a:p>
            </p:txBody>
          </p:sp>
        </mc:Fallback>
      </mc:AlternateContent>
      <p:sp>
        <p:nvSpPr>
          <p:cNvPr id="75" name="円弧 74">
            <a:extLst>
              <a:ext uri="{FF2B5EF4-FFF2-40B4-BE49-F238E27FC236}">
                <a16:creationId xmlns:a16="http://schemas.microsoft.com/office/drawing/2014/main" id="{D0AFAF1D-F538-4FD3-A20D-1153C5E9DAAC}"/>
              </a:ext>
            </a:extLst>
          </p:cNvPr>
          <p:cNvSpPr/>
          <p:nvPr/>
        </p:nvSpPr>
        <p:spPr>
          <a:xfrm>
            <a:off x="6863039" y="1748020"/>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AEFD58BC-5EB4-415F-8EA0-0DC07039FC06}"/>
                  </a:ext>
                </a:extLst>
              </p:cNvPr>
              <p:cNvSpPr txBox="1"/>
              <p:nvPr/>
            </p:nvSpPr>
            <p:spPr>
              <a:xfrm>
                <a:off x="7128769" y="1670450"/>
                <a:ext cx="201523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At the start there is no copper sulphate in the tank </a:t>
                </a:r>
                <a:r>
                  <a:rPr lang="en-US" sz="1200" dirty="0" err="1">
                    <a:solidFill>
                      <a:srgbClr val="FF0000"/>
                    </a:solidFill>
                    <a:latin typeface="Comic Sans MS" panose="030F0702030302020204" pitchFamily="66" charset="0"/>
                  </a:rPr>
                  <a:t>ie</a:t>
                </a:r>
                <a:r>
                  <a:rPr lang="en-US" sz="1200" dirty="0">
                    <a:solidFill>
                      <a:srgbClr val="FF0000"/>
                    </a:solidFill>
                    <a:latin typeface="Comic Sans MS" panose="030F0702030302020204" pitchFamily="66" charset="0"/>
                  </a:rPr>
                  <a:t>) 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GB"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=0</m:t>
                    </m:r>
                  </m:oMath>
                </a14:m>
                <a:endParaRPr lang="en-GB" sz="1200" dirty="0">
                  <a:solidFill>
                    <a:srgbClr val="FF0000"/>
                  </a:solidFill>
                  <a:latin typeface="Comic Sans MS" panose="030F0702030302020204" pitchFamily="66" charset="0"/>
                </a:endParaRPr>
              </a:p>
            </p:txBody>
          </p:sp>
        </mc:Choice>
        <mc:Fallback xmlns="">
          <p:sp>
            <p:nvSpPr>
              <p:cNvPr id="76" name="テキスト ボックス 75">
                <a:extLst>
                  <a:ext uri="{FF2B5EF4-FFF2-40B4-BE49-F238E27FC236}">
                    <a16:creationId xmlns:a16="http://schemas.microsoft.com/office/drawing/2014/main" id="{AEFD58BC-5EB4-415F-8EA0-0DC07039FC06}"/>
                  </a:ext>
                </a:extLst>
              </p:cNvPr>
              <p:cNvSpPr txBox="1">
                <a:spLocks noRot="1" noChangeAspect="1" noMove="1" noResize="1" noEditPoints="1" noAdjustHandles="1" noChangeArrowheads="1" noChangeShapeType="1" noTextEdit="1"/>
              </p:cNvSpPr>
              <p:nvPr/>
            </p:nvSpPr>
            <p:spPr>
              <a:xfrm>
                <a:off x="7128769" y="1670450"/>
                <a:ext cx="2015231" cy="646331"/>
              </a:xfrm>
              <a:prstGeom prst="rect">
                <a:avLst/>
              </a:prstGeom>
              <a:blipFill>
                <a:blip r:embed="rId4"/>
                <a:stretch>
                  <a:fillRect b="-6604"/>
                </a:stretch>
              </a:blipFill>
            </p:spPr>
            <p:txBody>
              <a:bodyPr/>
              <a:lstStyle/>
              <a:p>
                <a:r>
                  <a:rPr lang="en-GB">
                    <a:noFill/>
                  </a:rPr>
                  <a:t> </a:t>
                </a:r>
              </a:p>
            </p:txBody>
          </p:sp>
        </mc:Fallback>
      </mc:AlternateContent>
      <p:sp>
        <p:nvSpPr>
          <p:cNvPr id="77" name="テキスト ボックス 76">
            <a:extLst>
              <a:ext uri="{FF2B5EF4-FFF2-40B4-BE49-F238E27FC236}">
                <a16:creationId xmlns:a16="http://schemas.microsoft.com/office/drawing/2014/main" id="{74F48793-B919-4216-8F86-85A3D838478C}"/>
              </a:ext>
            </a:extLst>
          </p:cNvPr>
          <p:cNvSpPr txBox="1"/>
          <p:nvPr/>
        </p:nvSpPr>
        <p:spPr>
          <a:xfrm>
            <a:off x="6658911" y="2514429"/>
            <a:ext cx="96700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D5BA009-9C38-4FE3-B5A7-572DF9C60E0D}"/>
                  </a:ext>
                </a:extLst>
              </p:cNvPr>
              <p:cNvSpPr txBox="1"/>
              <p:nvPr/>
            </p:nvSpPr>
            <p:spPr>
              <a:xfrm>
                <a:off x="4598416" y="2195687"/>
                <a:ext cx="1762662"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0=40(100)+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e>
                              </m:d>
                            </m:e>
                            <m:sup>
                              <m:r>
                                <a:rPr lang="en-US" sz="1400" i="1">
                                  <a:latin typeface="Cambria Math" panose="02040503050406030204" pitchFamily="18" charset="0"/>
                                </a:rPr>
                                <m:t>3</m:t>
                              </m:r>
                            </m:sup>
                          </m:sSup>
                        </m:den>
                      </m:f>
                    </m:oMath>
                  </m:oMathPara>
                </a14:m>
                <a:endParaRPr lang="en-GB" sz="1400" dirty="0"/>
              </a:p>
            </p:txBody>
          </p:sp>
        </mc:Choice>
        <mc:Fallback xmlns="">
          <p:sp>
            <p:nvSpPr>
              <p:cNvPr id="29" name="テキスト ボックス 28">
                <a:extLst>
                  <a:ext uri="{FF2B5EF4-FFF2-40B4-BE49-F238E27FC236}">
                    <a16:creationId xmlns:a16="http://schemas.microsoft.com/office/drawing/2014/main" id="{3D5BA009-9C38-4FE3-B5A7-572DF9C60E0D}"/>
                  </a:ext>
                </a:extLst>
              </p:cNvPr>
              <p:cNvSpPr txBox="1">
                <a:spLocks noRot="1" noChangeAspect="1" noMove="1" noResize="1" noEditPoints="1" noAdjustHandles="1" noChangeArrowheads="1" noChangeShapeType="1" noTextEdit="1"/>
              </p:cNvSpPr>
              <p:nvPr/>
            </p:nvSpPr>
            <p:spPr>
              <a:xfrm>
                <a:off x="4598416" y="2195687"/>
                <a:ext cx="1762662" cy="399340"/>
              </a:xfrm>
              <a:prstGeom prst="rect">
                <a:avLst/>
              </a:prstGeom>
              <a:blipFill>
                <a:blip r:embed="rId5"/>
                <a:stretch>
                  <a:fillRect l="-1730" r="-346"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36AC4B5-1439-4FF2-89BE-1E81663E6568}"/>
                  </a:ext>
                </a:extLst>
              </p:cNvPr>
              <p:cNvSpPr txBox="1"/>
              <p:nvPr/>
            </p:nvSpPr>
            <p:spPr>
              <a:xfrm>
                <a:off x="4607294" y="2861512"/>
                <a:ext cx="160268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m:t>
                      </m:r>
                      <m:r>
                        <a:rPr lang="en-US" sz="1400" b="0" i="1" smtClean="0">
                          <a:latin typeface="Cambria Math" panose="02040503050406030204" pitchFamily="18" charset="0"/>
                        </a:rPr>
                        <m:t>=−4,000,000,000</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236AC4B5-1439-4FF2-89BE-1E81663E6568}"/>
                  </a:ext>
                </a:extLst>
              </p:cNvPr>
              <p:cNvSpPr txBox="1">
                <a:spLocks noRot="1" noChangeAspect="1" noMove="1" noResize="1" noEditPoints="1" noAdjustHandles="1" noChangeArrowheads="1" noChangeShapeType="1" noTextEdit="1"/>
              </p:cNvSpPr>
              <p:nvPr/>
            </p:nvSpPr>
            <p:spPr>
              <a:xfrm>
                <a:off x="4607294" y="2861512"/>
                <a:ext cx="1602683" cy="215444"/>
              </a:xfrm>
              <a:prstGeom prst="rect">
                <a:avLst/>
              </a:prstGeom>
              <a:blipFill>
                <a:blip r:embed="rId6"/>
                <a:stretch>
                  <a:fillRect l="-1521" r="-1901" b="-2778"/>
                </a:stretch>
              </a:blipFill>
            </p:spPr>
            <p:txBody>
              <a:bodyPr/>
              <a:lstStyle/>
              <a:p>
                <a:r>
                  <a:rPr lang="en-GB">
                    <a:noFill/>
                  </a:rPr>
                  <a:t> </a:t>
                </a:r>
              </a:p>
            </p:txBody>
          </p:sp>
        </mc:Fallback>
      </mc:AlternateContent>
      <p:sp>
        <p:nvSpPr>
          <p:cNvPr id="31" name="円弧 30">
            <a:extLst>
              <a:ext uri="{FF2B5EF4-FFF2-40B4-BE49-F238E27FC236}">
                <a16:creationId xmlns:a16="http://schemas.microsoft.com/office/drawing/2014/main" id="{14636A88-4362-4643-9D04-FD49CD2BA9FA}"/>
              </a:ext>
            </a:extLst>
          </p:cNvPr>
          <p:cNvSpPr/>
          <p:nvPr/>
        </p:nvSpPr>
        <p:spPr>
          <a:xfrm>
            <a:off x="6429512" y="2362059"/>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329925CD-DBE1-4BCE-967D-ACF04302E2EE}"/>
                  </a:ext>
                </a:extLst>
              </p:cNvPr>
              <p:cNvSpPr txBox="1"/>
              <p:nvPr/>
            </p:nvSpPr>
            <p:spPr>
              <a:xfrm>
                <a:off x="4589539" y="3367538"/>
                <a:ext cx="2630272" cy="4351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4,000,000,000</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32" name="テキスト ボックス 31">
                <a:extLst>
                  <a:ext uri="{FF2B5EF4-FFF2-40B4-BE49-F238E27FC236}">
                    <a16:creationId xmlns:a16="http://schemas.microsoft.com/office/drawing/2014/main" id="{329925CD-DBE1-4BCE-967D-ACF04302E2EE}"/>
                  </a:ext>
                </a:extLst>
              </p:cNvPr>
              <p:cNvSpPr txBox="1">
                <a:spLocks noRot="1" noChangeAspect="1" noMove="1" noResize="1" noEditPoints="1" noAdjustHandles="1" noChangeArrowheads="1" noChangeShapeType="1" noTextEdit="1"/>
              </p:cNvSpPr>
              <p:nvPr/>
            </p:nvSpPr>
            <p:spPr>
              <a:xfrm>
                <a:off x="4589539" y="3367538"/>
                <a:ext cx="2630272" cy="435184"/>
              </a:xfrm>
              <a:prstGeom prst="rect">
                <a:avLst/>
              </a:prstGeom>
              <a:blipFill>
                <a:blip r:embed="rId7"/>
                <a:stretch>
                  <a:fillRect l="-696" r="-1160" b="-5556"/>
                </a:stretch>
              </a:blipFill>
            </p:spPr>
            <p:txBody>
              <a:bodyPr/>
              <a:lstStyle/>
              <a:p>
                <a:r>
                  <a:rPr lang="en-GB">
                    <a:noFill/>
                  </a:rPr>
                  <a:t> </a:t>
                </a:r>
              </a:p>
            </p:txBody>
          </p:sp>
        </mc:Fallback>
      </mc:AlternateContent>
      <p:sp>
        <p:nvSpPr>
          <p:cNvPr id="33" name="円弧 32">
            <a:extLst>
              <a:ext uri="{FF2B5EF4-FFF2-40B4-BE49-F238E27FC236}">
                <a16:creationId xmlns:a16="http://schemas.microsoft.com/office/drawing/2014/main" id="{47FCFEC7-3AE2-4856-A831-97A233D96D35}"/>
              </a:ext>
            </a:extLst>
          </p:cNvPr>
          <p:cNvSpPr/>
          <p:nvPr/>
        </p:nvSpPr>
        <p:spPr>
          <a:xfrm>
            <a:off x="7157481" y="2992374"/>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テキスト ボックス 33">
            <a:extLst>
              <a:ext uri="{FF2B5EF4-FFF2-40B4-BE49-F238E27FC236}">
                <a16:creationId xmlns:a16="http://schemas.microsoft.com/office/drawing/2014/main" id="{758EFE4C-1250-44E9-9916-6B9D7A73260E}"/>
              </a:ext>
            </a:extLst>
          </p:cNvPr>
          <p:cNvSpPr txBox="1"/>
          <p:nvPr/>
        </p:nvSpPr>
        <p:spPr>
          <a:xfrm>
            <a:off x="7466779" y="3047088"/>
            <a:ext cx="133099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have the full formula</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057F9A49-2BCD-465D-95B4-B32BBA18E9DB}"/>
                  </a:ext>
                </a:extLst>
              </p:cNvPr>
              <p:cNvSpPr txBox="1"/>
              <p:nvPr/>
            </p:nvSpPr>
            <p:spPr>
              <a:xfrm>
                <a:off x="4599896" y="3972700"/>
                <a:ext cx="2654766" cy="4351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100+6</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4,000,000,000</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b="0" i="1" smtClean="0">
                                      <a:latin typeface="Cambria Math" panose="02040503050406030204" pitchFamily="18" charset="0"/>
                                    </a:rPr>
                                    <m:t>6</m:t>
                                  </m:r>
                                </m:e>
                              </m:d>
                            </m:e>
                            <m:sup>
                              <m:r>
                                <a:rPr lang="en-US" sz="1400" i="1">
                                  <a:latin typeface="Cambria Math" panose="02040503050406030204" pitchFamily="18" charset="0"/>
                                </a:rPr>
                                <m:t>3</m:t>
                              </m:r>
                            </m:sup>
                          </m:sSup>
                        </m:den>
                      </m:f>
                    </m:oMath>
                  </m:oMathPara>
                </a14:m>
                <a:endParaRPr lang="en-GB" sz="1400" dirty="0"/>
              </a:p>
            </p:txBody>
          </p:sp>
        </mc:Choice>
        <mc:Fallback xmlns="">
          <p:sp>
            <p:nvSpPr>
              <p:cNvPr id="35" name="テキスト ボックス 34">
                <a:extLst>
                  <a:ext uri="{FF2B5EF4-FFF2-40B4-BE49-F238E27FC236}">
                    <a16:creationId xmlns:a16="http://schemas.microsoft.com/office/drawing/2014/main" id="{057F9A49-2BCD-465D-95B4-B32BBA18E9DB}"/>
                  </a:ext>
                </a:extLst>
              </p:cNvPr>
              <p:cNvSpPr txBox="1">
                <a:spLocks noRot="1" noChangeAspect="1" noMove="1" noResize="1" noEditPoints="1" noAdjustHandles="1" noChangeArrowheads="1" noChangeShapeType="1" noTextEdit="1"/>
              </p:cNvSpPr>
              <p:nvPr/>
            </p:nvSpPr>
            <p:spPr>
              <a:xfrm>
                <a:off x="4599896" y="3972700"/>
                <a:ext cx="2654766" cy="435184"/>
              </a:xfrm>
              <a:prstGeom prst="rect">
                <a:avLst/>
              </a:prstGeom>
              <a:blipFill>
                <a:blip r:embed="rId8"/>
                <a:stretch>
                  <a:fillRect l="-690" t="-1408" r="-1149" b="-5634"/>
                </a:stretch>
              </a:blipFill>
            </p:spPr>
            <p:txBody>
              <a:bodyPr/>
              <a:lstStyle/>
              <a:p>
                <a:r>
                  <a:rPr lang="en-GB">
                    <a:noFill/>
                  </a:rPr>
                  <a:t> </a:t>
                </a:r>
              </a:p>
            </p:txBody>
          </p:sp>
        </mc:Fallback>
      </mc:AlternateContent>
      <p:sp>
        <p:nvSpPr>
          <p:cNvPr id="36" name="円弧 35">
            <a:extLst>
              <a:ext uri="{FF2B5EF4-FFF2-40B4-BE49-F238E27FC236}">
                <a16:creationId xmlns:a16="http://schemas.microsoft.com/office/drawing/2014/main" id="{0207D00E-A09A-4168-971B-AAE06BE1C2A4}"/>
              </a:ext>
            </a:extLst>
          </p:cNvPr>
          <p:cNvSpPr/>
          <p:nvPr/>
        </p:nvSpPr>
        <p:spPr>
          <a:xfrm>
            <a:off x="7185594" y="3624168"/>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B09E38D-D49B-4B75-803C-2D585F074F89}"/>
                  </a:ext>
                </a:extLst>
              </p:cNvPr>
              <p:cNvSpPr txBox="1"/>
              <p:nvPr/>
            </p:nvSpPr>
            <p:spPr>
              <a:xfrm>
                <a:off x="7431269" y="3748424"/>
                <a:ext cx="94037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=6</m:t>
                    </m:r>
                  </m:oMath>
                </a14:m>
                <a:endParaRPr lang="en-GB" sz="1200" dirty="0">
                  <a:solidFill>
                    <a:srgbClr val="FF0000"/>
                  </a:solidFill>
                  <a:latin typeface="Comic Sans MS" panose="030F0702030302020204" pitchFamily="66" charset="0"/>
                </a:endParaRPr>
              </a:p>
            </p:txBody>
          </p:sp>
        </mc:Choice>
        <mc:Fallback xmlns="">
          <p:sp>
            <p:nvSpPr>
              <p:cNvPr id="37" name="テキスト ボックス 36">
                <a:extLst>
                  <a:ext uri="{FF2B5EF4-FFF2-40B4-BE49-F238E27FC236}">
                    <a16:creationId xmlns:a16="http://schemas.microsoft.com/office/drawing/2014/main" id="{5B09E38D-D49B-4B75-803C-2D585F074F89}"/>
                  </a:ext>
                </a:extLst>
              </p:cNvPr>
              <p:cNvSpPr txBox="1">
                <a:spLocks noRot="1" noChangeAspect="1" noMove="1" noResize="1" noEditPoints="1" noAdjustHandles="1" noChangeArrowheads="1" noChangeShapeType="1" noTextEdit="1"/>
              </p:cNvSpPr>
              <p:nvPr/>
            </p:nvSpPr>
            <p:spPr>
              <a:xfrm>
                <a:off x="7431269" y="3748424"/>
                <a:ext cx="940374" cy="276999"/>
              </a:xfrm>
              <a:prstGeom prst="rect">
                <a:avLst/>
              </a:prstGeom>
              <a:blipFill>
                <a:blip r:embed="rId9"/>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E97B1F3E-599F-41E1-9B50-FDC51F6E9381}"/>
                  </a:ext>
                </a:extLst>
              </p:cNvPr>
              <p:cNvSpPr txBox="1"/>
              <p:nvPr/>
            </p:nvSpPr>
            <p:spPr>
              <a:xfrm>
                <a:off x="4619131" y="4666639"/>
                <a:ext cx="1247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=882 </m:t>
                      </m:r>
                      <m:r>
                        <a:rPr lang="en-US" sz="1400" b="0" i="1" smtClean="0">
                          <a:latin typeface="Cambria Math" panose="02040503050406030204" pitchFamily="18" charset="0"/>
                        </a:rPr>
                        <m:t>𝑔𝑟𝑎𝑚𝑠</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E97B1F3E-599F-41E1-9B50-FDC51F6E9381}"/>
                  </a:ext>
                </a:extLst>
              </p:cNvPr>
              <p:cNvSpPr txBox="1">
                <a:spLocks noRot="1" noChangeAspect="1" noMove="1" noResize="1" noEditPoints="1" noAdjustHandles="1" noChangeArrowheads="1" noChangeShapeType="1" noTextEdit="1"/>
              </p:cNvSpPr>
              <p:nvPr/>
            </p:nvSpPr>
            <p:spPr>
              <a:xfrm>
                <a:off x="4619131" y="4666639"/>
                <a:ext cx="1247008" cy="215444"/>
              </a:xfrm>
              <a:prstGeom prst="rect">
                <a:avLst/>
              </a:prstGeom>
              <a:blipFill>
                <a:blip r:embed="rId10"/>
                <a:stretch>
                  <a:fillRect l="-1961" r="-2451" b="-22857"/>
                </a:stretch>
              </a:blipFill>
            </p:spPr>
            <p:txBody>
              <a:bodyPr/>
              <a:lstStyle/>
              <a:p>
                <a:r>
                  <a:rPr lang="en-GB">
                    <a:noFill/>
                  </a:rPr>
                  <a:t> </a:t>
                </a:r>
              </a:p>
            </p:txBody>
          </p:sp>
        </mc:Fallback>
      </mc:AlternateContent>
      <p:sp>
        <p:nvSpPr>
          <p:cNvPr id="39" name="円弧 38">
            <a:extLst>
              <a:ext uri="{FF2B5EF4-FFF2-40B4-BE49-F238E27FC236}">
                <a16:creationId xmlns:a16="http://schemas.microsoft.com/office/drawing/2014/main" id="{5D9E7F5E-5DE0-415C-B78F-F505975BAC9D}"/>
              </a:ext>
            </a:extLst>
          </p:cNvPr>
          <p:cNvSpPr/>
          <p:nvPr/>
        </p:nvSpPr>
        <p:spPr>
          <a:xfrm>
            <a:off x="7116053" y="4229329"/>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テキスト ボックス 39">
            <a:extLst>
              <a:ext uri="{FF2B5EF4-FFF2-40B4-BE49-F238E27FC236}">
                <a16:creationId xmlns:a16="http://schemas.microsoft.com/office/drawing/2014/main" id="{0B357E42-888B-468A-8021-95F4F5816263}"/>
              </a:ext>
            </a:extLst>
          </p:cNvPr>
          <p:cNvSpPr txBox="1"/>
          <p:nvPr/>
        </p:nvSpPr>
        <p:spPr>
          <a:xfrm>
            <a:off x="7369125" y="4378739"/>
            <a:ext cx="94037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947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linds(horizontal)">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linds(horizont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29" grpId="0"/>
      <p:bldP spid="30" grpId="0"/>
      <p:bldP spid="31" grpId="0" animBg="1"/>
      <p:bldP spid="32" grpId="0"/>
      <p:bldP spid="33" grpId="0" animBg="1"/>
      <p:bldP spid="34" grpId="0"/>
      <p:bldP spid="35" grpId="0"/>
      <p:bldP spid="36" grpId="0" animBg="1"/>
      <p:bldP spid="37" grpId="0"/>
      <p:bldP spid="38"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Suggest a possible refinement for the model</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The model could be refined so that the copper sulphate does not immediately disperse upon entering the tank (which is unrealistic)</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p:spTree>
    <p:extLst>
      <p:ext uri="{BB962C8B-B14F-4D97-AF65-F5344CB8AC3E}">
        <p14:creationId xmlns:p14="http://schemas.microsoft.com/office/powerpoint/2010/main" val="7490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8B</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73795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15C0BBC-6439-4EE1-815E-5D9D3AA7A170}"/>
                  </a:ext>
                </a:extLst>
              </p:cNvPr>
              <p:cNvSpPr txBox="1"/>
              <p:nvPr/>
            </p:nvSpPr>
            <p:spPr>
              <a:xfrm>
                <a:off x="339638" y="1624526"/>
                <a:ext cx="3797796" cy="939616"/>
              </a:xfrm>
              <a:prstGeom prst="rect">
                <a:avLst/>
              </a:prstGeom>
              <a:noFill/>
            </p:spPr>
            <p:txBody>
              <a:bodyPr wrap="square" rtlCol="0">
                <a:spAutoFit/>
              </a:bodyPr>
              <a:lstStyle/>
              <a:p>
                <a:r>
                  <a:rPr lang="en-US" sz="1600" dirty="0">
                    <a:latin typeface="Comic Sans MS" panose="030F0702030302020204" pitchFamily="66" charset="0"/>
                  </a:rPr>
                  <a:t>1) Find the particular solution to the differential equation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=40−</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𝑦</m:t>
                        </m:r>
                      </m:num>
                      <m:den>
                        <m:r>
                          <a:rPr lang="en-US" sz="1600" b="0" i="1" smtClean="0">
                            <a:latin typeface="Cambria Math" panose="02040503050406030204" pitchFamily="18" charset="0"/>
                          </a:rPr>
                          <m:t>50+</m:t>
                        </m:r>
                        <m:r>
                          <a:rPr lang="en-US" sz="1600" b="0" i="1" smtClean="0">
                            <a:latin typeface="Cambria Math" panose="02040503050406030204" pitchFamily="18" charset="0"/>
                          </a:rPr>
                          <m:t>𝑥</m:t>
                        </m:r>
                      </m:den>
                    </m:f>
                  </m:oMath>
                </a14:m>
                <a:r>
                  <a:rPr lang="en-GB" sz="1600" dirty="0">
                    <a:latin typeface="Comic Sans MS" panose="030F0702030302020204" pitchFamily="66" charset="0"/>
                  </a:rPr>
                  <a:t> given that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=0</m:t>
                    </m:r>
                  </m:oMath>
                </a14:m>
                <a:r>
                  <a:rPr lang="en-GB" sz="1600" dirty="0">
                    <a:latin typeface="Comic Sans MS" panose="030F0702030302020204" pitchFamily="66" charset="0"/>
                  </a:rPr>
                  <a:t> when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=0</m:t>
                    </m:r>
                  </m:oMath>
                </a14:m>
                <a:r>
                  <a:rPr lang="en-GB" sz="1600" dirty="0">
                    <a:latin typeface="Comic Sans MS" panose="030F0702030302020204" pitchFamily="66" charset="0"/>
                  </a:rPr>
                  <a:t>.</a:t>
                </a:r>
              </a:p>
            </p:txBody>
          </p:sp>
        </mc:Choice>
        <mc:Fallback xmlns="">
          <p:sp>
            <p:nvSpPr>
              <p:cNvPr id="3" name="テキスト ボックス 2">
                <a:extLst>
                  <a:ext uri="{FF2B5EF4-FFF2-40B4-BE49-F238E27FC236}">
                    <a16:creationId xmlns:a16="http://schemas.microsoft.com/office/drawing/2014/main" id="{515C0BBC-6439-4EE1-815E-5D9D3AA7A170}"/>
                  </a:ext>
                </a:extLst>
              </p:cNvPr>
              <p:cNvSpPr txBox="1">
                <a:spLocks noRot="1" noChangeAspect="1" noMove="1" noResize="1" noEditPoints="1" noAdjustHandles="1" noChangeArrowheads="1" noChangeShapeType="1" noTextEdit="1"/>
              </p:cNvSpPr>
              <p:nvPr/>
            </p:nvSpPr>
            <p:spPr>
              <a:xfrm>
                <a:off x="339638" y="1624526"/>
                <a:ext cx="3797796" cy="939616"/>
              </a:xfrm>
              <a:prstGeom prst="rect">
                <a:avLst/>
              </a:prstGeom>
              <a:blipFill>
                <a:blip r:embed="rId2"/>
                <a:stretch>
                  <a:fillRect l="-963" t="-1290" b="-70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D78E28F-CA01-4B8F-92F5-8E239FAF1417}"/>
                  </a:ext>
                </a:extLst>
              </p:cNvPr>
              <p:cNvSpPr txBox="1"/>
              <p:nvPr/>
            </p:nvSpPr>
            <p:spPr>
              <a:xfrm>
                <a:off x="338129" y="4022185"/>
                <a:ext cx="3944159" cy="722442"/>
              </a:xfrm>
              <a:prstGeom prst="rect">
                <a:avLst/>
              </a:prstGeom>
              <a:noFill/>
            </p:spPr>
            <p:txBody>
              <a:bodyPr wrap="square" rtlCol="0">
                <a:spAutoFit/>
              </a:bodyPr>
              <a:lstStyle/>
              <a:p>
                <a:r>
                  <a:rPr lang="en-US" sz="1600" dirty="0">
                    <a:latin typeface="Comic Sans MS" panose="030F0702030302020204" pitchFamily="66" charset="0"/>
                  </a:rPr>
                  <a:t>2) Find the general solution to the differential equation </a:t>
                </a:r>
                <a14:m>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𝑦</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𝑑𝑥</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+5</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−6</m:t>
                    </m:r>
                    <m:r>
                      <a:rPr lang="en-US" sz="1600" b="0" i="1" smtClean="0">
                        <a:latin typeface="Cambria Math" panose="02040503050406030204" pitchFamily="18" charset="0"/>
                      </a:rPr>
                      <m:t>𝑥</m:t>
                    </m:r>
                    <m:r>
                      <a:rPr lang="en-US" sz="1600" b="0" i="0" smtClean="0">
                        <a:latin typeface="Cambria Math" panose="02040503050406030204" pitchFamily="18" charset="0"/>
                      </a:rPr>
                      <m:t>=0</m:t>
                    </m:r>
                  </m:oMath>
                </a14:m>
                <a:endParaRPr lang="en-GB" sz="1600" dirty="0">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7D78E28F-CA01-4B8F-92F5-8E239FAF1417}"/>
                  </a:ext>
                </a:extLst>
              </p:cNvPr>
              <p:cNvSpPr txBox="1">
                <a:spLocks noRot="1" noChangeAspect="1" noMove="1" noResize="1" noEditPoints="1" noAdjustHandles="1" noChangeArrowheads="1" noChangeShapeType="1" noTextEdit="1"/>
              </p:cNvSpPr>
              <p:nvPr/>
            </p:nvSpPr>
            <p:spPr>
              <a:xfrm>
                <a:off x="338129" y="4022185"/>
                <a:ext cx="3944159" cy="722442"/>
              </a:xfrm>
              <a:prstGeom prst="rect">
                <a:avLst/>
              </a:prstGeom>
              <a:blipFill>
                <a:blip r:embed="rId3"/>
                <a:stretch>
                  <a:fillRect l="-773" t="-1695" b="-3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C650E1A-7C8F-4628-ABED-75398A123CBB}"/>
                  </a:ext>
                </a:extLst>
              </p:cNvPr>
              <p:cNvSpPr txBox="1"/>
              <p:nvPr/>
            </p:nvSpPr>
            <p:spPr>
              <a:xfrm>
                <a:off x="4439348" y="1595856"/>
                <a:ext cx="4704652" cy="1077026"/>
              </a:xfrm>
              <a:prstGeom prst="rect">
                <a:avLst/>
              </a:prstGeom>
              <a:noFill/>
            </p:spPr>
            <p:txBody>
              <a:bodyPr wrap="square" rtlCol="0">
                <a:spAutoFit/>
              </a:bodyPr>
              <a:lstStyle/>
              <a:p>
                <a:r>
                  <a:rPr lang="en-US" sz="1600" dirty="0">
                    <a:latin typeface="Comic Sans MS" panose="030F0702030302020204" pitchFamily="66" charset="0"/>
                  </a:rPr>
                  <a:t>3) Find the particular solution to the differential equation </a:t>
                </a:r>
                <a14:m>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𝑦</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𝑑𝑥</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+2</m:t>
                    </m:r>
                    <m:r>
                      <a:rPr lang="en-US" sz="1600" b="0" i="1" smtClean="0">
                        <a:latin typeface="Cambria Math" panose="02040503050406030204" pitchFamily="18" charset="0"/>
                      </a:rPr>
                      <m:t>𝑦</m:t>
                    </m:r>
                    <m:r>
                      <a:rPr lang="en-US" sz="1600" b="0" i="1" smtClean="0">
                        <a:latin typeface="Cambria Math" panose="02040503050406030204" pitchFamily="18" charset="0"/>
                      </a:rPr>
                      <m:t>=10</m:t>
                    </m:r>
                    <m:r>
                      <a:rPr lang="en-US" sz="1600" b="0" i="1" smtClean="0">
                        <a:latin typeface="Cambria Math" panose="02040503050406030204" pitchFamily="18" charset="0"/>
                      </a:rPr>
                      <m:t>𝑐𝑜𝑠𝑥</m:t>
                    </m:r>
                  </m:oMath>
                </a14:m>
                <a:r>
                  <a:rPr lang="en-GB" sz="1600" dirty="0">
                    <a:latin typeface="Comic Sans MS" panose="030F0702030302020204" pitchFamily="66" charset="0"/>
                  </a:rPr>
                  <a:t> given that </a:t>
                </a:r>
                <a14:m>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=0</m:t>
                    </m:r>
                  </m:oMath>
                </a14:m>
                <a:r>
                  <a:rPr lang="en-GB" sz="1600" dirty="0">
                    <a:latin typeface="Comic Sans MS" panose="030F0702030302020204" pitchFamily="66" charset="0"/>
                  </a:rPr>
                  <a:t> and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=0</m:t>
                    </m:r>
                  </m:oMath>
                </a14:m>
                <a:r>
                  <a:rPr lang="en-GB" sz="1600" dirty="0">
                    <a:latin typeface="Comic Sans MS" panose="030F0702030302020204" pitchFamily="66" charset="0"/>
                  </a:rPr>
                  <a:t> when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=0</m:t>
                    </m:r>
                  </m:oMath>
                </a14:m>
                <a:r>
                  <a:rPr lang="en-GB" sz="1600" dirty="0">
                    <a:latin typeface="Comic Sans MS" panose="030F0702030302020204" pitchFamily="66" charset="0"/>
                  </a:rPr>
                  <a:t>.</a:t>
                </a:r>
              </a:p>
            </p:txBody>
          </p:sp>
        </mc:Choice>
        <mc:Fallback xmlns="">
          <p:sp>
            <p:nvSpPr>
              <p:cNvPr id="5" name="テキスト ボックス 4">
                <a:extLst>
                  <a:ext uri="{FF2B5EF4-FFF2-40B4-BE49-F238E27FC236}">
                    <a16:creationId xmlns:a16="http://schemas.microsoft.com/office/drawing/2014/main" id="{EC650E1A-7C8F-4628-ABED-75398A123CBB}"/>
                  </a:ext>
                </a:extLst>
              </p:cNvPr>
              <p:cNvSpPr txBox="1">
                <a:spLocks noRot="1" noChangeAspect="1" noMove="1" noResize="1" noEditPoints="1" noAdjustHandles="1" noChangeArrowheads="1" noChangeShapeType="1" noTextEdit="1"/>
              </p:cNvSpPr>
              <p:nvPr/>
            </p:nvSpPr>
            <p:spPr>
              <a:xfrm>
                <a:off x="4439348" y="1595856"/>
                <a:ext cx="4704652" cy="1077026"/>
              </a:xfrm>
              <a:prstGeom prst="rect">
                <a:avLst/>
              </a:prstGeom>
              <a:blipFill>
                <a:blip r:embed="rId4"/>
                <a:stretch>
                  <a:fillRect l="-648" t="-1136" b="-2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A55D955-4105-43E1-A4F4-7B7F26B2E8A8}"/>
                  </a:ext>
                </a:extLst>
              </p:cNvPr>
              <p:cNvSpPr txBox="1"/>
              <p:nvPr/>
            </p:nvSpPr>
            <p:spPr>
              <a:xfrm>
                <a:off x="1290119" y="2774887"/>
                <a:ext cx="1907061" cy="560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20</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US" b="0" i="1" smtClean="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+2000</m:t>
                          </m:r>
                          <m:r>
                            <a:rPr lang="en-US" b="0" i="1" smtClean="0">
                              <a:solidFill>
                                <a:srgbClr val="FF0000"/>
                              </a:solidFill>
                              <a:latin typeface="Cambria Math" panose="02040503050406030204" pitchFamily="18" charset="0"/>
                            </a:rPr>
                            <m:t>𝑥</m:t>
                          </m:r>
                        </m:num>
                        <m:den>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+50</m:t>
                          </m:r>
                        </m:den>
                      </m:f>
                    </m:oMath>
                  </m:oMathPara>
                </a14:m>
                <a:endParaRPr lang="en-GB" dirty="0">
                  <a:solidFill>
                    <a:srgbClr val="FF0000"/>
                  </a:solidFill>
                </a:endParaRPr>
              </a:p>
            </p:txBody>
          </p:sp>
        </mc:Choice>
        <mc:Fallback xmlns="">
          <p:sp>
            <p:nvSpPr>
              <p:cNvPr id="6" name="テキスト ボックス 5">
                <a:extLst>
                  <a:ext uri="{FF2B5EF4-FFF2-40B4-BE49-F238E27FC236}">
                    <a16:creationId xmlns:a16="http://schemas.microsoft.com/office/drawing/2014/main" id="{0A55D955-4105-43E1-A4F4-7B7F26B2E8A8}"/>
                  </a:ext>
                </a:extLst>
              </p:cNvPr>
              <p:cNvSpPr txBox="1">
                <a:spLocks noRot="1" noChangeAspect="1" noMove="1" noResize="1" noEditPoints="1" noAdjustHandles="1" noChangeArrowheads="1" noChangeShapeType="1" noTextEdit="1"/>
              </p:cNvSpPr>
              <p:nvPr/>
            </p:nvSpPr>
            <p:spPr>
              <a:xfrm>
                <a:off x="1290119" y="2774887"/>
                <a:ext cx="1907061" cy="5604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990C374-28A4-4078-8AE7-36920011DFF6}"/>
                  </a:ext>
                </a:extLst>
              </p:cNvPr>
              <p:cNvSpPr txBox="1"/>
              <p:nvPr/>
            </p:nvSpPr>
            <p:spPr>
              <a:xfrm>
                <a:off x="1507403" y="5002040"/>
                <a:ext cx="15274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𝐴𝑒</m:t>
                          </m:r>
                        </m:e>
                        <m:sup>
                          <m:r>
                            <a:rPr lang="en-US" b="0" i="1" smtClean="0">
                              <a:solidFill>
                                <a:srgbClr val="FF0000"/>
                              </a:solidFill>
                              <a:latin typeface="Cambria Math" panose="02040503050406030204" pitchFamily="18" charset="0"/>
                            </a:rPr>
                            <m:t>−6</m:t>
                          </m:r>
                          <m:r>
                            <a:rPr lang="en-US" b="0" i="1" smtClean="0">
                              <a:solidFill>
                                <a:srgbClr val="FF0000"/>
                              </a:solidFill>
                              <a:latin typeface="Cambria Math" panose="02040503050406030204" pitchFamily="18" charset="0"/>
                            </a:rPr>
                            <m:t>𝑥</m:t>
                          </m:r>
                        </m:sup>
                      </m:s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𝐵</m:t>
                      </m:r>
                    </m:oMath>
                  </m:oMathPara>
                </a14:m>
                <a:endParaRPr lang="en-GB" dirty="0">
                  <a:solidFill>
                    <a:srgbClr val="FF0000"/>
                  </a:solidFill>
                </a:endParaRPr>
              </a:p>
            </p:txBody>
          </p:sp>
        </mc:Choice>
        <mc:Fallback xmlns="">
          <p:sp>
            <p:nvSpPr>
              <p:cNvPr id="7" name="テキスト ボックス 6">
                <a:extLst>
                  <a:ext uri="{FF2B5EF4-FFF2-40B4-BE49-F238E27FC236}">
                    <a16:creationId xmlns:a16="http://schemas.microsoft.com/office/drawing/2014/main" id="{4990C374-28A4-4078-8AE7-36920011DFF6}"/>
                  </a:ext>
                </a:extLst>
              </p:cNvPr>
              <p:cNvSpPr txBox="1">
                <a:spLocks noRot="1" noChangeAspect="1" noMove="1" noResize="1" noEditPoints="1" noAdjustHandles="1" noChangeArrowheads="1" noChangeShapeType="1" noTextEdit="1"/>
              </p:cNvSpPr>
              <p:nvPr/>
            </p:nvSpPr>
            <p:spPr>
              <a:xfrm>
                <a:off x="1507403" y="5002040"/>
                <a:ext cx="1527406" cy="276999"/>
              </a:xfrm>
              <a:prstGeom prst="rect">
                <a:avLst/>
              </a:prstGeom>
              <a:blipFill>
                <a:blip r:embed="rId6"/>
                <a:stretch>
                  <a:fillRect l="-3586" t="-4444" r="-278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B8BE69B-8701-42D4-879C-B4644000C57D}"/>
                  </a:ext>
                </a:extLst>
              </p:cNvPr>
              <p:cNvSpPr txBox="1"/>
              <p:nvPr/>
            </p:nvSpPr>
            <p:spPr>
              <a:xfrm>
                <a:off x="4603688" y="2774888"/>
                <a:ext cx="43776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=4</m:t>
                      </m:r>
                      <m:r>
                        <a:rPr lang="en-US" b="0" i="1" smtClean="0">
                          <a:solidFill>
                            <a:srgbClr val="FF0000"/>
                          </a:solidFill>
                          <a:latin typeface="Cambria Math" panose="02040503050406030204" pitchFamily="18" charset="0"/>
                        </a:rPr>
                        <m:t>𝑠𝑖𝑛𝑥</m:t>
                      </m:r>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𝑐𝑜𝑠𝑥</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𝑐𝑜𝑠𝑥</m:t>
                          </m:r>
                          <m:r>
                            <a:rPr lang="en-US" b="0" i="1" smtClean="0">
                              <a:solidFill>
                                <a:srgbClr val="FF0000"/>
                              </a:solidFill>
                              <a:latin typeface="Cambria Math" panose="02040503050406030204" pitchFamily="18" charset="0"/>
                            </a:rPr>
                            <m:t>−6</m:t>
                          </m:r>
                          <m:r>
                            <a:rPr lang="en-US" b="0" i="1" smtClean="0">
                              <a:solidFill>
                                <a:srgbClr val="FF0000"/>
                              </a:solidFill>
                              <a:latin typeface="Cambria Math" panose="02040503050406030204" pitchFamily="18" charset="0"/>
                            </a:rPr>
                            <m:t>𝑠𝑖𝑛𝑥</m:t>
                          </m:r>
                        </m:e>
                      </m:d>
                    </m:oMath>
                  </m:oMathPara>
                </a14:m>
                <a:endParaRPr lang="en-GB" dirty="0">
                  <a:solidFill>
                    <a:srgbClr val="FF0000"/>
                  </a:solidFill>
                </a:endParaRPr>
              </a:p>
            </p:txBody>
          </p:sp>
        </mc:Choice>
        <mc:Fallback xmlns="">
          <p:sp>
            <p:nvSpPr>
              <p:cNvPr id="8" name="テキスト ボックス 7">
                <a:extLst>
                  <a:ext uri="{FF2B5EF4-FFF2-40B4-BE49-F238E27FC236}">
                    <a16:creationId xmlns:a16="http://schemas.microsoft.com/office/drawing/2014/main" id="{2B8BE69B-8701-42D4-879C-B4644000C57D}"/>
                  </a:ext>
                </a:extLst>
              </p:cNvPr>
              <p:cNvSpPr txBox="1">
                <a:spLocks noRot="1" noChangeAspect="1" noMove="1" noResize="1" noEditPoints="1" noAdjustHandles="1" noChangeArrowheads="1" noChangeShapeType="1" noTextEdit="1"/>
              </p:cNvSpPr>
              <p:nvPr/>
            </p:nvSpPr>
            <p:spPr>
              <a:xfrm>
                <a:off x="4603688" y="2774888"/>
                <a:ext cx="4377673" cy="276999"/>
              </a:xfrm>
              <a:prstGeom prst="rect">
                <a:avLst/>
              </a:prstGeom>
              <a:blipFill>
                <a:blip r:embed="rId7"/>
                <a:stretch>
                  <a:fillRect l="-836" b="-23913"/>
                </a:stretch>
              </a:blipFill>
            </p:spPr>
            <p:txBody>
              <a:bodyPr/>
              <a:lstStyle/>
              <a:p>
                <a:r>
                  <a:rPr lang="en-GB">
                    <a:noFill/>
                  </a:rPr>
                  <a:t> </a:t>
                </a:r>
              </a:p>
            </p:txBody>
          </p:sp>
        </mc:Fallback>
      </mc:AlternateContent>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4525963"/>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marL="0" indent="0" algn="ctr">
              <a:buNone/>
            </a:pPr>
            <a:r>
              <a:rPr lang="en-GB" sz="1200" dirty="0">
                <a:latin typeface="Comic Sans MS" pitchFamily="66" charset="0"/>
              </a:rPr>
              <a:t>Simple harmonic motion is motion where the acceleration of a particle P is always directed towards a single fixed point which is on the line of motion of P.</a:t>
            </a:r>
          </a:p>
          <a:p>
            <a:pPr marL="0" indent="0" algn="ctr">
              <a:buNone/>
            </a:pPr>
            <a:endParaRPr lang="en-GB" sz="1200" dirty="0">
              <a:latin typeface="Comic Sans MS" pitchFamily="66" charset="0"/>
            </a:endParaRPr>
          </a:p>
          <a:p>
            <a:pPr algn="ctr">
              <a:buFont typeface="Wingdings"/>
              <a:buChar char="à"/>
            </a:pPr>
            <a:r>
              <a:rPr lang="en-GB" sz="1200" dirty="0">
                <a:latin typeface="Comic Sans MS" pitchFamily="66" charset="0"/>
                <a:sym typeface="Wingdings" panose="05000000000000000000" pitchFamily="2" charset="2"/>
              </a:rPr>
              <a:t>It creates an oscillating pattern around a fixed centre.</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Let’s look at a diagram. Imagine that left to right is the positive direction…</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endParaRPr>
          </a:p>
        </p:txBody>
      </p:sp>
      <p:cxnSp>
        <p:nvCxnSpPr>
          <p:cNvPr id="7" name="Straight Connector 6"/>
          <p:cNvCxnSpPr/>
          <p:nvPr/>
        </p:nvCxnSpPr>
        <p:spPr>
          <a:xfrm>
            <a:off x="5105400" y="1981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553200" y="1905000"/>
            <a:ext cx="152400" cy="152400"/>
            <a:chOff x="6324600" y="2895600"/>
            <a:chExt cx="152400" cy="152400"/>
          </a:xfrm>
        </p:grpSpPr>
        <p:cxnSp>
          <p:nvCxnSpPr>
            <p:cNvPr id="13" name="Straight Connector 12"/>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7924800" y="19050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75563" y="2412521"/>
            <a:ext cx="1864613" cy="276999"/>
          </a:xfrm>
          <a:prstGeom prst="rect">
            <a:avLst/>
          </a:prstGeom>
          <a:noFill/>
        </p:spPr>
        <p:txBody>
          <a:bodyPr wrap="none" rtlCol="0">
            <a:spAutoFit/>
          </a:bodyPr>
          <a:lstStyle/>
          <a:p>
            <a:pPr algn="ctr"/>
            <a:r>
              <a:rPr lang="en-US" sz="1200" dirty="0">
                <a:latin typeface="Comic Sans MS" panose="030F0702030302020204" pitchFamily="66" charset="0"/>
              </a:rPr>
              <a:t>Displacement = positive</a:t>
            </a:r>
          </a:p>
        </p:txBody>
      </p:sp>
      <p:sp>
        <p:nvSpPr>
          <p:cNvPr id="18" name="TextBox 17"/>
          <p:cNvSpPr txBox="1"/>
          <p:nvPr/>
        </p:nvSpPr>
        <p:spPr>
          <a:xfrm>
            <a:off x="6934200" y="2133600"/>
            <a:ext cx="1099981" cy="276999"/>
          </a:xfrm>
          <a:prstGeom prst="rect">
            <a:avLst/>
          </a:prstGeom>
          <a:noFill/>
        </p:spPr>
        <p:txBody>
          <a:bodyPr wrap="none" rtlCol="0">
            <a:spAutoFit/>
          </a:bodyPr>
          <a:lstStyle/>
          <a:p>
            <a:r>
              <a:rPr lang="en-US" sz="1200" dirty="0">
                <a:latin typeface="Comic Sans MS" panose="030F0702030302020204" pitchFamily="66" charset="0"/>
              </a:rPr>
              <a:t>On this side:</a:t>
            </a:r>
          </a:p>
        </p:txBody>
      </p:sp>
      <p:sp>
        <p:nvSpPr>
          <p:cNvPr id="19" name="TextBox 18"/>
          <p:cNvSpPr txBox="1"/>
          <p:nvPr/>
        </p:nvSpPr>
        <p:spPr>
          <a:xfrm>
            <a:off x="6458310" y="2691442"/>
            <a:ext cx="1981200" cy="276999"/>
          </a:xfrm>
          <a:prstGeom prst="rect">
            <a:avLst/>
          </a:prstGeom>
          <a:noFill/>
        </p:spPr>
        <p:txBody>
          <a:bodyPr wrap="square" rtlCol="0">
            <a:spAutoFit/>
          </a:bodyPr>
          <a:lstStyle/>
          <a:p>
            <a:pPr algn="ctr"/>
            <a:r>
              <a:rPr lang="en-US" sz="1200" dirty="0">
                <a:latin typeface="Comic Sans MS" panose="030F0702030302020204" pitchFamily="66" charset="0"/>
              </a:rPr>
              <a:t>Acceleration = negative</a:t>
            </a:r>
          </a:p>
        </p:txBody>
      </p:sp>
      <p:grpSp>
        <p:nvGrpSpPr>
          <p:cNvPr id="33" name="Group 32"/>
          <p:cNvGrpSpPr/>
          <p:nvPr/>
        </p:nvGrpSpPr>
        <p:grpSpPr>
          <a:xfrm>
            <a:off x="6858000" y="1600200"/>
            <a:ext cx="914400" cy="0"/>
            <a:chOff x="6858000" y="1524000"/>
            <a:chExt cx="914400" cy="0"/>
          </a:xfrm>
        </p:grpSpPr>
        <p:cxnSp>
          <p:nvCxnSpPr>
            <p:cNvPr id="20" name="Straight Connector 19"/>
            <p:cNvCxnSpPr/>
            <p:nvPr/>
          </p:nvCxnSpPr>
          <p:spPr>
            <a:xfrm>
              <a:off x="68580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239000" y="1295400"/>
            <a:ext cx="276038" cy="307777"/>
          </a:xfrm>
          <a:prstGeom prst="rect">
            <a:avLst/>
          </a:prstGeom>
          <a:noFill/>
        </p:spPr>
        <p:txBody>
          <a:bodyPr wrap="none" rtlCol="0">
            <a:spAutoFit/>
          </a:bodyPr>
          <a:lstStyle/>
          <a:p>
            <a:r>
              <a:rPr lang="en-US" sz="1400" dirty="0">
                <a:latin typeface="Comic Sans MS" panose="030F0702030302020204" pitchFamily="66" charset="0"/>
              </a:rPr>
              <a:t>a</a:t>
            </a:r>
          </a:p>
        </p:txBody>
      </p:sp>
      <p:sp>
        <p:nvSpPr>
          <p:cNvPr id="35" name="TextBox 34"/>
          <p:cNvSpPr txBox="1"/>
          <p:nvPr/>
        </p:nvSpPr>
        <p:spPr>
          <a:xfrm>
            <a:off x="7848600" y="16002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p:cxnSp>
        <p:nvCxnSpPr>
          <p:cNvPr id="36" name="Straight Connector 35"/>
          <p:cNvCxnSpPr/>
          <p:nvPr/>
        </p:nvCxnSpPr>
        <p:spPr>
          <a:xfrm>
            <a:off x="5105400" y="37338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553200" y="3657600"/>
            <a:ext cx="152400" cy="152400"/>
            <a:chOff x="6324600" y="2895600"/>
            <a:chExt cx="152400" cy="152400"/>
          </a:xfrm>
        </p:grpSpPr>
        <p:cxnSp>
          <p:nvCxnSpPr>
            <p:cNvPr id="38" name="Straight Connector 37"/>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5029200" y="36576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700522" y="4241321"/>
            <a:ext cx="1909497" cy="276999"/>
          </a:xfrm>
          <a:prstGeom prst="rect">
            <a:avLst/>
          </a:prstGeom>
          <a:noFill/>
        </p:spPr>
        <p:txBody>
          <a:bodyPr wrap="none" rtlCol="0">
            <a:spAutoFit/>
          </a:bodyPr>
          <a:lstStyle/>
          <a:p>
            <a:pPr algn="ctr"/>
            <a:r>
              <a:rPr lang="en-US" sz="1200" dirty="0">
                <a:latin typeface="Comic Sans MS" panose="030F0702030302020204" pitchFamily="66" charset="0"/>
              </a:rPr>
              <a:t>Displacement = negative</a:t>
            </a:r>
          </a:p>
        </p:txBody>
      </p:sp>
      <p:sp>
        <p:nvSpPr>
          <p:cNvPr id="42" name="TextBox 41"/>
          <p:cNvSpPr txBox="1"/>
          <p:nvPr/>
        </p:nvSpPr>
        <p:spPr>
          <a:xfrm>
            <a:off x="5181600" y="3962400"/>
            <a:ext cx="1099981" cy="276999"/>
          </a:xfrm>
          <a:prstGeom prst="rect">
            <a:avLst/>
          </a:prstGeom>
          <a:noFill/>
        </p:spPr>
        <p:txBody>
          <a:bodyPr wrap="none" rtlCol="0">
            <a:spAutoFit/>
          </a:bodyPr>
          <a:lstStyle/>
          <a:p>
            <a:r>
              <a:rPr lang="en-US" sz="1200" dirty="0">
                <a:latin typeface="Comic Sans MS" panose="030F0702030302020204" pitchFamily="66" charset="0"/>
              </a:rPr>
              <a:t>On this side:</a:t>
            </a:r>
          </a:p>
        </p:txBody>
      </p:sp>
      <p:sp>
        <p:nvSpPr>
          <p:cNvPr id="43" name="TextBox 42"/>
          <p:cNvSpPr txBox="1"/>
          <p:nvPr/>
        </p:nvSpPr>
        <p:spPr>
          <a:xfrm>
            <a:off x="4705710" y="4520242"/>
            <a:ext cx="1981200" cy="276999"/>
          </a:xfrm>
          <a:prstGeom prst="rect">
            <a:avLst/>
          </a:prstGeom>
          <a:noFill/>
        </p:spPr>
        <p:txBody>
          <a:bodyPr wrap="square" rtlCol="0">
            <a:spAutoFit/>
          </a:bodyPr>
          <a:lstStyle/>
          <a:p>
            <a:pPr algn="ctr"/>
            <a:r>
              <a:rPr lang="en-US" sz="1200" dirty="0">
                <a:latin typeface="Comic Sans MS" panose="030F0702030302020204" pitchFamily="66" charset="0"/>
              </a:rPr>
              <a:t>Acceleration = positive</a:t>
            </a:r>
          </a:p>
        </p:txBody>
      </p:sp>
      <p:grpSp>
        <p:nvGrpSpPr>
          <p:cNvPr id="44" name="Group 43"/>
          <p:cNvGrpSpPr/>
          <p:nvPr/>
        </p:nvGrpSpPr>
        <p:grpSpPr>
          <a:xfrm flipH="1">
            <a:off x="5181600" y="3352800"/>
            <a:ext cx="914400" cy="0"/>
            <a:chOff x="6858000" y="1524000"/>
            <a:chExt cx="914400" cy="0"/>
          </a:xfrm>
        </p:grpSpPr>
        <p:cxnSp>
          <p:nvCxnSpPr>
            <p:cNvPr id="45" name="Straight Connector 44"/>
            <p:cNvCxnSpPr/>
            <p:nvPr/>
          </p:nvCxnSpPr>
          <p:spPr>
            <a:xfrm>
              <a:off x="68580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104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562600" y="3048000"/>
            <a:ext cx="276038" cy="307777"/>
          </a:xfrm>
          <a:prstGeom prst="rect">
            <a:avLst/>
          </a:prstGeom>
          <a:noFill/>
        </p:spPr>
        <p:txBody>
          <a:bodyPr wrap="none" rtlCol="0">
            <a:spAutoFit/>
          </a:bodyPr>
          <a:lstStyle/>
          <a:p>
            <a:r>
              <a:rPr lang="en-US" sz="1400" dirty="0">
                <a:latin typeface="Comic Sans MS" panose="030F0702030302020204" pitchFamily="66" charset="0"/>
              </a:rPr>
              <a:t>a</a:t>
            </a:r>
          </a:p>
        </p:txBody>
      </p:sp>
      <p:sp>
        <p:nvSpPr>
          <p:cNvPr id="48" name="TextBox 47"/>
          <p:cNvSpPr txBox="1"/>
          <p:nvPr/>
        </p:nvSpPr>
        <p:spPr>
          <a:xfrm>
            <a:off x="4953000" y="33528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p:sp>
        <p:nvSpPr>
          <p:cNvPr id="49" name="TextBox 48"/>
          <p:cNvSpPr txBox="1"/>
          <p:nvPr/>
        </p:nvSpPr>
        <p:spPr>
          <a:xfrm>
            <a:off x="3940834" y="5029200"/>
            <a:ext cx="5181600" cy="138499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acceleration is always directed towards the </a:t>
            </a:r>
            <a:r>
              <a:rPr lang="en-US" sz="1200" dirty="0" err="1">
                <a:solidFill>
                  <a:srgbClr val="FF0000"/>
                </a:solidFill>
                <a:latin typeface="Comic Sans MS" panose="030F0702030302020204" pitchFamily="66" charset="0"/>
              </a:rPr>
              <a:t>centre</a:t>
            </a:r>
            <a:r>
              <a:rPr lang="en-US" sz="1200" dirty="0">
                <a:solidFill>
                  <a:srgbClr val="FF0000"/>
                </a:solidFill>
                <a:latin typeface="Comic Sans MS" panose="030F0702030302020204" pitchFamily="66" charset="0"/>
              </a:rPr>
              <a:t> point, and increases in size as the distance does</a:t>
            </a:r>
          </a:p>
          <a:p>
            <a:pPr algn="ctr"/>
            <a:endParaRPr lang="en-US" sz="1200" dirty="0">
              <a:solidFill>
                <a:srgbClr val="FF0000"/>
              </a:solidFill>
              <a:latin typeface="Comic Sans MS" panose="030F0702030302020204" pitchFamily="66" charset="0"/>
            </a:endParaRP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So if the particle is further from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the acceleration towards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will be larger</a:t>
            </a: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As is passes through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the acceleration changes direction</a:t>
            </a:r>
            <a:endParaRPr lang="en-US" sz="1200" dirty="0">
              <a:solidFill>
                <a:srgbClr val="FF0000"/>
              </a:solidFill>
              <a:latin typeface="Comic Sans MS" panose="030F0702030302020204" pitchFamily="66" charset="0"/>
            </a:endParaRPr>
          </a:p>
        </p:txBody>
      </p:sp>
      <p:sp>
        <p:nvSpPr>
          <p:cNvPr id="50" name="タイトル 1">
            <a:extLst>
              <a:ext uri="{FF2B5EF4-FFF2-40B4-BE49-F238E27FC236}">
                <a16:creationId xmlns:a16="http://schemas.microsoft.com/office/drawing/2014/main" id="{FE6E48A9-DF1B-4E39-A83B-4886EC8065A2}"/>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1" name="テキスト ボックス 50">
            <a:extLst>
              <a:ext uri="{FF2B5EF4-FFF2-40B4-BE49-F238E27FC236}">
                <a16:creationId xmlns:a16="http://schemas.microsoft.com/office/drawing/2014/main" id="{09745B95-95B6-4CA8-A550-2AFE72E3833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5577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5"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linds(vertical)">
                                      <p:cBhvr>
                                        <p:cTn id="48" dur="500"/>
                                        <p:tgtEl>
                                          <p:spTgt spid="3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vertical)">
                                      <p:cBhvr>
                                        <p:cTn id="56" dur="500"/>
                                        <p:tgtEl>
                                          <p:spTgt spid="36"/>
                                        </p:tgtEl>
                                      </p:cBhvr>
                                    </p:animEffect>
                                  </p:childTnLst>
                                </p:cTn>
                              </p:par>
                              <p:par>
                                <p:cTn id="57" presetID="3" presetClass="entr" presetSubtype="1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linds(horizontal)">
                                      <p:cBhvr>
                                        <p:cTn id="64" dur="500"/>
                                        <p:tgtEl>
                                          <p:spTgt spid="4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vertical)">
                                      <p:cBhvr>
                                        <p:cTn id="87" dur="500"/>
                                        <p:tgtEl>
                                          <p:spTgt spid="4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blinds(horizontal)">
                                      <p:cBhvr>
                                        <p:cTn id="95" dur="500"/>
                                        <p:tgtEl>
                                          <p:spTgt spid="4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49">
                                            <p:txEl>
                                              <p:pRg st="2" end="2"/>
                                            </p:txEl>
                                          </p:spTgt>
                                        </p:tgtEl>
                                        <p:attrNameLst>
                                          <p:attrName>style.visibility</p:attrName>
                                        </p:attrNameLst>
                                      </p:cBhvr>
                                      <p:to>
                                        <p:strVal val="visible"/>
                                      </p:to>
                                    </p:set>
                                    <p:animEffect transition="in" filter="blinds(horizontal)">
                                      <p:cBhvr>
                                        <p:cTn id="100" dur="500"/>
                                        <p:tgtEl>
                                          <p:spTgt spid="49">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49">
                                            <p:txEl>
                                              <p:pRg st="4" end="4"/>
                                            </p:txEl>
                                          </p:spTgt>
                                        </p:tgtEl>
                                        <p:attrNameLst>
                                          <p:attrName>style.visibility</p:attrName>
                                        </p:attrNameLst>
                                      </p:cBhvr>
                                      <p:to>
                                        <p:strVal val="visible"/>
                                      </p:to>
                                    </p:set>
                                    <p:animEffect transition="in" filter="blinds(horizontal)">
                                      <p:cBhvr>
                                        <p:cTn id="105" dur="500"/>
                                        <p:tgtEl>
                                          <p:spTgt spid="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34" grpId="0"/>
      <p:bldP spid="35" grpId="0"/>
      <p:bldP spid="40" grpId="0" animBg="1"/>
      <p:bldP spid="41" grpId="0"/>
      <p:bldP spid="42" grpId="0"/>
      <p:bldP spid="43"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marL="0" indent="0" algn="ctr">
                  <a:buNone/>
                </a:pPr>
                <a:r>
                  <a:rPr lang="en-GB" sz="1200" dirty="0">
                    <a:latin typeface="Comic Sans MS" pitchFamily="66" charset="0"/>
                  </a:rPr>
                  <a:t>We use a formula to link the acceleration of the particle and its displacement from the centre point:</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It is useful to note that the negative sign isn’t really with the w</a:t>
                </a:r>
                <a:r>
                  <a:rPr lang="en-GB" sz="1200" baseline="30000" dirty="0">
                    <a:latin typeface="Comic Sans MS" pitchFamily="66" charset="0"/>
                    <a:sym typeface="Wingdings" panose="05000000000000000000" pitchFamily="2" charset="2"/>
                  </a:rPr>
                  <a:t>2</a:t>
                </a:r>
                <a:r>
                  <a:rPr lang="en-GB" sz="1200" dirty="0">
                    <a:latin typeface="Comic Sans MS" pitchFamily="66" charset="0"/>
                    <a:sym typeface="Wingdings" panose="05000000000000000000" pitchFamily="2" charset="2"/>
                  </a:rPr>
                  <a:t>, it just means that the displacement and acceleration are occurring in opposite directions</a:t>
                </a:r>
              </a:p>
              <a:p>
                <a:pPr algn="ctr">
                  <a:buFont typeface="Wingdings"/>
                  <a:buChar char="à"/>
                </a:pPr>
                <a:r>
                  <a:rPr lang="en-GB" sz="1200" dirty="0">
                    <a:latin typeface="Comic Sans MS" pitchFamily="66" charset="0"/>
                    <a:sym typeface="Wingdings" panose="05000000000000000000" pitchFamily="2" charset="2"/>
                  </a:rPr>
                  <a:t>Since </a:t>
                </a:r>
                <a14:m>
                  <m:oMath xmlns:m="http://schemas.openxmlformats.org/officeDocument/2006/math">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𝑤</m:t>
                        </m:r>
                      </m:e>
                      <m:sup>
                        <m:r>
                          <a:rPr lang="en-US" sz="1200" b="0" i="1" smtClean="0">
                            <a:latin typeface="Cambria Math" panose="02040503050406030204" pitchFamily="18" charset="0"/>
                            <a:sym typeface="Wingdings" panose="05000000000000000000" pitchFamily="2" charset="2"/>
                          </a:rPr>
                          <m:t>2</m:t>
                        </m:r>
                      </m:sup>
                    </m:sSup>
                  </m:oMath>
                </a14:m>
                <a:r>
                  <a:rPr lang="en-GB" sz="1200" dirty="0">
                    <a:latin typeface="Comic Sans MS" pitchFamily="66" charset="0"/>
                    <a:sym typeface="Wingdings" panose="05000000000000000000" pitchFamily="2" charset="2"/>
                  </a:rPr>
                  <a:t> is definitely positive (or 0), this allows each side of the equation to always have opposite signs</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5105400"/>
              </a:xfrm>
              <a:blipFill>
                <a:blip r:embed="rId2"/>
                <a:stretch>
                  <a:fillRect t="-478"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00200" y="3048000"/>
                <a:ext cx="11433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a:rPr>
                            <m:t>𝑥</m:t>
                          </m:r>
                        </m:e>
                      </m:acc>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𝑤</m:t>
                          </m:r>
                        </m:e>
                        <m:sup>
                          <m:r>
                            <a:rPr lang="en-US" sz="1600" b="0" i="1" smtClean="0">
                              <a:latin typeface="Cambria Math"/>
                            </a:rPr>
                            <m:t>2</m:t>
                          </m:r>
                        </m:sup>
                      </m:sSup>
                      <m:r>
                        <a:rPr lang="en-US" sz="1600" b="0" i="1" smtClean="0">
                          <a:latin typeface="Cambria Math"/>
                        </a:rPr>
                        <m:t>𝑥</m:t>
                      </m:r>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0200" y="3048000"/>
                <a:ext cx="1143325" cy="338554"/>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flipV="1">
            <a:off x="1295400" y="3429000"/>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286000" y="3429000"/>
            <a:ext cx="76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743200" y="3429000"/>
            <a:ext cx="457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810000"/>
            <a:ext cx="139341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Acceleration, in Newton’s notation</a:t>
            </a:r>
          </a:p>
        </p:txBody>
      </p:sp>
      <p:sp>
        <p:nvSpPr>
          <p:cNvPr id="52" name="TextBox 51"/>
          <p:cNvSpPr txBox="1"/>
          <p:nvPr/>
        </p:nvSpPr>
        <p:spPr>
          <a:xfrm>
            <a:off x="1600200" y="3810000"/>
            <a:ext cx="12954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letter w is a constant dependent on the question</a:t>
            </a:r>
          </a:p>
        </p:txBody>
      </p:sp>
      <p:sp>
        <p:nvSpPr>
          <p:cNvPr id="53" name="TextBox 52"/>
          <p:cNvSpPr txBox="1"/>
          <p:nvPr/>
        </p:nvSpPr>
        <p:spPr>
          <a:xfrm>
            <a:off x="2971800" y="3810000"/>
            <a:ext cx="139341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value x is the displacement</a:t>
            </a:r>
          </a:p>
        </p:txBody>
      </p:sp>
      <mc:AlternateContent xmlns:mc="http://schemas.openxmlformats.org/markup-compatibility/2006" xmlns:a14="http://schemas.microsoft.com/office/drawing/2010/main">
        <mc:Choice Requires="a14">
          <p:sp>
            <p:nvSpPr>
              <p:cNvPr id="54" name="TextBox 53"/>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15" name="タイトル 1">
            <a:extLst>
              <a:ext uri="{FF2B5EF4-FFF2-40B4-BE49-F238E27FC236}">
                <a16:creationId xmlns:a16="http://schemas.microsoft.com/office/drawing/2014/main" id="{17348F72-9274-42D4-8C51-3DA09665A5E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6" name="テキスト ボックス 15">
            <a:extLst>
              <a:ext uri="{FF2B5EF4-FFF2-40B4-BE49-F238E27FC236}">
                <a16:creationId xmlns:a16="http://schemas.microsoft.com/office/drawing/2014/main" id="{16F5D3FB-F983-45E8-8C51-35C2193ADDEA}"/>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30208E3F-AF03-4B39-B2C7-59E43BF5A052}"/>
              </a:ext>
            </a:extLst>
          </p:cNvPr>
          <p:cNvSpPr txBox="1"/>
          <p:nvPr/>
        </p:nvSpPr>
        <p:spPr>
          <a:xfrm>
            <a:off x="4685916" y="1425261"/>
            <a:ext cx="4015343" cy="954107"/>
          </a:xfrm>
          <a:prstGeom prst="rect">
            <a:avLst/>
          </a:prstGeom>
          <a:noFill/>
        </p:spPr>
        <p:txBody>
          <a:bodyPr wrap="square" rtlCol="0">
            <a:spAutoFit/>
          </a:bodyPr>
          <a:lstStyle/>
          <a:p>
            <a:r>
              <a:rPr lang="en-US" sz="1400" dirty="0">
                <a:latin typeface="Comic Sans MS" panose="030F0702030302020204" pitchFamily="66" charset="0"/>
              </a:rPr>
              <a:t>Dot notation is Isaac Newton’s notation for calculus, and is often still used in Physics…</a:t>
            </a:r>
          </a:p>
          <a:p>
            <a:endParaRPr lang="en-US" sz="1400" dirty="0">
              <a:latin typeface="Comic Sans MS" panose="030F0702030302020204" pitchFamily="66" charset="0"/>
            </a:endParaRPr>
          </a:p>
          <a:p>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D3CF3CF-205A-482A-9688-478F22E52883}"/>
                  </a:ext>
                </a:extLst>
              </p:cNvPr>
              <p:cNvSpPr txBox="1"/>
              <p:nvPr/>
            </p:nvSpPr>
            <p:spPr>
              <a:xfrm>
                <a:off x="6456439" y="2010967"/>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10" name="テキスト ボックス 9">
                <a:extLst>
                  <a:ext uri="{FF2B5EF4-FFF2-40B4-BE49-F238E27FC236}">
                    <a16:creationId xmlns:a16="http://schemas.microsoft.com/office/drawing/2014/main" id="{ED3CF3CF-205A-482A-9688-478F22E52883}"/>
                  </a:ext>
                </a:extLst>
              </p:cNvPr>
              <p:cNvSpPr txBox="1">
                <a:spLocks noRot="1" noChangeAspect="1" noMove="1" noResize="1" noEditPoints="1" noAdjustHandles="1" noChangeArrowheads="1" noChangeShapeType="1" noTextEdit="1"/>
              </p:cNvSpPr>
              <p:nvPr/>
            </p:nvSpPr>
            <p:spPr>
              <a:xfrm>
                <a:off x="6456439" y="2010967"/>
                <a:ext cx="183320" cy="276999"/>
              </a:xfrm>
              <a:prstGeom prst="rect">
                <a:avLst/>
              </a:prstGeom>
              <a:blipFill>
                <a:blip r:embed="rId5"/>
                <a:stretch>
                  <a:fillRect l="-20000"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04ABA8A-7054-4395-B646-C0EB24722B15}"/>
                  </a:ext>
                </a:extLst>
              </p:cNvPr>
              <p:cNvSpPr txBox="1"/>
              <p:nvPr/>
            </p:nvSpPr>
            <p:spPr>
              <a:xfrm>
                <a:off x="6836684" y="2644709"/>
                <a:ext cx="420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GB" dirty="0"/>
              </a:p>
            </p:txBody>
          </p:sp>
        </mc:Choice>
        <mc:Fallback xmlns="">
          <p:sp>
            <p:nvSpPr>
              <p:cNvPr id="19" name="テキスト ボックス 18">
                <a:extLst>
                  <a:ext uri="{FF2B5EF4-FFF2-40B4-BE49-F238E27FC236}">
                    <a16:creationId xmlns:a16="http://schemas.microsoft.com/office/drawing/2014/main" id="{304ABA8A-7054-4395-B646-C0EB24722B15}"/>
                  </a:ext>
                </a:extLst>
              </p:cNvPr>
              <p:cNvSpPr txBox="1">
                <a:spLocks noRot="1" noChangeAspect="1" noMove="1" noResize="1" noEditPoints="1" noAdjustHandles="1" noChangeArrowheads="1" noChangeShapeType="1" noTextEdit="1"/>
              </p:cNvSpPr>
              <p:nvPr/>
            </p:nvSpPr>
            <p:spPr>
              <a:xfrm>
                <a:off x="6836684" y="2644709"/>
                <a:ext cx="420564" cy="276999"/>
              </a:xfrm>
              <a:prstGeom prst="rect">
                <a:avLst/>
              </a:prstGeom>
              <a:blipFill>
                <a:blip r:embed="rId6"/>
                <a:stretch>
                  <a:fillRect l="-5882" t="-4444" r="-2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0E45267C-A66D-4DD5-A9F9-6C8B287712BC}"/>
                  </a:ext>
                </a:extLst>
              </p:cNvPr>
              <p:cNvSpPr txBox="1"/>
              <p:nvPr/>
            </p:nvSpPr>
            <p:spPr>
              <a:xfrm>
                <a:off x="6836684" y="3350878"/>
                <a:ext cx="4205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GB" dirty="0"/>
              </a:p>
            </p:txBody>
          </p:sp>
        </mc:Choice>
        <mc:Fallback xmlns="">
          <p:sp>
            <p:nvSpPr>
              <p:cNvPr id="20" name="テキスト ボックス 19">
                <a:extLst>
                  <a:ext uri="{FF2B5EF4-FFF2-40B4-BE49-F238E27FC236}">
                    <a16:creationId xmlns:a16="http://schemas.microsoft.com/office/drawing/2014/main" id="{0E45267C-A66D-4DD5-A9F9-6C8B287712BC}"/>
                  </a:ext>
                </a:extLst>
              </p:cNvPr>
              <p:cNvSpPr txBox="1">
                <a:spLocks noRot="1" noChangeAspect="1" noMove="1" noResize="1" noEditPoints="1" noAdjustHandles="1" noChangeArrowheads="1" noChangeShapeType="1" noTextEdit="1"/>
              </p:cNvSpPr>
              <p:nvPr/>
            </p:nvSpPr>
            <p:spPr>
              <a:xfrm>
                <a:off x="6836684" y="3350878"/>
                <a:ext cx="420563" cy="276999"/>
              </a:xfrm>
              <a:prstGeom prst="rect">
                <a:avLst/>
              </a:prstGeom>
              <a:blipFill>
                <a:blip r:embed="rId7"/>
                <a:stretch>
                  <a:fillRect l="-5882" t="-4444" r="-705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B38B54D-9054-431B-9859-81ED5668AD7D}"/>
                  </a:ext>
                </a:extLst>
              </p:cNvPr>
              <p:cNvSpPr txBox="1"/>
              <p:nvPr/>
            </p:nvSpPr>
            <p:spPr>
              <a:xfrm>
                <a:off x="6355342" y="2498345"/>
                <a:ext cx="316369"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GB" dirty="0"/>
              </a:p>
            </p:txBody>
          </p:sp>
        </mc:Choice>
        <mc:Fallback xmlns="">
          <p:sp>
            <p:nvSpPr>
              <p:cNvPr id="22" name="テキスト ボックス 21">
                <a:extLst>
                  <a:ext uri="{FF2B5EF4-FFF2-40B4-BE49-F238E27FC236}">
                    <a16:creationId xmlns:a16="http://schemas.microsoft.com/office/drawing/2014/main" id="{6B38B54D-9054-431B-9859-81ED5668AD7D}"/>
                  </a:ext>
                </a:extLst>
              </p:cNvPr>
              <p:cNvSpPr txBox="1">
                <a:spLocks noRot="1" noChangeAspect="1" noMove="1" noResize="1" noEditPoints="1" noAdjustHandles="1" noChangeArrowheads="1" noChangeShapeType="1" noTextEdit="1"/>
              </p:cNvSpPr>
              <p:nvPr/>
            </p:nvSpPr>
            <p:spPr>
              <a:xfrm>
                <a:off x="6355342" y="2498345"/>
                <a:ext cx="316369" cy="52411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87D04A4-12B8-41B4-9AF4-1DF4C2F3E592}"/>
                  </a:ext>
                </a:extLst>
              </p:cNvPr>
              <p:cNvSpPr txBox="1"/>
              <p:nvPr/>
            </p:nvSpPr>
            <p:spPr>
              <a:xfrm>
                <a:off x="6282912" y="3177357"/>
                <a:ext cx="454182" cy="5557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GB" dirty="0"/>
              </a:p>
            </p:txBody>
          </p:sp>
        </mc:Choice>
        <mc:Fallback xmlns="">
          <p:sp>
            <p:nvSpPr>
              <p:cNvPr id="23" name="テキスト ボックス 22">
                <a:extLst>
                  <a:ext uri="{FF2B5EF4-FFF2-40B4-BE49-F238E27FC236}">
                    <a16:creationId xmlns:a16="http://schemas.microsoft.com/office/drawing/2014/main" id="{F87D04A4-12B8-41B4-9AF4-1DF4C2F3E592}"/>
                  </a:ext>
                </a:extLst>
              </p:cNvPr>
              <p:cNvSpPr txBox="1">
                <a:spLocks noRot="1" noChangeAspect="1" noMove="1" noResize="1" noEditPoints="1" noAdjustHandles="1" noChangeArrowheads="1" noChangeShapeType="1" noTextEdit="1"/>
              </p:cNvSpPr>
              <p:nvPr/>
            </p:nvSpPr>
            <p:spPr>
              <a:xfrm>
                <a:off x="6282912" y="3177357"/>
                <a:ext cx="454182" cy="55579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A05845BB-AF0B-46C1-8CE8-66E38A634BBD}"/>
                  </a:ext>
                </a:extLst>
              </p:cNvPr>
              <p:cNvSpPr txBox="1"/>
              <p:nvPr/>
            </p:nvSpPr>
            <p:spPr>
              <a:xfrm>
                <a:off x="7361786" y="2644710"/>
                <a:ext cx="420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𝑣</m:t>
                      </m:r>
                    </m:oMath>
                  </m:oMathPara>
                </a14:m>
                <a:endParaRPr lang="en-GB" dirty="0"/>
              </a:p>
            </p:txBody>
          </p:sp>
        </mc:Choice>
        <mc:Fallback xmlns="">
          <p:sp>
            <p:nvSpPr>
              <p:cNvPr id="24" name="テキスト ボックス 23">
                <a:extLst>
                  <a:ext uri="{FF2B5EF4-FFF2-40B4-BE49-F238E27FC236}">
                    <a16:creationId xmlns:a16="http://schemas.microsoft.com/office/drawing/2014/main" id="{A05845BB-AF0B-46C1-8CE8-66E38A634BBD}"/>
                  </a:ext>
                </a:extLst>
              </p:cNvPr>
              <p:cNvSpPr txBox="1">
                <a:spLocks noRot="1" noChangeAspect="1" noMove="1" noResize="1" noEditPoints="1" noAdjustHandles="1" noChangeArrowheads="1" noChangeShapeType="1" noTextEdit="1"/>
              </p:cNvSpPr>
              <p:nvPr/>
            </p:nvSpPr>
            <p:spPr>
              <a:xfrm>
                <a:off x="7361786" y="2644710"/>
                <a:ext cx="420564" cy="276999"/>
              </a:xfrm>
              <a:prstGeom prst="rect">
                <a:avLst/>
              </a:prstGeom>
              <a:blipFill>
                <a:blip r:embed="rId10"/>
                <a:stretch>
                  <a:fillRect l="-7246" r="-72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838B2CEB-F6BA-4C9F-9E97-3E326D4E2790}"/>
                  </a:ext>
                </a:extLst>
              </p:cNvPr>
              <p:cNvSpPr txBox="1"/>
              <p:nvPr/>
            </p:nvSpPr>
            <p:spPr>
              <a:xfrm>
                <a:off x="7378391" y="3358425"/>
                <a:ext cx="4205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GB" dirty="0"/>
              </a:p>
            </p:txBody>
          </p:sp>
        </mc:Choice>
        <mc:Fallback xmlns="">
          <p:sp>
            <p:nvSpPr>
              <p:cNvPr id="25" name="テキスト ボックス 24">
                <a:extLst>
                  <a:ext uri="{FF2B5EF4-FFF2-40B4-BE49-F238E27FC236}">
                    <a16:creationId xmlns:a16="http://schemas.microsoft.com/office/drawing/2014/main" id="{838B2CEB-F6BA-4C9F-9E97-3E326D4E2790}"/>
                  </a:ext>
                </a:extLst>
              </p:cNvPr>
              <p:cNvSpPr txBox="1">
                <a:spLocks noRot="1" noChangeAspect="1" noMove="1" noResize="1" noEditPoints="1" noAdjustHandles="1" noChangeArrowheads="1" noChangeShapeType="1" noTextEdit="1"/>
              </p:cNvSpPr>
              <p:nvPr/>
            </p:nvSpPr>
            <p:spPr>
              <a:xfrm>
                <a:off x="7378391" y="3358425"/>
                <a:ext cx="420563" cy="276999"/>
              </a:xfrm>
              <a:prstGeom prst="rect">
                <a:avLst/>
              </a:prstGeom>
              <a:blipFill>
                <a:blip r:embed="rId11"/>
                <a:stretch>
                  <a:fillRect l="-5797" r="-7246"/>
                </a:stretch>
              </a:blipFill>
            </p:spPr>
            <p:txBody>
              <a:bodyPr/>
              <a:lstStyle/>
              <a:p>
                <a:r>
                  <a:rPr lang="en-GB">
                    <a:noFill/>
                  </a:rPr>
                  <a:t> </a:t>
                </a:r>
              </a:p>
            </p:txBody>
          </p:sp>
        </mc:Fallback>
      </mc:AlternateContent>
      <p:sp>
        <p:nvSpPr>
          <p:cNvPr id="26" name="Arc 36">
            <a:extLst>
              <a:ext uri="{FF2B5EF4-FFF2-40B4-BE49-F238E27FC236}">
                <a16:creationId xmlns:a16="http://schemas.microsoft.com/office/drawing/2014/main" id="{9BCDF249-589C-4F19-8A4A-513FD1BA181F}"/>
              </a:ext>
            </a:extLst>
          </p:cNvPr>
          <p:cNvSpPr/>
          <p:nvPr/>
        </p:nvSpPr>
        <p:spPr>
          <a:xfrm flipH="1">
            <a:off x="6085247" y="2231269"/>
            <a:ext cx="350067"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43">
            <a:extLst>
              <a:ext uri="{FF2B5EF4-FFF2-40B4-BE49-F238E27FC236}">
                <a16:creationId xmlns:a16="http://schemas.microsoft.com/office/drawing/2014/main" id="{0256620A-31AE-4E30-9D5D-5BA035B28E5F}"/>
              </a:ext>
            </a:extLst>
          </p:cNvPr>
          <p:cNvSpPr txBox="1"/>
          <p:nvPr/>
        </p:nvSpPr>
        <p:spPr>
          <a:xfrm>
            <a:off x="4550685" y="2361789"/>
            <a:ext cx="154556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once</a:t>
            </a:r>
          </a:p>
        </p:txBody>
      </p:sp>
      <p:sp>
        <p:nvSpPr>
          <p:cNvPr id="28" name="Arc 36">
            <a:extLst>
              <a:ext uri="{FF2B5EF4-FFF2-40B4-BE49-F238E27FC236}">
                <a16:creationId xmlns:a16="http://schemas.microsoft.com/office/drawing/2014/main" id="{1A2A06CA-EEDC-4707-86D1-B1359ADB29C1}"/>
              </a:ext>
            </a:extLst>
          </p:cNvPr>
          <p:cNvSpPr/>
          <p:nvPr/>
        </p:nvSpPr>
        <p:spPr>
          <a:xfrm flipH="1">
            <a:off x="6030926" y="2892172"/>
            <a:ext cx="350067"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43">
            <a:extLst>
              <a:ext uri="{FF2B5EF4-FFF2-40B4-BE49-F238E27FC236}">
                <a16:creationId xmlns:a16="http://schemas.microsoft.com/office/drawing/2014/main" id="{FCE1B709-74A6-4437-8B0C-45C6420D1FED}"/>
              </a:ext>
            </a:extLst>
          </p:cNvPr>
          <p:cNvSpPr txBox="1"/>
          <p:nvPr/>
        </p:nvSpPr>
        <p:spPr>
          <a:xfrm>
            <a:off x="4786075" y="2941211"/>
            <a:ext cx="130822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p:sp>
        <p:nvSpPr>
          <p:cNvPr id="31" name="テキスト ボックス 30">
            <a:extLst>
              <a:ext uri="{FF2B5EF4-FFF2-40B4-BE49-F238E27FC236}">
                <a16:creationId xmlns:a16="http://schemas.microsoft.com/office/drawing/2014/main" id="{90535619-ADD4-4F29-9545-9B22AAC12CBA}"/>
              </a:ext>
            </a:extLst>
          </p:cNvPr>
          <p:cNvSpPr txBox="1"/>
          <p:nvPr/>
        </p:nvSpPr>
        <p:spPr>
          <a:xfrm>
            <a:off x="4916738" y="3937641"/>
            <a:ext cx="3428274" cy="523220"/>
          </a:xfrm>
          <a:prstGeom prst="rect">
            <a:avLst/>
          </a:prstGeom>
          <a:noFill/>
        </p:spPr>
        <p:txBody>
          <a:bodyPr wrap="square" rtlCol="0">
            <a:spAutoFit/>
          </a:bodyPr>
          <a:lstStyle/>
          <a:p>
            <a:r>
              <a:rPr lang="en-US" sz="1400" dirty="0">
                <a:latin typeface="Comic Sans MS" panose="030F0702030302020204" pitchFamily="66" charset="0"/>
              </a:rPr>
              <a:t>You can also use the chain rule to write equivalent expressions like this…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56B95F7-D065-4C5D-927B-A44CBE763BC4}"/>
                  </a:ext>
                </a:extLst>
              </p:cNvPr>
              <p:cNvSpPr txBox="1"/>
              <p:nvPr/>
            </p:nvSpPr>
            <p:spPr>
              <a:xfrm>
                <a:off x="5983549" y="4492100"/>
                <a:ext cx="74950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𝑑𝑡</m:t>
                          </m:r>
                        </m:den>
                      </m:f>
                    </m:oMath>
                  </m:oMathPara>
                </a14:m>
                <a:endParaRPr lang="en-GB" dirty="0"/>
              </a:p>
            </p:txBody>
          </p:sp>
        </mc:Choice>
        <mc:Fallback xmlns="">
          <p:sp>
            <p:nvSpPr>
              <p:cNvPr id="11" name="テキスト ボックス 10">
                <a:extLst>
                  <a:ext uri="{FF2B5EF4-FFF2-40B4-BE49-F238E27FC236}">
                    <a16:creationId xmlns:a16="http://schemas.microsoft.com/office/drawing/2014/main" id="{856B95F7-D065-4C5D-927B-A44CBE763BC4}"/>
                  </a:ext>
                </a:extLst>
              </p:cNvPr>
              <p:cNvSpPr txBox="1">
                <a:spLocks noRot="1" noChangeAspect="1" noMove="1" noResize="1" noEditPoints="1" noAdjustHandles="1" noChangeArrowheads="1" noChangeShapeType="1" noTextEdit="1"/>
              </p:cNvSpPr>
              <p:nvPr/>
            </p:nvSpPr>
            <p:spPr>
              <a:xfrm>
                <a:off x="5983549" y="4492100"/>
                <a:ext cx="749501" cy="525913"/>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37C9E0AF-CECE-4D29-92E4-1F1F682454FA}"/>
                  </a:ext>
                </a:extLst>
              </p:cNvPr>
              <p:cNvSpPr txBox="1"/>
              <p:nvPr/>
            </p:nvSpPr>
            <p:spPr>
              <a:xfrm>
                <a:off x="6169980" y="5140170"/>
                <a:ext cx="108613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𝑑𝑥</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𝑑𝑥</m:t>
                          </m:r>
                        </m:num>
                        <m:den>
                          <m:r>
                            <a:rPr lang="en-US" b="0" i="1" smtClean="0">
                              <a:latin typeface="Cambria Math" panose="02040503050406030204" pitchFamily="18" charset="0"/>
                              <a:ea typeface="Cambria Math" panose="02040503050406030204" pitchFamily="18" charset="0"/>
                            </a:rPr>
                            <m:t>𝑑𝑡</m:t>
                          </m:r>
                        </m:den>
                      </m:f>
                    </m:oMath>
                  </m:oMathPara>
                </a14:m>
                <a:endParaRPr lang="en-GB" dirty="0"/>
              </a:p>
            </p:txBody>
          </p:sp>
        </mc:Choice>
        <mc:Fallback xmlns="">
          <p:sp>
            <p:nvSpPr>
              <p:cNvPr id="33" name="テキスト ボックス 32">
                <a:extLst>
                  <a:ext uri="{FF2B5EF4-FFF2-40B4-BE49-F238E27FC236}">
                    <a16:creationId xmlns:a16="http://schemas.microsoft.com/office/drawing/2014/main" id="{37C9E0AF-CECE-4D29-92E4-1F1F682454FA}"/>
                  </a:ext>
                </a:extLst>
              </p:cNvPr>
              <p:cNvSpPr txBox="1">
                <a:spLocks noRot="1" noChangeAspect="1" noMove="1" noResize="1" noEditPoints="1" noAdjustHandles="1" noChangeArrowheads="1" noChangeShapeType="1" noTextEdit="1"/>
              </p:cNvSpPr>
              <p:nvPr/>
            </p:nvSpPr>
            <p:spPr>
              <a:xfrm>
                <a:off x="6169980" y="5140170"/>
                <a:ext cx="1086131" cy="52591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3FC9F67-CCFB-46A9-A523-E0AC0BA224F2}"/>
                  </a:ext>
                </a:extLst>
              </p:cNvPr>
              <p:cNvSpPr txBox="1"/>
              <p:nvPr/>
            </p:nvSpPr>
            <p:spPr>
              <a:xfrm>
                <a:off x="6178858" y="5805994"/>
                <a:ext cx="72519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𝑣</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𝑑𝑥</m:t>
                          </m:r>
                        </m:den>
                      </m:f>
                    </m:oMath>
                  </m:oMathPara>
                </a14:m>
                <a:endParaRPr lang="en-GB" dirty="0"/>
              </a:p>
            </p:txBody>
          </p:sp>
        </mc:Choice>
        <mc:Fallback xmlns="">
          <p:sp>
            <p:nvSpPr>
              <p:cNvPr id="34" name="テキスト ボックス 33">
                <a:extLst>
                  <a:ext uri="{FF2B5EF4-FFF2-40B4-BE49-F238E27FC236}">
                    <a16:creationId xmlns:a16="http://schemas.microsoft.com/office/drawing/2014/main" id="{13FC9F67-CCFB-46A9-A523-E0AC0BA224F2}"/>
                  </a:ext>
                </a:extLst>
              </p:cNvPr>
              <p:cNvSpPr txBox="1">
                <a:spLocks noRot="1" noChangeAspect="1" noMove="1" noResize="1" noEditPoints="1" noAdjustHandles="1" noChangeArrowheads="1" noChangeShapeType="1" noTextEdit="1"/>
              </p:cNvSpPr>
              <p:nvPr/>
            </p:nvSpPr>
            <p:spPr>
              <a:xfrm>
                <a:off x="6178858" y="5805994"/>
                <a:ext cx="725199" cy="525913"/>
              </a:xfrm>
              <a:prstGeom prst="rect">
                <a:avLst/>
              </a:prstGeom>
              <a:blipFill>
                <a:blip r:embed="rId14"/>
                <a:stretch>
                  <a:fillRect/>
                </a:stretch>
              </a:blipFill>
            </p:spPr>
            <p:txBody>
              <a:bodyPr/>
              <a:lstStyle/>
              <a:p>
                <a:r>
                  <a:rPr lang="en-GB">
                    <a:noFill/>
                  </a:rPr>
                  <a:t> </a:t>
                </a:r>
              </a:p>
            </p:txBody>
          </p:sp>
        </mc:Fallback>
      </mc:AlternateContent>
      <p:sp>
        <p:nvSpPr>
          <p:cNvPr id="35" name="Arc 36">
            <a:extLst>
              <a:ext uri="{FF2B5EF4-FFF2-40B4-BE49-F238E27FC236}">
                <a16:creationId xmlns:a16="http://schemas.microsoft.com/office/drawing/2014/main" id="{6881706A-D755-40B1-925C-5A0D67D22AFA}"/>
              </a:ext>
            </a:extLst>
          </p:cNvPr>
          <p:cNvSpPr/>
          <p:nvPr/>
        </p:nvSpPr>
        <p:spPr>
          <a:xfrm>
            <a:off x="7209150" y="4785064"/>
            <a:ext cx="319114" cy="61775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6">
            <a:extLst>
              <a:ext uri="{FF2B5EF4-FFF2-40B4-BE49-F238E27FC236}">
                <a16:creationId xmlns:a16="http://schemas.microsoft.com/office/drawing/2014/main" id="{3E1E11E4-AB0D-4725-931B-6C440B9B9120}"/>
              </a:ext>
            </a:extLst>
          </p:cNvPr>
          <p:cNvSpPr/>
          <p:nvPr/>
        </p:nvSpPr>
        <p:spPr>
          <a:xfrm>
            <a:off x="7183996" y="5470124"/>
            <a:ext cx="319114" cy="61775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43">
            <a:extLst>
              <a:ext uri="{FF2B5EF4-FFF2-40B4-BE49-F238E27FC236}">
                <a16:creationId xmlns:a16="http://schemas.microsoft.com/office/drawing/2014/main" id="{E113A560-6006-48C2-819D-652A2FE839B3}"/>
              </a:ext>
            </a:extLst>
          </p:cNvPr>
          <p:cNvSpPr txBox="1"/>
          <p:nvPr/>
        </p:nvSpPr>
        <p:spPr>
          <a:xfrm>
            <a:off x="7415345" y="4833635"/>
            <a:ext cx="184406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right side using the chain rule</a:t>
            </a:r>
          </a:p>
        </p:txBody>
      </p:sp>
      <mc:AlternateContent xmlns:mc="http://schemas.openxmlformats.org/markup-compatibility/2006" xmlns:a14="http://schemas.microsoft.com/office/drawing/2010/main">
        <mc:Choice Requires="a14">
          <p:sp>
            <p:nvSpPr>
              <p:cNvPr id="38" name="TextBox 43">
                <a:extLst>
                  <a:ext uri="{FF2B5EF4-FFF2-40B4-BE49-F238E27FC236}">
                    <a16:creationId xmlns:a16="http://schemas.microsoft.com/office/drawing/2014/main" id="{E99FC0D5-7D6B-412D-97D5-D3EEC781D2E8}"/>
                  </a:ext>
                </a:extLst>
              </p:cNvPr>
              <p:cNvSpPr txBox="1"/>
              <p:nvPr/>
            </p:nvSpPr>
            <p:spPr>
              <a:xfrm>
                <a:off x="7487773" y="5485485"/>
                <a:ext cx="1402730"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that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𝑣</m:t>
                    </m:r>
                  </m:oMath>
                </a14:m>
                <a:endParaRPr lang="en-US" sz="1200" dirty="0">
                  <a:solidFill>
                    <a:srgbClr val="FF0000"/>
                  </a:solidFill>
                  <a:latin typeface="Comic Sans MS" panose="030F0702030302020204" pitchFamily="66" charset="0"/>
                </a:endParaRPr>
              </a:p>
            </p:txBody>
          </p:sp>
        </mc:Choice>
        <mc:Fallback xmlns="">
          <p:sp>
            <p:nvSpPr>
              <p:cNvPr id="38" name="TextBox 43">
                <a:extLst>
                  <a:ext uri="{FF2B5EF4-FFF2-40B4-BE49-F238E27FC236}">
                    <a16:creationId xmlns:a16="http://schemas.microsoft.com/office/drawing/2014/main" id="{E99FC0D5-7D6B-412D-97D5-D3EEC781D2E8}"/>
                  </a:ext>
                </a:extLst>
              </p:cNvPr>
              <p:cNvSpPr txBox="1">
                <a:spLocks noRot="1" noChangeAspect="1" noMove="1" noResize="1" noEditPoints="1" noAdjustHandles="1" noChangeArrowheads="1" noChangeShapeType="1" noTextEdit="1"/>
              </p:cNvSpPr>
              <p:nvPr/>
            </p:nvSpPr>
            <p:spPr>
              <a:xfrm>
                <a:off x="7487773" y="5485485"/>
                <a:ext cx="1402730" cy="542969"/>
              </a:xfrm>
              <a:prstGeom prst="rect">
                <a:avLst/>
              </a:prstGeom>
              <a:blipFill>
                <a:blip r:embed="rId15"/>
                <a:stretch>
                  <a:fillRect t="-1124"/>
                </a:stretch>
              </a:blipFill>
            </p:spPr>
            <p:txBody>
              <a:bodyPr/>
              <a:lstStyle/>
              <a:p>
                <a:r>
                  <a:rPr lang="en-GB">
                    <a:noFill/>
                  </a:rPr>
                  <a:t> </a:t>
                </a:r>
              </a:p>
            </p:txBody>
          </p:sp>
        </mc:Fallback>
      </mc:AlternateContent>
      <p:sp>
        <p:nvSpPr>
          <p:cNvPr id="39" name="TextBox 43">
            <a:extLst>
              <a:ext uri="{FF2B5EF4-FFF2-40B4-BE49-F238E27FC236}">
                <a16:creationId xmlns:a16="http://schemas.microsoft.com/office/drawing/2014/main" id="{89031A6F-3286-4EA2-BF5A-B93CA3AD5B30}"/>
              </a:ext>
            </a:extLst>
          </p:cNvPr>
          <p:cNvSpPr txBox="1"/>
          <p:nvPr/>
        </p:nvSpPr>
        <p:spPr>
          <a:xfrm>
            <a:off x="4590664" y="5711821"/>
            <a:ext cx="140273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will use this on the next slide…</a:t>
            </a:r>
          </a:p>
        </p:txBody>
      </p:sp>
    </p:spTree>
    <p:extLst>
      <p:ext uri="{BB962C8B-B14F-4D97-AF65-F5344CB8AC3E}">
        <p14:creationId xmlns:p14="http://schemas.microsoft.com/office/powerpoint/2010/main" val="35979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linds(horizont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linds(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linds(horizontal)">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linds(horizontal)">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blinds(horizontal)">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blinds(horizontal)">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blinds(horizontal)">
                                      <p:cBhvr>
                                        <p:cTn id="1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52" grpId="0"/>
      <p:bldP spid="53" grpId="0"/>
      <p:bldP spid="54" grpId="0" animBg="1"/>
      <p:bldP spid="8" grpId="0"/>
      <p:bldP spid="10" grpId="0"/>
      <p:bldP spid="19" grpId="0"/>
      <p:bldP spid="20" grpId="0"/>
      <p:bldP spid="22" grpId="0"/>
      <p:bldP spid="23" grpId="0"/>
      <p:bldP spid="24" grpId="0"/>
      <p:bldP spid="25" grpId="0"/>
      <p:bldP spid="26" grpId="0" animBg="1"/>
      <p:bldP spid="27" grpId="0"/>
      <p:bldP spid="28" grpId="0" animBg="1"/>
      <p:bldP spid="29" grpId="0"/>
      <p:bldP spid="31" grpId="0"/>
      <p:bldP spid="11" grpId="0"/>
      <p:bldP spid="33" grpId="0"/>
      <p:bldP spid="34" grpId="0"/>
      <p:bldP spid="35" grpId="0" animBg="1"/>
      <p:bldP spid="36" grpId="0" animBg="1"/>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algn="ctr">
              <a:buFont typeface="Wingdings"/>
              <a:buChar char="à"/>
            </a:pPr>
            <a:r>
              <a:rPr lang="en-GB" sz="1200" dirty="0">
                <a:latin typeface="Comic Sans MS" pitchFamily="66" charset="0"/>
                <a:sym typeface="Wingdings" panose="05000000000000000000" pitchFamily="2" charset="2"/>
              </a:rPr>
              <a:t>The equation we just saw links the acceleration and the displacement of a particle moving with simple harmonic motion</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We can manipulate this equation to create links between other variables…</a:t>
            </a:r>
          </a:p>
          <a:p>
            <a:pPr marL="0" indent="0" algn="ctr">
              <a:buNone/>
            </a:pPr>
            <a:endParaRPr lang="en-GB" sz="1200" dirty="0">
              <a:latin typeface="Comic Sans MS" pitchFamily="66" charset="0"/>
            </a:endParaRP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00600" y="1371600"/>
                <a:ext cx="90447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panose="02040503050406030204" pitchFamily="18" charset="0"/>
                            </a:rPr>
                          </m:ctrlPr>
                        </m:accPr>
                        <m:e>
                          <m:r>
                            <a:rPr lang="en-US" sz="1200" b="0" i="1" smtClean="0">
                              <a:latin typeface="Cambria Math"/>
                            </a:rPr>
                            <m:t>𝑥</m:t>
                          </m:r>
                        </m:e>
                      </m:acc>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00600" y="1371600"/>
                <a:ext cx="904478" cy="276999"/>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72000" y="1752600"/>
                <a:ext cx="1143000" cy="44172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f>
                        <m:fPr>
                          <m:ctrlPr>
                            <a:rPr lang="en-US" sz="1200" b="0" i="1" smtClean="0">
                              <a:latin typeface="Cambria Math" panose="02040503050406030204" pitchFamily="18" charset="0"/>
                            </a:rPr>
                          </m:ctrlPr>
                        </m:fPr>
                        <m:num>
                          <m:r>
                            <a:rPr lang="en-US" sz="1200" b="0" i="1" smtClean="0">
                              <a:latin typeface="Cambria Math"/>
                            </a:rPr>
                            <m:t>𝑑𝑣</m:t>
                          </m:r>
                        </m:num>
                        <m:den>
                          <m:r>
                            <a:rPr lang="en-US" sz="1200" b="0" i="1" smtClean="0">
                              <a:latin typeface="Cambria Math"/>
                            </a:rPr>
                            <m:t>𝑑𝑥</m:t>
                          </m:r>
                        </m:den>
                      </m:f>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572000" y="1752600"/>
                <a:ext cx="1143000" cy="441724"/>
              </a:xfrm>
              <a:prstGeom prst="rect">
                <a:avLst/>
              </a:prstGeom>
              <a:blipFill>
                <a:blip r:embed="rId4"/>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2000" y="2362200"/>
                <a:ext cx="1371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 </m:t>
                      </m:r>
                      <m:r>
                        <a:rPr lang="en-US" sz="1200" b="0" i="1" smtClean="0">
                          <a:latin typeface="Cambria Math"/>
                        </a:rPr>
                        <m:t>𝑑𝑣</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r>
                        <a:rPr lang="en-US" sz="1200" b="0" i="1" smtClean="0">
                          <a:latin typeface="Cambria Math"/>
                        </a:rPr>
                        <m:t> </m:t>
                      </m:r>
                      <m:r>
                        <a:rPr lang="en-US" sz="1200" b="0" i="1" smtClean="0">
                          <a:latin typeface="Cambria Math"/>
                        </a:rPr>
                        <m:t>𝑑𝑥</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2000" y="2362200"/>
                <a:ext cx="1371600"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72000" y="3276600"/>
                <a:ext cx="16764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572000" y="3276600"/>
                <a:ext cx="1676400" cy="453970"/>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72000" y="3886200"/>
                <a:ext cx="16764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(0)</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𝑎</m:t>
                          </m:r>
                          <m:r>
                            <a:rPr lang="en-US" sz="1200" b="0" i="1" smtClean="0">
                              <a:latin typeface="Cambria Math"/>
                            </a:rPr>
                            <m:t>)</m:t>
                          </m:r>
                        </m:e>
                        <m:sup>
                          <m:r>
                            <a:rPr lang="en-US" sz="1200" b="0" i="1" smtClean="0">
                              <a:latin typeface="Cambria Math"/>
                            </a:rPr>
                            <m:t>2</m:t>
                          </m:r>
                        </m:sup>
                      </m:sSup>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72000" y="3886200"/>
                <a:ext cx="1676400" cy="453970"/>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00600" y="4419600"/>
                <a:ext cx="9906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𝐶</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00600" y="4419600"/>
                <a:ext cx="990600" cy="453970"/>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2000" y="4953000"/>
                <a:ext cx="2057400" cy="43800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2</m:t>
                          </m:r>
                        </m:den>
                      </m:f>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2000" y="4953000"/>
                <a:ext cx="2057400" cy="438005"/>
              </a:xfrm>
              <a:prstGeom prst="rect">
                <a:avLst/>
              </a:prstGeom>
              <a:blipFill>
                <a:blip r:embed="rId9"/>
                <a:stretch>
                  <a:fillRect b="-1408"/>
                </a:stretch>
              </a:blipFill>
              <a:ln w="25400">
                <a:noFill/>
              </a:ln>
            </p:spPr>
            <p:txBody>
              <a:bodyPr/>
              <a:lstStyle/>
              <a:p>
                <a:r>
                  <a:rPr lang="en-GB">
                    <a:noFill/>
                  </a:rPr>
                  <a:t> </a:t>
                </a:r>
              </a:p>
            </p:txBody>
          </p:sp>
        </mc:Fallback>
      </mc:AlternateContent>
      <p:cxnSp>
        <p:nvCxnSpPr>
          <p:cNvPr id="22" name="Straight Connector 21"/>
          <p:cNvCxnSpPr/>
          <p:nvPr/>
        </p:nvCxnSpPr>
        <p:spPr>
          <a:xfrm>
            <a:off x="609600" y="41148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057400" y="4038600"/>
            <a:ext cx="152400" cy="152400"/>
            <a:chOff x="6324600" y="2895600"/>
            <a:chExt cx="152400" cy="152400"/>
          </a:xfrm>
        </p:grpSpPr>
        <p:cxnSp>
          <p:nvCxnSpPr>
            <p:cNvPr id="24" name="Straight Connector 23"/>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3429000" y="40386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352800" y="37338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mc:AlternateContent xmlns:mc="http://schemas.openxmlformats.org/markup-compatibility/2006" xmlns:a14="http://schemas.microsoft.com/office/drawing/2010/main">
        <mc:Choice Requires="a14">
          <p:sp>
            <p:nvSpPr>
              <p:cNvPr id="32" name="TextBox 31"/>
              <p:cNvSpPr txBox="1"/>
              <p:nvPr/>
            </p:nvSpPr>
            <p:spPr>
              <a:xfrm>
                <a:off x="4648200" y="5638800"/>
                <a:ext cx="1752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oMath>
                  </m:oMathPara>
                </a14:m>
                <a:endParaRPr lang="en-US"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648200" y="5638800"/>
                <a:ext cx="1752600" cy="27699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724400" y="6172200"/>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724400" y="6172200"/>
                <a:ext cx="1447800" cy="27699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p:sp>
        <p:nvSpPr>
          <p:cNvPr id="35" name="Arc 34"/>
          <p:cNvSpPr/>
          <p:nvPr/>
        </p:nvSpPr>
        <p:spPr>
          <a:xfrm>
            <a:off x="5638801" y="1524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5867400" y="1524000"/>
                <a:ext cx="1545568" cy="358368"/>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a:rPr>
                          <m:t>𝑥</m:t>
                        </m:r>
                      </m:e>
                    </m:acc>
                  </m:oMath>
                </a14:m>
                <a:r>
                  <a:rPr lang="en-US" sz="1200" dirty="0">
                    <a:solidFill>
                      <a:srgbClr val="FF0000"/>
                    </a:solidFill>
                    <a:latin typeface="Comic Sans MS" panose="030F0702030302020204" pitchFamily="66" charset="0"/>
                  </a:rPr>
                  <a:t> with </a:t>
                </a:r>
                <a14:m>
                  <m:oMath xmlns:m="http://schemas.openxmlformats.org/officeDocument/2006/math">
                    <m:r>
                      <a:rPr lang="en-US" sz="1200" b="0" i="1" smtClean="0">
                        <a:solidFill>
                          <a:srgbClr val="FF0000"/>
                        </a:solidFill>
                        <a:latin typeface="Cambria Math"/>
                      </a:rPr>
                      <m:t>𝑣</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𝑑𝑣</m:t>
                        </m:r>
                      </m:num>
                      <m:den>
                        <m:r>
                          <a:rPr lang="en-US" sz="1200" b="0" i="1" smtClean="0">
                            <a:solidFill>
                              <a:srgbClr val="FF0000"/>
                            </a:solidFill>
                            <a:latin typeface="Cambria Math"/>
                          </a:rPr>
                          <m:t>𝑑𝑥</m:t>
                        </m:r>
                      </m:den>
                    </m:f>
                  </m:oMath>
                </a14:m>
                <a:endParaRPr lang="en-US" sz="1200" dirty="0">
                  <a:solidFill>
                    <a:srgbClr val="FF0000"/>
                  </a:solidFill>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867400" y="1524000"/>
                <a:ext cx="1545568" cy="358368"/>
              </a:xfrm>
              <a:prstGeom prst="rect">
                <a:avLst/>
              </a:prstGeom>
              <a:blipFill>
                <a:blip r:embed="rId13"/>
                <a:stretch>
                  <a:fillRect/>
                </a:stretch>
              </a:blipFill>
            </p:spPr>
            <p:txBody>
              <a:bodyPr/>
              <a:lstStyle/>
              <a:p>
                <a:r>
                  <a:rPr lang="en-GB">
                    <a:noFill/>
                  </a:rPr>
                  <a:t> </a:t>
                </a:r>
              </a:p>
            </p:txBody>
          </p:sp>
        </mc:Fallback>
      </mc:AlternateContent>
      <p:sp>
        <p:nvSpPr>
          <p:cNvPr id="37" name="Arc 36"/>
          <p:cNvSpPr/>
          <p:nvPr/>
        </p:nvSpPr>
        <p:spPr>
          <a:xfrm>
            <a:off x="5791200" y="1981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a:off x="6096000" y="3048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a:off x="6096000" y="35814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6096000" y="4191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6400800" y="4648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6400800" y="52578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6096000" y="5791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943600" y="2057400"/>
            <a:ext cx="154556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dx</a:t>
            </a:r>
          </a:p>
        </p:txBody>
      </p:sp>
      <p:sp>
        <p:nvSpPr>
          <p:cNvPr id="45" name="TextBox 44"/>
          <p:cNvSpPr txBox="1"/>
          <p:nvPr/>
        </p:nvSpPr>
        <p:spPr>
          <a:xfrm>
            <a:off x="6324600" y="3124200"/>
            <a:ext cx="1600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each side</a:t>
            </a:r>
          </a:p>
        </p:txBody>
      </p:sp>
      <mc:AlternateContent xmlns:mc="http://schemas.openxmlformats.org/markup-compatibility/2006" xmlns:a14="http://schemas.microsoft.com/office/drawing/2010/main">
        <mc:Choice Requires="a14">
          <p:sp>
            <p:nvSpPr>
              <p:cNvPr id="46" name="TextBox 45"/>
              <p:cNvSpPr txBox="1"/>
              <p:nvPr/>
            </p:nvSpPr>
            <p:spPr>
              <a:xfrm>
                <a:off x="4419600" y="2743200"/>
                <a:ext cx="1752600"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r>
                            <a:rPr lang="en-US" sz="1200" i="1">
                              <a:latin typeface="Cambria Math"/>
                            </a:rPr>
                            <m:t>𝑣</m:t>
                          </m:r>
                          <m:r>
                            <a:rPr lang="en-US" sz="1200" i="1">
                              <a:latin typeface="Cambria Math"/>
                            </a:rPr>
                            <m:t> </m:t>
                          </m:r>
                          <m:r>
                            <a:rPr lang="en-US" sz="1200" i="1">
                              <a:latin typeface="Cambria Math"/>
                            </a:rPr>
                            <m:t>𝑑𝑣</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r>
                            <a:rPr lang="en-US" sz="1200" i="1">
                              <a:latin typeface="Cambria Math"/>
                            </a:rPr>
                            <m:t>𝑥</m:t>
                          </m:r>
                          <m:r>
                            <a:rPr lang="en-US" sz="1200" i="1">
                              <a:latin typeface="Cambria Math"/>
                            </a:rPr>
                            <m:t> </m:t>
                          </m:r>
                          <m:r>
                            <a:rPr lang="en-US" sz="1200" i="1">
                              <a:latin typeface="Cambria Math"/>
                            </a:rPr>
                            <m:t>𝑑𝑥</m:t>
                          </m:r>
                          <m:r>
                            <m:rPr>
                              <m:nor/>
                            </m:rPr>
                            <a:rPr lang="en-US" sz="1200" dirty="0"/>
                            <m:t> </m:t>
                          </m:r>
                        </m:e>
                      </m:nary>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419600" y="2743200"/>
                <a:ext cx="1752600" cy="576761"/>
              </a:xfrm>
              <a:prstGeom prst="rect">
                <a:avLst/>
              </a:prstGeom>
              <a:blipFill>
                <a:blip r:embed="rId14"/>
                <a:stretch>
                  <a:fillRect l="-28125" t="-124211" r="-6944" b="-174737"/>
                </a:stretch>
              </a:blipFill>
              <a:ln w="25400">
                <a:noFill/>
              </a:ln>
            </p:spPr>
            <p:txBody>
              <a:bodyPr/>
              <a:lstStyle/>
              <a:p>
                <a:r>
                  <a:rPr lang="en-GB">
                    <a:noFill/>
                  </a:rPr>
                  <a:t> </a:t>
                </a:r>
              </a:p>
            </p:txBody>
          </p:sp>
        </mc:Fallback>
      </mc:AlternateContent>
      <p:sp>
        <p:nvSpPr>
          <p:cNvPr id="47" name="Arc 46"/>
          <p:cNvSpPr/>
          <p:nvPr/>
        </p:nvSpPr>
        <p:spPr>
          <a:xfrm>
            <a:off x="5943600" y="25908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6096000" y="2667000"/>
            <a:ext cx="2286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Integrals of both sides</a:t>
            </a:r>
          </a:p>
        </p:txBody>
      </p:sp>
      <p:sp>
        <p:nvSpPr>
          <p:cNvPr id="49" name="TextBox 48"/>
          <p:cNvSpPr txBox="1"/>
          <p:nvPr/>
        </p:nvSpPr>
        <p:spPr>
          <a:xfrm>
            <a:off x="6324600" y="3505200"/>
            <a:ext cx="27432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the maximum displacement be ‘a’. At this point, the velocity is 0 as it is changing direction</a:t>
            </a:r>
          </a:p>
        </p:txBody>
      </p:sp>
      <p:sp>
        <p:nvSpPr>
          <p:cNvPr id="54" name="TextBox 53"/>
          <p:cNvSpPr txBox="1"/>
          <p:nvPr/>
        </p:nvSpPr>
        <p:spPr>
          <a:xfrm>
            <a:off x="6324600" y="4267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C</a:t>
            </a:r>
          </a:p>
        </p:txBody>
      </p:sp>
      <p:sp>
        <p:nvSpPr>
          <p:cNvPr id="55" name="TextBox 54"/>
          <p:cNvSpPr txBox="1"/>
          <p:nvPr/>
        </p:nvSpPr>
        <p:spPr>
          <a:xfrm>
            <a:off x="6553200" y="4648200"/>
            <a:ext cx="1828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C in the equation from before</a:t>
            </a:r>
          </a:p>
        </p:txBody>
      </p:sp>
      <p:sp>
        <p:nvSpPr>
          <p:cNvPr id="56" name="TextBox 55"/>
          <p:cNvSpPr txBox="1"/>
          <p:nvPr/>
        </p:nvSpPr>
        <p:spPr>
          <a:xfrm>
            <a:off x="6553200" y="54102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a:t>
            </a:r>
          </a:p>
        </p:txBody>
      </p:sp>
      <p:sp>
        <p:nvSpPr>
          <p:cNvPr id="57" name="TextBox 56"/>
          <p:cNvSpPr txBox="1"/>
          <p:nvPr/>
        </p:nvSpPr>
        <p:spPr>
          <a:xfrm>
            <a:off x="6324600" y="5867400"/>
            <a:ext cx="1905000"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right side</a:t>
            </a:r>
          </a:p>
        </p:txBody>
      </p:sp>
      <p:cxnSp>
        <p:nvCxnSpPr>
          <p:cNvPr id="8" name="Straight Arrow Connector 7"/>
          <p:cNvCxnSpPr/>
          <p:nvPr/>
        </p:nvCxnSpPr>
        <p:spPr>
          <a:xfrm>
            <a:off x="2133600" y="4267200"/>
            <a:ext cx="1371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267200"/>
            <a:ext cx="24384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At a, the maximum displacement, v = 0 as the direction of movement changes</a:t>
            </a:r>
          </a:p>
        </p:txBody>
      </p:sp>
      <p:cxnSp>
        <p:nvCxnSpPr>
          <p:cNvPr id="58" name="Straight Arrow Connector 57"/>
          <p:cNvCxnSpPr/>
          <p:nvPr/>
        </p:nvCxnSpPr>
        <p:spPr>
          <a:xfrm>
            <a:off x="3429000" y="6096000"/>
            <a:ext cx="12192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66800" y="5791200"/>
            <a:ext cx="2438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is another important relationship to remember!</a:t>
            </a:r>
          </a:p>
        </p:txBody>
      </p:sp>
      <p:sp>
        <p:nvSpPr>
          <p:cNvPr id="12" name="Rectangle 11"/>
          <p:cNvSpPr/>
          <p:nvPr/>
        </p:nvSpPr>
        <p:spPr>
          <a:xfrm>
            <a:off x="4648200" y="3276600"/>
            <a:ext cx="15240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8200" y="4953000"/>
            <a:ext cx="18288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タイトル 1">
            <a:extLst>
              <a:ext uri="{FF2B5EF4-FFF2-40B4-BE49-F238E27FC236}">
                <a16:creationId xmlns:a16="http://schemas.microsoft.com/office/drawing/2014/main" id="{B6E92F34-BCAE-43EA-92B5-65FBB660C439}"/>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1" name="テキスト ボックス 50">
            <a:extLst>
              <a:ext uri="{FF2B5EF4-FFF2-40B4-BE49-F238E27FC236}">
                <a16:creationId xmlns:a16="http://schemas.microsoft.com/office/drawing/2014/main" id="{81BB6ED8-DDE8-4C00-8235-9DBAE7F8A332}"/>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18679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linds(horizont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linds(horizontal)">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linds(horizont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vertical)">
                                      <p:cBhvr>
                                        <p:cTn id="97" dur="500"/>
                                        <p:tgtEl>
                                          <p:spTgt spid="22"/>
                                        </p:tgtEl>
                                      </p:cBhvr>
                                    </p:animEffect>
                                  </p:childTnLst>
                                </p:cTn>
                              </p:par>
                              <p:par>
                                <p:cTn id="98" presetID="3" presetClass="entr" presetSubtype="10"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linds(horizontal)">
                                      <p:cBhvr>
                                        <p:cTn id="100" dur="500"/>
                                        <p:tgtEl>
                                          <p:spTgt spid="2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linds(horizontal)">
                                      <p:cBhvr>
                                        <p:cTn id="103" dur="500"/>
                                        <p:tgtEl>
                                          <p:spTgt spid="2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linds(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5"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blinds(vertical)">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blinds(horizontal)">
                                      <p:cBhvr>
                                        <p:cTn id="116" dur="5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blinds(horizontal)">
                                      <p:cBhvr>
                                        <p:cTn id="126" dur="500"/>
                                        <p:tgtEl>
                                          <p:spTgt spid="54"/>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blinds(horizontal)">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blinds(horizontal)">
                                      <p:cBhvr>
                                        <p:cTn id="136" dur="500"/>
                                        <p:tgtEl>
                                          <p:spTgt spid="41"/>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blinds(horizontal)">
                                      <p:cBhvr>
                                        <p:cTn id="141" dur="500"/>
                                        <p:tgtEl>
                                          <p:spTgt spid="5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blinds(horizontal)">
                                      <p:cBhvr>
                                        <p:cTn id="146" dur="500"/>
                                        <p:tgtEl>
                                          <p:spTgt spid="20"/>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blinds(horizontal)">
                                      <p:cBhvr>
                                        <p:cTn id="151" dur="500"/>
                                        <p:tgtEl>
                                          <p:spTgt spid="61"/>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blinds(horizontal)">
                                      <p:cBhvr>
                                        <p:cTn id="154" dur="500"/>
                                        <p:tgtEl>
                                          <p:spTgt spid="12"/>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1"/>
                                        </p:tgtEl>
                                      </p:cBhvr>
                                    </p:animEffect>
                                    <p:set>
                                      <p:cBhvr>
                                        <p:cTn id="159" dur="1" fill="hold">
                                          <p:stCondLst>
                                            <p:cond delay="499"/>
                                          </p:stCondLst>
                                        </p:cTn>
                                        <p:tgtEl>
                                          <p:spTgt spid="61"/>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12"/>
                                        </p:tgtEl>
                                      </p:cBhvr>
                                    </p:animEffect>
                                    <p:set>
                                      <p:cBhvr>
                                        <p:cTn id="162" dur="1" fill="hold">
                                          <p:stCondLst>
                                            <p:cond delay="499"/>
                                          </p:stCondLst>
                                        </p:cTn>
                                        <p:tgtEl>
                                          <p:spTgt spid="1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blinds(horizontal)">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linds(horizontal)">
                                      <p:cBhvr>
                                        <p:cTn id="172" dur="500"/>
                                        <p:tgtEl>
                                          <p:spTgt spid="5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32"/>
                                        </p:tgtEl>
                                        <p:attrNameLst>
                                          <p:attrName>style.visibility</p:attrName>
                                        </p:attrNameLst>
                                      </p:cBhvr>
                                      <p:to>
                                        <p:strVal val="visible"/>
                                      </p:to>
                                    </p:set>
                                    <p:animEffect transition="in" filter="blinds(horizontal)">
                                      <p:cBhvr>
                                        <p:cTn id="177" dur="500"/>
                                        <p:tgtEl>
                                          <p:spTgt spid="3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blinds(horizontal)">
                                      <p:cBhvr>
                                        <p:cTn id="182" dur="500"/>
                                        <p:tgtEl>
                                          <p:spTgt spid="4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blinds(horizontal)">
                                      <p:cBhvr>
                                        <p:cTn id="187" dur="500"/>
                                        <p:tgtEl>
                                          <p:spTgt spid="57"/>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blinds(horizontal)">
                                      <p:cBhvr>
                                        <p:cTn id="192" dur="500"/>
                                        <p:tgtEl>
                                          <p:spTgt spid="33"/>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nodeType="click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linds(horizontal)">
                                      <p:cBhvr>
                                        <p:cTn id="197" dur="500"/>
                                        <p:tgtEl>
                                          <p:spTgt spid="5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blinds(horizontal)">
                                      <p:cBhvr>
                                        <p:cTn id="202" dur="500"/>
                                        <p:tgtEl>
                                          <p:spTgt spid="59"/>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34"/>
                                        </p:tgtEl>
                                        <p:attrNameLst>
                                          <p:attrName>style.visibility</p:attrName>
                                        </p:attrNameLst>
                                      </p:cBhvr>
                                      <p:to>
                                        <p:strVal val="visible"/>
                                      </p:to>
                                    </p:set>
                                    <p:animEffect transition="in" filter="blinds(horizontal)">
                                      <p:cBhvr>
                                        <p:cTn id="2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6" grpId="0" animBg="1"/>
      <p:bldP spid="31" grpId="0"/>
      <p:bldP spid="32" grpId="0"/>
      <p:bldP spid="33" grpId="0"/>
      <p:bldP spid="34" grpId="0" animBg="1"/>
      <p:bldP spid="35" grpId="0" animBg="1"/>
      <p:bldP spid="36"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p:bldP spid="49" grpId="0"/>
      <p:bldP spid="54" grpId="0"/>
      <p:bldP spid="55" grpId="0"/>
      <p:bldP spid="56" grpId="0"/>
      <p:bldP spid="57" grpId="0"/>
      <p:bldP spid="10" grpId="0"/>
      <p:bldP spid="59" grpId="0"/>
      <p:bldP spid="12" grpId="0" animBg="1"/>
      <p:bldP spid="12" grpId="1" animBg="1"/>
      <p:bldP spid="61" grpId="0" animBg="1"/>
      <p:bldP spid="6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is one further manipulation we can do:</a:t>
            </a:r>
          </a:p>
          <a:p>
            <a:pPr marL="0" indent="0" algn="ctr">
              <a:buNone/>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So far we have a formula linking the acceleration and displacement</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And we have one linking velocity and displacement</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However, we might want to know the displacement at a given time, and hence we need a relationship between displacement and time</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711107" y="3669676"/>
                <a:ext cx="102387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711107" y="3669676"/>
                <a:ext cx="1023870" cy="307777"/>
              </a:xfrm>
              <a:prstGeom prst="rect">
                <a:avLst/>
              </a:prstGeom>
              <a:blipFill>
                <a:blip r:embed="rId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482504" y="4654994"/>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82504" y="4654994"/>
                <a:ext cx="1447800"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53000" y="1524000"/>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53000" y="1524000"/>
                <a:ext cx="1447800"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9200" y="1905000"/>
                <a:ext cx="1447800" cy="3697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29200" y="1905000"/>
                <a:ext cx="1447800" cy="369717"/>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53000" y="2362200"/>
                <a:ext cx="15240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r>
                            <a:rPr lang="en-US" sz="1200" b="0" i="1" smtClean="0">
                              <a:latin typeface="Cambria Math"/>
                            </a:rPr>
                            <m:t>𝑑𝑡</m:t>
                          </m:r>
                        </m:den>
                      </m:f>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53000" y="2362200"/>
                <a:ext cx="1524000" cy="442942"/>
              </a:xfrm>
              <a:prstGeom prst="rect">
                <a:avLst/>
              </a:prstGeom>
              <a:blipFill>
                <a:blip r:embed="rId8"/>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76800" y="2895600"/>
                <a:ext cx="1828800" cy="3598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𝑑𝑥</m:t>
                      </m:r>
                      <m:r>
                        <a:rPr lang="en-US" sz="1200" b="0" i="1" smtClean="0">
                          <a:latin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76800" y="2895600"/>
                <a:ext cx="1828800" cy="359842"/>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91000" y="3352800"/>
                <a:ext cx="1752600" cy="55374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rPr>
                        <m:t> </m:t>
                      </m:r>
                      <m:r>
                        <a:rPr lang="en-US" sz="1200" b="0" i="1" smtClean="0">
                          <a:latin typeface="Cambria Math"/>
                        </a:rPr>
                        <m:t>𝑑𝑥</m:t>
                      </m:r>
                      <m:r>
                        <a:rPr lang="en-US" sz="1200" b="0" i="1" smtClean="0">
                          <a:latin typeface="Cambria Math"/>
                        </a:rPr>
                        <m:t>=±</m:t>
                      </m:r>
                      <m:r>
                        <a:rPr lang="en-US" sz="1200" b="0" i="1" smtClean="0">
                          <a:latin typeface="Cambria Math"/>
                          <a:ea typeface="Cambria Math"/>
                        </a:rPr>
                        <m:t>𝑤</m:t>
                      </m:r>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91000" y="3352800"/>
                <a:ext cx="1752600" cy="553741"/>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67200" y="4038600"/>
                <a:ext cx="1828800" cy="55374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m:t>
                      </m:r>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67200" y="4038600"/>
                <a:ext cx="1828800" cy="553741"/>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67200" y="4648200"/>
                <a:ext cx="1905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i="1">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67200" y="4648200"/>
                <a:ext cx="1905000" cy="580672"/>
              </a:xfrm>
              <a:prstGeom prst="rect">
                <a:avLst/>
              </a:prstGeom>
              <a:blipFill>
                <a:blip r:embed="rId12"/>
                <a:stretch>
                  <a:fillRect l="-27796" t="-124211" r="-17891" b="-173684"/>
                </a:stretch>
              </a:blipFill>
              <a:ln w="25400">
                <a:noFill/>
              </a:ln>
            </p:spPr>
            <p:txBody>
              <a:bodyPr/>
              <a:lstStyle/>
              <a:p>
                <a:r>
                  <a:rPr lang="en-GB">
                    <a:noFill/>
                  </a:rPr>
                  <a:t> </a:t>
                </a:r>
              </a:p>
            </p:txBody>
          </p:sp>
        </mc:Fallback>
      </mc:AlternateContent>
      <p:sp>
        <p:nvSpPr>
          <p:cNvPr id="20" name="Arc 19"/>
          <p:cNvSpPr/>
          <p:nvPr/>
        </p:nvSpPr>
        <p:spPr>
          <a:xfrm>
            <a:off x="6477000" y="16764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705600" y="1752600"/>
            <a:ext cx="1828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 both sides</a:t>
            </a:r>
          </a:p>
        </p:txBody>
      </p:sp>
      <p:sp>
        <p:nvSpPr>
          <p:cNvPr id="22" name="Arc 21"/>
          <p:cNvSpPr/>
          <p:nvPr/>
        </p:nvSpPr>
        <p:spPr>
          <a:xfrm>
            <a:off x="6477000" y="21336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6553200" y="25908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6477000" y="31242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a:off x="5867400" y="3581400"/>
            <a:ext cx="228600" cy="6858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6096000" y="4267200"/>
            <a:ext cx="228600" cy="6858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705600" y="2133600"/>
            <a:ext cx="2057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v as </a:t>
            </a:r>
            <a:r>
              <a:rPr lang="en-US" sz="1200" baseline="30000" dirty="0">
                <a:solidFill>
                  <a:srgbClr val="FF0000"/>
                </a:solidFill>
                <a:latin typeface="Comic Sans MS" panose="030F0702030302020204" pitchFamily="66" charset="0"/>
              </a:rPr>
              <a:t>dx</a:t>
            </a:r>
            <a:r>
              <a:rPr lang="en-US" sz="1200" dirty="0">
                <a:solidFill>
                  <a:srgbClr val="FF0000"/>
                </a:solidFill>
                <a:latin typeface="Comic Sans MS" panose="030F0702030302020204" pitchFamily="66" charset="0"/>
              </a:rPr>
              <a:t>/</a:t>
            </a:r>
            <a:r>
              <a:rPr lang="en-US" sz="1200" baseline="-25000" dirty="0" err="1">
                <a:solidFill>
                  <a:srgbClr val="FF0000"/>
                </a:solidFill>
                <a:latin typeface="Comic Sans MS" panose="030F0702030302020204" pitchFamily="66" charset="0"/>
              </a:rPr>
              <a:t>dt</a:t>
            </a:r>
            <a:r>
              <a:rPr lang="en-US" sz="1200" dirty="0">
                <a:solidFill>
                  <a:srgbClr val="FF0000"/>
                </a:solidFill>
                <a:latin typeface="Comic Sans MS" panose="030F0702030302020204" pitchFamily="66" charset="0"/>
              </a:rPr>
              <a:t> (this brings t into the equation)</a:t>
            </a:r>
          </a:p>
        </p:txBody>
      </p:sp>
      <p:sp>
        <p:nvSpPr>
          <p:cNvPr id="28" name="TextBox 27"/>
          <p:cNvSpPr txBox="1"/>
          <p:nvPr/>
        </p:nvSpPr>
        <p:spPr>
          <a:xfrm>
            <a:off x="6781800" y="27432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dt</a:t>
            </a:r>
          </a:p>
        </p:txBody>
      </p:sp>
      <p:sp>
        <p:nvSpPr>
          <p:cNvPr id="29" name="TextBox 28"/>
          <p:cNvSpPr txBox="1"/>
          <p:nvPr/>
        </p:nvSpPr>
        <p:spPr>
          <a:xfrm>
            <a:off x="6629400" y="3124200"/>
            <a:ext cx="1676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the whole bracket on the right</a:t>
            </a:r>
          </a:p>
        </p:txBody>
      </p:sp>
      <p:sp>
        <p:nvSpPr>
          <p:cNvPr id="30" name="TextBox 29"/>
          <p:cNvSpPr txBox="1"/>
          <p:nvPr/>
        </p:nvSpPr>
        <p:spPr>
          <a:xfrm>
            <a:off x="6096000" y="3657600"/>
            <a:ext cx="2362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left side can be written with dx as the numerator</a:t>
            </a:r>
          </a:p>
        </p:txBody>
      </p:sp>
      <p:sp>
        <p:nvSpPr>
          <p:cNvPr id="31" name="TextBox 30"/>
          <p:cNvSpPr txBox="1"/>
          <p:nvPr/>
        </p:nvSpPr>
        <p:spPr>
          <a:xfrm>
            <a:off x="6324600" y="4419600"/>
            <a:ext cx="1828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Integrals of both sides</a:t>
            </a:r>
          </a:p>
        </p:txBody>
      </p:sp>
      <p:sp>
        <p:nvSpPr>
          <p:cNvPr id="32" name="TextBox 31"/>
          <p:cNvSpPr txBox="1"/>
          <p:nvPr/>
        </p:nvSpPr>
        <p:spPr>
          <a:xfrm>
            <a:off x="5105400" y="5486400"/>
            <a:ext cx="2971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To Integrate the left side, we will need to use a substitution</a:t>
            </a:r>
          </a:p>
        </p:txBody>
      </p:sp>
      <p:sp>
        <p:nvSpPr>
          <p:cNvPr id="33" name="タイトル 1">
            <a:extLst>
              <a:ext uri="{FF2B5EF4-FFF2-40B4-BE49-F238E27FC236}">
                <a16:creationId xmlns:a16="http://schemas.microsoft.com/office/drawing/2014/main" id="{98A46AD3-9BDD-4900-89CF-A0DFA79F6D24}"/>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35" name="テキスト ボックス 34">
            <a:extLst>
              <a:ext uri="{FF2B5EF4-FFF2-40B4-BE49-F238E27FC236}">
                <a16:creationId xmlns:a16="http://schemas.microsoft.com/office/drawing/2014/main" id="{3CDB5959-481B-4F62-903D-9BFCB303D07E}"/>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32422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linds(horizontal)">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linds(horizontal)">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blinds(horizontal)">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10" grpId="0"/>
      <p:bldP spid="11" grpId="0"/>
      <p:bldP spid="12" grpId="0"/>
      <p:bldP spid="15" grpId="0"/>
      <p:bldP spid="16" grpId="0"/>
      <p:bldP spid="17" grpId="0"/>
      <p:bldP spid="18" grpId="0"/>
      <p:bldP spid="20" grpId="0" animBg="1"/>
      <p:bldP spid="21" grpId="0"/>
      <p:bldP spid="22" grpId="0" animBg="1"/>
      <p:bldP spid="23" grpId="0" animBg="1"/>
      <p:bldP spid="24" grpId="0" animBg="1"/>
      <p:bldP spid="25" grpId="0" animBg="1"/>
      <p:bldP spid="26" grpId="0" animBg="1"/>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Let:</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07302" y="1265208"/>
                <a:ext cx="1905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i="1">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507302" y="1265208"/>
                <a:ext cx="1905000" cy="580672"/>
              </a:xfrm>
              <a:prstGeom prst="rect">
                <a:avLst/>
              </a:prstGeom>
              <a:blipFill>
                <a:blip r:embed="rId5"/>
                <a:stretch>
                  <a:fillRect l="-27796" t="-124211" r="-18211"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76400" y="2743200"/>
                <a:ext cx="8901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ea typeface="Cambria Math"/>
                        </a:rPr>
                        <m:t>𝜃</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76400" y="2743200"/>
                <a:ext cx="890115"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600200" y="3581400"/>
                <a:ext cx="1000530"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r>
                            <a:rPr lang="en-US" sz="1200" b="0" i="1" smtClean="0">
                              <a:latin typeface="Cambria Math"/>
                            </a:rPr>
                            <m:t>𝑑</m:t>
                          </m:r>
                          <m:r>
                            <a:rPr lang="en-US" sz="1200" b="0" i="1" smtClean="0">
                              <a:latin typeface="Cambria Math"/>
                              <a:ea typeface="Cambria Math"/>
                            </a:rPr>
                            <m:t>𝜃</m:t>
                          </m:r>
                        </m:den>
                      </m:f>
                      <m:r>
                        <a:rPr lang="en-US" sz="1200" b="0" i="1" smtClean="0">
                          <a:latin typeface="Cambria Math"/>
                        </a:rPr>
                        <m:t>=</m:t>
                      </m:r>
                      <m:r>
                        <a:rPr lang="en-US" sz="1200" b="0" i="1" smtClean="0">
                          <a:latin typeface="Cambria Math"/>
                        </a:rPr>
                        <m:t>𝑎𝑐𝑜𝑠</m:t>
                      </m:r>
                      <m:r>
                        <a:rPr lang="en-US" sz="1200" b="0" i="1" smtClean="0">
                          <a:latin typeface="Cambria Math"/>
                          <a:ea typeface="Cambria Math"/>
                        </a:rPr>
                        <m:t>𝜃</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600200" y="3581400"/>
                <a:ext cx="1000530" cy="442942"/>
              </a:xfrm>
              <a:prstGeom prst="rect">
                <a:avLst/>
              </a:prstGeom>
              <a:blipFill>
                <a:blip r:embed="rId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24000" y="4572000"/>
                <a:ext cx="12103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𝑑𝑥</m:t>
                      </m:r>
                      <m:r>
                        <a:rPr lang="en-US" sz="1200" b="0" i="1" smtClean="0">
                          <a:latin typeface="Cambria Math"/>
                        </a:rPr>
                        <m:t>=</m:t>
                      </m:r>
                      <m:r>
                        <a:rPr lang="en-US" sz="1200" b="0" i="1" smtClean="0">
                          <a:latin typeface="Cambria Math"/>
                        </a:rPr>
                        <m:t>𝑎𝑐𝑜𝑠</m:t>
                      </m:r>
                      <m:r>
                        <a:rPr lang="en-US" sz="1200" b="0" i="1" smtClean="0">
                          <a:latin typeface="Cambria Math"/>
                          <a:ea typeface="Cambria Math"/>
                        </a:rPr>
                        <m:t>𝜃</m:t>
                      </m:r>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524000" y="4572000"/>
                <a:ext cx="1210396" cy="276999"/>
              </a:xfrm>
              <a:prstGeom prst="rect">
                <a:avLst/>
              </a:prstGeom>
              <a:blipFill>
                <a:blip r:embed="rId8"/>
                <a:stretch>
                  <a:fillRect/>
                </a:stretch>
              </a:blipFill>
            </p:spPr>
            <p:txBody>
              <a:bodyPr/>
              <a:lstStyle/>
              <a:p>
                <a:r>
                  <a:rPr lang="en-GB">
                    <a:noFill/>
                  </a:rPr>
                  <a:t> </a:t>
                </a:r>
              </a:p>
            </p:txBody>
          </p:sp>
        </mc:Fallback>
      </mc:AlternateContent>
      <p:cxnSp>
        <p:nvCxnSpPr>
          <p:cNvPr id="8" name="Straight Arrow Connector 7"/>
          <p:cNvCxnSpPr/>
          <p:nvPr/>
        </p:nvCxnSpPr>
        <p:spPr>
          <a:xfrm>
            <a:off x="2133600" y="3048000"/>
            <a:ext cx="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33600" y="4038600"/>
            <a:ext cx="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3048000"/>
            <a:ext cx="1447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with respect to </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a:t>
            </a:r>
          </a:p>
        </p:txBody>
      </p:sp>
      <p:sp>
        <p:nvSpPr>
          <p:cNvPr id="38" name="TextBox 37"/>
          <p:cNvSpPr txBox="1"/>
          <p:nvPr/>
        </p:nvSpPr>
        <p:spPr>
          <a:xfrm>
            <a:off x="609600" y="4114800"/>
            <a:ext cx="1295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a:t>
            </a:r>
            <a:r>
              <a:rPr lang="el-GR" sz="1200" dirty="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9" name="TextBox 38"/>
              <p:cNvSpPr txBox="1"/>
              <p:nvPr/>
            </p:nvSpPr>
            <p:spPr>
              <a:xfrm>
                <a:off x="3821502" y="1951008"/>
                <a:ext cx="2667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sSup>
                                        <m:sSupPr>
                                          <m:ctrlPr>
                                            <a:rPr lang="en-US" sz="1200" i="1" smtClean="0">
                                              <a:latin typeface="Cambria Math" panose="02040503050406030204" pitchFamily="18" charset="0"/>
                                            </a:rPr>
                                          </m:ctrlPr>
                                        </m:sSupPr>
                                        <m:e>
                                          <m:r>
                                            <a:rPr lang="en-US" sz="1200" b="0" i="1" smtClean="0">
                                              <a:latin typeface="Cambria Math"/>
                                            </a:rPr>
                                            <m:t>𝑠𝑖𝑛</m:t>
                                          </m:r>
                                        </m:e>
                                        <m:sup>
                                          <m:r>
                                            <a:rPr lang="en-US" sz="1200" b="0" i="1" smtClean="0">
                                              <a:latin typeface="Cambria Math"/>
                                            </a:rPr>
                                            <m:t>2</m:t>
                                          </m:r>
                                        </m:sup>
                                      </m:sSup>
                                      <m:r>
                                        <a:rPr lang="en-US" sz="1200" i="1" smtClean="0">
                                          <a:latin typeface="Cambria Math"/>
                                          <a:ea typeface="Cambria Math"/>
                                        </a:rPr>
                                        <m:t>𝜃</m:t>
                                      </m:r>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821502" y="1951008"/>
                <a:ext cx="2667000" cy="580672"/>
              </a:xfrm>
              <a:prstGeom prst="rect">
                <a:avLst/>
              </a:prstGeom>
              <a:blipFill>
                <a:blip r:embed="rId9"/>
                <a:stretch>
                  <a:fillRect l="-17162" t="-124211" r="-10069" b="-174737"/>
                </a:stretch>
              </a:blipFill>
              <a:ln w="25400">
                <a:noFill/>
              </a:ln>
            </p:spPr>
            <p:txBody>
              <a:bodyPr/>
              <a:lstStyle/>
              <a:p>
                <a:r>
                  <a:rPr lang="en-GB">
                    <a:noFill/>
                  </a:rPr>
                  <a:t> </a:t>
                </a:r>
              </a:p>
            </p:txBody>
          </p:sp>
        </mc:Fallback>
      </mc:AlternateContent>
      <p:sp>
        <p:nvSpPr>
          <p:cNvPr id="14" name="Rectangle 13"/>
          <p:cNvSpPr/>
          <p:nvPr/>
        </p:nvSpPr>
        <p:spPr>
          <a:xfrm>
            <a:off x="4990382" y="1291088"/>
            <a:ext cx="28035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61295" y="1978326"/>
            <a:ext cx="498894"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77929" y="2096220"/>
            <a:ext cx="24297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137031" y="1575759"/>
            <a:ext cx="24297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73438" y="2271623"/>
            <a:ext cx="58515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3525329" y="2646873"/>
                <a:ext cx="3229154"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d>
                                        <m:dPr>
                                          <m:ctrlPr>
                                            <a:rPr lang="en-US" sz="1200" i="1" smtClean="0">
                                              <a:latin typeface="Cambria Math" panose="02040503050406030204" pitchFamily="18" charset="0"/>
                                            </a:rPr>
                                          </m:ctrlPr>
                                        </m:dPr>
                                        <m:e>
                                          <m:r>
                                            <a:rPr lang="en-US" sz="1200" b="0" i="1" smtClean="0">
                                              <a:latin typeface="Cambria Math"/>
                                            </a:rPr>
                                            <m:t>1−</m:t>
                                          </m:r>
                                          <m:sSup>
                                            <m:sSupPr>
                                              <m:ctrlPr>
                                                <a:rPr lang="en-US" sz="1200" b="0" i="1" smtClean="0">
                                                  <a:latin typeface="Cambria Math" panose="02040503050406030204" pitchFamily="18" charset="0"/>
                                                </a:rPr>
                                              </m:ctrlPr>
                                            </m:sSupPr>
                                            <m:e>
                                              <m:r>
                                                <a:rPr lang="en-US" sz="1200" b="0" i="1" smtClean="0">
                                                  <a:latin typeface="Cambria Math"/>
                                                </a:rPr>
                                                <m:t>𝑠𝑖𝑛</m:t>
                                              </m:r>
                                            </m:e>
                                            <m:sup>
                                              <m:r>
                                                <a:rPr lang="en-US" sz="1200" b="0" i="1" smtClean="0">
                                                  <a:latin typeface="Cambria Math"/>
                                                </a:rPr>
                                                <m:t>2</m:t>
                                              </m:r>
                                            </m:sup>
                                          </m:sSup>
                                          <m:r>
                                            <a:rPr lang="en-US" sz="1200" b="0" i="1" smtClean="0">
                                              <a:latin typeface="Cambria Math"/>
                                              <a:ea typeface="Cambria Math"/>
                                            </a:rPr>
                                            <m:t>𝜃</m:t>
                                          </m:r>
                                        </m:e>
                                      </m:d>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525329" y="2646873"/>
                <a:ext cx="3229154" cy="580672"/>
              </a:xfrm>
              <a:prstGeom prst="rect">
                <a:avLst/>
              </a:prstGeom>
              <a:blipFill>
                <a:blip r:embed="rId10"/>
                <a:stretch>
                  <a:fillRect l="-6226" t="-124211" r="-566"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203940" y="3308231"/>
                <a:ext cx="2248618"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sSup>
                                        <m:sSupPr>
                                          <m:ctrlPr>
                                            <a:rPr lang="en-US" sz="1200" i="1" smtClean="0">
                                              <a:latin typeface="Cambria Math" panose="02040503050406030204" pitchFamily="18" charset="0"/>
                                            </a:rPr>
                                          </m:ctrlPr>
                                        </m:sSupPr>
                                        <m:e>
                                          <m:r>
                                            <a:rPr lang="en-US" sz="1200" b="0" i="1" smtClean="0">
                                              <a:latin typeface="Cambria Math"/>
                                            </a:rPr>
                                            <m:t>𝑐𝑜𝑠</m:t>
                                          </m:r>
                                        </m:e>
                                        <m:sup>
                                          <m:r>
                                            <a:rPr lang="en-US" sz="1200" b="0" i="1" smtClean="0">
                                              <a:latin typeface="Cambria Math"/>
                                            </a:rPr>
                                            <m:t>2</m:t>
                                          </m:r>
                                        </m:sup>
                                      </m:sSup>
                                      <m:r>
                                        <a:rPr lang="en-US" sz="1200" i="1" smtClean="0">
                                          <a:latin typeface="Cambria Math"/>
                                          <a:ea typeface="Cambria Math"/>
                                        </a:rPr>
                                        <m:t>𝜃</m:t>
                                      </m:r>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203940" y="3308231"/>
                <a:ext cx="2248618" cy="580672"/>
              </a:xfrm>
              <a:prstGeom prst="rect">
                <a:avLst/>
              </a:prstGeom>
              <a:blipFill>
                <a:blip r:embed="rId11"/>
                <a:stretch>
                  <a:fillRect l="-22554" t="-124211" r="-14402"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33976" y="3978216"/>
                <a:ext cx="2096219"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r>
                                <a:rPr lang="en-US" sz="1200" b="0" i="1" smtClean="0">
                                  <a:latin typeface="Cambria Math"/>
                                </a:rPr>
                                <m:t>𝑎𝑐𝑜𝑠</m:t>
                              </m:r>
                              <m:r>
                                <a:rPr lang="en-US" sz="1200" b="0" i="1" smtClean="0">
                                  <a:latin typeface="Cambria Math"/>
                                  <a:ea typeface="Cambria Math"/>
                                </a:rPr>
                                <m:t>𝜃</m:t>
                              </m:r>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33976" y="3978216"/>
                <a:ext cx="2096219" cy="576761"/>
              </a:xfrm>
              <a:prstGeom prst="rect">
                <a:avLst/>
              </a:prstGeom>
              <a:blipFill>
                <a:blip r:embed="rId12"/>
                <a:stretch>
                  <a:fillRect l="-18895" t="-125532" r="-10465" b="-17766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948687" y="4553311"/>
                <a:ext cx="1547004"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948687" y="4553311"/>
                <a:ext cx="1547004" cy="576761"/>
              </a:xfrm>
              <a:prstGeom prst="rect">
                <a:avLst/>
              </a:prstGeom>
              <a:blipFill>
                <a:blip r:embed="rId13"/>
                <a:stretch>
                  <a:fillRect l="-29134" t="-124211" r="-16929"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204603" y="5231922"/>
                <a:ext cx="1230702"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𝑤𝑡</m:t>
                      </m:r>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204603" y="5231922"/>
                <a:ext cx="1230702"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68815" y="5668994"/>
                <a:ext cx="172528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𝑎𝑠𝑖𝑛</m:t>
                      </m:r>
                      <m:r>
                        <a:rPr lang="en-US" sz="1200" b="0" i="1" smtClean="0">
                          <a:latin typeface="Cambria Math"/>
                          <a:ea typeface="Cambria Math"/>
                        </a:rPr>
                        <m:t>𝜃</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968815" y="5668994"/>
                <a:ext cx="1725283" cy="276999"/>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233356" y="6106066"/>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233356" y="6106066"/>
                <a:ext cx="1503873" cy="276999"/>
              </a:xfrm>
              <a:prstGeom prst="rect">
                <a:avLst/>
              </a:prstGeom>
              <a:blipFill>
                <a:blip r:embed="rId16"/>
                <a:stretch>
                  <a:fillRect/>
                </a:stretch>
              </a:blipFill>
              <a:ln w="25400">
                <a:noFill/>
              </a:ln>
            </p:spPr>
            <p:txBody>
              <a:bodyPr/>
              <a:lstStyle/>
              <a:p>
                <a:r>
                  <a:rPr lang="en-GB">
                    <a:noFill/>
                  </a:rPr>
                  <a:t> </a:t>
                </a:r>
              </a:p>
            </p:txBody>
          </p:sp>
        </mc:Fallback>
      </mc:AlternateContent>
      <p:sp>
        <p:nvSpPr>
          <p:cNvPr id="54" name="Arc 53"/>
          <p:cNvSpPr/>
          <p:nvPr/>
        </p:nvSpPr>
        <p:spPr>
          <a:xfrm>
            <a:off x="6241212" y="1547002"/>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43933" y="1614577"/>
            <a:ext cx="235501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terms with the equivalents we have created</a:t>
            </a:r>
          </a:p>
        </p:txBody>
      </p:sp>
      <p:sp>
        <p:nvSpPr>
          <p:cNvPr id="56" name="Arc 55"/>
          <p:cNvSpPr/>
          <p:nvPr/>
        </p:nvSpPr>
        <p:spPr>
          <a:xfrm>
            <a:off x="6264216" y="2225614"/>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6269967" y="2904225"/>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6275718" y="3574210"/>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6290097" y="4235570"/>
            <a:ext cx="188342" cy="58659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6304474" y="4822166"/>
            <a:ext cx="165337" cy="56934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6543139" y="5368506"/>
            <a:ext cx="194092" cy="42844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6548890" y="5796951"/>
            <a:ext cx="191217" cy="4687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5062268" y="5684807"/>
            <a:ext cx="441385"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344065" y="6121878"/>
            <a:ext cx="18546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43973" y="2754701"/>
            <a:ext cx="774939"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594448" y="4597879"/>
            <a:ext cx="107974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492816" y="2293187"/>
            <a:ext cx="1495245" cy="461665"/>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denominator</a:t>
            </a:r>
          </a:p>
        </p:txBody>
      </p:sp>
      <p:sp>
        <p:nvSpPr>
          <p:cNvPr id="68" name="TextBox 67"/>
          <p:cNvSpPr txBox="1"/>
          <p:nvPr/>
        </p:nvSpPr>
        <p:spPr>
          <a:xfrm>
            <a:off x="6498568" y="2963172"/>
            <a:ext cx="14952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using sin</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 cos</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 1</a:t>
            </a:r>
          </a:p>
        </p:txBody>
      </p:sp>
      <p:sp>
        <p:nvSpPr>
          <p:cNvPr id="69" name="TextBox 68"/>
          <p:cNvSpPr txBox="1"/>
          <p:nvPr/>
        </p:nvSpPr>
        <p:spPr>
          <a:xfrm>
            <a:off x="6530199" y="3650409"/>
            <a:ext cx="132846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 the denominator</a:t>
            </a:r>
          </a:p>
        </p:txBody>
      </p:sp>
      <p:sp>
        <p:nvSpPr>
          <p:cNvPr id="70" name="TextBox 69"/>
          <p:cNvSpPr txBox="1"/>
          <p:nvPr/>
        </p:nvSpPr>
        <p:spPr>
          <a:xfrm>
            <a:off x="6415180" y="4337648"/>
            <a:ext cx="196969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fraction cancels out</a:t>
            </a:r>
          </a:p>
        </p:txBody>
      </p:sp>
      <p:cxnSp>
        <p:nvCxnSpPr>
          <p:cNvPr id="40" name="Straight Connector 39"/>
          <p:cNvCxnSpPr/>
          <p:nvPr/>
        </p:nvCxnSpPr>
        <p:spPr>
          <a:xfrm flipV="1">
            <a:off x="4839419" y="4054415"/>
            <a:ext cx="396815"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827917" y="4267200"/>
            <a:ext cx="396815"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452557" y="4697081"/>
            <a:ext cx="2691443" cy="738664"/>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Integrate each side, remember w is a constant and add C (in the books, ‘alpha’ is used. I have used C to avoid confusion with a, the amplitude!)</a:t>
            </a:r>
          </a:p>
        </p:txBody>
      </p:sp>
      <p:sp>
        <p:nvSpPr>
          <p:cNvPr id="73" name="TextBox 72"/>
          <p:cNvSpPr txBox="1"/>
          <p:nvPr/>
        </p:nvSpPr>
        <p:spPr>
          <a:xfrm>
            <a:off x="6688350" y="5456206"/>
            <a:ext cx="17741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Do ‘</a:t>
            </a:r>
            <a:r>
              <a:rPr lang="en-US" sz="1200" dirty="0" err="1">
                <a:solidFill>
                  <a:srgbClr val="FF0000"/>
                </a:solidFill>
                <a:latin typeface="Comic Sans MS" panose="030F0702030302020204" pitchFamily="66" charset="0"/>
              </a:rPr>
              <a:t>asin</a:t>
            </a:r>
            <a:r>
              <a:rPr lang="en-US" sz="1200" dirty="0">
                <a:solidFill>
                  <a:srgbClr val="FF0000"/>
                </a:solidFill>
                <a:latin typeface="Comic Sans MS" panose="030F0702030302020204" pitchFamily="66" charset="0"/>
              </a:rPr>
              <a:t>’ of each side</a:t>
            </a:r>
          </a:p>
        </p:txBody>
      </p:sp>
      <p:sp>
        <p:nvSpPr>
          <p:cNvPr id="74" name="TextBox 73"/>
          <p:cNvSpPr txBox="1"/>
          <p:nvPr/>
        </p:nvSpPr>
        <p:spPr>
          <a:xfrm>
            <a:off x="6676849" y="5798386"/>
            <a:ext cx="177416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that </a:t>
            </a:r>
            <a:r>
              <a:rPr lang="en-US" sz="1200" dirty="0" err="1">
                <a:solidFill>
                  <a:srgbClr val="FF0000"/>
                </a:solidFill>
                <a:latin typeface="Comic Sans MS" panose="030F0702030302020204" pitchFamily="66" charset="0"/>
              </a:rPr>
              <a:t>asin</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is equal to ‘x’</a:t>
            </a:r>
          </a:p>
        </p:txBody>
      </p:sp>
      <p:cxnSp>
        <p:nvCxnSpPr>
          <p:cNvPr id="10" name="Straight Arrow Connector 9"/>
          <p:cNvCxnSpPr>
            <a:endCxn id="52" idx="0"/>
          </p:cNvCxnSpPr>
          <p:nvPr/>
        </p:nvCxnSpPr>
        <p:spPr>
          <a:xfrm>
            <a:off x="4347713" y="5296619"/>
            <a:ext cx="1483744" cy="372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0" y="5065142"/>
            <a:ext cx="4356338" cy="120032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ignore the negative value of </a:t>
            </a:r>
            <a:r>
              <a:rPr lang="en-US" sz="1200" dirty="0" err="1">
                <a:solidFill>
                  <a:srgbClr val="FF0000"/>
                </a:solidFill>
                <a:latin typeface="Comic Sans MS" panose="030F0702030302020204" pitchFamily="66" charset="0"/>
              </a:rPr>
              <a:t>wt</a:t>
            </a:r>
            <a:r>
              <a:rPr lang="en-US" sz="1200" dirty="0">
                <a:solidFill>
                  <a:srgbClr val="FF0000"/>
                </a:solidFill>
                <a:latin typeface="Comic Sans MS" panose="030F0702030302020204" pitchFamily="66" charset="0"/>
              </a:rPr>
              <a:t> here…</a:t>
            </a: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It just represents the oscillation starting in a different direction first </a:t>
            </a:r>
            <a:r>
              <a:rPr lang="en-US" sz="1200" dirty="0" err="1">
                <a:solidFill>
                  <a:srgbClr val="FF0000"/>
                </a:solidFill>
                <a:latin typeface="Comic Sans MS" panose="030F0702030302020204" pitchFamily="66" charset="0"/>
                <a:sym typeface="Wingdings" panose="05000000000000000000" pitchFamily="2" charset="2"/>
              </a:rPr>
              <a:t>ie</a:t>
            </a:r>
            <a:r>
              <a:rPr lang="en-US" sz="1200" dirty="0">
                <a:solidFill>
                  <a:srgbClr val="FF0000"/>
                </a:solidFill>
                <a:latin typeface="Comic Sans MS" panose="030F0702030302020204" pitchFamily="66" charset="0"/>
                <a:sym typeface="Wingdings" panose="05000000000000000000" pitchFamily="2" charset="2"/>
              </a:rPr>
              <a:t>) left then right, rather than right then left</a:t>
            </a: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Resolving in the direction you want means you can just use the positive value</a:t>
            </a:r>
            <a:endParaRPr lang="en-US" sz="1200" dirty="0">
              <a:solidFill>
                <a:srgbClr val="FF0000"/>
              </a:solidFill>
              <a:latin typeface="Comic Sans MS" panose="030F0702030302020204" pitchFamily="66" charset="0"/>
            </a:endParaRPr>
          </a:p>
        </p:txBody>
      </p:sp>
      <p:sp>
        <p:nvSpPr>
          <p:cNvPr id="76" name="Rectangle 75"/>
          <p:cNvSpPr/>
          <p:nvPr/>
        </p:nvSpPr>
        <p:spPr>
          <a:xfrm>
            <a:off x="5068019" y="5681932"/>
            <a:ext cx="29761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651740" y="5687683"/>
            <a:ext cx="33211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389407" y="2967487"/>
            <a:ext cx="743309"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740215" y="3620219"/>
            <a:ext cx="41838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タイトル 1">
            <a:extLst>
              <a:ext uri="{FF2B5EF4-FFF2-40B4-BE49-F238E27FC236}">
                <a16:creationId xmlns:a16="http://schemas.microsoft.com/office/drawing/2014/main" id="{7633C450-2D84-48C6-ABBD-026A5B24F3E1}"/>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81" name="テキスト ボックス 80">
            <a:extLst>
              <a:ext uri="{FF2B5EF4-FFF2-40B4-BE49-F238E27FC236}">
                <a16:creationId xmlns:a16="http://schemas.microsoft.com/office/drawing/2014/main" id="{B9A40635-191E-40FE-B8A4-2F11C50D0FF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25207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linds(horizontal)">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blinds(horizontal)">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66"/>
                                        </p:tgtEl>
                                      </p:cBhvr>
                                    </p:animEffect>
                                    <p:set>
                                      <p:cBhvr>
                                        <p:cTn id="89" dur="1" fill="hold">
                                          <p:stCondLst>
                                            <p:cond delay="499"/>
                                          </p:stCondLst>
                                        </p:cTn>
                                        <p:tgtEl>
                                          <p:spTgt spid="6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blinds(horizontal)">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blinds(horizontal)">
                                      <p:cBhvr>
                                        <p:cTn id="104" dur="500"/>
                                        <p:tgtEl>
                                          <p:spTgt spid="6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xit" presetSubtype="10" fill="hold" grpId="1" nodeType="clickEffect">
                                  <p:stCondLst>
                                    <p:cond delay="0"/>
                                  </p:stCondLst>
                                  <p:childTnLst>
                                    <p:animEffect transition="out" filter="blinds(horizontal)">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44"/>
                                        </p:tgtEl>
                                      </p:cBhvr>
                                    </p:animEffect>
                                    <p:set>
                                      <p:cBhvr>
                                        <p:cTn id="112" dur="1" fill="hold">
                                          <p:stCondLst>
                                            <p:cond delay="499"/>
                                          </p:stCondLst>
                                        </p:cTn>
                                        <p:tgtEl>
                                          <p:spTgt spid="44"/>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65"/>
                                        </p:tgtEl>
                                      </p:cBhvr>
                                    </p:animEffect>
                                    <p:set>
                                      <p:cBhvr>
                                        <p:cTn id="115" dur="1" fill="hold">
                                          <p:stCondLst>
                                            <p:cond delay="499"/>
                                          </p:stCondLst>
                                        </p:cTn>
                                        <p:tgtEl>
                                          <p:spTgt spid="65"/>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blinds(horizontal)">
                                      <p:cBhvr>
                                        <p:cTn id="125" dur="500"/>
                                        <p:tgtEl>
                                          <p:spTgt spid="67"/>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blinds(horizontal)">
                                      <p:cBhvr>
                                        <p:cTn id="130" dur="500"/>
                                        <p:tgtEl>
                                          <p:spTgt spid="4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blinds(horizontal)">
                                      <p:cBhvr>
                                        <p:cTn id="140" dur="500"/>
                                        <p:tgtEl>
                                          <p:spTgt spid="68"/>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blinds(horizontal)">
                                      <p:cBhvr>
                                        <p:cTn id="145" dur="500"/>
                                        <p:tgtEl>
                                          <p:spTgt spid="4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blinds(horizontal)">
                                      <p:cBhvr>
                                        <p:cTn id="150" dur="500"/>
                                        <p:tgtEl>
                                          <p:spTgt spid="78"/>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blinds(horizontal)">
                                      <p:cBhvr>
                                        <p:cTn id="153" dur="500"/>
                                        <p:tgtEl>
                                          <p:spTgt spid="7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xit" presetSubtype="10" fill="hold" grpId="1" nodeType="clickEffect">
                                  <p:stCondLst>
                                    <p:cond delay="0"/>
                                  </p:stCondLst>
                                  <p:childTnLst>
                                    <p:animEffect transition="out" filter="blinds(horizontal)">
                                      <p:cBhvr>
                                        <p:cTn id="157" dur="500"/>
                                        <p:tgtEl>
                                          <p:spTgt spid="78"/>
                                        </p:tgtEl>
                                      </p:cBhvr>
                                    </p:animEffect>
                                    <p:set>
                                      <p:cBhvr>
                                        <p:cTn id="158" dur="1" fill="hold">
                                          <p:stCondLst>
                                            <p:cond delay="499"/>
                                          </p:stCondLst>
                                        </p:cTn>
                                        <p:tgtEl>
                                          <p:spTgt spid="78"/>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79"/>
                                        </p:tgtEl>
                                      </p:cBhvr>
                                    </p:animEffect>
                                    <p:set>
                                      <p:cBhvr>
                                        <p:cTn id="161" dur="1" fill="hold">
                                          <p:stCondLst>
                                            <p:cond delay="499"/>
                                          </p:stCondLst>
                                        </p:cTn>
                                        <p:tgtEl>
                                          <p:spTgt spid="7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blinds(horizontal)">
                                      <p:cBhvr>
                                        <p:cTn id="166" dur="500"/>
                                        <p:tgtEl>
                                          <p:spTgt spid="58"/>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blinds(horizontal)">
                                      <p:cBhvr>
                                        <p:cTn id="171" dur="500"/>
                                        <p:tgtEl>
                                          <p:spTgt spid="69"/>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47"/>
                                        </p:tgtEl>
                                        <p:attrNameLst>
                                          <p:attrName>style.visibility</p:attrName>
                                        </p:attrNameLst>
                                      </p:cBhvr>
                                      <p:to>
                                        <p:strVal val="visible"/>
                                      </p:to>
                                    </p:set>
                                    <p:animEffect transition="in" filter="blinds(horizontal)">
                                      <p:cBhvr>
                                        <p:cTn id="176" dur="500"/>
                                        <p:tgtEl>
                                          <p:spTgt spid="47"/>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blinds(horizontal)">
                                      <p:cBhvr>
                                        <p:cTn id="181" dur="500"/>
                                        <p:tgtEl>
                                          <p:spTgt spid="59"/>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blinds(horizontal)">
                                      <p:cBhvr>
                                        <p:cTn id="186" dur="500"/>
                                        <p:tgtEl>
                                          <p:spTgt spid="70"/>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nodeType="clickEffect">
                                  <p:stCondLst>
                                    <p:cond delay="0"/>
                                  </p:stCondLst>
                                  <p:childTnLst>
                                    <p:set>
                                      <p:cBhvr>
                                        <p:cTn id="190" dur="1" fill="hold">
                                          <p:stCondLst>
                                            <p:cond delay="0"/>
                                          </p:stCondLst>
                                        </p:cTn>
                                        <p:tgtEl>
                                          <p:spTgt spid="40"/>
                                        </p:tgtEl>
                                        <p:attrNameLst>
                                          <p:attrName>style.visibility</p:attrName>
                                        </p:attrNameLst>
                                      </p:cBhvr>
                                      <p:to>
                                        <p:strVal val="visible"/>
                                      </p:to>
                                    </p:set>
                                    <p:animEffect transition="in" filter="blinds(horizontal)">
                                      <p:cBhvr>
                                        <p:cTn id="191" dur="500"/>
                                        <p:tgtEl>
                                          <p:spTgt spid="40"/>
                                        </p:tgtEl>
                                      </p:cBhvr>
                                    </p:animEffect>
                                  </p:childTnLst>
                                </p:cTn>
                              </p:par>
                              <p:par>
                                <p:cTn id="192" presetID="3" presetClass="entr" presetSubtype="10" fill="hold" nodeType="withEffect">
                                  <p:stCondLst>
                                    <p:cond delay="0"/>
                                  </p:stCondLst>
                                  <p:childTnLst>
                                    <p:set>
                                      <p:cBhvr>
                                        <p:cTn id="193" dur="1" fill="hold">
                                          <p:stCondLst>
                                            <p:cond delay="0"/>
                                          </p:stCondLst>
                                        </p:cTn>
                                        <p:tgtEl>
                                          <p:spTgt spid="71"/>
                                        </p:tgtEl>
                                        <p:attrNameLst>
                                          <p:attrName>style.visibility</p:attrName>
                                        </p:attrNameLst>
                                      </p:cBhvr>
                                      <p:to>
                                        <p:strVal val="visible"/>
                                      </p:to>
                                    </p:set>
                                    <p:animEffect transition="in" filter="blinds(horizontal)">
                                      <p:cBhvr>
                                        <p:cTn id="194" dur="500"/>
                                        <p:tgtEl>
                                          <p:spTgt spid="71"/>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blinds(horizontal)">
                                      <p:cBhvr>
                                        <p:cTn id="199" dur="500"/>
                                        <p:tgtEl>
                                          <p:spTgt spid="48"/>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60"/>
                                        </p:tgtEl>
                                        <p:attrNameLst>
                                          <p:attrName>style.visibility</p:attrName>
                                        </p:attrNameLst>
                                      </p:cBhvr>
                                      <p:to>
                                        <p:strVal val="visible"/>
                                      </p:to>
                                    </p:set>
                                    <p:animEffect transition="in" filter="blinds(horizontal)">
                                      <p:cBhvr>
                                        <p:cTn id="204" dur="500"/>
                                        <p:tgtEl>
                                          <p:spTgt spid="60"/>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blinds(horizontal)">
                                      <p:cBhvr>
                                        <p:cTn id="209" dur="500"/>
                                        <p:tgtEl>
                                          <p:spTgt spid="72"/>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blinds(horizontal)">
                                      <p:cBhvr>
                                        <p:cTn id="214" dur="500"/>
                                        <p:tgtEl>
                                          <p:spTgt spid="49"/>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linds(horizontal)">
                                      <p:cBhvr>
                                        <p:cTn id="219" dur="500"/>
                                        <p:tgtEl>
                                          <p:spTgt spid="61"/>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grpId="0" nodeType="clickEffect">
                                  <p:stCondLst>
                                    <p:cond delay="0"/>
                                  </p:stCondLst>
                                  <p:childTnLst>
                                    <p:set>
                                      <p:cBhvr>
                                        <p:cTn id="223" dur="1" fill="hold">
                                          <p:stCondLst>
                                            <p:cond delay="0"/>
                                          </p:stCondLst>
                                        </p:cTn>
                                        <p:tgtEl>
                                          <p:spTgt spid="73"/>
                                        </p:tgtEl>
                                        <p:attrNameLst>
                                          <p:attrName>style.visibility</p:attrName>
                                        </p:attrNameLst>
                                      </p:cBhvr>
                                      <p:to>
                                        <p:strVal val="visible"/>
                                      </p:to>
                                    </p:set>
                                    <p:animEffect transition="in" filter="blinds(horizontal)">
                                      <p:cBhvr>
                                        <p:cTn id="224" dur="500"/>
                                        <p:tgtEl>
                                          <p:spTgt spid="73"/>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grpId="0" nodeType="clickEffect">
                                  <p:stCondLst>
                                    <p:cond delay="0"/>
                                  </p:stCondLst>
                                  <p:childTnLst>
                                    <p:set>
                                      <p:cBhvr>
                                        <p:cTn id="228" dur="1" fill="hold">
                                          <p:stCondLst>
                                            <p:cond delay="0"/>
                                          </p:stCondLst>
                                        </p:cTn>
                                        <p:tgtEl>
                                          <p:spTgt spid="52"/>
                                        </p:tgtEl>
                                        <p:attrNameLst>
                                          <p:attrName>style.visibility</p:attrName>
                                        </p:attrNameLst>
                                      </p:cBhvr>
                                      <p:to>
                                        <p:strVal val="visible"/>
                                      </p:to>
                                    </p:set>
                                    <p:animEffect transition="in" filter="blinds(horizontal)">
                                      <p:cBhvr>
                                        <p:cTn id="229" dur="500"/>
                                        <p:tgtEl>
                                          <p:spTgt spid="52"/>
                                        </p:tgtEl>
                                      </p:cBhvr>
                                    </p:animEffec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77"/>
                                        </p:tgtEl>
                                        <p:attrNameLst>
                                          <p:attrName>style.visibility</p:attrName>
                                        </p:attrNameLst>
                                      </p:cBhvr>
                                      <p:to>
                                        <p:strVal val="visible"/>
                                      </p:to>
                                    </p:set>
                                    <p:animEffect transition="in" filter="blinds(horizontal)">
                                      <p:cBhvr>
                                        <p:cTn id="234" dur="500"/>
                                        <p:tgtEl>
                                          <p:spTgt spid="77"/>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76"/>
                                        </p:tgtEl>
                                        <p:attrNameLst>
                                          <p:attrName>style.visibility</p:attrName>
                                        </p:attrNameLst>
                                      </p:cBhvr>
                                      <p:to>
                                        <p:strVal val="visible"/>
                                      </p:to>
                                    </p:set>
                                    <p:animEffect transition="in" filter="blinds(horizontal)">
                                      <p:cBhvr>
                                        <p:cTn id="237" dur="500"/>
                                        <p:tgtEl>
                                          <p:spTgt spid="76"/>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xit" presetSubtype="10" fill="hold" grpId="1" nodeType="clickEffect">
                                  <p:stCondLst>
                                    <p:cond delay="0"/>
                                  </p:stCondLst>
                                  <p:childTnLst>
                                    <p:animEffect transition="out" filter="blinds(horizontal)">
                                      <p:cBhvr>
                                        <p:cTn id="241" dur="500"/>
                                        <p:tgtEl>
                                          <p:spTgt spid="77"/>
                                        </p:tgtEl>
                                      </p:cBhvr>
                                    </p:animEffect>
                                    <p:set>
                                      <p:cBhvr>
                                        <p:cTn id="242" dur="1" fill="hold">
                                          <p:stCondLst>
                                            <p:cond delay="499"/>
                                          </p:stCondLst>
                                        </p:cTn>
                                        <p:tgtEl>
                                          <p:spTgt spid="77"/>
                                        </p:tgtEl>
                                        <p:attrNameLst>
                                          <p:attrName>style.visibility</p:attrName>
                                        </p:attrNameLst>
                                      </p:cBhvr>
                                      <p:to>
                                        <p:strVal val="hidden"/>
                                      </p:to>
                                    </p:set>
                                  </p:childTnLst>
                                </p:cTn>
                              </p:par>
                              <p:par>
                                <p:cTn id="243" presetID="3" presetClass="exit" presetSubtype="10" fill="hold" grpId="1" nodeType="withEffect">
                                  <p:stCondLst>
                                    <p:cond delay="0"/>
                                  </p:stCondLst>
                                  <p:childTnLst>
                                    <p:animEffect transition="out" filter="blinds(horizontal)">
                                      <p:cBhvr>
                                        <p:cTn id="244" dur="500"/>
                                        <p:tgtEl>
                                          <p:spTgt spid="76"/>
                                        </p:tgtEl>
                                      </p:cBhvr>
                                    </p:animEffect>
                                    <p:set>
                                      <p:cBhvr>
                                        <p:cTn id="245" dur="1" fill="hold">
                                          <p:stCondLst>
                                            <p:cond delay="499"/>
                                          </p:stCondLst>
                                        </p:cTn>
                                        <p:tgtEl>
                                          <p:spTgt spid="76"/>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nodeType="clickEffect">
                                  <p:stCondLst>
                                    <p:cond delay="0"/>
                                  </p:stCondLst>
                                  <p:childTnLst>
                                    <p:set>
                                      <p:cBhvr>
                                        <p:cTn id="249" dur="1" fill="hold">
                                          <p:stCondLst>
                                            <p:cond delay="0"/>
                                          </p:stCondLst>
                                        </p:cTn>
                                        <p:tgtEl>
                                          <p:spTgt spid="10"/>
                                        </p:tgtEl>
                                        <p:attrNameLst>
                                          <p:attrName>style.visibility</p:attrName>
                                        </p:attrNameLst>
                                      </p:cBhvr>
                                      <p:to>
                                        <p:strVal val="visible"/>
                                      </p:to>
                                    </p:set>
                                    <p:animEffect transition="in" filter="blinds(horizontal)">
                                      <p:cBhvr>
                                        <p:cTn id="250" dur="500"/>
                                        <p:tgtEl>
                                          <p:spTgt spid="10"/>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nodeType="clickEffect">
                                  <p:stCondLst>
                                    <p:cond delay="0"/>
                                  </p:stCondLst>
                                  <p:childTnLst>
                                    <p:set>
                                      <p:cBhvr>
                                        <p:cTn id="254" dur="1" fill="hold">
                                          <p:stCondLst>
                                            <p:cond delay="0"/>
                                          </p:stCondLst>
                                        </p:cTn>
                                        <p:tgtEl>
                                          <p:spTgt spid="75">
                                            <p:txEl>
                                              <p:pRg st="0" end="0"/>
                                            </p:txEl>
                                          </p:spTgt>
                                        </p:tgtEl>
                                        <p:attrNameLst>
                                          <p:attrName>style.visibility</p:attrName>
                                        </p:attrNameLst>
                                      </p:cBhvr>
                                      <p:to>
                                        <p:strVal val="visible"/>
                                      </p:to>
                                    </p:set>
                                    <p:animEffect transition="in" filter="blinds(horizontal)">
                                      <p:cBhvr>
                                        <p:cTn id="255" dur="500"/>
                                        <p:tgtEl>
                                          <p:spTgt spid="75">
                                            <p:txEl>
                                              <p:pRg st="0" end="0"/>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nodeType="clickEffect">
                                  <p:stCondLst>
                                    <p:cond delay="0"/>
                                  </p:stCondLst>
                                  <p:childTnLst>
                                    <p:set>
                                      <p:cBhvr>
                                        <p:cTn id="259" dur="1" fill="hold">
                                          <p:stCondLst>
                                            <p:cond delay="0"/>
                                          </p:stCondLst>
                                        </p:cTn>
                                        <p:tgtEl>
                                          <p:spTgt spid="75">
                                            <p:txEl>
                                              <p:pRg st="1" end="1"/>
                                            </p:txEl>
                                          </p:spTgt>
                                        </p:tgtEl>
                                        <p:attrNameLst>
                                          <p:attrName>style.visibility</p:attrName>
                                        </p:attrNameLst>
                                      </p:cBhvr>
                                      <p:to>
                                        <p:strVal val="visible"/>
                                      </p:to>
                                    </p:set>
                                    <p:animEffect transition="in" filter="blinds(horizontal)">
                                      <p:cBhvr>
                                        <p:cTn id="260" dur="500"/>
                                        <p:tgtEl>
                                          <p:spTgt spid="75">
                                            <p:txEl>
                                              <p:pRg st="1" end="1"/>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75">
                                            <p:txEl>
                                              <p:pRg st="2" end="2"/>
                                            </p:txEl>
                                          </p:spTgt>
                                        </p:tgtEl>
                                        <p:attrNameLst>
                                          <p:attrName>style.visibility</p:attrName>
                                        </p:attrNameLst>
                                      </p:cBhvr>
                                      <p:to>
                                        <p:strVal val="visible"/>
                                      </p:to>
                                    </p:set>
                                    <p:animEffect transition="in" filter="blinds(horizontal)">
                                      <p:cBhvr>
                                        <p:cTn id="265" dur="500"/>
                                        <p:tgtEl>
                                          <p:spTgt spid="75">
                                            <p:txEl>
                                              <p:pRg st="2" end="2"/>
                                            </p:txEl>
                                          </p:spTgt>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xit" presetSubtype="10" fill="hold" nodeType="clickEffect">
                                  <p:stCondLst>
                                    <p:cond delay="0"/>
                                  </p:stCondLst>
                                  <p:childTnLst>
                                    <p:animEffect transition="out" filter="blinds(horizontal)">
                                      <p:cBhvr>
                                        <p:cTn id="269" dur="500"/>
                                        <p:tgtEl>
                                          <p:spTgt spid="10"/>
                                        </p:tgtEl>
                                      </p:cBhvr>
                                    </p:animEffect>
                                    <p:set>
                                      <p:cBhvr>
                                        <p:cTn id="270" dur="1" fill="hold">
                                          <p:stCondLst>
                                            <p:cond delay="499"/>
                                          </p:stCondLst>
                                        </p:cTn>
                                        <p:tgtEl>
                                          <p:spTgt spid="10"/>
                                        </p:tgtEl>
                                        <p:attrNameLst>
                                          <p:attrName>style.visibility</p:attrName>
                                        </p:attrNameLst>
                                      </p:cBhvr>
                                      <p:to>
                                        <p:strVal val="hidden"/>
                                      </p:to>
                                    </p:set>
                                  </p:childTnLst>
                                </p:cTn>
                              </p:par>
                              <p:par>
                                <p:cTn id="271" presetID="3" presetClass="exit" presetSubtype="10" fill="hold" grpId="0" nodeType="withEffect">
                                  <p:stCondLst>
                                    <p:cond delay="0"/>
                                  </p:stCondLst>
                                  <p:childTnLst>
                                    <p:animEffect transition="out" filter="blinds(horizontal)">
                                      <p:cBhvr>
                                        <p:cTn id="272" dur="500"/>
                                        <p:tgtEl>
                                          <p:spTgt spid="75">
                                            <p:txEl>
                                              <p:pRg st="0" end="0"/>
                                            </p:txEl>
                                          </p:spTgt>
                                        </p:tgtEl>
                                      </p:cBhvr>
                                    </p:animEffect>
                                    <p:set>
                                      <p:cBhvr>
                                        <p:cTn id="273" dur="1" fill="hold">
                                          <p:stCondLst>
                                            <p:cond delay="499"/>
                                          </p:stCondLst>
                                        </p:cTn>
                                        <p:tgtEl>
                                          <p:spTgt spid="75">
                                            <p:txEl>
                                              <p:pRg st="0" end="0"/>
                                            </p:txEl>
                                          </p:spTgt>
                                        </p:tgtEl>
                                        <p:attrNameLst>
                                          <p:attrName>style.visibility</p:attrName>
                                        </p:attrNameLst>
                                      </p:cBhvr>
                                      <p:to>
                                        <p:strVal val="hidden"/>
                                      </p:to>
                                    </p:set>
                                  </p:childTnLst>
                                </p:cTn>
                              </p:par>
                              <p:par>
                                <p:cTn id="274" presetID="3" presetClass="exit" presetSubtype="10" fill="hold" grpId="0" nodeType="withEffect">
                                  <p:stCondLst>
                                    <p:cond delay="0"/>
                                  </p:stCondLst>
                                  <p:childTnLst>
                                    <p:animEffect transition="out" filter="blinds(horizontal)">
                                      <p:cBhvr>
                                        <p:cTn id="275" dur="500"/>
                                        <p:tgtEl>
                                          <p:spTgt spid="75">
                                            <p:txEl>
                                              <p:pRg st="1" end="1"/>
                                            </p:txEl>
                                          </p:spTgt>
                                        </p:tgtEl>
                                      </p:cBhvr>
                                    </p:animEffect>
                                    <p:set>
                                      <p:cBhvr>
                                        <p:cTn id="276" dur="1" fill="hold">
                                          <p:stCondLst>
                                            <p:cond delay="499"/>
                                          </p:stCondLst>
                                        </p:cTn>
                                        <p:tgtEl>
                                          <p:spTgt spid="75">
                                            <p:txEl>
                                              <p:pRg st="1" end="1"/>
                                            </p:txEl>
                                          </p:spTgt>
                                        </p:tgtEl>
                                        <p:attrNameLst>
                                          <p:attrName>style.visibility</p:attrName>
                                        </p:attrNameLst>
                                      </p:cBhvr>
                                      <p:to>
                                        <p:strVal val="hidden"/>
                                      </p:to>
                                    </p:set>
                                  </p:childTnLst>
                                </p:cTn>
                              </p:par>
                              <p:par>
                                <p:cTn id="277" presetID="3" presetClass="exit" presetSubtype="10" fill="hold" grpId="0" nodeType="withEffect">
                                  <p:stCondLst>
                                    <p:cond delay="0"/>
                                  </p:stCondLst>
                                  <p:childTnLst>
                                    <p:animEffect transition="out" filter="blinds(horizontal)">
                                      <p:cBhvr>
                                        <p:cTn id="278" dur="500"/>
                                        <p:tgtEl>
                                          <p:spTgt spid="75">
                                            <p:txEl>
                                              <p:pRg st="2" end="2"/>
                                            </p:txEl>
                                          </p:spTgt>
                                        </p:tgtEl>
                                      </p:cBhvr>
                                    </p:animEffect>
                                    <p:set>
                                      <p:cBhvr>
                                        <p:cTn id="279" dur="1" fill="hold">
                                          <p:stCondLst>
                                            <p:cond delay="499"/>
                                          </p:stCondLst>
                                        </p:cTn>
                                        <p:tgtEl>
                                          <p:spTgt spid="75">
                                            <p:txEl>
                                              <p:pRg st="2" end="2"/>
                                            </p:txEl>
                                          </p:spTgt>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62"/>
                                        </p:tgtEl>
                                        <p:attrNameLst>
                                          <p:attrName>style.visibility</p:attrName>
                                        </p:attrNameLst>
                                      </p:cBhvr>
                                      <p:to>
                                        <p:strVal val="visible"/>
                                      </p:to>
                                    </p:set>
                                    <p:animEffect transition="in" filter="blinds(horizontal)">
                                      <p:cBhvr>
                                        <p:cTn id="284" dur="500"/>
                                        <p:tgtEl>
                                          <p:spTgt spid="62"/>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ntr" presetSubtype="10" fill="hold" grpId="0" nodeType="clickEffect">
                                  <p:stCondLst>
                                    <p:cond delay="0"/>
                                  </p:stCondLst>
                                  <p:childTnLst>
                                    <p:set>
                                      <p:cBhvr>
                                        <p:cTn id="288" dur="1" fill="hold">
                                          <p:stCondLst>
                                            <p:cond delay="0"/>
                                          </p:stCondLst>
                                        </p:cTn>
                                        <p:tgtEl>
                                          <p:spTgt spid="74"/>
                                        </p:tgtEl>
                                        <p:attrNameLst>
                                          <p:attrName>style.visibility</p:attrName>
                                        </p:attrNameLst>
                                      </p:cBhvr>
                                      <p:to>
                                        <p:strVal val="visible"/>
                                      </p:to>
                                    </p:set>
                                    <p:animEffect transition="in" filter="blinds(horizontal)">
                                      <p:cBhvr>
                                        <p:cTn id="289" dur="500"/>
                                        <p:tgtEl>
                                          <p:spTgt spid="74"/>
                                        </p:tgtEl>
                                      </p:cBhvr>
                                    </p:animEffect>
                                  </p:childTnLst>
                                </p:cTn>
                              </p:par>
                            </p:childTnLst>
                          </p:cTn>
                        </p:par>
                      </p:childTnLst>
                    </p:cTn>
                  </p:par>
                  <p:par>
                    <p:cTn id="290" fill="hold">
                      <p:stCondLst>
                        <p:cond delay="indefinite"/>
                      </p:stCondLst>
                      <p:childTnLst>
                        <p:par>
                          <p:cTn id="291" fill="hold">
                            <p:stCondLst>
                              <p:cond delay="0"/>
                            </p:stCondLst>
                            <p:childTnLst>
                              <p:par>
                                <p:cTn id="292" presetID="3" presetClass="entr" presetSubtype="10" fill="hold" grpId="0" nodeType="clickEffect">
                                  <p:stCondLst>
                                    <p:cond delay="0"/>
                                  </p:stCondLst>
                                  <p:childTnLst>
                                    <p:set>
                                      <p:cBhvr>
                                        <p:cTn id="293" dur="1" fill="hold">
                                          <p:stCondLst>
                                            <p:cond delay="0"/>
                                          </p:stCondLst>
                                        </p:cTn>
                                        <p:tgtEl>
                                          <p:spTgt spid="53"/>
                                        </p:tgtEl>
                                        <p:attrNameLst>
                                          <p:attrName>style.visibility</p:attrName>
                                        </p:attrNameLst>
                                      </p:cBhvr>
                                      <p:to>
                                        <p:strVal val="visible"/>
                                      </p:to>
                                    </p:set>
                                    <p:animEffect transition="in" filter="blinds(horizontal)">
                                      <p:cBhvr>
                                        <p:cTn id="294" dur="500"/>
                                        <p:tgtEl>
                                          <p:spTgt spid="53"/>
                                        </p:tgtEl>
                                      </p:cBhvr>
                                    </p:animEffect>
                                  </p:childTnLst>
                                </p:cTn>
                              </p:par>
                            </p:childTnLst>
                          </p:cTn>
                        </p:par>
                      </p:childTnLst>
                    </p:cTn>
                  </p:par>
                  <p:par>
                    <p:cTn id="295" fill="hold">
                      <p:stCondLst>
                        <p:cond delay="indefinite"/>
                      </p:stCondLst>
                      <p:childTnLst>
                        <p:par>
                          <p:cTn id="296" fill="hold">
                            <p:stCondLst>
                              <p:cond delay="0"/>
                            </p:stCondLst>
                            <p:childTnLst>
                              <p:par>
                                <p:cTn id="297" presetID="3" presetClass="entr" presetSubtype="10" fill="hold" grpId="2" nodeType="clickEffect">
                                  <p:stCondLst>
                                    <p:cond delay="0"/>
                                  </p:stCondLst>
                                  <p:childTnLst>
                                    <p:set>
                                      <p:cBhvr>
                                        <p:cTn id="298" dur="1" fill="hold">
                                          <p:stCondLst>
                                            <p:cond delay="0"/>
                                          </p:stCondLst>
                                        </p:cTn>
                                        <p:tgtEl>
                                          <p:spTgt spid="65"/>
                                        </p:tgtEl>
                                        <p:attrNameLst>
                                          <p:attrName>style.visibility</p:attrName>
                                        </p:attrNameLst>
                                      </p:cBhvr>
                                      <p:to>
                                        <p:strVal val="visible"/>
                                      </p:to>
                                    </p:set>
                                    <p:animEffect transition="in" filter="blinds(horizontal)">
                                      <p:cBhvr>
                                        <p:cTn id="299" dur="500"/>
                                        <p:tgtEl>
                                          <p:spTgt spid="65"/>
                                        </p:tgtEl>
                                      </p:cBhvr>
                                    </p:animEffect>
                                  </p:childTnLst>
                                </p:cTn>
                              </p:par>
                            </p:childTnLst>
                          </p:cTn>
                        </p:par>
                      </p:childTnLst>
                    </p:cTn>
                  </p:par>
                  <p:par>
                    <p:cTn id="300" fill="hold">
                      <p:stCondLst>
                        <p:cond delay="indefinite"/>
                      </p:stCondLst>
                      <p:childTnLst>
                        <p:par>
                          <p:cTn id="301" fill="hold">
                            <p:stCondLst>
                              <p:cond delay="0"/>
                            </p:stCondLst>
                            <p:childTnLst>
                              <p:par>
                                <p:cTn id="302" presetID="3" presetClass="entr" presetSubtype="10" fill="hold" grpId="0" nodeType="clickEffect">
                                  <p:stCondLst>
                                    <p:cond delay="0"/>
                                  </p:stCondLst>
                                  <p:childTnLst>
                                    <p:set>
                                      <p:cBhvr>
                                        <p:cTn id="303" dur="1" fill="hold">
                                          <p:stCondLst>
                                            <p:cond delay="0"/>
                                          </p:stCondLst>
                                        </p:cTn>
                                        <p:tgtEl>
                                          <p:spTgt spid="63"/>
                                        </p:tgtEl>
                                        <p:attrNameLst>
                                          <p:attrName>style.visibility</p:attrName>
                                        </p:attrNameLst>
                                      </p:cBhvr>
                                      <p:to>
                                        <p:strVal val="visible"/>
                                      </p:to>
                                    </p:set>
                                    <p:animEffect transition="in" filter="blinds(horizontal)">
                                      <p:cBhvr>
                                        <p:cTn id="304" dur="500"/>
                                        <p:tgtEl>
                                          <p:spTgt spid="63"/>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ntr" presetSubtype="10" fill="hold" grpId="0" nodeType="clickEffect">
                                  <p:stCondLst>
                                    <p:cond delay="0"/>
                                  </p:stCondLst>
                                  <p:childTnLst>
                                    <p:set>
                                      <p:cBhvr>
                                        <p:cTn id="308" dur="1" fill="hold">
                                          <p:stCondLst>
                                            <p:cond delay="0"/>
                                          </p:stCondLst>
                                        </p:cTn>
                                        <p:tgtEl>
                                          <p:spTgt spid="64"/>
                                        </p:tgtEl>
                                        <p:attrNameLst>
                                          <p:attrName>style.visibility</p:attrName>
                                        </p:attrNameLst>
                                      </p:cBhvr>
                                      <p:to>
                                        <p:strVal val="visible"/>
                                      </p:to>
                                    </p:set>
                                    <p:animEffect transition="in" filter="blinds(horizontal)">
                                      <p:cBhvr>
                                        <p:cTn id="30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P spid="36" grpId="0"/>
      <p:bldP spid="9" grpId="0"/>
      <p:bldP spid="38" grpId="0"/>
      <p:bldP spid="39" grpId="0"/>
      <p:bldP spid="14" grpId="0" animBg="1"/>
      <p:bldP spid="14" grpId="1" animBg="1"/>
      <p:bldP spid="41" grpId="0" animBg="1"/>
      <p:bldP spid="41" grpId="1" animBg="1"/>
      <p:bldP spid="42" grpId="0" animBg="1"/>
      <p:bldP spid="42" grpId="1" animBg="1"/>
      <p:bldP spid="43" grpId="0" animBg="1"/>
      <p:bldP spid="43" grpId="1" animBg="1"/>
      <p:bldP spid="44" grpId="0" animBg="1"/>
      <p:bldP spid="44" grpId="1" animBg="1"/>
      <p:bldP spid="45" grpId="0"/>
      <p:bldP spid="46" grpId="0"/>
      <p:bldP spid="47" grpId="0"/>
      <p:bldP spid="48" grpId="0"/>
      <p:bldP spid="49" grpId="0"/>
      <p:bldP spid="52" grpId="0"/>
      <p:bldP spid="53" grpId="0"/>
      <p:bldP spid="54" grpId="0" animBg="1"/>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5" grpId="1" animBg="1"/>
      <p:bldP spid="65" grpId="2" animBg="1"/>
      <p:bldP spid="66" grpId="0" animBg="1"/>
      <p:bldP spid="66" grpId="1" animBg="1"/>
      <p:bldP spid="67" grpId="0"/>
      <p:bldP spid="68" grpId="0"/>
      <p:bldP spid="69" grpId="0"/>
      <p:bldP spid="70" grpId="0"/>
      <p:bldP spid="72" grpId="0"/>
      <p:bldP spid="73" grpId="0"/>
      <p:bldP spid="74" grpId="0"/>
      <p:bldP spid="75" grpId="0" uiExpand="1" build="allAtOnce"/>
      <p:bldP spid="76" grpId="0" animBg="1"/>
      <p:bldP spid="76" grpId="1" animBg="1"/>
      <p:bldP spid="77" grpId="0" animBg="1"/>
      <p:bldP spid="77" grpId="1" animBg="1"/>
      <p:bldP spid="78" grpId="0" animBg="1"/>
      <p:bldP spid="78" grpId="1" animBg="1"/>
      <p:bldP spid="79" grpId="0" animBg="1"/>
      <p:bldP spid="7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1" y="1905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1" y="19050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sp>
        <p:nvSpPr>
          <p:cNvPr id="11" name="Arc 10"/>
          <p:cNvSpPr/>
          <p:nvPr/>
        </p:nvSpPr>
        <p:spPr>
          <a:xfrm>
            <a:off x="5715000" y="1676400"/>
            <a:ext cx="228600" cy="3810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43600" y="1600200"/>
            <a:ext cx="125226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Case number 1: C = 0</a:t>
            </a:r>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27275" y="2587925"/>
            <a:ext cx="3355676" cy="1532625"/>
            <a:chOff x="4727275" y="2587925"/>
            <a:chExt cx="3355676" cy="1532625"/>
          </a:xfrm>
        </p:grpSpPr>
        <p:sp>
          <p:nvSpPr>
            <p:cNvPr id="32" name="Freeform 31"/>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267200" y="4495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267200" y="4495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267200" y="4876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267200" y="4876800"/>
                <a:ext cx="1219200" cy="276999"/>
              </a:xfrm>
              <a:prstGeom prst="rect">
                <a:avLst/>
              </a:prstGeom>
              <a:blipFill>
                <a:blip r:embed="rId13"/>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267200" y="5257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267200" y="5257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267200" y="5638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267200" y="5638800"/>
                <a:ext cx="1219200" cy="276999"/>
              </a:xfrm>
              <a:prstGeom prst="rect">
                <a:avLst/>
              </a:prstGeom>
              <a:blipFill>
                <a:blip r:embed="rId13"/>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67200" y="6019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67200" y="6019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cxnSp>
        <p:nvCxnSpPr>
          <p:cNvPr id="51" name="Straight Arrow Connector 50"/>
          <p:cNvCxnSpPr/>
          <p:nvPr/>
        </p:nvCxnSpPr>
        <p:spPr>
          <a:xfrm>
            <a:off x="5410200" y="4648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5029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10200" y="5410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10200" y="5791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10200" y="6172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86400" y="4419600"/>
            <a:ext cx="798617" cy="253916"/>
          </a:xfrm>
          <a:prstGeom prst="rect">
            <a:avLst/>
          </a:prstGeom>
          <a:noFill/>
        </p:spPr>
        <p:txBody>
          <a:bodyPr wrap="none" rtlCol="0">
            <a:spAutoFit/>
          </a:bodyPr>
          <a:lstStyle/>
          <a:p>
            <a:pPr algn="ctr"/>
            <a:r>
              <a:rPr lang="en-US" sz="1050" b="1" dirty="0">
                <a:solidFill>
                  <a:srgbClr val="FF0000"/>
                </a:solidFill>
                <a:latin typeface="Comic Sans MS" panose="030F0702030302020204" pitchFamily="66" charset="0"/>
              </a:rPr>
              <a:t>Let t = 0</a:t>
            </a:r>
          </a:p>
        </p:txBody>
      </p:sp>
      <p:sp>
        <p:nvSpPr>
          <p:cNvPr id="59" name="TextBox 58"/>
          <p:cNvSpPr txBox="1"/>
          <p:nvPr/>
        </p:nvSpPr>
        <p:spPr>
          <a:xfrm>
            <a:off x="5410200" y="4800600"/>
            <a:ext cx="957313" cy="253916"/>
          </a:xfrm>
          <a:prstGeom prst="rect">
            <a:avLst/>
          </a:prstGeom>
          <a:noFill/>
        </p:spPr>
        <p:txBody>
          <a:bodyPr wrap="none" rtlCol="0">
            <a:spAutoFit/>
          </a:bodyPr>
          <a:lstStyle/>
          <a:p>
            <a:pPr algn="ctr"/>
            <a:r>
              <a:rPr lang="en-US" sz="1050" b="1" dirty="0">
                <a:solidFill>
                  <a:srgbClr val="FF0000"/>
                </a:solidFill>
                <a:latin typeface="Comic Sans MS" panose="030F0702030302020204" pitchFamily="66" charset="0"/>
              </a:rPr>
              <a:t>Let t = </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2w</a:t>
            </a:r>
          </a:p>
        </p:txBody>
      </p:sp>
      <p:sp>
        <p:nvSpPr>
          <p:cNvPr id="60" name="TextBox 59"/>
          <p:cNvSpPr txBox="1"/>
          <p:nvPr/>
        </p:nvSpPr>
        <p:spPr>
          <a:xfrm>
            <a:off x="5410200" y="5181600"/>
            <a:ext cx="9906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w</a:t>
            </a:r>
          </a:p>
        </p:txBody>
      </p:sp>
      <p:sp>
        <p:nvSpPr>
          <p:cNvPr id="61" name="TextBox 60"/>
          <p:cNvSpPr txBox="1"/>
          <p:nvPr/>
        </p:nvSpPr>
        <p:spPr>
          <a:xfrm>
            <a:off x="5334000" y="5562600"/>
            <a:ext cx="11430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n-US" sz="1050" b="1" baseline="30000" dirty="0">
                <a:solidFill>
                  <a:srgbClr val="FF0000"/>
                </a:solidFill>
                <a:latin typeface="Comic Sans MS" panose="030F0702030302020204" pitchFamily="66" charset="0"/>
              </a:rPr>
              <a:t>3</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2w</a:t>
            </a:r>
          </a:p>
        </p:txBody>
      </p:sp>
      <p:sp>
        <p:nvSpPr>
          <p:cNvPr id="62" name="TextBox 61"/>
          <p:cNvSpPr txBox="1"/>
          <p:nvPr/>
        </p:nvSpPr>
        <p:spPr>
          <a:xfrm>
            <a:off x="5334000" y="5943600"/>
            <a:ext cx="11430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n-US" sz="1050" b="1" baseline="30000" dirty="0">
                <a:solidFill>
                  <a:srgbClr val="FF0000"/>
                </a:solidFill>
                <a:latin typeface="Comic Sans MS" panose="030F0702030302020204" pitchFamily="66" charset="0"/>
              </a:rPr>
              <a:t>2</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w</a:t>
            </a:r>
          </a:p>
        </p:txBody>
      </p:sp>
      <mc:AlternateContent xmlns:mc="http://schemas.openxmlformats.org/markup-compatibility/2006" xmlns:a14="http://schemas.microsoft.com/office/drawing/2010/main">
        <mc:Choice Requires="a14">
          <p:sp>
            <p:nvSpPr>
              <p:cNvPr id="63" name="TextBox 62"/>
              <p:cNvSpPr txBox="1"/>
              <p:nvPr/>
            </p:nvSpPr>
            <p:spPr>
              <a:xfrm>
                <a:off x="8295736" y="4495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8295736" y="4495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295736" y="4876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295736" y="4876800"/>
                <a:ext cx="685800" cy="276999"/>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8295736" y="5257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8295736" y="5257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371936" y="5638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m:t>
                      </m:r>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71936" y="5638800"/>
                <a:ext cx="685800" cy="276999"/>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295736" y="6019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295736" y="6019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553200" y="4495800"/>
                <a:ext cx="990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(0)</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6553200" y="4495800"/>
                <a:ext cx="990600" cy="276999"/>
              </a:xfrm>
              <a:prstGeom prst="rect">
                <a:avLst/>
              </a:prstGeom>
              <a:blipFill>
                <a:blip r:embed="rId1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553200" y="4850921"/>
                <a:ext cx="1143000" cy="31656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f>
                            <m:fPr>
                              <m:type m:val="skw"/>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6553200" y="4850921"/>
                <a:ext cx="1143000" cy="316562"/>
              </a:xfrm>
              <a:prstGeom prst="rect">
                <a:avLst/>
              </a:prstGeom>
              <a:blipFill>
                <a:blip r:embed="rId18"/>
                <a:stretch>
                  <a:fillRect t="-105769" r="-30851" b="-17307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553200" y="5257800"/>
                <a:ext cx="990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ea typeface="Cambria Math"/>
                            </a:rPr>
                            <m:t>𝜋</m:t>
                          </m:r>
                        </m:e>
                      </m:d>
                    </m:oMath>
                  </m:oMathPara>
                </a14:m>
                <a:endParaRPr lang="en-US"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6553200" y="5257800"/>
                <a:ext cx="990600" cy="276999"/>
              </a:xfrm>
              <a:prstGeom prst="rect">
                <a:avLst/>
              </a:prstGeom>
              <a:blipFill>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553200" y="5604294"/>
                <a:ext cx="1219200" cy="3336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f>
                            <m:fPr>
                              <m:type m:val="skw"/>
                              <m:ctrlPr>
                                <a:rPr lang="en-US" sz="1200" b="0" i="1" smtClean="0">
                                  <a:latin typeface="Cambria Math" panose="02040503050406030204" pitchFamily="18" charset="0"/>
                                </a:rPr>
                              </m:ctrlPr>
                            </m:fPr>
                            <m:num>
                              <m:r>
                                <a:rPr lang="en-US" sz="1200" b="0" i="1" smtClean="0">
                                  <a:latin typeface="Cambria Math"/>
                                </a:rPr>
                                <m:t>3</m:t>
                              </m:r>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553200" y="5604294"/>
                <a:ext cx="1219200" cy="333617"/>
              </a:xfrm>
              <a:prstGeom prst="rect">
                <a:avLst/>
              </a:prstGeom>
              <a:blipFill>
                <a:blip r:embed="rId20"/>
                <a:stretch>
                  <a:fillRect t="-100000" r="-30000" b="-15818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53200" y="6019800"/>
                <a:ext cx="1066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ea typeface="Cambria Math"/>
                            </a:rPr>
                            <m:t>𝜋</m:t>
                          </m:r>
                        </m:e>
                      </m:d>
                    </m:oMath>
                  </m:oMathPara>
                </a14:m>
                <a:endParaRPr lang="en-US" sz="12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53200" y="6019800"/>
                <a:ext cx="1066800" cy="276999"/>
              </a:xfrm>
              <a:prstGeom prst="rect">
                <a:avLst/>
              </a:prstGeom>
              <a:blipFill>
                <a:blip r:embed="rId21"/>
                <a:stretch>
                  <a:fillRect/>
                </a:stretch>
              </a:blipFill>
              <a:ln w="25400">
                <a:noFill/>
              </a:ln>
            </p:spPr>
            <p:txBody>
              <a:bodyPr/>
              <a:lstStyle/>
              <a:p>
                <a:r>
                  <a:rPr lang="en-GB">
                    <a:noFill/>
                  </a:rPr>
                  <a:t> </a:t>
                </a:r>
              </a:p>
            </p:txBody>
          </p:sp>
        </mc:Fallback>
      </mc:AlternateContent>
      <p:cxnSp>
        <p:nvCxnSpPr>
          <p:cNvPr id="73" name="Straight Arrow Connector 72"/>
          <p:cNvCxnSpPr/>
          <p:nvPr/>
        </p:nvCxnSpPr>
        <p:spPr>
          <a:xfrm>
            <a:off x="7772400" y="4648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772400" y="5029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772400" y="5410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772400" y="5791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772400" y="6172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p:sp>
        <p:nvSpPr>
          <p:cNvPr id="78" name="タイトル 1">
            <a:extLst>
              <a:ext uri="{FF2B5EF4-FFF2-40B4-BE49-F238E27FC236}">
                <a16:creationId xmlns:a16="http://schemas.microsoft.com/office/drawing/2014/main" id="{24059978-0D29-436C-B4F5-75DDB481562F}"/>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79" name="テキスト ボックス 78">
            <a:extLst>
              <a:ext uri="{FF2B5EF4-FFF2-40B4-BE49-F238E27FC236}">
                <a16:creationId xmlns:a16="http://schemas.microsoft.com/office/drawing/2014/main" id="{3CBA66BE-C00D-414F-B202-5069EB893F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7801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linds(horizontal)">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blinds(horizontal)">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blinds(horizontal)">
                                      <p:cBhvr>
                                        <p:cTn id="57" dur="500"/>
                                        <p:tgtEl>
                                          <p:spTgt spid="89"/>
                                        </p:tgtEl>
                                      </p:cBhvr>
                                    </p:animEffect>
                                  </p:childTnLst>
                                </p:cTn>
                              </p:par>
                              <p:par>
                                <p:cTn id="58" presetID="3" presetClass="entr" presetSubtype="5"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vertical)">
                                      <p:cBhvr>
                                        <p:cTn id="60" dur="500"/>
                                        <p:tgtEl>
                                          <p:spTgt spid="16"/>
                                        </p:tgtEl>
                                      </p:cBhvr>
                                    </p:animEffect>
                                  </p:childTnLst>
                                </p:cTn>
                              </p:par>
                              <p:par>
                                <p:cTn id="61" presetID="3"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blinds(horizontal)">
                                      <p:cBhvr>
                                        <p:cTn id="66" dur="500"/>
                                        <p:tgtEl>
                                          <p:spTgt spid="8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linds(horizontal)">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linds(horizontal)">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blinds(horizontal)">
                                      <p:cBhvr>
                                        <p:cTn id="89" dur="500"/>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blinds(horizontal)">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blinds(horizontal)">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blinds(horizontal)">
                                      <p:cBhvr>
                                        <p:cTn id="104" dur="500"/>
                                        <p:tgtEl>
                                          <p:spTgt spid="59"/>
                                        </p:tgtEl>
                                      </p:cBhvr>
                                    </p:animEffect>
                                  </p:childTnLst>
                                </p:cTn>
                              </p:par>
                              <p:par>
                                <p:cTn id="105" presetID="3" presetClass="entr" presetSubtype="1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blinds(horizontal)">
                                      <p:cBhvr>
                                        <p:cTn id="107" dur="500"/>
                                        <p:tgtEl>
                                          <p:spTgt spid="5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blinds(horizontal)">
                                      <p:cBhvr>
                                        <p:cTn id="112" dur="500"/>
                                        <p:tgtEl>
                                          <p:spTgt spid="6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blinds(horizontal)">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blinds(horizontal)">
                                      <p:cBhvr>
                                        <p:cTn id="122" dur="500"/>
                                        <p:tgtEl>
                                          <p:spTgt spid="6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linds(horizontal)">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blinds(horizontal)">
                                      <p:cBhvr>
                                        <p:cTn id="132" dur="500"/>
                                        <p:tgtEl>
                                          <p:spTgt spid="60"/>
                                        </p:tgtEl>
                                      </p:cBhvr>
                                    </p:animEffect>
                                  </p:childTnLst>
                                </p:cTn>
                              </p:par>
                              <p:par>
                                <p:cTn id="133" presetID="3" presetClass="entr" presetSubtype="1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blinds(horizontal)">
                                      <p:cBhvr>
                                        <p:cTn id="135" dur="500"/>
                                        <p:tgtEl>
                                          <p:spTgt spid="55"/>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blinds(horizontal)">
                                      <p:cBhvr>
                                        <p:cTn id="140" dur="500"/>
                                        <p:tgtEl>
                                          <p:spTgt spid="70"/>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blinds(horizontal)">
                                      <p:cBhvr>
                                        <p:cTn id="145" dur="500"/>
                                        <p:tgtEl>
                                          <p:spTgt spid="75"/>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blinds(horizontal)">
                                      <p:cBhvr>
                                        <p:cTn id="150" dur="500"/>
                                        <p:tgtEl>
                                          <p:spTgt spid="6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blinds(horizontal)">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linds(horizontal)">
                                      <p:cBhvr>
                                        <p:cTn id="160" dur="500"/>
                                        <p:tgtEl>
                                          <p:spTgt spid="56"/>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blinds(horizontal)">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blinds(horizontal)">
                                      <p:cBhvr>
                                        <p:cTn id="168" dur="500"/>
                                        <p:tgtEl>
                                          <p:spTgt spid="7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nodeType="click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blinds(horizontal)">
                                      <p:cBhvr>
                                        <p:cTn id="173" dur="500"/>
                                        <p:tgtEl>
                                          <p:spTgt spid="76"/>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6"/>
                                        </p:tgtEl>
                                        <p:attrNameLst>
                                          <p:attrName>style.visibility</p:attrName>
                                        </p:attrNameLst>
                                      </p:cBhvr>
                                      <p:to>
                                        <p:strVal val="visible"/>
                                      </p:to>
                                    </p:set>
                                    <p:animEffect transition="in" filter="blinds(horizontal)">
                                      <p:cBhvr>
                                        <p:cTn id="178" dur="500"/>
                                        <p:tgtEl>
                                          <p:spTgt spid="66"/>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blinds(horizontal)">
                                      <p:cBhvr>
                                        <p:cTn id="183" dur="500"/>
                                        <p:tgtEl>
                                          <p:spTgt spid="50"/>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2"/>
                                        </p:tgtEl>
                                        <p:attrNameLst>
                                          <p:attrName>style.visibility</p:attrName>
                                        </p:attrNameLst>
                                      </p:cBhvr>
                                      <p:to>
                                        <p:strVal val="visible"/>
                                      </p:to>
                                    </p:set>
                                    <p:animEffect transition="in" filter="blinds(horizontal)">
                                      <p:cBhvr>
                                        <p:cTn id="188" dur="500"/>
                                        <p:tgtEl>
                                          <p:spTgt spid="62"/>
                                        </p:tgtEl>
                                      </p:cBhvr>
                                    </p:animEffect>
                                  </p:childTnLst>
                                </p:cTn>
                              </p:par>
                              <p:par>
                                <p:cTn id="189" presetID="3" presetClass="entr" presetSubtype="10" fill="hold" nodeType="with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blinds(horizontal)">
                                      <p:cBhvr>
                                        <p:cTn id="191" dur="500"/>
                                        <p:tgtEl>
                                          <p:spTgt spid="57"/>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72"/>
                                        </p:tgtEl>
                                        <p:attrNameLst>
                                          <p:attrName>style.visibility</p:attrName>
                                        </p:attrNameLst>
                                      </p:cBhvr>
                                      <p:to>
                                        <p:strVal val="visible"/>
                                      </p:to>
                                    </p:set>
                                    <p:animEffect transition="in" filter="blinds(horizontal)">
                                      <p:cBhvr>
                                        <p:cTn id="196" dur="500"/>
                                        <p:tgtEl>
                                          <p:spTgt spid="72"/>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nodeType="click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blinds(horizontal)">
                                      <p:cBhvr>
                                        <p:cTn id="201" dur="500"/>
                                        <p:tgtEl>
                                          <p:spTgt spid="77"/>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7"/>
                                        </p:tgtEl>
                                        <p:attrNameLst>
                                          <p:attrName>style.visibility</p:attrName>
                                        </p:attrNameLst>
                                      </p:cBhvr>
                                      <p:to>
                                        <p:strVal val="visible"/>
                                      </p:to>
                                    </p:set>
                                    <p:animEffect transition="in" filter="blinds(horizontal)">
                                      <p:cBhvr>
                                        <p:cTn id="206" dur="500"/>
                                        <p:tgtEl>
                                          <p:spTgt spid="67"/>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ntr" presetSubtype="10" fill="hold" nodeType="clickEffect">
                                  <p:stCondLst>
                                    <p:cond delay="0"/>
                                  </p:stCondLst>
                                  <p:childTnLst>
                                    <p:set>
                                      <p:cBhvr>
                                        <p:cTn id="210" dur="1" fill="hold">
                                          <p:stCondLst>
                                            <p:cond delay="0"/>
                                          </p:stCondLst>
                                        </p:cTn>
                                        <p:tgtEl>
                                          <p:spTgt spid="33"/>
                                        </p:tgtEl>
                                        <p:attrNameLst>
                                          <p:attrName>style.visibility</p:attrName>
                                        </p:attrNameLst>
                                      </p:cBhvr>
                                      <p:to>
                                        <p:strVal val="visible"/>
                                      </p:to>
                                    </p:set>
                                    <p:animEffect transition="in" filter="blinds(horizontal)">
                                      <p:cBhvr>
                                        <p:cTn id="211" dur="50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3" presetClass="entr" presetSubtype="10" fill="hold" grpId="0" nodeType="clickEffect">
                                  <p:stCondLst>
                                    <p:cond delay="0"/>
                                  </p:stCondLst>
                                  <p:childTnLst>
                                    <p:set>
                                      <p:cBhvr>
                                        <p:cTn id="215" dur="1" fill="hold">
                                          <p:stCondLst>
                                            <p:cond delay="0"/>
                                          </p:stCondLst>
                                        </p:cTn>
                                        <p:tgtEl>
                                          <p:spTgt spid="42"/>
                                        </p:tgtEl>
                                        <p:attrNameLst>
                                          <p:attrName>style.visibility</p:attrName>
                                        </p:attrNameLst>
                                      </p:cBhvr>
                                      <p:to>
                                        <p:strVal val="visible"/>
                                      </p:to>
                                    </p:set>
                                    <p:animEffect transition="in" filter="blinds(horizontal)">
                                      <p:cBhvr>
                                        <p:cTn id="216" dur="500"/>
                                        <p:tgtEl>
                                          <p:spTgt spid="42"/>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43"/>
                                        </p:tgtEl>
                                        <p:attrNameLst>
                                          <p:attrName>style.visibility</p:attrName>
                                        </p:attrNameLst>
                                      </p:cBhvr>
                                      <p:to>
                                        <p:strVal val="visible"/>
                                      </p:to>
                                    </p:set>
                                    <p:animEffect transition="in" filter="blinds(horizontal)">
                                      <p:cBhvr>
                                        <p:cTn id="219" dur="500"/>
                                        <p:tgtEl>
                                          <p:spTgt spid="43"/>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44"/>
                                        </p:tgtEl>
                                        <p:attrNameLst>
                                          <p:attrName>style.visibility</p:attrName>
                                        </p:attrNameLst>
                                      </p:cBhvr>
                                      <p:to>
                                        <p:strVal val="visible"/>
                                      </p:to>
                                    </p:set>
                                    <p:animEffect transition="in" filter="blinds(horizontal)">
                                      <p:cBhvr>
                                        <p:cTn id="222" dur="500"/>
                                        <p:tgtEl>
                                          <p:spTgt spid="44"/>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blinds(horizontal)">
                                      <p:cBhvr>
                                        <p:cTn id="225" dur="500"/>
                                        <p:tgtEl>
                                          <p:spTgt spid="37"/>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45"/>
                                        </p:tgtEl>
                                        <p:attrNameLst>
                                          <p:attrName>style.visibility</p:attrName>
                                        </p:attrNameLst>
                                      </p:cBhvr>
                                      <p:to>
                                        <p:strVal val="visible"/>
                                      </p:to>
                                    </p:set>
                                    <p:animEffect transition="in" filter="blinds(horizontal)">
                                      <p:cBhvr>
                                        <p:cTn id="228" dur="500"/>
                                        <p:tgtEl>
                                          <p:spTgt spid="4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blinds(horizontal)">
                                      <p:cBhvr>
                                        <p:cTn id="233" dur="500"/>
                                        <p:tgtEl>
                                          <p:spTgt spid="36"/>
                                        </p:tgtEl>
                                      </p:cBhvr>
                                    </p:animEffect>
                                  </p:childTnLst>
                                </p:cTn>
                              </p:par>
                              <p:par>
                                <p:cTn id="234" presetID="3" presetClass="entr" presetSubtype="10" fill="hold" grpId="0" nodeType="withEffect">
                                  <p:stCondLst>
                                    <p:cond delay="0"/>
                                  </p:stCondLst>
                                  <p:childTnLst>
                                    <p:set>
                                      <p:cBhvr>
                                        <p:cTn id="235" dur="1" fill="hold">
                                          <p:stCondLst>
                                            <p:cond delay="0"/>
                                          </p:stCondLst>
                                        </p:cTn>
                                        <p:tgtEl>
                                          <p:spTgt spid="38"/>
                                        </p:tgtEl>
                                        <p:attrNameLst>
                                          <p:attrName>style.visibility</p:attrName>
                                        </p:attrNameLst>
                                      </p:cBhvr>
                                      <p:to>
                                        <p:strVal val="visible"/>
                                      </p:to>
                                    </p:set>
                                    <p:animEffect transition="in" filter="blinds(horizontal)">
                                      <p:cBhvr>
                                        <p:cTn id="236" dur="500"/>
                                        <p:tgtEl>
                                          <p:spTgt spid="38"/>
                                        </p:tgtEl>
                                      </p:cBhvr>
                                    </p:animEffect>
                                  </p:childTnLst>
                                </p:cTn>
                              </p:par>
                              <p:par>
                                <p:cTn id="237" presetID="3" presetClass="entr" presetSubtype="5" fill="hold" nodeType="withEffect">
                                  <p:stCondLst>
                                    <p:cond delay="0"/>
                                  </p:stCondLst>
                                  <p:childTnLst>
                                    <p:set>
                                      <p:cBhvr>
                                        <p:cTn id="238" dur="1" fill="hold">
                                          <p:stCondLst>
                                            <p:cond delay="0"/>
                                          </p:stCondLst>
                                        </p:cTn>
                                        <p:tgtEl>
                                          <p:spTgt spid="19"/>
                                        </p:tgtEl>
                                        <p:attrNameLst>
                                          <p:attrName>style.visibility</p:attrName>
                                        </p:attrNameLst>
                                      </p:cBhvr>
                                      <p:to>
                                        <p:strVal val="visible"/>
                                      </p:to>
                                    </p:set>
                                    <p:animEffect transition="in" filter="blinds(vertical)">
                                      <p:cBhvr>
                                        <p:cTn id="239" dur="500"/>
                                        <p:tgtEl>
                                          <p:spTgt spid="19"/>
                                        </p:tgtEl>
                                      </p:cBhvr>
                                    </p:animEffect>
                                  </p:childTnLst>
                                </p:cTn>
                              </p:par>
                              <p:par>
                                <p:cTn id="240" presetID="3" presetClass="entr" presetSubtype="5" fill="hold" nodeType="withEffect">
                                  <p:stCondLst>
                                    <p:cond delay="0"/>
                                  </p:stCondLst>
                                  <p:childTnLst>
                                    <p:set>
                                      <p:cBhvr>
                                        <p:cTn id="241" dur="1" fill="hold">
                                          <p:stCondLst>
                                            <p:cond delay="0"/>
                                          </p:stCondLst>
                                        </p:cTn>
                                        <p:tgtEl>
                                          <p:spTgt spid="20"/>
                                        </p:tgtEl>
                                        <p:attrNameLst>
                                          <p:attrName>style.visibility</p:attrName>
                                        </p:attrNameLst>
                                      </p:cBhvr>
                                      <p:to>
                                        <p:strVal val="visible"/>
                                      </p:to>
                                    </p:set>
                                    <p:animEffect transition="in" filter="blinds(vertical)">
                                      <p:cBhvr>
                                        <p:cTn id="2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36" grpId="0"/>
      <p:bldP spid="38" grpId="0"/>
      <p:bldP spid="37" grpId="0"/>
      <p:bldP spid="42" grpId="0"/>
      <p:bldP spid="43" grpId="0"/>
      <p:bldP spid="44" grpId="0"/>
      <p:bldP spid="45" grpId="0"/>
      <p:bldP spid="46" grpId="0"/>
      <p:bldP spid="47" grpId="0"/>
      <p:bldP spid="48" grpId="0"/>
      <p:bldP spid="49" grpId="0"/>
      <p:bldP spid="50"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88"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1" y="1905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1" y="19050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sp>
        <p:nvSpPr>
          <p:cNvPr id="11" name="Arc 10"/>
          <p:cNvSpPr/>
          <p:nvPr/>
        </p:nvSpPr>
        <p:spPr>
          <a:xfrm>
            <a:off x="5715000" y="1676400"/>
            <a:ext cx="228600" cy="3810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43600" y="1600200"/>
            <a:ext cx="125226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Case number 1: C = 0</a:t>
            </a:r>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27275" y="2587925"/>
            <a:ext cx="3355676" cy="1532625"/>
            <a:chOff x="4727275" y="2587925"/>
            <a:chExt cx="3355676" cy="1532625"/>
          </a:xfrm>
        </p:grpSpPr>
        <p:sp>
          <p:nvSpPr>
            <p:cNvPr id="32" name="Freeform 31"/>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2"/>
                <a:stretch>
                  <a:fillRect/>
                </a:stretch>
              </a:blipFill>
            </p:spPr>
            <p:txBody>
              <a:bodyPr/>
              <a:lstStyle/>
              <a:p>
                <a:r>
                  <a:rPr lang="en-GB">
                    <a:noFill/>
                  </a:rPr>
                  <a:t> </a:t>
                </a:r>
              </a:p>
            </p:txBody>
          </p:sp>
        </mc:Fallback>
      </mc:AlternateContent>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6" name="TextBox 5"/>
              <p:cNvSpPr txBox="1"/>
              <p:nvPr/>
            </p:nvSpPr>
            <p:spPr>
              <a:xfrm>
                <a:off x="4572000" y="4648200"/>
                <a:ext cx="3886200" cy="1410130"/>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You can use </a:t>
                </a:r>
                <a14:m>
                  <m:oMath xmlns:m="http://schemas.openxmlformats.org/officeDocument/2006/math">
                    <m:r>
                      <a:rPr lang="en-US" sz="1600" b="0" i="1" smtClean="0">
                        <a:solidFill>
                          <a:srgbClr val="FF0000"/>
                        </a:solidFill>
                        <a:latin typeface="Cambria Math"/>
                      </a:rPr>
                      <m:t>𝑥</m:t>
                    </m:r>
                    <m:r>
                      <a:rPr lang="en-US" sz="1600" b="0" i="1" smtClean="0">
                        <a:solidFill>
                          <a:srgbClr val="FF0000"/>
                        </a:solidFill>
                        <a:latin typeface="Cambria Math"/>
                      </a:rPr>
                      <m:t>=</m:t>
                    </m:r>
                    <m:r>
                      <a:rPr lang="en-US" sz="1400" i="1">
                        <a:solidFill>
                          <a:srgbClr val="FF0000"/>
                        </a:solidFill>
                        <a:latin typeface="Cambria Math"/>
                      </a:rPr>
                      <m:t>𝑎𝑠𝑖𝑛</m:t>
                    </m:r>
                    <m:r>
                      <a:rPr lang="en-US" sz="1400" i="1">
                        <a:solidFill>
                          <a:srgbClr val="FF0000"/>
                        </a:solidFill>
                        <a:latin typeface="Cambria Math"/>
                      </a:rPr>
                      <m:t>(</m:t>
                    </m:r>
                    <m:r>
                      <a:rPr lang="en-US" sz="1400" i="1">
                        <a:solidFill>
                          <a:srgbClr val="FF0000"/>
                        </a:solidFill>
                        <a:latin typeface="Cambria Math"/>
                      </a:rPr>
                      <m:t>𝑤𝑡</m:t>
                    </m:r>
                    <m:r>
                      <a:rPr lang="en-US" sz="1400" i="1">
                        <a:solidFill>
                          <a:srgbClr val="FF0000"/>
                        </a:solidFill>
                        <a:latin typeface="Cambria Math"/>
                      </a:rPr>
                      <m:t>)</m:t>
                    </m:r>
                  </m:oMath>
                </a14:m>
                <a:endParaRPr lang="en-US" sz="1400" dirty="0">
                  <a:solidFill>
                    <a:srgbClr val="FF0000"/>
                  </a:solidFill>
                </a:endParaRPr>
              </a:p>
              <a:p>
                <a:pPr algn="ctr"/>
                <a:r>
                  <a:rPr lang="en-US" sz="1400" dirty="0">
                    <a:solidFill>
                      <a:srgbClr val="FF0000"/>
                    </a:solidFill>
                    <a:latin typeface="Comic Sans MS" panose="030F0702030302020204" pitchFamily="66" charset="0"/>
                  </a:rPr>
                  <a:t>for situations when the particle starts at the </a:t>
                </a:r>
                <a:r>
                  <a:rPr lang="en-US" sz="1400" u="sng" dirty="0" err="1">
                    <a:solidFill>
                      <a:srgbClr val="FF0000"/>
                    </a:solidFill>
                    <a:latin typeface="Comic Sans MS" panose="030F0702030302020204" pitchFamily="66" charset="0"/>
                  </a:rPr>
                  <a:t>centre</a:t>
                </a:r>
                <a:r>
                  <a:rPr lang="en-US" sz="1400" dirty="0">
                    <a:solidFill>
                      <a:srgbClr val="FF0000"/>
                    </a:solidFill>
                    <a:latin typeface="Comic Sans MS" panose="030F0702030302020204" pitchFamily="66" charset="0"/>
                  </a:rPr>
                  <a:t> of oscillation</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Ensure you correctly interpret the direction you are resolving in!</a:t>
                </a:r>
                <a:endParaRPr lang="en-US" sz="14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0" y="4648200"/>
                <a:ext cx="3886200" cy="1410130"/>
              </a:xfrm>
              <a:prstGeom prst="rect">
                <a:avLst/>
              </a:prstGeom>
              <a:blipFill>
                <a:blip r:embed="rId13"/>
                <a:stretch>
                  <a:fillRect b="-255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75260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752600" y="0"/>
                <a:ext cx="3657600" cy="276999"/>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p:sp>
        <p:nvSpPr>
          <p:cNvPr id="39" name="タイトル 1">
            <a:extLst>
              <a:ext uri="{FF2B5EF4-FFF2-40B4-BE49-F238E27FC236}">
                <a16:creationId xmlns:a16="http://schemas.microsoft.com/office/drawing/2014/main" id="{39DAEA37-5FE6-4A5E-81A9-4FA5B63431E6}"/>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40" name="テキスト ボックス 39">
            <a:extLst>
              <a:ext uri="{FF2B5EF4-FFF2-40B4-BE49-F238E27FC236}">
                <a16:creationId xmlns:a16="http://schemas.microsoft.com/office/drawing/2014/main" id="{65C2B795-89CA-4BD0-8332-366A7C9EC8D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12216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linds(horizontal)">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0" y="1905000"/>
                <a:ext cx="1600200" cy="31656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rPr>
                            <m:t>𝑤𝑡</m:t>
                          </m:r>
                          <m:r>
                            <a:rPr lang="en-US" sz="1200" b="0" i="1" smtClean="0">
                              <a:latin typeface="Cambria Math"/>
                            </a:rPr>
                            <m:t>+</m:t>
                          </m:r>
                          <m:f>
                            <m:fPr>
                              <m:type m:val="skw"/>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0" y="1905000"/>
                <a:ext cx="1600200" cy="316562"/>
              </a:xfrm>
              <a:prstGeom prst="rect">
                <a:avLst/>
              </a:prstGeom>
              <a:blipFill>
                <a:blip r:embed="rId7"/>
                <a:stretch>
                  <a:fillRect t="-107843" r="-19011" b="-176471"/>
                </a:stretch>
              </a:blipFill>
              <a:ln w="25400">
                <a:noFill/>
              </a:ln>
            </p:spPr>
            <p:txBody>
              <a:bodyPr/>
              <a:lstStyle/>
              <a:p>
                <a:r>
                  <a:rPr lang="en-GB">
                    <a:noFill/>
                  </a:rPr>
                  <a:t> </a:t>
                </a:r>
              </a:p>
            </p:txBody>
          </p:sp>
        </mc:Fallback>
      </mc:AlternateContent>
      <p:sp>
        <p:nvSpPr>
          <p:cNvPr id="11" name="Arc 10"/>
          <p:cNvSpPr/>
          <p:nvPr/>
        </p:nvSpPr>
        <p:spPr>
          <a:xfrm>
            <a:off x="5867400" y="1676400"/>
            <a:ext cx="228600" cy="381000"/>
          </a:xfrm>
          <a:prstGeom prst="arc">
            <a:avLst>
              <a:gd name="adj1" fmla="val 16200000"/>
              <a:gd name="adj2" fmla="val 5400000"/>
            </a:avLst>
          </a:prstGeom>
          <a:noFill/>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096000" y="1600200"/>
            <a:ext cx="1295400" cy="461665"/>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Case number 2: C = </a:t>
            </a:r>
            <a:r>
              <a:rPr lang="el-GR" sz="1200" baseline="30000" dirty="0">
                <a:solidFill>
                  <a:srgbClr val="0000FF"/>
                </a:solidFill>
                <a:latin typeface="Comic Sans MS" panose="030F0702030302020204" pitchFamily="66" charset="0"/>
              </a:rPr>
              <a:t>π</a:t>
            </a:r>
            <a:r>
              <a:rPr lang="en-US" sz="1200" dirty="0">
                <a:solidFill>
                  <a:srgbClr val="0000FF"/>
                </a:solidFill>
                <a:latin typeface="Comic Sans MS" panose="030F0702030302020204" pitchFamily="66" charset="0"/>
              </a:rPr>
              <a:t>/</a:t>
            </a:r>
            <a:r>
              <a:rPr lang="en-US" sz="1200" baseline="-25000" dirty="0">
                <a:solidFill>
                  <a:srgbClr val="0000FF"/>
                </a:solidFill>
                <a:latin typeface="Comic Sans MS" panose="030F0702030302020204" pitchFamily="66" charset="0"/>
              </a:rPr>
              <a:t>2</a:t>
            </a:r>
          </a:p>
        </p:txBody>
      </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mc:AlternateContent xmlns:mc="http://schemas.openxmlformats.org/markup-compatibility/2006" xmlns:a14="http://schemas.microsoft.com/office/drawing/2010/main">
        <mc:Choice Requires="a14">
          <p:sp>
            <p:nvSpPr>
              <p:cNvPr id="78" name="TextBox 77"/>
              <p:cNvSpPr txBox="1"/>
              <p:nvPr/>
            </p:nvSpPr>
            <p:spPr>
              <a:xfrm>
                <a:off x="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0" y="0"/>
                <a:ext cx="3657600" cy="276999"/>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p:sp useBgFill="1">
        <p:nvSpPr>
          <p:cNvPr id="41" name="Rectangle 40"/>
          <p:cNvSpPr/>
          <p:nvPr/>
        </p:nvSpPr>
        <p:spPr>
          <a:xfrm>
            <a:off x="6400800" y="3352800"/>
            <a:ext cx="9144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flipH="1">
            <a:off x="5559724" y="2590800"/>
            <a:ext cx="3355676" cy="1532625"/>
            <a:chOff x="4727275" y="2587925"/>
            <a:chExt cx="3355676" cy="1532625"/>
          </a:xfrm>
        </p:grpSpPr>
        <p:sp>
          <p:nvSpPr>
            <p:cNvPr id="50" name="Freeform 49"/>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8" name="Rectangle 47"/>
          <p:cNvSpPr/>
          <p:nvPr/>
        </p:nvSpPr>
        <p:spPr>
          <a:xfrm flipH="1">
            <a:off x="8077200" y="251460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p:cNvSpPr/>
          <p:nvPr/>
        </p:nvSpPr>
        <p:spPr>
          <a:xfrm flipH="1">
            <a:off x="5486400" y="3352800"/>
            <a:ext cx="9144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86200" y="2590800"/>
            <a:ext cx="3355676" cy="1532625"/>
            <a:chOff x="4727275" y="2587925"/>
            <a:chExt cx="3355676" cy="1532625"/>
          </a:xfrm>
        </p:grpSpPr>
        <p:sp>
          <p:nvSpPr>
            <p:cNvPr id="39" name="Freeform 38"/>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8" name="Rectangle 7"/>
          <p:cNvSpPr/>
          <p:nvPr/>
        </p:nvSpPr>
        <p:spPr>
          <a:xfrm>
            <a:off x="3810000" y="251460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2"/>
                <a:stretch>
                  <a:fillRect/>
                </a:stretch>
              </a:blipFill>
            </p:spPr>
            <p:txBody>
              <a:bodyPr/>
              <a:lstStyle/>
              <a:p>
                <a:r>
                  <a:rPr lang="en-GB">
                    <a:noFill/>
                  </a:rPr>
                  <a:t> </a:t>
                </a:r>
              </a:p>
            </p:txBody>
          </p:sp>
        </mc:Fallback>
      </mc:AlternateContent>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52" name="TextBox 51"/>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3"/>
                <a:stretch>
                  <a:fillRect/>
                </a:stretch>
              </a:blipFill>
            </p:spPr>
            <p:txBody>
              <a:bodyPr/>
              <a:lstStyle/>
              <a:p>
                <a:r>
                  <a:rPr lang="en-GB">
                    <a:noFill/>
                  </a:rPr>
                  <a:t> </a:t>
                </a:r>
              </a:p>
            </p:txBody>
          </p:sp>
        </mc:Fallback>
      </mc:AlternateContent>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15" name="TextBox 14"/>
              <p:cNvSpPr txBox="1"/>
              <p:nvPr/>
            </p:nvSpPr>
            <p:spPr>
              <a:xfrm>
                <a:off x="4191000" y="5486400"/>
                <a:ext cx="4648199" cy="763799"/>
              </a:xfrm>
              <a:prstGeom prst="rect">
                <a:avLst/>
              </a:prstGeom>
              <a:noFill/>
              <a:ln w="25400">
                <a:solidFill>
                  <a:schemeClr val="tx1"/>
                </a:solidFill>
              </a:ln>
            </p:spPr>
            <p:txBody>
              <a:bodyPr wrap="square" rtlCol="0">
                <a:spAutoFit/>
              </a:bodyPr>
              <a:lstStyle/>
              <a:p>
                <a:pPr algn="ctr"/>
                <a:r>
                  <a:rPr lang="en-US" sz="1400" dirty="0">
                    <a:solidFill>
                      <a:srgbClr val="0000FF"/>
                    </a:solidFill>
                    <a:latin typeface="Comic Sans MS" panose="030F0702030302020204" pitchFamily="66" charset="0"/>
                  </a:rPr>
                  <a:t>You can use </a:t>
                </a:r>
                <a14:m>
                  <m:oMath xmlns:m="http://schemas.openxmlformats.org/officeDocument/2006/math">
                    <m:r>
                      <a:rPr lang="en-US" sz="1600" i="1">
                        <a:solidFill>
                          <a:srgbClr val="0000FF"/>
                        </a:solidFill>
                        <a:latin typeface="Cambria Math"/>
                      </a:rPr>
                      <m:t>𝑥</m:t>
                    </m:r>
                    <m:r>
                      <a:rPr lang="en-US" sz="1600" i="1">
                        <a:solidFill>
                          <a:srgbClr val="0000FF"/>
                        </a:solidFill>
                        <a:latin typeface="Cambria Math"/>
                      </a:rPr>
                      <m:t>=</m:t>
                    </m:r>
                    <m:r>
                      <a:rPr lang="en-US" sz="1400" i="1">
                        <a:solidFill>
                          <a:srgbClr val="0000FF"/>
                        </a:solidFill>
                        <a:latin typeface="Cambria Math"/>
                      </a:rPr>
                      <m:t>𝑎</m:t>
                    </m:r>
                    <m:r>
                      <a:rPr lang="en-US" sz="1400" b="0" i="1" smtClean="0">
                        <a:solidFill>
                          <a:srgbClr val="0000FF"/>
                        </a:solidFill>
                        <a:latin typeface="Cambria Math"/>
                      </a:rPr>
                      <m:t>𝑐𝑜𝑠</m:t>
                    </m:r>
                    <m:d>
                      <m:dPr>
                        <m:ctrlPr>
                          <a:rPr lang="en-US" sz="1400" i="1">
                            <a:solidFill>
                              <a:srgbClr val="0000FF"/>
                            </a:solidFill>
                            <a:latin typeface="Cambria Math" panose="02040503050406030204" pitchFamily="18" charset="0"/>
                          </a:rPr>
                        </m:ctrlPr>
                      </m:dPr>
                      <m:e>
                        <m:r>
                          <a:rPr lang="en-US" sz="1400" i="1">
                            <a:solidFill>
                              <a:srgbClr val="0000FF"/>
                            </a:solidFill>
                            <a:latin typeface="Cambria Math"/>
                          </a:rPr>
                          <m:t>𝑤𝑡</m:t>
                        </m:r>
                      </m:e>
                    </m:d>
                  </m:oMath>
                </a14:m>
                <a:r>
                  <a:rPr lang="en-US" sz="1400" dirty="0">
                    <a:solidFill>
                      <a:srgbClr val="0000FF"/>
                    </a:solidFill>
                    <a:latin typeface="Comic Sans MS" panose="030F0702030302020204" pitchFamily="66" charset="0"/>
                  </a:rPr>
                  <a:t> for situations when the particle starts at </a:t>
                </a:r>
                <a:r>
                  <a:rPr lang="en-US" sz="1400" u="sng" dirty="0">
                    <a:solidFill>
                      <a:srgbClr val="0000FF"/>
                    </a:solidFill>
                    <a:latin typeface="Comic Sans MS" panose="030F0702030302020204" pitchFamily="66" charset="0"/>
                  </a:rPr>
                  <a:t>one edge</a:t>
                </a:r>
                <a:r>
                  <a:rPr lang="en-US" sz="1400" dirty="0">
                    <a:solidFill>
                      <a:srgbClr val="0000FF"/>
                    </a:solidFill>
                    <a:latin typeface="Comic Sans MS" panose="030F0702030302020204" pitchFamily="66" charset="0"/>
                  </a:rPr>
                  <a:t> of the oscillation, </a:t>
                </a:r>
                <a:r>
                  <a:rPr lang="en-US" sz="1400" dirty="0" err="1">
                    <a:solidFill>
                      <a:srgbClr val="0000FF"/>
                    </a:solidFill>
                    <a:latin typeface="Comic Sans MS" panose="030F0702030302020204" pitchFamily="66" charset="0"/>
                  </a:rPr>
                  <a:t>ie</a:t>
                </a:r>
                <a:r>
                  <a:rPr lang="en-US" sz="1400" dirty="0">
                    <a:solidFill>
                      <a:srgbClr val="0000FF"/>
                    </a:solidFill>
                    <a:latin typeface="Comic Sans MS" panose="030F0702030302020204" pitchFamily="66" charset="0"/>
                  </a:rPr>
                  <a:t>) at the maximum value of x</a:t>
                </a:r>
              </a:p>
            </p:txBody>
          </p:sp>
        </mc:Choice>
        <mc:Fallback xmlns="">
          <p:sp>
            <p:nvSpPr>
              <p:cNvPr id="15" name="TextBox 14"/>
              <p:cNvSpPr txBox="1">
                <a:spLocks noRot="1" noChangeAspect="1" noMove="1" noResize="1" noEditPoints="1" noAdjustHandles="1" noChangeArrowheads="1" noChangeShapeType="1" noTextEdit="1"/>
              </p:cNvSpPr>
              <p:nvPr/>
            </p:nvSpPr>
            <p:spPr>
              <a:xfrm>
                <a:off x="4191000" y="5486400"/>
                <a:ext cx="4648199" cy="763799"/>
              </a:xfrm>
              <a:prstGeom prst="rect">
                <a:avLst/>
              </a:prstGeom>
              <a:blipFill>
                <a:blip r:embed="rId14"/>
                <a:stretch>
                  <a:fillRect b="-542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652422"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𝑎𝑐𝑜𝑠</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𝑜𝑛𝑒</m:t>
                      </m:r>
                      <m:r>
                        <a:rPr lang="en-US" sz="1200" b="0" i="1" smtClean="0">
                          <a:latin typeface="Cambria Math"/>
                        </a:rPr>
                        <m:t> </m:t>
                      </m:r>
                      <m:r>
                        <a:rPr lang="en-US" sz="1200" b="0" i="1" smtClean="0">
                          <a:latin typeface="Cambria Math"/>
                        </a:rPr>
                        <m:t>𝑒𝑑𝑔𝑒</m:t>
                      </m:r>
                    </m:oMath>
                  </m:oMathPara>
                </a14:m>
                <a:endParaRPr lang="en-US"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652422" y="0"/>
                <a:ext cx="3657600" cy="276999"/>
              </a:xfrm>
              <a:prstGeom prst="rect">
                <a:avLst/>
              </a:prstGeom>
              <a:blipFill>
                <a:blip r:embed="rId15"/>
                <a:stretch>
                  <a:fillRect/>
                </a:stretch>
              </a:blipFill>
              <a:ln w="25400">
                <a:solidFill>
                  <a:schemeClr val="tx1"/>
                </a:solidFill>
              </a:ln>
            </p:spPr>
            <p:txBody>
              <a:bodyPr/>
              <a:lstStyle/>
              <a:p>
                <a:r>
                  <a:rPr lang="en-GB">
                    <a:noFill/>
                  </a:rPr>
                  <a:t> </a:t>
                </a:r>
              </a:p>
            </p:txBody>
          </p:sp>
        </mc:Fallback>
      </mc:AlternateContent>
      <p:sp>
        <p:nvSpPr>
          <p:cNvPr id="58" name="TextBox 57"/>
          <p:cNvSpPr txBox="1"/>
          <p:nvPr/>
        </p:nvSpPr>
        <p:spPr>
          <a:xfrm>
            <a:off x="4267200" y="4495800"/>
            <a:ext cx="4648199" cy="738664"/>
          </a:xfrm>
          <a:prstGeom prst="rect">
            <a:avLst/>
          </a:prstGeom>
          <a:noFill/>
          <a:ln w="25400">
            <a:noFill/>
          </a:ln>
        </p:spPr>
        <p:txBody>
          <a:bodyPr wrap="square" rtlCol="0">
            <a:spAutoFit/>
          </a:bodyPr>
          <a:lstStyle/>
          <a:p>
            <a:pPr algn="ctr"/>
            <a:r>
              <a:rPr lang="en-US" sz="1400" dirty="0">
                <a:solidFill>
                  <a:srgbClr val="0000FF"/>
                </a:solidFill>
                <a:latin typeface="Comic Sans MS" panose="030F0702030302020204" pitchFamily="66" charset="0"/>
              </a:rPr>
              <a:t>If we calculate points in a similar way to before, we end up with the graph above, which is the same as the cos graph…</a:t>
            </a:r>
          </a:p>
        </p:txBody>
      </p:sp>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p:sp>
        <p:nvSpPr>
          <p:cNvPr id="45" name="タイトル 1">
            <a:extLst>
              <a:ext uri="{FF2B5EF4-FFF2-40B4-BE49-F238E27FC236}">
                <a16:creationId xmlns:a16="http://schemas.microsoft.com/office/drawing/2014/main" id="{3777A1F4-FB46-40AF-AB47-F0CED90AB707}"/>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46" name="テキスト ボックス 45">
            <a:extLst>
              <a:ext uri="{FF2B5EF4-FFF2-40B4-BE49-F238E27FC236}">
                <a16:creationId xmlns:a16="http://schemas.microsoft.com/office/drawing/2014/main" id="{5AE78334-413C-4E89-AB8E-D3ED6AE8AD0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34302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blinds(horizontal)">
                                      <p:cBhvr>
                                        <p:cTn id="25" dur="500"/>
                                        <p:tgtEl>
                                          <p:spTgt spid="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linds(horizontal)">
                                      <p:cBhvr>
                                        <p:cTn id="28" dur="500"/>
                                        <p:tgtEl>
                                          <p:spTgt spid="89"/>
                                        </p:tgtEl>
                                      </p:cBhvr>
                                    </p:animEffect>
                                  </p:childTnLst>
                                </p:cTn>
                              </p:par>
                              <p:par>
                                <p:cTn id="29" presetID="3" presetClass="entr" presetSubtype="5"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linds(horizontal)">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linds(horizontal)">
                                      <p:cBhvr>
                                        <p:cTn id="44" dur="500"/>
                                        <p:tgtEl>
                                          <p:spTgt spid="4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linds(horizontal)">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linds(horizontal)">
                                      <p:cBhvr>
                                        <p:cTn id="66" dur="500"/>
                                        <p:tgtEl>
                                          <p:spTgt spid="54"/>
                                        </p:tgtEl>
                                      </p:cBhvr>
                                    </p:animEffect>
                                  </p:childTnLst>
                                </p:cTn>
                              </p:par>
                              <p:par>
                                <p:cTn id="67" presetID="3" presetClass="entr" presetSubtype="5"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vertic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par>
                                <p:cTn id="73" presetID="3" presetClass="entr" presetSubtype="5"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blinds(horizontal)">
                                      <p:cBhvr>
                                        <p:cTn id="8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38" grpId="0"/>
      <p:bldP spid="88" grpId="0"/>
      <p:bldP spid="37" grpId="0"/>
      <p:bldP spid="42" grpId="0"/>
      <p:bldP spid="43" grpId="0"/>
      <p:bldP spid="44" grpId="0"/>
      <p:bldP spid="89" grpId="0"/>
      <p:bldP spid="52" grpId="0"/>
      <p:bldP spid="54" grpId="0"/>
      <p:bldP spid="15" grpId="0" animBg="1"/>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6764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676400"/>
                <a:ext cx="1503873" cy="276999"/>
              </a:xfrm>
              <a:prstGeom prst="rect">
                <a:avLst/>
              </a:prstGeom>
              <a:blipFill>
                <a:blip r:embed="rId4"/>
                <a:stretch>
                  <a:fillRect/>
                </a:stretch>
              </a:blipFill>
              <a:ln w="25400">
                <a:noFill/>
              </a:ln>
            </p:spPr>
            <p:txBody>
              <a:bodyPr/>
              <a:lstStyle/>
              <a:p>
                <a:r>
                  <a:rPr lang="en-GB">
                    <a:noFill/>
                  </a:rPr>
                  <a:t> </a:t>
                </a:r>
              </a:p>
            </p:txBody>
          </p:sp>
        </mc:Fallback>
      </mc:AlternateContent>
      <p:sp>
        <p:nvSpPr>
          <p:cNvPr id="12" name="TextBox 11"/>
          <p:cNvSpPr txBox="1"/>
          <p:nvPr/>
        </p:nvSpPr>
        <p:spPr>
          <a:xfrm>
            <a:off x="5867400" y="1600200"/>
            <a:ext cx="1752600" cy="461665"/>
          </a:xfrm>
          <a:prstGeom prst="rect">
            <a:avLst/>
          </a:prstGeom>
          <a:noFill/>
        </p:spPr>
        <p:txBody>
          <a:bodyPr wrap="square" rtlCol="0">
            <a:spAutoFit/>
          </a:bodyPr>
          <a:lstStyle/>
          <a:p>
            <a:pPr algn="ctr"/>
            <a:r>
              <a:rPr lang="en-US" sz="1200" dirty="0">
                <a:solidFill>
                  <a:srgbClr val="008000"/>
                </a:solidFill>
                <a:latin typeface="Comic Sans MS" panose="030F0702030302020204" pitchFamily="66" charset="0"/>
              </a:rPr>
              <a:t>Case number 3:</a:t>
            </a:r>
          </a:p>
          <a:p>
            <a:pPr algn="ctr"/>
            <a:r>
              <a:rPr lang="en-US" sz="1200" dirty="0">
                <a:solidFill>
                  <a:srgbClr val="008000"/>
                </a:solidFill>
                <a:latin typeface="Comic Sans MS" panose="030F0702030302020204" pitchFamily="66" charset="0"/>
              </a:rPr>
              <a:t>C is neither 0 or </a:t>
            </a:r>
            <a:r>
              <a:rPr lang="el-GR" sz="1200" baseline="30000" dirty="0">
                <a:solidFill>
                  <a:srgbClr val="008000"/>
                </a:solidFill>
                <a:latin typeface="Comic Sans MS" panose="030F0702030302020204" pitchFamily="66" charset="0"/>
              </a:rPr>
              <a:t>π</a:t>
            </a:r>
            <a:r>
              <a:rPr lang="en-US" sz="1200" dirty="0">
                <a:solidFill>
                  <a:srgbClr val="008000"/>
                </a:solidFill>
                <a:latin typeface="Comic Sans MS" panose="030F0702030302020204" pitchFamily="66" charset="0"/>
              </a:rPr>
              <a:t>/</a:t>
            </a:r>
            <a:r>
              <a:rPr lang="en-US" sz="1200" baseline="-25000" dirty="0">
                <a:solidFill>
                  <a:srgbClr val="008000"/>
                </a:solidFill>
                <a:latin typeface="Comic Sans MS" panose="030F0702030302020204" pitchFamily="66" charset="0"/>
              </a:rPr>
              <a:t>2</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8"/>
                <a:stretch>
                  <a:fillRect/>
                </a:stretch>
              </a:blipFill>
            </p:spPr>
            <p:txBody>
              <a:bodyPr/>
              <a:lstStyle/>
              <a:p>
                <a:r>
                  <a:rPr lang="en-GB">
                    <a:noFill/>
                  </a:rPr>
                  <a:t> </a:t>
                </a:r>
              </a:p>
            </p:txBody>
          </p:sp>
        </mc:Fallback>
      </mc:AlternateContent>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95800" y="2590800"/>
            <a:ext cx="5034951" cy="1532625"/>
            <a:chOff x="4495800" y="2743200"/>
            <a:chExt cx="5034951" cy="1532625"/>
          </a:xfrm>
        </p:grpSpPr>
        <p:sp>
          <p:nvSpPr>
            <p:cNvPr id="40" name="Freeform 39"/>
            <p:cNvSpPr/>
            <p:nvPr/>
          </p:nvSpPr>
          <p:spPr>
            <a:xfrm>
              <a:off x="7848600" y="27432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4495800" y="2743200"/>
              <a:ext cx="3355676" cy="1532625"/>
              <a:chOff x="4727275" y="2587925"/>
              <a:chExt cx="3355676" cy="1532625"/>
            </a:xfrm>
          </p:grpSpPr>
          <p:sp>
            <p:nvSpPr>
              <p:cNvPr id="46" name="Freeform 45"/>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useBgFill="1">
        <p:nvSpPr>
          <p:cNvPr id="33" name="Rectangle 32"/>
          <p:cNvSpPr/>
          <p:nvPr/>
        </p:nvSpPr>
        <p:spPr>
          <a:xfrm>
            <a:off x="3429000" y="2438400"/>
            <a:ext cx="1295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useBgFill="1">
        <p:nvSpPr>
          <p:cNvPr id="35" name="Rectangle 34"/>
          <p:cNvSpPr/>
          <p:nvPr/>
        </p:nvSpPr>
        <p:spPr>
          <a:xfrm>
            <a:off x="8305800" y="2514600"/>
            <a:ext cx="12954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4343400" y="5029200"/>
                <a:ext cx="4648199" cy="763799"/>
              </a:xfrm>
              <a:prstGeom prst="rect">
                <a:avLst/>
              </a:prstGeom>
              <a:noFill/>
              <a:ln w="25400">
                <a:solidFill>
                  <a:schemeClr val="tx1"/>
                </a:solidFill>
              </a:ln>
            </p:spPr>
            <p:txBody>
              <a:bodyPr wrap="square" rtlCol="0">
                <a:spAutoFit/>
              </a:bodyPr>
              <a:lstStyle/>
              <a:p>
                <a:pPr algn="ctr"/>
                <a:r>
                  <a:rPr lang="en-US" sz="1400" dirty="0">
                    <a:solidFill>
                      <a:srgbClr val="008000"/>
                    </a:solidFill>
                    <a:latin typeface="Comic Sans MS" panose="030F0702030302020204" pitchFamily="66" charset="0"/>
                  </a:rPr>
                  <a:t>You use </a:t>
                </a:r>
                <a14:m>
                  <m:oMath xmlns:m="http://schemas.openxmlformats.org/officeDocument/2006/math">
                    <m:r>
                      <a:rPr lang="en-US" sz="1600" i="1">
                        <a:solidFill>
                          <a:srgbClr val="008000"/>
                        </a:solidFill>
                        <a:latin typeface="Cambria Math"/>
                      </a:rPr>
                      <m:t>𝑥</m:t>
                    </m:r>
                    <m:r>
                      <a:rPr lang="en-US" sz="1600" i="1">
                        <a:solidFill>
                          <a:srgbClr val="008000"/>
                        </a:solidFill>
                        <a:latin typeface="Cambria Math"/>
                      </a:rPr>
                      <m:t>=</m:t>
                    </m:r>
                    <m:r>
                      <a:rPr lang="en-US" sz="1400" i="1">
                        <a:solidFill>
                          <a:srgbClr val="008000"/>
                        </a:solidFill>
                        <a:latin typeface="Cambria Math"/>
                      </a:rPr>
                      <m:t>𝑎</m:t>
                    </m:r>
                    <m:r>
                      <a:rPr lang="en-US" sz="1400" b="0" i="1" smtClean="0">
                        <a:solidFill>
                          <a:srgbClr val="008000"/>
                        </a:solidFill>
                        <a:latin typeface="Cambria Math"/>
                      </a:rPr>
                      <m:t>𝑠𝑖𝑛</m:t>
                    </m:r>
                    <m:d>
                      <m:dPr>
                        <m:ctrlPr>
                          <a:rPr lang="en-US" sz="1400" i="1">
                            <a:solidFill>
                              <a:srgbClr val="008000"/>
                            </a:solidFill>
                            <a:latin typeface="Cambria Math" panose="02040503050406030204" pitchFamily="18" charset="0"/>
                          </a:rPr>
                        </m:ctrlPr>
                      </m:dPr>
                      <m:e>
                        <m:r>
                          <a:rPr lang="en-US" sz="1400" i="1">
                            <a:solidFill>
                              <a:srgbClr val="008000"/>
                            </a:solidFill>
                            <a:latin typeface="Cambria Math"/>
                          </a:rPr>
                          <m:t>𝑤𝑡</m:t>
                        </m:r>
                        <m:r>
                          <a:rPr lang="en-US" sz="1400" b="0" i="1" smtClean="0">
                            <a:solidFill>
                              <a:srgbClr val="008000"/>
                            </a:solidFill>
                            <a:latin typeface="Cambria Math"/>
                          </a:rPr>
                          <m:t>+</m:t>
                        </m:r>
                        <m:r>
                          <a:rPr lang="en-US" sz="1400" b="0" i="1" smtClean="0">
                            <a:solidFill>
                              <a:srgbClr val="008000"/>
                            </a:solidFill>
                            <a:latin typeface="Cambria Math"/>
                          </a:rPr>
                          <m:t>𝐶</m:t>
                        </m:r>
                      </m:e>
                    </m:d>
                  </m:oMath>
                </a14:m>
                <a:r>
                  <a:rPr lang="en-US" sz="1400" dirty="0">
                    <a:solidFill>
                      <a:srgbClr val="008000"/>
                    </a:solidFill>
                    <a:latin typeface="Comic Sans MS" panose="030F0702030302020204" pitchFamily="66" charset="0"/>
                  </a:rPr>
                  <a:t> for situations when the particle starts at neither the </a:t>
                </a:r>
                <a:r>
                  <a:rPr lang="en-US" sz="1400" dirty="0" err="1">
                    <a:solidFill>
                      <a:srgbClr val="008000"/>
                    </a:solidFill>
                    <a:latin typeface="Comic Sans MS" panose="030F0702030302020204" pitchFamily="66" charset="0"/>
                  </a:rPr>
                  <a:t>centre</a:t>
                </a:r>
                <a:r>
                  <a:rPr lang="en-US" sz="1400" dirty="0">
                    <a:solidFill>
                      <a:srgbClr val="008000"/>
                    </a:solidFill>
                    <a:latin typeface="Comic Sans MS" panose="030F0702030302020204" pitchFamily="66" charset="0"/>
                  </a:rPr>
                  <a:t> nor an extreme point of the oscillation (it starts ‘C’ on one side!) </a:t>
                </a:r>
              </a:p>
            </p:txBody>
          </p:sp>
        </mc:Choice>
        <mc:Fallback xmlns="">
          <p:sp>
            <p:nvSpPr>
              <p:cNvPr id="48" name="TextBox 47"/>
              <p:cNvSpPr txBox="1">
                <a:spLocks noRot="1" noChangeAspect="1" noMove="1" noResize="1" noEditPoints="1" noAdjustHandles="1" noChangeArrowheads="1" noChangeShapeType="1" noTextEdit="1"/>
              </p:cNvSpPr>
              <p:nvPr/>
            </p:nvSpPr>
            <p:spPr>
              <a:xfrm>
                <a:off x="4343400" y="5029200"/>
                <a:ext cx="4648199" cy="763799"/>
              </a:xfrm>
              <a:prstGeom prst="rect">
                <a:avLst/>
              </a:prstGeom>
              <a:blipFill>
                <a:blip r:embed="rId9"/>
                <a:stretch>
                  <a:fillRect r="-131" b="-5426"/>
                </a:stretch>
              </a:blipFill>
              <a:ln w="25400">
                <a:solidFill>
                  <a:schemeClr val="tx1"/>
                </a:solidFill>
              </a:ln>
            </p:spPr>
            <p:txBody>
              <a:bodyPr/>
              <a:lstStyle/>
              <a:p>
                <a:r>
                  <a:rPr lang="en-GB">
                    <a:noFill/>
                  </a:rPr>
                  <a:t> </a:t>
                </a:r>
              </a:p>
            </p:txBody>
          </p:sp>
        </mc:Fallback>
      </mc:AlternateContent>
      <p:sp>
        <p:nvSpPr>
          <p:cNvPr id="49" name="TextBox 48"/>
          <p:cNvSpPr txBox="1"/>
          <p:nvPr/>
        </p:nvSpPr>
        <p:spPr>
          <a:xfrm>
            <a:off x="4267200" y="4419600"/>
            <a:ext cx="4648199" cy="523220"/>
          </a:xfrm>
          <a:prstGeom prst="rect">
            <a:avLst/>
          </a:prstGeom>
          <a:noFill/>
          <a:ln w="25400">
            <a:noFill/>
          </a:ln>
        </p:spPr>
        <p:txBody>
          <a:bodyPr wrap="square" rtlCol="0">
            <a:spAutoFit/>
          </a:bodyPr>
          <a:lstStyle/>
          <a:p>
            <a:pPr algn="ctr"/>
            <a:r>
              <a:rPr lang="en-US" sz="1400" dirty="0">
                <a:solidFill>
                  <a:srgbClr val="008000"/>
                </a:solidFill>
                <a:latin typeface="Comic Sans MS" panose="030F0702030302020204" pitchFamily="66" charset="0"/>
              </a:rPr>
              <a:t>This graph will be a translation of x = </a:t>
            </a:r>
            <a:r>
              <a:rPr lang="en-US" sz="1400" dirty="0" err="1">
                <a:solidFill>
                  <a:srgbClr val="008000"/>
                </a:solidFill>
                <a:latin typeface="Comic Sans MS" panose="030F0702030302020204" pitchFamily="66" charset="0"/>
              </a:rPr>
              <a:t>asin</a:t>
            </a:r>
            <a:r>
              <a:rPr lang="en-US" sz="1400" dirty="0">
                <a:solidFill>
                  <a:srgbClr val="008000"/>
                </a:solidFill>
                <a:latin typeface="Comic Sans MS" panose="030F0702030302020204" pitchFamily="66" charset="0"/>
              </a:rPr>
              <a:t>(</a:t>
            </a:r>
            <a:r>
              <a:rPr lang="en-US" sz="1400" dirty="0" err="1">
                <a:solidFill>
                  <a:srgbClr val="008000"/>
                </a:solidFill>
                <a:latin typeface="Comic Sans MS" panose="030F0702030302020204" pitchFamily="66" charset="0"/>
              </a:rPr>
              <a:t>wt</a:t>
            </a:r>
            <a:r>
              <a:rPr lang="en-US" sz="1400" dirty="0">
                <a:solidFill>
                  <a:srgbClr val="008000"/>
                </a:solidFill>
                <a:latin typeface="Comic Sans MS" panose="030F0702030302020204" pitchFamily="66" charset="0"/>
              </a:rPr>
              <a:t>) a distance C to the left</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10"/>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51" name="TextBox 50"/>
              <p:cNvSpPr txBox="1"/>
              <p:nvPr/>
            </p:nvSpPr>
            <p:spPr>
              <a:xfrm>
                <a:off x="4343400" y="5867400"/>
                <a:ext cx="4648199" cy="631520"/>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Note that in all cases, the period of the motion is given by: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a:rPr>
                          <m:t>2</m:t>
                        </m:r>
                        <m:r>
                          <a:rPr lang="en-US" sz="1400" b="0" i="1" smtClean="0">
                            <a:solidFill>
                              <a:srgbClr val="FF0000"/>
                            </a:solidFill>
                            <a:latin typeface="Cambria Math"/>
                            <a:ea typeface="Cambria Math"/>
                          </a:rPr>
                          <m:t>𝜋</m:t>
                        </m:r>
                      </m:num>
                      <m:den>
                        <m:r>
                          <a:rPr lang="en-US" sz="1400" b="0" i="1" smtClean="0">
                            <a:solidFill>
                              <a:srgbClr val="FF0000"/>
                            </a:solidFill>
                            <a:latin typeface="Cambria Math"/>
                          </a:rPr>
                          <m:t>𝑤</m:t>
                        </m:r>
                      </m:den>
                    </m:f>
                  </m:oMath>
                </a14:m>
                <a:endParaRPr lang="en-US" sz="1400" dirty="0">
                  <a:solidFill>
                    <a:srgbClr val="FF0000"/>
                  </a:solidFill>
                  <a:latin typeface="Comic Sans MS" panose="030F0702030302020204" pitchFamily="66"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343400" y="5867400"/>
                <a:ext cx="4648199" cy="631520"/>
              </a:xfrm>
              <a:prstGeom prst="rect">
                <a:avLst/>
              </a:prstGeom>
              <a:blipFill>
                <a:blip r:embed="rId11"/>
                <a:stretch>
                  <a:fillRect/>
                </a:stretch>
              </a:blipFill>
              <a:ln w="25400">
                <a:solidFill>
                  <a:schemeClr val="tx1"/>
                </a:solidFill>
              </a:ln>
            </p:spPr>
            <p:txBody>
              <a:bodyPr/>
              <a:lstStyle/>
              <a:p>
                <a:r>
                  <a:rPr lang="en-GB">
                    <a:noFill/>
                  </a:rPr>
                  <a:t> </a:t>
                </a:r>
              </a:p>
            </p:txBody>
          </p:sp>
        </mc:Fallback>
      </mc:AlternateContent>
      <p:sp>
        <p:nvSpPr>
          <p:cNvPr id="8" name="Rectangle 7"/>
          <p:cNvSpPr/>
          <p:nvPr/>
        </p:nvSpPr>
        <p:spPr>
          <a:xfrm>
            <a:off x="7924800" y="335280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77">
                <a:extLst>
                  <a:ext uri="{FF2B5EF4-FFF2-40B4-BE49-F238E27FC236}">
                    <a16:creationId xmlns:a16="http://schemas.microsoft.com/office/drawing/2014/main" id="{29A70933-CF05-461B-BF3C-CBC8C8A31DE7}"/>
                  </a:ext>
                </a:extLst>
              </p:cNvPr>
              <p:cNvSpPr txBox="1"/>
              <p:nvPr/>
            </p:nvSpPr>
            <p:spPr>
              <a:xfrm>
                <a:off x="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59" name="TextBox 77">
                <a:extLst>
                  <a:ext uri="{FF2B5EF4-FFF2-40B4-BE49-F238E27FC236}">
                    <a16:creationId xmlns:a16="http://schemas.microsoft.com/office/drawing/2014/main" id="{29A70933-CF05-461B-BF3C-CBC8C8A31DE7}"/>
                  </a:ext>
                </a:extLst>
              </p:cNvPr>
              <p:cNvSpPr txBox="1">
                <a:spLocks noRot="1" noChangeAspect="1" noMove="1" noResize="1" noEditPoints="1" noAdjustHandles="1" noChangeArrowheads="1" noChangeShapeType="1" noTextEdit="1"/>
              </p:cNvSpPr>
              <p:nvPr/>
            </p:nvSpPr>
            <p:spPr>
              <a:xfrm>
                <a:off x="0" y="0"/>
                <a:ext cx="3657600" cy="276999"/>
              </a:xfrm>
              <a:prstGeom prst="rect">
                <a:avLst/>
              </a:prstGeom>
              <a:blipFill>
                <a:blip r:embed="rId1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6">
                <a:extLst>
                  <a:ext uri="{FF2B5EF4-FFF2-40B4-BE49-F238E27FC236}">
                    <a16:creationId xmlns:a16="http://schemas.microsoft.com/office/drawing/2014/main" id="{6B8BB619-25C9-40B6-875E-2BEF6DC7B103}"/>
                  </a:ext>
                </a:extLst>
              </p:cNvPr>
              <p:cNvSpPr txBox="1"/>
              <p:nvPr/>
            </p:nvSpPr>
            <p:spPr>
              <a:xfrm>
                <a:off x="3652422"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𝑎𝑐𝑜𝑠</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𝑜𝑛𝑒</m:t>
                      </m:r>
                      <m:r>
                        <a:rPr lang="en-US" sz="1200" b="0" i="1" smtClean="0">
                          <a:latin typeface="Cambria Math"/>
                        </a:rPr>
                        <m:t> </m:t>
                      </m:r>
                      <m:r>
                        <a:rPr lang="en-US" sz="1200" b="0" i="1" smtClean="0">
                          <a:latin typeface="Cambria Math"/>
                        </a:rPr>
                        <m:t>𝑒𝑑𝑔𝑒</m:t>
                      </m:r>
                    </m:oMath>
                  </m:oMathPara>
                </a14:m>
                <a:endParaRPr lang="en-US" sz="1200" dirty="0"/>
              </a:p>
            </p:txBody>
          </p:sp>
        </mc:Choice>
        <mc:Fallback xmlns="">
          <p:sp>
            <p:nvSpPr>
              <p:cNvPr id="60" name="TextBox 56">
                <a:extLst>
                  <a:ext uri="{FF2B5EF4-FFF2-40B4-BE49-F238E27FC236}">
                    <a16:creationId xmlns:a16="http://schemas.microsoft.com/office/drawing/2014/main" id="{6B8BB619-25C9-40B6-875E-2BEF6DC7B103}"/>
                  </a:ext>
                </a:extLst>
              </p:cNvPr>
              <p:cNvSpPr txBox="1">
                <a:spLocks noRot="1" noChangeAspect="1" noMove="1" noResize="1" noEditPoints="1" noAdjustHandles="1" noChangeArrowheads="1" noChangeShapeType="1" noTextEdit="1"/>
              </p:cNvSpPr>
              <p:nvPr/>
            </p:nvSpPr>
            <p:spPr>
              <a:xfrm>
                <a:off x="3652422" y="0"/>
                <a:ext cx="3657600" cy="276999"/>
              </a:xfrm>
              <a:prstGeom prst="rect">
                <a:avLst/>
              </a:prstGeom>
              <a:blipFill>
                <a:blip r:embed="rId1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480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vertic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linds(horizont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linds(horizontal)">
                                      <p:cBhvr>
                                        <p:cTn id="45" dur="500"/>
                                        <p:tgtEl>
                                          <p:spTgt spid="4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blinds(horizontal)">
                                      <p:cBhvr>
                                        <p:cTn id="56" dur="500"/>
                                        <p:tgtEl>
                                          <p:spTgt spid="54"/>
                                        </p:tgtEl>
                                      </p:cBhvr>
                                    </p:animEffect>
                                  </p:childTnLst>
                                </p:cTn>
                              </p:par>
                              <p:par>
                                <p:cTn id="57" presetID="3" presetClass="entr" presetSubtype="5"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vertical)">
                                      <p:cBhvr>
                                        <p:cTn id="59" dur="500"/>
                                        <p:tgtEl>
                                          <p:spTgt spid="19"/>
                                        </p:tgtEl>
                                      </p:cBhvr>
                                    </p:animEffect>
                                  </p:childTnLst>
                                </p:cTn>
                              </p:par>
                              <p:par>
                                <p:cTn id="60" presetID="3" presetClass="entr" presetSubtype="5"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linds(horizontal)">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linds(horizontal)">
                                      <p:cBhvr>
                                        <p:cTn id="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42" grpId="0"/>
      <p:bldP spid="43" grpId="0"/>
      <p:bldP spid="44" grpId="0"/>
      <p:bldP spid="52" grpId="0"/>
      <p:bldP spid="88" grpId="0"/>
      <p:bldP spid="54" grpId="0"/>
      <p:bldP spid="48" grpId="0" animBg="1"/>
      <p:bldP spid="49" grpId="0"/>
      <p:bldP spid="89" grpId="0"/>
      <p:bldP spid="37" grpId="0"/>
      <p:bldP spid="51" grpId="0" animBg="1"/>
      <p:bldP spid="8" grpId="0" animBg="1"/>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BFB1FF8A-E78E-42DC-9530-4DD1BB607EA8}"/>
                  </a:ext>
                </a:extLst>
              </p:cNvPr>
              <p:cNvSpPr txBox="1"/>
              <p:nvPr/>
            </p:nvSpPr>
            <p:spPr>
              <a:xfrm>
                <a:off x="4727358" y="1473663"/>
                <a:ext cx="1336090"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sym typeface="Wingdings" panose="05000000000000000000" pitchFamily="2" charset="2"/>
                            </a:rPr>
                          </m:ctrlPr>
                        </m:fPr>
                        <m:num>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m:t>
                      </m:r>
                      <m:r>
                        <a:rPr lang="en-US" sz="1400" i="1">
                          <a:latin typeface="Cambria Math" panose="02040503050406030204" pitchFamily="18" charset="0"/>
                          <a:sym typeface="Wingdings" panose="05000000000000000000" pitchFamily="2" charset="2"/>
                        </a:rPr>
                        <m:t>−4</m:t>
                      </m:r>
                      <m:r>
                        <a:rPr lang="en-US" sz="1400" i="1">
                          <a:latin typeface="Cambria Math" panose="02040503050406030204" pitchFamily="18" charset="0"/>
                          <a:sym typeface="Wingdings" panose="05000000000000000000" pitchFamily="2" charset="2"/>
                        </a:rPr>
                        <m:t>𝑥</m:t>
                      </m:r>
                    </m:oMath>
                  </m:oMathPara>
                </a14:m>
                <a:endParaRPr lang="en-GB" sz="1400" dirty="0">
                  <a:latin typeface="Comic Sans MS" pitchFamily="66" charset="0"/>
                  <a:sym typeface="Wingdings" panose="05000000000000000000" pitchFamily="2" charset="2"/>
                </a:endParaRPr>
              </a:p>
            </p:txBody>
          </p:sp>
        </mc:Choice>
        <mc:Fallback xmlns="">
          <p:sp>
            <p:nvSpPr>
              <p:cNvPr id="11" name="テキスト ボックス 10">
                <a:extLst>
                  <a:ext uri="{FF2B5EF4-FFF2-40B4-BE49-F238E27FC236}">
                    <a16:creationId xmlns:a16="http://schemas.microsoft.com/office/drawing/2014/main" id="{BFB1FF8A-E78E-42DC-9530-4DD1BB607EA8}"/>
                  </a:ext>
                </a:extLst>
              </p:cNvPr>
              <p:cNvSpPr txBox="1">
                <a:spLocks noRot="1" noChangeAspect="1" noMove="1" noResize="1" noEditPoints="1" noAdjustHandles="1" noChangeArrowheads="1" noChangeShapeType="1" noTextEdit="1"/>
              </p:cNvSpPr>
              <p:nvPr/>
            </p:nvSpPr>
            <p:spPr>
              <a:xfrm>
                <a:off x="4727358" y="1473663"/>
                <a:ext cx="1336090" cy="52456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A2DEA67-B3F6-4CF9-AD64-0A0FA1F7629F}"/>
                  </a:ext>
                </a:extLst>
              </p:cNvPr>
              <p:cNvSpPr txBox="1"/>
              <p:nvPr/>
            </p:nvSpPr>
            <p:spPr>
              <a:xfrm>
                <a:off x="4407762" y="2015201"/>
                <a:ext cx="1336090"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sym typeface="Wingdings" panose="05000000000000000000" pitchFamily="2" charset="2"/>
                            </a:rPr>
                          </m:ctrlPr>
                        </m:fPr>
                        <m:num>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m:t>
                      </m:r>
                      <m:r>
                        <a:rPr lang="en-US" sz="1400" i="1">
                          <a:latin typeface="Cambria Math" panose="02040503050406030204" pitchFamily="18" charset="0"/>
                          <a:sym typeface="Wingdings" panose="05000000000000000000" pitchFamily="2" charset="2"/>
                        </a:rPr>
                        <m:t>4</m:t>
                      </m:r>
                      <m:r>
                        <a:rPr lang="en-US" sz="1400" i="1">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=0</m:t>
                      </m:r>
                    </m:oMath>
                  </m:oMathPara>
                </a14:m>
                <a:endParaRPr lang="en-GB" sz="1400" dirty="0">
                  <a:latin typeface="Comic Sans MS" pitchFamily="66" charset="0"/>
                  <a:sym typeface="Wingdings" panose="05000000000000000000" pitchFamily="2" charset="2"/>
                </a:endParaRPr>
              </a:p>
            </p:txBody>
          </p:sp>
        </mc:Choice>
        <mc:Fallback xmlns="">
          <p:sp>
            <p:nvSpPr>
              <p:cNvPr id="12" name="テキスト ボックス 11">
                <a:extLst>
                  <a:ext uri="{FF2B5EF4-FFF2-40B4-BE49-F238E27FC236}">
                    <a16:creationId xmlns:a16="http://schemas.microsoft.com/office/drawing/2014/main" id="{4A2DEA67-B3F6-4CF9-AD64-0A0FA1F7629F}"/>
                  </a:ext>
                </a:extLst>
              </p:cNvPr>
              <p:cNvSpPr txBox="1">
                <a:spLocks noRot="1" noChangeAspect="1" noMove="1" noResize="1" noEditPoints="1" noAdjustHandles="1" noChangeArrowheads="1" noChangeShapeType="1" noTextEdit="1"/>
              </p:cNvSpPr>
              <p:nvPr/>
            </p:nvSpPr>
            <p:spPr>
              <a:xfrm>
                <a:off x="4407762" y="2015201"/>
                <a:ext cx="1336090"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10"/>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11"/>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5EF50E62-FB33-4413-9808-3D1E91AE2CA9}"/>
                  </a:ext>
                </a:extLst>
              </p:cNvPr>
              <p:cNvSpPr txBox="1"/>
              <p:nvPr/>
            </p:nvSpPr>
            <p:spPr>
              <a:xfrm>
                <a:off x="4489140" y="2700261"/>
                <a:ext cx="133609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+4=0</m:t>
                      </m:r>
                    </m:oMath>
                  </m:oMathPara>
                </a14:m>
                <a:endParaRPr lang="en-GB" sz="1400" dirty="0">
                  <a:latin typeface="Comic Sans MS" pitchFamily="66" charset="0"/>
                  <a:sym typeface="Wingdings" panose="05000000000000000000" pitchFamily="2" charset="2"/>
                </a:endParaRPr>
              </a:p>
            </p:txBody>
          </p:sp>
        </mc:Choice>
        <mc:Fallback xmlns="">
          <p:sp>
            <p:nvSpPr>
              <p:cNvPr id="16" name="テキスト ボックス 15">
                <a:extLst>
                  <a:ext uri="{FF2B5EF4-FFF2-40B4-BE49-F238E27FC236}">
                    <a16:creationId xmlns:a16="http://schemas.microsoft.com/office/drawing/2014/main" id="{5EF50E62-FB33-4413-9808-3D1E91AE2CA9}"/>
                  </a:ext>
                </a:extLst>
              </p:cNvPr>
              <p:cNvSpPr txBox="1">
                <a:spLocks noRot="1" noChangeAspect="1" noMove="1" noResize="1" noEditPoints="1" noAdjustHandles="1" noChangeArrowheads="1" noChangeShapeType="1" noTextEdit="1"/>
              </p:cNvSpPr>
              <p:nvPr/>
            </p:nvSpPr>
            <p:spPr>
              <a:xfrm>
                <a:off x="4489140" y="2700261"/>
                <a:ext cx="133609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5D02784-401E-418F-84FE-8877915AFF2F}"/>
                  </a:ext>
                </a:extLst>
              </p:cNvPr>
              <p:cNvSpPr txBox="1"/>
              <p:nvPr/>
            </p:nvSpPr>
            <p:spPr>
              <a:xfrm>
                <a:off x="4711083" y="3197411"/>
                <a:ext cx="133609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=−4</m:t>
                      </m:r>
                    </m:oMath>
                  </m:oMathPara>
                </a14:m>
                <a:endParaRPr lang="en-GB" sz="1400" dirty="0">
                  <a:latin typeface="Comic Sans MS" pitchFamily="66" charset="0"/>
                  <a:sym typeface="Wingdings" panose="05000000000000000000" pitchFamily="2" charset="2"/>
                </a:endParaRPr>
              </a:p>
            </p:txBody>
          </p:sp>
        </mc:Choice>
        <mc:Fallback xmlns="">
          <p:sp>
            <p:nvSpPr>
              <p:cNvPr id="17" name="テキスト ボックス 16">
                <a:extLst>
                  <a:ext uri="{FF2B5EF4-FFF2-40B4-BE49-F238E27FC236}">
                    <a16:creationId xmlns:a16="http://schemas.microsoft.com/office/drawing/2014/main" id="{35D02784-401E-418F-84FE-8877915AFF2F}"/>
                  </a:ext>
                </a:extLst>
              </p:cNvPr>
              <p:cNvSpPr txBox="1">
                <a:spLocks noRot="1" noChangeAspect="1" noMove="1" noResize="1" noEditPoints="1" noAdjustHandles="1" noChangeArrowheads="1" noChangeShapeType="1" noTextEdit="1"/>
              </p:cNvSpPr>
              <p:nvPr/>
            </p:nvSpPr>
            <p:spPr>
              <a:xfrm>
                <a:off x="4711083" y="3197411"/>
                <a:ext cx="1336090"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9E26247-30B5-4820-A872-93C29A0DE2DC}"/>
                  </a:ext>
                </a:extLst>
              </p:cNvPr>
              <p:cNvSpPr txBox="1"/>
              <p:nvPr/>
            </p:nvSpPr>
            <p:spPr>
              <a:xfrm>
                <a:off x="4978894" y="3696040"/>
                <a:ext cx="933635"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𝑚</m:t>
                      </m:r>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𝑖</m:t>
                      </m:r>
                    </m:oMath>
                  </m:oMathPara>
                </a14:m>
                <a:endParaRPr lang="en-GB" sz="1400" dirty="0">
                  <a:latin typeface="Comic Sans MS" pitchFamily="66" charset="0"/>
                  <a:sym typeface="Wingdings" panose="05000000000000000000" pitchFamily="2" charset="2"/>
                </a:endParaRPr>
              </a:p>
            </p:txBody>
          </p:sp>
        </mc:Choice>
        <mc:Fallback xmlns="">
          <p:sp>
            <p:nvSpPr>
              <p:cNvPr id="18" name="テキスト ボックス 17">
                <a:extLst>
                  <a:ext uri="{FF2B5EF4-FFF2-40B4-BE49-F238E27FC236}">
                    <a16:creationId xmlns:a16="http://schemas.microsoft.com/office/drawing/2014/main" id="{D9E26247-30B5-4820-A872-93C29A0DE2DC}"/>
                  </a:ext>
                </a:extLst>
              </p:cNvPr>
              <p:cNvSpPr txBox="1">
                <a:spLocks noRot="1" noChangeAspect="1" noMove="1" noResize="1" noEditPoints="1" noAdjustHandles="1" noChangeArrowheads="1" noChangeShapeType="1" noTextEdit="1"/>
              </p:cNvSpPr>
              <p:nvPr/>
            </p:nvSpPr>
            <p:spPr>
              <a:xfrm>
                <a:off x="4978894" y="3696040"/>
                <a:ext cx="933635"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05EDF61-F976-4120-9B19-D5E6AC4B0D51}"/>
                  </a:ext>
                </a:extLst>
              </p:cNvPr>
              <p:cNvSpPr txBox="1"/>
              <p:nvPr/>
            </p:nvSpPr>
            <p:spPr>
              <a:xfrm>
                <a:off x="5007007" y="4176915"/>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𝐴𝑐𝑜𝑠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19" name="テキスト ボックス 18">
                <a:extLst>
                  <a:ext uri="{FF2B5EF4-FFF2-40B4-BE49-F238E27FC236}">
                    <a16:creationId xmlns:a16="http://schemas.microsoft.com/office/drawing/2014/main" id="{805EDF61-F976-4120-9B19-D5E6AC4B0D51}"/>
                  </a:ext>
                </a:extLst>
              </p:cNvPr>
              <p:cNvSpPr txBox="1">
                <a:spLocks noRot="1" noChangeAspect="1" noMove="1" noResize="1" noEditPoints="1" noAdjustHandles="1" noChangeArrowheads="1" noChangeShapeType="1" noTextEdit="1"/>
              </p:cNvSpPr>
              <p:nvPr/>
            </p:nvSpPr>
            <p:spPr>
              <a:xfrm>
                <a:off x="5007007" y="4176915"/>
                <a:ext cx="1935331" cy="307777"/>
              </a:xfrm>
              <a:prstGeom prst="rect">
                <a:avLst/>
              </a:prstGeom>
              <a:blipFill>
                <a:blip r:embed="rId15"/>
                <a:stretch>
                  <a:fillRect/>
                </a:stretch>
              </a:blipFill>
            </p:spPr>
            <p:txBody>
              <a:bodyPr/>
              <a:lstStyle/>
              <a:p>
                <a:r>
                  <a:rPr lang="en-GB">
                    <a:noFill/>
                  </a:rPr>
                  <a:t> </a:t>
                </a:r>
              </a:p>
            </p:txBody>
          </p:sp>
        </mc:Fallback>
      </mc:AlternateContent>
      <p:sp>
        <p:nvSpPr>
          <p:cNvPr id="20" name="Arc 53">
            <a:extLst>
              <a:ext uri="{FF2B5EF4-FFF2-40B4-BE49-F238E27FC236}">
                <a16:creationId xmlns:a16="http://schemas.microsoft.com/office/drawing/2014/main" id="{1A9B2B0A-F6E0-4DE3-99A6-68DCF42AD4C8}"/>
              </a:ext>
            </a:extLst>
          </p:cNvPr>
          <p:cNvSpPr/>
          <p:nvPr/>
        </p:nvSpPr>
        <p:spPr>
          <a:xfrm>
            <a:off x="5726307" y="178670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54">
            <a:extLst>
              <a:ext uri="{FF2B5EF4-FFF2-40B4-BE49-F238E27FC236}">
                <a16:creationId xmlns:a16="http://schemas.microsoft.com/office/drawing/2014/main" id="{C57483E6-DE7A-4ADF-972E-CD49D0F5809C}"/>
              </a:ext>
            </a:extLst>
          </p:cNvPr>
          <p:cNvSpPr txBox="1"/>
          <p:nvPr/>
        </p:nvSpPr>
        <p:spPr>
          <a:xfrm>
            <a:off x="5946783" y="1667842"/>
            <a:ext cx="235501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so we can use the techniques for second-order differentials</a:t>
            </a:r>
          </a:p>
        </p:txBody>
      </p:sp>
      <p:sp>
        <p:nvSpPr>
          <p:cNvPr id="22" name="Arc 53">
            <a:extLst>
              <a:ext uri="{FF2B5EF4-FFF2-40B4-BE49-F238E27FC236}">
                <a16:creationId xmlns:a16="http://schemas.microsoft.com/office/drawing/2014/main" id="{78BEA8CC-3767-4CBF-ABC3-10DE2F67A35F}"/>
              </a:ext>
            </a:extLst>
          </p:cNvPr>
          <p:cNvSpPr/>
          <p:nvPr/>
        </p:nvSpPr>
        <p:spPr>
          <a:xfrm>
            <a:off x="5557631" y="231936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53">
            <a:extLst>
              <a:ext uri="{FF2B5EF4-FFF2-40B4-BE49-F238E27FC236}">
                <a16:creationId xmlns:a16="http://schemas.microsoft.com/office/drawing/2014/main" id="{4793E8EA-FAE9-4914-ABBC-9F3A0DFDCA3A}"/>
              </a:ext>
            </a:extLst>
          </p:cNvPr>
          <p:cNvSpPr/>
          <p:nvPr/>
        </p:nvSpPr>
        <p:spPr>
          <a:xfrm>
            <a:off x="5699674" y="2825388"/>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53">
            <a:extLst>
              <a:ext uri="{FF2B5EF4-FFF2-40B4-BE49-F238E27FC236}">
                <a16:creationId xmlns:a16="http://schemas.microsoft.com/office/drawing/2014/main" id="{9FC93F09-C714-429A-9435-BBBE0D0D9409}"/>
              </a:ext>
            </a:extLst>
          </p:cNvPr>
          <p:cNvSpPr/>
          <p:nvPr/>
        </p:nvSpPr>
        <p:spPr>
          <a:xfrm>
            <a:off x="5850594" y="334917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53">
            <a:extLst>
              <a:ext uri="{FF2B5EF4-FFF2-40B4-BE49-F238E27FC236}">
                <a16:creationId xmlns:a16="http://schemas.microsoft.com/office/drawing/2014/main" id="{98930B2C-EFC2-439D-9BB9-32688FA62A25}"/>
              </a:ext>
            </a:extLst>
          </p:cNvPr>
          <p:cNvSpPr/>
          <p:nvPr/>
        </p:nvSpPr>
        <p:spPr>
          <a:xfrm>
            <a:off x="6676217" y="3810809"/>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54">
            <a:extLst>
              <a:ext uri="{FF2B5EF4-FFF2-40B4-BE49-F238E27FC236}">
                <a16:creationId xmlns:a16="http://schemas.microsoft.com/office/drawing/2014/main" id="{0253803C-592E-40E7-9DDF-E1CBBAD81158}"/>
              </a:ext>
            </a:extLst>
          </p:cNvPr>
          <p:cNvSpPr txBox="1"/>
          <p:nvPr/>
        </p:nvSpPr>
        <p:spPr>
          <a:xfrm>
            <a:off x="5715963" y="2404688"/>
            <a:ext cx="237159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7" name="TextBox 54">
            <a:extLst>
              <a:ext uri="{FF2B5EF4-FFF2-40B4-BE49-F238E27FC236}">
                <a16:creationId xmlns:a16="http://schemas.microsoft.com/office/drawing/2014/main" id="{C37F8730-F0F1-40A9-B349-D7B4EA8D6EBF}"/>
              </a:ext>
            </a:extLst>
          </p:cNvPr>
          <p:cNvSpPr txBox="1"/>
          <p:nvPr/>
        </p:nvSpPr>
        <p:spPr>
          <a:xfrm>
            <a:off x="5929027" y="2919593"/>
            <a:ext cx="10488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4</a:t>
            </a:r>
          </a:p>
        </p:txBody>
      </p:sp>
      <p:sp>
        <p:nvSpPr>
          <p:cNvPr id="28" name="TextBox 54">
            <a:extLst>
              <a:ext uri="{FF2B5EF4-FFF2-40B4-BE49-F238E27FC236}">
                <a16:creationId xmlns:a16="http://schemas.microsoft.com/office/drawing/2014/main" id="{64847AC8-3922-4A39-825C-B526C41DE66E}"/>
              </a:ext>
            </a:extLst>
          </p:cNvPr>
          <p:cNvSpPr txBox="1"/>
          <p:nvPr/>
        </p:nvSpPr>
        <p:spPr>
          <a:xfrm>
            <a:off x="6106581" y="3470009"/>
            <a:ext cx="10488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a:t>
            </a:r>
          </a:p>
        </p:txBody>
      </p:sp>
      <mc:AlternateContent xmlns:mc="http://schemas.openxmlformats.org/markup-compatibility/2006" xmlns:a14="http://schemas.microsoft.com/office/drawing/2010/main">
        <mc:Choice Requires="a14">
          <p:sp>
            <p:nvSpPr>
              <p:cNvPr id="29" name="TextBox 54">
                <a:extLst>
                  <a:ext uri="{FF2B5EF4-FFF2-40B4-BE49-F238E27FC236}">
                    <a16:creationId xmlns:a16="http://schemas.microsoft.com/office/drawing/2014/main" id="{F796F015-6A63-40C2-AE08-62255711EA55}"/>
                  </a:ext>
                </a:extLst>
              </p:cNvPr>
              <p:cNvSpPr txBox="1"/>
              <p:nvPr/>
            </p:nvSpPr>
            <p:spPr>
              <a:xfrm>
                <a:off x="6977850" y="3700829"/>
                <a:ext cx="2059618"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appropriate form from above (remember in this case </a:t>
                </a:r>
                <a14:m>
                  <m:oMath xmlns:m="http://schemas.openxmlformats.org/officeDocument/2006/math">
                    <m:r>
                      <a:rPr lang="en-US" sz="1200" i="1" dirty="0" smtClean="0">
                        <a:solidFill>
                          <a:srgbClr val="FF0000"/>
                        </a:solidFill>
                        <a:latin typeface="Cambria Math" panose="02040503050406030204" pitchFamily="18" charset="0"/>
                      </a:rPr>
                      <m:t>𝑝</m:t>
                    </m:r>
                    <m:r>
                      <a:rPr lang="en-US" sz="1200" i="1" dirty="0"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as there is no real part)</a:t>
                </a:r>
              </a:p>
            </p:txBody>
          </p:sp>
        </mc:Choice>
        <mc:Fallback xmlns="">
          <p:sp>
            <p:nvSpPr>
              <p:cNvPr id="29" name="TextBox 54">
                <a:extLst>
                  <a:ext uri="{FF2B5EF4-FFF2-40B4-BE49-F238E27FC236}">
                    <a16:creationId xmlns:a16="http://schemas.microsoft.com/office/drawing/2014/main" id="{F796F015-6A63-40C2-AE08-62255711EA55}"/>
                  </a:ext>
                </a:extLst>
              </p:cNvPr>
              <p:cNvSpPr txBox="1">
                <a:spLocks noRot="1" noChangeAspect="1" noMove="1" noResize="1" noEditPoints="1" noAdjustHandles="1" noChangeArrowheads="1" noChangeShapeType="1" noTextEdit="1"/>
              </p:cNvSpPr>
              <p:nvPr/>
            </p:nvSpPr>
            <p:spPr>
              <a:xfrm>
                <a:off x="6977850" y="3700829"/>
                <a:ext cx="2059618" cy="830997"/>
              </a:xfrm>
              <a:prstGeom prst="rect">
                <a:avLst/>
              </a:prstGeom>
              <a:blipFill>
                <a:blip r:embed="rId16"/>
                <a:stretch>
                  <a:fillRect r="-1775" b="-5147"/>
                </a:stretch>
              </a:blipFill>
            </p:spPr>
            <p:txBody>
              <a:bodyPr/>
              <a:lstStyle/>
              <a:p>
                <a:r>
                  <a:rPr lang="en-GB">
                    <a:noFill/>
                  </a:rPr>
                  <a:t> </a:t>
                </a:r>
              </a:p>
            </p:txBody>
          </p:sp>
        </mc:Fallback>
      </mc:AlternateContent>
      <p:cxnSp>
        <p:nvCxnSpPr>
          <p:cNvPr id="5" name="直線矢印コネクタ 4">
            <a:extLst>
              <a:ext uri="{FF2B5EF4-FFF2-40B4-BE49-F238E27FC236}">
                <a16:creationId xmlns:a16="http://schemas.microsoft.com/office/drawing/2014/main" id="{6043A899-DE53-4821-AB5A-190046E4D29B}"/>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linds(horizont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linds(horizontal)">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linds(horizontal)">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nodeType="clickEffect">
                                  <p:stCondLst>
                                    <p:cond delay="0"/>
                                  </p:stCondLst>
                                  <p:childTnLst>
                                    <p:animEffect transition="out" filter="blinds(horizontal)">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animBg="1"/>
      <p:bldP spid="21" grpId="0"/>
      <p:bldP spid="22" grpId="0" animBg="1"/>
      <p:bldP spid="23" grpId="0" animBg="1"/>
      <p:bldP spid="24" grpId="0" animBg="1"/>
      <p:bldP spid="25" grpId="0" animBg="1"/>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8A</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05EDF61-F976-4120-9B19-D5E6AC4B0D51}"/>
                  </a:ext>
                </a:extLst>
              </p:cNvPr>
              <p:cNvSpPr txBox="1"/>
              <p:nvPr/>
            </p:nvSpPr>
            <p:spPr>
              <a:xfrm>
                <a:off x="4882719" y="1629024"/>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𝐴𝑐𝑜𝑠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19" name="テキスト ボックス 18">
                <a:extLst>
                  <a:ext uri="{FF2B5EF4-FFF2-40B4-BE49-F238E27FC236}">
                    <a16:creationId xmlns:a16="http://schemas.microsoft.com/office/drawing/2014/main" id="{805EDF61-F976-4120-9B19-D5E6AC4B0D51}"/>
                  </a:ext>
                </a:extLst>
              </p:cNvPr>
              <p:cNvSpPr txBox="1">
                <a:spLocks noRot="1" noChangeAspect="1" noMove="1" noResize="1" noEditPoints="1" noAdjustHandles="1" noChangeArrowheads="1" noChangeShapeType="1" noTextEdit="1"/>
              </p:cNvSpPr>
              <p:nvPr/>
            </p:nvSpPr>
            <p:spPr>
              <a:xfrm>
                <a:off x="4882719" y="1629024"/>
                <a:ext cx="1935331" cy="307777"/>
              </a:xfrm>
              <a:prstGeom prst="rect">
                <a:avLst/>
              </a:prstGeom>
              <a:blipFill>
                <a:blip r:embed="rId10"/>
                <a:stretch>
                  <a:fillRect/>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98930B2C-EFC2-439D-9BB9-32688FA62A25}"/>
              </a:ext>
            </a:extLst>
          </p:cNvPr>
          <p:cNvSpPr/>
          <p:nvPr/>
        </p:nvSpPr>
        <p:spPr>
          <a:xfrm>
            <a:off x="6898158" y="1813333"/>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54">
                <a:extLst>
                  <a:ext uri="{FF2B5EF4-FFF2-40B4-BE49-F238E27FC236}">
                    <a16:creationId xmlns:a16="http://schemas.microsoft.com/office/drawing/2014/main" id="{F796F015-6A63-40C2-AE08-62255711EA55}"/>
                  </a:ext>
                </a:extLst>
              </p:cNvPr>
              <p:cNvSpPr txBox="1"/>
              <p:nvPr/>
            </p:nvSpPr>
            <p:spPr>
              <a:xfrm>
                <a:off x="7164281" y="1863151"/>
                <a:ext cx="144705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9" name="TextBox 54">
                <a:extLst>
                  <a:ext uri="{FF2B5EF4-FFF2-40B4-BE49-F238E27FC236}">
                    <a16:creationId xmlns:a16="http://schemas.microsoft.com/office/drawing/2014/main" id="{F796F015-6A63-40C2-AE08-62255711EA55}"/>
                  </a:ext>
                </a:extLst>
              </p:cNvPr>
              <p:cNvSpPr txBox="1">
                <a:spLocks noRot="1" noChangeAspect="1" noMove="1" noResize="1" noEditPoints="1" noAdjustHandles="1" noChangeArrowheads="1" noChangeShapeType="1" noTextEdit="1"/>
              </p:cNvSpPr>
              <p:nvPr/>
            </p:nvSpPr>
            <p:spPr>
              <a:xfrm>
                <a:off x="7164281" y="1863151"/>
                <a:ext cx="1447059" cy="276999"/>
              </a:xfrm>
              <a:prstGeom prst="rect">
                <a:avLst/>
              </a:prstGeom>
              <a:blipFill>
                <a:blip r:embed="rId11"/>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9C6A11C-8797-4C71-AACD-3255813B86CD}"/>
                  </a:ext>
                </a:extLst>
              </p:cNvPr>
              <p:cNvSpPr txBox="1"/>
              <p:nvPr/>
            </p:nvSpPr>
            <p:spPr>
              <a:xfrm>
                <a:off x="4875321" y="2012243"/>
                <a:ext cx="230671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1=</m:t>
                      </m:r>
                      <m:r>
                        <a:rPr lang="en-GB" sz="1400" i="1">
                          <a:latin typeface="Cambria Math"/>
                          <a:ea typeface="Cambria Math"/>
                        </a:rPr>
                        <m:t>𝐴𝑐𝑜𝑠</m:t>
                      </m:r>
                      <m:r>
                        <a:rPr lang="en-US" sz="1400" b="0" i="1" smtClean="0">
                          <a:latin typeface="Cambria Math" panose="02040503050406030204" pitchFamily="18" charset="0"/>
                          <a:ea typeface="Cambria Math"/>
                        </a:rPr>
                        <m:t>2(0)</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2(0)</m:t>
                      </m:r>
                    </m:oMath>
                  </m:oMathPara>
                </a14:m>
                <a:endParaRPr lang="en-US" sz="1400" dirty="0">
                  <a:latin typeface="Comic Sans MS" pitchFamily="66" charset="0"/>
                  <a:ea typeface="Cambria Math"/>
                </a:endParaRPr>
              </a:p>
            </p:txBody>
          </p:sp>
        </mc:Choice>
        <mc:Fallback xmlns="">
          <p:sp>
            <p:nvSpPr>
              <p:cNvPr id="30" name="テキスト ボックス 29">
                <a:extLst>
                  <a:ext uri="{FF2B5EF4-FFF2-40B4-BE49-F238E27FC236}">
                    <a16:creationId xmlns:a16="http://schemas.microsoft.com/office/drawing/2014/main" id="{49C6A11C-8797-4C71-AACD-3255813B86CD}"/>
                  </a:ext>
                </a:extLst>
              </p:cNvPr>
              <p:cNvSpPr txBox="1">
                <a:spLocks noRot="1" noChangeAspect="1" noMove="1" noResize="1" noEditPoints="1" noAdjustHandles="1" noChangeArrowheads="1" noChangeShapeType="1" noTextEdit="1"/>
              </p:cNvSpPr>
              <p:nvPr/>
            </p:nvSpPr>
            <p:spPr>
              <a:xfrm>
                <a:off x="4875321" y="2012243"/>
                <a:ext cx="2306714"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1645852-0A01-4076-920E-07AC3C95C398}"/>
                  </a:ext>
                </a:extLst>
              </p:cNvPr>
              <p:cNvSpPr txBox="1"/>
              <p:nvPr/>
            </p:nvSpPr>
            <p:spPr>
              <a:xfrm>
                <a:off x="4912312" y="2395462"/>
                <a:ext cx="725009"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1=</m:t>
                      </m:r>
                      <m:r>
                        <a:rPr lang="en-US" sz="1400" i="1" smtClean="0">
                          <a:latin typeface="Cambria Math" panose="02040503050406030204" pitchFamily="18" charset="0"/>
                          <a:ea typeface="Cambria Math"/>
                        </a:rPr>
                        <m:t>𝐴</m:t>
                      </m:r>
                    </m:oMath>
                  </m:oMathPara>
                </a14:m>
                <a:endParaRPr lang="en-US" sz="1400" dirty="0">
                  <a:latin typeface="Comic Sans MS" pitchFamily="66" charset="0"/>
                  <a:ea typeface="Cambria Math"/>
                </a:endParaRPr>
              </a:p>
            </p:txBody>
          </p:sp>
        </mc:Choice>
        <mc:Fallback xmlns="">
          <p:sp>
            <p:nvSpPr>
              <p:cNvPr id="31" name="テキスト ボックス 30">
                <a:extLst>
                  <a:ext uri="{FF2B5EF4-FFF2-40B4-BE49-F238E27FC236}">
                    <a16:creationId xmlns:a16="http://schemas.microsoft.com/office/drawing/2014/main" id="{F1645852-0A01-4076-920E-07AC3C95C398}"/>
                  </a:ext>
                </a:extLst>
              </p:cNvPr>
              <p:cNvSpPr txBox="1">
                <a:spLocks noRot="1" noChangeAspect="1" noMove="1" noResize="1" noEditPoints="1" noAdjustHandles="1" noChangeArrowheads="1" noChangeShapeType="1" noTextEdit="1"/>
              </p:cNvSpPr>
              <p:nvPr/>
            </p:nvSpPr>
            <p:spPr>
              <a:xfrm>
                <a:off x="4912312" y="2395462"/>
                <a:ext cx="72500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C4176F7-68F3-4188-B7DE-A137341D3287}"/>
                  </a:ext>
                </a:extLst>
              </p:cNvPr>
              <p:cNvSpPr txBox="1"/>
              <p:nvPr/>
            </p:nvSpPr>
            <p:spPr>
              <a:xfrm>
                <a:off x="4839810" y="2793479"/>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2" name="テキスト ボックス 31">
                <a:extLst>
                  <a:ext uri="{FF2B5EF4-FFF2-40B4-BE49-F238E27FC236}">
                    <a16:creationId xmlns:a16="http://schemas.microsoft.com/office/drawing/2014/main" id="{CC4176F7-68F3-4188-B7DE-A137341D3287}"/>
                  </a:ext>
                </a:extLst>
              </p:cNvPr>
              <p:cNvSpPr txBox="1">
                <a:spLocks noRot="1" noChangeAspect="1" noMove="1" noResize="1" noEditPoints="1" noAdjustHandles="1" noChangeArrowheads="1" noChangeShapeType="1" noTextEdit="1"/>
              </p:cNvSpPr>
              <p:nvPr/>
            </p:nvSpPr>
            <p:spPr>
              <a:xfrm>
                <a:off x="4839810" y="2793479"/>
                <a:ext cx="1935331" cy="307777"/>
              </a:xfrm>
              <a:prstGeom prst="rect">
                <a:avLst/>
              </a:prstGeom>
              <a:blipFill>
                <a:blip r:embed="rId14"/>
                <a:stretch>
                  <a:fillRect/>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C85B4969-A166-4C16-91C8-0E0A70C39646}"/>
              </a:ext>
            </a:extLst>
          </p:cNvPr>
          <p:cNvSpPr/>
          <p:nvPr/>
        </p:nvSpPr>
        <p:spPr>
          <a:xfrm>
            <a:off x="6853769" y="2168440"/>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53">
            <a:extLst>
              <a:ext uri="{FF2B5EF4-FFF2-40B4-BE49-F238E27FC236}">
                <a16:creationId xmlns:a16="http://schemas.microsoft.com/office/drawing/2014/main" id="{AD00C704-8E89-4801-AC93-B604D0482559}"/>
              </a:ext>
            </a:extLst>
          </p:cNvPr>
          <p:cNvSpPr/>
          <p:nvPr/>
        </p:nvSpPr>
        <p:spPr>
          <a:xfrm>
            <a:off x="6454274" y="2603446"/>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54">
            <a:extLst>
              <a:ext uri="{FF2B5EF4-FFF2-40B4-BE49-F238E27FC236}">
                <a16:creationId xmlns:a16="http://schemas.microsoft.com/office/drawing/2014/main" id="{C4B11518-128E-4E4A-8E92-9B70FAE5619E}"/>
              </a:ext>
            </a:extLst>
          </p:cNvPr>
          <p:cNvSpPr txBox="1"/>
          <p:nvPr/>
        </p:nvSpPr>
        <p:spPr>
          <a:xfrm>
            <a:off x="7048871" y="2200502"/>
            <a:ext cx="9055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36" name="TextBox 54">
            <a:extLst>
              <a:ext uri="{FF2B5EF4-FFF2-40B4-BE49-F238E27FC236}">
                <a16:creationId xmlns:a16="http://schemas.microsoft.com/office/drawing/2014/main" id="{8CA515C8-4A06-433A-B11F-D660866CE4FB}"/>
              </a:ext>
            </a:extLst>
          </p:cNvPr>
          <p:cNvSpPr txBox="1"/>
          <p:nvPr/>
        </p:nvSpPr>
        <p:spPr>
          <a:xfrm>
            <a:off x="6684887" y="2546730"/>
            <a:ext cx="237033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now include this in the relationship we have</a:t>
            </a: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AFFAAC2-0932-47FA-8F41-B61804E2A6CD}"/>
                  </a:ext>
                </a:extLst>
              </p:cNvPr>
              <p:cNvSpPr txBox="1"/>
              <p:nvPr/>
            </p:nvSpPr>
            <p:spPr>
              <a:xfrm>
                <a:off x="4850168" y="4002322"/>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7" name="テキスト ボックス 36">
                <a:extLst>
                  <a:ext uri="{FF2B5EF4-FFF2-40B4-BE49-F238E27FC236}">
                    <a16:creationId xmlns:a16="http://schemas.microsoft.com/office/drawing/2014/main" id="{3AFFAAC2-0932-47FA-8F41-B61804E2A6CD}"/>
                  </a:ext>
                </a:extLst>
              </p:cNvPr>
              <p:cNvSpPr txBox="1">
                <a:spLocks noRot="1" noChangeAspect="1" noMove="1" noResize="1" noEditPoints="1" noAdjustHandles="1" noChangeArrowheads="1" noChangeShapeType="1" noTextEdit="1"/>
              </p:cNvSpPr>
              <p:nvPr/>
            </p:nvSpPr>
            <p:spPr>
              <a:xfrm>
                <a:off x="4850168" y="4002322"/>
                <a:ext cx="1935331" cy="307777"/>
              </a:xfrm>
              <a:prstGeom prst="rect">
                <a:avLst/>
              </a:prstGeom>
              <a:blipFill>
                <a:blip r:embed="rId15"/>
                <a:stretch>
                  <a:fillRect/>
                </a:stretch>
              </a:blipFill>
            </p:spPr>
            <p:txBody>
              <a:bodyPr/>
              <a:lstStyle/>
              <a:p>
                <a:r>
                  <a:rPr lang="en-GB">
                    <a:noFill/>
                  </a:rPr>
                  <a:t> </a:t>
                </a:r>
              </a:p>
            </p:txBody>
          </p:sp>
        </mc:Fallback>
      </mc:AlternateContent>
      <p:sp>
        <p:nvSpPr>
          <p:cNvPr id="38" name="TextBox 54">
            <a:extLst>
              <a:ext uri="{FF2B5EF4-FFF2-40B4-BE49-F238E27FC236}">
                <a16:creationId xmlns:a16="http://schemas.microsoft.com/office/drawing/2014/main" id="{AFA66E0D-1E5E-4106-A2E9-328F5610F6C9}"/>
              </a:ext>
            </a:extLst>
          </p:cNvPr>
          <p:cNvSpPr txBox="1"/>
          <p:nvPr/>
        </p:nvSpPr>
        <p:spPr>
          <a:xfrm>
            <a:off x="4341182" y="3301332"/>
            <a:ext cx="442995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information we are given regarding velocity</a:t>
            </a: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764E037B-6631-44CE-81DE-5827ED029A65}"/>
                  </a:ext>
                </a:extLst>
              </p:cNvPr>
              <p:cNvSpPr txBox="1"/>
              <p:nvPr/>
            </p:nvSpPr>
            <p:spPr>
              <a:xfrm>
                <a:off x="4789503" y="4350027"/>
                <a:ext cx="2285999" cy="50135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sym typeface="Wingdings" panose="05000000000000000000" pitchFamily="2" charset="2"/>
                            </a:rPr>
                          </m:ctrlPr>
                        </m:fPr>
                        <m:num>
                          <m:r>
                            <a:rPr lang="en-US" sz="1400" b="0" i="1" smtClean="0">
                              <a:latin typeface="Cambria Math" panose="02040503050406030204" pitchFamily="18" charset="0"/>
                              <a:sym typeface="Wingdings" panose="05000000000000000000" pitchFamily="2" charset="2"/>
                            </a:rPr>
                            <m:t>𝑑𝑥</m:t>
                          </m:r>
                        </m:num>
                        <m:den>
                          <m:r>
                            <a:rPr lang="en-US" sz="1400" b="0" i="1" smtClean="0">
                              <a:latin typeface="Cambria Math" panose="02040503050406030204" pitchFamily="18" charset="0"/>
                              <a:sym typeface="Wingdings" panose="05000000000000000000" pitchFamily="2" charset="2"/>
                            </a:rPr>
                            <m:t>𝑑𝑡</m:t>
                          </m:r>
                        </m:den>
                      </m:f>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sym typeface="Wingdings" panose="05000000000000000000" pitchFamily="2" charset="2"/>
                        </a:rPr>
                        <m:t>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9" name="テキスト ボックス 38">
                <a:extLst>
                  <a:ext uri="{FF2B5EF4-FFF2-40B4-BE49-F238E27FC236}">
                    <a16:creationId xmlns:a16="http://schemas.microsoft.com/office/drawing/2014/main" id="{764E037B-6631-44CE-81DE-5827ED029A65}"/>
                  </a:ext>
                </a:extLst>
              </p:cNvPr>
              <p:cNvSpPr txBox="1">
                <a:spLocks noRot="1" noChangeAspect="1" noMove="1" noResize="1" noEditPoints="1" noAdjustHandles="1" noChangeArrowheads="1" noChangeShapeType="1" noTextEdit="1"/>
              </p:cNvSpPr>
              <p:nvPr/>
            </p:nvSpPr>
            <p:spPr>
              <a:xfrm>
                <a:off x="4789503" y="4350027"/>
                <a:ext cx="2285999" cy="501356"/>
              </a:xfrm>
              <a:prstGeom prst="rect">
                <a:avLst/>
              </a:prstGeom>
              <a:blipFill>
                <a:blip r:embed="rId16"/>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37ABE9F1-5858-4FEE-8F2C-4CD6DBD4C366}"/>
                  </a:ext>
                </a:extLst>
              </p:cNvPr>
              <p:cNvSpPr txBox="1"/>
              <p:nvPr/>
            </p:nvSpPr>
            <p:spPr>
              <a:xfrm>
                <a:off x="4941902" y="4946310"/>
                <a:ext cx="2444319"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4=−2</m:t>
                      </m:r>
                      <m:r>
                        <a:rPr lang="en-US" sz="1400" b="0" i="1" smtClean="0">
                          <a:latin typeface="Cambria Math" panose="02040503050406030204" pitchFamily="18" charset="0"/>
                          <a:sym typeface="Wingdings" panose="05000000000000000000" pitchFamily="2" charset="2"/>
                        </a:rPr>
                        <m:t>𝑠𝑖𝑛</m:t>
                      </m:r>
                      <m:r>
                        <a:rPr lang="en-US" sz="1400" b="0" i="1" smtClean="0">
                          <a:latin typeface="Cambria Math" panose="02040503050406030204" pitchFamily="18" charset="0"/>
                          <a:ea typeface="Cambria Math"/>
                        </a:rPr>
                        <m:t>2(0)</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2(0)</m:t>
                      </m:r>
                    </m:oMath>
                  </m:oMathPara>
                </a14:m>
                <a:endParaRPr lang="en-US" sz="1400" dirty="0">
                  <a:latin typeface="Comic Sans MS" pitchFamily="66" charset="0"/>
                  <a:ea typeface="Cambria Math"/>
                </a:endParaRPr>
              </a:p>
            </p:txBody>
          </p:sp>
        </mc:Choice>
        <mc:Fallback xmlns="">
          <p:sp>
            <p:nvSpPr>
              <p:cNvPr id="40" name="テキスト ボックス 39">
                <a:extLst>
                  <a:ext uri="{FF2B5EF4-FFF2-40B4-BE49-F238E27FC236}">
                    <a16:creationId xmlns:a16="http://schemas.microsoft.com/office/drawing/2014/main" id="{37ABE9F1-5858-4FEE-8F2C-4CD6DBD4C366}"/>
                  </a:ext>
                </a:extLst>
              </p:cNvPr>
              <p:cNvSpPr txBox="1">
                <a:spLocks noRot="1" noChangeAspect="1" noMove="1" noResize="1" noEditPoints="1" noAdjustHandles="1" noChangeArrowheads="1" noChangeShapeType="1" noTextEdit="1"/>
              </p:cNvSpPr>
              <p:nvPr/>
            </p:nvSpPr>
            <p:spPr>
              <a:xfrm>
                <a:off x="4941902" y="4946310"/>
                <a:ext cx="2444319"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A772D898-9279-4328-8D63-6845EFEE0995}"/>
                  </a:ext>
                </a:extLst>
              </p:cNvPr>
              <p:cNvSpPr txBox="1"/>
              <p:nvPr/>
            </p:nvSpPr>
            <p:spPr>
              <a:xfrm>
                <a:off x="4970014" y="5391671"/>
                <a:ext cx="79159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4=2</m:t>
                      </m:r>
                      <m:r>
                        <a:rPr lang="en-US" sz="1400" b="0" i="1" smtClean="0">
                          <a:latin typeface="Cambria Math" panose="02040503050406030204" pitchFamily="18" charset="0"/>
                          <a:sym typeface="Wingdings" panose="05000000000000000000" pitchFamily="2" charset="2"/>
                        </a:rPr>
                        <m:t>𝐵</m:t>
                      </m:r>
                    </m:oMath>
                  </m:oMathPara>
                </a14:m>
                <a:endParaRPr lang="en-US" sz="1400" dirty="0">
                  <a:latin typeface="Comic Sans MS" pitchFamily="66" charset="0"/>
                  <a:ea typeface="Cambria Math"/>
                </a:endParaRPr>
              </a:p>
            </p:txBody>
          </p:sp>
        </mc:Choice>
        <mc:Fallback xmlns="">
          <p:sp>
            <p:nvSpPr>
              <p:cNvPr id="42" name="テキスト ボックス 41">
                <a:extLst>
                  <a:ext uri="{FF2B5EF4-FFF2-40B4-BE49-F238E27FC236}">
                    <a16:creationId xmlns:a16="http://schemas.microsoft.com/office/drawing/2014/main" id="{A772D898-9279-4328-8D63-6845EFEE0995}"/>
                  </a:ext>
                </a:extLst>
              </p:cNvPr>
              <p:cNvSpPr txBox="1">
                <a:spLocks noRot="1" noChangeAspect="1" noMove="1" noResize="1" noEditPoints="1" noAdjustHandles="1" noChangeArrowheads="1" noChangeShapeType="1" noTextEdit="1"/>
              </p:cNvSpPr>
              <p:nvPr/>
            </p:nvSpPr>
            <p:spPr>
              <a:xfrm>
                <a:off x="4970014" y="5391671"/>
                <a:ext cx="791593"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4053D630-3D56-4872-A167-F2221070D93F}"/>
                  </a:ext>
                </a:extLst>
              </p:cNvPr>
              <p:cNvSpPr txBox="1"/>
              <p:nvPr/>
            </p:nvSpPr>
            <p:spPr>
              <a:xfrm>
                <a:off x="4927105" y="5819281"/>
                <a:ext cx="79159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sym typeface="Wingdings" panose="05000000000000000000" pitchFamily="2" charset="2"/>
                        </a:rPr>
                        <m:t>𝐵</m:t>
                      </m:r>
                    </m:oMath>
                  </m:oMathPara>
                </a14:m>
                <a:endParaRPr lang="en-US" sz="1400" dirty="0">
                  <a:latin typeface="Comic Sans MS" pitchFamily="66" charset="0"/>
                  <a:ea typeface="Cambria Math"/>
                </a:endParaRPr>
              </a:p>
            </p:txBody>
          </p:sp>
        </mc:Choice>
        <mc:Fallback xmlns="">
          <p:sp>
            <p:nvSpPr>
              <p:cNvPr id="43" name="テキスト ボックス 42">
                <a:extLst>
                  <a:ext uri="{FF2B5EF4-FFF2-40B4-BE49-F238E27FC236}">
                    <a16:creationId xmlns:a16="http://schemas.microsoft.com/office/drawing/2014/main" id="{4053D630-3D56-4872-A167-F2221070D93F}"/>
                  </a:ext>
                </a:extLst>
              </p:cNvPr>
              <p:cNvSpPr txBox="1">
                <a:spLocks noRot="1" noChangeAspect="1" noMove="1" noResize="1" noEditPoints="1" noAdjustHandles="1" noChangeArrowheads="1" noChangeShapeType="1" noTextEdit="1"/>
              </p:cNvSpPr>
              <p:nvPr/>
            </p:nvSpPr>
            <p:spPr>
              <a:xfrm>
                <a:off x="4927105" y="5819281"/>
                <a:ext cx="791593"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4876801" y="6248372"/>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4876801" y="6248372"/>
                <a:ext cx="1935331" cy="307777"/>
              </a:xfrm>
              <a:prstGeom prst="rect">
                <a:avLst/>
              </a:prstGeom>
              <a:blipFill>
                <a:blip r:embed="rId20"/>
                <a:stretch>
                  <a:fillRect/>
                </a:stretch>
              </a:blipFill>
            </p:spPr>
            <p:txBody>
              <a:bodyPr/>
              <a:lstStyle/>
              <a:p>
                <a:r>
                  <a:rPr lang="en-GB">
                    <a:noFill/>
                  </a:rPr>
                  <a:t> </a:t>
                </a:r>
              </a:p>
            </p:txBody>
          </p:sp>
        </mc:Fallback>
      </mc:AlternateContent>
      <p:sp>
        <p:nvSpPr>
          <p:cNvPr id="2" name="正方形/長方形 1">
            <a:extLst>
              <a:ext uri="{FF2B5EF4-FFF2-40B4-BE49-F238E27FC236}">
                <a16:creationId xmlns:a16="http://schemas.microsoft.com/office/drawing/2014/main" id="{DAA4B259-A2F3-43BB-AB1B-11C3DB406A8E}"/>
              </a:ext>
            </a:extLst>
          </p:cNvPr>
          <p:cNvSpPr/>
          <p:nvPr/>
        </p:nvSpPr>
        <p:spPr>
          <a:xfrm>
            <a:off x="4953740" y="2787588"/>
            <a:ext cx="1615736"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正方形/長方形 45">
            <a:extLst>
              <a:ext uri="{FF2B5EF4-FFF2-40B4-BE49-F238E27FC236}">
                <a16:creationId xmlns:a16="http://schemas.microsoft.com/office/drawing/2014/main" id="{CAA07C40-C439-45E7-9C47-C8D4F3CF15DC}"/>
              </a:ext>
            </a:extLst>
          </p:cNvPr>
          <p:cNvSpPr/>
          <p:nvPr/>
        </p:nvSpPr>
        <p:spPr>
          <a:xfrm>
            <a:off x="4981853" y="1617215"/>
            <a:ext cx="1711910"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E01CD8C8-820C-4FE3-9B2A-BFBB4A0FAD5A}"/>
              </a:ext>
            </a:extLst>
          </p:cNvPr>
          <p:cNvSpPr/>
          <p:nvPr/>
        </p:nvSpPr>
        <p:spPr>
          <a:xfrm>
            <a:off x="4992210" y="6235083"/>
            <a:ext cx="1639409"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54">
                <a:extLst>
                  <a:ext uri="{FF2B5EF4-FFF2-40B4-BE49-F238E27FC236}">
                    <a16:creationId xmlns:a16="http://schemas.microsoft.com/office/drawing/2014/main" id="{C1A3EFAA-CF65-4C89-B488-913713E78FBD}"/>
                  </a:ext>
                </a:extLst>
              </p:cNvPr>
              <p:cNvSpPr txBox="1"/>
              <p:nvPr/>
            </p:nvSpPr>
            <p:spPr>
              <a:xfrm>
                <a:off x="7023718" y="4057415"/>
                <a:ext cx="1774053"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since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is the velocity</a:t>
                </a:r>
              </a:p>
            </p:txBody>
          </p:sp>
        </mc:Choice>
        <mc:Fallback xmlns="">
          <p:sp>
            <p:nvSpPr>
              <p:cNvPr id="48" name="TextBox 54">
                <a:extLst>
                  <a:ext uri="{FF2B5EF4-FFF2-40B4-BE49-F238E27FC236}">
                    <a16:creationId xmlns:a16="http://schemas.microsoft.com/office/drawing/2014/main" id="{C1A3EFAA-CF65-4C89-B488-913713E78FBD}"/>
                  </a:ext>
                </a:extLst>
              </p:cNvPr>
              <p:cNvSpPr txBox="1">
                <a:spLocks noRot="1" noChangeAspect="1" noMove="1" noResize="1" noEditPoints="1" noAdjustHandles="1" noChangeArrowheads="1" noChangeShapeType="1" noTextEdit="1"/>
              </p:cNvSpPr>
              <p:nvPr/>
            </p:nvSpPr>
            <p:spPr>
              <a:xfrm>
                <a:off x="7023718" y="4057415"/>
                <a:ext cx="1774053" cy="542969"/>
              </a:xfrm>
              <a:prstGeom prst="rect">
                <a:avLst/>
              </a:prstGeom>
              <a:blipFill>
                <a:blip r:embed="rId21"/>
                <a:stretch>
                  <a:fillRect b="-7865"/>
                </a:stretch>
              </a:blipFill>
            </p:spPr>
            <p:txBody>
              <a:bodyPr/>
              <a:lstStyle/>
              <a:p>
                <a:r>
                  <a:rPr lang="en-GB">
                    <a:noFill/>
                  </a:rPr>
                  <a:t> </a:t>
                </a:r>
              </a:p>
            </p:txBody>
          </p:sp>
        </mc:Fallback>
      </mc:AlternateContent>
      <p:sp>
        <p:nvSpPr>
          <p:cNvPr id="49" name="Arc 53">
            <a:extLst>
              <a:ext uri="{FF2B5EF4-FFF2-40B4-BE49-F238E27FC236}">
                <a16:creationId xmlns:a16="http://schemas.microsoft.com/office/drawing/2014/main" id="{C9EC053B-8D29-40B3-8A59-0FD0FDB38CE3}"/>
              </a:ext>
            </a:extLst>
          </p:cNvPr>
          <p:cNvSpPr/>
          <p:nvPr/>
        </p:nvSpPr>
        <p:spPr>
          <a:xfrm>
            <a:off x="7112701" y="5104661"/>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9A01B729-3237-4DFC-A079-52D0493AE1A7}"/>
              </a:ext>
            </a:extLst>
          </p:cNvPr>
          <p:cNvSpPr/>
          <p:nvPr/>
        </p:nvSpPr>
        <p:spPr>
          <a:xfrm>
            <a:off x="6828616" y="4181383"/>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3">
            <a:extLst>
              <a:ext uri="{FF2B5EF4-FFF2-40B4-BE49-F238E27FC236}">
                <a16:creationId xmlns:a16="http://schemas.microsoft.com/office/drawing/2014/main" id="{A0D1BFFA-A962-45CB-B055-B82AEBB75840}"/>
              </a:ext>
            </a:extLst>
          </p:cNvPr>
          <p:cNvSpPr/>
          <p:nvPr/>
        </p:nvSpPr>
        <p:spPr>
          <a:xfrm>
            <a:off x="7219233" y="4625266"/>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464E7828-B6AD-414E-AE29-9C4DE0B657C9}"/>
              </a:ext>
            </a:extLst>
          </p:cNvPr>
          <p:cNvSpPr/>
          <p:nvPr/>
        </p:nvSpPr>
        <p:spPr>
          <a:xfrm>
            <a:off x="5523598" y="5513033"/>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2091A5B2-1488-4209-93F8-D687F17C7EE6}"/>
              </a:ext>
            </a:extLst>
          </p:cNvPr>
          <p:cNvSpPr/>
          <p:nvPr/>
        </p:nvSpPr>
        <p:spPr>
          <a:xfrm>
            <a:off x="6553407" y="5974672"/>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4">
                <a:extLst>
                  <a:ext uri="{FF2B5EF4-FFF2-40B4-BE49-F238E27FC236}">
                    <a16:creationId xmlns:a16="http://schemas.microsoft.com/office/drawing/2014/main" id="{5BFB79D5-D672-4A7E-A5BC-C95227E54816}"/>
                  </a:ext>
                </a:extLst>
              </p:cNvPr>
              <p:cNvSpPr txBox="1"/>
              <p:nvPr/>
            </p:nvSpPr>
            <p:spPr>
              <a:xfrm>
                <a:off x="7369947" y="4652219"/>
                <a:ext cx="1774053" cy="36984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57" name="TextBox 54">
                <a:extLst>
                  <a:ext uri="{FF2B5EF4-FFF2-40B4-BE49-F238E27FC236}">
                    <a16:creationId xmlns:a16="http://schemas.microsoft.com/office/drawing/2014/main" id="{5BFB79D5-D672-4A7E-A5BC-C95227E54816}"/>
                  </a:ext>
                </a:extLst>
              </p:cNvPr>
              <p:cNvSpPr txBox="1">
                <a:spLocks noRot="1" noChangeAspect="1" noMove="1" noResize="1" noEditPoints="1" noAdjustHandles="1" noChangeArrowheads="1" noChangeShapeType="1" noTextEdit="1"/>
              </p:cNvSpPr>
              <p:nvPr/>
            </p:nvSpPr>
            <p:spPr>
              <a:xfrm>
                <a:off x="7369947" y="4652219"/>
                <a:ext cx="1774053" cy="369845"/>
              </a:xfrm>
              <a:prstGeom prst="rect">
                <a:avLst/>
              </a:prstGeom>
              <a:blipFill>
                <a:blip r:embed="rId22"/>
                <a:stretch>
                  <a:fillRect/>
                </a:stretch>
              </a:blipFill>
            </p:spPr>
            <p:txBody>
              <a:bodyPr/>
              <a:lstStyle/>
              <a:p>
                <a:r>
                  <a:rPr lang="en-GB">
                    <a:noFill/>
                  </a:rPr>
                  <a:t> </a:t>
                </a:r>
              </a:p>
            </p:txBody>
          </p:sp>
        </mc:Fallback>
      </mc:AlternateContent>
      <p:sp>
        <p:nvSpPr>
          <p:cNvPr id="59" name="TextBox 54">
            <a:extLst>
              <a:ext uri="{FF2B5EF4-FFF2-40B4-BE49-F238E27FC236}">
                <a16:creationId xmlns:a16="http://schemas.microsoft.com/office/drawing/2014/main" id="{53D1770E-3796-4345-900F-FFFE33840238}"/>
              </a:ext>
            </a:extLst>
          </p:cNvPr>
          <p:cNvSpPr txBox="1"/>
          <p:nvPr/>
        </p:nvSpPr>
        <p:spPr>
          <a:xfrm>
            <a:off x="7343314" y="5149368"/>
            <a:ext cx="9217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60" name="TextBox 54">
            <a:extLst>
              <a:ext uri="{FF2B5EF4-FFF2-40B4-BE49-F238E27FC236}">
                <a16:creationId xmlns:a16="http://schemas.microsoft.com/office/drawing/2014/main" id="{78E2E1EA-7629-4A94-ACCB-A437FFA3E51F}"/>
              </a:ext>
            </a:extLst>
          </p:cNvPr>
          <p:cNvSpPr txBox="1"/>
          <p:nvPr/>
        </p:nvSpPr>
        <p:spPr>
          <a:xfrm>
            <a:off x="5727578" y="5566619"/>
            <a:ext cx="9217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61" name="TextBox 54">
            <a:extLst>
              <a:ext uri="{FF2B5EF4-FFF2-40B4-BE49-F238E27FC236}">
                <a16:creationId xmlns:a16="http://schemas.microsoft.com/office/drawing/2014/main" id="{DECE84BA-53E6-4AFC-8332-146020584073}"/>
              </a:ext>
            </a:extLst>
          </p:cNvPr>
          <p:cNvSpPr txBox="1"/>
          <p:nvPr/>
        </p:nvSpPr>
        <p:spPr>
          <a:xfrm>
            <a:off x="6800295" y="5930604"/>
            <a:ext cx="234370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have the full equation for displacement!</a:t>
            </a:r>
          </a:p>
        </p:txBody>
      </p:sp>
    </p:spTree>
    <p:extLst>
      <p:ext uri="{BB962C8B-B14F-4D97-AF65-F5344CB8AC3E}">
        <p14:creationId xmlns:p14="http://schemas.microsoft.com/office/powerpoint/2010/main" val="16064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blinds(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linds(horizontal)">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linds(horizontal)">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blinds(horizontal)">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linds(horizontal)">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blinds(horizontal)">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blinds(horizontal)">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blinds(horizontal)">
                                      <p:cBhvr>
                                        <p:cTn id="110" dur="5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blinds(horizontal)">
                                      <p:cBhvr>
                                        <p:cTn id="115" dur="500"/>
                                        <p:tgtEl>
                                          <p:spTgt spid="5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blinds(horizontal)">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linds(horizontal)">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blinds(horizontal)">
                                      <p:cBhvr>
                                        <p:cTn id="135" dur="500"/>
                                        <p:tgtEl>
                                          <p:spTgt spid="4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blinds(horizontal)">
                                      <p:cBhvr>
                                        <p:cTn id="140" dur="500"/>
                                        <p:tgtEl>
                                          <p:spTgt spid="5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blinds(horizontal)">
                                      <p:cBhvr>
                                        <p:cTn id="145" dur="500"/>
                                        <p:tgtEl>
                                          <p:spTgt spid="6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2"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blinds(horizontal)">
                                      <p:cBhvr>
                                        <p:cTn id="160" dur="500"/>
                                        <p:tgtEl>
                                          <p:spTgt spid="47"/>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xit" presetSubtype="10" fill="hold" grpId="3" nodeType="clickEffect">
                                  <p:stCondLst>
                                    <p:cond delay="0"/>
                                  </p:stCondLst>
                                  <p:childTnLst>
                                    <p:animEffect transition="out" filter="blinds(horizontal)">
                                      <p:cBhvr>
                                        <p:cTn id="164" dur="500"/>
                                        <p:tgtEl>
                                          <p:spTgt spid="46"/>
                                        </p:tgtEl>
                                      </p:cBhvr>
                                    </p:animEffect>
                                    <p:set>
                                      <p:cBhvr>
                                        <p:cTn id="165" dur="1" fill="hold">
                                          <p:stCondLst>
                                            <p:cond delay="499"/>
                                          </p:stCondLst>
                                        </p:cTn>
                                        <p:tgtEl>
                                          <p:spTgt spid="46"/>
                                        </p:tgtEl>
                                        <p:attrNameLst>
                                          <p:attrName>style.visibility</p:attrName>
                                        </p:attrNameLst>
                                      </p:cBhvr>
                                      <p:to>
                                        <p:strVal val="hidden"/>
                                      </p:to>
                                    </p:set>
                                  </p:childTnLst>
                                </p:cTn>
                              </p:par>
                              <p:par>
                                <p:cTn id="166" presetID="3" presetClass="exit" presetSubtype="10" fill="hold" grpId="1" nodeType="withEffect">
                                  <p:stCondLst>
                                    <p:cond delay="0"/>
                                  </p:stCondLst>
                                  <p:childTnLst>
                                    <p:animEffect transition="out" filter="blinds(horizontal)">
                                      <p:cBhvr>
                                        <p:cTn id="167" dur="500"/>
                                        <p:tgtEl>
                                          <p:spTgt spid="47"/>
                                        </p:tgtEl>
                                      </p:cBhvr>
                                    </p:animEffect>
                                    <p:set>
                                      <p:cBhvr>
                                        <p:cTn id="16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0" grpId="0"/>
      <p:bldP spid="31" grpId="0"/>
      <p:bldP spid="32" grpId="0"/>
      <p:bldP spid="33" grpId="0" animBg="1"/>
      <p:bldP spid="34" grpId="0" animBg="1"/>
      <p:bldP spid="35" grpId="0"/>
      <p:bldP spid="36" grpId="0"/>
      <p:bldP spid="37" grpId="0"/>
      <p:bldP spid="38" grpId="0"/>
      <p:bldP spid="39" grpId="0"/>
      <p:bldP spid="40" grpId="0"/>
      <p:bldP spid="42" grpId="0"/>
      <p:bldP spid="43" grpId="0"/>
      <p:bldP spid="45" grpId="0"/>
      <p:bldP spid="2" grpId="0" animBg="1"/>
      <p:bldP spid="2" grpId="1" animBg="1"/>
      <p:bldP spid="46" grpId="0" animBg="1"/>
      <p:bldP spid="46" grpId="1" animBg="1"/>
      <p:bldP spid="46" grpId="2" animBg="1"/>
      <p:bldP spid="46" grpId="3" animBg="1"/>
      <p:bldP spid="47" grpId="0" animBg="1"/>
      <p:bldP spid="47" grpId="1" animBg="1"/>
      <p:bldP spid="48" grpId="0"/>
      <p:bldP spid="49" grpId="0" animBg="1"/>
      <p:bldP spid="51" grpId="0" animBg="1"/>
      <p:bldP spid="52" grpId="0" animBg="1"/>
      <p:bldP spid="53" grpId="0" animBg="1"/>
      <p:bldP spid="54" grpId="0" animBg="1"/>
      <p:bldP spid="57" grpId="0"/>
      <p:bldP spid="59" grpId="0"/>
      <p:bldP spid="60" grpId="0"/>
      <p:bldP spid="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1254711" y="5396116"/>
                <a:ext cx="1935331" cy="33855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sym typeface="Wingdings" panose="05000000000000000000" pitchFamily="2" charset="2"/>
                        </a:rPr>
                        <m:t>𝑥</m:t>
                      </m:r>
                      <m:r>
                        <a:rPr lang="en-US" sz="1600" b="0" i="1" smtClean="0">
                          <a:solidFill>
                            <a:srgbClr val="FF0000"/>
                          </a:solidFill>
                          <a:latin typeface="Cambria Math" panose="02040503050406030204" pitchFamily="18" charset="0"/>
                          <a:sym typeface="Wingdings" panose="05000000000000000000" pitchFamily="2" charset="2"/>
                        </a:rPr>
                        <m:t>=</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r>
                        <a:rPr lang="en-GB"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2</m:t>
                      </m:r>
                      <m:r>
                        <a:rPr lang="en-GB" sz="1600" i="1">
                          <a:solidFill>
                            <a:srgbClr val="FF0000"/>
                          </a:solidFill>
                          <a:latin typeface="Cambria Math"/>
                          <a:ea typeface="Cambria Math"/>
                        </a:rPr>
                        <m:t>𝑠𝑖𝑛</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oMath>
                  </m:oMathPara>
                </a14:m>
                <a:endParaRPr lang="en-US" sz="1600" dirty="0">
                  <a:solidFill>
                    <a:srgbClr val="FF0000"/>
                  </a:solidFill>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1254711" y="5396116"/>
                <a:ext cx="193533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E06A311C-FE5E-429B-A6DF-18A153437BA0}"/>
                  </a:ext>
                </a:extLst>
              </p:cNvPr>
              <p:cNvSpPr txBox="1"/>
              <p:nvPr/>
            </p:nvSpPr>
            <p:spPr>
              <a:xfrm>
                <a:off x="6094524" y="2752054"/>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2</m:t>
                      </m:r>
                      <m:r>
                        <a:rPr lang="en-GB" sz="1400" i="1">
                          <a:solidFill>
                            <a:schemeClr val="tx1"/>
                          </a:solidFill>
                          <a:latin typeface="Cambria Math"/>
                          <a:ea typeface="Cambria Math"/>
                        </a:rPr>
                        <m:t>𝑠𝑖𝑛</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oMath>
                  </m:oMathPara>
                </a14:m>
                <a:endParaRPr lang="en-US" sz="1400" dirty="0">
                  <a:solidFill>
                    <a:schemeClr val="tx1"/>
                  </a:solidFill>
                  <a:latin typeface="Comic Sans MS" pitchFamily="66" charset="0"/>
                  <a:ea typeface="Cambria Math"/>
                </a:endParaRPr>
              </a:p>
            </p:txBody>
          </p:sp>
        </mc:Choice>
        <mc:Fallback xmlns="">
          <p:sp>
            <p:nvSpPr>
              <p:cNvPr id="44" name="テキスト ボックス 43">
                <a:extLst>
                  <a:ext uri="{FF2B5EF4-FFF2-40B4-BE49-F238E27FC236}">
                    <a16:creationId xmlns:a16="http://schemas.microsoft.com/office/drawing/2014/main" id="{E06A311C-FE5E-429B-A6DF-18A153437BA0}"/>
                  </a:ext>
                </a:extLst>
              </p:cNvPr>
              <p:cNvSpPr txBox="1">
                <a:spLocks noRot="1" noChangeAspect="1" noMove="1" noResize="1" noEditPoints="1" noAdjustHandles="1" noChangeArrowheads="1" noChangeShapeType="1" noTextEdit="1"/>
              </p:cNvSpPr>
              <p:nvPr/>
            </p:nvSpPr>
            <p:spPr>
              <a:xfrm>
                <a:off x="6094524" y="2752054"/>
                <a:ext cx="193533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0B08BC66-3FF5-4847-9084-E386D856FA20}"/>
                  </a:ext>
                </a:extLst>
              </p:cNvPr>
              <p:cNvSpPr txBox="1"/>
              <p:nvPr/>
            </p:nvSpPr>
            <p:spPr>
              <a:xfrm>
                <a:off x="5261503" y="3188539"/>
                <a:ext cx="271064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𝑅𝑠𝑖𝑛</m:t>
                      </m:r>
                      <m:d>
                        <m:dPr>
                          <m:ctrlPr>
                            <a:rPr lang="en-US" sz="1400" b="0" i="1" smtClean="0">
                              <a:solidFill>
                                <a:schemeClr val="tx1"/>
                              </a:solidFill>
                              <a:latin typeface="Cambria Math" panose="02040503050406030204" pitchFamily="18" charset="0"/>
                              <a:sym typeface="Wingdings" panose="05000000000000000000" pitchFamily="2" charset="2"/>
                            </a:rPr>
                          </m:ctrlPr>
                        </m:dPr>
                        <m:e>
                          <m:r>
                            <a:rPr lang="en-US" sz="1400" b="0" i="1" smtClean="0">
                              <a:solidFill>
                                <a:schemeClr val="tx1"/>
                              </a:solidFill>
                              <a:latin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e>
                      </m:d>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oMath>
                  </m:oMathPara>
                </a14:m>
                <a:endParaRPr lang="en-US" sz="1400" dirty="0">
                  <a:solidFill>
                    <a:schemeClr val="tx1"/>
                  </a:solidFill>
                  <a:latin typeface="Comic Sans MS" pitchFamily="66" charset="0"/>
                  <a:ea typeface="Cambria Math"/>
                </a:endParaRPr>
              </a:p>
            </p:txBody>
          </p:sp>
        </mc:Choice>
        <mc:Fallback xmlns="">
          <p:sp>
            <p:nvSpPr>
              <p:cNvPr id="62" name="テキスト ボックス 61">
                <a:extLst>
                  <a:ext uri="{FF2B5EF4-FFF2-40B4-BE49-F238E27FC236}">
                    <a16:creationId xmlns:a16="http://schemas.microsoft.com/office/drawing/2014/main" id="{0B08BC66-3FF5-4847-9084-E386D856FA20}"/>
                  </a:ext>
                </a:extLst>
              </p:cNvPr>
              <p:cNvSpPr txBox="1">
                <a:spLocks noRot="1" noChangeAspect="1" noMove="1" noResize="1" noEditPoints="1" noAdjustHandles="1" noChangeArrowheads="1" noChangeShapeType="1" noTextEdit="1"/>
              </p:cNvSpPr>
              <p:nvPr/>
            </p:nvSpPr>
            <p:spPr>
              <a:xfrm>
                <a:off x="5261503" y="3188539"/>
                <a:ext cx="271064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B5044053-8B90-42A9-BCB7-DF1FB76FA670}"/>
                  </a:ext>
                </a:extLst>
              </p:cNvPr>
              <p:cNvSpPr txBox="1"/>
              <p:nvPr/>
            </p:nvSpPr>
            <p:spPr>
              <a:xfrm>
                <a:off x="4259806" y="3625025"/>
                <a:ext cx="373897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𝑅𝑠𝑖𝑛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𝑅𝑐𝑜𝑠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oMath>
                  </m:oMathPara>
                </a14:m>
                <a:endParaRPr lang="en-US" sz="1400" dirty="0">
                  <a:solidFill>
                    <a:schemeClr val="tx1"/>
                  </a:solidFill>
                  <a:latin typeface="Comic Sans MS" pitchFamily="66" charset="0"/>
                  <a:ea typeface="Cambria Math"/>
                </a:endParaRPr>
              </a:p>
            </p:txBody>
          </p:sp>
        </mc:Choice>
        <mc:Fallback xmlns="">
          <p:sp>
            <p:nvSpPr>
              <p:cNvPr id="63" name="テキスト ボックス 62">
                <a:extLst>
                  <a:ext uri="{FF2B5EF4-FFF2-40B4-BE49-F238E27FC236}">
                    <a16:creationId xmlns:a16="http://schemas.microsoft.com/office/drawing/2014/main" id="{B5044053-8B90-42A9-BCB7-DF1FB76FA670}"/>
                  </a:ext>
                </a:extLst>
              </p:cNvPr>
              <p:cNvSpPr txBox="1">
                <a:spLocks noRot="1" noChangeAspect="1" noMove="1" noResize="1" noEditPoints="1" noAdjustHandles="1" noChangeArrowheads="1" noChangeShapeType="1" noTextEdit="1"/>
              </p:cNvSpPr>
              <p:nvPr/>
            </p:nvSpPr>
            <p:spPr>
              <a:xfrm>
                <a:off x="4259806" y="3625025"/>
                <a:ext cx="3738977" cy="307777"/>
              </a:xfrm>
              <a:prstGeom prst="rect">
                <a:avLst/>
              </a:prstGeom>
              <a:blipFill>
                <a:blip r:embed="rId13"/>
                <a:stretch>
                  <a:fillRect/>
                </a:stretch>
              </a:blipFill>
            </p:spPr>
            <p:txBody>
              <a:bodyPr/>
              <a:lstStyle/>
              <a:p>
                <a:r>
                  <a:rPr lang="en-GB">
                    <a:noFill/>
                  </a:rPr>
                  <a:t> </a:t>
                </a:r>
              </a:p>
            </p:txBody>
          </p:sp>
        </mc:Fallback>
      </mc:AlternateContent>
      <p:sp>
        <p:nvSpPr>
          <p:cNvPr id="4" name="正方形/長方形 3">
            <a:extLst>
              <a:ext uri="{FF2B5EF4-FFF2-40B4-BE49-F238E27FC236}">
                <a16:creationId xmlns:a16="http://schemas.microsoft.com/office/drawing/2014/main" id="{73F9B09B-7CF7-4D24-8EF2-C0730DB23096}"/>
              </a:ext>
            </a:extLst>
          </p:cNvPr>
          <p:cNvSpPr/>
          <p:nvPr/>
        </p:nvSpPr>
        <p:spPr>
          <a:xfrm>
            <a:off x="4385568" y="3648725"/>
            <a:ext cx="932155"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正方形/長方形 63">
            <a:extLst>
              <a:ext uri="{FF2B5EF4-FFF2-40B4-BE49-F238E27FC236}">
                <a16:creationId xmlns:a16="http://schemas.microsoft.com/office/drawing/2014/main" id="{FD4991F2-5006-425A-8D9D-5537A23112D3}"/>
              </a:ext>
            </a:extLst>
          </p:cNvPr>
          <p:cNvSpPr/>
          <p:nvPr/>
        </p:nvSpPr>
        <p:spPr>
          <a:xfrm>
            <a:off x="7263415" y="3645100"/>
            <a:ext cx="566690" cy="24332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正方形/長方形 64">
            <a:extLst>
              <a:ext uri="{FF2B5EF4-FFF2-40B4-BE49-F238E27FC236}">
                <a16:creationId xmlns:a16="http://schemas.microsoft.com/office/drawing/2014/main" id="{715E8442-8CA9-4671-8D2F-2A4ADACDDC82}"/>
              </a:ext>
            </a:extLst>
          </p:cNvPr>
          <p:cNvSpPr/>
          <p:nvPr/>
        </p:nvSpPr>
        <p:spPr>
          <a:xfrm>
            <a:off x="5487879" y="3641151"/>
            <a:ext cx="932155"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正方形/長方形 65">
            <a:extLst>
              <a:ext uri="{FF2B5EF4-FFF2-40B4-BE49-F238E27FC236}">
                <a16:creationId xmlns:a16="http://schemas.microsoft.com/office/drawing/2014/main" id="{41183BAA-FFB6-4AB7-9C83-484917695D04}"/>
              </a:ext>
            </a:extLst>
          </p:cNvPr>
          <p:cNvSpPr/>
          <p:nvPr/>
        </p:nvSpPr>
        <p:spPr>
          <a:xfrm>
            <a:off x="6607945" y="3642806"/>
            <a:ext cx="494191"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c 53">
            <a:extLst>
              <a:ext uri="{FF2B5EF4-FFF2-40B4-BE49-F238E27FC236}">
                <a16:creationId xmlns:a16="http://schemas.microsoft.com/office/drawing/2014/main" id="{9909F247-783E-4879-AC7D-8D36779DDD15}"/>
              </a:ext>
            </a:extLst>
          </p:cNvPr>
          <p:cNvSpPr/>
          <p:nvPr/>
        </p:nvSpPr>
        <p:spPr>
          <a:xfrm>
            <a:off x="7759292" y="2905289"/>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54">
            <a:extLst>
              <a:ext uri="{FF2B5EF4-FFF2-40B4-BE49-F238E27FC236}">
                <a16:creationId xmlns:a16="http://schemas.microsoft.com/office/drawing/2014/main" id="{9B2C6320-FB03-4EB5-A8B7-1C2FEF4F86A7}"/>
              </a:ext>
            </a:extLst>
          </p:cNvPr>
          <p:cNvSpPr txBox="1"/>
          <p:nvPr/>
        </p:nvSpPr>
        <p:spPr>
          <a:xfrm>
            <a:off x="4092606" y="1516922"/>
            <a:ext cx="491822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find the maximum displacement, we need the amplitude of the graph</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we will need to write it in terms of sine or cosine only</a:t>
            </a:r>
            <a:endParaRPr lang="en-US" sz="1400" dirty="0">
              <a:solidFill>
                <a:srgbClr val="FF0000"/>
              </a:solidFill>
              <a:latin typeface="Comic Sans MS" panose="030F0702030302020204" pitchFamily="66" charset="0"/>
            </a:endParaRPr>
          </a:p>
        </p:txBody>
      </p:sp>
      <p:sp>
        <p:nvSpPr>
          <p:cNvPr id="69" name="Arc 53">
            <a:extLst>
              <a:ext uri="{FF2B5EF4-FFF2-40B4-BE49-F238E27FC236}">
                <a16:creationId xmlns:a16="http://schemas.microsoft.com/office/drawing/2014/main" id="{003BCF5E-3863-4378-A4B3-5AF71449ABC1}"/>
              </a:ext>
            </a:extLst>
          </p:cNvPr>
          <p:cNvSpPr/>
          <p:nvPr/>
        </p:nvSpPr>
        <p:spPr>
          <a:xfrm>
            <a:off x="7803680" y="335805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54">
            <a:extLst>
              <a:ext uri="{FF2B5EF4-FFF2-40B4-BE49-F238E27FC236}">
                <a16:creationId xmlns:a16="http://schemas.microsoft.com/office/drawing/2014/main" id="{28FB0BDC-1219-40D0-AD2C-9E6EC58405A8}"/>
              </a:ext>
            </a:extLst>
          </p:cNvPr>
          <p:cNvSpPr txBox="1"/>
          <p:nvPr/>
        </p:nvSpPr>
        <p:spPr>
          <a:xfrm>
            <a:off x="7910180" y="2813062"/>
            <a:ext cx="1349405" cy="577081"/>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Write the left side as a bracket including sine</a:t>
            </a:r>
          </a:p>
        </p:txBody>
      </p:sp>
      <p:sp>
        <p:nvSpPr>
          <p:cNvPr id="71" name="TextBox 54">
            <a:extLst>
              <a:ext uri="{FF2B5EF4-FFF2-40B4-BE49-F238E27FC236}">
                <a16:creationId xmlns:a16="http://schemas.microsoft.com/office/drawing/2014/main" id="{4AD9164A-9371-4513-9057-EF7613C6C9E8}"/>
              </a:ext>
            </a:extLst>
          </p:cNvPr>
          <p:cNvSpPr txBox="1"/>
          <p:nvPr/>
        </p:nvSpPr>
        <p:spPr>
          <a:xfrm>
            <a:off x="7991661" y="3365323"/>
            <a:ext cx="953163"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Expand the bracket</a:t>
            </a:r>
          </a:p>
        </p:txBody>
      </p:sp>
      <p:sp>
        <p:nvSpPr>
          <p:cNvPr id="72" name="TextBox 54">
            <a:extLst>
              <a:ext uri="{FF2B5EF4-FFF2-40B4-BE49-F238E27FC236}">
                <a16:creationId xmlns:a16="http://schemas.microsoft.com/office/drawing/2014/main" id="{954AD28A-4DBD-4A3A-AF3B-D33506489A87}"/>
              </a:ext>
            </a:extLst>
          </p:cNvPr>
          <p:cNvSpPr txBox="1"/>
          <p:nvPr/>
        </p:nvSpPr>
        <p:spPr>
          <a:xfrm>
            <a:off x="5029669" y="4024717"/>
            <a:ext cx="288306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Compare terms on each side…</a:t>
            </a:r>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7CE1F614-952F-45FE-9619-325DEAEB42CA}"/>
                  </a:ext>
                </a:extLst>
              </p:cNvPr>
              <p:cNvSpPr txBox="1"/>
              <p:nvPr/>
            </p:nvSpPr>
            <p:spPr>
              <a:xfrm>
                <a:off x="5288660" y="4392649"/>
                <a:ext cx="107592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oMath>
                  </m:oMathPara>
                </a14:m>
                <a:endParaRPr lang="en-US" sz="1400" dirty="0">
                  <a:solidFill>
                    <a:schemeClr val="tx1"/>
                  </a:solidFill>
                  <a:latin typeface="Comic Sans MS" pitchFamily="66" charset="0"/>
                  <a:ea typeface="Cambria Math"/>
                </a:endParaRPr>
              </a:p>
            </p:txBody>
          </p:sp>
        </mc:Choice>
        <mc:Fallback xmlns="">
          <p:sp>
            <p:nvSpPr>
              <p:cNvPr id="73" name="テキスト ボックス 72">
                <a:extLst>
                  <a:ext uri="{FF2B5EF4-FFF2-40B4-BE49-F238E27FC236}">
                    <a16:creationId xmlns:a16="http://schemas.microsoft.com/office/drawing/2014/main" id="{7CE1F614-952F-45FE-9619-325DEAEB42CA}"/>
                  </a:ext>
                </a:extLst>
              </p:cNvPr>
              <p:cNvSpPr txBox="1">
                <a:spLocks noRot="1" noChangeAspect="1" noMove="1" noResize="1" noEditPoints="1" noAdjustHandles="1" noChangeArrowheads="1" noChangeShapeType="1" noTextEdit="1"/>
              </p:cNvSpPr>
              <p:nvPr/>
            </p:nvSpPr>
            <p:spPr>
              <a:xfrm>
                <a:off x="5288660" y="4392649"/>
                <a:ext cx="1075923"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72915A84-9037-46CE-91A9-6B76786DEE2D}"/>
                  </a:ext>
                </a:extLst>
              </p:cNvPr>
              <p:cNvSpPr txBox="1"/>
              <p:nvPr/>
            </p:nvSpPr>
            <p:spPr>
              <a:xfrm>
                <a:off x="6356979" y="4392649"/>
                <a:ext cx="107592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=1</m:t>
                      </m:r>
                    </m:oMath>
                  </m:oMathPara>
                </a14:m>
                <a:endParaRPr lang="en-US" sz="1400" dirty="0">
                  <a:solidFill>
                    <a:schemeClr val="tx1"/>
                  </a:solidFill>
                  <a:latin typeface="Comic Sans MS" pitchFamily="66" charset="0"/>
                  <a:ea typeface="Cambria Math"/>
                </a:endParaRPr>
              </a:p>
            </p:txBody>
          </p:sp>
        </mc:Choice>
        <mc:Fallback xmlns="">
          <p:sp>
            <p:nvSpPr>
              <p:cNvPr id="74" name="テキスト ボックス 73">
                <a:extLst>
                  <a:ext uri="{FF2B5EF4-FFF2-40B4-BE49-F238E27FC236}">
                    <a16:creationId xmlns:a16="http://schemas.microsoft.com/office/drawing/2014/main" id="{72915A84-9037-46CE-91A9-6B76786DEE2D}"/>
                  </a:ext>
                </a:extLst>
              </p:cNvPr>
              <p:cNvSpPr txBox="1">
                <a:spLocks noRot="1" noChangeAspect="1" noMove="1" noResize="1" noEditPoints="1" noAdjustHandles="1" noChangeArrowheads="1" noChangeShapeType="1" noTextEdit="1"/>
              </p:cNvSpPr>
              <p:nvPr/>
            </p:nvSpPr>
            <p:spPr>
              <a:xfrm>
                <a:off x="6356979" y="4392649"/>
                <a:ext cx="1075923"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7C6DD6E0-715A-4D1F-992A-F01E307027B0}"/>
                  </a:ext>
                </a:extLst>
              </p:cNvPr>
              <p:cNvSpPr txBox="1"/>
              <p:nvPr/>
            </p:nvSpPr>
            <p:spPr>
              <a:xfrm>
                <a:off x="5766985" y="4735171"/>
                <a:ext cx="1075923" cy="51424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𝑡𝑎𝑛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fPr>
                        <m:num>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1</m:t>
                          </m:r>
                        </m:num>
                        <m:den>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den>
                      </m:f>
                    </m:oMath>
                  </m:oMathPara>
                </a14:m>
                <a:endParaRPr lang="en-US" sz="1400" dirty="0">
                  <a:solidFill>
                    <a:schemeClr val="tx1"/>
                  </a:solidFill>
                  <a:latin typeface="Comic Sans MS" pitchFamily="66" charset="0"/>
                  <a:ea typeface="Cambria Math"/>
                </a:endParaRPr>
              </a:p>
            </p:txBody>
          </p:sp>
        </mc:Choice>
        <mc:Fallback xmlns="">
          <p:sp>
            <p:nvSpPr>
              <p:cNvPr id="75" name="テキスト ボックス 74">
                <a:extLst>
                  <a:ext uri="{FF2B5EF4-FFF2-40B4-BE49-F238E27FC236}">
                    <a16:creationId xmlns:a16="http://schemas.microsoft.com/office/drawing/2014/main" id="{7C6DD6E0-715A-4D1F-992A-F01E307027B0}"/>
                  </a:ext>
                </a:extLst>
              </p:cNvPr>
              <p:cNvSpPr txBox="1">
                <a:spLocks noRot="1" noChangeAspect="1" noMove="1" noResize="1" noEditPoints="1" noAdjustHandles="1" noChangeArrowheads="1" noChangeShapeType="1" noTextEdit="1"/>
              </p:cNvSpPr>
              <p:nvPr/>
            </p:nvSpPr>
            <p:spPr>
              <a:xfrm>
                <a:off x="5766985" y="4735171"/>
                <a:ext cx="1075923" cy="51424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7ECB75B0-F8E0-46F8-B869-39822929C2AC}"/>
                  </a:ext>
                </a:extLst>
              </p:cNvPr>
              <p:cNvSpPr txBox="1"/>
              <p:nvPr/>
            </p:nvSpPr>
            <p:spPr>
              <a:xfrm>
                <a:off x="6127614" y="5349299"/>
                <a:ext cx="1169478"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𝜃</m:t>
                      </m:r>
                      <m:r>
                        <a:rPr lang="en-US" sz="1400" b="0" i="1" smtClean="0">
                          <a:solidFill>
                            <a:schemeClr val="tx1"/>
                          </a:solidFill>
                          <a:latin typeface="Cambria Math" panose="02040503050406030204" pitchFamily="18" charset="0"/>
                          <a:ea typeface="Cambria Math" panose="02040503050406030204" pitchFamily="18" charset="0"/>
                        </a:rPr>
                        <m:t>=0.4636..</m:t>
                      </m:r>
                    </m:oMath>
                  </m:oMathPara>
                </a14:m>
                <a:endParaRPr lang="en-US" sz="1400" dirty="0">
                  <a:solidFill>
                    <a:schemeClr val="tx1"/>
                  </a:solidFill>
                  <a:latin typeface="Comic Sans MS" pitchFamily="66" charset="0"/>
                  <a:ea typeface="Cambria Math"/>
                </a:endParaRPr>
              </a:p>
            </p:txBody>
          </p:sp>
        </mc:Choice>
        <mc:Fallback xmlns="">
          <p:sp>
            <p:nvSpPr>
              <p:cNvPr id="76" name="テキスト ボックス 75">
                <a:extLst>
                  <a:ext uri="{FF2B5EF4-FFF2-40B4-BE49-F238E27FC236}">
                    <a16:creationId xmlns:a16="http://schemas.microsoft.com/office/drawing/2014/main" id="{7ECB75B0-F8E0-46F8-B869-39822929C2AC}"/>
                  </a:ext>
                </a:extLst>
              </p:cNvPr>
              <p:cNvSpPr txBox="1">
                <a:spLocks noRot="1" noChangeAspect="1" noMove="1" noResize="1" noEditPoints="1" noAdjustHandles="1" noChangeArrowheads="1" noChangeShapeType="1" noTextEdit="1"/>
              </p:cNvSpPr>
              <p:nvPr/>
            </p:nvSpPr>
            <p:spPr>
              <a:xfrm>
                <a:off x="6127614" y="5349299"/>
                <a:ext cx="1169478" cy="307777"/>
              </a:xfrm>
              <a:prstGeom prst="rect">
                <a:avLst/>
              </a:prstGeom>
              <a:blipFill>
                <a:blip r:embed="rId17"/>
                <a:stretch>
                  <a:fillRect/>
                </a:stretch>
              </a:blipFill>
            </p:spPr>
            <p:txBody>
              <a:bodyPr/>
              <a:lstStyle/>
              <a:p>
                <a:r>
                  <a:rPr lang="en-GB">
                    <a:noFill/>
                  </a:rPr>
                  <a:t> </a:t>
                </a:r>
              </a:p>
            </p:txBody>
          </p:sp>
        </mc:Fallback>
      </mc:AlternateContent>
      <p:sp>
        <p:nvSpPr>
          <p:cNvPr id="77" name="Arc 53">
            <a:extLst>
              <a:ext uri="{FF2B5EF4-FFF2-40B4-BE49-F238E27FC236}">
                <a16:creationId xmlns:a16="http://schemas.microsoft.com/office/drawing/2014/main" id="{2A4E7C65-E5FE-48EC-A65D-95BC5F7C7F96}"/>
              </a:ext>
            </a:extLst>
          </p:cNvPr>
          <p:cNvSpPr/>
          <p:nvPr/>
        </p:nvSpPr>
        <p:spPr>
          <a:xfrm>
            <a:off x="7222748" y="457876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54">
            <a:extLst>
              <a:ext uri="{FF2B5EF4-FFF2-40B4-BE49-F238E27FC236}">
                <a16:creationId xmlns:a16="http://schemas.microsoft.com/office/drawing/2014/main" id="{921D6866-E4EC-4058-9404-DF616F2AB20B}"/>
              </a:ext>
            </a:extLst>
          </p:cNvPr>
          <p:cNvSpPr txBox="1"/>
          <p:nvPr/>
        </p:nvSpPr>
        <p:spPr>
          <a:xfrm>
            <a:off x="7356408" y="4631301"/>
            <a:ext cx="953163"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Combine</a:t>
            </a:r>
          </a:p>
        </p:txBody>
      </p:sp>
      <p:sp>
        <p:nvSpPr>
          <p:cNvPr id="79" name="Arc 53">
            <a:extLst>
              <a:ext uri="{FF2B5EF4-FFF2-40B4-BE49-F238E27FC236}">
                <a16:creationId xmlns:a16="http://schemas.microsoft.com/office/drawing/2014/main" id="{22B6B186-4C4E-431D-9E04-C58AA8AF6687}"/>
              </a:ext>
            </a:extLst>
          </p:cNvPr>
          <p:cNvSpPr/>
          <p:nvPr/>
        </p:nvSpPr>
        <p:spPr>
          <a:xfrm>
            <a:off x="7175971" y="5066138"/>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54">
                <a:extLst>
                  <a:ext uri="{FF2B5EF4-FFF2-40B4-BE49-F238E27FC236}">
                    <a16:creationId xmlns:a16="http://schemas.microsoft.com/office/drawing/2014/main" id="{96D96F67-0745-45AF-BA12-45F8E97FED5F}"/>
                  </a:ext>
                </a:extLst>
              </p:cNvPr>
              <p:cNvSpPr txBox="1"/>
              <p:nvPr/>
            </p:nvSpPr>
            <p:spPr>
              <a:xfrm>
                <a:off x="7383569" y="5156402"/>
                <a:ext cx="953163"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Calculate </a:t>
                </a:r>
                <a14:m>
                  <m:oMath xmlns:m="http://schemas.openxmlformats.org/officeDocument/2006/math">
                    <m:r>
                      <a:rPr lang="en-US" sz="1050" i="1" smtClean="0">
                        <a:solidFill>
                          <a:srgbClr val="FF0000"/>
                        </a:solidFill>
                        <a:latin typeface="Cambria Math" panose="02040503050406030204" pitchFamily="18" charset="0"/>
                        <a:ea typeface="Cambria Math" panose="02040503050406030204" pitchFamily="18" charset="0"/>
                      </a:rPr>
                      <m:t>𝜃</m:t>
                    </m:r>
                  </m:oMath>
                </a14:m>
                <a:endParaRPr lang="en-US" sz="1050" dirty="0">
                  <a:solidFill>
                    <a:srgbClr val="FF0000"/>
                  </a:solidFill>
                  <a:latin typeface="Comic Sans MS" panose="030F0702030302020204" pitchFamily="66" charset="0"/>
                </a:endParaRPr>
              </a:p>
            </p:txBody>
          </p:sp>
        </mc:Choice>
        <mc:Fallback xmlns="">
          <p:sp>
            <p:nvSpPr>
              <p:cNvPr id="80" name="TextBox 54">
                <a:extLst>
                  <a:ext uri="{FF2B5EF4-FFF2-40B4-BE49-F238E27FC236}">
                    <a16:creationId xmlns:a16="http://schemas.microsoft.com/office/drawing/2014/main" id="{96D96F67-0745-45AF-BA12-45F8E97FED5F}"/>
                  </a:ext>
                </a:extLst>
              </p:cNvPr>
              <p:cNvSpPr txBox="1">
                <a:spLocks noRot="1" noChangeAspect="1" noMove="1" noResize="1" noEditPoints="1" noAdjustHandles="1" noChangeArrowheads="1" noChangeShapeType="1" noTextEdit="1"/>
              </p:cNvSpPr>
              <p:nvPr/>
            </p:nvSpPr>
            <p:spPr>
              <a:xfrm>
                <a:off x="7383569" y="5156402"/>
                <a:ext cx="953163" cy="253916"/>
              </a:xfrm>
              <a:prstGeom prst="rect">
                <a:avLst/>
              </a:prstGeom>
              <a:blipFill>
                <a:blip r:embed="rId18"/>
                <a:stretch>
                  <a:fillRect b="-1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54">
                <a:extLst>
                  <a:ext uri="{FF2B5EF4-FFF2-40B4-BE49-F238E27FC236}">
                    <a16:creationId xmlns:a16="http://schemas.microsoft.com/office/drawing/2014/main" id="{5E4477BE-A1B3-437F-AA42-FA85889F42B0}"/>
                  </a:ext>
                </a:extLst>
              </p:cNvPr>
              <p:cNvSpPr txBox="1"/>
              <p:nvPr/>
            </p:nvSpPr>
            <p:spPr>
              <a:xfrm>
                <a:off x="3920150" y="5743367"/>
                <a:ext cx="5223850" cy="330219"/>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then use the exact value of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a14:m>
                <a:r>
                  <a:rPr lang="en-US" sz="1400" dirty="0">
                    <a:solidFill>
                      <a:srgbClr val="FF0000"/>
                    </a:solidFill>
                    <a:latin typeface="Comic Sans MS" panose="030F0702030302020204" pitchFamily="66" charset="0"/>
                  </a:rPr>
                  <a:t> to find that </a:t>
                </a:r>
                <a14:m>
                  <m:oMath xmlns:m="http://schemas.openxmlformats.org/officeDocument/2006/math">
                    <m:r>
                      <a:rPr lang="en-US" sz="1400" b="0" i="1" smtClean="0">
                        <a:solidFill>
                          <a:srgbClr val="FF0000"/>
                        </a:solidFill>
                        <a:latin typeface="Cambria Math" panose="02040503050406030204" pitchFamily="18" charset="0"/>
                      </a:rPr>
                      <m:t>𝑅</m:t>
                    </m:r>
                    <m:r>
                      <a:rPr lang="en-US" sz="1400" b="0" i="1" smtClean="0">
                        <a:solidFill>
                          <a:srgbClr val="FF0000"/>
                        </a:solidFill>
                        <a:latin typeface="Cambria Math" panose="02040503050406030204" pitchFamily="18" charset="0"/>
                      </a:rPr>
                      <m:t>=</m:t>
                    </m:r>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5</m:t>
                        </m:r>
                      </m:e>
                    </m:rad>
                  </m:oMath>
                </a14:m>
                <a:endParaRPr lang="en-US" sz="1400" dirty="0">
                  <a:solidFill>
                    <a:srgbClr val="FF0000"/>
                  </a:solidFill>
                  <a:latin typeface="Comic Sans MS" panose="030F0702030302020204" pitchFamily="66" charset="0"/>
                </a:endParaRPr>
              </a:p>
            </p:txBody>
          </p:sp>
        </mc:Choice>
        <mc:Fallback xmlns="">
          <p:sp>
            <p:nvSpPr>
              <p:cNvPr id="81" name="TextBox 54">
                <a:extLst>
                  <a:ext uri="{FF2B5EF4-FFF2-40B4-BE49-F238E27FC236}">
                    <a16:creationId xmlns:a16="http://schemas.microsoft.com/office/drawing/2014/main" id="{5E4477BE-A1B3-437F-AA42-FA85889F42B0}"/>
                  </a:ext>
                </a:extLst>
              </p:cNvPr>
              <p:cNvSpPr txBox="1">
                <a:spLocks noRot="1" noChangeAspect="1" noMove="1" noResize="1" noEditPoints="1" noAdjustHandles="1" noChangeArrowheads="1" noChangeShapeType="1" noTextEdit="1"/>
              </p:cNvSpPr>
              <p:nvPr/>
            </p:nvSpPr>
            <p:spPr>
              <a:xfrm>
                <a:off x="3920150" y="5743367"/>
                <a:ext cx="5223850" cy="330219"/>
              </a:xfrm>
              <a:prstGeom prst="rect">
                <a:avLst/>
              </a:prstGeom>
              <a:blipFill>
                <a:blip r:embed="rId19"/>
                <a:stretch>
                  <a:fillRect b="-18519"/>
                </a:stretch>
              </a:blipFill>
            </p:spPr>
            <p:txBody>
              <a:bodyPr/>
              <a:lstStyle/>
              <a:p>
                <a:r>
                  <a:rPr lang="en-GB">
                    <a:noFill/>
                  </a:rPr>
                  <a:t> </a:t>
                </a:r>
              </a:p>
            </p:txBody>
          </p:sp>
        </mc:Fallback>
      </mc:AlternateContent>
    </p:spTree>
    <p:extLst>
      <p:ext uri="{BB962C8B-B14F-4D97-AF65-F5344CB8AC3E}">
        <p14:creationId xmlns:p14="http://schemas.microsoft.com/office/powerpoint/2010/main" val="1409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blinds(horizontal)">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blinds(horizontal)">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linds(horizontal)">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linds(horizontal)">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blinds(horizontal)">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blinds(horizontal)">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blinds(horizontal)">
                                      <p:cBhvr>
                                        <p:cTn id="78" dur="500"/>
                                        <p:tgtEl>
                                          <p:spTgt spid="6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linds(horizontal)">
                                      <p:cBhvr>
                                        <p:cTn id="81" dur="500"/>
                                        <p:tgtEl>
                                          <p:spTgt spid="6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linds(horizontal)">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65"/>
                                        </p:tgtEl>
                                      </p:cBhvr>
                                    </p:animEffect>
                                    <p:set>
                                      <p:cBhvr>
                                        <p:cTn id="91" dur="1" fill="hold">
                                          <p:stCondLst>
                                            <p:cond delay="499"/>
                                          </p:stCondLst>
                                        </p:cTn>
                                        <p:tgtEl>
                                          <p:spTgt spid="65"/>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66"/>
                                        </p:tgtEl>
                                      </p:cBhvr>
                                    </p:animEffect>
                                    <p:set>
                                      <p:cBhvr>
                                        <p:cTn id="94" dur="1" fill="hold">
                                          <p:stCondLst>
                                            <p:cond delay="499"/>
                                          </p:stCondLst>
                                        </p:cTn>
                                        <p:tgtEl>
                                          <p:spTgt spid="6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blinds(horizontal)">
                                      <p:cBhvr>
                                        <p:cTn id="99" dur="500"/>
                                        <p:tgtEl>
                                          <p:spTgt spid="7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blinds(horizontal)">
                                      <p:cBhvr>
                                        <p:cTn id="104" dur="500"/>
                                        <p:tgtEl>
                                          <p:spTgt spid="7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blinds(horizontal)">
                                      <p:cBhvr>
                                        <p:cTn id="109" dur="500"/>
                                        <p:tgtEl>
                                          <p:spTgt spid="7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blinds(horizontal)">
                                      <p:cBhvr>
                                        <p:cTn id="114" dur="500"/>
                                        <p:tgtEl>
                                          <p:spTgt spid="7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blinds(horizontal)">
                                      <p:cBhvr>
                                        <p:cTn id="119" dur="500"/>
                                        <p:tgtEl>
                                          <p:spTgt spid="8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blinds(horizontal)">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blinds(horizontal)">
                                      <p:cBhvr>
                                        <p:cTn id="1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2" grpId="0"/>
      <p:bldP spid="63" grpId="0"/>
      <p:bldP spid="4" grpId="0" animBg="1"/>
      <p:bldP spid="4" grpId="1" animBg="1"/>
      <p:bldP spid="64" grpId="0" animBg="1"/>
      <p:bldP spid="64" grpId="1" animBg="1"/>
      <p:bldP spid="65" grpId="0" animBg="1"/>
      <p:bldP spid="65" grpId="1" animBg="1"/>
      <p:bldP spid="66" grpId="0" animBg="1"/>
      <p:bldP spid="66" grpId="1" animBg="1"/>
      <p:bldP spid="67" grpId="0" animBg="1"/>
      <p:bldP spid="69" grpId="0" animBg="1"/>
      <p:bldP spid="70" grpId="0"/>
      <p:bldP spid="71" grpId="0"/>
      <p:bldP spid="72" grpId="0"/>
      <p:bldP spid="73" grpId="0"/>
      <p:bldP spid="74" grpId="0"/>
      <p:bldP spid="75" grpId="0"/>
      <p:bldP spid="76" grpId="0"/>
      <p:bldP spid="77" grpId="0" animBg="1"/>
      <p:bldP spid="78" grpId="0"/>
      <p:bldP spid="79" grpId="0" animBg="1"/>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1254711" y="5396116"/>
                <a:ext cx="1935331" cy="33855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sym typeface="Wingdings" panose="05000000000000000000" pitchFamily="2" charset="2"/>
                        </a:rPr>
                        <m:t>𝑥</m:t>
                      </m:r>
                      <m:r>
                        <a:rPr lang="en-US" sz="1600" b="0" i="1" smtClean="0">
                          <a:solidFill>
                            <a:srgbClr val="FF0000"/>
                          </a:solidFill>
                          <a:latin typeface="Cambria Math" panose="02040503050406030204" pitchFamily="18" charset="0"/>
                          <a:sym typeface="Wingdings" panose="05000000000000000000" pitchFamily="2" charset="2"/>
                        </a:rPr>
                        <m:t>=</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r>
                        <a:rPr lang="en-GB"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2</m:t>
                      </m:r>
                      <m:r>
                        <a:rPr lang="en-GB" sz="1600" i="1">
                          <a:solidFill>
                            <a:srgbClr val="FF0000"/>
                          </a:solidFill>
                          <a:latin typeface="Cambria Math"/>
                          <a:ea typeface="Cambria Math"/>
                        </a:rPr>
                        <m:t>𝑠𝑖𝑛</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oMath>
                  </m:oMathPara>
                </a14:m>
                <a:endParaRPr lang="en-US" sz="1600" dirty="0">
                  <a:solidFill>
                    <a:srgbClr val="FF0000"/>
                  </a:solidFill>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1254711" y="5396116"/>
                <a:ext cx="193533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E06A311C-FE5E-429B-A6DF-18A153437BA0}"/>
                  </a:ext>
                </a:extLst>
              </p:cNvPr>
              <p:cNvSpPr txBox="1"/>
              <p:nvPr/>
            </p:nvSpPr>
            <p:spPr>
              <a:xfrm>
                <a:off x="4836093" y="1556997"/>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2</m:t>
                      </m:r>
                      <m:r>
                        <a:rPr lang="en-GB" sz="1400" i="1">
                          <a:solidFill>
                            <a:schemeClr val="tx1"/>
                          </a:solidFill>
                          <a:latin typeface="Cambria Math"/>
                          <a:ea typeface="Cambria Math"/>
                        </a:rPr>
                        <m:t>𝑠𝑖𝑛</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oMath>
                  </m:oMathPara>
                </a14:m>
                <a:endParaRPr lang="en-US" sz="1400" dirty="0">
                  <a:solidFill>
                    <a:schemeClr val="tx1"/>
                  </a:solidFill>
                  <a:latin typeface="Comic Sans MS" pitchFamily="66" charset="0"/>
                  <a:ea typeface="Cambria Math"/>
                </a:endParaRPr>
              </a:p>
            </p:txBody>
          </p:sp>
        </mc:Choice>
        <mc:Fallback xmlns="">
          <p:sp>
            <p:nvSpPr>
              <p:cNvPr id="44" name="テキスト ボックス 43">
                <a:extLst>
                  <a:ext uri="{FF2B5EF4-FFF2-40B4-BE49-F238E27FC236}">
                    <a16:creationId xmlns:a16="http://schemas.microsoft.com/office/drawing/2014/main" id="{E06A311C-FE5E-429B-A6DF-18A153437BA0}"/>
                  </a:ext>
                </a:extLst>
              </p:cNvPr>
              <p:cNvSpPr txBox="1">
                <a:spLocks noRot="1" noChangeAspect="1" noMove="1" noResize="1" noEditPoints="1" noAdjustHandles="1" noChangeArrowheads="1" noChangeShapeType="1" noTextEdit="1"/>
              </p:cNvSpPr>
              <p:nvPr/>
            </p:nvSpPr>
            <p:spPr>
              <a:xfrm>
                <a:off x="4836093" y="1556997"/>
                <a:ext cx="193533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97E03608-431A-47D7-8CB4-D99713F62891}"/>
                  </a:ext>
                </a:extLst>
              </p:cNvPr>
              <p:cNvSpPr txBox="1"/>
              <p:nvPr/>
            </p:nvSpPr>
            <p:spPr>
              <a:xfrm>
                <a:off x="4843639" y="1999108"/>
                <a:ext cx="2498723" cy="33752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ad>
                        <m:radPr>
                          <m:degHide m:val="on"/>
                          <m:ctrlPr>
                            <a:rPr lang="en-US" sz="1400" b="0" i="1" smtClean="0">
                              <a:solidFill>
                                <a:schemeClr val="tx1"/>
                              </a:solidFill>
                              <a:latin typeface="Cambria Math" panose="02040503050406030204" pitchFamily="18" charset="0"/>
                              <a:sym typeface="Wingdings" panose="05000000000000000000" pitchFamily="2" charset="2"/>
                            </a:rPr>
                          </m:ctrlPr>
                        </m:radPr>
                        <m:deg/>
                        <m:e>
                          <m:r>
                            <a:rPr lang="en-US" sz="1400" b="0" i="1" smtClean="0">
                              <a:solidFill>
                                <a:schemeClr val="tx1"/>
                              </a:solidFill>
                              <a:latin typeface="Cambria Math" panose="02040503050406030204" pitchFamily="18" charset="0"/>
                              <a:sym typeface="Wingdings" panose="05000000000000000000" pitchFamily="2" charset="2"/>
                            </a:rPr>
                            <m:t>5</m:t>
                          </m:r>
                        </m:e>
                      </m:rad>
                      <m:r>
                        <a:rPr lang="en-US" sz="1400" b="0" i="1" smtClean="0">
                          <a:solidFill>
                            <a:schemeClr val="tx1"/>
                          </a:solidFill>
                          <a:latin typeface="Cambria Math" panose="02040503050406030204" pitchFamily="18" charset="0"/>
                          <a:sym typeface="Wingdings" panose="05000000000000000000" pitchFamily="2" charset="2"/>
                        </a:rPr>
                        <m:t>𝑠𝑖𝑛</m:t>
                      </m:r>
                      <m:d>
                        <m:dPr>
                          <m:ctrlPr>
                            <a:rPr lang="en-US" sz="1400" b="0" i="1" smtClean="0">
                              <a:solidFill>
                                <a:schemeClr val="tx1"/>
                              </a:solidFill>
                              <a:latin typeface="Cambria Math" panose="02040503050406030204" pitchFamily="18" charset="0"/>
                              <a:sym typeface="Wingdings" panose="05000000000000000000" pitchFamily="2" charset="2"/>
                            </a:rPr>
                          </m:ctrlPr>
                        </m:dPr>
                        <m:e>
                          <m:r>
                            <a:rPr lang="en-US" sz="1400" b="0" i="1" smtClean="0">
                              <a:solidFill>
                                <a:schemeClr val="tx1"/>
                              </a:solidFill>
                              <a:latin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sym typeface="Wingdings" panose="05000000000000000000" pitchFamily="2" charset="2"/>
                            </a:rPr>
                            <m:t>+0.4636…</m:t>
                          </m:r>
                        </m:e>
                      </m:d>
                    </m:oMath>
                  </m:oMathPara>
                </a14:m>
                <a:endParaRPr lang="en-US" sz="1400" dirty="0">
                  <a:solidFill>
                    <a:schemeClr val="tx1"/>
                  </a:solidFill>
                  <a:latin typeface="Comic Sans MS" pitchFamily="66" charset="0"/>
                  <a:ea typeface="Cambria Math"/>
                </a:endParaRPr>
              </a:p>
            </p:txBody>
          </p:sp>
        </mc:Choice>
        <mc:Fallback xmlns="">
          <p:sp>
            <p:nvSpPr>
              <p:cNvPr id="34" name="テキスト ボックス 33">
                <a:extLst>
                  <a:ext uri="{FF2B5EF4-FFF2-40B4-BE49-F238E27FC236}">
                    <a16:creationId xmlns:a16="http://schemas.microsoft.com/office/drawing/2014/main" id="{97E03608-431A-47D7-8CB4-D99713F62891}"/>
                  </a:ext>
                </a:extLst>
              </p:cNvPr>
              <p:cNvSpPr txBox="1">
                <a:spLocks noRot="1" noChangeAspect="1" noMove="1" noResize="1" noEditPoints="1" noAdjustHandles="1" noChangeArrowheads="1" noChangeShapeType="1" noTextEdit="1"/>
              </p:cNvSpPr>
              <p:nvPr/>
            </p:nvSpPr>
            <p:spPr>
              <a:xfrm>
                <a:off x="4843639" y="1999108"/>
                <a:ext cx="2498723" cy="337528"/>
              </a:xfrm>
              <a:prstGeom prst="rect">
                <a:avLst/>
              </a:prstGeom>
              <a:blipFill>
                <a:blip r:embed="rId12"/>
                <a:stretch>
                  <a:fillRect/>
                </a:stretch>
              </a:blipFill>
            </p:spPr>
            <p:txBody>
              <a:bodyPr/>
              <a:lstStyle/>
              <a:p>
                <a:r>
                  <a:rPr lang="en-GB">
                    <a:noFill/>
                  </a:rPr>
                  <a:t> </a:t>
                </a:r>
              </a:p>
            </p:txBody>
          </p:sp>
        </mc:Fallback>
      </mc:AlternateContent>
      <p:sp>
        <p:nvSpPr>
          <p:cNvPr id="36" name="Arc 53">
            <a:extLst>
              <a:ext uri="{FF2B5EF4-FFF2-40B4-BE49-F238E27FC236}">
                <a16:creationId xmlns:a16="http://schemas.microsoft.com/office/drawing/2014/main" id="{43D85440-66FF-434B-AED1-3752080CAE54}"/>
              </a:ext>
            </a:extLst>
          </p:cNvPr>
          <p:cNvSpPr/>
          <p:nvPr/>
        </p:nvSpPr>
        <p:spPr>
          <a:xfrm>
            <a:off x="6994901" y="1761623"/>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54">
            <a:extLst>
              <a:ext uri="{FF2B5EF4-FFF2-40B4-BE49-F238E27FC236}">
                <a16:creationId xmlns:a16="http://schemas.microsoft.com/office/drawing/2014/main" id="{69548111-DBD9-4BA5-BC4D-FA3FE3308B8A}"/>
              </a:ext>
            </a:extLst>
          </p:cNvPr>
          <p:cNvSpPr txBox="1"/>
          <p:nvPr/>
        </p:nvSpPr>
        <p:spPr>
          <a:xfrm>
            <a:off x="7143184" y="1638676"/>
            <a:ext cx="168243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using the expression we worked out</a:t>
            </a:r>
          </a:p>
        </p:txBody>
      </p:sp>
      <mc:AlternateContent xmlns:mc="http://schemas.openxmlformats.org/markup-compatibility/2006" xmlns:a14="http://schemas.microsoft.com/office/drawing/2010/main">
        <mc:Choice Requires="a14">
          <p:sp>
            <p:nvSpPr>
              <p:cNvPr id="38" name="TextBox 54">
                <a:extLst>
                  <a:ext uri="{FF2B5EF4-FFF2-40B4-BE49-F238E27FC236}">
                    <a16:creationId xmlns:a16="http://schemas.microsoft.com/office/drawing/2014/main" id="{97811847-3411-4463-810F-4D0EEE1CCEAC}"/>
                  </a:ext>
                </a:extLst>
              </p:cNvPr>
              <p:cNvSpPr txBox="1"/>
              <p:nvPr/>
            </p:nvSpPr>
            <p:spPr>
              <a:xfrm>
                <a:off x="4317023" y="2568571"/>
                <a:ext cx="4633545" cy="54566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greatest value of this will be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5</m:t>
                        </m:r>
                      </m:e>
                    </m:rad>
                  </m:oMath>
                </a14:m>
                <a:r>
                  <a:rPr lang="en-US" sz="1400" dirty="0">
                    <a:solidFill>
                      <a:srgbClr val="FF0000"/>
                    </a:solidFill>
                    <a:latin typeface="Comic Sans MS" panose="030F0702030302020204" pitchFamily="66" charset="0"/>
                  </a:rPr>
                  <a:t>, so this is the maximum displacement of the particle from </a:t>
                </a:r>
                <a14:m>
                  <m:oMath xmlns:m="http://schemas.openxmlformats.org/officeDocument/2006/math">
                    <m:r>
                      <a:rPr lang="en-US" sz="1400" i="1" dirty="0" smtClean="0">
                        <a:solidFill>
                          <a:srgbClr val="FF0000"/>
                        </a:solidFill>
                        <a:latin typeface="Cambria Math" panose="02040503050406030204" pitchFamily="18" charset="0"/>
                      </a:rPr>
                      <m:t>𝑂</m:t>
                    </m:r>
                  </m:oMath>
                </a14:m>
                <a:r>
                  <a:rPr lang="en-US" sz="1400" dirty="0">
                    <a:solidFill>
                      <a:srgbClr val="FF0000"/>
                    </a:solidFill>
                    <a:latin typeface="Comic Sans MS" panose="030F0702030302020204" pitchFamily="66" charset="0"/>
                  </a:rPr>
                  <a:t>.</a:t>
                </a:r>
              </a:p>
            </p:txBody>
          </p:sp>
        </mc:Choice>
        <mc:Fallback xmlns="">
          <p:sp>
            <p:nvSpPr>
              <p:cNvPr id="38" name="TextBox 54">
                <a:extLst>
                  <a:ext uri="{FF2B5EF4-FFF2-40B4-BE49-F238E27FC236}">
                    <a16:creationId xmlns:a16="http://schemas.microsoft.com/office/drawing/2014/main" id="{97811847-3411-4463-810F-4D0EEE1CCEAC}"/>
                  </a:ext>
                </a:extLst>
              </p:cNvPr>
              <p:cNvSpPr txBox="1">
                <a:spLocks noRot="1" noChangeAspect="1" noMove="1" noResize="1" noEditPoints="1" noAdjustHandles="1" noChangeArrowheads="1" noChangeShapeType="1" noTextEdit="1"/>
              </p:cNvSpPr>
              <p:nvPr/>
            </p:nvSpPr>
            <p:spPr>
              <a:xfrm>
                <a:off x="4317023" y="2568571"/>
                <a:ext cx="4633545" cy="545662"/>
              </a:xfrm>
              <a:prstGeom prst="rect">
                <a:avLst/>
              </a:prstGeom>
              <a:blipFill>
                <a:blip r:embed="rId13"/>
                <a:stretch>
                  <a:fillRect b="-10000"/>
                </a:stretch>
              </a:blipFill>
            </p:spPr>
            <p:txBody>
              <a:bodyPr/>
              <a:lstStyle/>
              <a:p>
                <a:r>
                  <a:rPr lang="en-GB">
                    <a:noFill/>
                  </a:rPr>
                  <a:t> </a:t>
                </a:r>
              </a:p>
            </p:txBody>
          </p:sp>
        </mc:Fallback>
      </mc:AlternateContent>
    </p:spTree>
    <p:extLst>
      <p:ext uri="{BB962C8B-B14F-4D97-AF65-F5344CB8AC3E}">
        <p14:creationId xmlns:p14="http://schemas.microsoft.com/office/powerpoint/2010/main" val="40252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4" grpId="0"/>
      <p:bldP spid="36" grpId="0" animBg="1"/>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p:cxnSp>
        <p:nvCxnSpPr>
          <p:cNvPr id="4" name="直線矢印コネクタ 3">
            <a:extLst>
              <a:ext uri="{FF2B5EF4-FFF2-40B4-BE49-F238E27FC236}">
                <a16:creationId xmlns:a16="http://schemas.microsoft.com/office/drawing/2014/main" id="{3408C3CB-1832-45D7-B4FB-8F1CE81014E7}"/>
              </a:ext>
            </a:extLst>
          </p:cNvPr>
          <p:cNvCxnSpPr/>
          <p:nvPr/>
        </p:nvCxnSpPr>
        <p:spPr>
          <a:xfrm flipH="1">
            <a:off x="3648891" y="4511040"/>
            <a:ext cx="383178" cy="2264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8B35F616-87AE-4C6D-A533-87C52EE1FE54}"/>
              </a:ext>
            </a:extLst>
          </p:cNvPr>
          <p:cNvSpPr txBox="1"/>
          <p:nvPr/>
        </p:nvSpPr>
        <p:spPr>
          <a:xfrm>
            <a:off x="3831772" y="4267200"/>
            <a:ext cx="259515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particle moves with simple harmonic motion’</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057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7DAA209-4136-4129-95C0-0FAC12B9E332}"/>
                  </a:ext>
                </a:extLst>
              </p:cNvPr>
              <p:cNvSpPr txBox="1"/>
              <p:nvPr/>
            </p:nvSpPr>
            <p:spPr>
              <a:xfrm>
                <a:off x="5345724" y="1661718"/>
                <a:ext cx="97594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sym typeface="Wingdings" panose="05000000000000000000" pitchFamily="2" charset="2"/>
                            </a:rPr>
                          </m:ctrlPr>
                        </m:accPr>
                        <m:e>
                          <m:r>
                            <a:rPr lang="en-US" sz="1400" b="0" i="1" smtClean="0">
                              <a:latin typeface="Cambria Math" panose="02040503050406030204" pitchFamily="18" charset="0"/>
                              <a:sym typeface="Wingdings" panose="05000000000000000000" pitchFamily="2" charset="2"/>
                            </a:rPr>
                            <m:t>𝑥</m:t>
                          </m:r>
                        </m:e>
                      </m:acc>
                      <m:r>
                        <a:rPr lang="en-US" sz="1400" b="0" i="1" smtClean="0">
                          <a:latin typeface="Cambria Math" panose="02040503050406030204" pitchFamily="18" charset="0"/>
                          <a:sym typeface="Wingdings" panose="05000000000000000000" pitchFamily="2" charset="2"/>
                        </a:rPr>
                        <m:t>=−25</m:t>
                      </m:r>
                      <m:r>
                        <a:rPr lang="en-US" sz="1400" b="0" i="1" smtClean="0">
                          <a:latin typeface="Cambria Math" panose="02040503050406030204" pitchFamily="18" charset="0"/>
                          <a:sym typeface="Wingdings" panose="05000000000000000000" pitchFamily="2" charset="2"/>
                        </a:rPr>
                        <m:t>𝑥</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17DAA209-4136-4129-95C0-0FAC12B9E332}"/>
                  </a:ext>
                </a:extLst>
              </p:cNvPr>
              <p:cNvSpPr txBox="1">
                <a:spLocks noRot="1" noChangeAspect="1" noMove="1" noResize="1" noEditPoints="1" noAdjustHandles="1" noChangeArrowheads="1" noChangeShapeType="1" noTextEdit="1"/>
              </p:cNvSpPr>
              <p:nvPr/>
            </p:nvSpPr>
            <p:spPr>
              <a:xfrm>
                <a:off x="5345724" y="1661718"/>
                <a:ext cx="97594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CADA391-39B6-490D-9694-49CD75B3F958}"/>
                  </a:ext>
                </a:extLst>
              </p:cNvPr>
              <p:cNvSpPr txBox="1"/>
              <p:nvPr/>
            </p:nvSpPr>
            <p:spPr>
              <a:xfrm>
                <a:off x="4589585" y="1960656"/>
                <a:ext cx="1450729"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sym typeface="Wingdings" panose="05000000000000000000" pitchFamily="2" charset="2"/>
                            </a:rPr>
                          </m:ctrlPr>
                        </m:fPr>
                        <m:num>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r>
                            <a:rPr lang="en-US" sz="1400" b="0" i="1" smtClean="0">
                              <a:latin typeface="Cambria Math" panose="02040503050406030204" pitchFamily="18" charset="0"/>
                              <a:sym typeface="Wingdings" panose="05000000000000000000" pitchFamily="2" charset="2"/>
                            </a:rPr>
                            <m:t>𝑑</m:t>
                          </m:r>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+25</m:t>
                      </m:r>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=0</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CCADA391-39B6-490D-9694-49CD75B3F958}"/>
                  </a:ext>
                </a:extLst>
              </p:cNvPr>
              <p:cNvSpPr txBox="1">
                <a:spLocks noRot="1" noChangeAspect="1" noMove="1" noResize="1" noEditPoints="1" noAdjustHandles="1" noChangeArrowheads="1" noChangeShapeType="1" noTextEdit="1"/>
              </p:cNvSpPr>
              <p:nvPr/>
            </p:nvSpPr>
            <p:spPr>
              <a:xfrm>
                <a:off x="4589585" y="1960656"/>
                <a:ext cx="1450729" cy="52456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2CAF8CF-5014-4E8C-A3FB-932F60F9FC96}"/>
                  </a:ext>
                </a:extLst>
              </p:cNvPr>
              <p:cNvSpPr txBox="1"/>
              <p:nvPr/>
            </p:nvSpPr>
            <p:spPr>
              <a:xfrm>
                <a:off x="4671648" y="2570255"/>
                <a:ext cx="145072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+25=0</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42CAF8CF-5014-4E8C-A3FB-932F60F9FC96}"/>
                  </a:ext>
                </a:extLst>
              </p:cNvPr>
              <p:cNvSpPr txBox="1">
                <a:spLocks noRot="1" noChangeAspect="1" noMove="1" noResize="1" noEditPoints="1" noAdjustHandles="1" noChangeArrowheads="1" noChangeShapeType="1" noTextEdit="1"/>
              </p:cNvSpPr>
              <p:nvPr/>
            </p:nvSpPr>
            <p:spPr>
              <a:xfrm>
                <a:off x="4671648" y="2570255"/>
                <a:ext cx="1450729"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1DC858E-26B1-4613-844C-0DDA03061B3B}"/>
                  </a:ext>
                </a:extLst>
              </p:cNvPr>
              <p:cNvSpPr txBox="1"/>
              <p:nvPr/>
            </p:nvSpPr>
            <p:spPr>
              <a:xfrm>
                <a:off x="5210910" y="3030386"/>
                <a:ext cx="104042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=−25</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41DC858E-26B1-4613-844C-0DDA03061B3B}"/>
                  </a:ext>
                </a:extLst>
              </p:cNvPr>
              <p:cNvSpPr txBox="1">
                <a:spLocks noRot="1" noChangeAspect="1" noMove="1" noResize="1" noEditPoints="1" noAdjustHandles="1" noChangeArrowheads="1" noChangeShapeType="1" noTextEdit="1"/>
              </p:cNvSpPr>
              <p:nvPr/>
            </p:nvSpPr>
            <p:spPr>
              <a:xfrm>
                <a:off x="5210910" y="3030386"/>
                <a:ext cx="1040421"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9958419C-3BAD-482B-BD02-0CCC1B3B37CD}"/>
                  </a:ext>
                </a:extLst>
              </p:cNvPr>
              <p:cNvSpPr txBox="1"/>
              <p:nvPr/>
            </p:nvSpPr>
            <p:spPr>
              <a:xfrm>
                <a:off x="5240217" y="3464139"/>
                <a:ext cx="104042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𝑚</m:t>
                      </m:r>
                      <m:r>
                        <a:rPr lang="en-US" sz="1400" b="0" i="1" smtClean="0">
                          <a:latin typeface="Cambria Math" panose="02040503050406030204" pitchFamily="18" charset="0"/>
                          <a:sym typeface="Wingdings" panose="05000000000000000000" pitchFamily="2" charset="2"/>
                        </a:rPr>
                        <m:t>=±5</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𝑖</m:t>
                      </m:r>
                    </m:oMath>
                  </m:oMathPara>
                </a14:m>
                <a:endParaRPr lang="en-GB" sz="1400" dirty="0"/>
              </a:p>
            </p:txBody>
          </p:sp>
        </mc:Choice>
        <mc:Fallback xmlns="">
          <p:sp>
            <p:nvSpPr>
              <p:cNvPr id="18" name="テキスト ボックス 17">
                <a:extLst>
                  <a:ext uri="{FF2B5EF4-FFF2-40B4-BE49-F238E27FC236}">
                    <a16:creationId xmlns:a16="http://schemas.microsoft.com/office/drawing/2014/main" id="{9958419C-3BAD-482B-BD02-0CCC1B3B37CD}"/>
                  </a:ext>
                </a:extLst>
              </p:cNvPr>
              <p:cNvSpPr txBox="1">
                <a:spLocks noRot="1" noChangeAspect="1" noMove="1" noResize="1" noEditPoints="1" noAdjustHandles="1" noChangeArrowheads="1" noChangeShapeType="1" noTextEdit="1"/>
              </p:cNvSpPr>
              <p:nvPr/>
            </p:nvSpPr>
            <p:spPr>
              <a:xfrm>
                <a:off x="5240217" y="3464139"/>
                <a:ext cx="1040421"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B579F1CE-9F56-4645-AD49-0FC158459DF0}"/>
                  </a:ext>
                </a:extLst>
              </p:cNvPr>
              <p:cNvSpPr txBox="1"/>
              <p:nvPr/>
            </p:nvSpPr>
            <p:spPr>
              <a:xfrm>
                <a:off x="5345724" y="3894963"/>
                <a:ext cx="189034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GB" sz="1400" i="1">
                          <a:latin typeface="Cambria Math"/>
                          <a:ea typeface="Cambria Math"/>
                        </a:rPr>
                        <m:t>𝐴𝑐𝑜𝑠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B579F1CE-9F56-4645-AD49-0FC158459DF0}"/>
                  </a:ext>
                </a:extLst>
              </p:cNvPr>
              <p:cNvSpPr txBox="1">
                <a:spLocks noRot="1" noChangeAspect="1" noMove="1" noResize="1" noEditPoints="1" noAdjustHandles="1" noChangeArrowheads="1" noChangeShapeType="1" noTextEdit="1"/>
              </p:cNvSpPr>
              <p:nvPr/>
            </p:nvSpPr>
            <p:spPr>
              <a:xfrm>
                <a:off x="5345724" y="3894963"/>
                <a:ext cx="1890345" cy="307777"/>
              </a:xfrm>
              <a:prstGeom prst="rect">
                <a:avLst/>
              </a:prstGeom>
              <a:blipFill>
                <a:blip r:embed="rId15"/>
                <a:stretch>
                  <a:fillRect/>
                </a:stretch>
              </a:blipFill>
            </p:spPr>
            <p:txBody>
              <a:bodyPr/>
              <a:lstStyle/>
              <a:p>
                <a:r>
                  <a:rPr lang="en-GB">
                    <a:noFill/>
                  </a:rPr>
                  <a:t> </a:t>
                </a:r>
              </a:p>
            </p:txBody>
          </p:sp>
        </mc:Fallback>
      </mc:AlternateContent>
      <p:sp>
        <p:nvSpPr>
          <p:cNvPr id="21" name="Arc 53">
            <a:extLst>
              <a:ext uri="{FF2B5EF4-FFF2-40B4-BE49-F238E27FC236}">
                <a16:creationId xmlns:a16="http://schemas.microsoft.com/office/drawing/2014/main" id="{3E3A862C-13D4-4F46-934E-0E2C1E00E308}"/>
              </a:ext>
            </a:extLst>
          </p:cNvPr>
          <p:cNvSpPr/>
          <p:nvPr/>
        </p:nvSpPr>
        <p:spPr>
          <a:xfrm>
            <a:off x="6203594" y="182317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54">
            <a:extLst>
              <a:ext uri="{FF2B5EF4-FFF2-40B4-BE49-F238E27FC236}">
                <a16:creationId xmlns:a16="http://schemas.microsoft.com/office/drawing/2014/main" id="{5F699736-2FA8-4FB8-95BC-A41351346F8D}"/>
              </a:ext>
            </a:extLst>
          </p:cNvPr>
          <p:cNvSpPr txBox="1"/>
          <p:nvPr/>
        </p:nvSpPr>
        <p:spPr>
          <a:xfrm>
            <a:off x="6409593" y="1770560"/>
            <a:ext cx="283112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so that second order differential techniques can be used</a:t>
            </a:r>
          </a:p>
        </p:txBody>
      </p:sp>
      <p:sp>
        <p:nvSpPr>
          <p:cNvPr id="23" name="Arc 53">
            <a:extLst>
              <a:ext uri="{FF2B5EF4-FFF2-40B4-BE49-F238E27FC236}">
                <a16:creationId xmlns:a16="http://schemas.microsoft.com/office/drawing/2014/main" id="{2C61C218-B706-4859-B36C-8045C546A374}"/>
              </a:ext>
            </a:extLst>
          </p:cNvPr>
          <p:cNvSpPr/>
          <p:nvPr/>
        </p:nvSpPr>
        <p:spPr>
          <a:xfrm>
            <a:off x="5869486" y="2262785"/>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53">
            <a:extLst>
              <a:ext uri="{FF2B5EF4-FFF2-40B4-BE49-F238E27FC236}">
                <a16:creationId xmlns:a16="http://schemas.microsoft.com/office/drawing/2014/main" id="{1E4CEE7B-417D-4A35-BD47-53FEB676F392}"/>
              </a:ext>
            </a:extLst>
          </p:cNvPr>
          <p:cNvSpPr/>
          <p:nvPr/>
        </p:nvSpPr>
        <p:spPr>
          <a:xfrm>
            <a:off x="6054125" y="2702401"/>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53">
            <a:extLst>
              <a:ext uri="{FF2B5EF4-FFF2-40B4-BE49-F238E27FC236}">
                <a16:creationId xmlns:a16="http://schemas.microsoft.com/office/drawing/2014/main" id="{54F6543A-D868-4060-99A4-C1E37324FCFB}"/>
              </a:ext>
            </a:extLst>
          </p:cNvPr>
          <p:cNvSpPr/>
          <p:nvPr/>
        </p:nvSpPr>
        <p:spPr>
          <a:xfrm>
            <a:off x="6080502" y="3203562"/>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952C7B1B-5107-484B-98BC-B99F92166D4D}"/>
              </a:ext>
            </a:extLst>
          </p:cNvPr>
          <p:cNvSpPr/>
          <p:nvPr/>
        </p:nvSpPr>
        <p:spPr>
          <a:xfrm>
            <a:off x="7012486" y="3643177"/>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CED3C0B5-E512-4847-BF34-80644F02FACB}"/>
              </a:ext>
            </a:extLst>
          </p:cNvPr>
          <p:cNvSpPr txBox="1"/>
          <p:nvPr/>
        </p:nvSpPr>
        <p:spPr>
          <a:xfrm>
            <a:off x="6082059" y="2322455"/>
            <a:ext cx="227183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8" name="TextBox 54">
            <a:extLst>
              <a:ext uri="{FF2B5EF4-FFF2-40B4-BE49-F238E27FC236}">
                <a16:creationId xmlns:a16="http://schemas.microsoft.com/office/drawing/2014/main" id="{731C6AB9-D149-465F-8B43-CEEB4A7E0AC9}"/>
              </a:ext>
            </a:extLst>
          </p:cNvPr>
          <p:cNvSpPr txBox="1"/>
          <p:nvPr/>
        </p:nvSpPr>
        <p:spPr>
          <a:xfrm>
            <a:off x="6339512" y="2775217"/>
            <a:ext cx="10644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25</a:t>
            </a:r>
          </a:p>
        </p:txBody>
      </p:sp>
      <p:sp>
        <p:nvSpPr>
          <p:cNvPr id="29" name="TextBox 54">
            <a:extLst>
              <a:ext uri="{FF2B5EF4-FFF2-40B4-BE49-F238E27FC236}">
                <a16:creationId xmlns:a16="http://schemas.microsoft.com/office/drawing/2014/main" id="{681A1A86-850B-45F8-B36C-14284C501E50}"/>
              </a:ext>
            </a:extLst>
          </p:cNvPr>
          <p:cNvSpPr txBox="1"/>
          <p:nvPr/>
        </p:nvSpPr>
        <p:spPr>
          <a:xfrm>
            <a:off x="6286246" y="3254611"/>
            <a:ext cx="10644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a:t>
            </a:r>
          </a:p>
        </p:txBody>
      </p:sp>
      <p:sp>
        <p:nvSpPr>
          <p:cNvPr id="30" name="TextBox 54">
            <a:extLst>
              <a:ext uri="{FF2B5EF4-FFF2-40B4-BE49-F238E27FC236}">
                <a16:creationId xmlns:a16="http://schemas.microsoft.com/office/drawing/2014/main" id="{953D45E2-0453-4EE7-9196-226AB0B762D8}"/>
              </a:ext>
            </a:extLst>
          </p:cNvPr>
          <p:cNvSpPr txBox="1"/>
          <p:nvPr/>
        </p:nvSpPr>
        <p:spPr>
          <a:xfrm>
            <a:off x="7235300" y="3618595"/>
            <a:ext cx="19087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above</a:t>
            </a:r>
          </a:p>
        </p:txBody>
      </p:sp>
      <p:cxnSp>
        <p:nvCxnSpPr>
          <p:cNvPr id="31" name="直線矢印コネクタ 30">
            <a:extLst>
              <a:ext uri="{FF2B5EF4-FFF2-40B4-BE49-F238E27FC236}">
                <a16:creationId xmlns:a16="http://schemas.microsoft.com/office/drawing/2014/main" id="{7E831DB1-A37D-445C-8102-3EA5FD8A9A34}"/>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animBg="1"/>
      <p:bldP spid="22" grpId="0"/>
      <p:bldP spid="23" grpId="0" animBg="1"/>
      <p:bldP spid="24" grpId="0" animBg="1"/>
      <p:bldP spid="25" grpId="0" animBg="1"/>
      <p:bldP spid="26" grpId="0" animBg="1"/>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B579F1CE-9F56-4645-AD49-0FC158459DF0}"/>
                  </a:ext>
                </a:extLst>
              </p:cNvPr>
              <p:cNvSpPr txBox="1"/>
              <p:nvPr/>
            </p:nvSpPr>
            <p:spPr>
              <a:xfrm>
                <a:off x="4897316" y="1565001"/>
                <a:ext cx="189034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GB" sz="1400" i="1">
                          <a:latin typeface="Cambria Math"/>
                          <a:ea typeface="Cambria Math"/>
                        </a:rPr>
                        <m:t>𝐴𝑐𝑜𝑠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B579F1CE-9F56-4645-AD49-0FC158459DF0}"/>
                  </a:ext>
                </a:extLst>
              </p:cNvPr>
              <p:cNvSpPr txBox="1">
                <a:spLocks noRot="1" noChangeAspect="1" noMove="1" noResize="1" noEditPoints="1" noAdjustHandles="1" noChangeArrowheads="1" noChangeShapeType="1" noTextEdit="1"/>
              </p:cNvSpPr>
              <p:nvPr/>
            </p:nvSpPr>
            <p:spPr>
              <a:xfrm>
                <a:off x="4897316" y="1565001"/>
                <a:ext cx="1890345" cy="307777"/>
              </a:xfrm>
              <a:prstGeom prst="rect">
                <a:avLst/>
              </a:prstGeom>
              <a:blipFill>
                <a:blip r:embed="rId10"/>
                <a:stretch>
                  <a:fillRect/>
                </a:stretch>
              </a:blipFill>
            </p:spPr>
            <p:txBody>
              <a:bodyPr/>
              <a:lstStyle/>
              <a:p>
                <a:r>
                  <a:rPr lang="en-GB">
                    <a:noFill/>
                  </a:rPr>
                  <a:t> </a:t>
                </a:r>
              </a:p>
            </p:txBody>
          </p:sp>
        </mc:Fallback>
      </mc:AlternateContent>
      <p:sp>
        <p:nvSpPr>
          <p:cNvPr id="26" name="Arc 53">
            <a:extLst>
              <a:ext uri="{FF2B5EF4-FFF2-40B4-BE49-F238E27FC236}">
                <a16:creationId xmlns:a16="http://schemas.microsoft.com/office/drawing/2014/main" id="{952C7B1B-5107-484B-98BC-B99F92166D4D}"/>
              </a:ext>
            </a:extLst>
          </p:cNvPr>
          <p:cNvSpPr/>
          <p:nvPr/>
        </p:nvSpPr>
        <p:spPr>
          <a:xfrm>
            <a:off x="6915771" y="1740876"/>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54">
                <a:extLst>
                  <a:ext uri="{FF2B5EF4-FFF2-40B4-BE49-F238E27FC236}">
                    <a16:creationId xmlns:a16="http://schemas.microsoft.com/office/drawing/2014/main" id="{953D45E2-0453-4EE7-9196-226AB0B762D8}"/>
                  </a:ext>
                </a:extLst>
              </p:cNvPr>
              <p:cNvSpPr txBox="1"/>
              <p:nvPr/>
            </p:nvSpPr>
            <p:spPr>
              <a:xfrm>
                <a:off x="7085831" y="1781003"/>
                <a:ext cx="163613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=0.4</m:t>
                    </m:r>
                  </m:oMath>
                </a14:m>
                <a:endParaRPr lang="en-US" sz="1200" dirty="0">
                  <a:solidFill>
                    <a:srgbClr val="FF0000"/>
                  </a:solidFill>
                  <a:latin typeface="Comic Sans MS" panose="030F0702030302020204" pitchFamily="66" charset="0"/>
                </a:endParaRPr>
              </a:p>
            </p:txBody>
          </p:sp>
        </mc:Choice>
        <mc:Fallback xmlns="">
          <p:sp>
            <p:nvSpPr>
              <p:cNvPr id="30" name="TextBox 54">
                <a:extLst>
                  <a:ext uri="{FF2B5EF4-FFF2-40B4-BE49-F238E27FC236}">
                    <a16:creationId xmlns:a16="http://schemas.microsoft.com/office/drawing/2014/main" id="{953D45E2-0453-4EE7-9196-226AB0B762D8}"/>
                  </a:ext>
                </a:extLst>
              </p:cNvPr>
              <p:cNvSpPr txBox="1">
                <a:spLocks noRot="1" noChangeAspect="1" noMove="1" noResize="1" noEditPoints="1" noAdjustHandles="1" noChangeArrowheads="1" noChangeShapeType="1" noTextEdit="1"/>
              </p:cNvSpPr>
              <p:nvPr/>
            </p:nvSpPr>
            <p:spPr>
              <a:xfrm>
                <a:off x="7085831" y="1781003"/>
                <a:ext cx="1636138" cy="276999"/>
              </a:xfrm>
              <a:prstGeom prst="rect">
                <a:avLst/>
              </a:prstGeom>
              <a:blipFill>
                <a:blip r:embed="rId11"/>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407D7FFB-B1C4-4605-8CD0-80533BA4E735}"/>
                  </a:ext>
                </a:extLst>
              </p:cNvPr>
              <p:cNvSpPr txBox="1"/>
              <p:nvPr/>
            </p:nvSpPr>
            <p:spPr>
              <a:xfrm>
                <a:off x="4785946" y="1937208"/>
                <a:ext cx="231823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0.4=</m:t>
                      </m:r>
                      <m:r>
                        <a:rPr lang="en-GB" sz="1400" i="1">
                          <a:latin typeface="Cambria Math"/>
                          <a:ea typeface="Cambria Math"/>
                        </a:rPr>
                        <m:t>𝐴𝑐𝑜𝑠</m:t>
                      </m:r>
                      <m:r>
                        <a:rPr lang="en-US" sz="1400" b="0" i="1" smtClean="0">
                          <a:latin typeface="Cambria Math" panose="02040503050406030204" pitchFamily="18" charset="0"/>
                          <a:ea typeface="Cambria Math"/>
                        </a:rPr>
                        <m:t>5(0)</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5(0)</m:t>
                      </m:r>
                    </m:oMath>
                  </m:oMathPara>
                </a14:m>
                <a:endParaRPr lang="en-GB" sz="1400" dirty="0"/>
              </a:p>
            </p:txBody>
          </p:sp>
        </mc:Choice>
        <mc:Fallback xmlns="">
          <p:sp>
            <p:nvSpPr>
              <p:cNvPr id="32" name="テキスト ボックス 31">
                <a:extLst>
                  <a:ext uri="{FF2B5EF4-FFF2-40B4-BE49-F238E27FC236}">
                    <a16:creationId xmlns:a16="http://schemas.microsoft.com/office/drawing/2014/main" id="{407D7FFB-B1C4-4605-8CD0-80533BA4E735}"/>
                  </a:ext>
                </a:extLst>
              </p:cNvPr>
              <p:cNvSpPr txBox="1">
                <a:spLocks noRot="1" noChangeAspect="1" noMove="1" noResize="1" noEditPoints="1" noAdjustHandles="1" noChangeArrowheads="1" noChangeShapeType="1" noTextEdit="1"/>
              </p:cNvSpPr>
              <p:nvPr/>
            </p:nvSpPr>
            <p:spPr>
              <a:xfrm>
                <a:off x="4785946" y="1937208"/>
                <a:ext cx="2318239" cy="307777"/>
              </a:xfrm>
              <a:prstGeom prst="rect">
                <a:avLst/>
              </a:prstGeom>
              <a:blipFill>
                <a:blip r:embed="rId12"/>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71E0352A-B048-4E75-9BCB-C2DC4946FEE2}"/>
                  </a:ext>
                </a:extLst>
              </p:cNvPr>
              <p:cNvSpPr txBox="1"/>
              <p:nvPr/>
            </p:nvSpPr>
            <p:spPr>
              <a:xfrm>
                <a:off x="4780086" y="2335794"/>
                <a:ext cx="82940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0.4=</m:t>
                      </m:r>
                      <m:r>
                        <a:rPr lang="en-US" sz="1400" i="1" smtClean="0">
                          <a:latin typeface="Cambria Math" panose="02040503050406030204" pitchFamily="18" charset="0"/>
                          <a:ea typeface="Cambria Math"/>
                        </a:rPr>
                        <m:t>𝐴</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71E0352A-B048-4E75-9BCB-C2DC4946FEE2}"/>
                  </a:ext>
                </a:extLst>
              </p:cNvPr>
              <p:cNvSpPr txBox="1">
                <a:spLocks noRot="1" noChangeAspect="1" noMove="1" noResize="1" noEditPoints="1" noAdjustHandles="1" noChangeArrowheads="1" noChangeShapeType="1" noTextEdit="1"/>
              </p:cNvSpPr>
              <p:nvPr/>
            </p:nvSpPr>
            <p:spPr>
              <a:xfrm>
                <a:off x="4780086" y="2335794"/>
                <a:ext cx="829407"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611BE7B-7B06-42A6-B38C-8F91EBF8A620}"/>
                  </a:ext>
                </a:extLst>
              </p:cNvPr>
              <p:cNvSpPr txBox="1"/>
              <p:nvPr/>
            </p:nvSpPr>
            <p:spPr>
              <a:xfrm>
                <a:off x="4900247" y="2746100"/>
                <a:ext cx="20192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D611BE7B-7B06-42A6-B38C-8F91EBF8A620}"/>
                  </a:ext>
                </a:extLst>
              </p:cNvPr>
              <p:cNvSpPr txBox="1">
                <a:spLocks noRot="1" noChangeAspect="1" noMove="1" noResize="1" noEditPoints="1" noAdjustHandles="1" noChangeArrowheads="1" noChangeShapeType="1" noTextEdit="1"/>
              </p:cNvSpPr>
              <p:nvPr/>
            </p:nvSpPr>
            <p:spPr>
              <a:xfrm>
                <a:off x="4900247" y="2746100"/>
                <a:ext cx="2019299" cy="307777"/>
              </a:xfrm>
              <a:prstGeom prst="rect">
                <a:avLst/>
              </a:prstGeom>
              <a:blipFill>
                <a:blip r:embed="rId14"/>
                <a:stretch>
                  <a:fillRect/>
                </a:stretch>
              </a:blipFill>
            </p:spPr>
            <p:txBody>
              <a:bodyPr/>
              <a:lstStyle/>
              <a:p>
                <a:r>
                  <a:rPr lang="en-GB">
                    <a:noFill/>
                  </a:rPr>
                  <a:t> </a:t>
                </a:r>
              </a:p>
            </p:txBody>
          </p:sp>
        </mc:Fallback>
      </mc:AlternateContent>
      <p:sp>
        <p:nvSpPr>
          <p:cNvPr id="35" name="Arc 53">
            <a:extLst>
              <a:ext uri="{FF2B5EF4-FFF2-40B4-BE49-F238E27FC236}">
                <a16:creationId xmlns:a16="http://schemas.microsoft.com/office/drawing/2014/main" id="{390C00FD-0115-49C3-8EBB-AA4A9D7D0B31}"/>
              </a:ext>
            </a:extLst>
          </p:cNvPr>
          <p:cNvSpPr/>
          <p:nvPr/>
        </p:nvSpPr>
        <p:spPr>
          <a:xfrm>
            <a:off x="6880602" y="2136530"/>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41796AE3-E268-4760-A142-B6863A3D3687}"/>
              </a:ext>
            </a:extLst>
          </p:cNvPr>
          <p:cNvSpPr/>
          <p:nvPr/>
        </p:nvSpPr>
        <p:spPr>
          <a:xfrm>
            <a:off x="6695964" y="2540976"/>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54">
            <a:extLst>
              <a:ext uri="{FF2B5EF4-FFF2-40B4-BE49-F238E27FC236}">
                <a16:creationId xmlns:a16="http://schemas.microsoft.com/office/drawing/2014/main" id="{F37E4DE2-0883-493B-9C77-832452AB3BD0}"/>
              </a:ext>
            </a:extLst>
          </p:cNvPr>
          <p:cNvSpPr txBox="1"/>
          <p:nvPr/>
        </p:nvSpPr>
        <p:spPr>
          <a:xfrm>
            <a:off x="7103415" y="2176657"/>
            <a:ext cx="78328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38" name="TextBox 54">
            <a:extLst>
              <a:ext uri="{FF2B5EF4-FFF2-40B4-BE49-F238E27FC236}">
                <a16:creationId xmlns:a16="http://schemas.microsoft.com/office/drawing/2014/main" id="{73220191-44AB-4E63-800B-D2B4FD17D33B}"/>
              </a:ext>
            </a:extLst>
          </p:cNvPr>
          <p:cNvSpPr txBox="1"/>
          <p:nvPr/>
        </p:nvSpPr>
        <p:spPr>
          <a:xfrm>
            <a:off x="6839646" y="2466803"/>
            <a:ext cx="175043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part of the relationship</a:t>
            </a:r>
          </a:p>
        </p:txBody>
      </p:sp>
      <p:sp>
        <p:nvSpPr>
          <p:cNvPr id="39" name="TextBox 54">
            <a:extLst>
              <a:ext uri="{FF2B5EF4-FFF2-40B4-BE49-F238E27FC236}">
                <a16:creationId xmlns:a16="http://schemas.microsoft.com/office/drawing/2014/main" id="{2733901A-7257-4AF5-92E5-9354181FCE8B}"/>
              </a:ext>
            </a:extLst>
          </p:cNvPr>
          <p:cNvSpPr txBox="1"/>
          <p:nvPr/>
        </p:nvSpPr>
        <p:spPr>
          <a:xfrm>
            <a:off x="4404946" y="3205357"/>
            <a:ext cx="433460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differentiate to use the information we have about the velocity of the particle..</a:t>
            </a: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3E843B5B-5B6C-4E67-92A9-5B92CECCD2D5}"/>
                  </a:ext>
                </a:extLst>
              </p:cNvPr>
              <p:cNvSpPr txBox="1"/>
              <p:nvPr/>
            </p:nvSpPr>
            <p:spPr>
              <a:xfrm>
                <a:off x="4744916" y="4252516"/>
                <a:ext cx="2332892"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𝑑𝑥</m:t>
                          </m:r>
                        </m:num>
                        <m:den>
                          <m:r>
                            <a:rPr lang="en-US" sz="1400" b="0" i="1" smtClean="0">
                              <a:latin typeface="Cambria Math" panose="02040503050406030204" pitchFamily="18" charset="0"/>
                              <a:ea typeface="Cambria Math"/>
                            </a:rPr>
                            <m:t>𝑑𝑡</m:t>
                          </m:r>
                        </m:den>
                      </m:f>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5</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0" name="テキスト ボックス 39">
                <a:extLst>
                  <a:ext uri="{FF2B5EF4-FFF2-40B4-BE49-F238E27FC236}">
                    <a16:creationId xmlns:a16="http://schemas.microsoft.com/office/drawing/2014/main" id="{3E843B5B-5B6C-4E67-92A9-5B92CECCD2D5}"/>
                  </a:ext>
                </a:extLst>
              </p:cNvPr>
              <p:cNvSpPr txBox="1">
                <a:spLocks noRot="1" noChangeAspect="1" noMove="1" noResize="1" noEditPoints="1" noAdjustHandles="1" noChangeArrowheads="1" noChangeShapeType="1" noTextEdit="1"/>
              </p:cNvSpPr>
              <p:nvPr/>
            </p:nvSpPr>
            <p:spPr>
              <a:xfrm>
                <a:off x="4744916" y="4252516"/>
                <a:ext cx="2332892" cy="514243"/>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5113DBED-8E02-48EB-BA3D-7B3443F779F6}"/>
                  </a:ext>
                </a:extLst>
              </p:cNvPr>
              <p:cNvSpPr txBox="1"/>
              <p:nvPr/>
            </p:nvSpPr>
            <p:spPr>
              <a:xfrm>
                <a:off x="4900247" y="3906685"/>
                <a:ext cx="20192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2" name="テキスト ボックス 41">
                <a:extLst>
                  <a:ext uri="{FF2B5EF4-FFF2-40B4-BE49-F238E27FC236}">
                    <a16:creationId xmlns:a16="http://schemas.microsoft.com/office/drawing/2014/main" id="{5113DBED-8E02-48EB-BA3D-7B3443F779F6}"/>
                  </a:ext>
                </a:extLst>
              </p:cNvPr>
              <p:cNvSpPr txBox="1">
                <a:spLocks noRot="1" noChangeAspect="1" noMove="1" noResize="1" noEditPoints="1" noAdjustHandles="1" noChangeArrowheads="1" noChangeShapeType="1" noTextEdit="1"/>
              </p:cNvSpPr>
              <p:nvPr/>
            </p:nvSpPr>
            <p:spPr>
              <a:xfrm>
                <a:off x="4900247" y="3906685"/>
                <a:ext cx="201929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1C48275E-8812-4BBD-B0D3-6E415ADE5303}"/>
                  </a:ext>
                </a:extLst>
              </p:cNvPr>
              <p:cNvSpPr txBox="1"/>
              <p:nvPr/>
            </p:nvSpPr>
            <p:spPr>
              <a:xfrm>
                <a:off x="4906108" y="4835740"/>
                <a:ext cx="24706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0=−2</m:t>
                      </m:r>
                      <m:r>
                        <a:rPr lang="en-US" sz="1400" b="0" i="1" smtClean="0">
                          <a:latin typeface="Cambria Math" panose="02040503050406030204" pitchFamily="18" charset="0"/>
                          <a:ea typeface="Cambria Math"/>
                        </a:rPr>
                        <m:t>𝑠𝑖𝑛</m:t>
                      </m:r>
                      <m:r>
                        <a:rPr lang="en-US" sz="1400" b="0" i="1" smtClean="0">
                          <a:latin typeface="Cambria Math" panose="02040503050406030204" pitchFamily="18" charset="0"/>
                          <a:ea typeface="Cambria Math"/>
                        </a:rPr>
                        <m:t>5(0)+5</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5(0)</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1C48275E-8812-4BBD-B0D3-6E415ADE5303}"/>
                  </a:ext>
                </a:extLst>
              </p:cNvPr>
              <p:cNvSpPr txBox="1">
                <a:spLocks noRot="1" noChangeAspect="1" noMove="1" noResize="1" noEditPoints="1" noAdjustHandles="1" noChangeArrowheads="1" noChangeShapeType="1" noTextEdit="1"/>
              </p:cNvSpPr>
              <p:nvPr/>
            </p:nvSpPr>
            <p:spPr>
              <a:xfrm>
                <a:off x="4906108" y="4835740"/>
                <a:ext cx="2470637" cy="307777"/>
              </a:xfrm>
              <a:prstGeom prst="rect">
                <a:avLst/>
              </a:prstGeom>
              <a:blipFill>
                <a:blip r:embed="rId17"/>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62B27D15-A5DD-4DA2-ABC8-1815703AFF86}"/>
                  </a:ext>
                </a:extLst>
              </p:cNvPr>
              <p:cNvSpPr txBox="1"/>
              <p:nvPr/>
            </p:nvSpPr>
            <p:spPr>
              <a:xfrm>
                <a:off x="4935418" y="5287076"/>
                <a:ext cx="691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m:t>
                      </m:r>
                      <m:r>
                        <a:rPr lang="en-US" sz="1400" b="0" i="1" smtClean="0">
                          <a:latin typeface="Cambria Math" panose="02040503050406030204" pitchFamily="18" charset="0"/>
                          <a:ea typeface="Cambria Math"/>
                        </a:rPr>
                        <m:t>𝐵</m:t>
                      </m:r>
                    </m:oMath>
                  </m:oMathPara>
                </a14:m>
                <a:endParaRPr lang="en-GB" sz="1400" dirty="0"/>
              </a:p>
            </p:txBody>
          </p:sp>
        </mc:Choice>
        <mc:Fallback xmlns="">
          <p:sp>
            <p:nvSpPr>
              <p:cNvPr id="44" name="テキスト ボックス 43">
                <a:extLst>
                  <a:ext uri="{FF2B5EF4-FFF2-40B4-BE49-F238E27FC236}">
                    <a16:creationId xmlns:a16="http://schemas.microsoft.com/office/drawing/2014/main" id="{62B27D15-A5DD-4DA2-ABC8-1815703AFF86}"/>
                  </a:ext>
                </a:extLst>
              </p:cNvPr>
              <p:cNvSpPr txBox="1">
                <a:spLocks noRot="1" noChangeAspect="1" noMove="1" noResize="1" noEditPoints="1" noAdjustHandles="1" noChangeArrowheads="1" noChangeShapeType="1" noTextEdit="1"/>
              </p:cNvSpPr>
              <p:nvPr/>
            </p:nvSpPr>
            <p:spPr>
              <a:xfrm>
                <a:off x="4935418" y="5287076"/>
                <a:ext cx="691660"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2FFE423C-89A4-4254-B1C3-EE0091A4E72C}"/>
                  </a:ext>
                </a:extLst>
              </p:cNvPr>
              <p:cNvSpPr txBox="1"/>
              <p:nvPr/>
            </p:nvSpPr>
            <p:spPr>
              <a:xfrm>
                <a:off x="4964725" y="5773584"/>
                <a:ext cx="119868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5" name="テキスト ボックス 44">
                <a:extLst>
                  <a:ext uri="{FF2B5EF4-FFF2-40B4-BE49-F238E27FC236}">
                    <a16:creationId xmlns:a16="http://schemas.microsoft.com/office/drawing/2014/main" id="{2FFE423C-89A4-4254-B1C3-EE0091A4E72C}"/>
                  </a:ext>
                </a:extLst>
              </p:cNvPr>
              <p:cNvSpPr txBox="1">
                <a:spLocks noRot="1" noChangeAspect="1" noMove="1" noResize="1" noEditPoints="1" noAdjustHandles="1" noChangeArrowheads="1" noChangeShapeType="1" noTextEdit="1"/>
              </p:cNvSpPr>
              <p:nvPr/>
            </p:nvSpPr>
            <p:spPr>
              <a:xfrm>
                <a:off x="4964725" y="5773584"/>
                <a:ext cx="1198684" cy="307777"/>
              </a:xfrm>
              <a:prstGeom prst="rect">
                <a:avLst/>
              </a:prstGeom>
              <a:blipFill>
                <a:blip r:embed="rId19"/>
                <a:stretch>
                  <a:fillRect/>
                </a:stretch>
              </a:blipFill>
            </p:spPr>
            <p:txBody>
              <a:bodyPr/>
              <a:lstStyle/>
              <a:p>
                <a:r>
                  <a:rPr lang="en-GB">
                    <a:noFill/>
                  </a:rPr>
                  <a:t> </a:t>
                </a:r>
              </a:p>
            </p:txBody>
          </p:sp>
        </mc:Fallback>
      </mc:AlternateContent>
      <p:sp>
        <p:nvSpPr>
          <p:cNvPr id="46" name="Arc 53">
            <a:extLst>
              <a:ext uri="{FF2B5EF4-FFF2-40B4-BE49-F238E27FC236}">
                <a16:creationId xmlns:a16="http://schemas.microsoft.com/office/drawing/2014/main" id="{DB9E5BB7-1231-4AD6-9C56-74E1E3E2A202}"/>
              </a:ext>
            </a:extLst>
          </p:cNvPr>
          <p:cNvSpPr/>
          <p:nvPr/>
        </p:nvSpPr>
        <p:spPr>
          <a:xfrm>
            <a:off x="6848363" y="4091353"/>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54">
            <a:extLst>
              <a:ext uri="{FF2B5EF4-FFF2-40B4-BE49-F238E27FC236}">
                <a16:creationId xmlns:a16="http://schemas.microsoft.com/office/drawing/2014/main" id="{6E9A5DEF-3628-44A1-8E0B-F7BCB7C4E0DD}"/>
              </a:ext>
            </a:extLst>
          </p:cNvPr>
          <p:cNvSpPr txBox="1"/>
          <p:nvPr/>
        </p:nvSpPr>
        <p:spPr>
          <a:xfrm>
            <a:off x="7036008" y="4149065"/>
            <a:ext cx="126393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48" name="Arc 53">
            <a:extLst>
              <a:ext uri="{FF2B5EF4-FFF2-40B4-BE49-F238E27FC236}">
                <a16:creationId xmlns:a16="http://schemas.microsoft.com/office/drawing/2014/main" id="{CA1F2C96-A445-4981-9C6F-7D3B4449F7BF}"/>
              </a:ext>
            </a:extLst>
          </p:cNvPr>
          <p:cNvSpPr/>
          <p:nvPr/>
        </p:nvSpPr>
        <p:spPr>
          <a:xfrm>
            <a:off x="7164886" y="4548553"/>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53">
            <a:extLst>
              <a:ext uri="{FF2B5EF4-FFF2-40B4-BE49-F238E27FC236}">
                <a16:creationId xmlns:a16="http://schemas.microsoft.com/office/drawing/2014/main" id="{CE1A6D4D-580F-4BF8-86A9-001ADD522F01}"/>
              </a:ext>
            </a:extLst>
          </p:cNvPr>
          <p:cNvSpPr/>
          <p:nvPr/>
        </p:nvSpPr>
        <p:spPr>
          <a:xfrm>
            <a:off x="7129717" y="4988169"/>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783A0654-8124-4C72-90E0-19C8CD58FBD7}"/>
              </a:ext>
            </a:extLst>
          </p:cNvPr>
          <p:cNvSpPr/>
          <p:nvPr/>
        </p:nvSpPr>
        <p:spPr>
          <a:xfrm>
            <a:off x="5995509" y="5489330"/>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6D4B8657-9C67-4A5E-850E-AACE1152FE78}"/>
                  </a:ext>
                </a:extLst>
              </p:cNvPr>
              <p:cNvSpPr txBox="1"/>
              <p:nvPr/>
            </p:nvSpPr>
            <p:spPr>
              <a:xfrm>
                <a:off x="7334946" y="4615056"/>
                <a:ext cx="157166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=0</m:t>
                    </m:r>
                  </m:oMath>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6D4B8657-9C67-4A5E-850E-AACE1152FE78}"/>
                  </a:ext>
                </a:extLst>
              </p:cNvPr>
              <p:cNvSpPr txBox="1">
                <a:spLocks noRot="1" noChangeAspect="1" noMove="1" noResize="1" noEditPoints="1" noAdjustHandles="1" noChangeArrowheads="1" noChangeShapeType="1" noTextEdit="1"/>
              </p:cNvSpPr>
              <p:nvPr/>
            </p:nvSpPr>
            <p:spPr>
              <a:xfrm>
                <a:off x="7334946" y="4615056"/>
                <a:ext cx="1571661" cy="276999"/>
              </a:xfrm>
              <a:prstGeom prst="rect">
                <a:avLst/>
              </a:prstGeom>
              <a:blipFill>
                <a:blip r:embed="rId20"/>
                <a:stretch>
                  <a:fillRect b="-15217"/>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C7ADA40D-1C9C-4D15-82E9-AFC10FAD17EE}"/>
              </a:ext>
            </a:extLst>
          </p:cNvPr>
          <p:cNvSpPr txBox="1"/>
          <p:nvPr/>
        </p:nvSpPr>
        <p:spPr>
          <a:xfrm>
            <a:off x="7329084" y="5057602"/>
            <a:ext cx="89172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066F1389-EE54-4821-84B3-E45A11C9FE5D}"/>
                  </a:ext>
                </a:extLst>
              </p:cNvPr>
              <p:cNvSpPr txBox="1"/>
              <p:nvPr/>
            </p:nvSpPr>
            <p:spPr>
              <a:xfrm>
                <a:off x="6216162" y="5479632"/>
                <a:ext cx="225083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have the full relationship between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US" sz="1200" dirty="0">
                  <a:solidFill>
                    <a:srgbClr val="FF0000"/>
                  </a:solidFill>
                  <a:latin typeface="Comic Sans MS" panose="030F0702030302020204" pitchFamily="66" charset="0"/>
                </a:endParaRPr>
              </a:p>
            </p:txBody>
          </p:sp>
        </mc:Choice>
        <mc:Fallback xmlns="">
          <p:sp>
            <p:nvSpPr>
              <p:cNvPr id="54" name="TextBox 54">
                <a:extLst>
                  <a:ext uri="{FF2B5EF4-FFF2-40B4-BE49-F238E27FC236}">
                    <a16:creationId xmlns:a16="http://schemas.microsoft.com/office/drawing/2014/main" id="{066F1389-EE54-4821-84B3-E45A11C9FE5D}"/>
                  </a:ext>
                </a:extLst>
              </p:cNvPr>
              <p:cNvSpPr txBox="1">
                <a:spLocks noRot="1" noChangeAspect="1" noMove="1" noResize="1" noEditPoints="1" noAdjustHandles="1" noChangeArrowheads="1" noChangeShapeType="1" noTextEdit="1"/>
              </p:cNvSpPr>
              <p:nvPr/>
            </p:nvSpPr>
            <p:spPr>
              <a:xfrm>
                <a:off x="6216162" y="5479632"/>
                <a:ext cx="2250830" cy="461665"/>
              </a:xfrm>
              <a:prstGeom prst="rect">
                <a:avLst/>
              </a:prstGeom>
              <a:blipFill>
                <a:blip r:embed="rId21"/>
                <a:stretch>
                  <a:fillRect t="-1316" b="-9211"/>
                </a:stretch>
              </a:blipFill>
            </p:spPr>
            <p:txBody>
              <a:bodyPr/>
              <a:lstStyle/>
              <a:p>
                <a:r>
                  <a:rPr lang="en-GB">
                    <a:noFill/>
                  </a:rPr>
                  <a:t> </a:t>
                </a:r>
              </a:p>
            </p:txBody>
          </p:sp>
        </mc:Fallback>
      </mc:AlternateContent>
      <p:sp>
        <p:nvSpPr>
          <p:cNvPr id="57" name="正方形/長方形 56">
            <a:extLst>
              <a:ext uri="{FF2B5EF4-FFF2-40B4-BE49-F238E27FC236}">
                <a16:creationId xmlns:a16="http://schemas.microsoft.com/office/drawing/2014/main" id="{54FA3D86-8CE7-408D-97C4-817AFA075605}"/>
              </a:ext>
            </a:extLst>
          </p:cNvPr>
          <p:cNvSpPr/>
          <p:nvPr/>
        </p:nvSpPr>
        <p:spPr>
          <a:xfrm>
            <a:off x="5009821" y="1591325"/>
            <a:ext cx="1716294"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正方形/長方形 58">
            <a:extLst>
              <a:ext uri="{FF2B5EF4-FFF2-40B4-BE49-F238E27FC236}">
                <a16:creationId xmlns:a16="http://schemas.microsoft.com/office/drawing/2014/main" id="{24876118-866B-4BD6-89FD-9C9C7CE6100B}"/>
              </a:ext>
            </a:extLst>
          </p:cNvPr>
          <p:cNvSpPr/>
          <p:nvPr/>
        </p:nvSpPr>
        <p:spPr>
          <a:xfrm>
            <a:off x="5003958" y="2781217"/>
            <a:ext cx="1801287"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正方形/長方形 59">
            <a:extLst>
              <a:ext uri="{FF2B5EF4-FFF2-40B4-BE49-F238E27FC236}">
                <a16:creationId xmlns:a16="http://schemas.microsoft.com/office/drawing/2014/main" id="{420DB81B-2F3E-4371-9D4E-E2F098D78BB4}"/>
              </a:ext>
            </a:extLst>
          </p:cNvPr>
          <p:cNvSpPr/>
          <p:nvPr/>
        </p:nvSpPr>
        <p:spPr>
          <a:xfrm>
            <a:off x="5015681" y="5799909"/>
            <a:ext cx="1112557"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587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blinds(horizontal)">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59"/>
                                        </p:tgtEl>
                                      </p:cBhvr>
                                    </p:animEffect>
                                    <p:set>
                                      <p:cBhvr>
                                        <p:cTn id="70" dur="1" fill="hold">
                                          <p:stCondLst>
                                            <p:cond delay="499"/>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linds(horizontal)">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blinds(horizontal)">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blinds(horizontal)">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linds(horizontal)">
                                      <p:cBhvr>
                                        <p:cTn id="115" dur="500"/>
                                        <p:tgtEl>
                                          <p:spTgt spid="4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blinds(horizontal)">
                                      <p:cBhvr>
                                        <p:cTn id="120" dur="500"/>
                                        <p:tgtEl>
                                          <p:spTgt spid="5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blinds(horizontal)">
                                      <p:cBhvr>
                                        <p:cTn id="130" dur="500"/>
                                        <p:tgtEl>
                                          <p:spTgt spid="51"/>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blinds(horizontal)">
                                      <p:cBhvr>
                                        <p:cTn id="135" dur="500"/>
                                        <p:tgtEl>
                                          <p:spTgt spid="5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blinds(horizontal)">
                                      <p:cBhvr>
                                        <p:cTn id="140" dur="500"/>
                                        <p:tgtEl>
                                          <p:spTgt spid="4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2" nodeType="click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0"/>
                                        </p:tgtEl>
                                        <p:attrNameLst>
                                          <p:attrName>style.visibility</p:attrName>
                                        </p:attrNameLst>
                                      </p:cBhvr>
                                      <p:to>
                                        <p:strVal val="visible"/>
                                      </p:to>
                                    </p:set>
                                    <p:animEffect transition="in" filter="blinds(horizontal)">
                                      <p:cBhvr>
                                        <p:cTn id="150" dur="500"/>
                                        <p:tgtEl>
                                          <p:spTgt spid="6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3" nodeType="clickEffect">
                                  <p:stCondLst>
                                    <p:cond delay="0"/>
                                  </p:stCondLst>
                                  <p:childTnLst>
                                    <p:animEffect transition="out" filter="blinds(horizontal)">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60"/>
                                        </p:tgtEl>
                                      </p:cBhvr>
                                    </p:animEffect>
                                    <p:set>
                                      <p:cBhvr>
                                        <p:cTn id="1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30" grpId="0"/>
      <p:bldP spid="32" grpId="0"/>
      <p:bldP spid="33" grpId="0"/>
      <p:bldP spid="34" grpId="0"/>
      <p:bldP spid="35" grpId="0" animBg="1"/>
      <p:bldP spid="36" grpId="0" animBg="1"/>
      <p:bldP spid="37" grpId="0"/>
      <p:bldP spid="38" grpId="0"/>
      <p:bldP spid="39" grpId="0"/>
      <p:bldP spid="40" grpId="0"/>
      <p:bldP spid="42" grpId="0"/>
      <p:bldP spid="43" grpId="0"/>
      <p:bldP spid="44" grpId="0"/>
      <p:bldP spid="45" grpId="0"/>
      <p:bldP spid="46" grpId="0" animBg="1"/>
      <p:bldP spid="47" grpId="0"/>
      <p:bldP spid="48" grpId="0" animBg="1"/>
      <p:bldP spid="49" grpId="0" animBg="1"/>
      <p:bldP spid="51" grpId="0" animBg="1"/>
      <p:bldP spid="52" grpId="0"/>
      <p:bldP spid="53" grpId="0"/>
      <p:bldP spid="54" grpId="0"/>
      <p:bldP spid="57" grpId="0" animBg="1"/>
      <p:bldP spid="57" grpId="1" animBg="1"/>
      <p:bldP spid="57" grpId="2" animBg="1"/>
      <p:bldP spid="57" grpId="3" animBg="1"/>
      <p:bldP spid="59" grpId="0" animBg="1"/>
      <p:bldP spid="59" grpId="1" animBg="1"/>
      <p:bldP spid="60" grpId="0" animBg="1"/>
      <p:bldP spid="6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p:sp>
        <p:nvSpPr>
          <p:cNvPr id="61" name="TextBox 54">
            <a:extLst>
              <a:ext uri="{FF2B5EF4-FFF2-40B4-BE49-F238E27FC236}">
                <a16:creationId xmlns:a16="http://schemas.microsoft.com/office/drawing/2014/main" id="{77EE28AE-560F-4C23-A7B2-5D2BADAF07D5}"/>
              </a:ext>
            </a:extLst>
          </p:cNvPr>
          <p:cNvSpPr txBox="1"/>
          <p:nvPr/>
        </p:nvSpPr>
        <p:spPr>
          <a:xfrm>
            <a:off x="4341180" y="2602500"/>
            <a:ext cx="442995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get the maximum speed, we can differentiate the relationship we worked out…</a:t>
            </a:r>
          </a:p>
        </p:txBody>
      </p:sp>
      <mc:AlternateContent xmlns:mc="http://schemas.openxmlformats.org/markup-compatibility/2006" xmlns:a14="http://schemas.microsoft.com/office/drawing/2010/main">
        <mc:Choice Requires="a14">
          <p:sp>
            <p:nvSpPr>
              <p:cNvPr id="62" name="TextBox 54">
                <a:extLst>
                  <a:ext uri="{FF2B5EF4-FFF2-40B4-BE49-F238E27FC236}">
                    <a16:creationId xmlns:a16="http://schemas.microsoft.com/office/drawing/2014/main" id="{5BCEC290-6827-4D06-87D6-E8D68C2C782A}"/>
                  </a:ext>
                </a:extLst>
              </p:cNvPr>
              <p:cNvSpPr txBox="1"/>
              <p:nvPr/>
            </p:nvSpPr>
            <p:spPr>
              <a:xfrm>
                <a:off x="4826945" y="1471012"/>
                <a:ext cx="1215717"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𝑃</m:t>
                      </m:r>
                      <m:r>
                        <a:rPr lang="en-US" sz="1400" b="0" i="1" smtClean="0">
                          <a:latin typeface="Cambria Math"/>
                        </a:rPr>
                        <m:t>𝑒𝑟𝑖𝑜𝑑</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r>
                            <a:rPr lang="en-US" sz="1400" b="0" i="1" smtClean="0">
                              <a:latin typeface="Cambria Math"/>
                              <a:ea typeface="Cambria Math"/>
                            </a:rPr>
                            <m:t>𝜋</m:t>
                          </m:r>
                        </m:num>
                        <m:den>
                          <m:r>
                            <a:rPr lang="en-US" sz="1400" b="0" i="1" smtClean="0">
                              <a:latin typeface="Cambria Math"/>
                            </a:rPr>
                            <m:t>𝑤</m:t>
                          </m:r>
                        </m:den>
                      </m:f>
                    </m:oMath>
                  </m:oMathPara>
                </a14:m>
                <a:endParaRPr lang="en-US" sz="1400" dirty="0"/>
              </a:p>
            </p:txBody>
          </p:sp>
        </mc:Choice>
        <mc:Fallback xmlns="">
          <p:sp>
            <p:nvSpPr>
              <p:cNvPr id="62" name="TextBox 54">
                <a:extLst>
                  <a:ext uri="{FF2B5EF4-FFF2-40B4-BE49-F238E27FC236}">
                    <a16:creationId xmlns:a16="http://schemas.microsoft.com/office/drawing/2014/main" id="{5BCEC290-6827-4D06-87D6-E8D68C2C782A}"/>
                  </a:ext>
                </a:extLst>
              </p:cNvPr>
              <p:cNvSpPr txBox="1">
                <a:spLocks noRot="1" noChangeAspect="1" noMove="1" noResize="1" noEditPoints="1" noAdjustHandles="1" noChangeArrowheads="1" noChangeShapeType="1" noTextEdit="1"/>
              </p:cNvSpPr>
              <p:nvPr/>
            </p:nvSpPr>
            <p:spPr>
              <a:xfrm>
                <a:off x="4826945" y="1471012"/>
                <a:ext cx="1215717" cy="497059"/>
              </a:xfrm>
              <a:prstGeom prst="rect">
                <a:avLst/>
              </a:prstGeom>
              <a:blipFill>
                <a:blip r:embed="rId10"/>
                <a:stretch>
                  <a:fillRect/>
                </a:stretch>
              </a:blipFill>
              <a:ln w="25400">
                <a:noFill/>
              </a:ln>
            </p:spPr>
            <p:txBody>
              <a:bodyPr/>
              <a:lstStyle/>
              <a:p>
                <a:r>
                  <a:rPr lang="en-GB">
                    <a:noFill/>
                  </a:rPr>
                  <a:t> </a:t>
                </a:r>
              </a:p>
            </p:txBody>
          </p:sp>
        </mc:Fallback>
      </mc:AlternateContent>
      <p:sp>
        <p:nvSpPr>
          <p:cNvPr id="63" name="Arc 53">
            <a:extLst>
              <a:ext uri="{FF2B5EF4-FFF2-40B4-BE49-F238E27FC236}">
                <a16:creationId xmlns:a16="http://schemas.microsoft.com/office/drawing/2014/main" id="{EA54CD5D-C20D-40A8-A25E-B19C52B5DDBF}"/>
              </a:ext>
            </a:extLst>
          </p:cNvPr>
          <p:cNvSpPr/>
          <p:nvPr/>
        </p:nvSpPr>
        <p:spPr>
          <a:xfrm>
            <a:off x="5895181" y="1790299"/>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54">
                <a:extLst>
                  <a:ext uri="{FF2B5EF4-FFF2-40B4-BE49-F238E27FC236}">
                    <a16:creationId xmlns:a16="http://schemas.microsoft.com/office/drawing/2014/main" id="{F4458D44-FA1C-4E31-8598-9A6A56D84E04}"/>
                  </a:ext>
                </a:extLst>
              </p:cNvPr>
              <p:cNvSpPr txBox="1"/>
              <p:nvPr/>
            </p:nvSpPr>
            <p:spPr>
              <a:xfrm>
                <a:off x="6223247" y="1777162"/>
                <a:ext cx="267217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get the value of </a:t>
                </a:r>
                <a14:m>
                  <m:oMath xmlns:m="http://schemas.openxmlformats.org/officeDocument/2006/math">
                    <m:r>
                      <a:rPr lang="en-US" sz="1200" i="1" dirty="0" smtClean="0">
                        <a:solidFill>
                          <a:srgbClr val="FF0000"/>
                        </a:solidFill>
                        <a:latin typeface="Cambria Math" panose="02040503050406030204" pitchFamily="18" charset="0"/>
                      </a:rPr>
                      <m:t>𝑤</m:t>
                    </m:r>
                  </m:oMath>
                </a14:m>
                <a:r>
                  <a:rPr lang="en-US" sz="1200" dirty="0">
                    <a:solidFill>
                      <a:srgbClr val="FF0000"/>
                    </a:solidFill>
                    <a:latin typeface="Comic Sans MS" panose="030F0702030302020204" pitchFamily="66" charset="0"/>
                  </a:rPr>
                  <a:t> from the original equation we were given</a:t>
                </a:r>
              </a:p>
            </p:txBody>
          </p:sp>
        </mc:Choice>
        <mc:Fallback xmlns="">
          <p:sp>
            <p:nvSpPr>
              <p:cNvPr id="64" name="TextBox 54">
                <a:extLst>
                  <a:ext uri="{FF2B5EF4-FFF2-40B4-BE49-F238E27FC236}">
                    <a16:creationId xmlns:a16="http://schemas.microsoft.com/office/drawing/2014/main" id="{F4458D44-FA1C-4E31-8598-9A6A56D84E04}"/>
                  </a:ext>
                </a:extLst>
              </p:cNvPr>
              <p:cNvSpPr txBox="1">
                <a:spLocks noRot="1" noChangeAspect="1" noMove="1" noResize="1" noEditPoints="1" noAdjustHandles="1" noChangeArrowheads="1" noChangeShapeType="1" noTextEdit="1"/>
              </p:cNvSpPr>
              <p:nvPr/>
            </p:nvSpPr>
            <p:spPr>
              <a:xfrm>
                <a:off x="6223247" y="1777162"/>
                <a:ext cx="2672179" cy="461665"/>
              </a:xfrm>
              <a:prstGeom prst="rect">
                <a:avLst/>
              </a:prstGeom>
              <a:blipFill>
                <a:blip r:embed="rId11"/>
                <a:stretch>
                  <a:fillRect l="-228" t="-1333" b="-10667"/>
                </a:stretch>
              </a:blipFill>
            </p:spPr>
            <p:txBody>
              <a:bodyPr/>
              <a:lstStyle/>
              <a:p>
                <a:r>
                  <a:rPr lang="en-GB">
                    <a:noFill/>
                  </a:rPr>
                  <a:t> </a:t>
                </a:r>
              </a:p>
            </p:txBody>
          </p:sp>
        </mc:Fallback>
      </mc:AlternateContent>
      <p:sp>
        <p:nvSpPr>
          <p:cNvPr id="65" name="正方形/長方形 64">
            <a:extLst>
              <a:ext uri="{FF2B5EF4-FFF2-40B4-BE49-F238E27FC236}">
                <a16:creationId xmlns:a16="http://schemas.microsoft.com/office/drawing/2014/main" id="{83941D01-9F29-4290-BCA0-7A592D05386D}"/>
              </a:ext>
            </a:extLst>
          </p:cNvPr>
          <p:cNvSpPr/>
          <p:nvPr/>
        </p:nvSpPr>
        <p:spPr>
          <a:xfrm>
            <a:off x="2504982" y="4147350"/>
            <a:ext cx="797511" cy="2470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正方形/長方形 65">
            <a:extLst>
              <a:ext uri="{FF2B5EF4-FFF2-40B4-BE49-F238E27FC236}">
                <a16:creationId xmlns:a16="http://schemas.microsoft.com/office/drawing/2014/main" id="{95D7FF51-E36C-46D9-8DEC-42B511D8BF55}"/>
              </a:ext>
            </a:extLst>
          </p:cNvPr>
          <p:cNvSpPr/>
          <p:nvPr/>
        </p:nvSpPr>
        <p:spPr>
          <a:xfrm>
            <a:off x="8131947" y="0"/>
            <a:ext cx="1012054" cy="31959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54">
                <a:extLst>
                  <a:ext uri="{FF2B5EF4-FFF2-40B4-BE49-F238E27FC236}">
                    <a16:creationId xmlns:a16="http://schemas.microsoft.com/office/drawing/2014/main" id="{986C5BBC-5566-4E09-AC36-880E2B31677C}"/>
                  </a:ext>
                </a:extLst>
              </p:cNvPr>
              <p:cNvSpPr txBox="1"/>
              <p:nvPr/>
            </p:nvSpPr>
            <p:spPr>
              <a:xfrm>
                <a:off x="5432106" y="2005152"/>
                <a:ext cx="618311"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r>
                            <a:rPr lang="en-US" sz="1400" b="0" i="1" smtClean="0">
                              <a:latin typeface="Cambria Math"/>
                              <a:ea typeface="Cambria Math"/>
                            </a:rPr>
                            <m:t>𝜋</m:t>
                          </m:r>
                        </m:num>
                        <m:den>
                          <m:r>
                            <a:rPr lang="en-US" sz="1400" b="0" i="1" smtClean="0">
                              <a:latin typeface="Cambria Math" panose="02040503050406030204" pitchFamily="18" charset="0"/>
                              <a:ea typeface="Cambria Math"/>
                            </a:rPr>
                            <m:t>5</m:t>
                          </m:r>
                        </m:den>
                      </m:f>
                    </m:oMath>
                  </m:oMathPara>
                </a14:m>
                <a:endParaRPr lang="en-US" sz="1400" dirty="0"/>
              </a:p>
            </p:txBody>
          </p:sp>
        </mc:Choice>
        <mc:Fallback xmlns="">
          <p:sp>
            <p:nvSpPr>
              <p:cNvPr id="67" name="TextBox 54">
                <a:extLst>
                  <a:ext uri="{FF2B5EF4-FFF2-40B4-BE49-F238E27FC236}">
                    <a16:creationId xmlns:a16="http://schemas.microsoft.com/office/drawing/2014/main" id="{986C5BBC-5566-4E09-AC36-880E2B31677C}"/>
                  </a:ext>
                </a:extLst>
              </p:cNvPr>
              <p:cNvSpPr txBox="1">
                <a:spLocks noRot="1" noChangeAspect="1" noMove="1" noResize="1" noEditPoints="1" noAdjustHandles="1" noChangeArrowheads="1" noChangeShapeType="1" noTextEdit="1"/>
              </p:cNvSpPr>
              <p:nvPr/>
            </p:nvSpPr>
            <p:spPr>
              <a:xfrm>
                <a:off x="5432106" y="2005152"/>
                <a:ext cx="618311" cy="497059"/>
              </a:xfrm>
              <a:prstGeom prst="rect">
                <a:avLst/>
              </a:prstGeom>
              <a:blipFill>
                <a:blip r:embed="rId12"/>
                <a:stretch>
                  <a:fillRect b="-24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600374F6-1AD3-41BB-B785-F154DF9381F7}"/>
                  </a:ext>
                </a:extLst>
              </p:cNvPr>
              <p:cNvSpPr txBox="1"/>
              <p:nvPr/>
            </p:nvSpPr>
            <p:spPr>
              <a:xfrm>
                <a:off x="1475800" y="5826849"/>
                <a:ext cx="132954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a:rPr>
                        <m:t>𝑥</m:t>
                      </m:r>
                      <m:r>
                        <a:rPr lang="en-US" sz="1600" b="0" i="1" smtClean="0">
                          <a:solidFill>
                            <a:srgbClr val="FF0000"/>
                          </a:solidFill>
                          <a:latin typeface="Cambria Math" panose="02040503050406030204" pitchFamily="18" charset="0"/>
                          <a:ea typeface="Cambria Math"/>
                        </a:rPr>
                        <m:t>=0.4</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5</m:t>
                      </m:r>
                      <m:r>
                        <a:rPr lang="en-US" sz="1600" b="0" i="1" smtClean="0">
                          <a:solidFill>
                            <a:srgbClr val="FF0000"/>
                          </a:solidFill>
                          <a:latin typeface="Cambria Math" panose="02040503050406030204" pitchFamily="18" charset="0"/>
                          <a:ea typeface="Cambria Math"/>
                        </a:rPr>
                        <m:t>𝑡</m:t>
                      </m:r>
                    </m:oMath>
                  </m:oMathPara>
                </a14:m>
                <a:endParaRPr lang="en-GB" sz="1600" dirty="0">
                  <a:solidFill>
                    <a:srgbClr val="FF0000"/>
                  </a:solidFill>
                </a:endParaRPr>
              </a:p>
            </p:txBody>
          </p:sp>
        </mc:Choice>
        <mc:Fallback xmlns="">
          <p:sp>
            <p:nvSpPr>
              <p:cNvPr id="68" name="テキスト ボックス 67">
                <a:extLst>
                  <a:ext uri="{FF2B5EF4-FFF2-40B4-BE49-F238E27FC236}">
                    <a16:creationId xmlns:a16="http://schemas.microsoft.com/office/drawing/2014/main" id="{600374F6-1AD3-41BB-B785-F154DF9381F7}"/>
                  </a:ext>
                </a:extLst>
              </p:cNvPr>
              <p:cNvSpPr txBox="1">
                <a:spLocks noRot="1" noChangeAspect="1" noMove="1" noResize="1" noEditPoints="1" noAdjustHandles="1" noChangeArrowheads="1" noChangeShapeType="1" noTextEdit="1"/>
              </p:cNvSpPr>
              <p:nvPr/>
            </p:nvSpPr>
            <p:spPr>
              <a:xfrm>
                <a:off x="1475800" y="5826849"/>
                <a:ext cx="1329543"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29BA15C6-C7AB-4234-B5E1-232A88B673B6}"/>
                  </a:ext>
                </a:extLst>
              </p:cNvPr>
              <p:cNvSpPr txBox="1"/>
              <p:nvPr/>
            </p:nvSpPr>
            <p:spPr>
              <a:xfrm>
                <a:off x="5303555" y="3333703"/>
                <a:ext cx="13295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a:rPr>
                        <m:t>𝑥</m:t>
                      </m:r>
                      <m:r>
                        <a:rPr lang="en-US" sz="1400" b="0" i="1" smtClean="0">
                          <a:solidFill>
                            <a:schemeClr val="tx1"/>
                          </a:solidFill>
                          <a:latin typeface="Cambria Math" panose="02040503050406030204" pitchFamily="18" charset="0"/>
                          <a:ea typeface="Cambria Math"/>
                        </a:rPr>
                        <m:t>=0.4</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5</m:t>
                      </m:r>
                      <m:r>
                        <a:rPr lang="en-US" sz="1400" b="0" i="1" smtClean="0">
                          <a:solidFill>
                            <a:schemeClr val="tx1"/>
                          </a:solidFill>
                          <a:latin typeface="Cambria Math" panose="02040503050406030204" pitchFamily="18" charset="0"/>
                          <a:ea typeface="Cambria Math"/>
                        </a:rPr>
                        <m:t>𝑡</m:t>
                      </m:r>
                    </m:oMath>
                  </m:oMathPara>
                </a14:m>
                <a:endParaRPr lang="en-GB" sz="1400" dirty="0">
                  <a:solidFill>
                    <a:schemeClr val="tx1"/>
                  </a:solidFill>
                </a:endParaRPr>
              </a:p>
            </p:txBody>
          </p:sp>
        </mc:Choice>
        <mc:Fallback xmlns="">
          <p:sp>
            <p:nvSpPr>
              <p:cNvPr id="69" name="テキスト ボックス 68">
                <a:extLst>
                  <a:ext uri="{FF2B5EF4-FFF2-40B4-BE49-F238E27FC236}">
                    <a16:creationId xmlns:a16="http://schemas.microsoft.com/office/drawing/2014/main" id="{29BA15C6-C7AB-4234-B5E1-232A88B673B6}"/>
                  </a:ext>
                </a:extLst>
              </p:cNvPr>
              <p:cNvSpPr txBox="1">
                <a:spLocks noRot="1" noChangeAspect="1" noMove="1" noResize="1" noEditPoints="1" noAdjustHandles="1" noChangeArrowheads="1" noChangeShapeType="1" noTextEdit="1"/>
              </p:cNvSpPr>
              <p:nvPr/>
            </p:nvSpPr>
            <p:spPr>
              <a:xfrm>
                <a:off x="5303555" y="3333703"/>
                <a:ext cx="1329543"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485A1E6E-9577-447D-A70D-8C52C9173A70}"/>
                  </a:ext>
                </a:extLst>
              </p:cNvPr>
              <p:cNvSpPr txBox="1"/>
              <p:nvPr/>
            </p:nvSpPr>
            <p:spPr>
              <a:xfrm>
                <a:off x="5312434" y="3813098"/>
                <a:ext cx="13295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solidFill>
                                <a:schemeClr val="tx1"/>
                              </a:solidFill>
                              <a:latin typeface="Cambria Math" panose="02040503050406030204" pitchFamily="18" charset="0"/>
                              <a:ea typeface="Cambria Math"/>
                            </a:rPr>
                          </m:ctrlPr>
                        </m:accPr>
                        <m:e>
                          <m:r>
                            <a:rPr lang="en-US" sz="1400" b="0" i="1" smtClean="0">
                              <a:solidFill>
                                <a:schemeClr val="tx1"/>
                              </a:solidFill>
                              <a:latin typeface="Cambria Math" panose="02040503050406030204" pitchFamily="18" charset="0"/>
                              <a:ea typeface="Cambria Math"/>
                            </a:rPr>
                            <m:t>𝑥</m:t>
                          </m:r>
                        </m:e>
                      </m:acc>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𝑠𝑖𝑛</m:t>
                      </m:r>
                      <m:r>
                        <a:rPr lang="en-US" sz="1400" b="0" i="1" smtClean="0">
                          <a:solidFill>
                            <a:schemeClr val="tx1"/>
                          </a:solidFill>
                          <a:latin typeface="Cambria Math" panose="02040503050406030204" pitchFamily="18" charset="0"/>
                          <a:ea typeface="Cambria Math"/>
                        </a:rPr>
                        <m:t>5</m:t>
                      </m:r>
                      <m:r>
                        <a:rPr lang="en-US" sz="1400" b="0" i="1" smtClean="0">
                          <a:solidFill>
                            <a:schemeClr val="tx1"/>
                          </a:solidFill>
                          <a:latin typeface="Cambria Math" panose="02040503050406030204" pitchFamily="18" charset="0"/>
                          <a:ea typeface="Cambria Math"/>
                        </a:rPr>
                        <m:t>𝑡</m:t>
                      </m:r>
                    </m:oMath>
                  </m:oMathPara>
                </a14:m>
                <a:endParaRPr lang="en-GB" sz="1400" dirty="0">
                  <a:solidFill>
                    <a:schemeClr val="tx1"/>
                  </a:solidFill>
                </a:endParaRPr>
              </a:p>
            </p:txBody>
          </p:sp>
        </mc:Choice>
        <mc:Fallback xmlns="">
          <p:sp>
            <p:nvSpPr>
              <p:cNvPr id="70" name="テキスト ボックス 69">
                <a:extLst>
                  <a:ext uri="{FF2B5EF4-FFF2-40B4-BE49-F238E27FC236}">
                    <a16:creationId xmlns:a16="http://schemas.microsoft.com/office/drawing/2014/main" id="{485A1E6E-9577-447D-A70D-8C52C9173A70}"/>
                  </a:ext>
                </a:extLst>
              </p:cNvPr>
              <p:cNvSpPr txBox="1">
                <a:spLocks noRot="1" noChangeAspect="1" noMove="1" noResize="1" noEditPoints="1" noAdjustHandles="1" noChangeArrowheads="1" noChangeShapeType="1" noTextEdit="1"/>
              </p:cNvSpPr>
              <p:nvPr/>
            </p:nvSpPr>
            <p:spPr>
              <a:xfrm>
                <a:off x="5312434" y="3813098"/>
                <a:ext cx="1329543" cy="307777"/>
              </a:xfrm>
              <a:prstGeom prst="rect">
                <a:avLst/>
              </a:prstGeom>
              <a:blipFill>
                <a:blip r:embed="rId15"/>
                <a:stretch>
                  <a:fillRect/>
                </a:stretch>
              </a:blipFill>
            </p:spPr>
            <p:txBody>
              <a:bodyPr/>
              <a:lstStyle/>
              <a:p>
                <a:r>
                  <a:rPr lang="en-GB">
                    <a:noFill/>
                  </a:rPr>
                  <a:t> </a:t>
                </a:r>
              </a:p>
            </p:txBody>
          </p:sp>
        </mc:Fallback>
      </mc:AlternateContent>
      <p:sp>
        <p:nvSpPr>
          <p:cNvPr id="71" name="Arc 53">
            <a:extLst>
              <a:ext uri="{FF2B5EF4-FFF2-40B4-BE49-F238E27FC236}">
                <a16:creationId xmlns:a16="http://schemas.microsoft.com/office/drawing/2014/main" id="{E8997B78-B0AE-47CD-8B57-4D3F93A940B2}"/>
              </a:ext>
            </a:extLst>
          </p:cNvPr>
          <p:cNvSpPr/>
          <p:nvPr/>
        </p:nvSpPr>
        <p:spPr>
          <a:xfrm>
            <a:off x="6384933" y="3487413"/>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54">
            <a:extLst>
              <a:ext uri="{FF2B5EF4-FFF2-40B4-BE49-F238E27FC236}">
                <a16:creationId xmlns:a16="http://schemas.microsoft.com/office/drawing/2014/main" id="{3FBF79E6-88C7-4758-B5EC-A37D75CBF727}"/>
              </a:ext>
            </a:extLst>
          </p:cNvPr>
          <p:cNvSpPr txBox="1"/>
          <p:nvPr/>
        </p:nvSpPr>
        <p:spPr>
          <a:xfrm>
            <a:off x="6791417" y="3428409"/>
            <a:ext cx="220166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(in this case I used dot notation, but alternatives would be ok)</a:t>
            </a:r>
          </a:p>
        </p:txBody>
      </p:sp>
      <mc:AlternateContent xmlns:mc="http://schemas.openxmlformats.org/markup-compatibility/2006" xmlns:a14="http://schemas.microsoft.com/office/drawing/2010/main">
        <mc:Choice Requires="a14">
          <p:sp>
            <p:nvSpPr>
              <p:cNvPr id="73" name="TextBox 54">
                <a:extLst>
                  <a:ext uri="{FF2B5EF4-FFF2-40B4-BE49-F238E27FC236}">
                    <a16:creationId xmlns:a16="http://schemas.microsoft.com/office/drawing/2014/main" id="{18B5C76C-743C-4AEC-B2E5-719843EA8790}"/>
                  </a:ext>
                </a:extLst>
              </p:cNvPr>
              <p:cNvSpPr txBox="1"/>
              <p:nvPr/>
            </p:nvSpPr>
            <p:spPr>
              <a:xfrm>
                <a:off x="4403324" y="4280379"/>
                <a:ext cx="44299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the maximum speed would be </a:t>
                </a:r>
                <a14:m>
                  <m:oMath xmlns:m="http://schemas.openxmlformats.org/officeDocument/2006/math">
                    <m:r>
                      <a:rPr lang="en-US" sz="1400" b="0" i="1" smtClean="0">
                        <a:solidFill>
                          <a:srgbClr val="FF0000"/>
                        </a:solidFill>
                        <a:latin typeface="Cambria Math" panose="02040503050406030204" pitchFamily="18" charset="0"/>
                      </a:rPr>
                      <m:t>2 </m:t>
                    </m:r>
                    <m:r>
                      <a:rPr lang="en-US" sz="1400" b="0" i="1" smtClean="0">
                        <a:solidFill>
                          <a:srgbClr val="FF0000"/>
                        </a:solidFill>
                        <a:latin typeface="Cambria Math" panose="02040503050406030204" pitchFamily="18" charset="0"/>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𝑠</m:t>
                        </m:r>
                      </m:e>
                      <m:sup>
                        <m:r>
                          <a:rPr lang="en-US" sz="1400" b="0" i="1" smtClean="0">
                            <a:solidFill>
                              <a:srgbClr val="FF0000"/>
                            </a:solidFill>
                            <a:latin typeface="Cambria Math" panose="02040503050406030204" pitchFamily="18" charset="0"/>
                          </a:rPr>
                          <m:t>−1</m:t>
                        </m:r>
                      </m:sup>
                    </m:sSup>
                  </m:oMath>
                </a14:m>
                <a:endParaRPr lang="en-US" sz="1400" dirty="0">
                  <a:solidFill>
                    <a:srgbClr val="FF0000"/>
                  </a:solidFill>
                  <a:latin typeface="Comic Sans MS" panose="030F0702030302020204" pitchFamily="66" charset="0"/>
                </a:endParaRPr>
              </a:p>
            </p:txBody>
          </p:sp>
        </mc:Choice>
        <mc:Fallback xmlns="">
          <p:sp>
            <p:nvSpPr>
              <p:cNvPr id="73" name="TextBox 54">
                <a:extLst>
                  <a:ext uri="{FF2B5EF4-FFF2-40B4-BE49-F238E27FC236}">
                    <a16:creationId xmlns:a16="http://schemas.microsoft.com/office/drawing/2014/main" id="{18B5C76C-743C-4AEC-B2E5-719843EA8790}"/>
                  </a:ext>
                </a:extLst>
              </p:cNvPr>
              <p:cNvSpPr txBox="1">
                <a:spLocks noRot="1" noChangeAspect="1" noMove="1" noResize="1" noEditPoints="1" noAdjustHandles="1" noChangeArrowheads="1" noChangeShapeType="1" noTextEdit="1"/>
              </p:cNvSpPr>
              <p:nvPr/>
            </p:nvSpPr>
            <p:spPr>
              <a:xfrm>
                <a:off x="4403324" y="4280379"/>
                <a:ext cx="4429958" cy="307777"/>
              </a:xfrm>
              <a:prstGeom prst="rect">
                <a:avLst/>
              </a:prstGeom>
              <a:blipFill>
                <a:blip r:embed="rId16"/>
                <a:stretch>
                  <a:fillRect t="-3922" b="-19608"/>
                </a:stretch>
              </a:blipFill>
            </p:spPr>
            <p:txBody>
              <a:bodyPr/>
              <a:lstStyle/>
              <a:p>
                <a:r>
                  <a:rPr lang="en-GB">
                    <a:noFill/>
                  </a:rPr>
                  <a:t> </a:t>
                </a:r>
              </a:p>
            </p:txBody>
          </p:sp>
        </mc:Fallback>
      </mc:AlternateContent>
      <p:cxnSp>
        <p:nvCxnSpPr>
          <p:cNvPr id="74" name="直線矢印コネクタ 73">
            <a:extLst>
              <a:ext uri="{FF2B5EF4-FFF2-40B4-BE49-F238E27FC236}">
                <a16:creationId xmlns:a16="http://schemas.microsoft.com/office/drawing/2014/main" id="{042523C9-7B23-46C7-B97C-55FB6EC42F6A}"/>
              </a:ext>
            </a:extLst>
          </p:cNvPr>
          <p:cNvCxnSpPr>
            <a:cxnSpLocks/>
          </p:cNvCxnSpPr>
          <p:nvPr/>
        </p:nvCxnSpPr>
        <p:spPr>
          <a:xfrm flipV="1">
            <a:off x="6391922" y="195309"/>
            <a:ext cx="1589103" cy="88776"/>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linds(horizontal)">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blinds(horizontal)">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65"/>
                                        </p:tgtEl>
                                      </p:cBhvr>
                                    </p:animEffect>
                                    <p:set>
                                      <p:cBhvr>
                                        <p:cTn id="40" dur="1" fill="hold">
                                          <p:stCondLst>
                                            <p:cond delay="499"/>
                                          </p:stCondLst>
                                        </p:cTn>
                                        <p:tgtEl>
                                          <p:spTgt spid="6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74"/>
                                        </p:tgtEl>
                                      </p:cBhvr>
                                    </p:animEffect>
                                    <p:set>
                                      <p:cBhvr>
                                        <p:cTn id="43" dur="1" fill="hold">
                                          <p:stCondLst>
                                            <p:cond delay="499"/>
                                          </p:stCondLst>
                                        </p:cTn>
                                        <p:tgtEl>
                                          <p:spTgt spid="74"/>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66"/>
                                        </p:tgtEl>
                                      </p:cBhvr>
                                    </p:animEffect>
                                    <p:set>
                                      <p:cBhvr>
                                        <p:cTn id="46" dur="1" fill="hold">
                                          <p:stCondLst>
                                            <p:cond delay="499"/>
                                          </p:stCondLst>
                                        </p:cTn>
                                        <p:tgtEl>
                                          <p:spTgt spid="6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linds(horizontal)">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blinds(horizontal)">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blinds(horizontal)">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blinds(horizontal)">
                                      <p:cBhvr>
                                        <p:cTn id="7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5" grpId="1" animBg="1"/>
      <p:bldP spid="66" grpId="0" animBg="1"/>
      <p:bldP spid="66" grpId="1" animBg="1"/>
      <p:bldP spid="67" grpId="0"/>
      <p:bldP spid="69" grpId="0"/>
      <p:bldP spid="70" grpId="0"/>
      <p:bldP spid="71" grpId="0" animBg="1"/>
      <p:bldP spid="72" grpId="0"/>
      <p:bldP spid="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8C</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33226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In the previous section, the problems you solved related to simple harmonic motion</a:t>
            </a: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You saw that this was based on the trigonometrical graphs</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However, in many cases harmonic motion will not continue indefinitely and experiences a ‘dampening’ effect which slows it down</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For example, a swing is subject to air resistance so each oscillation becomes smaller than the previous one</a:t>
            </a:r>
            <a:endParaRPr lang="en-US" sz="1400" dirty="0">
              <a:latin typeface="Comic Sans MS" pitchFamily="66" charset="0"/>
            </a:endParaRPr>
          </a:p>
          <a:p>
            <a:pPr marL="0" indent="0" algn="ctr">
              <a:buNone/>
            </a:pPr>
            <a:endParaRPr lang="en-US" sz="1400" dirty="0">
              <a:latin typeface="Comic Sans MS" pitchFamily="66" charset="0"/>
            </a:endParaRPr>
          </a:p>
        </p:txBody>
      </p:sp>
      <p:cxnSp>
        <p:nvCxnSpPr>
          <p:cNvPr id="3" name="直線矢印コネクタ 2">
            <a:extLst>
              <a:ext uri="{FF2B5EF4-FFF2-40B4-BE49-F238E27FC236}">
                <a16:creationId xmlns:a16="http://schemas.microsoft.com/office/drawing/2014/main" id="{8091954E-B85B-44D1-8794-BA34BDF475B2}"/>
              </a:ext>
            </a:extLst>
          </p:cNvPr>
          <p:cNvCxnSpPr/>
          <p:nvPr/>
        </p:nvCxnSpPr>
        <p:spPr>
          <a:xfrm flipV="1">
            <a:off x="3953691" y="2621280"/>
            <a:ext cx="870858" cy="2002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4E70D8C-5716-4CE5-951C-F902A233F4BD}"/>
                  </a:ext>
                </a:extLst>
              </p:cNvPr>
              <p:cNvSpPr txBox="1"/>
              <p:nvPr/>
            </p:nvSpPr>
            <p:spPr>
              <a:xfrm>
                <a:off x="5037909" y="2386148"/>
                <a:ext cx="2811795" cy="335989"/>
              </a:xfrm>
              <a:prstGeom prst="rect">
                <a:avLst/>
              </a:prstGeom>
              <a:noFill/>
            </p:spPr>
            <p:txBody>
              <a:bodyPr wrap="none" lIns="0" tIns="0" rIns="0" bIns="0" rtlCol="0">
                <a:spAutoFit/>
              </a:bodyPr>
              <a:lstStyle/>
              <a:p>
                <a:r>
                  <a:rPr lang="en-GB" sz="1400" dirty="0">
                    <a:solidFill>
                      <a:srgbClr val="FF0000"/>
                    </a:solidFill>
                    <a:latin typeface="Comic Sans MS" panose="030F0702030302020204" pitchFamily="66" charset="0"/>
                  </a:rPr>
                  <a:t>They took the form </a:t>
                </a:r>
                <a14:m>
                  <m:oMath xmlns:m="http://schemas.openxmlformats.org/officeDocument/2006/math">
                    <m:f>
                      <m:fPr>
                        <m:ctrlPr>
                          <a:rPr lang="en-GB" sz="1400" i="1" smtClean="0">
                            <a:solidFill>
                              <a:srgbClr val="FF0000"/>
                            </a:solidFill>
                            <a:latin typeface="Cambria Math" panose="02040503050406030204" pitchFamily="18" charset="0"/>
                          </a:rPr>
                        </m:ctrlPr>
                      </m:fPr>
                      <m:num>
                        <m:sSup>
                          <m:sSupPr>
                            <m:ctrlPr>
                              <a:rPr lang="en-GB"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𝑑</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𝑑</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2</m:t>
                            </m:r>
                          </m:sup>
                        </m:sSup>
                      </m:den>
                    </m:f>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𝑤</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C4E70D8C-5716-4CE5-951C-F902A233F4BD}"/>
                  </a:ext>
                </a:extLst>
              </p:cNvPr>
              <p:cNvSpPr txBox="1">
                <a:spLocks noRot="1" noChangeAspect="1" noMove="1" noResize="1" noEditPoints="1" noAdjustHandles="1" noChangeArrowheads="1" noChangeShapeType="1" noTextEdit="1"/>
              </p:cNvSpPr>
              <p:nvPr/>
            </p:nvSpPr>
            <p:spPr>
              <a:xfrm>
                <a:off x="5037909" y="2386148"/>
                <a:ext cx="2811795" cy="335989"/>
              </a:xfrm>
              <a:prstGeom prst="rect">
                <a:avLst/>
              </a:prstGeom>
              <a:blipFill>
                <a:blip r:embed="rId2"/>
                <a:stretch>
                  <a:fillRect l="-3896" r="-1082" b="-16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3C3A127-04EE-4D69-B81C-3B233505157B}"/>
                  </a:ext>
                </a:extLst>
              </p:cNvPr>
              <p:cNvSpPr txBox="1"/>
              <p:nvPr/>
            </p:nvSpPr>
            <p:spPr>
              <a:xfrm>
                <a:off x="5055326" y="2926079"/>
                <a:ext cx="3252651" cy="525721"/>
              </a:xfrm>
              <a:prstGeom prst="rect">
                <a:avLst/>
              </a:prstGeom>
              <a:noFill/>
            </p:spPr>
            <p:txBody>
              <a:bodyPr wrap="square" lIns="0" tIns="0" rIns="0" bIns="0" rtlCol="0">
                <a:spAutoFit/>
              </a:bodyPr>
              <a:lstStyle/>
              <a:p>
                <a:r>
                  <a:rPr lang="en-US" sz="1400" dirty="0">
                    <a:solidFill>
                      <a:srgbClr val="FF0000"/>
                    </a:solidFill>
                    <a:latin typeface="Comic Sans MS" panose="030F0702030302020204" pitchFamily="66" charset="0"/>
                    <a:sym typeface="Wingdings" panose="05000000000000000000" pitchFamily="2" charset="2"/>
                  </a:rPr>
                  <a:t> This is a second order differential equation, but with no </a:t>
                </a:r>
                <a14:m>
                  <m:oMath xmlns:m="http://schemas.openxmlformats.org/officeDocument/2006/math">
                    <m:f>
                      <m:fPr>
                        <m:ctrlPr>
                          <a:rPr lang="en-US" sz="140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𝑑𝑥</m:t>
                        </m:r>
                      </m:num>
                      <m:den>
                        <m:r>
                          <a:rPr lang="en-US" sz="1400" b="0" i="1" smtClean="0">
                            <a:solidFill>
                              <a:srgbClr val="FF0000"/>
                            </a:solidFill>
                            <a:latin typeface="Cambria Math" panose="02040503050406030204" pitchFamily="18" charset="0"/>
                            <a:sym typeface="Wingdings" panose="05000000000000000000" pitchFamily="2" charset="2"/>
                          </a:rPr>
                          <m:t>𝑑𝑡</m:t>
                        </m:r>
                      </m:den>
                    </m:f>
                  </m:oMath>
                </a14:m>
                <a:r>
                  <a:rPr lang="en-GB" sz="1400" dirty="0">
                    <a:solidFill>
                      <a:srgbClr val="FF0000"/>
                    </a:solidFill>
                    <a:latin typeface="Comic Sans MS" panose="030F0702030302020204" pitchFamily="66" charset="0"/>
                  </a:rPr>
                  <a:t> term</a:t>
                </a:r>
              </a:p>
            </p:txBody>
          </p:sp>
        </mc:Choice>
        <mc:Fallback xmlns="">
          <p:sp>
            <p:nvSpPr>
              <p:cNvPr id="8" name="テキスト ボックス 7">
                <a:extLst>
                  <a:ext uri="{FF2B5EF4-FFF2-40B4-BE49-F238E27FC236}">
                    <a16:creationId xmlns:a16="http://schemas.microsoft.com/office/drawing/2014/main" id="{83C3A127-04EE-4D69-B81C-3B233505157B}"/>
                  </a:ext>
                </a:extLst>
              </p:cNvPr>
              <p:cNvSpPr txBox="1">
                <a:spLocks noRot="1" noChangeAspect="1" noMove="1" noResize="1" noEditPoints="1" noAdjustHandles="1" noChangeArrowheads="1" noChangeShapeType="1" noTextEdit="1"/>
              </p:cNvSpPr>
              <p:nvPr/>
            </p:nvSpPr>
            <p:spPr>
              <a:xfrm>
                <a:off x="5055326" y="2926079"/>
                <a:ext cx="3252651" cy="525721"/>
              </a:xfrm>
              <a:prstGeom prst="rect">
                <a:avLst/>
              </a:prstGeom>
              <a:blipFill>
                <a:blip r:embed="rId3"/>
                <a:stretch>
                  <a:fillRect l="-3371" t="-10465" b="-11628"/>
                </a:stretch>
              </a:blipFill>
            </p:spPr>
            <p:txBody>
              <a:bodyPr/>
              <a:lstStyle/>
              <a:p>
                <a:r>
                  <a:rPr lang="en-GB">
                    <a:noFill/>
                  </a:rPr>
                  <a:t> </a:t>
                </a:r>
              </a:p>
            </p:txBody>
          </p:sp>
        </mc:Fallback>
      </mc:AlternateContent>
      <p:sp>
        <p:nvSpPr>
          <p:cNvPr id="10" name="タイトル 1">
            <a:extLst>
              <a:ext uri="{FF2B5EF4-FFF2-40B4-BE49-F238E27FC236}">
                <a16:creationId xmlns:a16="http://schemas.microsoft.com/office/drawing/2014/main" id="{0F64662A-D9CD-4F31-B3C8-6387A311A0D9}"/>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13449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1C350430-4A67-43B8-9813-00577D947424}"/>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873840" y="1353816"/>
                <a:ext cx="1154097"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873840" y="1353816"/>
                <a:ext cx="1154097"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910831" y="1994488"/>
                <a:ext cx="11540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910831" y="1994488"/>
                <a:ext cx="1154097"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160885" y="2484240"/>
                <a:ext cx="11540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160885" y="2484240"/>
                <a:ext cx="115409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82317" y="2922233"/>
                <a:ext cx="166237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𝐴𝑐𝑜𝑠𝑡</m:t>
                      </m:r>
                      <m:r>
                        <a:rPr lang="en-GB" sz="1400" i="1">
                          <a:latin typeface="Cambria Math"/>
                          <a:ea typeface="Cambria Math"/>
                        </a:rPr>
                        <m:t>+</m:t>
                      </m:r>
                      <m:r>
                        <a:rPr lang="en-GB" sz="1400" i="1">
                          <a:latin typeface="Cambria Math"/>
                          <a:ea typeface="Cambria Math"/>
                        </a:rPr>
                        <m:t>𝐵𝑠𝑖𝑛𝑡</m:t>
                      </m:r>
                    </m:oMath>
                  </m:oMathPara>
                </a14:m>
                <a:endParaRPr lang="en-GB" sz="14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82317" y="2922233"/>
                <a:ext cx="1662378" cy="307777"/>
              </a:xfrm>
              <a:prstGeom prst="rect">
                <a:avLst/>
              </a:prstGeom>
              <a:blipFill>
                <a:blip r:embed="rId9"/>
                <a:stretch>
                  <a:fillRect/>
                </a:stretch>
              </a:blipFill>
              <a:ln w="25400">
                <a:noFill/>
              </a:ln>
            </p:spPr>
            <p:txBody>
              <a:bodyPr/>
              <a:lstStyle/>
              <a:p>
                <a:r>
                  <a:rPr lang="en-GB">
                    <a:noFill/>
                  </a:rPr>
                  <a:t> </a:t>
                </a:r>
              </a:p>
            </p:txBody>
          </p:sp>
        </mc:Fallback>
      </mc:AlternateContent>
      <p:pic>
        <p:nvPicPr>
          <p:cNvPr id="5" name="図 4">
            <a:extLst>
              <a:ext uri="{FF2B5EF4-FFF2-40B4-BE49-F238E27FC236}">
                <a16:creationId xmlns:a16="http://schemas.microsoft.com/office/drawing/2014/main" id="{D24B015D-2DFE-4E18-900C-4CFEA119721F}"/>
              </a:ext>
            </a:extLst>
          </p:cNvPr>
          <p:cNvPicPr>
            <a:picLocks noChangeAspect="1"/>
          </p:cNvPicPr>
          <p:nvPr/>
        </p:nvPicPr>
        <p:blipFill rotWithShape="1">
          <a:blip r:embed="rId10"/>
          <a:srcRect l="38431" t="18625" r="9041" b="13251"/>
          <a:stretch/>
        </p:blipFill>
        <p:spPr>
          <a:xfrm>
            <a:off x="3701989" y="3701988"/>
            <a:ext cx="3533512" cy="2577726"/>
          </a:xfrm>
          <a:prstGeom prst="rect">
            <a:avLst/>
          </a:prstGeom>
        </p:spPr>
      </p:pic>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5985438" y="2155763"/>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a:off x="6828817" y="2617401"/>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312023" y="2238801"/>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312023" y="2238801"/>
                <a:ext cx="1136341" cy="276999"/>
              </a:xfrm>
              <a:prstGeom prst="rect">
                <a:avLst/>
              </a:prstGeom>
              <a:blipFill>
                <a:blip r:embed="rId11"/>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7057747" y="2442989"/>
                <a:ext cx="2086253"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 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7057747" y="2442989"/>
                <a:ext cx="2086253" cy="830997"/>
              </a:xfrm>
              <a:prstGeom prst="rect">
                <a:avLst/>
              </a:prstGeom>
              <a:blipFill>
                <a:blip r:embed="rId12"/>
                <a:stretch>
                  <a:fillRect t="-735"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2BF69BB-1516-4878-A2A9-4B4771E23F66}"/>
                  </a:ext>
                </a:extLst>
              </p:cNvPr>
              <p:cNvSpPr txBox="1"/>
              <p:nvPr/>
            </p:nvSpPr>
            <p:spPr>
              <a:xfrm>
                <a:off x="7203719" y="4175465"/>
                <a:ext cx="148951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r>
                        <a:rPr lang="en-GB" sz="1400" b="1" i="1">
                          <a:solidFill>
                            <a:srgbClr val="C00000"/>
                          </a:solidFill>
                          <a:latin typeface="Cambria Math"/>
                          <a:ea typeface="Cambria Math"/>
                        </a:rPr>
                        <m:t>𝒄𝒐𝒔</m:t>
                      </m:r>
                      <m:r>
                        <a:rPr lang="en-US" sz="1400" b="1" i="1" smtClean="0">
                          <a:solidFill>
                            <a:srgbClr val="C00000"/>
                          </a:solidFill>
                          <a:latin typeface="Cambria Math" panose="02040503050406030204" pitchFamily="18" charset="0"/>
                          <a:ea typeface="Cambria Math"/>
                        </a:rPr>
                        <m:t>𝒕</m:t>
                      </m:r>
                      <m:r>
                        <a:rPr lang="en-GB" sz="1400" b="1" i="1">
                          <a:solidFill>
                            <a:srgbClr val="C00000"/>
                          </a:solidFill>
                          <a:latin typeface="Cambria Math"/>
                          <a:ea typeface="Cambria Math"/>
                        </a:rPr>
                        <m:t>+</m:t>
                      </m:r>
                      <m:r>
                        <a:rPr lang="en-GB" sz="1400" b="1" i="1">
                          <a:solidFill>
                            <a:srgbClr val="C00000"/>
                          </a:solidFill>
                          <a:latin typeface="Cambria Math"/>
                          <a:ea typeface="Cambria Math"/>
                        </a:rPr>
                        <m:t>𝒔𝒊𝒏𝒕</m:t>
                      </m:r>
                    </m:oMath>
                  </m:oMathPara>
                </a14:m>
                <a:endParaRPr lang="en-GB" sz="1400" b="1" dirty="0">
                  <a:solidFill>
                    <a:srgbClr val="C00000"/>
                  </a:solidFill>
                </a:endParaRPr>
              </a:p>
            </p:txBody>
          </p:sp>
        </mc:Choice>
        <mc:Fallback xmlns="">
          <p:sp>
            <p:nvSpPr>
              <p:cNvPr id="25" name="TextBox 24">
                <a:extLst>
                  <a:ext uri="{FF2B5EF4-FFF2-40B4-BE49-F238E27FC236}">
                    <a16:creationId xmlns:a16="http://schemas.microsoft.com/office/drawing/2014/main" id="{A2BF69BB-1516-4878-A2A9-4B4771E23F66}"/>
                  </a:ext>
                </a:extLst>
              </p:cNvPr>
              <p:cNvSpPr txBox="1">
                <a:spLocks noRot="1" noChangeAspect="1" noMove="1" noResize="1" noEditPoints="1" noAdjustHandles="1" noChangeArrowheads="1" noChangeShapeType="1" noTextEdit="1"/>
              </p:cNvSpPr>
              <p:nvPr/>
            </p:nvSpPr>
            <p:spPr>
              <a:xfrm>
                <a:off x="7203719" y="4175465"/>
                <a:ext cx="1489510" cy="307777"/>
              </a:xfrm>
              <a:prstGeom prst="rect">
                <a:avLst/>
              </a:prstGeom>
              <a:blipFill>
                <a:blip r:embed="rId13"/>
                <a:stretch>
                  <a:fillRect/>
                </a:stretch>
              </a:blipFill>
              <a:ln w="25400">
                <a:noFill/>
              </a:ln>
            </p:spPr>
            <p:txBody>
              <a:bodyPr/>
              <a:lstStyle/>
              <a:p>
                <a:r>
                  <a:rPr lang="en-GB">
                    <a:noFill/>
                  </a:rPr>
                  <a:t> </a:t>
                </a:r>
              </a:p>
            </p:txBody>
          </p:sp>
        </mc:Fallback>
      </mc:AlternateContent>
      <p:sp>
        <p:nvSpPr>
          <p:cNvPr id="26" name="TextBox 54">
            <a:extLst>
              <a:ext uri="{FF2B5EF4-FFF2-40B4-BE49-F238E27FC236}">
                <a16:creationId xmlns:a16="http://schemas.microsoft.com/office/drawing/2014/main" id="{2D7BDE70-4772-4076-8F6D-D8D208C6D6C5}"/>
              </a:ext>
            </a:extLst>
          </p:cNvPr>
          <p:cNvSpPr txBox="1"/>
          <p:nvPr/>
        </p:nvSpPr>
        <p:spPr>
          <a:xfrm>
            <a:off x="7182034" y="4475976"/>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27" name="TextBox 54">
            <a:extLst>
              <a:ext uri="{FF2B5EF4-FFF2-40B4-BE49-F238E27FC236}">
                <a16:creationId xmlns:a16="http://schemas.microsoft.com/office/drawing/2014/main" id="{46984B4A-5971-4AB8-936D-F77F8E176E65}"/>
              </a:ext>
            </a:extLst>
          </p:cNvPr>
          <p:cNvSpPr txBox="1"/>
          <p:nvPr/>
        </p:nvSpPr>
        <p:spPr>
          <a:xfrm>
            <a:off x="1886710" y="6243936"/>
            <a:ext cx="7058114"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can see from the graph that this motion will continue indefinitely!</a:t>
            </a:r>
          </a:p>
        </p:txBody>
      </p:sp>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nodeType="clickEffect">
                                  <p:stCondLst>
                                    <p:cond delay="0"/>
                                  </p:stCondLst>
                                  <p:childTnLst>
                                    <p:animEffect transition="out" filter="blinds(horizontal)">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linds(horizontal)">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linds(horizontal)">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Most of this chapter you will be answering questions related to mechanics</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Some of the problems in this section you may also be able to solve using processes you have already seen, but it is important to see the link to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p:spTree>
    <p:extLst>
      <p:ext uri="{BB962C8B-B14F-4D97-AF65-F5344CB8AC3E}">
        <p14:creationId xmlns:p14="http://schemas.microsoft.com/office/powerpoint/2010/main" val="29752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6B46FED4-3704-4270-98FA-93C92FD9EA2F}"/>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445252" y="1353816"/>
                <a:ext cx="158268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445252" y="1353816"/>
                <a:ext cx="1582686"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544840" y="1994488"/>
                <a:ext cx="15110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544840" y="1994488"/>
                <a:ext cx="1511035"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241957" y="2330331"/>
                <a:ext cx="1570966" cy="5441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i="1">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ad>
                            <m:radPr>
                              <m:degHide m:val="on"/>
                              <m:ctrlPr>
                                <a:rPr lang="en-US" sz="140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241957" y="2330331"/>
                <a:ext cx="1570966" cy="54412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46103" y="2840753"/>
                <a:ext cx="3248197" cy="78592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panose="02040503050406030204" pitchFamily="18" charset="0"/>
                              <a:ea typeface="Cambria Math"/>
                            </a:rPr>
                            <m:t>𝑒</m:t>
                          </m:r>
                        </m:e>
                        <m:sup>
                          <m:r>
                            <a:rPr lang="en-US" sz="1400" b="0" i="1" smtClean="0">
                              <a:latin typeface="Cambria Math" panose="02040503050406030204" pitchFamily="18" charset="0"/>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2</m:t>
                              </m:r>
                            </m:den>
                          </m:f>
                          <m:r>
                            <a:rPr lang="en-US" sz="1400" b="0" i="1" smtClean="0">
                              <a:latin typeface="Cambria Math" panose="02040503050406030204" pitchFamily="18" charset="0"/>
                              <a:ea typeface="Cambria Math"/>
                            </a:rPr>
                            <m:t>𝑡</m:t>
                          </m:r>
                        </m:sup>
                      </m:sSup>
                      <m:d>
                        <m:dPr>
                          <m:ctrlPr>
                            <a:rPr lang="en-US" sz="1400" b="0" i="1" smtClean="0">
                              <a:latin typeface="Cambria Math" panose="02040503050406030204" pitchFamily="18" charset="0"/>
                              <a:ea typeface="Cambria Math"/>
                            </a:rPr>
                          </m:ctrlPr>
                        </m:dPr>
                        <m:e>
                          <m:r>
                            <a:rPr lang="en-US" sz="1400" b="0" i="1" smtClean="0">
                              <a:latin typeface="Cambria Math" panose="02040503050406030204" pitchFamily="18" charset="0"/>
                              <a:ea typeface="Cambria Math"/>
                            </a:rPr>
                            <m:t>𝐴</m:t>
                          </m:r>
                          <m:r>
                            <a:rPr lang="en-GB" sz="1400" i="1">
                              <a:latin typeface="Cambria Math"/>
                              <a:ea typeface="Cambria Math"/>
                            </a:rPr>
                            <m:t>𝑐𝑜𝑠</m:t>
                          </m:r>
                          <m:d>
                            <m:dPr>
                              <m:ctrlPr>
                                <a:rPr lang="en-GB" sz="1400" i="1">
                                  <a:latin typeface="Cambria Math" panose="02040503050406030204" pitchFamily="18" charset="0"/>
                                  <a:ea typeface="Cambria Math"/>
                                </a:rPr>
                              </m:ctrlPr>
                            </m:dPr>
                            <m:e>
                              <m:f>
                                <m:fPr>
                                  <m:ctrlPr>
                                    <a:rPr lang="en-GB" sz="1400" i="1">
                                      <a:latin typeface="Cambria Math" panose="02040503050406030204" pitchFamily="18" charset="0"/>
                                      <a:ea typeface="Cambria Math"/>
                                    </a:rPr>
                                  </m:ctrlPr>
                                </m:fPr>
                                <m:num>
                                  <m:rad>
                                    <m:radPr>
                                      <m:degHide m:val="on"/>
                                      <m:ctrlPr>
                                        <a:rPr lang="en-GB" sz="1400" i="1">
                                          <a:latin typeface="Cambria Math" panose="02040503050406030204" pitchFamily="18" charset="0"/>
                                          <a:ea typeface="Cambria Math"/>
                                        </a:rPr>
                                      </m:ctrlPr>
                                    </m:radPr>
                                    <m:deg/>
                                    <m:e>
                                      <m:r>
                                        <a:rPr lang="en-US" sz="1400" i="1">
                                          <a:latin typeface="Cambria Math" panose="02040503050406030204" pitchFamily="18" charset="0"/>
                                          <a:ea typeface="Cambria Math"/>
                                        </a:rPr>
                                        <m:t>3</m:t>
                                      </m:r>
                                    </m:e>
                                  </m:rad>
                                </m:num>
                                <m:den>
                                  <m:r>
                                    <a:rPr lang="en-US" sz="1400" i="1">
                                      <a:latin typeface="Cambria Math" panose="02040503050406030204" pitchFamily="18" charset="0"/>
                                      <a:ea typeface="Cambria Math"/>
                                    </a:rPr>
                                    <m:t>2</m:t>
                                  </m:r>
                                </m:den>
                              </m:f>
                              <m:r>
                                <a:rPr lang="en-US" sz="1400" i="1">
                                  <a:latin typeface="Cambria Math" panose="02040503050406030204" pitchFamily="18" charset="0"/>
                                  <a:ea typeface="Cambria Math"/>
                                </a:rPr>
                                <m:t>𝑡</m:t>
                              </m:r>
                            </m:e>
                          </m:d>
                          <m:r>
                            <a:rPr lang="en-GB" sz="1400" i="1">
                              <a:latin typeface="Cambria Math"/>
                              <a:ea typeface="Cambria Math"/>
                            </a:rPr>
                            <m:t>+</m:t>
                          </m:r>
                          <m:r>
                            <a:rPr lang="en-GB" sz="1400" i="1">
                              <a:latin typeface="Cambria Math"/>
                              <a:ea typeface="Cambria Math"/>
                            </a:rPr>
                            <m:t>𝐵𝑠𝑖𝑛</m:t>
                          </m:r>
                          <m:d>
                            <m:dPr>
                              <m:ctrlPr>
                                <a:rPr lang="en-GB" sz="1400" i="1" smtClean="0">
                                  <a:latin typeface="Cambria Math" panose="02040503050406030204" pitchFamily="18" charset="0"/>
                                  <a:ea typeface="Cambria Math"/>
                                </a:rPr>
                              </m:ctrlPr>
                            </m:dPr>
                            <m:e>
                              <m:f>
                                <m:fPr>
                                  <m:ctrlPr>
                                    <a:rPr lang="en-GB" sz="1400" i="1" smtClean="0">
                                      <a:latin typeface="Cambria Math" panose="02040503050406030204" pitchFamily="18" charset="0"/>
                                      <a:ea typeface="Cambria Math"/>
                                    </a:rPr>
                                  </m:ctrlPr>
                                </m:fPr>
                                <m:num>
                                  <m:rad>
                                    <m:radPr>
                                      <m:degHide m:val="on"/>
                                      <m:ctrlPr>
                                        <a:rPr lang="en-GB" sz="1400" i="1" smtClean="0">
                                          <a:latin typeface="Cambria Math" panose="02040503050406030204" pitchFamily="18" charset="0"/>
                                          <a:ea typeface="Cambria Math"/>
                                        </a:rPr>
                                      </m:ctrlPr>
                                    </m:radPr>
                                    <m:deg/>
                                    <m:e>
                                      <m:r>
                                        <a:rPr lang="en-US" sz="1400" b="0" i="1" smtClean="0">
                                          <a:latin typeface="Cambria Math" panose="02040503050406030204" pitchFamily="18" charset="0"/>
                                          <a:ea typeface="Cambria Math"/>
                                        </a:rPr>
                                        <m:t>3</m:t>
                                      </m:r>
                                    </m:e>
                                  </m:rad>
                                </m:num>
                                <m:den>
                                  <m:r>
                                    <a:rPr lang="en-US" sz="1400" b="0" i="1" smtClean="0">
                                      <a:latin typeface="Cambria Math" panose="02040503050406030204" pitchFamily="18" charset="0"/>
                                      <a:ea typeface="Cambria Math"/>
                                    </a:rPr>
                                    <m:t>2</m:t>
                                  </m:r>
                                </m:den>
                              </m:f>
                              <m:r>
                                <a:rPr lang="en-US" sz="1400" b="0" i="1" smtClean="0">
                                  <a:latin typeface="Cambria Math" panose="02040503050406030204" pitchFamily="18" charset="0"/>
                                  <a:ea typeface="Cambria Math"/>
                                </a:rPr>
                                <m:t>𝑡</m:t>
                              </m:r>
                            </m:e>
                          </m:d>
                        </m:e>
                      </m:d>
                    </m:oMath>
                  </m:oMathPara>
                </a14:m>
                <a:endParaRPr lang="en-GB" sz="12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46103" y="2840753"/>
                <a:ext cx="3248197" cy="785921"/>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151423" y="274415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717019" y="2307186"/>
                <a:ext cx="1515883" cy="1385636"/>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 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m:t>
                        </m:r>
                      </m:num>
                      <m:den>
                        <m:r>
                          <a:rPr lang="en-US" sz="1200" i="1">
                            <a:solidFill>
                              <a:srgbClr val="FF0000"/>
                            </a:solidFill>
                            <a:latin typeface="Cambria Math" panose="02040503050406030204" pitchFamily="18" charset="0"/>
                          </a:rPr>
                          <m:t>2</m:t>
                        </m:r>
                      </m:den>
                    </m:f>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ad>
                          <m:radPr>
                            <m:degHide m:val="on"/>
                            <m:ctrlPr>
                              <a:rPr lang="en-US" sz="1200" i="1">
                                <a:solidFill>
                                  <a:srgbClr val="FF0000"/>
                                </a:solidFill>
                                <a:latin typeface="Cambria Math" panose="02040503050406030204" pitchFamily="18" charset="0"/>
                              </a:rPr>
                            </m:ctrlPr>
                          </m:radPr>
                          <m:deg/>
                          <m:e>
                            <m:r>
                              <a:rPr lang="en-US" sz="1200" i="1">
                                <a:solidFill>
                                  <a:srgbClr val="FF0000"/>
                                </a:solidFill>
                                <a:latin typeface="Cambria Math" panose="02040503050406030204" pitchFamily="18" charset="0"/>
                              </a:rPr>
                              <m:t>3</m:t>
                            </m:r>
                          </m:e>
                        </m:rad>
                      </m:num>
                      <m:den>
                        <m:r>
                          <a:rPr lang="en-US" sz="1200" i="1">
                            <a:solidFill>
                              <a:srgbClr val="FF0000"/>
                            </a:solidFill>
                            <a:latin typeface="Cambria Math" panose="02040503050406030204" pitchFamily="18" charset="0"/>
                          </a:rPr>
                          <m:t>2</m:t>
                        </m:r>
                      </m:den>
                    </m:f>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717019" y="2307186"/>
                <a:ext cx="1515883" cy="1385636"/>
              </a:xfrm>
              <a:prstGeom prst="rect">
                <a:avLst/>
              </a:prstGeom>
              <a:blipFill>
                <a:blip r:embed="rId11"/>
                <a:stretch>
                  <a:fillRect r="-1210"/>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FDEE806E-191E-4CA4-A0C9-D2CB2BD1CD61}"/>
              </a:ext>
            </a:extLst>
          </p:cNvPr>
          <p:cNvPicPr>
            <a:picLocks noChangeAspect="1"/>
          </p:cNvPicPr>
          <p:nvPr/>
        </p:nvPicPr>
        <p:blipFill rotWithShape="1">
          <a:blip r:embed="rId12"/>
          <a:srcRect l="35842" t="18361" r="12574" b="14400"/>
          <a:stretch/>
        </p:blipFill>
        <p:spPr>
          <a:xfrm>
            <a:off x="4463359" y="3661892"/>
            <a:ext cx="3612331" cy="2648580"/>
          </a:xfrm>
          <a:prstGeom prst="rect">
            <a:avLst/>
          </a:prstGeom>
        </p:spPr>
      </p:pic>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2033751" y="5011197"/>
                <a:ext cx="2458622" cy="6372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1" i="1" smtClean="0">
                          <a:solidFill>
                            <a:srgbClr val="C00000"/>
                          </a:solidFill>
                          <a:latin typeface="Cambria Math" panose="02040503050406030204" pitchFamily="18" charset="0"/>
                          <a:ea typeface="Cambria Math"/>
                        </a:rPr>
                        <m:t>𝒙</m:t>
                      </m:r>
                      <m:r>
                        <a:rPr lang="en-US" sz="1100" b="1" i="1" smtClean="0">
                          <a:solidFill>
                            <a:srgbClr val="C00000"/>
                          </a:solidFill>
                          <a:latin typeface="Cambria Math" panose="02040503050406030204" pitchFamily="18" charset="0"/>
                          <a:ea typeface="Cambria Math"/>
                        </a:rPr>
                        <m:t>=</m:t>
                      </m:r>
                      <m:sSup>
                        <m:sSupPr>
                          <m:ctrlPr>
                            <a:rPr lang="en-US" sz="1100" b="1" i="1">
                              <a:solidFill>
                                <a:srgbClr val="C00000"/>
                              </a:solidFill>
                              <a:latin typeface="Cambria Math" panose="02040503050406030204" pitchFamily="18" charset="0"/>
                              <a:ea typeface="Cambria Math"/>
                            </a:rPr>
                          </m:ctrlPr>
                        </m:sSupPr>
                        <m:e>
                          <m:r>
                            <a:rPr lang="en-US" sz="1100" b="1" i="1">
                              <a:solidFill>
                                <a:srgbClr val="C00000"/>
                              </a:solidFill>
                              <a:latin typeface="Cambria Math" panose="02040503050406030204" pitchFamily="18" charset="0"/>
                              <a:ea typeface="Cambria Math"/>
                            </a:rPr>
                            <m:t>𝒆</m:t>
                          </m:r>
                        </m:e>
                        <m:sup>
                          <m:r>
                            <a:rPr lang="en-US" sz="1100" b="1" i="1">
                              <a:solidFill>
                                <a:srgbClr val="C00000"/>
                              </a:solidFill>
                              <a:latin typeface="Cambria Math" panose="02040503050406030204" pitchFamily="18" charset="0"/>
                              <a:ea typeface="Cambria Math"/>
                            </a:rPr>
                            <m:t>−</m:t>
                          </m:r>
                          <m:f>
                            <m:fPr>
                              <m:ctrlPr>
                                <a:rPr lang="en-US" sz="1100" b="1" i="1">
                                  <a:solidFill>
                                    <a:srgbClr val="C00000"/>
                                  </a:solidFill>
                                  <a:latin typeface="Cambria Math" panose="02040503050406030204" pitchFamily="18" charset="0"/>
                                  <a:ea typeface="Cambria Math"/>
                                </a:rPr>
                              </m:ctrlPr>
                            </m:fPr>
                            <m:num>
                              <m:r>
                                <a:rPr lang="en-US" sz="1100" b="1" i="1">
                                  <a:solidFill>
                                    <a:srgbClr val="C00000"/>
                                  </a:solidFill>
                                  <a:latin typeface="Cambria Math" panose="02040503050406030204" pitchFamily="18" charset="0"/>
                                  <a:ea typeface="Cambria Math"/>
                                </a:rPr>
                                <m:t>𝟏</m:t>
                              </m:r>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sup>
                      </m:sSup>
                      <m:d>
                        <m:dPr>
                          <m:ctrlPr>
                            <a:rPr lang="en-US" sz="1100" b="1" i="1">
                              <a:solidFill>
                                <a:srgbClr val="C00000"/>
                              </a:solidFill>
                              <a:latin typeface="Cambria Math" panose="02040503050406030204" pitchFamily="18" charset="0"/>
                              <a:ea typeface="Cambria Math"/>
                            </a:rPr>
                          </m:ctrlPr>
                        </m:dPr>
                        <m:e>
                          <m:r>
                            <a:rPr lang="en-GB" sz="1100" b="1" i="1">
                              <a:solidFill>
                                <a:srgbClr val="C00000"/>
                              </a:solidFill>
                              <a:latin typeface="Cambria Math"/>
                              <a:ea typeface="Cambria Math"/>
                            </a:rPr>
                            <m:t>𝒄𝒐𝒔</m:t>
                          </m:r>
                          <m:d>
                            <m:dPr>
                              <m:ctrlPr>
                                <a:rPr lang="en-GB" sz="1100" b="1" i="1">
                                  <a:solidFill>
                                    <a:srgbClr val="C00000"/>
                                  </a:solidFill>
                                  <a:latin typeface="Cambria Math" panose="02040503050406030204" pitchFamily="18" charset="0"/>
                                  <a:ea typeface="Cambria Math"/>
                                </a:rPr>
                              </m:ctrlPr>
                            </m:dPr>
                            <m:e>
                              <m:f>
                                <m:fPr>
                                  <m:ctrlPr>
                                    <a:rPr lang="en-GB" sz="1100" b="1" i="1">
                                      <a:solidFill>
                                        <a:srgbClr val="C00000"/>
                                      </a:solidFill>
                                      <a:latin typeface="Cambria Math" panose="02040503050406030204" pitchFamily="18" charset="0"/>
                                      <a:ea typeface="Cambria Math"/>
                                    </a:rPr>
                                  </m:ctrlPr>
                                </m:fPr>
                                <m:num>
                                  <m:rad>
                                    <m:radPr>
                                      <m:degHide m:val="on"/>
                                      <m:ctrlPr>
                                        <a:rPr lang="en-GB" sz="1100" b="1" i="1">
                                          <a:solidFill>
                                            <a:srgbClr val="C00000"/>
                                          </a:solidFill>
                                          <a:latin typeface="Cambria Math" panose="02040503050406030204" pitchFamily="18" charset="0"/>
                                          <a:ea typeface="Cambria Math"/>
                                        </a:rPr>
                                      </m:ctrlPr>
                                    </m:radPr>
                                    <m:deg/>
                                    <m:e>
                                      <m:r>
                                        <a:rPr lang="en-US" sz="1100" b="1" i="1">
                                          <a:solidFill>
                                            <a:srgbClr val="C00000"/>
                                          </a:solidFill>
                                          <a:latin typeface="Cambria Math" panose="02040503050406030204" pitchFamily="18" charset="0"/>
                                          <a:ea typeface="Cambria Math"/>
                                        </a:rPr>
                                        <m:t>𝟑</m:t>
                                      </m:r>
                                    </m:e>
                                  </m:rad>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e>
                          </m:d>
                          <m:r>
                            <a:rPr lang="en-GB" sz="1100" b="1" i="1">
                              <a:solidFill>
                                <a:srgbClr val="C00000"/>
                              </a:solidFill>
                              <a:latin typeface="Cambria Math"/>
                              <a:ea typeface="Cambria Math"/>
                            </a:rPr>
                            <m:t>+</m:t>
                          </m:r>
                          <m:r>
                            <a:rPr lang="en-GB" sz="1100" b="1" i="1">
                              <a:solidFill>
                                <a:srgbClr val="C00000"/>
                              </a:solidFill>
                              <a:latin typeface="Cambria Math"/>
                              <a:ea typeface="Cambria Math"/>
                            </a:rPr>
                            <m:t>𝒔𝒊𝒏</m:t>
                          </m:r>
                          <m:d>
                            <m:dPr>
                              <m:ctrlPr>
                                <a:rPr lang="en-GB" sz="1100" b="1" i="1">
                                  <a:solidFill>
                                    <a:srgbClr val="C00000"/>
                                  </a:solidFill>
                                  <a:latin typeface="Cambria Math" panose="02040503050406030204" pitchFamily="18" charset="0"/>
                                  <a:ea typeface="Cambria Math"/>
                                </a:rPr>
                              </m:ctrlPr>
                            </m:dPr>
                            <m:e>
                              <m:f>
                                <m:fPr>
                                  <m:ctrlPr>
                                    <a:rPr lang="en-GB" sz="1100" b="1" i="1">
                                      <a:solidFill>
                                        <a:srgbClr val="C00000"/>
                                      </a:solidFill>
                                      <a:latin typeface="Cambria Math" panose="02040503050406030204" pitchFamily="18" charset="0"/>
                                      <a:ea typeface="Cambria Math"/>
                                    </a:rPr>
                                  </m:ctrlPr>
                                </m:fPr>
                                <m:num>
                                  <m:rad>
                                    <m:radPr>
                                      <m:degHide m:val="on"/>
                                      <m:ctrlPr>
                                        <a:rPr lang="en-GB" sz="1100" b="1" i="1">
                                          <a:solidFill>
                                            <a:srgbClr val="C00000"/>
                                          </a:solidFill>
                                          <a:latin typeface="Cambria Math" panose="02040503050406030204" pitchFamily="18" charset="0"/>
                                          <a:ea typeface="Cambria Math"/>
                                        </a:rPr>
                                      </m:ctrlPr>
                                    </m:radPr>
                                    <m:deg/>
                                    <m:e>
                                      <m:r>
                                        <a:rPr lang="en-US" sz="1100" b="1" i="1">
                                          <a:solidFill>
                                            <a:srgbClr val="C00000"/>
                                          </a:solidFill>
                                          <a:latin typeface="Cambria Math" panose="02040503050406030204" pitchFamily="18" charset="0"/>
                                          <a:ea typeface="Cambria Math"/>
                                        </a:rPr>
                                        <m:t>𝟑</m:t>
                                      </m:r>
                                    </m:e>
                                  </m:rad>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e>
                          </m:d>
                        </m:e>
                      </m:d>
                    </m:oMath>
                  </m:oMathPara>
                </a14:m>
                <a:endParaRPr lang="en-GB" sz="11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2033751" y="5011197"/>
                <a:ext cx="2458622" cy="637290"/>
              </a:xfrm>
              <a:prstGeom prst="rect">
                <a:avLst/>
              </a:prstGeom>
              <a:blipFill>
                <a:blip r:embed="rId13"/>
                <a:stretch>
                  <a:fillRect/>
                </a:stretch>
              </a:blipFill>
              <a:ln w="25400">
                <a:noFill/>
              </a:ln>
            </p:spPr>
            <p:txBody>
              <a:bodyPr/>
              <a:lstStyle/>
              <a:p>
                <a:r>
                  <a:rPr lang="en-GB">
                    <a:noFill/>
                  </a:rPr>
                  <a:t> </a:t>
                </a:r>
              </a:p>
            </p:txBody>
          </p:sp>
        </mc:Fallback>
      </mc:AlternateContent>
      <p:sp>
        <p:nvSpPr>
          <p:cNvPr id="31" name="TextBox 54">
            <a:extLst>
              <a:ext uri="{FF2B5EF4-FFF2-40B4-BE49-F238E27FC236}">
                <a16:creationId xmlns:a16="http://schemas.microsoft.com/office/drawing/2014/main" id="{6683890D-7E8A-4444-A43B-89D82A16D62A}"/>
              </a:ext>
            </a:extLst>
          </p:cNvPr>
          <p:cNvSpPr txBox="1"/>
          <p:nvPr/>
        </p:nvSpPr>
        <p:spPr>
          <a:xfrm>
            <a:off x="2347484" y="5616712"/>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4548428" y="6325417"/>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 oscillation slows down!</a:t>
            </a:r>
          </a:p>
        </p:txBody>
      </p:sp>
    </p:spTree>
    <p:extLst>
      <p:ext uri="{BB962C8B-B14F-4D97-AF65-F5344CB8AC3E}">
        <p14:creationId xmlns:p14="http://schemas.microsoft.com/office/powerpoint/2010/main" val="34613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linds(horizontal)">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0" grpId="0"/>
      <p:bldP spid="31"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58C87586-23D2-4CD4-922E-5B25D5639382}"/>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300396" y="1353816"/>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300396" y="1353816"/>
                <a:ext cx="1727542"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427146" y="1994488"/>
                <a:ext cx="16287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427146" y="1994488"/>
                <a:ext cx="162873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314385" y="2511401"/>
                <a:ext cx="83291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=−1</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314385" y="2511401"/>
                <a:ext cx="83291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61649" y="3030876"/>
                <a:ext cx="149598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d>
                        <m:dPr>
                          <m:ctrlPr>
                            <a:rPr lang="en-US" sz="1400" b="0" i="1" smtClean="0">
                              <a:latin typeface="Cambria Math" panose="02040503050406030204" pitchFamily="18" charset="0"/>
                              <a:ea typeface="Cambria Math"/>
                            </a:rPr>
                          </m:ctrlPr>
                        </m:dPr>
                        <m:e>
                          <m:r>
                            <a:rPr lang="en-US" sz="1400" b="0" i="1" smtClean="0">
                              <a:latin typeface="Cambria Math" panose="02040503050406030204" pitchFamily="18" charset="0"/>
                              <a:ea typeface="Cambria Math"/>
                            </a:rPr>
                            <m:t>𝐴</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𝐵𝑡</m:t>
                          </m:r>
                        </m:e>
                      </m:d>
                      <m:sSup>
                        <m:sSupPr>
                          <m:ctrlPr>
                            <a:rPr lang="en-US" sz="1400" b="0" i="1" smtClean="0">
                              <a:latin typeface="Cambria Math" panose="02040503050406030204" pitchFamily="18" charset="0"/>
                              <a:ea typeface="Cambria Math"/>
                            </a:rPr>
                          </m:ctrlPr>
                        </m:sSupPr>
                        <m:e>
                          <m:r>
                            <a:rPr lang="en-US" sz="1400" b="0" i="1" smtClean="0">
                              <a:latin typeface="Cambria Math" panose="02040503050406030204" pitchFamily="18" charset="0"/>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𝑡</m:t>
                          </m:r>
                        </m:sup>
                      </m:sSup>
                    </m:oMath>
                  </m:oMathPara>
                </a14:m>
                <a:endParaRPr lang="en-GB" sz="12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61649" y="3030876"/>
                <a:ext cx="1495987" cy="307777"/>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085487" y="271699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642030" y="2442987"/>
                <a:ext cx="151588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there is a repeated root and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642030" y="2442987"/>
                <a:ext cx="1515883" cy="1015663"/>
              </a:xfrm>
              <a:prstGeom prst="rect">
                <a:avLst/>
              </a:prstGeom>
              <a:blipFill>
                <a:blip r:embed="rId11"/>
                <a:stretch>
                  <a:fillRect t="-602" r="-1606" b="-4217"/>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1942579" y="41245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3285503" y="5002320"/>
                <a:ext cx="136543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d>
                        <m:dPr>
                          <m:ctrlPr>
                            <a:rPr lang="en-US" sz="1400" b="1" i="1">
                              <a:solidFill>
                                <a:srgbClr val="C00000"/>
                              </a:solidFill>
                              <a:latin typeface="Cambria Math" panose="02040503050406030204" pitchFamily="18" charset="0"/>
                              <a:ea typeface="Cambria Math"/>
                            </a:rPr>
                          </m:ctrlPr>
                        </m:dPr>
                        <m:e>
                          <m:r>
                            <a:rPr lang="en-US" sz="1400" b="1" i="1" smtClean="0">
                              <a:solidFill>
                                <a:srgbClr val="C00000"/>
                              </a:solidFill>
                              <a:latin typeface="Cambria Math" panose="02040503050406030204" pitchFamily="18" charset="0"/>
                              <a:ea typeface="Cambria Math"/>
                            </a:rPr>
                            <m:t>𝟏</m:t>
                          </m:r>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𝒕</m:t>
                          </m:r>
                        </m:e>
                      </m:d>
                      <m:sSup>
                        <m:sSupPr>
                          <m:ctrlPr>
                            <a:rPr lang="en-US" sz="1400" b="1" i="1">
                              <a:solidFill>
                                <a:srgbClr val="C00000"/>
                              </a:solidFill>
                              <a:latin typeface="Cambria Math" panose="02040503050406030204" pitchFamily="18" charset="0"/>
                              <a:ea typeface="Cambria Math"/>
                            </a:rPr>
                          </m:ctrlPr>
                        </m:sSupPr>
                        <m:e>
                          <m:r>
                            <a:rPr lang="en-US" sz="1400" b="1" i="1">
                              <a:solidFill>
                                <a:srgbClr val="C00000"/>
                              </a:solidFill>
                              <a:latin typeface="Cambria Math" panose="02040503050406030204" pitchFamily="18" charset="0"/>
                              <a:ea typeface="Cambria Math"/>
                            </a:rPr>
                            <m:t>𝒆</m:t>
                          </m:r>
                        </m:e>
                        <m:sup>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𝒕</m:t>
                          </m:r>
                        </m:sup>
                      </m:sSup>
                    </m:oMath>
                  </m:oMathPara>
                </a14:m>
                <a:endParaRPr lang="en-GB" sz="12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3285503" y="5002320"/>
                <a:ext cx="1365437" cy="307777"/>
              </a:xfrm>
              <a:prstGeom prst="rect">
                <a:avLst/>
              </a:prstGeom>
              <a:blipFill>
                <a:blip r:embed="rId12"/>
                <a:stretch>
                  <a:fillRect/>
                </a:stretch>
              </a:blipFill>
              <a:ln w="25400">
                <a:noFill/>
              </a:ln>
            </p:spPr>
            <p:txBody>
              <a:bodyPr/>
              <a:lstStyle/>
              <a:p>
                <a:r>
                  <a:rPr lang="en-GB">
                    <a:noFill/>
                  </a:rPr>
                  <a:t> </a:t>
                </a:r>
              </a:p>
            </p:txBody>
          </p:sp>
        </mc:Fallback>
      </mc:AlternateContent>
      <p:sp>
        <p:nvSpPr>
          <p:cNvPr id="31" name="TextBox 54">
            <a:extLst>
              <a:ext uri="{FF2B5EF4-FFF2-40B4-BE49-F238E27FC236}">
                <a16:creationId xmlns:a16="http://schemas.microsoft.com/office/drawing/2014/main" id="{6683890D-7E8A-4444-A43B-89D82A16D62A}"/>
              </a:ext>
            </a:extLst>
          </p:cNvPr>
          <p:cNvSpPr txBox="1"/>
          <p:nvPr/>
        </p:nvSpPr>
        <p:spPr>
          <a:xfrm>
            <a:off x="2640448" y="5314871"/>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4690471" y="6210008"/>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there is no oscillation!</a:t>
            </a:r>
          </a:p>
        </p:txBody>
      </p:sp>
      <p:pic>
        <p:nvPicPr>
          <p:cNvPr id="25" name="図 24">
            <a:extLst>
              <a:ext uri="{FF2B5EF4-FFF2-40B4-BE49-F238E27FC236}">
                <a16:creationId xmlns:a16="http://schemas.microsoft.com/office/drawing/2014/main" id="{56A4B47E-689B-451E-898C-59612074D00F}"/>
              </a:ext>
            </a:extLst>
          </p:cNvPr>
          <p:cNvPicPr>
            <a:picLocks noChangeAspect="1"/>
          </p:cNvPicPr>
          <p:nvPr/>
        </p:nvPicPr>
        <p:blipFill rotWithShape="1">
          <a:blip r:embed="rId13"/>
          <a:srcRect l="40051" t="21025" r="8601" b="10968"/>
          <a:stretch/>
        </p:blipFill>
        <p:spPr>
          <a:xfrm>
            <a:off x="4624506" y="3522066"/>
            <a:ext cx="3661496" cy="2727814"/>
          </a:xfrm>
          <a:prstGeom prst="rect">
            <a:avLst/>
          </a:prstGeom>
        </p:spPr>
      </p:pic>
    </p:spTree>
    <p:extLst>
      <p:ext uri="{BB962C8B-B14F-4D97-AF65-F5344CB8AC3E}">
        <p14:creationId xmlns:p14="http://schemas.microsoft.com/office/powerpoint/2010/main" val="23373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0" grpId="0"/>
      <p:bldP spid="31" grpId="0"/>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300396" y="1353816"/>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300396" y="1353816"/>
                <a:ext cx="1727542"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427146" y="1994488"/>
                <a:ext cx="16287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427146" y="1994488"/>
                <a:ext cx="162873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269996" y="2333848"/>
                <a:ext cx="1379378" cy="5463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269996" y="2333848"/>
                <a:ext cx="1379378" cy="54630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61649" y="3030876"/>
                <a:ext cx="2461251" cy="4441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d>
                            <m:dPr>
                              <m:ctrlPr>
                                <a:rPr lang="en-US" sz="1400" i="1" smtClean="0">
                                  <a:latin typeface="Cambria Math" panose="02040503050406030204" pitchFamily="18" charset="0"/>
                                </a:rPr>
                              </m:ctrlPr>
                            </m:dPr>
                            <m:e>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5</m:t>
                                      </m:r>
                                    </m:e>
                                  </m:rad>
                                </m:num>
                                <m:den>
                                  <m:r>
                                    <a:rPr lang="en-US" sz="1400" b="0" i="1" smtClean="0">
                                      <a:latin typeface="Cambria Math" panose="02040503050406030204" pitchFamily="18" charset="0"/>
                                    </a:rPr>
                                    <m:t>2</m:t>
                                  </m:r>
                                </m:den>
                              </m:f>
                            </m:e>
                          </m:d>
                          <m:r>
                            <a:rPr lang="en-US" sz="1400" b="0" i="1" smtClean="0">
                              <a:latin typeface="Cambria Math" panose="02040503050406030204" pitchFamily="18" charset="0"/>
                            </a:rPr>
                            <m:t>𝑡</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d>
                            <m:dPr>
                              <m:ctrlPr>
                                <a:rPr lang="en-US" sz="140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b="0" i="1" smtClean="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1">
                                          <a:latin typeface="Cambria Math" panose="02040503050406030204" pitchFamily="18" charset="0"/>
                                        </a:rPr>
                                        <m:t>5</m:t>
                                      </m:r>
                                    </m:e>
                                  </m:rad>
                                </m:num>
                                <m:den>
                                  <m:r>
                                    <a:rPr lang="en-US" sz="1400" i="1">
                                      <a:latin typeface="Cambria Math" panose="02040503050406030204" pitchFamily="18" charset="0"/>
                                    </a:rPr>
                                    <m:t>2</m:t>
                                  </m:r>
                                </m:den>
                              </m:f>
                            </m:e>
                          </m:d>
                          <m:r>
                            <a:rPr lang="en-US" sz="1400" b="0" i="1" smtClean="0">
                              <a:latin typeface="Cambria Math" panose="02040503050406030204" pitchFamily="18" charset="0"/>
                            </a:rPr>
                            <m:t>𝑡</m:t>
                          </m:r>
                        </m:sup>
                      </m:sSup>
                    </m:oMath>
                  </m:oMathPara>
                </a14:m>
                <a:endParaRPr lang="en-GB" sz="14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61649" y="3030876"/>
                <a:ext cx="2461251" cy="444161"/>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085487" y="271699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642030" y="2442987"/>
                <a:ext cx="151588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there are two real roots </a:t>
                </a:r>
                <a14:m>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𝑚</m:t>
                        </m:r>
                      </m:e>
                      <m:sub>
                        <m:r>
                          <a:rPr lang="en-US" sz="1200" b="0" i="1" smtClean="0">
                            <a:solidFill>
                              <a:srgbClr val="FF0000"/>
                            </a:solidFill>
                            <a:latin typeface="Cambria Math" panose="02040503050406030204" pitchFamily="18" charset="0"/>
                          </a:rPr>
                          <m:t>1</m:t>
                        </m:r>
                      </m:sub>
                    </m:sSub>
                  </m:oMath>
                </a14:m>
                <a:r>
                  <a:rPr lang="en-US" sz="1200" dirty="0">
                    <a:solidFill>
                      <a:srgbClr val="FF0000"/>
                    </a:solidFill>
                    <a:latin typeface="Comic Sans MS" panose="030F0702030302020204" pitchFamily="66" charset="0"/>
                  </a:rPr>
                  <a:t> and </a:t>
                </a:r>
                <a14:m>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𝑚</m:t>
                        </m:r>
                      </m:e>
                      <m:sub>
                        <m:r>
                          <a:rPr lang="en-US" sz="1200" b="0" i="1" smtClean="0">
                            <a:solidFill>
                              <a:srgbClr val="FF0000"/>
                            </a:solidFill>
                            <a:latin typeface="Cambria Math" panose="02040503050406030204" pitchFamily="18" charset="0"/>
                          </a:rPr>
                          <m:t>2</m:t>
                        </m:r>
                      </m:sub>
                    </m:sSub>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642030" y="2442987"/>
                <a:ext cx="1515883" cy="1015663"/>
              </a:xfrm>
              <a:prstGeom prst="rect">
                <a:avLst/>
              </a:prstGeom>
              <a:blipFill>
                <a:blip r:embed="rId11"/>
                <a:stretch>
                  <a:fillRect t="-602" r="-1606" b="-4217"/>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708583" y="37694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54">
            <a:extLst>
              <a:ext uri="{FF2B5EF4-FFF2-40B4-BE49-F238E27FC236}">
                <a16:creationId xmlns:a16="http://schemas.microsoft.com/office/drawing/2014/main" id="{6683890D-7E8A-4444-A43B-89D82A16D62A}"/>
              </a:ext>
            </a:extLst>
          </p:cNvPr>
          <p:cNvSpPr txBox="1"/>
          <p:nvPr/>
        </p:nvSpPr>
        <p:spPr>
          <a:xfrm>
            <a:off x="2809124" y="4942009"/>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5010067" y="6218886"/>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there is no oscillation!</a:t>
            </a:r>
          </a:p>
        </p:txBody>
      </p:sp>
      <p:pic>
        <p:nvPicPr>
          <p:cNvPr id="26" name="図 25">
            <a:extLst>
              <a:ext uri="{FF2B5EF4-FFF2-40B4-BE49-F238E27FC236}">
                <a16:creationId xmlns:a16="http://schemas.microsoft.com/office/drawing/2014/main" id="{56F9BFFF-3DA1-448E-A239-C836D4955B52}"/>
              </a:ext>
            </a:extLst>
          </p:cNvPr>
          <p:cNvPicPr>
            <a:picLocks noChangeAspect="1"/>
          </p:cNvPicPr>
          <p:nvPr/>
        </p:nvPicPr>
        <p:blipFill rotWithShape="1">
          <a:blip r:embed="rId12"/>
          <a:srcRect l="39714" t="21260" r="8095" b="10677"/>
          <a:stretch/>
        </p:blipFill>
        <p:spPr>
          <a:xfrm>
            <a:off x="4854310" y="3575332"/>
            <a:ext cx="3606110" cy="2645358"/>
          </a:xfrm>
          <a:prstGeom prst="rect">
            <a:avLst/>
          </a:prstGeom>
        </p:spPr>
      </p:pic>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3223360" y="4478538"/>
                <a:ext cx="2224070" cy="44711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sSup>
                        <m:sSupPr>
                          <m:ctrlPr>
                            <a:rPr lang="en-US" sz="1400" b="1" i="1">
                              <a:solidFill>
                                <a:srgbClr val="C00000"/>
                              </a:solidFill>
                              <a:latin typeface="Cambria Math" panose="02040503050406030204" pitchFamily="18" charset="0"/>
                            </a:rPr>
                          </m:ctrlPr>
                        </m:sSupPr>
                        <m:e>
                          <m:r>
                            <a:rPr lang="en-US" sz="1400" b="1" i="1">
                              <a:solidFill>
                                <a:srgbClr val="C00000"/>
                              </a:solidFill>
                              <a:latin typeface="Cambria Math"/>
                            </a:rPr>
                            <m:t>𝒆</m:t>
                          </m:r>
                        </m:e>
                        <m:sup>
                          <m:d>
                            <m:dPr>
                              <m:ctrlPr>
                                <a:rPr lang="en-US" sz="1400" b="1" i="1">
                                  <a:solidFill>
                                    <a:srgbClr val="C00000"/>
                                  </a:solidFill>
                                  <a:latin typeface="Cambria Math" panose="02040503050406030204" pitchFamily="18" charset="0"/>
                                </a:rPr>
                              </m:ctrlPr>
                            </m:dPr>
                            <m:e>
                              <m:f>
                                <m:fPr>
                                  <m:ctrlPr>
                                    <a:rPr lang="en-US" sz="1400" b="1" i="1">
                                      <a:solidFill>
                                        <a:srgbClr val="C00000"/>
                                      </a:solidFill>
                                      <a:latin typeface="Cambria Math" panose="02040503050406030204" pitchFamily="18" charset="0"/>
                                    </a:rPr>
                                  </m:ctrlPr>
                                </m:fPr>
                                <m:num>
                                  <m:r>
                                    <a:rPr lang="en-US" sz="1400" b="1" i="1">
                                      <a:solidFill>
                                        <a:srgbClr val="C00000"/>
                                      </a:solidFill>
                                      <a:latin typeface="Cambria Math" panose="02040503050406030204" pitchFamily="18" charset="0"/>
                                    </a:rPr>
                                    <m:t>−</m:t>
                                  </m:r>
                                  <m:r>
                                    <a:rPr lang="en-US" sz="1400" b="1" i="1">
                                      <a:solidFill>
                                        <a:srgbClr val="C00000"/>
                                      </a:solidFill>
                                      <a:latin typeface="Cambria Math" panose="02040503050406030204" pitchFamily="18" charset="0"/>
                                    </a:rPr>
                                    <m:t>𝟑</m:t>
                                  </m:r>
                                  <m:r>
                                    <a:rPr lang="en-US" sz="1400" b="1" i="1">
                                      <a:solidFill>
                                        <a:srgbClr val="C00000"/>
                                      </a:solidFill>
                                      <a:latin typeface="Cambria Math" panose="02040503050406030204" pitchFamily="18" charset="0"/>
                                    </a:rPr>
                                    <m:t>+</m:t>
                                  </m:r>
                                  <m:rad>
                                    <m:radPr>
                                      <m:degHide m:val="on"/>
                                      <m:ctrlPr>
                                        <a:rPr lang="en-US" sz="1400" b="1" i="1">
                                          <a:solidFill>
                                            <a:srgbClr val="C00000"/>
                                          </a:solidFill>
                                          <a:latin typeface="Cambria Math" panose="02040503050406030204" pitchFamily="18" charset="0"/>
                                        </a:rPr>
                                      </m:ctrlPr>
                                    </m:radPr>
                                    <m:deg/>
                                    <m:e>
                                      <m:r>
                                        <a:rPr lang="en-US" sz="1400" b="1" i="1">
                                          <a:solidFill>
                                            <a:srgbClr val="C00000"/>
                                          </a:solidFill>
                                          <a:latin typeface="Cambria Math" panose="02040503050406030204" pitchFamily="18" charset="0"/>
                                        </a:rPr>
                                        <m:t>𝟓</m:t>
                                      </m:r>
                                    </m:e>
                                  </m:rad>
                                </m:num>
                                <m:den>
                                  <m:r>
                                    <a:rPr lang="en-US" sz="1400" b="1" i="1">
                                      <a:solidFill>
                                        <a:srgbClr val="C00000"/>
                                      </a:solidFill>
                                      <a:latin typeface="Cambria Math" panose="02040503050406030204" pitchFamily="18" charset="0"/>
                                    </a:rPr>
                                    <m:t>𝟐</m:t>
                                  </m:r>
                                </m:den>
                              </m:f>
                            </m:e>
                          </m:d>
                          <m:r>
                            <a:rPr lang="en-US" sz="1400" b="1" i="1">
                              <a:solidFill>
                                <a:srgbClr val="C00000"/>
                              </a:solidFill>
                              <a:latin typeface="Cambria Math" panose="02040503050406030204" pitchFamily="18" charset="0"/>
                            </a:rPr>
                            <m:t>𝒕</m:t>
                          </m:r>
                        </m:sup>
                      </m:sSup>
                      <m:r>
                        <a:rPr lang="en-US" sz="1400" b="1" i="1">
                          <a:solidFill>
                            <a:srgbClr val="C00000"/>
                          </a:solidFill>
                          <a:latin typeface="Cambria Math"/>
                        </a:rPr>
                        <m:t>+</m:t>
                      </m:r>
                      <m:sSup>
                        <m:sSupPr>
                          <m:ctrlPr>
                            <a:rPr lang="en-US" sz="1400" b="1" i="1">
                              <a:solidFill>
                                <a:srgbClr val="C00000"/>
                              </a:solidFill>
                              <a:latin typeface="Cambria Math" panose="02040503050406030204" pitchFamily="18" charset="0"/>
                            </a:rPr>
                          </m:ctrlPr>
                        </m:sSupPr>
                        <m:e>
                          <m:r>
                            <a:rPr lang="en-US" sz="1400" b="1" i="1">
                              <a:solidFill>
                                <a:srgbClr val="C00000"/>
                              </a:solidFill>
                              <a:latin typeface="Cambria Math"/>
                            </a:rPr>
                            <m:t>𝒆</m:t>
                          </m:r>
                        </m:e>
                        <m:sup>
                          <m:d>
                            <m:dPr>
                              <m:ctrlPr>
                                <a:rPr lang="en-US" sz="1400" b="1" i="1">
                                  <a:solidFill>
                                    <a:srgbClr val="C00000"/>
                                  </a:solidFill>
                                  <a:latin typeface="Cambria Math" panose="02040503050406030204" pitchFamily="18" charset="0"/>
                                </a:rPr>
                              </m:ctrlPr>
                            </m:dPr>
                            <m:e>
                              <m:f>
                                <m:fPr>
                                  <m:ctrlPr>
                                    <a:rPr lang="en-US" sz="1400" b="1" i="1">
                                      <a:solidFill>
                                        <a:srgbClr val="C00000"/>
                                      </a:solidFill>
                                      <a:latin typeface="Cambria Math" panose="02040503050406030204" pitchFamily="18" charset="0"/>
                                    </a:rPr>
                                  </m:ctrlPr>
                                </m:fPr>
                                <m:num>
                                  <m:r>
                                    <a:rPr lang="en-US" sz="1400" b="1" i="1">
                                      <a:solidFill>
                                        <a:srgbClr val="C00000"/>
                                      </a:solidFill>
                                      <a:latin typeface="Cambria Math" panose="02040503050406030204" pitchFamily="18" charset="0"/>
                                    </a:rPr>
                                    <m:t>−</m:t>
                                  </m:r>
                                  <m:r>
                                    <a:rPr lang="en-US" sz="1400" b="1" i="1">
                                      <a:solidFill>
                                        <a:srgbClr val="C00000"/>
                                      </a:solidFill>
                                      <a:latin typeface="Cambria Math" panose="02040503050406030204" pitchFamily="18" charset="0"/>
                                    </a:rPr>
                                    <m:t>𝟑</m:t>
                                  </m:r>
                                  <m:r>
                                    <a:rPr lang="en-US" sz="1400" b="1" i="1">
                                      <a:solidFill>
                                        <a:srgbClr val="C00000"/>
                                      </a:solidFill>
                                      <a:latin typeface="Cambria Math" panose="02040503050406030204" pitchFamily="18" charset="0"/>
                                    </a:rPr>
                                    <m:t>−</m:t>
                                  </m:r>
                                  <m:rad>
                                    <m:radPr>
                                      <m:degHide m:val="on"/>
                                      <m:ctrlPr>
                                        <a:rPr lang="en-US" sz="1400" b="1" i="1">
                                          <a:solidFill>
                                            <a:srgbClr val="C00000"/>
                                          </a:solidFill>
                                          <a:latin typeface="Cambria Math" panose="02040503050406030204" pitchFamily="18" charset="0"/>
                                        </a:rPr>
                                      </m:ctrlPr>
                                    </m:radPr>
                                    <m:deg/>
                                    <m:e>
                                      <m:r>
                                        <a:rPr lang="en-US" sz="1400" b="1" i="1">
                                          <a:solidFill>
                                            <a:srgbClr val="C00000"/>
                                          </a:solidFill>
                                          <a:latin typeface="Cambria Math" panose="02040503050406030204" pitchFamily="18" charset="0"/>
                                        </a:rPr>
                                        <m:t>𝟓</m:t>
                                      </m:r>
                                    </m:e>
                                  </m:rad>
                                </m:num>
                                <m:den>
                                  <m:r>
                                    <a:rPr lang="en-US" sz="1400" b="1" i="1">
                                      <a:solidFill>
                                        <a:srgbClr val="C00000"/>
                                      </a:solidFill>
                                      <a:latin typeface="Cambria Math" panose="02040503050406030204" pitchFamily="18" charset="0"/>
                                    </a:rPr>
                                    <m:t>𝟐</m:t>
                                  </m:r>
                                </m:den>
                              </m:f>
                            </m:e>
                          </m:d>
                          <m:r>
                            <a:rPr lang="en-US" sz="1400" b="1" i="1">
                              <a:solidFill>
                                <a:srgbClr val="C00000"/>
                              </a:solidFill>
                              <a:latin typeface="Cambria Math" panose="02040503050406030204" pitchFamily="18" charset="0"/>
                            </a:rPr>
                            <m:t>𝒕</m:t>
                          </m:r>
                        </m:sup>
                      </m:sSup>
                    </m:oMath>
                  </m:oMathPara>
                </a14:m>
                <a:endParaRPr lang="en-GB" sz="12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3223360" y="4478538"/>
                <a:ext cx="2224070" cy="447110"/>
              </a:xfrm>
              <a:prstGeom prst="rect">
                <a:avLst/>
              </a:prstGeom>
              <a:blipFill>
                <a:blip r:embed="rId13"/>
                <a:stretch>
                  <a:fillRect/>
                </a:stretch>
              </a:blipFill>
              <a:ln w="25400">
                <a:noFill/>
              </a:ln>
            </p:spPr>
            <p:txBody>
              <a:bodyPr/>
              <a:lstStyle/>
              <a:p>
                <a:r>
                  <a:rPr lang="en-GB">
                    <a:noFill/>
                  </a:rPr>
                  <a:t> </a:t>
                </a:r>
              </a:p>
            </p:txBody>
          </p:sp>
        </mc:Fallback>
      </mc:AlternateContent>
      <p:sp>
        <p:nvSpPr>
          <p:cNvPr id="25" name="タイトル 1">
            <a:extLst>
              <a:ext uri="{FF2B5EF4-FFF2-40B4-BE49-F238E27FC236}">
                <a16:creationId xmlns:a16="http://schemas.microsoft.com/office/drawing/2014/main" id="{3F294293-B39A-4B67-AAEB-6820F7415D37}"/>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2302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linds(horizontal)">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1" grpId="0"/>
      <p:bldP spid="32"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pic>
        <p:nvPicPr>
          <p:cNvPr id="3" name="図 2">
            <a:extLst>
              <a:ext uri="{FF2B5EF4-FFF2-40B4-BE49-F238E27FC236}">
                <a16:creationId xmlns:a16="http://schemas.microsoft.com/office/drawing/2014/main" id="{0609C195-5E78-4F72-A979-33C9CB14ED4E}"/>
              </a:ext>
            </a:extLst>
          </p:cNvPr>
          <p:cNvPicPr>
            <a:picLocks noChangeAspect="1"/>
          </p:cNvPicPr>
          <p:nvPr/>
        </p:nvPicPr>
        <p:blipFill rotWithShape="1">
          <a:blip r:embed="rId2"/>
          <a:srcRect l="40051" t="21025" r="8601" b="10968"/>
          <a:stretch/>
        </p:blipFill>
        <p:spPr>
          <a:xfrm>
            <a:off x="4733411" y="2842871"/>
            <a:ext cx="2028143" cy="1510966"/>
          </a:xfrm>
          <a:prstGeom prst="rect">
            <a:avLst/>
          </a:prstGeom>
        </p:spPr>
      </p:pic>
      <p:pic>
        <p:nvPicPr>
          <p:cNvPr id="4" name="図 3">
            <a:extLst>
              <a:ext uri="{FF2B5EF4-FFF2-40B4-BE49-F238E27FC236}">
                <a16:creationId xmlns:a16="http://schemas.microsoft.com/office/drawing/2014/main" id="{FEA8BC82-062D-4752-ACD9-75BD64F8CD09}"/>
              </a:ext>
            </a:extLst>
          </p:cNvPr>
          <p:cNvPicPr>
            <a:picLocks noChangeAspect="1"/>
          </p:cNvPicPr>
          <p:nvPr/>
        </p:nvPicPr>
        <p:blipFill rotWithShape="1">
          <a:blip r:embed="rId3"/>
          <a:srcRect l="39714" t="21260" r="8095" b="10677"/>
          <a:stretch/>
        </p:blipFill>
        <p:spPr>
          <a:xfrm>
            <a:off x="6981832" y="2840905"/>
            <a:ext cx="2062580" cy="1513060"/>
          </a:xfrm>
          <a:prstGeom prst="rect">
            <a:avLst/>
          </a:prstGeom>
        </p:spPr>
      </p:pic>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p:pic>
        <p:nvPicPr>
          <p:cNvPr id="9" name="図 8">
            <a:extLst>
              <a:ext uri="{FF2B5EF4-FFF2-40B4-BE49-F238E27FC236}">
                <a16:creationId xmlns:a16="http://schemas.microsoft.com/office/drawing/2014/main" id="{EB95DCC5-B8AA-4443-90B1-EE460FAE0775}"/>
              </a:ext>
            </a:extLst>
          </p:cNvPr>
          <p:cNvPicPr>
            <a:picLocks noChangeAspect="1"/>
          </p:cNvPicPr>
          <p:nvPr/>
        </p:nvPicPr>
        <p:blipFill rotWithShape="1">
          <a:blip r:embed="rId4"/>
          <a:srcRect l="35842" t="18361" r="12574" b="14400"/>
          <a:stretch/>
        </p:blipFill>
        <p:spPr>
          <a:xfrm>
            <a:off x="2444438" y="2851842"/>
            <a:ext cx="2049730" cy="1502873"/>
          </a:xfrm>
          <a:prstGeom prst="rect">
            <a:avLst/>
          </a:prstGeom>
        </p:spPr>
      </p:pic>
      <p:pic>
        <p:nvPicPr>
          <p:cNvPr id="13" name="図 12">
            <a:extLst>
              <a:ext uri="{FF2B5EF4-FFF2-40B4-BE49-F238E27FC236}">
                <a16:creationId xmlns:a16="http://schemas.microsoft.com/office/drawing/2014/main" id="{18AF3E1F-9B5B-4EB9-BCD7-02935695B4F6}"/>
              </a:ext>
            </a:extLst>
          </p:cNvPr>
          <p:cNvPicPr>
            <a:picLocks noChangeAspect="1"/>
          </p:cNvPicPr>
          <p:nvPr/>
        </p:nvPicPr>
        <p:blipFill rotWithShape="1">
          <a:blip r:embed="rId5"/>
          <a:srcRect l="38431" t="18625" r="9041" b="13251"/>
          <a:stretch/>
        </p:blipFill>
        <p:spPr>
          <a:xfrm>
            <a:off x="132973" y="2851842"/>
            <a:ext cx="2076637" cy="1514924"/>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F162D0C-062A-4112-B5A8-42C8A0CE67E1}"/>
                  </a:ext>
                </a:extLst>
              </p:cNvPr>
              <p:cNvSpPr txBox="1"/>
              <p:nvPr/>
            </p:nvSpPr>
            <p:spPr>
              <a:xfrm>
                <a:off x="625690" y="2315841"/>
                <a:ext cx="1154097"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4F162D0C-062A-4112-B5A8-42C8A0CE67E1}"/>
                  </a:ext>
                </a:extLst>
              </p:cNvPr>
              <p:cNvSpPr txBox="1">
                <a:spLocks noRot="1" noChangeAspect="1" noMove="1" noResize="1" noEditPoints="1" noAdjustHandles="1" noChangeArrowheads="1" noChangeShapeType="1" noTextEdit="1"/>
              </p:cNvSpPr>
              <p:nvPr/>
            </p:nvSpPr>
            <p:spPr>
              <a:xfrm>
                <a:off x="625690" y="2315841"/>
                <a:ext cx="1154097" cy="52456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CB62B8DB-31A9-4521-B0E1-37598B0D4425}"/>
                  </a:ext>
                </a:extLst>
              </p:cNvPr>
              <p:cNvSpPr txBox="1"/>
              <p:nvPr/>
            </p:nvSpPr>
            <p:spPr>
              <a:xfrm>
                <a:off x="545744" y="4432640"/>
                <a:ext cx="1297150"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r>
                        <a:rPr lang="en-GB" sz="1200" b="1" i="1">
                          <a:solidFill>
                            <a:srgbClr val="C00000"/>
                          </a:solidFill>
                          <a:latin typeface="Cambria Math"/>
                          <a:ea typeface="Cambria Math"/>
                        </a:rPr>
                        <m:t>𝒄𝒐𝒔</m:t>
                      </m:r>
                      <m:r>
                        <a:rPr lang="en-US" sz="1200" b="1" i="1" smtClean="0">
                          <a:solidFill>
                            <a:srgbClr val="C00000"/>
                          </a:solidFill>
                          <a:latin typeface="Cambria Math" panose="02040503050406030204" pitchFamily="18" charset="0"/>
                          <a:ea typeface="Cambria Math"/>
                        </a:rPr>
                        <m:t>𝒕</m:t>
                      </m:r>
                      <m:r>
                        <a:rPr lang="en-GB" sz="1200" b="1" i="1">
                          <a:solidFill>
                            <a:srgbClr val="C00000"/>
                          </a:solidFill>
                          <a:latin typeface="Cambria Math"/>
                          <a:ea typeface="Cambria Math"/>
                        </a:rPr>
                        <m:t>+</m:t>
                      </m:r>
                      <m:r>
                        <a:rPr lang="en-GB" sz="1200" b="1" i="1">
                          <a:solidFill>
                            <a:srgbClr val="C00000"/>
                          </a:solidFill>
                          <a:latin typeface="Cambria Math"/>
                          <a:ea typeface="Cambria Math"/>
                        </a:rPr>
                        <m:t>𝒔𝒊𝒏𝒕</m:t>
                      </m:r>
                    </m:oMath>
                  </m:oMathPara>
                </a14:m>
                <a:endParaRPr lang="en-GB" sz="1200" b="1" dirty="0">
                  <a:solidFill>
                    <a:srgbClr val="C00000"/>
                  </a:solidFill>
                </a:endParaRPr>
              </a:p>
            </p:txBody>
          </p:sp>
        </mc:Choice>
        <mc:Fallback xmlns="">
          <p:sp>
            <p:nvSpPr>
              <p:cNvPr id="15" name="TextBox 24">
                <a:extLst>
                  <a:ext uri="{FF2B5EF4-FFF2-40B4-BE49-F238E27FC236}">
                    <a16:creationId xmlns:a16="http://schemas.microsoft.com/office/drawing/2014/main" id="{CB62B8DB-31A9-4521-B0E1-37598B0D4425}"/>
                  </a:ext>
                </a:extLst>
              </p:cNvPr>
              <p:cNvSpPr txBox="1">
                <a:spLocks noRot="1" noChangeAspect="1" noMove="1" noResize="1" noEditPoints="1" noAdjustHandles="1" noChangeArrowheads="1" noChangeShapeType="1" noTextEdit="1"/>
              </p:cNvSpPr>
              <p:nvPr/>
            </p:nvSpPr>
            <p:spPr>
              <a:xfrm>
                <a:off x="545744" y="4432640"/>
                <a:ext cx="1297150" cy="276999"/>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0DBE5BE-7B8C-44E4-90CE-89C1B2C1ABDA}"/>
                  </a:ext>
                </a:extLst>
              </p:cNvPr>
              <p:cNvSpPr txBox="1"/>
              <p:nvPr/>
            </p:nvSpPr>
            <p:spPr>
              <a:xfrm>
                <a:off x="2683127" y="2315841"/>
                <a:ext cx="158268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E0DBE5BE-7B8C-44E4-90CE-89C1B2C1ABDA}"/>
                  </a:ext>
                </a:extLst>
              </p:cNvPr>
              <p:cNvSpPr txBox="1">
                <a:spLocks noRot="1" noChangeAspect="1" noMove="1" noResize="1" noEditPoints="1" noAdjustHandles="1" noChangeArrowheads="1" noChangeShapeType="1" noTextEdit="1"/>
              </p:cNvSpPr>
              <p:nvPr/>
            </p:nvSpPr>
            <p:spPr>
              <a:xfrm>
                <a:off x="2683127" y="2315841"/>
                <a:ext cx="1582686"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24">
                <a:extLst>
                  <a:ext uri="{FF2B5EF4-FFF2-40B4-BE49-F238E27FC236}">
                    <a16:creationId xmlns:a16="http://schemas.microsoft.com/office/drawing/2014/main" id="{6C527538-A9AB-47E1-BF05-A714627149A1}"/>
                  </a:ext>
                </a:extLst>
              </p:cNvPr>
              <p:cNvSpPr txBox="1"/>
              <p:nvPr/>
            </p:nvSpPr>
            <p:spPr>
              <a:xfrm>
                <a:off x="2386176" y="4277772"/>
                <a:ext cx="2250167" cy="5877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1" i="1" smtClean="0">
                          <a:solidFill>
                            <a:srgbClr val="C00000"/>
                          </a:solidFill>
                          <a:latin typeface="Cambria Math" panose="02040503050406030204" pitchFamily="18" charset="0"/>
                          <a:ea typeface="Cambria Math"/>
                        </a:rPr>
                        <m:t>𝒙</m:t>
                      </m:r>
                      <m:r>
                        <a:rPr lang="en-US" sz="1000" b="1" i="1" smtClean="0">
                          <a:solidFill>
                            <a:srgbClr val="C00000"/>
                          </a:solidFill>
                          <a:latin typeface="Cambria Math" panose="02040503050406030204" pitchFamily="18" charset="0"/>
                          <a:ea typeface="Cambria Math"/>
                        </a:rPr>
                        <m:t>=</m:t>
                      </m:r>
                      <m:sSup>
                        <m:sSupPr>
                          <m:ctrlPr>
                            <a:rPr lang="en-US" sz="1000" b="1" i="1">
                              <a:solidFill>
                                <a:srgbClr val="C00000"/>
                              </a:solidFill>
                              <a:latin typeface="Cambria Math" panose="02040503050406030204" pitchFamily="18" charset="0"/>
                              <a:ea typeface="Cambria Math"/>
                            </a:rPr>
                          </m:ctrlPr>
                        </m:sSupPr>
                        <m:e>
                          <m:r>
                            <a:rPr lang="en-US" sz="1000" b="1" i="1">
                              <a:solidFill>
                                <a:srgbClr val="C00000"/>
                              </a:solidFill>
                              <a:latin typeface="Cambria Math" panose="02040503050406030204" pitchFamily="18" charset="0"/>
                              <a:ea typeface="Cambria Math"/>
                            </a:rPr>
                            <m:t>𝒆</m:t>
                          </m:r>
                        </m:e>
                        <m:sup>
                          <m:r>
                            <a:rPr lang="en-US" sz="1000" b="1" i="1">
                              <a:solidFill>
                                <a:srgbClr val="C00000"/>
                              </a:solidFill>
                              <a:latin typeface="Cambria Math" panose="02040503050406030204" pitchFamily="18" charset="0"/>
                              <a:ea typeface="Cambria Math"/>
                            </a:rPr>
                            <m:t>−</m:t>
                          </m:r>
                          <m:f>
                            <m:fPr>
                              <m:ctrlPr>
                                <a:rPr lang="en-US" sz="1000" b="1" i="1">
                                  <a:solidFill>
                                    <a:srgbClr val="C00000"/>
                                  </a:solidFill>
                                  <a:latin typeface="Cambria Math" panose="02040503050406030204" pitchFamily="18" charset="0"/>
                                  <a:ea typeface="Cambria Math"/>
                                </a:rPr>
                              </m:ctrlPr>
                            </m:fPr>
                            <m:num>
                              <m:r>
                                <a:rPr lang="en-US" sz="1000" b="1" i="1">
                                  <a:solidFill>
                                    <a:srgbClr val="C00000"/>
                                  </a:solidFill>
                                  <a:latin typeface="Cambria Math" panose="02040503050406030204" pitchFamily="18" charset="0"/>
                                  <a:ea typeface="Cambria Math"/>
                                </a:rPr>
                                <m:t>𝟏</m:t>
                              </m:r>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sup>
                      </m:sSup>
                      <m:d>
                        <m:dPr>
                          <m:ctrlPr>
                            <a:rPr lang="en-US" sz="1000" b="1" i="1">
                              <a:solidFill>
                                <a:srgbClr val="C00000"/>
                              </a:solidFill>
                              <a:latin typeface="Cambria Math" panose="02040503050406030204" pitchFamily="18" charset="0"/>
                              <a:ea typeface="Cambria Math"/>
                            </a:rPr>
                          </m:ctrlPr>
                        </m:dPr>
                        <m:e>
                          <m:r>
                            <a:rPr lang="en-GB" sz="1000" b="1" i="1">
                              <a:solidFill>
                                <a:srgbClr val="C00000"/>
                              </a:solidFill>
                              <a:latin typeface="Cambria Math"/>
                              <a:ea typeface="Cambria Math"/>
                            </a:rPr>
                            <m:t>𝒄𝒐𝒔</m:t>
                          </m:r>
                          <m:d>
                            <m:dPr>
                              <m:ctrlPr>
                                <a:rPr lang="en-GB" sz="1000" b="1" i="1">
                                  <a:solidFill>
                                    <a:srgbClr val="C00000"/>
                                  </a:solidFill>
                                  <a:latin typeface="Cambria Math" panose="02040503050406030204" pitchFamily="18" charset="0"/>
                                  <a:ea typeface="Cambria Math"/>
                                </a:rPr>
                              </m:ctrlPr>
                            </m:dPr>
                            <m:e>
                              <m:f>
                                <m:fPr>
                                  <m:ctrlPr>
                                    <a:rPr lang="en-GB" sz="1000" b="1" i="1">
                                      <a:solidFill>
                                        <a:srgbClr val="C00000"/>
                                      </a:solidFill>
                                      <a:latin typeface="Cambria Math" panose="02040503050406030204" pitchFamily="18" charset="0"/>
                                      <a:ea typeface="Cambria Math"/>
                                    </a:rPr>
                                  </m:ctrlPr>
                                </m:fPr>
                                <m:num>
                                  <m:rad>
                                    <m:radPr>
                                      <m:degHide m:val="on"/>
                                      <m:ctrlPr>
                                        <a:rPr lang="en-GB" sz="1000" b="1" i="1">
                                          <a:solidFill>
                                            <a:srgbClr val="C00000"/>
                                          </a:solidFill>
                                          <a:latin typeface="Cambria Math" panose="02040503050406030204" pitchFamily="18" charset="0"/>
                                          <a:ea typeface="Cambria Math"/>
                                        </a:rPr>
                                      </m:ctrlPr>
                                    </m:radPr>
                                    <m:deg/>
                                    <m:e>
                                      <m:r>
                                        <a:rPr lang="en-US" sz="1000" b="1" i="1">
                                          <a:solidFill>
                                            <a:srgbClr val="C00000"/>
                                          </a:solidFill>
                                          <a:latin typeface="Cambria Math" panose="02040503050406030204" pitchFamily="18" charset="0"/>
                                          <a:ea typeface="Cambria Math"/>
                                        </a:rPr>
                                        <m:t>𝟑</m:t>
                                      </m:r>
                                    </m:e>
                                  </m:rad>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e>
                          </m:d>
                          <m:r>
                            <a:rPr lang="en-GB" sz="1000" b="1" i="1">
                              <a:solidFill>
                                <a:srgbClr val="C00000"/>
                              </a:solidFill>
                              <a:latin typeface="Cambria Math"/>
                              <a:ea typeface="Cambria Math"/>
                            </a:rPr>
                            <m:t>+</m:t>
                          </m:r>
                          <m:r>
                            <a:rPr lang="en-GB" sz="1000" b="1" i="1">
                              <a:solidFill>
                                <a:srgbClr val="C00000"/>
                              </a:solidFill>
                              <a:latin typeface="Cambria Math"/>
                              <a:ea typeface="Cambria Math"/>
                            </a:rPr>
                            <m:t>𝒔𝒊𝒏</m:t>
                          </m:r>
                          <m:d>
                            <m:dPr>
                              <m:ctrlPr>
                                <a:rPr lang="en-GB" sz="1000" b="1" i="1">
                                  <a:solidFill>
                                    <a:srgbClr val="C00000"/>
                                  </a:solidFill>
                                  <a:latin typeface="Cambria Math" panose="02040503050406030204" pitchFamily="18" charset="0"/>
                                  <a:ea typeface="Cambria Math"/>
                                </a:rPr>
                              </m:ctrlPr>
                            </m:dPr>
                            <m:e>
                              <m:f>
                                <m:fPr>
                                  <m:ctrlPr>
                                    <a:rPr lang="en-GB" sz="1000" b="1" i="1">
                                      <a:solidFill>
                                        <a:srgbClr val="C00000"/>
                                      </a:solidFill>
                                      <a:latin typeface="Cambria Math" panose="02040503050406030204" pitchFamily="18" charset="0"/>
                                      <a:ea typeface="Cambria Math"/>
                                    </a:rPr>
                                  </m:ctrlPr>
                                </m:fPr>
                                <m:num>
                                  <m:rad>
                                    <m:radPr>
                                      <m:degHide m:val="on"/>
                                      <m:ctrlPr>
                                        <a:rPr lang="en-GB" sz="1000" b="1" i="1">
                                          <a:solidFill>
                                            <a:srgbClr val="C00000"/>
                                          </a:solidFill>
                                          <a:latin typeface="Cambria Math" panose="02040503050406030204" pitchFamily="18" charset="0"/>
                                          <a:ea typeface="Cambria Math"/>
                                        </a:rPr>
                                      </m:ctrlPr>
                                    </m:radPr>
                                    <m:deg/>
                                    <m:e>
                                      <m:r>
                                        <a:rPr lang="en-US" sz="1000" b="1" i="1">
                                          <a:solidFill>
                                            <a:srgbClr val="C00000"/>
                                          </a:solidFill>
                                          <a:latin typeface="Cambria Math" panose="02040503050406030204" pitchFamily="18" charset="0"/>
                                          <a:ea typeface="Cambria Math"/>
                                        </a:rPr>
                                        <m:t>𝟑</m:t>
                                      </m:r>
                                    </m:e>
                                  </m:rad>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e>
                          </m:d>
                        </m:e>
                      </m:d>
                    </m:oMath>
                  </m:oMathPara>
                </a14:m>
                <a:endParaRPr lang="en-GB" sz="1000" b="1" dirty="0">
                  <a:solidFill>
                    <a:srgbClr val="C00000"/>
                  </a:solidFill>
                </a:endParaRPr>
              </a:p>
            </p:txBody>
          </p:sp>
        </mc:Choice>
        <mc:Fallback xmlns="">
          <p:sp>
            <p:nvSpPr>
              <p:cNvPr id="19" name="TextBox 24">
                <a:extLst>
                  <a:ext uri="{FF2B5EF4-FFF2-40B4-BE49-F238E27FC236}">
                    <a16:creationId xmlns:a16="http://schemas.microsoft.com/office/drawing/2014/main" id="{6C527538-A9AB-47E1-BF05-A714627149A1}"/>
                  </a:ext>
                </a:extLst>
              </p:cNvPr>
              <p:cNvSpPr txBox="1">
                <a:spLocks noRot="1" noChangeAspect="1" noMove="1" noResize="1" noEditPoints="1" noAdjustHandles="1" noChangeArrowheads="1" noChangeShapeType="1" noTextEdit="1"/>
              </p:cNvSpPr>
              <p:nvPr/>
            </p:nvSpPr>
            <p:spPr>
              <a:xfrm>
                <a:off x="2386176" y="4277772"/>
                <a:ext cx="2250167" cy="587790"/>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950F7CB-F3F9-4B11-A347-27CCA887CBC0}"/>
                  </a:ext>
                </a:extLst>
              </p:cNvPr>
              <p:cNvSpPr txBox="1"/>
              <p:nvPr/>
            </p:nvSpPr>
            <p:spPr>
              <a:xfrm>
                <a:off x="4881421" y="2315841"/>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5950F7CB-F3F9-4B11-A347-27CCA887CBC0}"/>
                  </a:ext>
                </a:extLst>
              </p:cNvPr>
              <p:cNvSpPr txBox="1">
                <a:spLocks noRot="1" noChangeAspect="1" noMove="1" noResize="1" noEditPoints="1" noAdjustHandles="1" noChangeArrowheads="1" noChangeShapeType="1" noTextEdit="1"/>
              </p:cNvSpPr>
              <p:nvPr/>
            </p:nvSpPr>
            <p:spPr>
              <a:xfrm>
                <a:off x="4881421" y="2315841"/>
                <a:ext cx="1727542"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4">
                <a:extLst>
                  <a:ext uri="{FF2B5EF4-FFF2-40B4-BE49-F238E27FC236}">
                    <a16:creationId xmlns:a16="http://schemas.microsoft.com/office/drawing/2014/main" id="{EBD874E6-9305-4193-BC50-B96106597B1E}"/>
                  </a:ext>
                </a:extLst>
              </p:cNvPr>
              <p:cNvSpPr txBox="1"/>
              <p:nvPr/>
            </p:nvSpPr>
            <p:spPr>
              <a:xfrm>
                <a:off x="5114303" y="4430820"/>
                <a:ext cx="119564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d>
                        <m:dPr>
                          <m:ctrlPr>
                            <a:rPr lang="en-US" sz="1200" b="1" i="1">
                              <a:solidFill>
                                <a:srgbClr val="C00000"/>
                              </a:solidFill>
                              <a:latin typeface="Cambria Math" panose="02040503050406030204" pitchFamily="18" charset="0"/>
                              <a:ea typeface="Cambria Math"/>
                            </a:rPr>
                          </m:ctrlPr>
                        </m:dPr>
                        <m:e>
                          <m:r>
                            <a:rPr lang="en-US" sz="1200" b="1" i="1" smtClean="0">
                              <a:solidFill>
                                <a:srgbClr val="C00000"/>
                              </a:solidFill>
                              <a:latin typeface="Cambria Math" panose="02040503050406030204" pitchFamily="18" charset="0"/>
                              <a:ea typeface="Cambria Math"/>
                            </a:rPr>
                            <m:t>𝟏</m:t>
                          </m:r>
                          <m:r>
                            <a:rPr lang="en-US" sz="1200" b="1" i="1">
                              <a:solidFill>
                                <a:srgbClr val="C00000"/>
                              </a:solidFill>
                              <a:latin typeface="Cambria Math" panose="02040503050406030204" pitchFamily="18" charset="0"/>
                              <a:ea typeface="Cambria Math"/>
                            </a:rPr>
                            <m:t>+</m:t>
                          </m:r>
                          <m:r>
                            <a:rPr lang="en-US" sz="1200" b="1" i="1">
                              <a:solidFill>
                                <a:srgbClr val="C00000"/>
                              </a:solidFill>
                              <a:latin typeface="Cambria Math" panose="02040503050406030204" pitchFamily="18" charset="0"/>
                              <a:ea typeface="Cambria Math"/>
                            </a:rPr>
                            <m:t>𝒕</m:t>
                          </m:r>
                        </m:e>
                      </m:d>
                      <m:sSup>
                        <m:sSupPr>
                          <m:ctrlPr>
                            <a:rPr lang="en-US" sz="1200" b="1" i="1">
                              <a:solidFill>
                                <a:srgbClr val="C00000"/>
                              </a:solidFill>
                              <a:latin typeface="Cambria Math" panose="02040503050406030204" pitchFamily="18" charset="0"/>
                              <a:ea typeface="Cambria Math"/>
                            </a:rPr>
                          </m:ctrlPr>
                        </m:sSupPr>
                        <m:e>
                          <m:r>
                            <a:rPr lang="en-US" sz="1200" b="1" i="1">
                              <a:solidFill>
                                <a:srgbClr val="C00000"/>
                              </a:solidFill>
                              <a:latin typeface="Cambria Math" panose="02040503050406030204" pitchFamily="18" charset="0"/>
                              <a:ea typeface="Cambria Math"/>
                            </a:rPr>
                            <m:t>𝒆</m:t>
                          </m:r>
                        </m:e>
                        <m:sup>
                          <m:r>
                            <a:rPr lang="en-US" sz="1200" b="1" i="1">
                              <a:solidFill>
                                <a:srgbClr val="C00000"/>
                              </a:solidFill>
                              <a:latin typeface="Cambria Math" panose="02040503050406030204" pitchFamily="18" charset="0"/>
                              <a:ea typeface="Cambria Math"/>
                            </a:rPr>
                            <m:t>−</m:t>
                          </m:r>
                          <m:r>
                            <a:rPr lang="en-US" sz="1200" b="1" i="1">
                              <a:solidFill>
                                <a:srgbClr val="C00000"/>
                              </a:solidFill>
                              <a:latin typeface="Cambria Math" panose="02040503050406030204" pitchFamily="18" charset="0"/>
                              <a:ea typeface="Cambria Math"/>
                            </a:rPr>
                            <m:t>𝒕</m:t>
                          </m:r>
                        </m:sup>
                      </m:sSup>
                    </m:oMath>
                  </m:oMathPara>
                </a14:m>
                <a:endParaRPr lang="en-GB" sz="1200" b="1" dirty="0">
                  <a:solidFill>
                    <a:srgbClr val="C00000"/>
                  </a:solidFill>
                </a:endParaRPr>
              </a:p>
            </p:txBody>
          </p:sp>
        </mc:Choice>
        <mc:Fallback xmlns="">
          <p:sp>
            <p:nvSpPr>
              <p:cNvPr id="21" name="TextBox 24">
                <a:extLst>
                  <a:ext uri="{FF2B5EF4-FFF2-40B4-BE49-F238E27FC236}">
                    <a16:creationId xmlns:a16="http://schemas.microsoft.com/office/drawing/2014/main" id="{EBD874E6-9305-4193-BC50-B96106597B1E}"/>
                  </a:ext>
                </a:extLst>
              </p:cNvPr>
              <p:cNvSpPr txBox="1">
                <a:spLocks noRot="1" noChangeAspect="1" noMove="1" noResize="1" noEditPoints="1" noAdjustHandles="1" noChangeArrowheads="1" noChangeShapeType="1" noTextEdit="1"/>
              </p:cNvSpPr>
              <p:nvPr/>
            </p:nvSpPr>
            <p:spPr>
              <a:xfrm>
                <a:off x="5114303" y="4430820"/>
                <a:ext cx="1195648" cy="27699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43C161D-B0AA-4B2F-ACB6-932EBCFB2936}"/>
                  </a:ext>
                </a:extLst>
              </p:cNvPr>
              <p:cNvSpPr txBox="1"/>
              <p:nvPr/>
            </p:nvSpPr>
            <p:spPr>
              <a:xfrm>
                <a:off x="7138846" y="2315841"/>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643C161D-B0AA-4B2F-ACB6-932EBCFB2936}"/>
                  </a:ext>
                </a:extLst>
              </p:cNvPr>
              <p:cNvSpPr txBox="1">
                <a:spLocks noRot="1" noChangeAspect="1" noMove="1" noResize="1" noEditPoints="1" noAdjustHandles="1" noChangeArrowheads="1" noChangeShapeType="1" noTextEdit="1"/>
              </p:cNvSpPr>
              <p:nvPr/>
            </p:nvSpPr>
            <p:spPr>
              <a:xfrm>
                <a:off x="7138846" y="2315841"/>
                <a:ext cx="1727542" cy="52456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4">
                <a:extLst>
                  <a:ext uri="{FF2B5EF4-FFF2-40B4-BE49-F238E27FC236}">
                    <a16:creationId xmlns:a16="http://schemas.microsoft.com/office/drawing/2014/main" id="{C73A3C09-EC82-4AB4-A72B-0BE479716861}"/>
                  </a:ext>
                </a:extLst>
              </p:cNvPr>
              <p:cNvSpPr txBox="1"/>
              <p:nvPr/>
            </p:nvSpPr>
            <p:spPr>
              <a:xfrm>
                <a:off x="7071460" y="4307088"/>
                <a:ext cx="1934569" cy="39664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sSup>
                        <m:sSupPr>
                          <m:ctrlPr>
                            <a:rPr lang="en-US" sz="1200" b="1" i="1">
                              <a:solidFill>
                                <a:srgbClr val="C00000"/>
                              </a:solidFill>
                              <a:latin typeface="Cambria Math" panose="02040503050406030204" pitchFamily="18" charset="0"/>
                            </a:rPr>
                          </m:ctrlPr>
                        </m:sSupPr>
                        <m:e>
                          <m:r>
                            <a:rPr lang="en-US" sz="1200" b="1" i="1">
                              <a:solidFill>
                                <a:srgbClr val="C00000"/>
                              </a:solidFill>
                              <a:latin typeface="Cambria Math"/>
                            </a:rPr>
                            <m:t>𝒆</m:t>
                          </m:r>
                        </m:e>
                        <m:sup>
                          <m:d>
                            <m:dPr>
                              <m:ctrlPr>
                                <a:rPr lang="en-US" sz="1200" b="1" i="1">
                                  <a:solidFill>
                                    <a:srgbClr val="C00000"/>
                                  </a:solidFill>
                                  <a:latin typeface="Cambria Math" panose="02040503050406030204" pitchFamily="18" charset="0"/>
                                </a:rPr>
                              </m:ctrlPr>
                            </m:dPr>
                            <m:e>
                              <m:f>
                                <m:fPr>
                                  <m:ctrlPr>
                                    <a:rPr lang="en-US" sz="1200" b="1" i="1">
                                      <a:solidFill>
                                        <a:srgbClr val="C00000"/>
                                      </a:solidFill>
                                      <a:latin typeface="Cambria Math" panose="02040503050406030204" pitchFamily="18" charset="0"/>
                                    </a:rPr>
                                  </m:ctrlPr>
                                </m:fPr>
                                <m:num>
                                  <m:r>
                                    <a:rPr lang="en-US" sz="1200" b="1" i="1">
                                      <a:solidFill>
                                        <a:srgbClr val="C00000"/>
                                      </a:solidFill>
                                      <a:latin typeface="Cambria Math" panose="02040503050406030204" pitchFamily="18" charset="0"/>
                                    </a:rPr>
                                    <m:t>−</m:t>
                                  </m:r>
                                  <m:r>
                                    <a:rPr lang="en-US" sz="1200" b="1" i="1">
                                      <a:solidFill>
                                        <a:srgbClr val="C00000"/>
                                      </a:solidFill>
                                      <a:latin typeface="Cambria Math" panose="02040503050406030204" pitchFamily="18" charset="0"/>
                                    </a:rPr>
                                    <m:t>𝟑</m:t>
                                  </m:r>
                                  <m:r>
                                    <a:rPr lang="en-US" sz="1200" b="1" i="1">
                                      <a:solidFill>
                                        <a:srgbClr val="C00000"/>
                                      </a:solidFill>
                                      <a:latin typeface="Cambria Math" panose="02040503050406030204" pitchFamily="18" charset="0"/>
                                    </a:rPr>
                                    <m:t>+</m:t>
                                  </m:r>
                                  <m:rad>
                                    <m:radPr>
                                      <m:degHide m:val="on"/>
                                      <m:ctrlPr>
                                        <a:rPr lang="en-US" sz="1200" b="1" i="1">
                                          <a:solidFill>
                                            <a:srgbClr val="C00000"/>
                                          </a:solidFill>
                                          <a:latin typeface="Cambria Math" panose="02040503050406030204" pitchFamily="18" charset="0"/>
                                        </a:rPr>
                                      </m:ctrlPr>
                                    </m:radPr>
                                    <m:deg/>
                                    <m:e>
                                      <m:r>
                                        <a:rPr lang="en-US" sz="1200" b="1" i="1">
                                          <a:solidFill>
                                            <a:srgbClr val="C00000"/>
                                          </a:solidFill>
                                          <a:latin typeface="Cambria Math" panose="02040503050406030204" pitchFamily="18" charset="0"/>
                                        </a:rPr>
                                        <m:t>𝟓</m:t>
                                      </m:r>
                                    </m:e>
                                  </m:rad>
                                </m:num>
                                <m:den>
                                  <m:r>
                                    <a:rPr lang="en-US" sz="1200" b="1" i="1">
                                      <a:solidFill>
                                        <a:srgbClr val="C00000"/>
                                      </a:solidFill>
                                      <a:latin typeface="Cambria Math" panose="02040503050406030204" pitchFamily="18" charset="0"/>
                                    </a:rPr>
                                    <m:t>𝟐</m:t>
                                  </m:r>
                                </m:den>
                              </m:f>
                            </m:e>
                          </m:d>
                          <m:r>
                            <a:rPr lang="en-US" sz="1200" b="1" i="1">
                              <a:solidFill>
                                <a:srgbClr val="C00000"/>
                              </a:solidFill>
                              <a:latin typeface="Cambria Math" panose="02040503050406030204" pitchFamily="18" charset="0"/>
                            </a:rPr>
                            <m:t>𝒕</m:t>
                          </m:r>
                        </m:sup>
                      </m:sSup>
                      <m:r>
                        <a:rPr lang="en-US" sz="1200" b="1" i="1">
                          <a:solidFill>
                            <a:srgbClr val="C00000"/>
                          </a:solidFill>
                          <a:latin typeface="Cambria Math"/>
                        </a:rPr>
                        <m:t>+</m:t>
                      </m:r>
                      <m:sSup>
                        <m:sSupPr>
                          <m:ctrlPr>
                            <a:rPr lang="en-US" sz="1200" b="1" i="1">
                              <a:solidFill>
                                <a:srgbClr val="C00000"/>
                              </a:solidFill>
                              <a:latin typeface="Cambria Math" panose="02040503050406030204" pitchFamily="18" charset="0"/>
                            </a:rPr>
                          </m:ctrlPr>
                        </m:sSupPr>
                        <m:e>
                          <m:r>
                            <a:rPr lang="en-US" sz="1200" b="1" i="1">
                              <a:solidFill>
                                <a:srgbClr val="C00000"/>
                              </a:solidFill>
                              <a:latin typeface="Cambria Math"/>
                            </a:rPr>
                            <m:t>𝒆</m:t>
                          </m:r>
                        </m:e>
                        <m:sup>
                          <m:d>
                            <m:dPr>
                              <m:ctrlPr>
                                <a:rPr lang="en-US" sz="1200" b="1" i="1">
                                  <a:solidFill>
                                    <a:srgbClr val="C00000"/>
                                  </a:solidFill>
                                  <a:latin typeface="Cambria Math" panose="02040503050406030204" pitchFamily="18" charset="0"/>
                                </a:rPr>
                              </m:ctrlPr>
                            </m:dPr>
                            <m:e>
                              <m:f>
                                <m:fPr>
                                  <m:ctrlPr>
                                    <a:rPr lang="en-US" sz="1200" b="1" i="1">
                                      <a:solidFill>
                                        <a:srgbClr val="C00000"/>
                                      </a:solidFill>
                                      <a:latin typeface="Cambria Math" panose="02040503050406030204" pitchFamily="18" charset="0"/>
                                    </a:rPr>
                                  </m:ctrlPr>
                                </m:fPr>
                                <m:num>
                                  <m:r>
                                    <a:rPr lang="en-US" sz="1200" b="1" i="1">
                                      <a:solidFill>
                                        <a:srgbClr val="C00000"/>
                                      </a:solidFill>
                                      <a:latin typeface="Cambria Math" panose="02040503050406030204" pitchFamily="18" charset="0"/>
                                    </a:rPr>
                                    <m:t>−</m:t>
                                  </m:r>
                                  <m:r>
                                    <a:rPr lang="en-US" sz="1200" b="1" i="1">
                                      <a:solidFill>
                                        <a:srgbClr val="C00000"/>
                                      </a:solidFill>
                                      <a:latin typeface="Cambria Math" panose="02040503050406030204" pitchFamily="18" charset="0"/>
                                    </a:rPr>
                                    <m:t>𝟑</m:t>
                                  </m:r>
                                  <m:r>
                                    <a:rPr lang="en-US" sz="1200" b="1" i="1">
                                      <a:solidFill>
                                        <a:srgbClr val="C00000"/>
                                      </a:solidFill>
                                      <a:latin typeface="Cambria Math" panose="02040503050406030204" pitchFamily="18" charset="0"/>
                                    </a:rPr>
                                    <m:t>−</m:t>
                                  </m:r>
                                  <m:rad>
                                    <m:radPr>
                                      <m:degHide m:val="on"/>
                                      <m:ctrlPr>
                                        <a:rPr lang="en-US" sz="1200" b="1" i="1">
                                          <a:solidFill>
                                            <a:srgbClr val="C00000"/>
                                          </a:solidFill>
                                          <a:latin typeface="Cambria Math" panose="02040503050406030204" pitchFamily="18" charset="0"/>
                                        </a:rPr>
                                      </m:ctrlPr>
                                    </m:radPr>
                                    <m:deg/>
                                    <m:e>
                                      <m:r>
                                        <a:rPr lang="en-US" sz="1200" b="1" i="1">
                                          <a:solidFill>
                                            <a:srgbClr val="C00000"/>
                                          </a:solidFill>
                                          <a:latin typeface="Cambria Math" panose="02040503050406030204" pitchFamily="18" charset="0"/>
                                        </a:rPr>
                                        <m:t>𝟓</m:t>
                                      </m:r>
                                    </m:e>
                                  </m:rad>
                                </m:num>
                                <m:den>
                                  <m:r>
                                    <a:rPr lang="en-US" sz="1200" b="1" i="1">
                                      <a:solidFill>
                                        <a:srgbClr val="C00000"/>
                                      </a:solidFill>
                                      <a:latin typeface="Cambria Math" panose="02040503050406030204" pitchFamily="18" charset="0"/>
                                    </a:rPr>
                                    <m:t>𝟐</m:t>
                                  </m:r>
                                </m:den>
                              </m:f>
                            </m:e>
                          </m:d>
                          <m:r>
                            <a:rPr lang="en-US" sz="1200" b="1" i="1">
                              <a:solidFill>
                                <a:srgbClr val="C00000"/>
                              </a:solidFill>
                              <a:latin typeface="Cambria Math" panose="02040503050406030204" pitchFamily="18" charset="0"/>
                            </a:rPr>
                            <m:t>𝒕</m:t>
                          </m:r>
                        </m:sup>
                      </m:sSup>
                    </m:oMath>
                  </m:oMathPara>
                </a14:m>
                <a:endParaRPr lang="en-GB" sz="1200" b="1" dirty="0">
                  <a:solidFill>
                    <a:srgbClr val="C00000"/>
                  </a:solidFill>
                </a:endParaRPr>
              </a:p>
            </p:txBody>
          </p:sp>
        </mc:Choice>
        <mc:Fallback xmlns="">
          <p:sp>
            <p:nvSpPr>
              <p:cNvPr id="23" name="TextBox 24">
                <a:extLst>
                  <a:ext uri="{FF2B5EF4-FFF2-40B4-BE49-F238E27FC236}">
                    <a16:creationId xmlns:a16="http://schemas.microsoft.com/office/drawing/2014/main" id="{C73A3C09-EC82-4AB4-A72B-0BE479716861}"/>
                  </a:ext>
                </a:extLst>
              </p:cNvPr>
              <p:cNvSpPr txBox="1">
                <a:spLocks noRot="1" noChangeAspect="1" noMove="1" noResize="1" noEditPoints="1" noAdjustHandles="1" noChangeArrowheads="1" noChangeShapeType="1" noTextEdit="1"/>
              </p:cNvSpPr>
              <p:nvPr/>
            </p:nvSpPr>
            <p:spPr>
              <a:xfrm>
                <a:off x="7071460" y="4307088"/>
                <a:ext cx="1934569" cy="396647"/>
              </a:xfrm>
              <a:prstGeom prst="rect">
                <a:avLst/>
              </a:prstGeom>
              <a:blipFill>
                <a:blip r:embed="rId13"/>
                <a:stretch>
                  <a:fillRect/>
                </a:stretch>
              </a:blipFill>
              <a:ln w="25400">
                <a:noFill/>
              </a:ln>
            </p:spPr>
            <p:txBody>
              <a:bodyPr/>
              <a:lstStyle/>
              <a:p>
                <a:r>
                  <a:rPr lang="en-GB">
                    <a:noFill/>
                  </a:rPr>
                  <a:t> </a:t>
                </a:r>
              </a:p>
            </p:txBody>
          </p:sp>
        </mc:Fallback>
      </mc:AlternateContent>
      <p:sp>
        <p:nvSpPr>
          <p:cNvPr id="11" name="テキスト ボックス 10">
            <a:extLst>
              <a:ext uri="{FF2B5EF4-FFF2-40B4-BE49-F238E27FC236}">
                <a16:creationId xmlns:a16="http://schemas.microsoft.com/office/drawing/2014/main" id="{661102D8-6FFB-4625-8D48-22B27402882A}"/>
              </a:ext>
            </a:extLst>
          </p:cNvPr>
          <p:cNvSpPr txBox="1"/>
          <p:nvPr/>
        </p:nvSpPr>
        <p:spPr>
          <a:xfrm>
            <a:off x="123825" y="4791075"/>
            <a:ext cx="2159566"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Simple harmonic motion</a:t>
            </a:r>
            <a:endParaRPr lang="en-GB" sz="1400" dirty="0">
              <a:solidFill>
                <a:srgbClr val="FF0000"/>
              </a:solidFill>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EBC143AF-3472-48A2-A8AC-5684D2DDD134}"/>
              </a:ext>
            </a:extLst>
          </p:cNvPr>
          <p:cNvSpPr txBox="1"/>
          <p:nvPr/>
        </p:nvSpPr>
        <p:spPr>
          <a:xfrm>
            <a:off x="2362200" y="4791075"/>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‘Light damping’</a:t>
            </a:r>
            <a:endParaRPr lang="en-GB" sz="1400" dirty="0">
              <a:solidFill>
                <a:srgbClr val="FF0000"/>
              </a:solidFill>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7A3ACB34-CB75-4966-B8F2-3563F6D344DF}"/>
              </a:ext>
            </a:extLst>
          </p:cNvPr>
          <p:cNvSpPr txBox="1"/>
          <p:nvPr/>
        </p:nvSpPr>
        <p:spPr>
          <a:xfrm>
            <a:off x="4619625" y="4791075"/>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‘Critical damping’</a:t>
            </a:r>
          </a:p>
        </p:txBody>
      </p:sp>
      <p:sp>
        <p:nvSpPr>
          <p:cNvPr id="26" name="テキスト ボックス 25">
            <a:extLst>
              <a:ext uri="{FF2B5EF4-FFF2-40B4-BE49-F238E27FC236}">
                <a16:creationId xmlns:a16="http://schemas.microsoft.com/office/drawing/2014/main" id="{1FE5F1A8-7498-47CB-9917-B4DB77D31EFE}"/>
              </a:ext>
            </a:extLst>
          </p:cNvPr>
          <p:cNvSpPr txBox="1"/>
          <p:nvPr/>
        </p:nvSpPr>
        <p:spPr>
          <a:xfrm>
            <a:off x="6872317" y="4800600"/>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‘Heavy damping’</a:t>
            </a:r>
          </a:p>
        </p:txBody>
      </p:sp>
      <p:sp>
        <p:nvSpPr>
          <p:cNvPr id="27" name="テキスト ボックス 26">
            <a:extLst>
              <a:ext uri="{FF2B5EF4-FFF2-40B4-BE49-F238E27FC236}">
                <a16:creationId xmlns:a16="http://schemas.microsoft.com/office/drawing/2014/main" id="{514D49D8-21CB-4FC0-89F0-DFF9C94244E8}"/>
              </a:ext>
            </a:extLst>
          </p:cNvPr>
          <p:cNvSpPr txBox="1"/>
          <p:nvPr/>
        </p:nvSpPr>
        <p:spPr>
          <a:xfrm>
            <a:off x="2238375" y="5305425"/>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complex roots</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1352BC12-2358-44FD-A789-1D087E809A42}"/>
                  </a:ext>
                </a:extLst>
              </p:cNvPr>
              <p:cNvSpPr txBox="1"/>
              <p:nvPr/>
            </p:nvSpPr>
            <p:spPr>
              <a:xfrm>
                <a:off x="2339761" y="5796855"/>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&lt;0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28" name="テキスト ボックス 27">
                <a:extLst>
                  <a:ext uri="{FF2B5EF4-FFF2-40B4-BE49-F238E27FC236}">
                    <a16:creationId xmlns:a16="http://schemas.microsoft.com/office/drawing/2014/main" id="{1352BC12-2358-44FD-A789-1D087E809A42}"/>
                  </a:ext>
                </a:extLst>
              </p:cNvPr>
              <p:cNvSpPr txBox="1">
                <a:spLocks noRot="1" noChangeAspect="1" noMove="1" noResize="1" noEditPoints="1" noAdjustHandles="1" noChangeArrowheads="1" noChangeShapeType="1" noTextEdit="1"/>
              </p:cNvSpPr>
              <p:nvPr/>
            </p:nvSpPr>
            <p:spPr>
              <a:xfrm>
                <a:off x="2339761" y="5796855"/>
                <a:ext cx="2175089" cy="738664"/>
              </a:xfrm>
              <a:prstGeom prst="rect">
                <a:avLst/>
              </a:prstGeom>
              <a:blipFill>
                <a:blip r:embed="rId14"/>
                <a:stretch>
                  <a:fillRect t="-1653" r="-2521" b="-7438"/>
                </a:stretch>
              </a:blipFill>
            </p:spPr>
            <p:txBody>
              <a:bodyPr/>
              <a:lstStyle/>
              <a:p>
                <a:r>
                  <a:rPr lang="en-GB">
                    <a:noFill/>
                  </a:rPr>
                  <a:t> </a:t>
                </a:r>
              </a:p>
            </p:txBody>
          </p:sp>
        </mc:Fallback>
      </mc:AlternateContent>
      <p:sp>
        <p:nvSpPr>
          <p:cNvPr id="29" name="テキスト ボックス 28">
            <a:extLst>
              <a:ext uri="{FF2B5EF4-FFF2-40B4-BE49-F238E27FC236}">
                <a16:creationId xmlns:a16="http://schemas.microsoft.com/office/drawing/2014/main" id="{46DBAE74-080C-4349-8825-E027E8F57FE8}"/>
              </a:ext>
            </a:extLst>
          </p:cNvPr>
          <p:cNvSpPr txBox="1"/>
          <p:nvPr/>
        </p:nvSpPr>
        <p:spPr>
          <a:xfrm>
            <a:off x="4457700" y="5314950"/>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repeated roots</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2CAAF78-8AEA-4391-AD01-36C22AEDC03F}"/>
                  </a:ext>
                </a:extLst>
              </p:cNvPr>
              <p:cNvSpPr txBox="1"/>
              <p:nvPr/>
            </p:nvSpPr>
            <p:spPr>
              <a:xfrm>
                <a:off x="4559086" y="5806380"/>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30" name="テキスト ボックス 29">
                <a:extLst>
                  <a:ext uri="{FF2B5EF4-FFF2-40B4-BE49-F238E27FC236}">
                    <a16:creationId xmlns:a16="http://schemas.microsoft.com/office/drawing/2014/main" id="{D2CAAF78-8AEA-4391-AD01-36C22AEDC03F}"/>
                  </a:ext>
                </a:extLst>
              </p:cNvPr>
              <p:cNvSpPr txBox="1">
                <a:spLocks noRot="1" noChangeAspect="1" noMove="1" noResize="1" noEditPoints="1" noAdjustHandles="1" noChangeArrowheads="1" noChangeShapeType="1" noTextEdit="1"/>
              </p:cNvSpPr>
              <p:nvPr/>
            </p:nvSpPr>
            <p:spPr>
              <a:xfrm>
                <a:off x="4559086" y="5806380"/>
                <a:ext cx="2175089" cy="738664"/>
              </a:xfrm>
              <a:prstGeom prst="rect">
                <a:avLst/>
              </a:prstGeom>
              <a:blipFill>
                <a:blip r:embed="rId15"/>
                <a:stretch>
                  <a:fillRect t="-820" r="-2521" b="-7377"/>
                </a:stretch>
              </a:blipFill>
            </p:spPr>
            <p:txBody>
              <a:bodyPr/>
              <a:lstStyle/>
              <a:p>
                <a:r>
                  <a:rPr lang="en-GB">
                    <a:noFill/>
                  </a:rPr>
                  <a:t> </a:t>
                </a:r>
              </a:p>
            </p:txBody>
          </p:sp>
        </mc:Fallback>
      </mc:AlternateContent>
      <p:sp>
        <p:nvSpPr>
          <p:cNvPr id="31" name="テキスト ボックス 30">
            <a:extLst>
              <a:ext uri="{FF2B5EF4-FFF2-40B4-BE49-F238E27FC236}">
                <a16:creationId xmlns:a16="http://schemas.microsoft.com/office/drawing/2014/main" id="{EED86553-5097-4ED1-A7B1-4A86F586F9B7}"/>
              </a:ext>
            </a:extLst>
          </p:cNvPr>
          <p:cNvSpPr txBox="1"/>
          <p:nvPr/>
        </p:nvSpPr>
        <p:spPr>
          <a:xfrm>
            <a:off x="6715125" y="5314950"/>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two real roots</a:t>
            </a: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539DEB8-B08F-4E16-B0B8-8AAF88F80829}"/>
                  </a:ext>
                </a:extLst>
              </p:cNvPr>
              <p:cNvSpPr txBox="1"/>
              <p:nvPr/>
            </p:nvSpPr>
            <p:spPr>
              <a:xfrm>
                <a:off x="6816511" y="5806380"/>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&gt;0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32" name="テキスト ボックス 31">
                <a:extLst>
                  <a:ext uri="{FF2B5EF4-FFF2-40B4-BE49-F238E27FC236}">
                    <a16:creationId xmlns:a16="http://schemas.microsoft.com/office/drawing/2014/main" id="{C539DEB8-B08F-4E16-B0B8-8AAF88F80829}"/>
                  </a:ext>
                </a:extLst>
              </p:cNvPr>
              <p:cNvSpPr txBox="1">
                <a:spLocks noRot="1" noChangeAspect="1" noMove="1" noResize="1" noEditPoints="1" noAdjustHandles="1" noChangeArrowheads="1" noChangeShapeType="1" noTextEdit="1"/>
              </p:cNvSpPr>
              <p:nvPr/>
            </p:nvSpPr>
            <p:spPr>
              <a:xfrm>
                <a:off x="6816511" y="5806380"/>
                <a:ext cx="2175089" cy="738664"/>
              </a:xfrm>
              <a:prstGeom prst="rect">
                <a:avLst/>
              </a:prstGeom>
              <a:blipFill>
                <a:blip r:embed="rId16"/>
                <a:stretch>
                  <a:fillRect t="-820" r="-2521" b="-7377"/>
                </a:stretch>
              </a:blipFill>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FF4B7B16-C714-4D81-8BF2-5967072AEF1C}"/>
              </a:ext>
            </a:extLst>
          </p:cNvPr>
          <p:cNvSpPr txBox="1"/>
          <p:nvPr/>
        </p:nvSpPr>
        <p:spPr>
          <a:xfrm>
            <a:off x="4562156" y="1325145"/>
            <a:ext cx="3739872" cy="830997"/>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The point to take from this is that a second order differential equation will lead to a different type of harmonic motion, depending on the numbers within it! </a:t>
            </a:r>
            <a:endParaRPr lang="en-GB" sz="1200" dirty="0">
              <a:solidFill>
                <a:srgbClr val="0000FF"/>
              </a:solidFill>
              <a:latin typeface="Comic Sans MS" panose="030F0702030302020204" pitchFamily="66" charset="0"/>
            </a:endParaRPr>
          </a:p>
        </p:txBody>
      </p:sp>
      <p:sp>
        <p:nvSpPr>
          <p:cNvPr id="33" name="タイトル 1">
            <a:extLst>
              <a:ext uri="{FF2B5EF4-FFF2-40B4-BE49-F238E27FC236}">
                <a16:creationId xmlns:a16="http://schemas.microsoft.com/office/drawing/2014/main" id="{D57A65BF-8595-405F-9E3E-778D6AAE8E14}"/>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40980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linds(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linds(horizontal)">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blinds(horizontal)">
                                      <p:cBhvr>
                                        <p:cTn id="86" dur="500"/>
                                        <p:tgtEl>
                                          <p:spTgt spid="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blinds(horizontal)">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linds(horizontal)">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blinds(horizontal)">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P spid="22" grpId="0"/>
      <p:bldP spid="23" grpId="0"/>
      <p:bldP spid="11" grpId="0"/>
      <p:bldP spid="24" grpId="0"/>
      <p:bldP spid="25" grpId="0"/>
      <p:bldP spid="26" grpId="0"/>
      <p:bldP spid="27" grpId="0"/>
      <p:bldP spid="28" grpId="0"/>
      <p:bldP spid="29" grpId="0"/>
      <p:bldP spid="30" grpId="0"/>
      <p:bldP spid="31" grpId="0"/>
      <p:bldP spid="32"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p:sp>
        <p:nvSpPr>
          <p:cNvPr id="2" name="テキスト ボックス 1">
            <a:extLst>
              <a:ext uri="{FF2B5EF4-FFF2-40B4-BE49-F238E27FC236}">
                <a16:creationId xmlns:a16="http://schemas.microsoft.com/office/drawing/2014/main" id="{9EFAE915-4A9B-431C-B422-46ED28FBFED4}"/>
              </a:ext>
            </a:extLst>
          </p:cNvPr>
          <p:cNvSpPr txBox="1"/>
          <p:nvPr/>
        </p:nvSpPr>
        <p:spPr>
          <a:xfrm>
            <a:off x="1905000" y="2409825"/>
            <a:ext cx="5325497" cy="307777"/>
          </a:xfrm>
          <a:prstGeom prst="rect">
            <a:avLst/>
          </a:prstGeom>
          <a:noFill/>
        </p:spPr>
        <p:txBody>
          <a:bodyPr wrap="none" rtlCol="0">
            <a:spAutoFit/>
          </a:bodyPr>
          <a:lstStyle/>
          <a:p>
            <a:r>
              <a:rPr lang="en-US" sz="1400" dirty="0">
                <a:latin typeface="Comic Sans MS" panose="030F0702030302020204" pitchFamily="66" charset="0"/>
              </a:rPr>
              <a:t>If a particle is moving with damped harmonic motion given by:</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FDFA053-355D-44FF-B83F-68A4C4B3C20A}"/>
                  </a:ext>
                </a:extLst>
              </p:cNvPr>
              <p:cNvSpPr txBox="1"/>
              <p:nvPr/>
            </p:nvSpPr>
            <p:spPr>
              <a:xfrm>
                <a:off x="3495675" y="2800350"/>
                <a:ext cx="2269083"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n-GB"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𝑥</m:t>
                      </m:r>
                      <m:r>
                        <a:rPr lang="en-US" b="0" i="1" smtClean="0">
                          <a:latin typeface="Cambria Math" panose="02040503050406030204" pitchFamily="18" charset="0"/>
                        </a:rPr>
                        <m:t>=0</m:t>
                      </m:r>
                    </m:oMath>
                  </m:oMathPara>
                </a14:m>
                <a:endParaRPr lang="en-GB" dirty="0"/>
              </a:p>
            </p:txBody>
          </p:sp>
        </mc:Choice>
        <mc:Fallback xmlns="">
          <p:sp>
            <p:nvSpPr>
              <p:cNvPr id="5" name="テキスト ボックス 4">
                <a:extLst>
                  <a:ext uri="{FF2B5EF4-FFF2-40B4-BE49-F238E27FC236}">
                    <a16:creationId xmlns:a16="http://schemas.microsoft.com/office/drawing/2014/main" id="{AFDFA053-355D-44FF-B83F-68A4C4B3C20A}"/>
                  </a:ext>
                </a:extLst>
              </p:cNvPr>
              <p:cNvSpPr txBox="1">
                <a:spLocks noRot="1" noChangeAspect="1" noMove="1" noResize="1" noEditPoints="1" noAdjustHandles="1" noChangeArrowheads="1" noChangeShapeType="1" noTextEdit="1"/>
              </p:cNvSpPr>
              <p:nvPr/>
            </p:nvSpPr>
            <p:spPr>
              <a:xfrm>
                <a:off x="3495675" y="2800350"/>
                <a:ext cx="2269083" cy="555793"/>
              </a:xfrm>
              <a:prstGeom prst="rect">
                <a:avLst/>
              </a:prstGeom>
              <a:blipFill>
                <a:blip r:embed="rId2"/>
                <a:stretch>
                  <a:fillRect/>
                </a:stretch>
              </a:blipFill>
            </p:spPr>
            <p:txBody>
              <a:bodyPr/>
              <a:lstStyle/>
              <a:p>
                <a:r>
                  <a:rPr lang="en-GB">
                    <a:noFill/>
                  </a:rPr>
                  <a:t> </a:t>
                </a:r>
              </a:p>
            </p:txBody>
          </p:sp>
        </mc:Fallback>
      </mc:AlternateContent>
      <p:cxnSp>
        <p:nvCxnSpPr>
          <p:cNvPr id="7" name="直線矢印コネクタ 6">
            <a:extLst>
              <a:ext uri="{FF2B5EF4-FFF2-40B4-BE49-F238E27FC236}">
                <a16:creationId xmlns:a16="http://schemas.microsoft.com/office/drawing/2014/main" id="{9B1D23F7-C6D3-4BE5-A2D7-4769A8B61EF8}"/>
              </a:ext>
            </a:extLst>
          </p:cNvPr>
          <p:cNvCxnSpPr>
            <a:cxnSpLocks/>
          </p:cNvCxnSpPr>
          <p:nvPr/>
        </p:nvCxnSpPr>
        <p:spPr>
          <a:xfrm flipH="1">
            <a:off x="2619375" y="3514725"/>
            <a:ext cx="1038226" cy="9334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BB99284A-2F66-4FD4-94C0-DE39BF19B65B}"/>
              </a:ext>
            </a:extLst>
          </p:cNvPr>
          <p:cNvCxnSpPr>
            <a:cxnSpLocks/>
          </p:cNvCxnSpPr>
          <p:nvPr/>
        </p:nvCxnSpPr>
        <p:spPr>
          <a:xfrm flipH="1">
            <a:off x="4438650" y="3486150"/>
            <a:ext cx="1" cy="9810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1E6E671-0CCF-474A-84F2-FB781D5ACB95}"/>
              </a:ext>
            </a:extLst>
          </p:cNvPr>
          <p:cNvCxnSpPr>
            <a:cxnSpLocks/>
          </p:cNvCxnSpPr>
          <p:nvPr/>
        </p:nvCxnSpPr>
        <p:spPr>
          <a:xfrm>
            <a:off x="5200650" y="3476625"/>
            <a:ext cx="1038226" cy="9334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30059DEA-A0E5-4F05-8EE0-F3E615E97686}"/>
                  </a:ext>
                </a:extLst>
              </p:cNvPr>
              <p:cNvSpPr txBox="1"/>
              <p:nvPr/>
            </p:nvSpPr>
            <p:spPr>
              <a:xfrm>
                <a:off x="409575" y="4524375"/>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&lt;4</m:t>
                    </m:r>
                    <m:sSup>
                      <m:sSupPr>
                        <m:ctrlPr>
                          <a:rPr lang="en-US" sz="1400" b="0" i="1" smtClean="0">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𝜔</m:t>
                        </m:r>
                      </m:e>
                      <m:sup>
                        <m:r>
                          <a:rPr lang="en-US" sz="1400" b="0" i="1" smtClean="0">
                            <a:solidFill>
                              <a:srgbClr val="FF0000"/>
                            </a:solidFill>
                            <a:latin typeface="Cambria Math" panose="02040503050406030204" pitchFamily="18" charset="0"/>
                          </a:rPr>
                          <m:t>2</m:t>
                        </m:r>
                      </m:sup>
                    </m:sSup>
                  </m:oMath>
                </a14:m>
                <a:r>
                  <a:rPr lang="en-GB" sz="1400" dirty="0">
                    <a:solidFill>
                      <a:srgbClr val="FF0000"/>
                    </a:solidFill>
                    <a:latin typeface="Comic Sans MS" panose="030F0702030302020204" pitchFamily="66" charset="0"/>
                  </a:rPr>
                  <a:t>, then there will be light dampening and oscillations will be performed </a:t>
                </a:r>
              </a:p>
            </p:txBody>
          </p:sp>
        </mc:Choice>
        <mc:Fallback xmlns="">
          <p:sp>
            <p:nvSpPr>
              <p:cNvPr id="35" name="テキスト ボックス 34">
                <a:extLst>
                  <a:ext uri="{FF2B5EF4-FFF2-40B4-BE49-F238E27FC236}">
                    <a16:creationId xmlns:a16="http://schemas.microsoft.com/office/drawing/2014/main" id="{30059DEA-A0E5-4F05-8EE0-F3E615E97686}"/>
                  </a:ext>
                </a:extLst>
              </p:cNvPr>
              <p:cNvSpPr txBox="1">
                <a:spLocks noRot="1" noChangeAspect="1" noMove="1" noResize="1" noEditPoints="1" noAdjustHandles="1" noChangeArrowheads="1" noChangeShapeType="1" noTextEdit="1"/>
              </p:cNvSpPr>
              <p:nvPr/>
            </p:nvSpPr>
            <p:spPr>
              <a:xfrm>
                <a:off x="409575" y="4524375"/>
                <a:ext cx="2524126" cy="954107"/>
              </a:xfrm>
              <a:prstGeom prst="rect">
                <a:avLst/>
              </a:prstGeom>
              <a:blipFill>
                <a:blip r:embed="rId3"/>
                <a:stretch>
                  <a:fillRect t="-1274" r="-1932"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72945697-F49C-4732-B02F-A8055DCE3AC1}"/>
                  </a:ext>
                </a:extLst>
              </p:cNvPr>
              <p:cNvSpPr txBox="1"/>
              <p:nvPr/>
            </p:nvSpPr>
            <p:spPr>
              <a:xfrm>
                <a:off x="3143250" y="4524375"/>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=4</m:t>
                    </m:r>
                    <m:sSup>
                      <m:sSupPr>
                        <m:ctrlPr>
                          <a:rPr lang="en-US" sz="1400" b="0" i="1" smtClean="0">
                            <a:solidFill>
                              <a:srgbClr val="FF0000"/>
                            </a:solidFill>
                            <a:latin typeface="Cambria Math" panose="02040503050406030204" pitchFamily="18" charset="0"/>
                          </a:rPr>
                        </m:ctrlPr>
                      </m:sSupPr>
                      <m:e>
                        <m:r>
                          <m:rPr>
                            <m:nor/>
                          </m:rPr>
                          <a:rPr lang="en-US" sz="1400">
                            <a:solidFill>
                              <a:srgbClr val="FF0000"/>
                            </a:solidFill>
                            <a:latin typeface="Cambria Math" panose="02040503050406030204" pitchFamily="18" charset="0"/>
                            <a:ea typeface="Cambria Math" panose="02040503050406030204" pitchFamily="18" charset="0"/>
                          </a:rPr>
                          <m:t>𝜔</m:t>
                        </m:r>
                      </m:e>
                      <m:sup>
                        <m:r>
                          <a:rPr lang="en-US" sz="1400" b="0" i="1" smtClean="0">
                            <a:solidFill>
                              <a:srgbClr val="FF0000"/>
                            </a:solidFill>
                            <a:latin typeface="Cambria Math" panose="02040503050406030204" pitchFamily="18" charset="0"/>
                          </a:rPr>
                          <m:t>2</m:t>
                        </m:r>
                      </m:sup>
                    </m:sSup>
                  </m:oMath>
                </a14:m>
                <a:r>
                  <a:rPr lang="en-GB" sz="1400" dirty="0">
                    <a:solidFill>
                      <a:srgbClr val="FF0000"/>
                    </a:solidFill>
                    <a:latin typeface="Comic Sans MS" panose="030F0702030302020204" pitchFamily="66" charset="0"/>
                  </a:rPr>
                  <a:t>, then there will be critical dampening and no oscillations will be performed </a:t>
                </a:r>
              </a:p>
            </p:txBody>
          </p:sp>
        </mc:Choice>
        <mc:Fallback xmlns="">
          <p:sp>
            <p:nvSpPr>
              <p:cNvPr id="36" name="テキスト ボックス 35">
                <a:extLst>
                  <a:ext uri="{FF2B5EF4-FFF2-40B4-BE49-F238E27FC236}">
                    <a16:creationId xmlns:a16="http://schemas.microsoft.com/office/drawing/2014/main" id="{72945697-F49C-4732-B02F-A8055DCE3AC1}"/>
                  </a:ext>
                </a:extLst>
              </p:cNvPr>
              <p:cNvSpPr txBox="1">
                <a:spLocks noRot="1" noChangeAspect="1" noMove="1" noResize="1" noEditPoints="1" noAdjustHandles="1" noChangeArrowheads="1" noChangeShapeType="1" noTextEdit="1"/>
              </p:cNvSpPr>
              <p:nvPr/>
            </p:nvSpPr>
            <p:spPr>
              <a:xfrm>
                <a:off x="3143250" y="4524375"/>
                <a:ext cx="2524126" cy="954107"/>
              </a:xfrm>
              <a:prstGeom prst="rect">
                <a:avLst/>
              </a:prstGeom>
              <a:blipFill>
                <a:blip r:embed="rId4"/>
                <a:stretch>
                  <a:fillRect l="-483" t="-1274" r="-2899"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1B0C9B56-8D18-4299-9428-58B284FCC021}"/>
                  </a:ext>
                </a:extLst>
              </p:cNvPr>
              <p:cNvSpPr txBox="1"/>
              <p:nvPr/>
            </p:nvSpPr>
            <p:spPr>
              <a:xfrm>
                <a:off x="5886450" y="4533900"/>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&gt;4</m:t>
                    </m:r>
                    <m:r>
                      <a:rPr lang="en-US" sz="1400" i="1">
                        <a:solidFill>
                          <a:srgbClr val="FF0000"/>
                        </a:solidFill>
                        <a:latin typeface="Cambria Math" panose="02040503050406030204" pitchFamily="18" charset="0"/>
                        <a:ea typeface="Cambria Math" panose="02040503050406030204" pitchFamily="18" charset="0"/>
                      </a:rPr>
                      <m:t>𝜔</m:t>
                    </m:r>
                  </m:oMath>
                </a14:m>
                <a:r>
                  <a:rPr lang="en-GB" sz="1400" dirty="0">
                    <a:solidFill>
                      <a:srgbClr val="FF0000"/>
                    </a:solidFill>
                    <a:latin typeface="Comic Sans MS" panose="030F0702030302020204" pitchFamily="66" charset="0"/>
                  </a:rPr>
                  <a:t>, then there will be light dampening and oscillations will be performed </a:t>
                </a:r>
              </a:p>
            </p:txBody>
          </p:sp>
        </mc:Choice>
        <mc:Fallback xmlns="">
          <p:sp>
            <p:nvSpPr>
              <p:cNvPr id="37" name="テキスト ボックス 36">
                <a:extLst>
                  <a:ext uri="{FF2B5EF4-FFF2-40B4-BE49-F238E27FC236}">
                    <a16:creationId xmlns:a16="http://schemas.microsoft.com/office/drawing/2014/main" id="{1B0C9B56-8D18-4299-9428-58B284FCC021}"/>
                  </a:ext>
                </a:extLst>
              </p:cNvPr>
              <p:cNvSpPr txBox="1">
                <a:spLocks noRot="1" noChangeAspect="1" noMove="1" noResize="1" noEditPoints="1" noAdjustHandles="1" noChangeArrowheads="1" noChangeShapeType="1" noTextEdit="1"/>
              </p:cNvSpPr>
              <p:nvPr/>
            </p:nvSpPr>
            <p:spPr>
              <a:xfrm>
                <a:off x="5886450" y="4533900"/>
                <a:ext cx="2524126" cy="954107"/>
              </a:xfrm>
              <a:prstGeom prst="rect">
                <a:avLst/>
              </a:prstGeom>
              <a:blipFill>
                <a:blip r:embed="rId5"/>
                <a:stretch>
                  <a:fillRect t="-1282" r="-242"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B152FCAD-717E-475C-BAFE-5BA662B81405}"/>
                  </a:ext>
                </a:extLst>
              </p:cNvPr>
              <p:cNvSpPr txBox="1"/>
              <p:nvPr/>
            </p:nvSpPr>
            <p:spPr>
              <a:xfrm>
                <a:off x="600075" y="5848350"/>
                <a:ext cx="8238666" cy="338554"/>
              </a:xfrm>
              <a:prstGeom prst="rect">
                <a:avLst/>
              </a:prstGeom>
              <a:noFill/>
            </p:spPr>
            <p:txBody>
              <a:bodyPr wrap="none" rtlCol="0">
                <a:spAutoFit/>
              </a:bodyPr>
              <a:lstStyle/>
              <a:p>
                <a:r>
                  <a:rPr lang="en-US" sz="1600" dirty="0">
                    <a:solidFill>
                      <a:srgbClr val="0000FF"/>
                    </a:solidFill>
                    <a:latin typeface="Comic Sans MS" panose="030F0702030302020204" pitchFamily="66" charset="0"/>
                  </a:rPr>
                  <a:t>Note that these are equivalent to the rules for </a:t>
                </a:r>
                <a14:m>
                  <m:oMath xmlns:m="http://schemas.openxmlformats.org/officeDocument/2006/math">
                    <m:sSup>
                      <m:sSupPr>
                        <m:ctrlPr>
                          <a:rPr lang="en-US" sz="1600" i="1" smtClean="0">
                            <a:solidFill>
                              <a:srgbClr val="0000FF"/>
                            </a:solidFill>
                            <a:latin typeface="Cambria Math" panose="02040503050406030204" pitchFamily="18" charset="0"/>
                          </a:rPr>
                        </m:ctrlPr>
                      </m:sSupPr>
                      <m:e>
                        <m:r>
                          <a:rPr lang="en-US" sz="1600" b="0" i="1" smtClean="0">
                            <a:solidFill>
                              <a:srgbClr val="0000FF"/>
                            </a:solidFill>
                            <a:latin typeface="Cambria Math" panose="02040503050406030204" pitchFamily="18" charset="0"/>
                          </a:rPr>
                          <m:t>𝑏</m:t>
                        </m:r>
                      </m:e>
                      <m:sup>
                        <m:r>
                          <a:rPr lang="en-US" sz="1600" b="0" i="1" smtClean="0">
                            <a:solidFill>
                              <a:srgbClr val="0000FF"/>
                            </a:solidFill>
                            <a:latin typeface="Cambria Math" panose="02040503050406030204" pitchFamily="18" charset="0"/>
                          </a:rPr>
                          <m:t>2</m:t>
                        </m:r>
                      </m:sup>
                    </m:sSup>
                    <m:r>
                      <a:rPr lang="en-US" sz="1600" b="0" i="1" smtClean="0">
                        <a:solidFill>
                          <a:srgbClr val="0000FF"/>
                        </a:solidFill>
                        <a:latin typeface="Cambria Math" panose="02040503050406030204" pitchFamily="18" charset="0"/>
                      </a:rPr>
                      <m:t>−4</m:t>
                    </m:r>
                    <m:r>
                      <a:rPr lang="en-US" sz="1600" b="0" i="1" smtClean="0">
                        <a:solidFill>
                          <a:srgbClr val="0000FF"/>
                        </a:solidFill>
                        <a:latin typeface="Cambria Math" panose="02040503050406030204" pitchFamily="18" charset="0"/>
                      </a:rPr>
                      <m:t>𝑎𝑐</m:t>
                    </m:r>
                    <m:r>
                      <a:rPr lang="en-US" sz="1600" b="0" i="1" smtClean="0">
                        <a:solidFill>
                          <a:srgbClr val="0000FF"/>
                        </a:solidFill>
                        <a:latin typeface="Cambria Math" panose="02040503050406030204" pitchFamily="18" charset="0"/>
                      </a:rPr>
                      <m:t> </m:t>
                    </m:r>
                  </m:oMath>
                </a14:m>
                <a:r>
                  <a:rPr lang="en-GB" sz="1600" dirty="0">
                    <a:solidFill>
                      <a:srgbClr val="0000FF"/>
                    </a:solidFill>
                    <a:latin typeface="Comic Sans MS" panose="030F0702030302020204" pitchFamily="66" charset="0"/>
                  </a:rPr>
                  <a:t>shown on the previous slide!</a:t>
                </a:r>
              </a:p>
            </p:txBody>
          </p:sp>
        </mc:Choice>
        <mc:Fallback xmlns="">
          <p:sp>
            <p:nvSpPr>
              <p:cNvPr id="38" name="テキスト ボックス 37">
                <a:extLst>
                  <a:ext uri="{FF2B5EF4-FFF2-40B4-BE49-F238E27FC236}">
                    <a16:creationId xmlns:a16="http://schemas.microsoft.com/office/drawing/2014/main" id="{B152FCAD-717E-475C-BAFE-5BA662B81405}"/>
                  </a:ext>
                </a:extLst>
              </p:cNvPr>
              <p:cNvSpPr txBox="1">
                <a:spLocks noRot="1" noChangeAspect="1" noMove="1" noResize="1" noEditPoints="1" noAdjustHandles="1" noChangeArrowheads="1" noChangeShapeType="1" noTextEdit="1"/>
              </p:cNvSpPr>
              <p:nvPr/>
            </p:nvSpPr>
            <p:spPr>
              <a:xfrm>
                <a:off x="600075" y="5848350"/>
                <a:ext cx="8238666" cy="338554"/>
              </a:xfrm>
              <a:prstGeom prst="rect">
                <a:avLst/>
              </a:prstGeom>
              <a:blipFill>
                <a:blip r:embed="rId6"/>
                <a:stretch>
                  <a:fillRect l="-370" t="-3571" b="-23214"/>
                </a:stretch>
              </a:blipFill>
            </p:spPr>
            <p:txBody>
              <a:bodyPr/>
              <a:lstStyle/>
              <a:p>
                <a:r>
                  <a:rPr lang="en-GB">
                    <a:noFill/>
                  </a:rPr>
                  <a:t> </a:t>
                </a:r>
              </a:p>
            </p:txBody>
          </p:sp>
        </mc:Fallback>
      </mc:AlternateContent>
      <p:sp>
        <p:nvSpPr>
          <p:cNvPr id="16" name="タイトル 1">
            <a:extLst>
              <a:ext uri="{FF2B5EF4-FFF2-40B4-BE49-F238E27FC236}">
                <a16:creationId xmlns:a16="http://schemas.microsoft.com/office/drawing/2014/main" id="{56BB05EE-96D9-45C7-8723-BF625EE1460C}"/>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24617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6291939D-7466-4D05-9970-69F000DA3BEE}"/>
              </a:ext>
            </a:extLst>
          </p:cNvPr>
          <p:cNvSpPr txBox="1"/>
          <p:nvPr/>
        </p:nvSpPr>
        <p:spPr>
          <a:xfrm>
            <a:off x="4979758" y="1228196"/>
            <a:ext cx="2903359" cy="307777"/>
          </a:xfrm>
          <a:prstGeom prst="rect">
            <a:avLst/>
          </a:prstGeom>
          <a:noFill/>
        </p:spPr>
        <p:txBody>
          <a:bodyPr wrap="none" rtlCol="0">
            <a:spAutoFit/>
          </a:bodyPr>
          <a:lstStyle/>
          <a:p>
            <a:r>
              <a:rPr lang="en-US" sz="1400" u="sng" dirty="0">
                <a:latin typeface="Comic Sans MS" panose="030F0702030302020204" pitchFamily="66" charset="0"/>
              </a:rPr>
              <a:t>Draw a diagram, including forces</a:t>
            </a:r>
            <a:endParaRPr lang="en-GB" sz="1400" u="sng" dirty="0">
              <a:latin typeface="Comic Sans MS" panose="030F0702030302020204" pitchFamily="66" charset="0"/>
            </a:endParaRPr>
          </a:p>
        </p:txBody>
      </p:sp>
      <p:cxnSp>
        <p:nvCxnSpPr>
          <p:cNvPr id="4" name="直線コネクタ 3">
            <a:extLst>
              <a:ext uri="{FF2B5EF4-FFF2-40B4-BE49-F238E27FC236}">
                <a16:creationId xmlns:a16="http://schemas.microsoft.com/office/drawing/2014/main" id="{C2871C0F-B889-40B3-8AAC-CE6412FB91B0}"/>
              </a:ext>
            </a:extLst>
          </p:cNvPr>
          <p:cNvCxnSpPr>
            <a:cxnSpLocks/>
          </p:cNvCxnSpPr>
          <p:nvPr/>
        </p:nvCxnSpPr>
        <p:spPr>
          <a:xfrm>
            <a:off x="5024761" y="2494626"/>
            <a:ext cx="27698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D3722EE-E6BF-4B34-AB96-CA11D6A88B82}"/>
              </a:ext>
            </a:extLst>
          </p:cNvPr>
          <p:cNvGrpSpPr/>
          <p:nvPr/>
        </p:nvGrpSpPr>
        <p:grpSpPr>
          <a:xfrm>
            <a:off x="5211192" y="2405849"/>
            <a:ext cx="152400" cy="170156"/>
            <a:chOff x="5060272" y="3329126"/>
            <a:chExt cx="152400" cy="170156"/>
          </a:xfrm>
        </p:grpSpPr>
        <p:cxnSp>
          <p:nvCxnSpPr>
            <p:cNvPr id="7" name="直線コネクタ 6">
              <a:extLst>
                <a:ext uri="{FF2B5EF4-FFF2-40B4-BE49-F238E27FC236}">
                  <a16:creationId xmlns:a16="http://schemas.microsoft.com/office/drawing/2014/main" id="{741EADAC-B98A-455F-85CB-3BD75E7241DF}"/>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B04AF56-4AFA-4610-85B5-AA6880EA160C}"/>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098139C-3407-4B8C-92FD-8535D4381AAE}"/>
                  </a:ext>
                </a:extLst>
              </p:cNvPr>
              <p:cNvSpPr txBox="1"/>
              <p:nvPr/>
            </p:nvSpPr>
            <p:spPr>
              <a:xfrm>
                <a:off x="5113539" y="2556770"/>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𝑂</m:t>
                      </m:r>
                    </m:oMath>
                  </m:oMathPara>
                </a14:m>
                <a:endParaRPr lang="en-GB" sz="1400" dirty="0">
                  <a:latin typeface="Comic Sans MS" panose="030F0702030302020204" pitchFamily="66" charset="0"/>
                </a:endParaRPr>
              </a:p>
            </p:txBody>
          </p:sp>
        </mc:Choice>
        <mc:Fallback xmlns="">
          <p:sp>
            <p:nvSpPr>
              <p:cNvPr id="21" name="テキスト ボックス 20">
                <a:extLst>
                  <a:ext uri="{FF2B5EF4-FFF2-40B4-BE49-F238E27FC236}">
                    <a16:creationId xmlns:a16="http://schemas.microsoft.com/office/drawing/2014/main" id="{F098139C-3407-4B8C-92FD-8535D4381AAE}"/>
                  </a:ext>
                </a:extLst>
              </p:cNvPr>
              <p:cNvSpPr txBox="1">
                <a:spLocks noRot="1" noChangeAspect="1" noMove="1" noResize="1" noEditPoints="1" noAdjustHandles="1" noChangeArrowheads="1" noChangeShapeType="1" noTextEdit="1"/>
              </p:cNvSpPr>
              <p:nvPr/>
            </p:nvSpPr>
            <p:spPr>
              <a:xfrm>
                <a:off x="5113539" y="2556770"/>
                <a:ext cx="363753" cy="307777"/>
              </a:xfrm>
              <a:prstGeom prst="rect">
                <a:avLst/>
              </a:prstGeom>
              <a:blipFill>
                <a:blip r:embed="rId7"/>
                <a:stretch>
                  <a:fillRect/>
                </a:stretch>
              </a:blipFill>
            </p:spPr>
            <p:txBody>
              <a:bodyPr/>
              <a:lstStyle/>
              <a:p>
                <a:r>
                  <a:rPr lang="en-GB">
                    <a:noFill/>
                  </a:rPr>
                  <a:t> </a:t>
                </a:r>
              </a:p>
            </p:txBody>
          </p:sp>
        </mc:Fallback>
      </mc:AlternateContent>
      <p:grpSp>
        <p:nvGrpSpPr>
          <p:cNvPr id="22" name="グループ化 21">
            <a:extLst>
              <a:ext uri="{FF2B5EF4-FFF2-40B4-BE49-F238E27FC236}">
                <a16:creationId xmlns:a16="http://schemas.microsoft.com/office/drawing/2014/main" id="{EE382FDF-DC88-4FCD-AFA7-796B5A4D92B1}"/>
              </a:ext>
            </a:extLst>
          </p:cNvPr>
          <p:cNvGrpSpPr/>
          <p:nvPr/>
        </p:nvGrpSpPr>
        <p:grpSpPr>
          <a:xfrm>
            <a:off x="7369946" y="2416206"/>
            <a:ext cx="152400" cy="170156"/>
            <a:chOff x="5060272" y="3329126"/>
            <a:chExt cx="152400" cy="170156"/>
          </a:xfrm>
        </p:grpSpPr>
        <p:cxnSp>
          <p:nvCxnSpPr>
            <p:cNvPr id="23" name="直線コネクタ 22">
              <a:extLst>
                <a:ext uri="{FF2B5EF4-FFF2-40B4-BE49-F238E27FC236}">
                  <a16:creationId xmlns:a16="http://schemas.microsoft.com/office/drawing/2014/main" id="{9F115CEC-46C3-4608-A094-B953D37CAD41}"/>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E9195F-AEC6-4A97-B4B0-B29E299F679A}"/>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0001F4E-BBCC-4BCE-B433-49B029346643}"/>
                  </a:ext>
                </a:extLst>
              </p:cNvPr>
              <p:cNvSpPr txBox="1"/>
              <p:nvPr/>
            </p:nvSpPr>
            <p:spPr>
              <a:xfrm>
                <a:off x="7279690" y="2556770"/>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oMath>
                  </m:oMathPara>
                </a14:m>
                <a:endParaRPr lang="en-GB" sz="1400" dirty="0">
                  <a:latin typeface="Comic Sans MS" panose="030F0702030302020204" pitchFamily="66" charset="0"/>
                </a:endParaRPr>
              </a:p>
            </p:txBody>
          </p:sp>
        </mc:Choice>
        <mc:Fallback xmlns="">
          <p:sp>
            <p:nvSpPr>
              <p:cNvPr id="25" name="テキスト ボックス 24">
                <a:extLst>
                  <a:ext uri="{FF2B5EF4-FFF2-40B4-BE49-F238E27FC236}">
                    <a16:creationId xmlns:a16="http://schemas.microsoft.com/office/drawing/2014/main" id="{40001F4E-BBCC-4BCE-B433-49B029346643}"/>
                  </a:ext>
                </a:extLst>
              </p:cNvPr>
              <p:cNvSpPr txBox="1">
                <a:spLocks noRot="1" noChangeAspect="1" noMove="1" noResize="1" noEditPoints="1" noAdjustHandles="1" noChangeArrowheads="1" noChangeShapeType="1" noTextEdit="1"/>
              </p:cNvSpPr>
              <p:nvPr/>
            </p:nvSpPr>
            <p:spPr>
              <a:xfrm>
                <a:off x="7279690" y="2556770"/>
                <a:ext cx="363753" cy="307777"/>
              </a:xfrm>
              <a:prstGeom prst="rect">
                <a:avLst/>
              </a:prstGeom>
              <a:blipFill>
                <a:blip r:embed="rId8"/>
                <a:stretch>
                  <a:fillRect/>
                </a:stretch>
              </a:blipFill>
            </p:spPr>
            <p:txBody>
              <a:bodyPr/>
              <a:lstStyle/>
              <a:p>
                <a:r>
                  <a:rPr lang="en-GB">
                    <a:noFill/>
                  </a:rPr>
                  <a:t> </a:t>
                </a:r>
              </a:p>
            </p:txBody>
          </p:sp>
        </mc:Fallback>
      </mc:AlternateContent>
      <p:cxnSp>
        <p:nvCxnSpPr>
          <p:cNvPr id="12" name="直線矢印コネクタ 11">
            <a:extLst>
              <a:ext uri="{FF2B5EF4-FFF2-40B4-BE49-F238E27FC236}">
                <a16:creationId xmlns:a16="http://schemas.microsoft.com/office/drawing/2014/main" id="{3FAF6CDA-B394-45C7-8BA3-1DB22E8E80F1}"/>
              </a:ext>
            </a:extLst>
          </p:cNvPr>
          <p:cNvCxnSpPr>
            <a:cxnSpLocks/>
          </p:cNvCxnSpPr>
          <p:nvPr/>
        </p:nvCxnSpPr>
        <p:spPr>
          <a:xfrm>
            <a:off x="5246702" y="2849732"/>
            <a:ext cx="2254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53361A26-1462-4F78-9B16-459819335B07}"/>
                  </a:ext>
                </a:extLst>
              </p:cNvPr>
              <p:cNvSpPr txBox="1"/>
              <p:nvPr/>
            </p:nvSpPr>
            <p:spPr>
              <a:xfrm>
                <a:off x="6161103" y="2778713"/>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53361A26-1462-4F78-9B16-459819335B07}"/>
                  </a:ext>
                </a:extLst>
              </p:cNvPr>
              <p:cNvSpPr txBox="1">
                <a:spLocks noRot="1" noChangeAspect="1" noMove="1" noResize="1" noEditPoints="1" noAdjustHandles="1" noChangeArrowheads="1" noChangeShapeType="1" noTextEdit="1"/>
              </p:cNvSpPr>
              <p:nvPr/>
            </p:nvSpPr>
            <p:spPr>
              <a:xfrm>
                <a:off x="6161103" y="2778713"/>
                <a:ext cx="339195" cy="307777"/>
              </a:xfrm>
              <a:prstGeom prst="rect">
                <a:avLst/>
              </a:prstGeom>
              <a:blipFill>
                <a:blip r:embed="rId9"/>
                <a:stretch>
                  <a:fillRect/>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DD59377E-86A6-4B28-8C39-07FBF3B82D98}"/>
              </a:ext>
            </a:extLst>
          </p:cNvPr>
          <p:cNvCxnSpPr>
            <a:cxnSpLocks/>
          </p:cNvCxnSpPr>
          <p:nvPr/>
        </p:nvCxnSpPr>
        <p:spPr>
          <a:xfrm>
            <a:off x="6782540" y="2220897"/>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74C7E10-DFF9-4DB0-9CF3-3163B0A5B65B}"/>
              </a:ext>
            </a:extLst>
          </p:cNvPr>
          <p:cNvCxnSpPr>
            <a:cxnSpLocks/>
          </p:cNvCxnSpPr>
          <p:nvPr/>
        </p:nvCxnSpPr>
        <p:spPr>
          <a:xfrm>
            <a:off x="6784019" y="1849514"/>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D172FA7C-CD2D-4300-B5A6-08A1B20D3E80}"/>
                  </a:ext>
                </a:extLst>
              </p:cNvPr>
              <p:cNvSpPr txBox="1"/>
              <p:nvPr/>
            </p:nvSpPr>
            <p:spPr>
              <a:xfrm>
                <a:off x="6933460" y="1988601"/>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8</m:t>
                      </m:r>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2" name="テキスト ボックス 31">
                <a:extLst>
                  <a:ext uri="{FF2B5EF4-FFF2-40B4-BE49-F238E27FC236}">
                    <a16:creationId xmlns:a16="http://schemas.microsoft.com/office/drawing/2014/main" id="{D172FA7C-CD2D-4300-B5A6-08A1B20D3E80}"/>
                  </a:ext>
                </a:extLst>
              </p:cNvPr>
              <p:cNvSpPr txBox="1">
                <a:spLocks noRot="1" noChangeAspect="1" noMove="1" noResize="1" noEditPoints="1" noAdjustHandles="1" noChangeArrowheads="1" noChangeShapeType="1" noTextEdit="1"/>
              </p:cNvSpPr>
              <p:nvPr/>
            </p:nvSpPr>
            <p:spPr>
              <a:xfrm>
                <a:off x="6933460" y="1988601"/>
                <a:ext cx="438582"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3057779-ADCE-42D6-9516-73F5BDE2E150}"/>
                  </a:ext>
                </a:extLst>
              </p:cNvPr>
              <p:cNvSpPr txBox="1"/>
              <p:nvPr/>
            </p:nvSpPr>
            <p:spPr>
              <a:xfrm>
                <a:off x="6915704" y="1615740"/>
                <a:ext cx="4399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4</m:t>
                      </m:r>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E3057779-ADCE-42D6-9516-73F5BDE2E150}"/>
                  </a:ext>
                </a:extLst>
              </p:cNvPr>
              <p:cNvSpPr txBox="1">
                <a:spLocks noRot="1" noChangeAspect="1" noMove="1" noResize="1" noEditPoints="1" noAdjustHandles="1" noChangeArrowheads="1" noChangeShapeType="1" noTextEdit="1"/>
              </p:cNvSpPr>
              <p:nvPr/>
            </p:nvSpPr>
            <p:spPr>
              <a:xfrm>
                <a:off x="6915704" y="1615740"/>
                <a:ext cx="439992" cy="307777"/>
              </a:xfrm>
              <a:prstGeom prst="rect">
                <a:avLst/>
              </a:prstGeom>
              <a:blipFill>
                <a:blip r:embed="rId11"/>
                <a:stretch>
                  <a:fillRect/>
                </a:stretch>
              </a:blipFill>
            </p:spPr>
            <p:txBody>
              <a:bodyPr/>
              <a:lstStyle/>
              <a:p>
                <a:r>
                  <a:rPr lang="en-GB">
                    <a:noFill/>
                  </a:rPr>
                  <a:t> </a:t>
                </a:r>
              </a:p>
            </p:txBody>
          </p:sp>
        </mc:Fallback>
      </mc:AlternateContent>
      <p:cxnSp>
        <p:nvCxnSpPr>
          <p:cNvPr id="34" name="直線矢印コネクタ 33">
            <a:extLst>
              <a:ext uri="{FF2B5EF4-FFF2-40B4-BE49-F238E27FC236}">
                <a16:creationId xmlns:a16="http://schemas.microsoft.com/office/drawing/2014/main" id="{07CB47BA-D330-43DD-B592-9CDE2E5A960A}"/>
              </a:ext>
            </a:extLst>
          </p:cNvPr>
          <p:cNvCxnSpPr>
            <a:cxnSpLocks/>
          </p:cNvCxnSpPr>
          <p:nvPr/>
        </p:nvCxnSpPr>
        <p:spPr>
          <a:xfrm flipH="1">
            <a:off x="7788674" y="2028547"/>
            <a:ext cx="70725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FE4DEA5-5133-498C-9C94-45A0786F476E}"/>
              </a:ext>
            </a:extLst>
          </p:cNvPr>
          <p:cNvCxnSpPr>
            <a:cxnSpLocks/>
          </p:cNvCxnSpPr>
          <p:nvPr/>
        </p:nvCxnSpPr>
        <p:spPr>
          <a:xfrm flipH="1">
            <a:off x="7874492" y="2028294"/>
            <a:ext cx="489753"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3AD27CA2-5C16-42BA-B7D3-FE5C81181DBC}"/>
                  </a:ext>
                </a:extLst>
              </p:cNvPr>
              <p:cNvSpPr txBox="1"/>
              <p:nvPr/>
            </p:nvSpPr>
            <p:spPr>
              <a:xfrm>
                <a:off x="7954392" y="1775536"/>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latin typeface="Comic Sans MS" panose="030F0702030302020204" pitchFamily="66" charset="0"/>
                </a:endParaRPr>
              </a:p>
            </p:txBody>
          </p:sp>
        </mc:Choice>
        <mc:Fallback xmlns="">
          <p:sp>
            <p:nvSpPr>
              <p:cNvPr id="39" name="テキスト ボックス 38">
                <a:extLst>
                  <a:ext uri="{FF2B5EF4-FFF2-40B4-BE49-F238E27FC236}">
                    <a16:creationId xmlns:a16="http://schemas.microsoft.com/office/drawing/2014/main" id="{3AD27CA2-5C16-42BA-B7D3-FE5C81181DBC}"/>
                  </a:ext>
                </a:extLst>
              </p:cNvPr>
              <p:cNvSpPr txBox="1">
                <a:spLocks noRot="1" noChangeAspect="1" noMove="1" noResize="1" noEditPoints="1" noAdjustHandles="1" noChangeArrowheads="1" noChangeShapeType="1" noTextEdit="1"/>
              </p:cNvSpPr>
              <p:nvPr/>
            </p:nvSpPr>
            <p:spPr>
              <a:xfrm>
                <a:off x="7954392" y="1775536"/>
                <a:ext cx="339195" cy="307777"/>
              </a:xfrm>
              <a:prstGeom prst="rect">
                <a:avLst/>
              </a:prstGeom>
              <a:blipFill>
                <a:blip r:embed="rId12"/>
                <a:stretch>
                  <a:fillRect r="-181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1938ADA-B2B1-4AE1-91B8-91362D1B3538}"/>
                  </a:ext>
                </a:extLst>
              </p:cNvPr>
              <p:cNvSpPr txBox="1"/>
              <p:nvPr/>
            </p:nvSpPr>
            <p:spPr>
              <a:xfrm>
                <a:off x="253057" y="5588538"/>
                <a:ext cx="359466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although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𝑣</m:t>
                    </m:r>
                  </m:oMath>
                </a14:m>
                <a:r>
                  <a:rPr lang="en-US" sz="1400" dirty="0">
                    <a:solidFill>
                      <a:srgbClr val="FF0000"/>
                    </a:solidFill>
                    <a:latin typeface="Comic Sans MS" panose="030F0702030302020204" pitchFamily="66" charset="0"/>
                    <a:sym typeface="Wingdings" panose="05000000000000000000" pitchFamily="2" charset="2"/>
                  </a:rPr>
                  <a:t> are not forces, there are forces in this question which are based on them…</a:t>
                </a:r>
                <a:endParaRPr lang="en-GB" sz="1400" dirty="0">
                  <a:solidFill>
                    <a:srgbClr val="FF0000"/>
                  </a:solidFill>
                  <a:latin typeface="Comic Sans MS" panose="030F0702030302020204" pitchFamily="66" charset="0"/>
                </a:endParaRPr>
              </a:p>
            </p:txBody>
          </p:sp>
        </mc:Choice>
        <mc:Fallback xmlns="">
          <p:sp>
            <p:nvSpPr>
              <p:cNvPr id="40" name="テキスト ボックス 39">
                <a:extLst>
                  <a:ext uri="{FF2B5EF4-FFF2-40B4-BE49-F238E27FC236}">
                    <a16:creationId xmlns:a16="http://schemas.microsoft.com/office/drawing/2014/main" id="{B1938ADA-B2B1-4AE1-91B8-91362D1B3538}"/>
                  </a:ext>
                </a:extLst>
              </p:cNvPr>
              <p:cNvSpPr txBox="1">
                <a:spLocks noRot="1" noChangeAspect="1" noMove="1" noResize="1" noEditPoints="1" noAdjustHandles="1" noChangeArrowheads="1" noChangeShapeType="1" noTextEdit="1"/>
              </p:cNvSpPr>
              <p:nvPr/>
            </p:nvSpPr>
            <p:spPr>
              <a:xfrm>
                <a:off x="253057" y="5588538"/>
                <a:ext cx="3594665" cy="738664"/>
              </a:xfrm>
              <a:prstGeom prst="rect">
                <a:avLst/>
              </a:prstGeom>
              <a:blipFill>
                <a:blip r:embed="rId13"/>
                <a:stretch>
                  <a:fillRect t="-1653" b="-7438"/>
                </a:stretch>
              </a:blipFill>
            </p:spPr>
            <p:txBody>
              <a:bodyPr/>
              <a:lstStyle/>
              <a:p>
                <a:r>
                  <a:rPr lang="en-GB">
                    <a:noFill/>
                  </a:rPr>
                  <a:t> </a:t>
                </a:r>
              </a:p>
            </p:txBody>
          </p:sp>
        </mc:Fallback>
      </mc:AlternateContent>
      <p:sp>
        <p:nvSpPr>
          <p:cNvPr id="41" name="テキスト ボックス 40">
            <a:extLst>
              <a:ext uri="{FF2B5EF4-FFF2-40B4-BE49-F238E27FC236}">
                <a16:creationId xmlns:a16="http://schemas.microsoft.com/office/drawing/2014/main" id="{52137ED8-6BF8-4685-89E7-C8D891F6617A}"/>
              </a:ext>
            </a:extLst>
          </p:cNvPr>
          <p:cNvSpPr txBox="1"/>
          <p:nvPr/>
        </p:nvSpPr>
        <p:spPr>
          <a:xfrm>
            <a:off x="4323425" y="3284738"/>
            <a:ext cx="2214068" cy="307777"/>
          </a:xfrm>
          <a:prstGeom prst="rect">
            <a:avLst/>
          </a:prstGeom>
          <a:noFill/>
        </p:spPr>
        <p:txBody>
          <a:bodyPr wrap="none" rtlCol="0">
            <a:spAutoFit/>
          </a:bodyPr>
          <a:lstStyle/>
          <a:p>
            <a:r>
              <a:rPr lang="en-US" sz="1400" u="sng" dirty="0">
                <a:latin typeface="Comic Sans MS" panose="030F0702030302020204" pitchFamily="66" charset="0"/>
              </a:rPr>
              <a:t>Resolve horizontally (</a:t>
            </a:r>
            <a:r>
              <a:rPr lang="en-US" sz="1400" u="sng" dirty="0">
                <a:latin typeface="Comic Sans MS" panose="030F0702030302020204" pitchFamily="66" charset="0"/>
                <a:sym typeface="Wingdings" panose="05000000000000000000" pitchFamily="2" charset="2"/>
              </a:rPr>
              <a: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4185028C-17F2-4BD0-A581-882A23DF569B}"/>
                  </a:ext>
                </a:extLst>
              </p:cNvPr>
              <p:cNvSpPr txBox="1"/>
              <p:nvPr/>
            </p:nvSpPr>
            <p:spPr>
              <a:xfrm>
                <a:off x="5717220" y="3733060"/>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42" name="テキスト ボックス 41">
                <a:extLst>
                  <a:ext uri="{FF2B5EF4-FFF2-40B4-BE49-F238E27FC236}">
                    <a16:creationId xmlns:a16="http://schemas.microsoft.com/office/drawing/2014/main" id="{4185028C-17F2-4BD0-A581-882A23DF569B}"/>
                  </a:ext>
                </a:extLst>
              </p:cNvPr>
              <p:cNvSpPr txBox="1">
                <a:spLocks noRot="1" noChangeAspect="1" noMove="1" noResize="1" noEditPoints="1" noAdjustHandles="1" noChangeArrowheads="1" noChangeShapeType="1" noTextEdit="1"/>
              </p:cNvSpPr>
              <p:nvPr/>
            </p:nvSpPr>
            <p:spPr>
              <a:xfrm>
                <a:off x="5717220" y="3733060"/>
                <a:ext cx="737766" cy="246221"/>
              </a:xfrm>
              <a:prstGeom prst="rect">
                <a:avLst/>
              </a:prstGeom>
              <a:blipFill>
                <a:blip r:embed="rId14"/>
                <a:stretch>
                  <a:fillRect l="-6612" r="-165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FA578CB-6D96-448F-8FAC-2E759A90D5A8}"/>
                  </a:ext>
                </a:extLst>
              </p:cNvPr>
              <p:cNvSpPr txBox="1"/>
              <p:nvPr/>
            </p:nvSpPr>
            <p:spPr>
              <a:xfrm>
                <a:off x="4990731" y="4142914"/>
                <a:ext cx="15589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−8</m:t>
                      </m:r>
                      <m:r>
                        <a:rPr lang="en-US" sz="1600" b="0" i="1" smtClean="0">
                          <a:latin typeface="Cambria Math" panose="02040503050406030204" pitchFamily="18" charset="0"/>
                        </a:rPr>
                        <m:t>𝑥</m:t>
                      </m:r>
                      <m:r>
                        <a:rPr lang="en-US" sz="1600" b="0" i="1" smtClean="0">
                          <a:latin typeface="Cambria Math" panose="02040503050406030204" pitchFamily="18" charset="0"/>
                        </a:rPr>
                        <m:t>−4</m:t>
                      </m:r>
                      <m:r>
                        <a:rPr lang="en-US" sz="1600" b="0" i="1" smtClean="0">
                          <a:latin typeface="Cambria Math" panose="02040503050406030204" pitchFamily="18" charset="0"/>
                        </a:rPr>
                        <m:t>𝑣</m:t>
                      </m:r>
                      <m:r>
                        <a:rPr lang="en-US" sz="1600" b="0" i="1" smtClean="0">
                          <a:latin typeface="Cambria Math" panose="02040503050406030204" pitchFamily="18" charset="0"/>
                        </a:rPr>
                        <m:t>=0.5</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oMath>
                  </m:oMathPara>
                </a14:m>
                <a:endParaRPr lang="en-GB" sz="1600" dirty="0"/>
              </a:p>
            </p:txBody>
          </p:sp>
        </mc:Choice>
        <mc:Fallback xmlns="">
          <p:sp>
            <p:nvSpPr>
              <p:cNvPr id="43" name="テキスト ボックス 42">
                <a:extLst>
                  <a:ext uri="{FF2B5EF4-FFF2-40B4-BE49-F238E27FC236}">
                    <a16:creationId xmlns:a16="http://schemas.microsoft.com/office/drawing/2014/main" id="{EFA578CB-6D96-448F-8FAC-2E759A90D5A8}"/>
                  </a:ext>
                </a:extLst>
              </p:cNvPr>
              <p:cNvSpPr txBox="1">
                <a:spLocks noRot="1" noChangeAspect="1" noMove="1" noResize="1" noEditPoints="1" noAdjustHandles="1" noChangeArrowheads="1" noChangeShapeType="1" noTextEdit="1"/>
              </p:cNvSpPr>
              <p:nvPr/>
            </p:nvSpPr>
            <p:spPr>
              <a:xfrm>
                <a:off x="4990731" y="4142914"/>
                <a:ext cx="1558953" cy="246221"/>
              </a:xfrm>
              <a:prstGeom prst="rect">
                <a:avLst/>
              </a:prstGeom>
              <a:blipFill>
                <a:blip r:embed="rId15"/>
                <a:stretch>
                  <a:fillRect l="-392" t="-5000" r="-17647"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2C97B82F-61C4-4CE4-9E00-66CA00BEC5FA}"/>
                  </a:ext>
                </a:extLst>
              </p:cNvPr>
              <p:cNvSpPr txBox="1"/>
              <p:nvPr/>
            </p:nvSpPr>
            <p:spPr>
              <a:xfrm>
                <a:off x="5737934" y="4570521"/>
                <a:ext cx="17639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0=0.5</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+4</m:t>
                      </m:r>
                      <m:r>
                        <a:rPr lang="en-US" sz="1600" b="0" i="1" smtClean="0">
                          <a:latin typeface="Cambria Math" panose="02040503050406030204" pitchFamily="18" charset="0"/>
                        </a:rPr>
                        <m:t>𝑣</m:t>
                      </m:r>
                      <m:r>
                        <a:rPr lang="en-US" sz="1600" b="0" i="1" smtClean="0">
                          <a:latin typeface="Cambria Math" panose="02040503050406030204" pitchFamily="18" charset="0"/>
                        </a:rPr>
                        <m:t>+8</m:t>
                      </m:r>
                      <m:r>
                        <a:rPr lang="en-US" sz="1600" b="0" i="1" smtClean="0">
                          <a:latin typeface="Cambria Math" panose="02040503050406030204" pitchFamily="18" charset="0"/>
                        </a:rPr>
                        <m:t>𝑥</m:t>
                      </m:r>
                    </m:oMath>
                  </m:oMathPara>
                </a14:m>
                <a:endParaRPr lang="en-GB" sz="1600" dirty="0"/>
              </a:p>
            </p:txBody>
          </p:sp>
        </mc:Choice>
        <mc:Fallback xmlns="">
          <p:sp>
            <p:nvSpPr>
              <p:cNvPr id="44" name="テキスト ボックス 43">
                <a:extLst>
                  <a:ext uri="{FF2B5EF4-FFF2-40B4-BE49-F238E27FC236}">
                    <a16:creationId xmlns:a16="http://schemas.microsoft.com/office/drawing/2014/main" id="{2C97B82F-61C4-4CE4-9E00-66CA00BEC5FA}"/>
                  </a:ext>
                </a:extLst>
              </p:cNvPr>
              <p:cNvSpPr txBox="1">
                <a:spLocks noRot="1" noChangeAspect="1" noMove="1" noResize="1" noEditPoints="1" noAdjustHandles="1" noChangeArrowheads="1" noChangeShapeType="1" noTextEdit="1"/>
              </p:cNvSpPr>
              <p:nvPr/>
            </p:nvSpPr>
            <p:spPr>
              <a:xfrm>
                <a:off x="5737934" y="4570521"/>
                <a:ext cx="1763944" cy="246221"/>
              </a:xfrm>
              <a:prstGeom prst="rect">
                <a:avLst/>
              </a:prstGeom>
              <a:blipFill>
                <a:blip r:embed="rId16"/>
                <a:stretch>
                  <a:fillRect l="-2069" t="-5000" r="-1724"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56E7C1C3-5AE3-4D92-817B-503E6186A200}"/>
                  </a:ext>
                </a:extLst>
              </p:cNvPr>
              <p:cNvSpPr txBox="1"/>
              <p:nvPr/>
            </p:nvSpPr>
            <p:spPr>
              <a:xfrm>
                <a:off x="5739412" y="5033636"/>
                <a:ext cx="16084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+8</m:t>
                      </m:r>
                      <m:r>
                        <a:rPr lang="en-US" sz="1600" b="0" i="1" smtClean="0">
                          <a:latin typeface="Cambria Math" panose="02040503050406030204" pitchFamily="18" charset="0"/>
                        </a:rPr>
                        <m:t>𝑣</m:t>
                      </m:r>
                      <m:r>
                        <a:rPr lang="en-US" sz="1600" b="0" i="1" smtClean="0">
                          <a:latin typeface="Cambria Math" panose="02040503050406030204" pitchFamily="18" charset="0"/>
                        </a:rPr>
                        <m:t>+16</m:t>
                      </m:r>
                      <m:r>
                        <a:rPr lang="en-US" sz="1600" b="0" i="1" smtClean="0">
                          <a:latin typeface="Cambria Math" panose="02040503050406030204" pitchFamily="18" charset="0"/>
                        </a:rPr>
                        <m:t>𝑥</m:t>
                      </m:r>
                    </m:oMath>
                  </m:oMathPara>
                </a14:m>
                <a:endParaRPr lang="en-GB" sz="1600" dirty="0"/>
              </a:p>
            </p:txBody>
          </p:sp>
        </mc:Choice>
        <mc:Fallback xmlns="">
          <p:sp>
            <p:nvSpPr>
              <p:cNvPr id="45" name="テキスト ボックス 44">
                <a:extLst>
                  <a:ext uri="{FF2B5EF4-FFF2-40B4-BE49-F238E27FC236}">
                    <a16:creationId xmlns:a16="http://schemas.microsoft.com/office/drawing/2014/main" id="{56E7C1C3-5AE3-4D92-817B-503E6186A200}"/>
                  </a:ext>
                </a:extLst>
              </p:cNvPr>
              <p:cNvSpPr txBox="1">
                <a:spLocks noRot="1" noChangeAspect="1" noMove="1" noResize="1" noEditPoints="1" noAdjustHandles="1" noChangeArrowheads="1" noChangeShapeType="1" noTextEdit="1"/>
              </p:cNvSpPr>
              <p:nvPr/>
            </p:nvSpPr>
            <p:spPr>
              <a:xfrm>
                <a:off x="5739412" y="5033636"/>
                <a:ext cx="1608454" cy="246221"/>
              </a:xfrm>
              <a:prstGeom prst="rect">
                <a:avLst/>
              </a:prstGeom>
              <a:blipFill>
                <a:blip r:embed="rId17"/>
                <a:stretch>
                  <a:fillRect l="-2662" t="-5000" r="-1901"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56818C5B-9C56-40D7-BCAA-84447CAA84AF}"/>
                  </a:ext>
                </a:extLst>
              </p:cNvPr>
              <p:cNvSpPr txBox="1"/>
              <p:nvPr/>
            </p:nvSpPr>
            <p:spPr>
              <a:xfrm>
                <a:off x="5732017" y="5345836"/>
                <a:ext cx="2001317" cy="5090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+8</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+16</m:t>
                      </m:r>
                      <m:r>
                        <a:rPr lang="en-US" sz="1600" b="0" i="1" smtClean="0">
                          <a:latin typeface="Cambria Math" panose="02040503050406030204" pitchFamily="18" charset="0"/>
                        </a:rPr>
                        <m:t>𝑥</m:t>
                      </m:r>
                    </m:oMath>
                  </m:oMathPara>
                </a14:m>
                <a:endParaRPr lang="en-GB" sz="1600" dirty="0"/>
              </a:p>
            </p:txBody>
          </p:sp>
        </mc:Choice>
        <mc:Fallback xmlns="">
          <p:sp>
            <p:nvSpPr>
              <p:cNvPr id="46" name="テキスト ボックス 45">
                <a:extLst>
                  <a:ext uri="{FF2B5EF4-FFF2-40B4-BE49-F238E27FC236}">
                    <a16:creationId xmlns:a16="http://schemas.microsoft.com/office/drawing/2014/main" id="{56818C5B-9C56-40D7-BCAA-84447CAA84AF}"/>
                  </a:ext>
                </a:extLst>
              </p:cNvPr>
              <p:cNvSpPr txBox="1">
                <a:spLocks noRot="1" noChangeAspect="1" noMove="1" noResize="1" noEditPoints="1" noAdjustHandles="1" noChangeArrowheads="1" noChangeShapeType="1" noTextEdit="1"/>
              </p:cNvSpPr>
              <p:nvPr/>
            </p:nvSpPr>
            <p:spPr>
              <a:xfrm>
                <a:off x="5732017" y="5345836"/>
                <a:ext cx="2001317" cy="509050"/>
              </a:xfrm>
              <a:prstGeom prst="rect">
                <a:avLst/>
              </a:prstGeom>
              <a:blipFill>
                <a:blip r:embed="rId18"/>
                <a:stretch>
                  <a:fillRect/>
                </a:stretch>
              </a:blipFill>
            </p:spPr>
            <p:txBody>
              <a:bodyPr/>
              <a:lstStyle/>
              <a:p>
                <a:r>
                  <a:rPr lang="en-GB">
                    <a:noFill/>
                  </a:rPr>
                  <a:t> </a:t>
                </a:r>
              </a:p>
            </p:txBody>
          </p:sp>
        </mc:Fallback>
      </mc:AlternateContent>
      <p:sp>
        <p:nvSpPr>
          <p:cNvPr id="47" name="Arc 53">
            <a:extLst>
              <a:ext uri="{FF2B5EF4-FFF2-40B4-BE49-F238E27FC236}">
                <a16:creationId xmlns:a16="http://schemas.microsoft.com/office/drawing/2014/main" id="{158001A4-40B6-4E75-AAEF-A1C4F57AE4DD}"/>
              </a:ext>
            </a:extLst>
          </p:cNvPr>
          <p:cNvSpPr/>
          <p:nvPr/>
        </p:nvSpPr>
        <p:spPr>
          <a:xfrm>
            <a:off x="6473711" y="387954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54">
            <a:extLst>
              <a:ext uri="{FF2B5EF4-FFF2-40B4-BE49-F238E27FC236}">
                <a16:creationId xmlns:a16="http://schemas.microsoft.com/office/drawing/2014/main" id="{F0544146-4D30-4585-AD00-227B1EBD7326}"/>
              </a:ext>
            </a:extLst>
          </p:cNvPr>
          <p:cNvSpPr txBox="1"/>
          <p:nvPr/>
        </p:nvSpPr>
        <p:spPr>
          <a:xfrm>
            <a:off x="6711519" y="3907979"/>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49" name="Arc 53">
            <a:extLst>
              <a:ext uri="{FF2B5EF4-FFF2-40B4-BE49-F238E27FC236}">
                <a16:creationId xmlns:a16="http://schemas.microsoft.com/office/drawing/2014/main" id="{E9CA2913-699F-4E9A-AC56-6CDD8995C4A6}"/>
              </a:ext>
            </a:extLst>
          </p:cNvPr>
          <p:cNvSpPr/>
          <p:nvPr/>
        </p:nvSpPr>
        <p:spPr>
          <a:xfrm>
            <a:off x="7405866" y="4305670"/>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53">
            <a:extLst>
              <a:ext uri="{FF2B5EF4-FFF2-40B4-BE49-F238E27FC236}">
                <a16:creationId xmlns:a16="http://schemas.microsoft.com/office/drawing/2014/main" id="{F50067E4-4E4E-47C5-B4A1-7D78521B9A3B}"/>
              </a:ext>
            </a:extLst>
          </p:cNvPr>
          <p:cNvSpPr/>
          <p:nvPr/>
        </p:nvSpPr>
        <p:spPr>
          <a:xfrm>
            <a:off x="7370355" y="475843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469F1EA8-B358-479C-9153-E4E4849B8D5C}"/>
              </a:ext>
            </a:extLst>
          </p:cNvPr>
          <p:cNvSpPr/>
          <p:nvPr/>
        </p:nvSpPr>
        <p:spPr>
          <a:xfrm>
            <a:off x="7636686" y="5211193"/>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4">
            <a:extLst>
              <a:ext uri="{FF2B5EF4-FFF2-40B4-BE49-F238E27FC236}">
                <a16:creationId xmlns:a16="http://schemas.microsoft.com/office/drawing/2014/main" id="{BFBBACE5-96CA-45A0-BEFC-931BABBE4EE0}"/>
              </a:ext>
            </a:extLst>
          </p:cNvPr>
          <p:cNvSpPr txBox="1"/>
          <p:nvPr/>
        </p:nvSpPr>
        <p:spPr>
          <a:xfrm>
            <a:off x="7590409" y="4351863"/>
            <a:ext cx="91439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3" name="TextBox 54">
            <a:extLst>
              <a:ext uri="{FF2B5EF4-FFF2-40B4-BE49-F238E27FC236}">
                <a16:creationId xmlns:a16="http://schemas.microsoft.com/office/drawing/2014/main" id="{D92BB778-611E-4DD6-B4E8-48BE4AD4C697}"/>
              </a:ext>
            </a:extLst>
          </p:cNvPr>
          <p:cNvSpPr txBox="1"/>
          <p:nvPr/>
        </p:nvSpPr>
        <p:spPr>
          <a:xfrm>
            <a:off x="7519387" y="4822380"/>
            <a:ext cx="126950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759CB1F9-EE8C-415A-96E7-74CF4738662B}"/>
                  </a:ext>
                </a:extLst>
              </p:cNvPr>
              <p:cNvSpPr txBox="1"/>
              <p:nvPr/>
            </p:nvSpPr>
            <p:spPr>
              <a:xfrm>
                <a:off x="7759084" y="5106466"/>
                <a:ext cx="1535836"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𝑥</m:t>
                        </m:r>
                      </m:e>
                    </m:acc>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𝑣</m:t>
                    </m:r>
                  </m:oMath>
                </a14:m>
                <a:r>
                  <a:rPr lang="en-US" sz="1200" dirty="0">
                    <a:solidFill>
                      <a:srgbClr val="FF0000"/>
                    </a:solidFill>
                    <a:latin typeface="Comic Sans MS" panose="030F0702030302020204" pitchFamily="66" charset="0"/>
                  </a:rPr>
                  <a:t> with equivalent notation</a:t>
                </a:r>
              </a:p>
            </p:txBody>
          </p:sp>
        </mc:Choice>
        <mc:Fallback xmlns="">
          <p:sp>
            <p:nvSpPr>
              <p:cNvPr id="54" name="TextBox 54">
                <a:extLst>
                  <a:ext uri="{FF2B5EF4-FFF2-40B4-BE49-F238E27FC236}">
                    <a16:creationId xmlns:a16="http://schemas.microsoft.com/office/drawing/2014/main" id="{759CB1F9-EE8C-415A-96E7-74CF4738662B}"/>
                  </a:ext>
                </a:extLst>
              </p:cNvPr>
              <p:cNvSpPr txBox="1">
                <a:spLocks noRot="1" noChangeAspect="1" noMove="1" noResize="1" noEditPoints="1" noAdjustHandles="1" noChangeArrowheads="1" noChangeShapeType="1" noTextEdit="1"/>
              </p:cNvSpPr>
              <p:nvPr/>
            </p:nvSpPr>
            <p:spPr>
              <a:xfrm>
                <a:off x="7759084" y="5106466"/>
                <a:ext cx="1535836" cy="646331"/>
              </a:xfrm>
              <a:prstGeom prst="rect">
                <a:avLst/>
              </a:prstGeom>
              <a:blipFill>
                <a:blip r:embed="rId19"/>
                <a:stretch>
                  <a:fillRect t="-943"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F0401851-CADB-479C-9095-F2D30F2D2C27}"/>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5" name="TextBox 22">
                <a:extLst>
                  <a:ext uri="{FF2B5EF4-FFF2-40B4-BE49-F238E27FC236}">
                    <a16:creationId xmlns:a16="http://schemas.microsoft.com/office/drawing/2014/main" id="{F0401851-CADB-479C-9095-F2D30F2D2C27}"/>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2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D36287DC-5C1A-489C-846B-F952169FEDFE}"/>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6" name="TextBox 23">
                <a:extLst>
                  <a:ext uri="{FF2B5EF4-FFF2-40B4-BE49-F238E27FC236}">
                    <a16:creationId xmlns:a16="http://schemas.microsoft.com/office/drawing/2014/main" id="{D36287DC-5C1A-489C-846B-F952169FEDFE}"/>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21"/>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4">
                <a:extLst>
                  <a:ext uri="{FF2B5EF4-FFF2-40B4-BE49-F238E27FC236}">
                    <a16:creationId xmlns:a16="http://schemas.microsoft.com/office/drawing/2014/main" id="{953DDBC6-7333-421D-BA93-4FF378B455A6}"/>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7" name="TextBox 24">
                <a:extLst>
                  <a:ext uri="{FF2B5EF4-FFF2-40B4-BE49-F238E27FC236}">
                    <a16:creationId xmlns:a16="http://schemas.microsoft.com/office/drawing/2014/main" id="{953DDBC6-7333-421D-BA93-4FF378B455A6}"/>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22"/>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0249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vertic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par>
                                <p:cTn id="47" presetID="3" presetClass="entr" presetSubtype="1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linds(horizontal)">
                                      <p:cBhvr>
                                        <p:cTn id="49" dur="500"/>
                                        <p:tgtEl>
                                          <p:spTgt spid="3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par>
                                <p:cTn id="58" presetID="3" presetClass="entr" presetSubtype="5"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par>
                                <p:cTn id="66" presetID="3" presetClass="entr" presetSubtype="5"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vertic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linds(horizontal)">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linds(horizontal)">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linds(horizontal)">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linds(horizontal)">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linds(horizontal)">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linds(horizontal)">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linds(horizontal)">
                                      <p:cBhvr>
                                        <p:cTn id="103" dur="5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blinds(horizontal)">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linds(horizontal)">
                                      <p:cBhvr>
                                        <p:cTn id="113" dur="500"/>
                                        <p:tgtEl>
                                          <p:spTgt spid="5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blinds(horizontal)">
                                      <p:cBhvr>
                                        <p:cTn id="118" dur="500"/>
                                        <p:tgtEl>
                                          <p:spTgt spid="5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blinds(horizontal)">
                                      <p:cBhvr>
                                        <p:cTn id="123" dur="500"/>
                                        <p:tgtEl>
                                          <p:spTgt spid="4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blinds(horizontal)">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blinds(horizontal)">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linds(horizontal)">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5" grpId="0"/>
      <p:bldP spid="27" grpId="0"/>
      <p:bldP spid="32" grpId="0"/>
      <p:bldP spid="33" grpId="0"/>
      <p:bldP spid="39" grpId="0"/>
      <p:bldP spid="40" grpId="0"/>
      <p:bldP spid="41" grpId="0"/>
      <p:bldP spid="42" grpId="0"/>
      <p:bldP spid="43" grpId="0"/>
      <p:bldP spid="44" grpId="0"/>
      <p:bldP spid="45" grpId="0"/>
      <p:bldP spid="46" grpId="0"/>
      <p:bldP spid="47" grpId="0" animBg="1"/>
      <p:bldP spid="48" grpId="0"/>
      <p:bldP spid="49" grpId="0" animBg="1"/>
      <p:bldP spid="50" grpId="0" animBg="1"/>
      <p:bldP spid="51" grpId="0" animBg="1"/>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value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=1</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7E94D0CB-9C29-4E82-B9FF-123A8493E1F2}"/>
                  </a:ext>
                </a:extLst>
              </p:cNvPr>
              <p:cNvSpPr txBox="1"/>
              <p:nvPr/>
            </p:nvSpPr>
            <p:spPr>
              <a:xfrm>
                <a:off x="4218916" y="1355354"/>
                <a:ext cx="200081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59" name="テキスト ボックス 58">
                <a:extLst>
                  <a:ext uri="{FF2B5EF4-FFF2-40B4-BE49-F238E27FC236}">
                    <a16:creationId xmlns:a16="http://schemas.microsoft.com/office/drawing/2014/main" id="{7E94D0CB-9C29-4E82-B9FF-123A8493E1F2}"/>
                  </a:ext>
                </a:extLst>
              </p:cNvPr>
              <p:cNvSpPr txBox="1">
                <a:spLocks noRot="1" noChangeAspect="1" noMove="1" noResize="1" noEditPoints="1" noAdjustHandles="1" noChangeArrowheads="1" noChangeShapeType="1" noTextEdit="1"/>
              </p:cNvSpPr>
              <p:nvPr/>
            </p:nvSpPr>
            <p:spPr>
              <a:xfrm>
                <a:off x="4218916" y="1355354"/>
                <a:ext cx="2000816"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7B51592E-6956-41E5-9055-EF5EDA5AE3A7}"/>
                  </a:ext>
                </a:extLst>
              </p:cNvPr>
              <p:cNvSpPr txBox="1"/>
              <p:nvPr/>
            </p:nvSpPr>
            <p:spPr>
              <a:xfrm>
                <a:off x="4335102" y="1978533"/>
                <a:ext cx="200081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+8</m:t>
                      </m:r>
                      <m:r>
                        <a:rPr lang="en-US" sz="1400" b="0" i="1" smtClean="0">
                          <a:latin typeface="Cambria Math" panose="02040503050406030204" pitchFamily="18" charset="0"/>
                        </a:rPr>
                        <m:t>𝑚</m:t>
                      </m:r>
                      <m:r>
                        <a:rPr lang="en-US" sz="1400" b="0" i="1" smtClean="0">
                          <a:latin typeface="Cambria Math" panose="02040503050406030204" pitchFamily="18" charset="0"/>
                        </a:rPr>
                        <m:t>+16=0</m:t>
                      </m:r>
                    </m:oMath>
                  </m:oMathPara>
                </a14:m>
                <a:endParaRPr lang="en-GB" sz="1400" dirty="0"/>
              </a:p>
            </p:txBody>
          </p:sp>
        </mc:Choice>
        <mc:Fallback xmlns="">
          <p:sp>
            <p:nvSpPr>
              <p:cNvPr id="60" name="テキスト ボックス 59">
                <a:extLst>
                  <a:ext uri="{FF2B5EF4-FFF2-40B4-BE49-F238E27FC236}">
                    <a16:creationId xmlns:a16="http://schemas.microsoft.com/office/drawing/2014/main" id="{7B51592E-6956-41E5-9055-EF5EDA5AE3A7}"/>
                  </a:ext>
                </a:extLst>
              </p:cNvPr>
              <p:cNvSpPr txBox="1">
                <a:spLocks noRot="1" noChangeAspect="1" noMove="1" noResize="1" noEditPoints="1" noAdjustHandles="1" noChangeArrowheads="1" noChangeShapeType="1" noTextEdit="1"/>
              </p:cNvSpPr>
              <p:nvPr/>
            </p:nvSpPr>
            <p:spPr>
              <a:xfrm>
                <a:off x="4335102" y="1978533"/>
                <a:ext cx="200081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F5850C84-BE90-4686-9838-A0FA1F35F055}"/>
                  </a:ext>
                </a:extLst>
              </p:cNvPr>
              <p:cNvSpPr txBox="1"/>
              <p:nvPr/>
            </p:nvSpPr>
            <p:spPr>
              <a:xfrm>
                <a:off x="5474328" y="2447802"/>
                <a:ext cx="8359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𝑚</m:t>
                      </m:r>
                      <m:r>
                        <a:rPr lang="en-US" sz="1400" b="0" i="1" smtClean="0">
                          <a:latin typeface="Cambria Math" panose="02040503050406030204" pitchFamily="18" charset="0"/>
                        </a:rPr>
                        <m:t>=−4</m:t>
                      </m:r>
                    </m:oMath>
                  </m:oMathPara>
                </a14:m>
                <a:endParaRPr lang="en-GB" sz="1400" dirty="0"/>
              </a:p>
            </p:txBody>
          </p:sp>
        </mc:Choice>
        <mc:Fallback xmlns="">
          <p:sp>
            <p:nvSpPr>
              <p:cNvPr id="61" name="テキスト ボックス 60">
                <a:extLst>
                  <a:ext uri="{FF2B5EF4-FFF2-40B4-BE49-F238E27FC236}">
                    <a16:creationId xmlns:a16="http://schemas.microsoft.com/office/drawing/2014/main" id="{F5850C84-BE90-4686-9838-A0FA1F35F055}"/>
                  </a:ext>
                </a:extLst>
              </p:cNvPr>
              <p:cNvSpPr txBox="1">
                <a:spLocks noRot="1" noChangeAspect="1" noMove="1" noResize="1" noEditPoints="1" noAdjustHandles="1" noChangeArrowheads="1" noChangeShapeType="1" noTextEdit="1"/>
              </p:cNvSpPr>
              <p:nvPr/>
            </p:nvSpPr>
            <p:spPr>
              <a:xfrm>
                <a:off x="5474328" y="2447802"/>
                <a:ext cx="83593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3">
                <a:extLst>
                  <a:ext uri="{FF2B5EF4-FFF2-40B4-BE49-F238E27FC236}">
                    <a16:creationId xmlns:a16="http://schemas.microsoft.com/office/drawing/2014/main" id="{22E2F9C8-47C9-4123-9FAD-85287CC28E01}"/>
                  </a:ext>
                </a:extLst>
              </p:cNvPr>
              <p:cNvSpPr txBox="1"/>
              <p:nvPr/>
            </p:nvSpPr>
            <p:spPr>
              <a:xfrm>
                <a:off x="5517556" y="2913706"/>
                <a:ext cx="156978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62" name="TextBox 23">
                <a:extLst>
                  <a:ext uri="{FF2B5EF4-FFF2-40B4-BE49-F238E27FC236}">
                    <a16:creationId xmlns:a16="http://schemas.microsoft.com/office/drawing/2014/main" id="{22E2F9C8-47C9-4123-9FAD-85287CC28E01}"/>
                  </a:ext>
                </a:extLst>
              </p:cNvPr>
              <p:cNvSpPr txBox="1">
                <a:spLocks noRot="1" noChangeAspect="1" noMove="1" noResize="1" noEditPoints="1" noAdjustHandles="1" noChangeArrowheads="1" noChangeShapeType="1" noTextEdit="1"/>
              </p:cNvSpPr>
              <p:nvPr/>
            </p:nvSpPr>
            <p:spPr>
              <a:xfrm>
                <a:off x="5517556" y="2913706"/>
                <a:ext cx="1569789" cy="307777"/>
              </a:xfrm>
              <a:prstGeom prst="rect">
                <a:avLst/>
              </a:prstGeom>
              <a:blipFill>
                <a:blip r:embed="rId13"/>
                <a:stretch>
                  <a:fillRect b="-10000"/>
                </a:stretch>
              </a:blipFill>
              <a:ln w="25400">
                <a:noFill/>
              </a:ln>
            </p:spPr>
            <p:txBody>
              <a:bodyPr/>
              <a:lstStyle/>
              <a:p>
                <a:r>
                  <a:rPr lang="en-GB">
                    <a:noFill/>
                  </a:rPr>
                  <a:t> </a:t>
                </a:r>
              </a:p>
            </p:txBody>
          </p:sp>
        </mc:Fallback>
      </mc:AlternateContent>
      <p:sp>
        <p:nvSpPr>
          <p:cNvPr id="63" name="Arc 53">
            <a:extLst>
              <a:ext uri="{FF2B5EF4-FFF2-40B4-BE49-F238E27FC236}">
                <a16:creationId xmlns:a16="http://schemas.microsoft.com/office/drawing/2014/main" id="{E182946F-201C-464C-8709-4E6C611737E0}"/>
              </a:ext>
            </a:extLst>
          </p:cNvPr>
          <p:cNvSpPr/>
          <p:nvPr/>
        </p:nvSpPr>
        <p:spPr>
          <a:xfrm>
            <a:off x="6021038" y="16523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54">
            <a:extLst>
              <a:ext uri="{FF2B5EF4-FFF2-40B4-BE49-F238E27FC236}">
                <a16:creationId xmlns:a16="http://schemas.microsoft.com/office/drawing/2014/main" id="{B1DD1EF9-E1F5-4653-968A-C59030EB0509}"/>
              </a:ext>
            </a:extLst>
          </p:cNvPr>
          <p:cNvSpPr txBox="1"/>
          <p:nvPr/>
        </p:nvSpPr>
        <p:spPr>
          <a:xfrm>
            <a:off x="6222633" y="1626506"/>
            <a:ext cx="168104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67" name="Arc 53">
            <a:extLst>
              <a:ext uri="{FF2B5EF4-FFF2-40B4-BE49-F238E27FC236}">
                <a16:creationId xmlns:a16="http://schemas.microsoft.com/office/drawing/2014/main" id="{CA858AF9-A5B8-4A76-A0EF-D78845586941}"/>
              </a:ext>
            </a:extLst>
          </p:cNvPr>
          <p:cNvSpPr/>
          <p:nvPr/>
        </p:nvSpPr>
        <p:spPr>
          <a:xfrm>
            <a:off x="6220215" y="2127564"/>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53">
            <a:extLst>
              <a:ext uri="{FF2B5EF4-FFF2-40B4-BE49-F238E27FC236}">
                <a16:creationId xmlns:a16="http://schemas.microsoft.com/office/drawing/2014/main" id="{F76449C2-6D13-4DEC-8B56-DDA874C16A8B}"/>
              </a:ext>
            </a:extLst>
          </p:cNvPr>
          <p:cNvSpPr/>
          <p:nvPr/>
        </p:nvSpPr>
        <p:spPr>
          <a:xfrm>
            <a:off x="6908278" y="2580238"/>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54">
            <a:extLst>
              <a:ext uri="{FF2B5EF4-FFF2-40B4-BE49-F238E27FC236}">
                <a16:creationId xmlns:a16="http://schemas.microsoft.com/office/drawing/2014/main" id="{2354A372-2690-492D-B562-D3F2389CE14A}"/>
              </a:ext>
            </a:extLst>
          </p:cNvPr>
          <p:cNvSpPr txBox="1"/>
          <p:nvPr/>
        </p:nvSpPr>
        <p:spPr>
          <a:xfrm>
            <a:off x="6403701" y="2178767"/>
            <a:ext cx="72137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70" name="TextBox 54">
                <a:extLst>
                  <a:ext uri="{FF2B5EF4-FFF2-40B4-BE49-F238E27FC236}">
                    <a16:creationId xmlns:a16="http://schemas.microsoft.com/office/drawing/2014/main" id="{F64537D7-C05C-4BCE-9762-45C8571C6334}"/>
                  </a:ext>
                </a:extLst>
              </p:cNvPr>
              <p:cNvSpPr txBox="1"/>
              <p:nvPr/>
            </p:nvSpPr>
            <p:spPr>
              <a:xfrm>
                <a:off x="7109871" y="2522799"/>
                <a:ext cx="2106557"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There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70" name="TextBox 54">
                <a:extLst>
                  <a:ext uri="{FF2B5EF4-FFF2-40B4-BE49-F238E27FC236}">
                    <a16:creationId xmlns:a16="http://schemas.microsoft.com/office/drawing/2014/main" id="{F64537D7-C05C-4BCE-9762-45C8571C6334}"/>
                  </a:ext>
                </a:extLst>
              </p:cNvPr>
              <p:cNvSpPr txBox="1">
                <a:spLocks noRot="1" noChangeAspect="1" noMove="1" noResize="1" noEditPoints="1" noAdjustHandles="1" noChangeArrowheads="1" noChangeShapeType="1" noTextEdit="1"/>
              </p:cNvSpPr>
              <p:nvPr/>
            </p:nvSpPr>
            <p:spPr>
              <a:xfrm>
                <a:off x="7109871" y="2522799"/>
                <a:ext cx="2106557" cy="646331"/>
              </a:xfrm>
              <a:prstGeom prst="rect">
                <a:avLst/>
              </a:prstGeom>
              <a:blipFill>
                <a:blip r:embed="rId14"/>
                <a:stretch>
                  <a:fillRect t="-943"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54">
                <a:extLst>
                  <a:ext uri="{FF2B5EF4-FFF2-40B4-BE49-F238E27FC236}">
                    <a16:creationId xmlns:a16="http://schemas.microsoft.com/office/drawing/2014/main" id="{5E33169A-245D-4DEC-B6AB-F6525084591C}"/>
                  </a:ext>
                </a:extLst>
              </p:cNvPr>
              <p:cNvSpPr txBox="1"/>
              <p:nvPr/>
            </p:nvSpPr>
            <p:spPr>
              <a:xfrm>
                <a:off x="4309449" y="3299891"/>
                <a:ext cx="431850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information we have to find </a:t>
                </a:r>
                <a14:m>
                  <m:oMath xmlns:m="http://schemas.openxmlformats.org/officeDocument/2006/math">
                    <m:r>
                      <a:rPr lang="en-US" sz="1400" i="1" dirty="0" smtClean="0">
                        <a:solidFill>
                          <a:srgbClr val="FF0000"/>
                        </a:solidFill>
                        <a:latin typeface="Cambria Math" panose="02040503050406030204" pitchFamily="18" charset="0"/>
                      </a:rPr>
                      <m:t>𝐴</m:t>
                    </m:r>
                  </m:oMath>
                </a14:m>
                <a:r>
                  <a:rPr lang="en-US" sz="1400" dirty="0">
                    <a:solidFill>
                      <a:srgbClr val="FF0000"/>
                    </a:solidFill>
                    <a:latin typeface="Comic Sans MS" panose="030F0702030302020204" pitchFamily="66" charset="0"/>
                  </a:rPr>
                  <a:t> and </a:t>
                </a:r>
                <a14:m>
                  <m:oMath xmlns:m="http://schemas.openxmlformats.org/officeDocument/2006/math">
                    <m:r>
                      <a:rPr lang="en-US" sz="1400" i="1" dirty="0" smtClean="0">
                        <a:solidFill>
                          <a:srgbClr val="FF0000"/>
                        </a:solidFill>
                        <a:latin typeface="Cambria Math" panose="02040503050406030204" pitchFamily="18" charset="0"/>
                      </a:rPr>
                      <m:t>𝐵</m:t>
                    </m:r>
                  </m:oMath>
                </a14:m>
                <a:endParaRPr lang="en-US" sz="1400" dirty="0">
                  <a:solidFill>
                    <a:srgbClr val="FF0000"/>
                  </a:solidFill>
                  <a:latin typeface="Comic Sans MS" panose="030F0702030302020204" pitchFamily="66" charset="0"/>
                </a:endParaRPr>
              </a:p>
            </p:txBody>
          </p:sp>
        </mc:Choice>
        <mc:Fallback xmlns="">
          <p:sp>
            <p:nvSpPr>
              <p:cNvPr id="71" name="TextBox 54">
                <a:extLst>
                  <a:ext uri="{FF2B5EF4-FFF2-40B4-BE49-F238E27FC236}">
                    <a16:creationId xmlns:a16="http://schemas.microsoft.com/office/drawing/2014/main" id="{5E33169A-245D-4DEC-B6AB-F6525084591C}"/>
                  </a:ext>
                </a:extLst>
              </p:cNvPr>
              <p:cNvSpPr txBox="1">
                <a:spLocks noRot="1" noChangeAspect="1" noMove="1" noResize="1" noEditPoints="1" noAdjustHandles="1" noChangeArrowheads="1" noChangeShapeType="1" noTextEdit="1"/>
              </p:cNvSpPr>
              <p:nvPr/>
            </p:nvSpPr>
            <p:spPr>
              <a:xfrm>
                <a:off x="4309449" y="3299891"/>
                <a:ext cx="4318503" cy="523220"/>
              </a:xfrm>
              <a:prstGeom prst="rect">
                <a:avLst/>
              </a:prstGeom>
              <a:blipFill>
                <a:blip r:embed="rId15"/>
                <a:stretch>
                  <a:fillRect t="-1163"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23">
                <a:extLst>
                  <a:ext uri="{FF2B5EF4-FFF2-40B4-BE49-F238E27FC236}">
                    <a16:creationId xmlns:a16="http://schemas.microsoft.com/office/drawing/2014/main" id="{C495F34C-D8A5-43C2-9ED6-E1DE055AF081}"/>
                  </a:ext>
                </a:extLst>
              </p:cNvPr>
              <p:cNvSpPr txBox="1"/>
              <p:nvPr/>
            </p:nvSpPr>
            <p:spPr>
              <a:xfrm>
                <a:off x="5525101" y="4125362"/>
                <a:ext cx="156978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2" name="TextBox 23">
                <a:extLst>
                  <a:ext uri="{FF2B5EF4-FFF2-40B4-BE49-F238E27FC236}">
                    <a16:creationId xmlns:a16="http://schemas.microsoft.com/office/drawing/2014/main" id="{C495F34C-D8A5-43C2-9ED6-E1DE055AF081}"/>
                  </a:ext>
                </a:extLst>
              </p:cNvPr>
              <p:cNvSpPr txBox="1">
                <a:spLocks noRot="1" noChangeAspect="1" noMove="1" noResize="1" noEditPoints="1" noAdjustHandles="1" noChangeArrowheads="1" noChangeShapeType="1" noTextEdit="1"/>
              </p:cNvSpPr>
              <p:nvPr/>
            </p:nvSpPr>
            <p:spPr>
              <a:xfrm>
                <a:off x="5525101" y="4125362"/>
                <a:ext cx="1569789" cy="307777"/>
              </a:xfrm>
              <a:prstGeom prst="rect">
                <a:avLst/>
              </a:prstGeom>
              <a:blipFill>
                <a:blip r:embed="rId16"/>
                <a:stretch>
                  <a:fillRect b="-10000"/>
                </a:stretch>
              </a:blipFill>
              <a:ln w="25400">
                <a:noFill/>
              </a:ln>
            </p:spPr>
            <p:txBody>
              <a:bodyPr/>
              <a:lstStyle/>
              <a:p>
                <a:r>
                  <a:rPr lang="en-GB">
                    <a:noFill/>
                  </a:rPr>
                  <a:t> </a:t>
                </a:r>
              </a:p>
            </p:txBody>
          </p:sp>
        </mc:Fallback>
      </mc:AlternateContent>
      <p:sp>
        <p:nvSpPr>
          <p:cNvPr id="73" name="Arc 53">
            <a:extLst>
              <a:ext uri="{FF2B5EF4-FFF2-40B4-BE49-F238E27FC236}">
                <a16:creationId xmlns:a16="http://schemas.microsoft.com/office/drawing/2014/main" id="{AD3EAEA3-A944-432E-8D48-F7F379DE1BF1}"/>
              </a:ext>
            </a:extLst>
          </p:cNvPr>
          <p:cNvSpPr/>
          <p:nvPr/>
        </p:nvSpPr>
        <p:spPr>
          <a:xfrm>
            <a:off x="7169320" y="4280780"/>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54">
                <a:extLst>
                  <a:ext uri="{FF2B5EF4-FFF2-40B4-BE49-F238E27FC236}">
                    <a16:creationId xmlns:a16="http://schemas.microsoft.com/office/drawing/2014/main" id="{EF8238C5-C44E-40D8-B03A-717EE979B643}"/>
                  </a:ext>
                </a:extLst>
              </p:cNvPr>
              <p:cNvSpPr txBox="1"/>
              <p:nvPr/>
            </p:nvSpPr>
            <p:spPr>
              <a:xfrm>
                <a:off x="7416181" y="4259555"/>
                <a:ext cx="119366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=1.5</m:t>
                    </m:r>
                  </m:oMath>
                </a14:m>
                <a:endParaRPr lang="en-US" sz="1200" dirty="0">
                  <a:solidFill>
                    <a:srgbClr val="FF0000"/>
                  </a:solidFill>
                  <a:latin typeface="Comic Sans MS" panose="030F0702030302020204" pitchFamily="66" charset="0"/>
                </a:endParaRPr>
              </a:p>
            </p:txBody>
          </p:sp>
        </mc:Choice>
        <mc:Fallback xmlns="">
          <p:sp>
            <p:nvSpPr>
              <p:cNvPr id="74" name="TextBox 54">
                <a:extLst>
                  <a:ext uri="{FF2B5EF4-FFF2-40B4-BE49-F238E27FC236}">
                    <a16:creationId xmlns:a16="http://schemas.microsoft.com/office/drawing/2014/main" id="{EF8238C5-C44E-40D8-B03A-717EE979B643}"/>
                  </a:ext>
                </a:extLst>
              </p:cNvPr>
              <p:cNvSpPr txBox="1">
                <a:spLocks noRot="1" noChangeAspect="1" noMove="1" noResize="1" noEditPoints="1" noAdjustHandles="1" noChangeArrowheads="1" noChangeShapeType="1" noTextEdit="1"/>
              </p:cNvSpPr>
              <p:nvPr/>
            </p:nvSpPr>
            <p:spPr>
              <a:xfrm>
                <a:off x="7416181" y="4259555"/>
                <a:ext cx="1193666" cy="461665"/>
              </a:xfrm>
              <a:prstGeom prst="rect">
                <a:avLst/>
              </a:prstGeom>
              <a:blipFill>
                <a:blip r:embed="rId17"/>
                <a:stretch>
                  <a:fillRect t="-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23">
                <a:extLst>
                  <a:ext uri="{FF2B5EF4-FFF2-40B4-BE49-F238E27FC236}">
                    <a16:creationId xmlns:a16="http://schemas.microsoft.com/office/drawing/2014/main" id="{27572A84-A8F5-4CA4-900C-B8368B75F0C0}"/>
                  </a:ext>
                </a:extLst>
              </p:cNvPr>
              <p:cNvSpPr txBox="1"/>
              <p:nvPr/>
            </p:nvSpPr>
            <p:spPr>
              <a:xfrm>
                <a:off x="5389299" y="4632356"/>
                <a:ext cx="2003690"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1.5=</m:t>
                      </m:r>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m:t>
                      </m:r>
                      <m:r>
                        <a:rPr lang="en-US" sz="1400" b="0" i="1" smtClean="0">
                          <a:latin typeface="Cambria Math" panose="02040503050406030204" pitchFamily="18" charset="0"/>
                        </a:rPr>
                        <m:t>(0)</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−4(0)</m:t>
                          </m:r>
                        </m:sup>
                      </m:sSup>
                    </m:oMath>
                  </m:oMathPara>
                </a14:m>
                <a:endParaRPr lang="en-GB" sz="1400" dirty="0"/>
              </a:p>
            </p:txBody>
          </p:sp>
        </mc:Choice>
        <mc:Fallback xmlns="">
          <p:sp>
            <p:nvSpPr>
              <p:cNvPr id="75" name="TextBox 23">
                <a:extLst>
                  <a:ext uri="{FF2B5EF4-FFF2-40B4-BE49-F238E27FC236}">
                    <a16:creationId xmlns:a16="http://schemas.microsoft.com/office/drawing/2014/main" id="{27572A84-A8F5-4CA4-900C-B8368B75F0C0}"/>
                  </a:ext>
                </a:extLst>
              </p:cNvPr>
              <p:cNvSpPr txBox="1">
                <a:spLocks noRot="1" noChangeAspect="1" noMove="1" noResize="1" noEditPoints="1" noAdjustHandles="1" noChangeArrowheads="1" noChangeShapeType="1" noTextEdit="1"/>
              </p:cNvSpPr>
              <p:nvPr/>
            </p:nvSpPr>
            <p:spPr>
              <a:xfrm>
                <a:off x="5389299" y="4632356"/>
                <a:ext cx="2003690" cy="316690"/>
              </a:xfrm>
              <a:prstGeom prst="rect">
                <a:avLst/>
              </a:prstGeom>
              <a:blipFill>
                <a:blip r:embed="rId18"/>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23">
                <a:extLst>
                  <a:ext uri="{FF2B5EF4-FFF2-40B4-BE49-F238E27FC236}">
                    <a16:creationId xmlns:a16="http://schemas.microsoft.com/office/drawing/2014/main" id="{E8330A07-6F36-4FDB-A7B1-2B9C7FAA644C}"/>
                  </a:ext>
                </a:extLst>
              </p:cNvPr>
              <p:cNvSpPr txBox="1"/>
              <p:nvPr/>
            </p:nvSpPr>
            <p:spPr>
              <a:xfrm>
                <a:off x="5398353" y="5139350"/>
                <a:ext cx="81035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1.5=</m:t>
                      </m:r>
                      <m:r>
                        <a:rPr lang="en-US" sz="1400" b="0" i="1" smtClean="0">
                          <a:latin typeface="Cambria Math" panose="02040503050406030204" pitchFamily="18" charset="0"/>
                        </a:rPr>
                        <m:t>𝐴</m:t>
                      </m:r>
                    </m:oMath>
                  </m:oMathPara>
                </a14:m>
                <a:endParaRPr lang="en-GB" sz="1400" dirty="0"/>
              </a:p>
            </p:txBody>
          </p:sp>
        </mc:Choice>
        <mc:Fallback xmlns="">
          <p:sp>
            <p:nvSpPr>
              <p:cNvPr id="76" name="TextBox 23">
                <a:extLst>
                  <a:ext uri="{FF2B5EF4-FFF2-40B4-BE49-F238E27FC236}">
                    <a16:creationId xmlns:a16="http://schemas.microsoft.com/office/drawing/2014/main" id="{E8330A07-6F36-4FDB-A7B1-2B9C7FAA644C}"/>
                  </a:ext>
                </a:extLst>
              </p:cNvPr>
              <p:cNvSpPr txBox="1">
                <a:spLocks noRot="1" noChangeAspect="1" noMove="1" noResize="1" noEditPoints="1" noAdjustHandles="1" noChangeArrowheads="1" noChangeShapeType="1" noTextEdit="1"/>
              </p:cNvSpPr>
              <p:nvPr/>
            </p:nvSpPr>
            <p:spPr>
              <a:xfrm>
                <a:off x="5398353" y="5139350"/>
                <a:ext cx="810350" cy="307777"/>
              </a:xfrm>
              <a:prstGeom prst="rect">
                <a:avLst/>
              </a:prstGeom>
              <a:blipFill>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23">
                <a:extLst>
                  <a:ext uri="{FF2B5EF4-FFF2-40B4-BE49-F238E27FC236}">
                    <a16:creationId xmlns:a16="http://schemas.microsoft.com/office/drawing/2014/main" id="{5B308C08-9368-4234-8B18-3A663DB0B25C}"/>
                  </a:ext>
                </a:extLst>
              </p:cNvPr>
              <p:cNvSpPr txBox="1"/>
              <p:nvPr/>
            </p:nvSpPr>
            <p:spPr>
              <a:xfrm>
                <a:off x="5532647" y="5590513"/>
                <a:ext cx="16898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7" name="TextBox 23">
                <a:extLst>
                  <a:ext uri="{FF2B5EF4-FFF2-40B4-BE49-F238E27FC236}">
                    <a16:creationId xmlns:a16="http://schemas.microsoft.com/office/drawing/2014/main" id="{5B308C08-9368-4234-8B18-3A663DB0B25C}"/>
                  </a:ext>
                </a:extLst>
              </p:cNvPr>
              <p:cNvSpPr txBox="1">
                <a:spLocks noRot="1" noChangeAspect="1" noMove="1" noResize="1" noEditPoints="1" noAdjustHandles="1" noChangeArrowheads="1" noChangeShapeType="1" noTextEdit="1"/>
              </p:cNvSpPr>
              <p:nvPr/>
            </p:nvSpPr>
            <p:spPr>
              <a:xfrm>
                <a:off x="5532647" y="5590513"/>
                <a:ext cx="1689886" cy="307777"/>
              </a:xfrm>
              <a:prstGeom prst="rect">
                <a:avLst/>
              </a:prstGeom>
              <a:blipFill>
                <a:blip r:embed="rId20"/>
                <a:stretch>
                  <a:fillRect b="-7843"/>
                </a:stretch>
              </a:blipFill>
              <a:ln w="25400">
                <a:noFill/>
              </a:ln>
            </p:spPr>
            <p:txBody>
              <a:bodyPr/>
              <a:lstStyle/>
              <a:p>
                <a:r>
                  <a:rPr lang="en-GB">
                    <a:noFill/>
                  </a:rPr>
                  <a:t> </a:t>
                </a:r>
              </a:p>
            </p:txBody>
          </p:sp>
        </mc:Fallback>
      </mc:AlternateContent>
      <p:sp>
        <p:nvSpPr>
          <p:cNvPr id="78" name="Arc 53">
            <a:extLst>
              <a:ext uri="{FF2B5EF4-FFF2-40B4-BE49-F238E27FC236}">
                <a16:creationId xmlns:a16="http://schemas.microsoft.com/office/drawing/2014/main" id="{FB82C59B-4548-4A51-98FB-2580A0084273}"/>
              </a:ext>
            </a:extLst>
          </p:cNvPr>
          <p:cNvSpPr/>
          <p:nvPr/>
        </p:nvSpPr>
        <p:spPr>
          <a:xfrm>
            <a:off x="7169320" y="4805881"/>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53">
            <a:extLst>
              <a:ext uri="{FF2B5EF4-FFF2-40B4-BE49-F238E27FC236}">
                <a16:creationId xmlns:a16="http://schemas.microsoft.com/office/drawing/2014/main" id="{A9182C1D-B35B-486D-A7B4-6157D3728CFE}"/>
              </a:ext>
            </a:extLst>
          </p:cNvPr>
          <p:cNvSpPr/>
          <p:nvPr/>
        </p:nvSpPr>
        <p:spPr>
          <a:xfrm>
            <a:off x="7051625" y="5312875"/>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54">
                <a:extLst>
                  <a:ext uri="{FF2B5EF4-FFF2-40B4-BE49-F238E27FC236}">
                    <a16:creationId xmlns:a16="http://schemas.microsoft.com/office/drawing/2014/main" id="{282CC295-C99F-47AC-8D2F-D8BF41247D13}"/>
                  </a:ext>
                </a:extLst>
              </p:cNvPr>
              <p:cNvSpPr txBox="1"/>
              <p:nvPr/>
            </p:nvSpPr>
            <p:spPr>
              <a:xfrm>
                <a:off x="7343754" y="4857083"/>
                <a:ext cx="11936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80" name="TextBox 54">
                <a:extLst>
                  <a:ext uri="{FF2B5EF4-FFF2-40B4-BE49-F238E27FC236}">
                    <a16:creationId xmlns:a16="http://schemas.microsoft.com/office/drawing/2014/main" id="{282CC295-C99F-47AC-8D2F-D8BF41247D13}"/>
                  </a:ext>
                </a:extLst>
              </p:cNvPr>
              <p:cNvSpPr txBox="1">
                <a:spLocks noRot="1" noChangeAspect="1" noMove="1" noResize="1" noEditPoints="1" noAdjustHandles="1" noChangeArrowheads="1" noChangeShapeType="1" noTextEdit="1"/>
              </p:cNvSpPr>
              <p:nvPr/>
            </p:nvSpPr>
            <p:spPr>
              <a:xfrm>
                <a:off x="7343754" y="4857083"/>
                <a:ext cx="1193666" cy="276999"/>
              </a:xfrm>
              <a:prstGeom prst="rect">
                <a:avLst/>
              </a:prstGeom>
              <a:blipFill>
                <a:blip r:embed="rId21"/>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54">
                <a:extLst>
                  <a:ext uri="{FF2B5EF4-FFF2-40B4-BE49-F238E27FC236}">
                    <a16:creationId xmlns:a16="http://schemas.microsoft.com/office/drawing/2014/main" id="{B190AFE0-CF31-464B-AB1A-4B35B7E5139F}"/>
                  </a:ext>
                </a:extLst>
              </p:cNvPr>
              <p:cNvSpPr txBox="1"/>
              <p:nvPr/>
            </p:nvSpPr>
            <p:spPr>
              <a:xfrm>
                <a:off x="7307538" y="5373131"/>
                <a:ext cx="132041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81" name="TextBox 54">
                <a:extLst>
                  <a:ext uri="{FF2B5EF4-FFF2-40B4-BE49-F238E27FC236}">
                    <a16:creationId xmlns:a16="http://schemas.microsoft.com/office/drawing/2014/main" id="{B190AFE0-CF31-464B-AB1A-4B35B7E5139F}"/>
                  </a:ext>
                </a:extLst>
              </p:cNvPr>
              <p:cNvSpPr txBox="1">
                <a:spLocks noRot="1" noChangeAspect="1" noMove="1" noResize="1" noEditPoints="1" noAdjustHandles="1" noChangeArrowheads="1" noChangeShapeType="1" noTextEdit="1"/>
              </p:cNvSpPr>
              <p:nvPr/>
            </p:nvSpPr>
            <p:spPr>
              <a:xfrm>
                <a:off x="7307538" y="5373131"/>
                <a:ext cx="1320413" cy="276999"/>
              </a:xfrm>
              <a:prstGeom prst="rect">
                <a:avLst/>
              </a:prstGeom>
              <a:blipFill>
                <a:blip r:embed="rId22"/>
                <a:stretch>
                  <a:fillRect b="-15217"/>
                </a:stretch>
              </a:blipFill>
            </p:spPr>
            <p:txBody>
              <a:bodyPr/>
              <a:lstStyle/>
              <a:p>
                <a:r>
                  <a:rPr lang="en-GB">
                    <a:noFill/>
                  </a:rPr>
                  <a:t> </a:t>
                </a:r>
              </a:p>
            </p:txBody>
          </p:sp>
        </mc:Fallback>
      </mc:AlternateContent>
      <p:sp>
        <p:nvSpPr>
          <p:cNvPr id="9" name="正方形/長方形 8">
            <a:extLst>
              <a:ext uri="{FF2B5EF4-FFF2-40B4-BE49-F238E27FC236}">
                <a16:creationId xmlns:a16="http://schemas.microsoft.com/office/drawing/2014/main" id="{F9B6D12E-A86F-4089-909E-57B60C9B370F}"/>
              </a:ext>
            </a:extLst>
          </p:cNvPr>
          <p:cNvSpPr/>
          <p:nvPr/>
        </p:nvSpPr>
        <p:spPr>
          <a:xfrm>
            <a:off x="5585988" y="4146487"/>
            <a:ext cx="1466662"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正方形/長方形 81">
            <a:extLst>
              <a:ext uri="{FF2B5EF4-FFF2-40B4-BE49-F238E27FC236}">
                <a16:creationId xmlns:a16="http://schemas.microsoft.com/office/drawing/2014/main" id="{4CC8F5CE-4CCC-4E23-848D-F5E165CB66B9}"/>
              </a:ext>
            </a:extLst>
          </p:cNvPr>
          <p:cNvSpPr/>
          <p:nvPr/>
        </p:nvSpPr>
        <p:spPr>
          <a:xfrm>
            <a:off x="5584479" y="5620693"/>
            <a:ext cx="1540597"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0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blinds(horizontal)">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linds(horizontal)">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linds(horizontal)">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blinds(horizontal)">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blinds(horizontal)">
                                      <p:cBhvr>
                                        <p:cTn id="67" dur="500"/>
                                        <p:tgtEl>
                                          <p:spTgt spid="7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linds(horizontal)">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blinds(horizontal)">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blinds(horizontal)">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blinds(horizontal)">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blinds(horizontal)">
                                      <p:cBhvr>
                                        <p:cTn id="97" dur="500"/>
                                        <p:tgtEl>
                                          <p:spTgt spid="7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linds(horizontal)">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blinds(horizontal)">
                                      <p:cBhvr>
                                        <p:cTn id="107" dur="500"/>
                                        <p:tgtEl>
                                          <p:spTgt spid="8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blinds(horizontal)">
                                      <p:cBhvr>
                                        <p:cTn id="112" dur="500"/>
                                        <p:tgtEl>
                                          <p:spTgt spid="7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blinds(horizontal)">
                                      <p:cBhvr>
                                        <p:cTn id="117" dur="500"/>
                                        <p:tgtEl>
                                          <p:spTgt spid="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linds(horizont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1" nodeType="clickEffect">
                                  <p:stCondLst>
                                    <p:cond delay="0"/>
                                  </p:stCondLst>
                                  <p:childTnLst>
                                    <p:animEffect transition="out" filter="blinds(horizontal)">
                                      <p:cBhvr>
                                        <p:cTn id="124" dur="500"/>
                                        <p:tgtEl>
                                          <p:spTgt spid="9"/>
                                        </p:tgtEl>
                                      </p:cBhvr>
                                    </p:animEffect>
                                    <p:set>
                                      <p:cBhvr>
                                        <p:cTn id="125" dur="1" fill="hold">
                                          <p:stCondLst>
                                            <p:cond delay="499"/>
                                          </p:stCondLst>
                                        </p:cTn>
                                        <p:tgtEl>
                                          <p:spTgt spid="9"/>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p:bldP spid="67" grpId="0" animBg="1"/>
      <p:bldP spid="68" grpId="0" animBg="1"/>
      <p:bldP spid="69" grpId="0"/>
      <p:bldP spid="70" grpId="0"/>
      <p:bldP spid="71" grpId="0"/>
      <p:bldP spid="72" grpId="0"/>
      <p:bldP spid="73" grpId="0" animBg="1"/>
      <p:bldP spid="74" grpId="0"/>
      <p:bldP spid="75" grpId="0"/>
      <p:bldP spid="76" grpId="0"/>
      <p:bldP spid="77" grpId="0"/>
      <p:bldP spid="78" grpId="0" animBg="1"/>
      <p:bldP spid="79" grpId="0" animBg="1"/>
      <p:bldP spid="80" grpId="0"/>
      <p:bldP spid="81" grpId="0"/>
      <p:bldP spid="9" grpId="0" animBg="1"/>
      <p:bldP spid="9" grpId="1" animBg="1"/>
      <p:bldP spid="82" grpId="0" animBg="1"/>
      <p:bldP spid="8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value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=1</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23">
                <a:extLst>
                  <a:ext uri="{FF2B5EF4-FFF2-40B4-BE49-F238E27FC236}">
                    <a16:creationId xmlns:a16="http://schemas.microsoft.com/office/drawing/2014/main" id="{5B308C08-9368-4234-8B18-3A663DB0B25C}"/>
                  </a:ext>
                </a:extLst>
              </p:cNvPr>
              <p:cNvSpPr txBox="1"/>
              <p:nvPr/>
            </p:nvSpPr>
            <p:spPr>
              <a:xfrm>
                <a:off x="4545819" y="1425962"/>
                <a:ext cx="16898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7" name="TextBox 23">
                <a:extLst>
                  <a:ext uri="{FF2B5EF4-FFF2-40B4-BE49-F238E27FC236}">
                    <a16:creationId xmlns:a16="http://schemas.microsoft.com/office/drawing/2014/main" id="{5B308C08-9368-4234-8B18-3A663DB0B25C}"/>
                  </a:ext>
                </a:extLst>
              </p:cNvPr>
              <p:cNvSpPr txBox="1">
                <a:spLocks noRot="1" noChangeAspect="1" noMove="1" noResize="1" noEditPoints="1" noAdjustHandles="1" noChangeArrowheads="1" noChangeShapeType="1" noTextEdit="1"/>
              </p:cNvSpPr>
              <p:nvPr/>
            </p:nvSpPr>
            <p:spPr>
              <a:xfrm>
                <a:off x="4545819" y="1425962"/>
                <a:ext cx="1689886" cy="307777"/>
              </a:xfrm>
              <a:prstGeom prst="rect">
                <a:avLst/>
              </a:prstGeom>
              <a:blipFill>
                <a:blip r:embed="rId10"/>
                <a:stretch>
                  <a:fillRect b="-10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A34513B5-FE2B-49FD-BB03-299D1E8A9141}"/>
                  </a:ext>
                </a:extLst>
              </p:cNvPr>
              <p:cNvSpPr txBox="1"/>
              <p:nvPr/>
            </p:nvSpPr>
            <p:spPr>
              <a:xfrm>
                <a:off x="4462831" y="2320745"/>
                <a:ext cx="615104"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oMath>
                  </m:oMathPara>
                </a14:m>
                <a:endParaRPr lang="en-GB" sz="1400" dirty="0"/>
              </a:p>
            </p:txBody>
          </p:sp>
        </mc:Choice>
        <mc:Fallback xmlns="">
          <p:sp>
            <p:nvSpPr>
              <p:cNvPr id="35" name="TextBox 23">
                <a:extLst>
                  <a:ext uri="{FF2B5EF4-FFF2-40B4-BE49-F238E27FC236}">
                    <a16:creationId xmlns:a16="http://schemas.microsoft.com/office/drawing/2014/main" id="{A34513B5-FE2B-49FD-BB03-299D1E8A9141}"/>
                  </a:ext>
                </a:extLst>
              </p:cNvPr>
              <p:cNvSpPr txBox="1">
                <a:spLocks noRot="1" noChangeAspect="1" noMove="1" noResize="1" noEditPoints="1" noAdjustHandles="1" noChangeArrowheads="1" noChangeShapeType="1" noTextEdit="1"/>
              </p:cNvSpPr>
              <p:nvPr/>
            </p:nvSpPr>
            <p:spPr>
              <a:xfrm>
                <a:off x="4462831" y="2320745"/>
                <a:ext cx="615104"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3">
                <a:extLst>
                  <a:ext uri="{FF2B5EF4-FFF2-40B4-BE49-F238E27FC236}">
                    <a16:creationId xmlns:a16="http://schemas.microsoft.com/office/drawing/2014/main" id="{3C18B86A-EBBD-40B9-ABF6-3B2A0676FA51}"/>
                  </a:ext>
                </a:extLst>
              </p:cNvPr>
              <p:cNvSpPr txBox="1"/>
              <p:nvPr/>
            </p:nvSpPr>
            <p:spPr>
              <a:xfrm>
                <a:off x="4554873" y="1914849"/>
                <a:ext cx="188045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36" name="TextBox 23">
                <a:extLst>
                  <a:ext uri="{FF2B5EF4-FFF2-40B4-BE49-F238E27FC236}">
                    <a16:creationId xmlns:a16="http://schemas.microsoft.com/office/drawing/2014/main" id="{3C18B86A-EBBD-40B9-ABF6-3B2A0676FA51}"/>
                  </a:ext>
                </a:extLst>
              </p:cNvPr>
              <p:cNvSpPr txBox="1">
                <a:spLocks noRot="1" noChangeAspect="1" noMove="1" noResize="1" noEditPoints="1" noAdjustHandles="1" noChangeArrowheads="1" noChangeShapeType="1" noTextEdit="1"/>
              </p:cNvSpPr>
              <p:nvPr/>
            </p:nvSpPr>
            <p:spPr>
              <a:xfrm>
                <a:off x="4554873" y="1914849"/>
                <a:ext cx="1880451"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23">
                <a:extLst>
                  <a:ext uri="{FF2B5EF4-FFF2-40B4-BE49-F238E27FC236}">
                    <a16:creationId xmlns:a16="http://schemas.microsoft.com/office/drawing/2014/main" id="{79F6EBF5-DA03-41B3-B5AC-795E9D52EEFA}"/>
                  </a:ext>
                </a:extLst>
              </p:cNvPr>
              <p:cNvSpPr txBox="1"/>
              <p:nvPr/>
            </p:nvSpPr>
            <p:spPr>
              <a:xfrm>
                <a:off x="4907960" y="2421843"/>
                <a:ext cx="7968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37" name="TextBox 23">
                <a:extLst>
                  <a:ext uri="{FF2B5EF4-FFF2-40B4-BE49-F238E27FC236}">
                    <a16:creationId xmlns:a16="http://schemas.microsoft.com/office/drawing/2014/main" id="{79F6EBF5-DA03-41B3-B5AC-795E9D52EEFA}"/>
                  </a:ext>
                </a:extLst>
              </p:cNvPr>
              <p:cNvSpPr txBox="1">
                <a:spLocks noRot="1" noChangeAspect="1" noMove="1" noResize="1" noEditPoints="1" noAdjustHandles="1" noChangeArrowheads="1" noChangeShapeType="1" noTextEdit="1"/>
              </p:cNvSpPr>
              <p:nvPr/>
            </p:nvSpPr>
            <p:spPr>
              <a:xfrm>
                <a:off x="4907960" y="2421843"/>
                <a:ext cx="796821"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23">
                <a:extLst>
                  <a:ext uri="{FF2B5EF4-FFF2-40B4-BE49-F238E27FC236}">
                    <a16:creationId xmlns:a16="http://schemas.microsoft.com/office/drawing/2014/main" id="{E0AB1108-295B-4700-B303-C314E6B26969}"/>
                  </a:ext>
                </a:extLst>
              </p:cNvPr>
              <p:cNvSpPr txBox="1"/>
              <p:nvPr/>
            </p:nvSpPr>
            <p:spPr>
              <a:xfrm>
                <a:off x="5522087" y="2293586"/>
                <a:ext cx="2618857"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i="1">
                              <a:latin typeface="Cambria Math" panose="02040503050406030204" pitchFamily="18" charset="0"/>
                            </a:rPr>
                            <m:t>𝐵𝑡</m:t>
                          </m:r>
                          <m:f>
                            <m:fPr>
                              <m:ctrlPr>
                                <a:rPr lang="en-US" sz="1400" i="1">
                                  <a:latin typeface="Cambria Math" panose="02040503050406030204" pitchFamily="18" charset="0"/>
                                </a:rPr>
                              </m:ctrlPr>
                            </m:fPr>
                            <m:num>
                              <m:r>
                                <a:rPr lang="en-US" sz="1400" i="1">
                                  <a:latin typeface="Cambria Math" panose="02040503050406030204" pitchFamily="18" charset="0"/>
                                </a:rPr>
                                <m:t>𝑑</m:t>
                              </m:r>
                            </m:num>
                            <m:den>
                              <m:r>
                                <a:rPr lang="en-US" sz="1400" i="1">
                                  <a:latin typeface="Cambria Math" panose="02040503050406030204" pitchFamily="18" charset="0"/>
                                </a:rPr>
                                <m:t>𝑑𝑡</m:t>
                              </m:r>
                            </m:den>
                          </m:f>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i="1">
                                      <a:latin typeface="Cambria Math" panose="02040503050406030204" pitchFamily="18" charset="0"/>
                                    </a:rPr>
                                    <m:t>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𝐵𝑡</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oMath>
                  </m:oMathPara>
                </a14:m>
                <a:endParaRPr lang="en-GB" sz="1400" dirty="0"/>
              </a:p>
            </p:txBody>
          </p:sp>
        </mc:Choice>
        <mc:Fallback xmlns="">
          <p:sp>
            <p:nvSpPr>
              <p:cNvPr id="39" name="TextBox 23">
                <a:extLst>
                  <a:ext uri="{FF2B5EF4-FFF2-40B4-BE49-F238E27FC236}">
                    <a16:creationId xmlns:a16="http://schemas.microsoft.com/office/drawing/2014/main" id="{E0AB1108-295B-4700-B303-C314E6B26969}"/>
                  </a:ext>
                </a:extLst>
              </p:cNvPr>
              <p:cNvSpPr txBox="1">
                <a:spLocks noRot="1" noChangeAspect="1" noMove="1" noResize="1" noEditPoints="1" noAdjustHandles="1" noChangeArrowheads="1" noChangeShapeType="1" noTextEdit="1"/>
              </p:cNvSpPr>
              <p:nvPr/>
            </p:nvSpPr>
            <p:spPr>
              <a:xfrm>
                <a:off x="5522087" y="2293586"/>
                <a:ext cx="2618857" cy="576376"/>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779802A4-504C-43D4-8923-0FC2908C34AF}"/>
                  </a:ext>
                </a:extLst>
              </p:cNvPr>
              <p:cNvSpPr txBox="1"/>
              <p:nvPr/>
            </p:nvSpPr>
            <p:spPr>
              <a:xfrm>
                <a:off x="4461324" y="2880551"/>
                <a:ext cx="615104"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oMath>
                  </m:oMathPara>
                </a14:m>
                <a:endParaRPr lang="en-GB" sz="1400" dirty="0"/>
              </a:p>
            </p:txBody>
          </p:sp>
        </mc:Choice>
        <mc:Fallback xmlns="">
          <p:sp>
            <p:nvSpPr>
              <p:cNvPr id="41" name="TextBox 23">
                <a:extLst>
                  <a:ext uri="{FF2B5EF4-FFF2-40B4-BE49-F238E27FC236}">
                    <a16:creationId xmlns:a16="http://schemas.microsoft.com/office/drawing/2014/main" id="{779802A4-504C-43D4-8923-0FC2908C34AF}"/>
                  </a:ext>
                </a:extLst>
              </p:cNvPr>
              <p:cNvSpPr txBox="1">
                <a:spLocks noRot="1" noChangeAspect="1" noMove="1" noResize="1" noEditPoints="1" noAdjustHandles="1" noChangeArrowheads="1" noChangeShapeType="1" noTextEdit="1"/>
              </p:cNvSpPr>
              <p:nvPr/>
            </p:nvSpPr>
            <p:spPr>
              <a:xfrm>
                <a:off x="4461324" y="2880551"/>
                <a:ext cx="615104"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23">
                <a:extLst>
                  <a:ext uri="{FF2B5EF4-FFF2-40B4-BE49-F238E27FC236}">
                    <a16:creationId xmlns:a16="http://schemas.microsoft.com/office/drawing/2014/main" id="{F4BDDD52-65EF-4781-B03B-EC9377C6A1BE}"/>
                  </a:ext>
                </a:extLst>
              </p:cNvPr>
              <p:cNvSpPr txBox="1"/>
              <p:nvPr/>
            </p:nvSpPr>
            <p:spPr>
              <a:xfrm>
                <a:off x="4906453" y="2981649"/>
                <a:ext cx="7968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42" name="TextBox 23">
                <a:extLst>
                  <a:ext uri="{FF2B5EF4-FFF2-40B4-BE49-F238E27FC236}">
                    <a16:creationId xmlns:a16="http://schemas.microsoft.com/office/drawing/2014/main" id="{F4BDDD52-65EF-4781-B03B-EC9377C6A1BE}"/>
                  </a:ext>
                </a:extLst>
              </p:cNvPr>
              <p:cNvSpPr txBox="1">
                <a:spLocks noRot="1" noChangeAspect="1" noMove="1" noResize="1" noEditPoints="1" noAdjustHandles="1" noChangeArrowheads="1" noChangeShapeType="1" noTextEdit="1"/>
              </p:cNvSpPr>
              <p:nvPr/>
            </p:nvSpPr>
            <p:spPr>
              <a:xfrm>
                <a:off x="4906453" y="2981649"/>
                <a:ext cx="796821"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23">
                <a:extLst>
                  <a:ext uri="{FF2B5EF4-FFF2-40B4-BE49-F238E27FC236}">
                    <a16:creationId xmlns:a16="http://schemas.microsoft.com/office/drawing/2014/main" id="{ACB594C4-85D6-4943-83C5-79B9FD502BF2}"/>
                  </a:ext>
                </a:extLst>
              </p:cNvPr>
              <p:cNvSpPr txBox="1"/>
              <p:nvPr/>
            </p:nvSpPr>
            <p:spPr>
              <a:xfrm>
                <a:off x="5502470" y="2980142"/>
                <a:ext cx="213898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r>
                            <a:rPr lang="en-US" sz="1400" i="1">
                              <a:latin typeface="Cambria Math" panose="02040503050406030204" pitchFamily="18" charset="0"/>
                            </a:rPr>
                            <m:t>𝐵𝑡</m:t>
                          </m:r>
                          <m:d>
                            <m:dPr>
                              <m:ctrlPr>
                                <a:rPr lang="en-US" sz="1400" i="1" smtClean="0">
                                  <a:latin typeface="Cambria Math" panose="02040503050406030204" pitchFamily="18" charset="0"/>
                                </a:rPr>
                              </m:ctrlPr>
                            </m:dPr>
                            <m:e>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oMath>
                  </m:oMathPara>
                </a14:m>
                <a:endParaRPr lang="en-GB" sz="1400" dirty="0"/>
              </a:p>
            </p:txBody>
          </p:sp>
        </mc:Choice>
        <mc:Fallback xmlns="">
          <p:sp>
            <p:nvSpPr>
              <p:cNvPr id="43" name="TextBox 23">
                <a:extLst>
                  <a:ext uri="{FF2B5EF4-FFF2-40B4-BE49-F238E27FC236}">
                    <a16:creationId xmlns:a16="http://schemas.microsoft.com/office/drawing/2014/main" id="{ACB594C4-85D6-4943-83C5-79B9FD502BF2}"/>
                  </a:ext>
                </a:extLst>
              </p:cNvPr>
              <p:cNvSpPr txBox="1">
                <a:spLocks noRot="1" noChangeAspect="1" noMove="1" noResize="1" noEditPoints="1" noAdjustHandles="1" noChangeArrowheads="1" noChangeShapeType="1" noTextEdit="1"/>
              </p:cNvSpPr>
              <p:nvPr/>
            </p:nvSpPr>
            <p:spPr>
              <a:xfrm>
                <a:off x="5502470" y="2980142"/>
                <a:ext cx="2138983" cy="30777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62DC8993-B677-47B0-97A7-E0EC2B5A7D4B}"/>
                  </a:ext>
                </a:extLst>
              </p:cNvPr>
              <p:cNvSpPr txBox="1"/>
              <p:nvPr/>
            </p:nvSpPr>
            <p:spPr>
              <a:xfrm>
                <a:off x="4559403" y="3558052"/>
                <a:ext cx="3695371" cy="3354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4=−6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r>
                        <a:rPr lang="en-US" sz="1400" i="1">
                          <a:latin typeface="Cambria Math" panose="02040503050406030204" pitchFamily="18" charset="0"/>
                        </a:rPr>
                        <m:t>+ </m:t>
                      </m:r>
                      <m:d>
                        <m:dPr>
                          <m:ctrlPr>
                            <a:rPr lang="en-US" sz="1400" i="1">
                              <a:latin typeface="Cambria Math" panose="02040503050406030204" pitchFamily="18" charset="0"/>
                            </a:rPr>
                          </m:ctrlPr>
                        </m:dPr>
                        <m:e>
                          <m:r>
                            <a:rPr lang="en-US" sz="1400" i="1">
                              <a:latin typeface="Cambria Math" panose="02040503050406030204" pitchFamily="18" charset="0"/>
                            </a:rPr>
                            <m:t>𝐵</m:t>
                          </m:r>
                          <m:r>
                            <a:rPr lang="en-US" sz="1400" b="0" i="1" smtClean="0">
                              <a:latin typeface="Cambria Math" panose="02040503050406030204" pitchFamily="18" charset="0"/>
                            </a:rPr>
                            <m:t>(0)</m:t>
                          </m:r>
                          <m:d>
                            <m:dPr>
                              <m:ctrlPr>
                                <a:rPr lang="en-US" sz="1400" i="1">
                                  <a:latin typeface="Cambria Math" panose="02040503050406030204" pitchFamily="18" charset="0"/>
                                </a:rPr>
                              </m:ctrlPr>
                            </m:dPr>
                            <m:e>
                              <m:r>
                                <a:rPr lang="en-US" sz="1400" i="1">
                                  <a:latin typeface="Cambria Math" panose="02040503050406030204" pitchFamily="18" charset="0"/>
                                </a:rPr>
                                <m:t>−4</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e>
                          </m:d>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e>
                      </m:d>
                    </m:oMath>
                  </m:oMathPara>
                </a14:m>
                <a:endParaRPr lang="en-GB" sz="1400" dirty="0"/>
              </a:p>
            </p:txBody>
          </p:sp>
        </mc:Choice>
        <mc:Fallback xmlns="">
          <p:sp>
            <p:nvSpPr>
              <p:cNvPr id="44" name="TextBox 23">
                <a:extLst>
                  <a:ext uri="{FF2B5EF4-FFF2-40B4-BE49-F238E27FC236}">
                    <a16:creationId xmlns:a16="http://schemas.microsoft.com/office/drawing/2014/main" id="{62DC8993-B677-47B0-97A7-E0EC2B5A7D4B}"/>
                  </a:ext>
                </a:extLst>
              </p:cNvPr>
              <p:cNvSpPr txBox="1">
                <a:spLocks noRot="1" noChangeAspect="1" noMove="1" noResize="1" noEditPoints="1" noAdjustHandles="1" noChangeArrowheads="1" noChangeShapeType="1" noTextEdit="1"/>
              </p:cNvSpPr>
              <p:nvPr/>
            </p:nvSpPr>
            <p:spPr>
              <a:xfrm>
                <a:off x="4559403" y="3558052"/>
                <a:ext cx="3695371" cy="335476"/>
              </a:xfrm>
              <a:prstGeom prst="rect">
                <a:avLst/>
              </a:prstGeom>
              <a:blipFill>
                <a:blip r:embed="rId16"/>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3">
                <a:extLst>
                  <a:ext uri="{FF2B5EF4-FFF2-40B4-BE49-F238E27FC236}">
                    <a16:creationId xmlns:a16="http://schemas.microsoft.com/office/drawing/2014/main" id="{39333C20-D85B-44C1-9CF0-6A299AA0F02E}"/>
                  </a:ext>
                </a:extLst>
              </p:cNvPr>
              <p:cNvSpPr txBox="1"/>
              <p:nvPr/>
            </p:nvSpPr>
            <p:spPr>
              <a:xfrm>
                <a:off x="4576000" y="4045429"/>
                <a:ext cx="113043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4=−</m:t>
                      </m:r>
                      <m:r>
                        <a:rPr lang="en-US" sz="1400" b="0" i="1" smtClean="0">
                          <a:latin typeface="Cambria Math" panose="02040503050406030204" pitchFamily="18" charset="0"/>
                        </a:rPr>
                        <m:t>6+</m:t>
                      </m:r>
                      <m:r>
                        <a:rPr lang="en-US" sz="1400" b="0" i="1" smtClean="0">
                          <a:latin typeface="Cambria Math" panose="02040503050406030204" pitchFamily="18" charset="0"/>
                        </a:rPr>
                        <m:t>𝐵</m:t>
                      </m:r>
                    </m:oMath>
                  </m:oMathPara>
                </a14:m>
                <a:endParaRPr lang="en-GB" sz="1400" dirty="0"/>
              </a:p>
            </p:txBody>
          </p:sp>
        </mc:Choice>
        <mc:Fallback xmlns="">
          <p:sp>
            <p:nvSpPr>
              <p:cNvPr id="45" name="TextBox 23">
                <a:extLst>
                  <a:ext uri="{FF2B5EF4-FFF2-40B4-BE49-F238E27FC236}">
                    <a16:creationId xmlns:a16="http://schemas.microsoft.com/office/drawing/2014/main" id="{39333C20-D85B-44C1-9CF0-6A299AA0F02E}"/>
                  </a:ext>
                </a:extLst>
              </p:cNvPr>
              <p:cNvSpPr txBox="1">
                <a:spLocks noRot="1" noChangeAspect="1" noMove="1" noResize="1" noEditPoints="1" noAdjustHandles="1" noChangeArrowheads="1" noChangeShapeType="1" noTextEdit="1"/>
              </p:cNvSpPr>
              <p:nvPr/>
            </p:nvSpPr>
            <p:spPr>
              <a:xfrm>
                <a:off x="4576000" y="4045429"/>
                <a:ext cx="1130438" cy="307777"/>
              </a:xfrm>
              <a:prstGeom prst="rect">
                <a:avLst/>
              </a:prstGeom>
              <a:blipFill>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15E30768-39F7-41AF-A78B-ED882F32A116}"/>
                  </a:ext>
                </a:extLst>
              </p:cNvPr>
              <p:cNvSpPr txBox="1"/>
              <p:nvPr/>
            </p:nvSpPr>
            <p:spPr>
              <a:xfrm>
                <a:off x="4474907" y="4541862"/>
                <a:ext cx="78136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m:t>
                      </m:r>
                      <m:r>
                        <a:rPr lang="en-US" sz="1400" i="1" smtClean="0">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46" name="TextBox 23">
                <a:extLst>
                  <a:ext uri="{FF2B5EF4-FFF2-40B4-BE49-F238E27FC236}">
                    <a16:creationId xmlns:a16="http://schemas.microsoft.com/office/drawing/2014/main" id="{15E30768-39F7-41AF-A78B-ED882F32A116}"/>
                  </a:ext>
                </a:extLst>
              </p:cNvPr>
              <p:cNvSpPr txBox="1">
                <a:spLocks noRot="1" noChangeAspect="1" noMove="1" noResize="1" noEditPoints="1" noAdjustHandles="1" noChangeArrowheads="1" noChangeShapeType="1" noTextEdit="1"/>
              </p:cNvSpPr>
              <p:nvPr/>
            </p:nvSpPr>
            <p:spPr>
              <a:xfrm>
                <a:off x="4474907" y="4541862"/>
                <a:ext cx="781368" cy="307777"/>
              </a:xfrm>
              <a:prstGeom prst="rect">
                <a:avLst/>
              </a:prstGeom>
              <a:blipFill>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23">
                <a:extLst>
                  <a:ext uri="{FF2B5EF4-FFF2-40B4-BE49-F238E27FC236}">
                    <a16:creationId xmlns:a16="http://schemas.microsoft.com/office/drawing/2014/main" id="{86384EFC-C0D4-4F12-857B-8A7C0A2E117C}"/>
                  </a:ext>
                </a:extLst>
              </p:cNvPr>
              <p:cNvSpPr txBox="1"/>
              <p:nvPr/>
            </p:nvSpPr>
            <p:spPr>
              <a:xfrm>
                <a:off x="4571470" y="5027734"/>
                <a:ext cx="177003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=(1.5+10</m:t>
                      </m:r>
                      <m:r>
                        <a:rPr lang="en-US" sz="1400" b="0" i="1" smtClean="0">
                          <a:latin typeface="Cambria Math" panose="02040503050406030204" pitchFamily="18" charset="0"/>
                        </a:rPr>
                        <m:t>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48" name="TextBox 23">
                <a:extLst>
                  <a:ext uri="{FF2B5EF4-FFF2-40B4-BE49-F238E27FC236}">
                    <a16:creationId xmlns:a16="http://schemas.microsoft.com/office/drawing/2014/main" id="{86384EFC-C0D4-4F12-857B-8A7C0A2E117C}"/>
                  </a:ext>
                </a:extLst>
              </p:cNvPr>
              <p:cNvSpPr txBox="1">
                <a:spLocks noRot="1" noChangeAspect="1" noMove="1" noResize="1" noEditPoints="1" noAdjustHandles="1" noChangeArrowheads="1" noChangeShapeType="1" noTextEdit="1"/>
              </p:cNvSpPr>
              <p:nvPr/>
            </p:nvSpPr>
            <p:spPr>
              <a:xfrm>
                <a:off x="4571470" y="5027734"/>
                <a:ext cx="1770036" cy="307777"/>
              </a:xfrm>
              <a:prstGeom prst="rect">
                <a:avLst/>
              </a:prstGeom>
              <a:blipFill>
                <a:blip r:embed="rId19"/>
                <a:stretch>
                  <a:fillRect b="-10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BA37B90-F91C-4073-B0B4-869BE1F6BCF1}"/>
                  </a:ext>
                </a:extLst>
              </p:cNvPr>
              <p:cNvSpPr txBox="1"/>
              <p:nvPr/>
            </p:nvSpPr>
            <p:spPr>
              <a:xfrm>
                <a:off x="4569961" y="5515113"/>
                <a:ext cx="2065117"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=(1.5+10(1))</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−4(1)</m:t>
                          </m:r>
                        </m:sup>
                      </m:sSup>
                    </m:oMath>
                  </m:oMathPara>
                </a14:m>
                <a:endParaRPr lang="en-GB" sz="1400" dirty="0"/>
              </a:p>
            </p:txBody>
          </p:sp>
        </mc:Choice>
        <mc:Fallback xmlns="">
          <p:sp>
            <p:nvSpPr>
              <p:cNvPr id="49" name="TextBox 23">
                <a:extLst>
                  <a:ext uri="{FF2B5EF4-FFF2-40B4-BE49-F238E27FC236}">
                    <a16:creationId xmlns:a16="http://schemas.microsoft.com/office/drawing/2014/main" id="{FBA37B90-F91C-4073-B0B4-869BE1F6BCF1}"/>
                  </a:ext>
                </a:extLst>
              </p:cNvPr>
              <p:cNvSpPr txBox="1">
                <a:spLocks noRot="1" noChangeAspect="1" noMove="1" noResize="1" noEditPoints="1" noAdjustHandles="1" noChangeArrowheads="1" noChangeShapeType="1" noTextEdit="1"/>
              </p:cNvSpPr>
              <p:nvPr/>
            </p:nvSpPr>
            <p:spPr>
              <a:xfrm>
                <a:off x="4569961" y="5515113"/>
                <a:ext cx="2065117" cy="316690"/>
              </a:xfrm>
              <a:prstGeom prst="rect">
                <a:avLst/>
              </a:prstGeom>
              <a:blipFill>
                <a:blip r:embed="rId20"/>
                <a:stretch>
                  <a:fillRect b="-7692"/>
                </a:stretch>
              </a:blipFill>
              <a:ln w="25400">
                <a:noFill/>
              </a:ln>
            </p:spPr>
            <p:txBody>
              <a:bodyPr/>
              <a:lstStyle/>
              <a:p>
                <a:r>
                  <a:rPr lang="en-GB">
                    <a:noFill/>
                  </a:rPr>
                  <a:t> </a:t>
                </a:r>
              </a:p>
            </p:txBody>
          </p:sp>
        </mc:Fallback>
      </mc:AlternateContent>
      <p:sp>
        <p:nvSpPr>
          <p:cNvPr id="50" name="Arc 53">
            <a:extLst>
              <a:ext uri="{FF2B5EF4-FFF2-40B4-BE49-F238E27FC236}">
                <a16:creationId xmlns:a16="http://schemas.microsoft.com/office/drawing/2014/main" id="{BEB29CFE-D929-4CF8-8F75-B63F3B8705D3}"/>
              </a:ext>
            </a:extLst>
          </p:cNvPr>
          <p:cNvSpPr/>
          <p:nvPr/>
        </p:nvSpPr>
        <p:spPr>
          <a:xfrm>
            <a:off x="6274535" y="154374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6FFF1E22-86A8-423B-87CE-F59D9E08CC82}"/>
              </a:ext>
            </a:extLst>
          </p:cNvPr>
          <p:cNvSpPr txBox="1"/>
          <p:nvPr/>
        </p:nvSpPr>
        <p:spPr>
          <a:xfrm>
            <a:off x="6476131" y="1554079"/>
            <a:ext cx="111067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the bracket</a:t>
            </a:r>
          </a:p>
        </p:txBody>
      </p:sp>
      <p:sp>
        <p:nvSpPr>
          <p:cNvPr id="52" name="Arc 53">
            <a:extLst>
              <a:ext uri="{FF2B5EF4-FFF2-40B4-BE49-F238E27FC236}">
                <a16:creationId xmlns:a16="http://schemas.microsoft.com/office/drawing/2014/main" id="{DE2B7659-B545-4E71-862D-9C90E848473A}"/>
              </a:ext>
            </a:extLst>
          </p:cNvPr>
          <p:cNvSpPr/>
          <p:nvPr/>
        </p:nvSpPr>
        <p:spPr>
          <a:xfrm>
            <a:off x="7886052" y="205979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FDB7CF43-8AE0-476D-8A0D-40FD7A19321E}"/>
              </a:ext>
            </a:extLst>
          </p:cNvPr>
          <p:cNvSpPr/>
          <p:nvPr/>
        </p:nvSpPr>
        <p:spPr>
          <a:xfrm>
            <a:off x="7895105" y="263921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413328CA-0A21-4912-8C92-E319FD38BACB}"/>
              </a:ext>
            </a:extLst>
          </p:cNvPr>
          <p:cNvSpPr/>
          <p:nvPr/>
        </p:nvSpPr>
        <p:spPr>
          <a:xfrm>
            <a:off x="8003747" y="319147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53">
            <a:extLst>
              <a:ext uri="{FF2B5EF4-FFF2-40B4-BE49-F238E27FC236}">
                <a16:creationId xmlns:a16="http://schemas.microsoft.com/office/drawing/2014/main" id="{F39F8977-C7A5-44F0-BEE2-852056DA4A55}"/>
              </a:ext>
            </a:extLst>
          </p:cNvPr>
          <p:cNvSpPr/>
          <p:nvPr/>
        </p:nvSpPr>
        <p:spPr>
          <a:xfrm>
            <a:off x="8003747" y="371657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53">
            <a:extLst>
              <a:ext uri="{FF2B5EF4-FFF2-40B4-BE49-F238E27FC236}">
                <a16:creationId xmlns:a16="http://schemas.microsoft.com/office/drawing/2014/main" id="{34B1954A-B783-4B91-880B-906B9518A79F}"/>
              </a:ext>
            </a:extLst>
          </p:cNvPr>
          <p:cNvSpPr/>
          <p:nvPr/>
        </p:nvSpPr>
        <p:spPr>
          <a:xfrm>
            <a:off x="5523097" y="420546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53">
            <a:extLst>
              <a:ext uri="{FF2B5EF4-FFF2-40B4-BE49-F238E27FC236}">
                <a16:creationId xmlns:a16="http://schemas.microsoft.com/office/drawing/2014/main" id="{B927B067-A8C4-4424-9545-49662CCA85AF}"/>
              </a:ext>
            </a:extLst>
          </p:cNvPr>
          <p:cNvSpPr/>
          <p:nvPr/>
        </p:nvSpPr>
        <p:spPr>
          <a:xfrm>
            <a:off x="6129679" y="464003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53">
            <a:extLst>
              <a:ext uri="{FF2B5EF4-FFF2-40B4-BE49-F238E27FC236}">
                <a16:creationId xmlns:a16="http://schemas.microsoft.com/office/drawing/2014/main" id="{9CA183DB-2A11-492A-9DD8-1E611EFF15B3}"/>
              </a:ext>
            </a:extLst>
          </p:cNvPr>
          <p:cNvSpPr/>
          <p:nvPr/>
        </p:nvSpPr>
        <p:spPr>
          <a:xfrm>
            <a:off x="6428444" y="520134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TextBox 23">
                <a:extLst>
                  <a:ext uri="{FF2B5EF4-FFF2-40B4-BE49-F238E27FC236}">
                    <a16:creationId xmlns:a16="http://schemas.microsoft.com/office/drawing/2014/main" id="{89BACA0D-1319-4ACF-9CCF-F4C8458CFD19}"/>
                  </a:ext>
                </a:extLst>
              </p:cNvPr>
              <p:cNvSpPr txBox="1"/>
              <p:nvPr/>
            </p:nvSpPr>
            <p:spPr>
              <a:xfrm>
                <a:off x="4595612" y="5984384"/>
                <a:ext cx="1428020" cy="307777"/>
              </a:xfrm>
              <a:prstGeom prst="rect">
                <a:avLst/>
              </a:prstGeom>
              <a:noFill/>
              <a:ln w="25400">
                <a:noFill/>
              </a:ln>
            </p:spPr>
            <p:txBody>
              <a:bodyPr wrap="none" rtlCol="0">
                <a:spAutoFit/>
              </a:bodyPr>
              <a:lstStyle/>
              <a:p>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=0.211</m:t>
                    </m:r>
                  </m:oMath>
                </a14:m>
                <a:r>
                  <a:rPr lang="en-GB" sz="1400" dirty="0">
                    <a:latin typeface="Comic Sans MS" panose="030F0702030302020204" pitchFamily="66" charset="0"/>
                  </a:rPr>
                  <a:t> (3sf)</a:t>
                </a:r>
              </a:p>
            </p:txBody>
          </p:sp>
        </mc:Choice>
        <mc:Fallback xmlns="">
          <p:sp>
            <p:nvSpPr>
              <p:cNvPr id="85" name="TextBox 23">
                <a:extLst>
                  <a:ext uri="{FF2B5EF4-FFF2-40B4-BE49-F238E27FC236}">
                    <a16:creationId xmlns:a16="http://schemas.microsoft.com/office/drawing/2014/main" id="{89BACA0D-1319-4ACF-9CCF-F4C8458CFD19}"/>
                  </a:ext>
                </a:extLst>
              </p:cNvPr>
              <p:cNvSpPr txBox="1">
                <a:spLocks noRot="1" noChangeAspect="1" noMove="1" noResize="1" noEditPoints="1" noAdjustHandles="1" noChangeArrowheads="1" noChangeShapeType="1" noTextEdit="1"/>
              </p:cNvSpPr>
              <p:nvPr/>
            </p:nvSpPr>
            <p:spPr>
              <a:xfrm>
                <a:off x="4595612" y="5984384"/>
                <a:ext cx="1428020" cy="307777"/>
              </a:xfrm>
              <a:prstGeom prst="rect">
                <a:avLst/>
              </a:prstGeom>
              <a:blipFill>
                <a:blip r:embed="rId21"/>
                <a:stretch>
                  <a:fillRect t="-4000" r="-855" b="-20000"/>
                </a:stretch>
              </a:blipFill>
              <a:ln w="25400">
                <a:noFill/>
              </a:ln>
            </p:spPr>
            <p:txBody>
              <a:bodyPr/>
              <a:lstStyle/>
              <a:p>
                <a:r>
                  <a:rPr lang="en-GB">
                    <a:noFill/>
                  </a:rPr>
                  <a:t> </a:t>
                </a:r>
              </a:p>
            </p:txBody>
          </p:sp>
        </mc:Fallback>
      </mc:AlternateContent>
      <p:sp>
        <p:nvSpPr>
          <p:cNvPr id="86" name="TextBox 54">
            <a:extLst>
              <a:ext uri="{FF2B5EF4-FFF2-40B4-BE49-F238E27FC236}">
                <a16:creationId xmlns:a16="http://schemas.microsoft.com/office/drawing/2014/main" id="{551372A5-4E22-4712-9BA6-F304AAFF8551}"/>
              </a:ext>
            </a:extLst>
          </p:cNvPr>
          <p:cNvSpPr txBox="1"/>
          <p:nvPr/>
        </p:nvSpPr>
        <p:spPr>
          <a:xfrm>
            <a:off x="8060488" y="1970539"/>
            <a:ext cx="116499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(product rule needed)</a:t>
            </a:r>
          </a:p>
        </p:txBody>
      </p:sp>
      <p:sp>
        <p:nvSpPr>
          <p:cNvPr id="87" name="TextBox 54">
            <a:extLst>
              <a:ext uri="{FF2B5EF4-FFF2-40B4-BE49-F238E27FC236}">
                <a16:creationId xmlns:a16="http://schemas.microsoft.com/office/drawing/2014/main" id="{66FE9FA6-D069-4D87-A44E-CBD017C60AF1}"/>
              </a:ext>
            </a:extLst>
          </p:cNvPr>
          <p:cNvSpPr txBox="1"/>
          <p:nvPr/>
        </p:nvSpPr>
        <p:spPr>
          <a:xfrm>
            <a:off x="8104247" y="2611826"/>
            <a:ext cx="103975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bracket</a:t>
            </a:r>
          </a:p>
        </p:txBody>
      </p:sp>
      <mc:AlternateContent xmlns:mc="http://schemas.openxmlformats.org/markup-compatibility/2006" xmlns:a14="http://schemas.microsoft.com/office/drawing/2010/main">
        <mc:Choice Requires="a14">
          <p:sp>
            <p:nvSpPr>
              <p:cNvPr id="88" name="TextBox 54">
                <a:extLst>
                  <a:ext uri="{FF2B5EF4-FFF2-40B4-BE49-F238E27FC236}">
                    <a16:creationId xmlns:a16="http://schemas.microsoft.com/office/drawing/2014/main" id="{DAE511F4-4DA7-492E-B90B-38F438DBBEEA}"/>
                  </a:ext>
                </a:extLst>
              </p:cNvPr>
              <p:cNvSpPr txBox="1"/>
              <p:nvPr/>
            </p:nvSpPr>
            <p:spPr>
              <a:xfrm>
                <a:off x="8185729" y="3191248"/>
                <a:ext cx="105786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88" name="TextBox 54">
                <a:extLst>
                  <a:ext uri="{FF2B5EF4-FFF2-40B4-BE49-F238E27FC236}">
                    <a16:creationId xmlns:a16="http://schemas.microsoft.com/office/drawing/2014/main" id="{DAE511F4-4DA7-492E-B90B-38F438DBBEEA}"/>
                  </a:ext>
                </a:extLst>
              </p:cNvPr>
              <p:cNvSpPr txBox="1">
                <a:spLocks noRot="1" noChangeAspect="1" noMove="1" noResize="1" noEditPoints="1" noAdjustHandles="1" noChangeArrowheads="1" noChangeShapeType="1" noTextEdit="1"/>
              </p:cNvSpPr>
              <p:nvPr/>
            </p:nvSpPr>
            <p:spPr>
              <a:xfrm>
                <a:off x="8185729" y="3191248"/>
                <a:ext cx="1057860" cy="461665"/>
              </a:xfrm>
              <a:prstGeom prst="rect">
                <a:avLst/>
              </a:prstGeom>
              <a:blipFill>
                <a:blip r:embed="rId22"/>
                <a:stretch>
                  <a:fillRect r="-2890"/>
                </a:stretch>
              </a:blipFill>
            </p:spPr>
            <p:txBody>
              <a:bodyPr/>
              <a:lstStyle/>
              <a:p>
                <a:r>
                  <a:rPr lang="en-GB">
                    <a:noFill/>
                  </a:rPr>
                  <a:t> </a:t>
                </a:r>
              </a:p>
            </p:txBody>
          </p:sp>
        </mc:Fallback>
      </mc:AlternateContent>
      <p:sp>
        <p:nvSpPr>
          <p:cNvPr id="89" name="TextBox 54">
            <a:extLst>
              <a:ext uri="{FF2B5EF4-FFF2-40B4-BE49-F238E27FC236}">
                <a16:creationId xmlns:a16="http://schemas.microsoft.com/office/drawing/2014/main" id="{30060358-ADB1-4E40-A4C2-A63BD513DA04}"/>
              </a:ext>
            </a:extLst>
          </p:cNvPr>
          <p:cNvSpPr txBox="1"/>
          <p:nvPr/>
        </p:nvSpPr>
        <p:spPr>
          <a:xfrm>
            <a:off x="8212889" y="3752562"/>
            <a:ext cx="83152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90" name="TextBox 54">
                <a:extLst>
                  <a:ext uri="{FF2B5EF4-FFF2-40B4-BE49-F238E27FC236}">
                    <a16:creationId xmlns:a16="http://schemas.microsoft.com/office/drawing/2014/main" id="{2305BBA7-64DD-4C97-935A-014CC667BBBE}"/>
                  </a:ext>
                </a:extLst>
              </p:cNvPr>
              <p:cNvSpPr txBox="1"/>
              <p:nvPr/>
            </p:nvSpPr>
            <p:spPr>
              <a:xfrm>
                <a:off x="5759399" y="4268610"/>
                <a:ext cx="109407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a:t>
                </a:r>
                <a14:m>
                  <m:oMath xmlns:m="http://schemas.openxmlformats.org/officeDocument/2006/math">
                    <m:r>
                      <a:rPr lang="en-US" sz="1200" i="1" dirty="0" smtClean="0">
                        <a:solidFill>
                          <a:srgbClr val="FF0000"/>
                        </a:solidFill>
                        <a:latin typeface="Cambria Math" panose="02040503050406030204" pitchFamily="18" charset="0"/>
                      </a:rPr>
                      <m:t>𝐵</m:t>
                    </m:r>
                  </m:oMath>
                </a14:m>
                <a:endParaRPr lang="en-US" sz="1200" dirty="0">
                  <a:solidFill>
                    <a:srgbClr val="FF0000"/>
                  </a:solidFill>
                  <a:latin typeface="Comic Sans MS" panose="030F0702030302020204" pitchFamily="66" charset="0"/>
                </a:endParaRPr>
              </a:p>
            </p:txBody>
          </p:sp>
        </mc:Choice>
        <mc:Fallback xmlns="">
          <p:sp>
            <p:nvSpPr>
              <p:cNvPr id="90" name="TextBox 54">
                <a:extLst>
                  <a:ext uri="{FF2B5EF4-FFF2-40B4-BE49-F238E27FC236}">
                    <a16:creationId xmlns:a16="http://schemas.microsoft.com/office/drawing/2014/main" id="{2305BBA7-64DD-4C97-935A-014CC667BBBE}"/>
                  </a:ext>
                </a:extLst>
              </p:cNvPr>
              <p:cNvSpPr txBox="1">
                <a:spLocks noRot="1" noChangeAspect="1" noMove="1" noResize="1" noEditPoints="1" noAdjustHandles="1" noChangeArrowheads="1" noChangeShapeType="1" noTextEdit="1"/>
              </p:cNvSpPr>
              <p:nvPr/>
            </p:nvSpPr>
            <p:spPr>
              <a:xfrm>
                <a:off x="5759399" y="4268610"/>
                <a:ext cx="1094073" cy="276999"/>
              </a:xfrm>
              <a:prstGeom prst="rect">
                <a:avLst/>
              </a:prstGeom>
              <a:blipFill>
                <a:blip r:embed="rId23"/>
                <a:stretch>
                  <a:fillRect b="-15217"/>
                </a:stretch>
              </a:blipFill>
            </p:spPr>
            <p:txBody>
              <a:bodyPr/>
              <a:lstStyle/>
              <a:p>
                <a:r>
                  <a:rPr lang="en-GB">
                    <a:noFill/>
                  </a:rPr>
                  <a:t> </a:t>
                </a:r>
              </a:p>
            </p:txBody>
          </p:sp>
        </mc:Fallback>
      </mc:AlternateContent>
      <p:sp>
        <p:nvSpPr>
          <p:cNvPr id="91" name="TextBox 54">
            <a:extLst>
              <a:ext uri="{FF2B5EF4-FFF2-40B4-BE49-F238E27FC236}">
                <a16:creationId xmlns:a16="http://schemas.microsoft.com/office/drawing/2014/main" id="{E0E58283-A61A-4347-B1EB-14F3C149B624}"/>
              </a:ext>
            </a:extLst>
          </p:cNvPr>
          <p:cNvSpPr txBox="1"/>
          <p:nvPr/>
        </p:nvSpPr>
        <p:spPr>
          <a:xfrm>
            <a:off x="6356927" y="4594534"/>
            <a:ext cx="15014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have the full relationship</a:t>
            </a:r>
          </a:p>
        </p:txBody>
      </p:sp>
      <mc:AlternateContent xmlns:mc="http://schemas.openxmlformats.org/markup-compatibility/2006" xmlns:a14="http://schemas.microsoft.com/office/drawing/2010/main">
        <mc:Choice Requires="a14">
          <p:sp>
            <p:nvSpPr>
              <p:cNvPr id="92" name="TextBox 54">
                <a:extLst>
                  <a:ext uri="{FF2B5EF4-FFF2-40B4-BE49-F238E27FC236}">
                    <a16:creationId xmlns:a16="http://schemas.microsoft.com/office/drawing/2014/main" id="{210286A8-B05C-4814-8C0F-D10F491090B0}"/>
                  </a:ext>
                </a:extLst>
              </p:cNvPr>
              <p:cNvSpPr txBox="1"/>
              <p:nvPr/>
            </p:nvSpPr>
            <p:spPr>
              <a:xfrm>
                <a:off x="6746226" y="5255437"/>
                <a:ext cx="84057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92" name="TextBox 54">
                <a:extLst>
                  <a:ext uri="{FF2B5EF4-FFF2-40B4-BE49-F238E27FC236}">
                    <a16:creationId xmlns:a16="http://schemas.microsoft.com/office/drawing/2014/main" id="{210286A8-B05C-4814-8C0F-D10F491090B0}"/>
                  </a:ext>
                </a:extLst>
              </p:cNvPr>
              <p:cNvSpPr txBox="1">
                <a:spLocks noRot="1" noChangeAspect="1" noMove="1" noResize="1" noEditPoints="1" noAdjustHandles="1" noChangeArrowheads="1" noChangeShapeType="1" noTextEdit="1"/>
              </p:cNvSpPr>
              <p:nvPr/>
            </p:nvSpPr>
            <p:spPr>
              <a:xfrm>
                <a:off x="6746226" y="5255437"/>
                <a:ext cx="840578" cy="276999"/>
              </a:xfrm>
              <a:prstGeom prst="rect">
                <a:avLst/>
              </a:prstGeom>
              <a:blipFill>
                <a:blip r:embed="rId24"/>
                <a:stretch>
                  <a:fillRect b="-15217"/>
                </a:stretch>
              </a:blipFill>
            </p:spPr>
            <p:txBody>
              <a:bodyPr/>
              <a:lstStyle/>
              <a:p>
                <a:r>
                  <a:rPr lang="en-GB">
                    <a:noFill/>
                  </a:rPr>
                  <a:t> </a:t>
                </a:r>
              </a:p>
            </p:txBody>
          </p:sp>
        </mc:Fallback>
      </mc:AlternateContent>
      <p:sp>
        <p:nvSpPr>
          <p:cNvPr id="93" name="Arc 53">
            <a:extLst>
              <a:ext uri="{FF2B5EF4-FFF2-40B4-BE49-F238E27FC236}">
                <a16:creationId xmlns:a16="http://schemas.microsoft.com/office/drawing/2014/main" id="{BFCC56C0-EDF9-422B-BC54-62F261DD263C}"/>
              </a:ext>
            </a:extLst>
          </p:cNvPr>
          <p:cNvSpPr/>
          <p:nvPr/>
        </p:nvSpPr>
        <p:spPr>
          <a:xfrm>
            <a:off x="6381668" y="567967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54">
            <a:extLst>
              <a:ext uri="{FF2B5EF4-FFF2-40B4-BE49-F238E27FC236}">
                <a16:creationId xmlns:a16="http://schemas.microsoft.com/office/drawing/2014/main" id="{427521EC-C638-4A3C-A5D6-F8E6093C31EA}"/>
              </a:ext>
            </a:extLst>
          </p:cNvPr>
          <p:cNvSpPr txBox="1"/>
          <p:nvPr/>
        </p:nvSpPr>
        <p:spPr>
          <a:xfrm>
            <a:off x="6637585" y="5807698"/>
            <a:ext cx="84057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95" name="正方形/長方形 94">
            <a:extLst>
              <a:ext uri="{FF2B5EF4-FFF2-40B4-BE49-F238E27FC236}">
                <a16:creationId xmlns:a16="http://schemas.microsoft.com/office/drawing/2014/main" id="{4709B686-FD01-4448-A29E-34001035E726}"/>
              </a:ext>
            </a:extLst>
          </p:cNvPr>
          <p:cNvSpPr/>
          <p:nvPr/>
        </p:nvSpPr>
        <p:spPr>
          <a:xfrm>
            <a:off x="5748950" y="1937441"/>
            <a:ext cx="624690"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正方形/長方形 95">
            <a:extLst>
              <a:ext uri="{FF2B5EF4-FFF2-40B4-BE49-F238E27FC236}">
                <a16:creationId xmlns:a16="http://schemas.microsoft.com/office/drawing/2014/main" id="{F8F74634-6BBF-433F-99B6-E1F84FE06471}"/>
              </a:ext>
            </a:extLst>
          </p:cNvPr>
          <p:cNvSpPr/>
          <p:nvPr/>
        </p:nvSpPr>
        <p:spPr>
          <a:xfrm>
            <a:off x="5819868" y="2352391"/>
            <a:ext cx="2165287" cy="51755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正方形/長方形 96">
            <a:extLst>
              <a:ext uri="{FF2B5EF4-FFF2-40B4-BE49-F238E27FC236}">
                <a16:creationId xmlns:a16="http://schemas.microsoft.com/office/drawing/2014/main" id="{0AB8C342-AB02-4502-8D9B-021EF3C56B62}"/>
              </a:ext>
            </a:extLst>
          </p:cNvPr>
          <p:cNvSpPr/>
          <p:nvPr/>
        </p:nvSpPr>
        <p:spPr>
          <a:xfrm>
            <a:off x="4632355" y="5012601"/>
            <a:ext cx="1632643" cy="3198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正方形/長方形 97">
            <a:extLst>
              <a:ext uri="{FF2B5EF4-FFF2-40B4-BE49-F238E27FC236}">
                <a16:creationId xmlns:a16="http://schemas.microsoft.com/office/drawing/2014/main" id="{BE1D033E-3282-4A96-80C0-A4FC41067217}"/>
              </a:ext>
            </a:extLst>
          </p:cNvPr>
          <p:cNvSpPr/>
          <p:nvPr/>
        </p:nvSpPr>
        <p:spPr>
          <a:xfrm>
            <a:off x="4594633" y="1434973"/>
            <a:ext cx="1561724" cy="3198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5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blinds(horizontal)">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blinds(horizontal)">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95"/>
                                        </p:tgtEl>
                                      </p:cBhvr>
                                    </p:animEffect>
                                    <p:set>
                                      <p:cBhvr>
                                        <p:cTn id="47" dur="1" fill="hold">
                                          <p:stCondLst>
                                            <p:cond delay="499"/>
                                          </p:stCondLst>
                                        </p:cTn>
                                        <p:tgtEl>
                                          <p:spTgt spid="95"/>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96"/>
                                        </p:tgtEl>
                                      </p:cBhvr>
                                    </p:animEffect>
                                    <p:set>
                                      <p:cBhvr>
                                        <p:cTn id="50" dur="1" fill="hold">
                                          <p:stCondLst>
                                            <p:cond delay="49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blinds(horizontal)">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linds(horizontal)">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linds(horizontal)">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blinds(horizontal)">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blinds(horizontal)">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blinds(horizontal)">
                                      <p:cBhvr>
                                        <p:cTn id="90" dur="500"/>
                                        <p:tgtEl>
                                          <p:spTgt spid="8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linds(horizontal)">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linds(horizontal)">
                                      <p:cBhvr>
                                        <p:cTn id="100" dur="500"/>
                                        <p:tgtEl>
                                          <p:spTgt spid="6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blinds(horizontal)">
                                      <p:cBhvr>
                                        <p:cTn id="105" dur="500"/>
                                        <p:tgtEl>
                                          <p:spTgt spid="9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blinds(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blinds(horizontal)">
                                      <p:cBhvr>
                                        <p:cTn id="115" dur="500"/>
                                        <p:tgtEl>
                                          <p:spTgt spid="8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blinds(horizontal)">
                                      <p:cBhvr>
                                        <p:cTn id="120" dur="500"/>
                                        <p:tgtEl>
                                          <p:spTgt spid="9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blinds(horizontal)">
                                      <p:cBhvr>
                                        <p:cTn id="125" dur="500"/>
                                        <p:tgtEl>
                                          <p:spTgt spid="48"/>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blinds(horizontal)">
                                      <p:cBhvr>
                                        <p:cTn id="130" dur="500"/>
                                        <p:tgtEl>
                                          <p:spTgt spid="9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transition="in" filter="blinds(horizontal)">
                                      <p:cBhvr>
                                        <p:cTn id="133" dur="500"/>
                                        <p:tgtEl>
                                          <p:spTgt spid="97"/>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1" nodeType="clickEffect">
                                  <p:stCondLst>
                                    <p:cond delay="0"/>
                                  </p:stCondLst>
                                  <p:childTnLst>
                                    <p:animEffect transition="out" filter="blinds(horizontal)">
                                      <p:cBhvr>
                                        <p:cTn id="137" dur="500"/>
                                        <p:tgtEl>
                                          <p:spTgt spid="98"/>
                                        </p:tgtEl>
                                      </p:cBhvr>
                                    </p:animEffect>
                                    <p:set>
                                      <p:cBhvr>
                                        <p:cTn id="138" dur="1" fill="hold">
                                          <p:stCondLst>
                                            <p:cond delay="499"/>
                                          </p:stCondLst>
                                        </p:cTn>
                                        <p:tgtEl>
                                          <p:spTgt spid="98"/>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97"/>
                                        </p:tgtEl>
                                      </p:cBhvr>
                                    </p:animEffect>
                                    <p:set>
                                      <p:cBhvr>
                                        <p:cTn id="141" dur="1" fill="hold">
                                          <p:stCondLst>
                                            <p:cond delay="499"/>
                                          </p:stCondLst>
                                        </p:cTn>
                                        <p:tgtEl>
                                          <p:spTgt spid="9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blinds(horizontal)">
                                      <p:cBhvr>
                                        <p:cTn id="146" dur="500"/>
                                        <p:tgtEl>
                                          <p:spTgt spid="84"/>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blinds(horizontal)">
                                      <p:cBhvr>
                                        <p:cTn id="151" dur="500"/>
                                        <p:tgtEl>
                                          <p:spTgt spid="92"/>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blinds(horizontal)">
                                      <p:cBhvr>
                                        <p:cTn id="156" dur="500"/>
                                        <p:tgtEl>
                                          <p:spTgt spid="49"/>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blinds(horizontal)">
                                      <p:cBhvr>
                                        <p:cTn id="161" dur="500"/>
                                        <p:tgtEl>
                                          <p:spTgt spid="93"/>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94"/>
                                        </p:tgtEl>
                                        <p:attrNameLst>
                                          <p:attrName>style.visibility</p:attrName>
                                        </p:attrNameLst>
                                      </p:cBhvr>
                                      <p:to>
                                        <p:strVal val="visible"/>
                                      </p:to>
                                    </p:set>
                                    <p:animEffect transition="in" filter="blinds(horizontal)">
                                      <p:cBhvr>
                                        <p:cTn id="166" dur="500"/>
                                        <p:tgtEl>
                                          <p:spTgt spid="94"/>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blinds(horizontal)">
                                      <p:cBhvr>
                                        <p:cTn id="17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P spid="44" grpId="0"/>
      <p:bldP spid="45" grpId="0"/>
      <p:bldP spid="46" grpId="0"/>
      <p:bldP spid="48" grpId="0"/>
      <p:bldP spid="49" grpId="0"/>
      <p:bldP spid="50" grpId="0" animBg="1"/>
      <p:bldP spid="51" grpId="0"/>
      <p:bldP spid="52" grpId="0" animBg="1"/>
      <p:bldP spid="53" grpId="0" animBg="1"/>
      <p:bldP spid="54" grpId="0" animBg="1"/>
      <p:bldP spid="65" grpId="0" animBg="1"/>
      <p:bldP spid="66" grpId="0" animBg="1"/>
      <p:bldP spid="83" grpId="0" animBg="1"/>
      <p:bldP spid="84" grpId="0" animBg="1"/>
      <p:bldP spid="85" grpId="0"/>
      <p:bldP spid="86" grpId="0"/>
      <p:bldP spid="87" grpId="0"/>
      <p:bldP spid="88" grpId="0"/>
      <p:bldP spid="89" grpId="0"/>
      <p:bldP spid="90" grpId="0"/>
      <p:bldP spid="91" grpId="0"/>
      <p:bldP spid="92" grpId="0"/>
      <p:bldP spid="93" grpId="0" animBg="1"/>
      <p:bldP spid="94" grpId="0"/>
      <p:bldP spid="95" grpId="0" animBg="1"/>
      <p:bldP spid="95" grpId="1" animBg="1"/>
      <p:bldP spid="96" grpId="0" animBg="1"/>
      <p:bldP spid="96" grpId="1" animBg="1"/>
      <p:bldP spid="97" grpId="0" animBg="1"/>
      <p:bldP spid="97" grpId="1" animBg="1"/>
      <p:bldP spid="98" grpId="0" animBg="1"/>
      <p:bldP spid="9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hangs freely in equilibrium attached to one end of a light elastic string. The other end of the string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down and held at rest in a container of liquid which exerts a resistance on the motion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then released from rest. While the string remains taut and the particle in the liquid, the motion can be modelled using the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a:t>
                </a:r>
              </a:p>
              <a:p>
                <a:pPr marL="0" indent="0" algn="ctr">
                  <a:buNone/>
                </a:pPr>
                <a:r>
                  <a:rPr lang="en-US" sz="1400" dirty="0">
                    <a:latin typeface="Comic Sans MS" pitchFamily="66" charset="0"/>
                  </a:rPr>
                  <a:t>Find the general solution to the differential equation and state the type of damping the particle is subject to.</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1C3A75A-F744-49E2-846F-59EEFA552770}"/>
                  </a:ext>
                </a:extLst>
              </p:cNvPr>
              <p:cNvSpPr txBox="1"/>
              <p:nvPr/>
            </p:nvSpPr>
            <p:spPr>
              <a:xfrm>
                <a:off x="937035" y="4861711"/>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+6</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5</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2" name="テキスト ボックス 1">
                <a:extLst>
                  <a:ext uri="{FF2B5EF4-FFF2-40B4-BE49-F238E27FC236}">
                    <a16:creationId xmlns:a16="http://schemas.microsoft.com/office/drawing/2014/main" id="{C1C3A75A-F744-49E2-846F-59EEFA552770}"/>
                  </a:ext>
                </a:extLst>
              </p:cNvPr>
              <p:cNvSpPr txBox="1">
                <a:spLocks noRot="1" noChangeAspect="1" noMove="1" noResize="1" noEditPoints="1" noAdjustHandles="1" noChangeArrowheads="1" noChangeShapeType="1" noTextEdit="1"/>
              </p:cNvSpPr>
              <p:nvPr/>
            </p:nvSpPr>
            <p:spPr>
              <a:xfrm>
                <a:off x="937035" y="4861711"/>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F1657C5D-6D25-474D-9578-388D9213A6C9}"/>
                  </a:ext>
                </a:extLst>
              </p:cNvPr>
              <p:cNvSpPr txBox="1"/>
              <p:nvPr/>
            </p:nvSpPr>
            <p:spPr>
              <a:xfrm>
                <a:off x="4710820" y="1456099"/>
                <a:ext cx="1928798"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+6</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5</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59" name="テキスト ボックス 58">
                <a:extLst>
                  <a:ext uri="{FF2B5EF4-FFF2-40B4-BE49-F238E27FC236}">
                    <a16:creationId xmlns:a16="http://schemas.microsoft.com/office/drawing/2014/main" id="{F1657C5D-6D25-474D-9578-388D9213A6C9}"/>
                  </a:ext>
                </a:extLst>
              </p:cNvPr>
              <p:cNvSpPr txBox="1">
                <a:spLocks noRot="1" noChangeAspect="1" noMove="1" noResize="1" noEditPoints="1" noAdjustHandles="1" noChangeArrowheads="1" noChangeShapeType="1" noTextEdit="1"/>
              </p:cNvSpPr>
              <p:nvPr/>
            </p:nvSpPr>
            <p:spPr>
              <a:xfrm>
                <a:off x="4710820" y="1456099"/>
                <a:ext cx="1928798" cy="43223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E03D3C0-09F6-4473-9BC0-2BF4C056A0FD}"/>
                  </a:ext>
                </a:extLst>
              </p:cNvPr>
              <p:cNvSpPr txBox="1"/>
              <p:nvPr/>
            </p:nvSpPr>
            <p:spPr>
              <a:xfrm>
                <a:off x="4960873" y="2132282"/>
                <a:ext cx="16821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+6</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5</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5E03D3C0-09F6-4473-9BC0-2BF4C056A0FD}"/>
                  </a:ext>
                </a:extLst>
              </p:cNvPr>
              <p:cNvSpPr txBox="1">
                <a:spLocks noRot="1" noChangeAspect="1" noMove="1" noResize="1" noEditPoints="1" noAdjustHandles="1" noChangeArrowheads="1" noChangeShapeType="1" noTextEdit="1"/>
              </p:cNvSpPr>
              <p:nvPr/>
            </p:nvSpPr>
            <p:spPr>
              <a:xfrm>
                <a:off x="4960873" y="2132282"/>
                <a:ext cx="1682127" cy="215444"/>
              </a:xfrm>
              <a:prstGeom prst="rect">
                <a:avLst/>
              </a:prstGeom>
              <a:blipFill>
                <a:blip r:embed="rId12"/>
                <a:stretch>
                  <a:fillRect l="-1087" r="-181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AF169BE1-985B-43FB-9201-F6B02EC9859C}"/>
                  </a:ext>
                </a:extLst>
              </p:cNvPr>
              <p:cNvSpPr txBox="1"/>
              <p:nvPr/>
            </p:nvSpPr>
            <p:spPr>
              <a:xfrm>
                <a:off x="4926842" y="2639790"/>
                <a:ext cx="171694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+5</m:t>
                          </m:r>
                          <m:r>
                            <a:rPr lang="en-US" sz="1400" b="0" i="1" smtClean="0">
                              <a:latin typeface="Cambria Math" panose="02040503050406030204" pitchFamily="18" charset="0"/>
                            </a:rPr>
                            <m:t>𝑘</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AF169BE1-985B-43FB-9201-F6B02EC9859C}"/>
                  </a:ext>
                </a:extLst>
              </p:cNvPr>
              <p:cNvSpPr txBox="1">
                <a:spLocks noRot="1" noChangeAspect="1" noMove="1" noResize="1" noEditPoints="1" noAdjustHandles="1" noChangeArrowheads="1" noChangeShapeType="1" noTextEdit="1"/>
              </p:cNvSpPr>
              <p:nvPr/>
            </p:nvSpPr>
            <p:spPr>
              <a:xfrm>
                <a:off x="4926842" y="2639790"/>
                <a:ext cx="1716945" cy="215444"/>
              </a:xfrm>
              <a:prstGeom prst="rect">
                <a:avLst/>
              </a:prstGeom>
              <a:blipFill>
                <a:blip r:embed="rId13"/>
                <a:stretch>
                  <a:fillRect r="-1773"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9F812D5-3378-4D62-B29F-A1F1AFC3724F}"/>
                  </a:ext>
                </a:extLst>
              </p:cNvPr>
              <p:cNvSpPr txBox="1"/>
              <p:nvPr/>
            </p:nvSpPr>
            <p:spPr>
              <a:xfrm>
                <a:off x="6109049" y="3094033"/>
                <a:ext cx="107305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rPr>
                        <m:t>,−5</m:t>
                      </m:r>
                      <m:r>
                        <a:rPr lang="en-US" sz="1400" b="0" i="1" smtClean="0">
                          <a:latin typeface="Cambria Math" panose="02040503050406030204" pitchFamily="18" charset="0"/>
                        </a:rPr>
                        <m:t>𝑘</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69F812D5-3378-4D62-B29F-A1F1AFC3724F}"/>
                  </a:ext>
                </a:extLst>
              </p:cNvPr>
              <p:cNvSpPr txBox="1">
                <a:spLocks noRot="1" noChangeAspect="1" noMove="1" noResize="1" noEditPoints="1" noAdjustHandles="1" noChangeArrowheads="1" noChangeShapeType="1" noTextEdit="1"/>
              </p:cNvSpPr>
              <p:nvPr/>
            </p:nvSpPr>
            <p:spPr>
              <a:xfrm>
                <a:off x="6109049" y="3094033"/>
                <a:ext cx="1073051" cy="215444"/>
              </a:xfrm>
              <a:prstGeom prst="rect">
                <a:avLst/>
              </a:prstGeom>
              <a:blipFill>
                <a:blip r:embed="rId14"/>
                <a:stretch>
                  <a:fillRect l="-1705" r="-3409"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2">
                <a:extLst>
                  <a:ext uri="{FF2B5EF4-FFF2-40B4-BE49-F238E27FC236}">
                    <a16:creationId xmlns:a16="http://schemas.microsoft.com/office/drawing/2014/main" id="{CF09CCC0-8B70-4DE9-A2F3-142A7C0C5B31}"/>
                  </a:ext>
                </a:extLst>
              </p:cNvPr>
              <p:cNvSpPr txBox="1"/>
              <p:nvPr/>
            </p:nvSpPr>
            <p:spPr>
              <a:xfrm>
                <a:off x="6062444" y="3530134"/>
                <a:ext cx="1772024"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smtClean="0">
                          <a:latin typeface="Cambria Math"/>
                        </a:rPr>
                        <m:t>𝐴</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−5</m:t>
                          </m:r>
                          <m:r>
                            <a:rPr lang="en-US" sz="1400" b="0" i="1" smtClean="0">
                              <a:latin typeface="Cambria Math" panose="02040503050406030204" pitchFamily="18" charset="0"/>
                            </a:rPr>
                            <m:t>𝑘𝑡</m:t>
                          </m:r>
                        </m:sup>
                      </m:sSup>
                    </m:oMath>
                  </m:oMathPara>
                </a14:m>
                <a:endParaRPr lang="en-GB" sz="1400" dirty="0"/>
              </a:p>
            </p:txBody>
          </p:sp>
        </mc:Choice>
        <mc:Fallback xmlns="">
          <p:sp>
            <p:nvSpPr>
              <p:cNvPr id="22" name="TextBox 22">
                <a:extLst>
                  <a:ext uri="{FF2B5EF4-FFF2-40B4-BE49-F238E27FC236}">
                    <a16:creationId xmlns:a16="http://schemas.microsoft.com/office/drawing/2014/main" id="{CF09CCC0-8B70-4DE9-A2F3-142A7C0C5B31}"/>
                  </a:ext>
                </a:extLst>
              </p:cNvPr>
              <p:cNvSpPr txBox="1">
                <a:spLocks noRot="1" noChangeAspect="1" noMove="1" noResize="1" noEditPoints="1" noAdjustHandles="1" noChangeArrowheads="1" noChangeShapeType="1" noTextEdit="1"/>
              </p:cNvSpPr>
              <p:nvPr/>
            </p:nvSpPr>
            <p:spPr>
              <a:xfrm>
                <a:off x="6062444" y="3530134"/>
                <a:ext cx="1772024" cy="311560"/>
              </a:xfrm>
              <a:prstGeom prst="rect">
                <a:avLst/>
              </a:prstGeom>
              <a:blipFill>
                <a:blip r:embed="rId15"/>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F3C8B20D-F287-48F5-8380-A101E3289D77}"/>
              </a:ext>
            </a:extLst>
          </p:cNvPr>
          <p:cNvSpPr/>
          <p:nvPr/>
        </p:nvSpPr>
        <p:spPr>
          <a:xfrm>
            <a:off x="6547809" y="171022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E7983B66-DCDD-4EA1-99B2-8EFDC3061B2A}"/>
              </a:ext>
            </a:extLst>
          </p:cNvPr>
          <p:cNvSpPr txBox="1"/>
          <p:nvPr/>
        </p:nvSpPr>
        <p:spPr>
          <a:xfrm>
            <a:off x="6835807" y="168406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23A18C63-6BBC-48DA-9500-A6A5AFBBDD13}"/>
              </a:ext>
            </a:extLst>
          </p:cNvPr>
          <p:cNvSpPr/>
          <p:nvPr/>
        </p:nvSpPr>
        <p:spPr>
          <a:xfrm>
            <a:off x="6547809" y="224288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136BE414-E289-4517-92C5-D11A4A3D6B60}"/>
              </a:ext>
            </a:extLst>
          </p:cNvPr>
          <p:cNvSpPr/>
          <p:nvPr/>
        </p:nvSpPr>
        <p:spPr>
          <a:xfrm>
            <a:off x="7098225" y="2722280"/>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53">
            <a:extLst>
              <a:ext uri="{FF2B5EF4-FFF2-40B4-BE49-F238E27FC236}">
                <a16:creationId xmlns:a16="http://schemas.microsoft.com/office/drawing/2014/main" id="{0B2AF8A4-CE4F-43F6-8323-86B7EB0BBEA8}"/>
              </a:ext>
            </a:extLst>
          </p:cNvPr>
          <p:cNvSpPr/>
          <p:nvPr/>
        </p:nvSpPr>
        <p:spPr>
          <a:xfrm flipH="1">
            <a:off x="5868140" y="3228307"/>
            <a:ext cx="368951"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54">
            <a:extLst>
              <a:ext uri="{FF2B5EF4-FFF2-40B4-BE49-F238E27FC236}">
                <a16:creationId xmlns:a16="http://schemas.microsoft.com/office/drawing/2014/main" id="{58C5FB2D-0E84-44BE-97C4-01345127BE68}"/>
              </a:ext>
            </a:extLst>
          </p:cNvPr>
          <p:cNvSpPr txBox="1"/>
          <p:nvPr/>
        </p:nvSpPr>
        <p:spPr>
          <a:xfrm>
            <a:off x="6764786" y="2341013"/>
            <a:ext cx="941032"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US" sz="1200" dirty="0">
              <a:solidFill>
                <a:srgbClr val="FF0000"/>
              </a:solidFill>
              <a:latin typeface="Comic Sans MS" panose="030F0702030302020204" pitchFamily="66" charset="0"/>
            </a:endParaRPr>
          </a:p>
        </p:txBody>
      </p:sp>
      <p:sp>
        <p:nvSpPr>
          <p:cNvPr id="29" name="TextBox 54">
            <a:extLst>
              <a:ext uri="{FF2B5EF4-FFF2-40B4-BE49-F238E27FC236}">
                <a16:creationId xmlns:a16="http://schemas.microsoft.com/office/drawing/2014/main" id="{30729D5C-B720-414C-AA43-F7ABCE10EE30}"/>
              </a:ext>
            </a:extLst>
          </p:cNvPr>
          <p:cNvSpPr txBox="1"/>
          <p:nvPr/>
        </p:nvSpPr>
        <p:spPr>
          <a:xfrm>
            <a:off x="7332956" y="2811530"/>
            <a:ext cx="612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30" name="TextBox 54">
                <a:extLst>
                  <a:ext uri="{FF2B5EF4-FFF2-40B4-BE49-F238E27FC236}">
                    <a16:creationId xmlns:a16="http://schemas.microsoft.com/office/drawing/2014/main" id="{11D390AF-B876-4120-B9B3-25808345104D}"/>
                  </a:ext>
                </a:extLst>
              </p:cNvPr>
              <p:cNvSpPr txBox="1"/>
              <p:nvPr/>
            </p:nvSpPr>
            <p:spPr>
              <a:xfrm>
                <a:off x="4021585" y="3077861"/>
                <a:ext cx="1873187"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an appropriate form. Since </a:t>
                </a:r>
                <a14:m>
                  <m:oMath xmlns:m="http://schemas.openxmlformats.org/officeDocument/2006/math">
                    <m:r>
                      <a:rPr lang="en-US" sz="1200" i="1" dirty="0" smtClean="0">
                        <a:solidFill>
                          <a:srgbClr val="FF0000"/>
                        </a:solidFill>
                        <a:latin typeface="Cambria Math" panose="02040503050406030204" pitchFamily="18" charset="0"/>
                      </a:rPr>
                      <m:t>𝑘</m:t>
                    </m:r>
                  </m:oMath>
                </a14:m>
                <a:r>
                  <a:rPr lang="en-US" sz="1200" dirty="0">
                    <a:solidFill>
                      <a:srgbClr val="FF0000"/>
                    </a:solidFill>
                    <a:latin typeface="Comic Sans MS" panose="030F0702030302020204" pitchFamily="66" charset="0"/>
                  </a:rPr>
                  <a:t> is a real constant, the solutions will be as well. </a:t>
                </a:r>
              </a:p>
            </p:txBody>
          </p:sp>
        </mc:Choice>
        <mc:Fallback xmlns="">
          <p:sp>
            <p:nvSpPr>
              <p:cNvPr id="30" name="TextBox 54">
                <a:extLst>
                  <a:ext uri="{FF2B5EF4-FFF2-40B4-BE49-F238E27FC236}">
                    <a16:creationId xmlns:a16="http://schemas.microsoft.com/office/drawing/2014/main" id="{11D390AF-B876-4120-B9B3-25808345104D}"/>
                  </a:ext>
                </a:extLst>
              </p:cNvPr>
              <p:cNvSpPr txBox="1">
                <a:spLocks noRot="1" noChangeAspect="1" noMove="1" noResize="1" noEditPoints="1" noAdjustHandles="1" noChangeArrowheads="1" noChangeShapeType="1" noTextEdit="1"/>
              </p:cNvSpPr>
              <p:nvPr/>
            </p:nvSpPr>
            <p:spPr>
              <a:xfrm>
                <a:off x="4021585" y="3077861"/>
                <a:ext cx="1873187" cy="830997"/>
              </a:xfrm>
              <a:prstGeom prst="rect">
                <a:avLst/>
              </a:prstGeom>
              <a:blipFill>
                <a:blip r:embed="rId16"/>
                <a:stretch>
                  <a:fillRect t="-735" r="-326" b="-5147"/>
                </a:stretch>
              </a:blipFill>
            </p:spPr>
            <p:txBody>
              <a:bodyPr/>
              <a:lstStyle/>
              <a:p>
                <a:r>
                  <a:rPr lang="en-GB">
                    <a:noFill/>
                  </a:rPr>
                  <a:t> </a:t>
                </a:r>
              </a:p>
            </p:txBody>
          </p:sp>
        </mc:Fallback>
      </mc:AlternateContent>
      <p:sp>
        <p:nvSpPr>
          <p:cNvPr id="31" name="TextBox 54">
            <a:extLst>
              <a:ext uri="{FF2B5EF4-FFF2-40B4-BE49-F238E27FC236}">
                <a16:creationId xmlns:a16="http://schemas.microsoft.com/office/drawing/2014/main" id="{2264CAEA-4533-49A0-B7CF-D3D53EA44208}"/>
              </a:ext>
            </a:extLst>
          </p:cNvPr>
          <p:cNvSpPr txBox="1"/>
          <p:nvPr/>
        </p:nvSpPr>
        <p:spPr>
          <a:xfrm>
            <a:off x="4751034" y="4268949"/>
            <a:ext cx="3602854"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Since the auxiliary equation had 2 real roots, the particle will be subject to heavy dampening</a:t>
            </a:r>
          </a:p>
        </p:txBody>
      </p:sp>
    </p:spTree>
    <p:extLst>
      <p:ext uri="{BB962C8B-B14F-4D97-AF65-F5344CB8AC3E}">
        <p14:creationId xmlns:p14="http://schemas.microsoft.com/office/powerpoint/2010/main" val="26028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blinds(horizontal)">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7" grpId="0"/>
      <p:bldP spid="20" grpId="0"/>
      <p:bldP spid="21" grpId="0"/>
      <p:bldP spid="22" grpId="0"/>
      <p:bldP spid="23" grpId="0" animBg="1"/>
      <p:bldP spid="24" grpId="0"/>
      <p:bldP spid="25" grpId="0" animBg="1"/>
      <p:bldP spid="26" grpId="0" animBg="1"/>
      <p:bldP spid="27" grpId="0" animBg="1"/>
      <p:bldP spid="28" grpId="0"/>
      <p:bldP spid="29" grpId="0"/>
      <p:bldP spid="30"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One end of a light elastic spring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the other end and hangs in equilibrium vertically below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vertically down from its equilibrium position and released from rest. A resistance proportional to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a:t>
                </a:r>
              </a:p>
              <a:p>
                <a:pPr marL="0" indent="0" algn="ctr">
                  <a:buNone/>
                </a:pPr>
                <a:r>
                  <a:rPr lang="en-US" sz="1400" dirty="0">
                    <a:latin typeface="Comic Sans MS" pitchFamily="66" charset="0"/>
                  </a:rPr>
                  <a:t>The equation of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as: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 and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its equilibrium position.</a:t>
                </a:r>
              </a:p>
              <a:p>
                <a:pPr marL="0" indent="0" algn="ctr">
                  <a:buNone/>
                </a:pPr>
                <a:r>
                  <a:rPr lang="en-US" sz="1400" dirty="0">
                    <a:latin typeface="Comic Sans MS" pitchFamily="66" charset="0"/>
                  </a:rPr>
                  <a:t>a) Find the general solution to the differential equation.</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08E3142-85CB-4FDB-A9AD-C401A273E30F}"/>
                  </a:ext>
                </a:extLst>
              </p:cNvPr>
              <p:cNvSpPr txBox="1"/>
              <p:nvPr/>
            </p:nvSpPr>
            <p:spPr>
              <a:xfrm>
                <a:off x="1034689" y="4604258"/>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32" name="テキスト ボックス 31">
                <a:extLst>
                  <a:ext uri="{FF2B5EF4-FFF2-40B4-BE49-F238E27FC236}">
                    <a16:creationId xmlns:a16="http://schemas.microsoft.com/office/drawing/2014/main" id="{908E3142-85CB-4FDB-A9AD-C401A273E30F}"/>
                  </a:ext>
                </a:extLst>
              </p:cNvPr>
              <p:cNvSpPr txBox="1">
                <a:spLocks noRot="1" noChangeAspect="1" noMove="1" noResize="1" noEditPoints="1" noAdjustHandles="1" noChangeArrowheads="1" noChangeShapeType="1" noTextEdit="1"/>
              </p:cNvSpPr>
              <p:nvPr/>
            </p:nvSpPr>
            <p:spPr>
              <a:xfrm>
                <a:off x="1034689" y="4604258"/>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BB4EE7FE-600D-443F-A297-4A4DECCA12E5}"/>
                  </a:ext>
                </a:extLst>
              </p:cNvPr>
              <p:cNvSpPr txBox="1"/>
              <p:nvPr/>
            </p:nvSpPr>
            <p:spPr>
              <a:xfrm>
                <a:off x="4178863" y="1445288"/>
                <a:ext cx="1928798"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BB4EE7FE-600D-443F-A297-4A4DECCA12E5}"/>
                  </a:ext>
                </a:extLst>
              </p:cNvPr>
              <p:cNvSpPr txBox="1">
                <a:spLocks noRot="1" noChangeAspect="1" noMove="1" noResize="1" noEditPoints="1" noAdjustHandles="1" noChangeArrowheads="1" noChangeShapeType="1" noTextEdit="1"/>
              </p:cNvSpPr>
              <p:nvPr/>
            </p:nvSpPr>
            <p:spPr>
              <a:xfrm>
                <a:off x="4178863" y="1445288"/>
                <a:ext cx="1928798" cy="43223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3A63E021-82BF-43E6-9E6C-3ACEB4F24CDF}"/>
                  </a:ext>
                </a:extLst>
              </p:cNvPr>
              <p:cNvSpPr txBox="1"/>
              <p:nvPr/>
            </p:nvSpPr>
            <p:spPr>
              <a:xfrm>
                <a:off x="4420038" y="2112592"/>
                <a:ext cx="16821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3A63E021-82BF-43E6-9E6C-3ACEB4F24CDF}"/>
                  </a:ext>
                </a:extLst>
              </p:cNvPr>
              <p:cNvSpPr txBox="1">
                <a:spLocks noRot="1" noChangeAspect="1" noMove="1" noResize="1" noEditPoints="1" noAdjustHandles="1" noChangeArrowheads="1" noChangeShapeType="1" noTextEdit="1"/>
              </p:cNvSpPr>
              <p:nvPr/>
            </p:nvSpPr>
            <p:spPr>
              <a:xfrm>
                <a:off x="4420038" y="2112592"/>
                <a:ext cx="1682127" cy="215444"/>
              </a:xfrm>
              <a:prstGeom prst="rect">
                <a:avLst/>
              </a:prstGeom>
              <a:blipFill>
                <a:blip r:embed="rId12"/>
                <a:stretch>
                  <a:fillRect l="-725" r="-181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8443738A-47AD-49AC-9FF0-32641AEB3A63}"/>
                  </a:ext>
                </a:extLst>
              </p:cNvPr>
              <p:cNvSpPr txBox="1"/>
              <p:nvPr/>
            </p:nvSpPr>
            <p:spPr>
              <a:xfrm>
                <a:off x="5575614" y="2424790"/>
                <a:ext cx="1682320" cy="45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m:t>
                          </m:r>
                          <m:r>
                            <a:rPr lang="en-US" sz="1400" b="0" i="1" smtClean="0">
                              <a:latin typeface="Cambria Math" panose="02040503050406030204" pitchFamily="18" charset="0"/>
                            </a:rPr>
                            <m:t>𝑏</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𝑏</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𝑎𝑐</m:t>
                              </m:r>
                            </m:e>
                          </m:rad>
                        </m:num>
                        <m:den>
                          <m:r>
                            <a:rPr lang="en-US" sz="1400" b="0" i="1" smtClean="0">
                              <a:latin typeface="Cambria Math" panose="02040503050406030204" pitchFamily="18" charset="0"/>
                            </a:rPr>
                            <m:t>2</m:t>
                          </m:r>
                          <m:r>
                            <a:rPr lang="en-US" sz="1400" b="0" i="1" smtClean="0">
                              <a:latin typeface="Cambria Math" panose="02040503050406030204" pitchFamily="18" charset="0"/>
                            </a:rPr>
                            <m:t>𝑎</m:t>
                          </m:r>
                        </m:den>
                      </m:f>
                    </m:oMath>
                  </m:oMathPara>
                </a14:m>
                <a:endParaRPr lang="en-GB" sz="1400" dirty="0"/>
              </a:p>
            </p:txBody>
          </p:sp>
        </mc:Choice>
        <mc:Fallback xmlns="">
          <p:sp>
            <p:nvSpPr>
              <p:cNvPr id="35" name="テキスト ボックス 34">
                <a:extLst>
                  <a:ext uri="{FF2B5EF4-FFF2-40B4-BE49-F238E27FC236}">
                    <a16:creationId xmlns:a16="http://schemas.microsoft.com/office/drawing/2014/main" id="{8443738A-47AD-49AC-9FF0-32641AEB3A63}"/>
                  </a:ext>
                </a:extLst>
              </p:cNvPr>
              <p:cNvSpPr txBox="1">
                <a:spLocks noRot="1" noChangeAspect="1" noMove="1" noResize="1" noEditPoints="1" noAdjustHandles="1" noChangeArrowheads="1" noChangeShapeType="1" noTextEdit="1"/>
              </p:cNvSpPr>
              <p:nvPr/>
            </p:nvSpPr>
            <p:spPr>
              <a:xfrm>
                <a:off x="5575614" y="2424790"/>
                <a:ext cx="1682320" cy="45961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DABD3707-6525-46AA-8183-33E319262F1D}"/>
                  </a:ext>
                </a:extLst>
              </p:cNvPr>
              <p:cNvSpPr txBox="1"/>
              <p:nvPr/>
            </p:nvSpPr>
            <p:spPr>
              <a:xfrm>
                <a:off x="5568215" y="2958930"/>
                <a:ext cx="2467662" cy="505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−4(1)(2</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𝑘</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e>
                          </m:rad>
                        </m:num>
                        <m:den>
                          <m:r>
                            <a:rPr lang="en-US" sz="1400" b="0" i="1" smtClean="0">
                              <a:latin typeface="Cambria Math" panose="02040503050406030204" pitchFamily="18" charset="0"/>
                            </a:rPr>
                            <m:t>2(1)</m:t>
                          </m:r>
                        </m:den>
                      </m:f>
                    </m:oMath>
                  </m:oMathPara>
                </a14:m>
                <a:endParaRPr lang="en-GB" sz="1400" dirty="0"/>
              </a:p>
            </p:txBody>
          </p:sp>
        </mc:Choice>
        <mc:Fallback xmlns="">
          <p:sp>
            <p:nvSpPr>
              <p:cNvPr id="36" name="テキスト ボックス 35">
                <a:extLst>
                  <a:ext uri="{FF2B5EF4-FFF2-40B4-BE49-F238E27FC236}">
                    <a16:creationId xmlns:a16="http://schemas.microsoft.com/office/drawing/2014/main" id="{DABD3707-6525-46AA-8183-33E319262F1D}"/>
                  </a:ext>
                </a:extLst>
              </p:cNvPr>
              <p:cNvSpPr txBox="1">
                <a:spLocks noRot="1" noChangeAspect="1" noMove="1" noResize="1" noEditPoints="1" noAdjustHandles="1" noChangeArrowheads="1" noChangeShapeType="1" noTextEdit="1"/>
              </p:cNvSpPr>
              <p:nvPr/>
            </p:nvSpPr>
            <p:spPr>
              <a:xfrm>
                <a:off x="5568215" y="2958930"/>
                <a:ext cx="2467662" cy="50526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2F2AE61-C91A-4E40-A902-43366D6E169C}"/>
                  </a:ext>
                </a:extLst>
              </p:cNvPr>
              <p:cNvSpPr txBox="1"/>
              <p:nvPr/>
            </p:nvSpPr>
            <p:spPr>
              <a:xfrm>
                <a:off x="5578573" y="3555214"/>
                <a:ext cx="1524263" cy="4596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−4</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𝑘</m:t>
                                  </m:r>
                                </m:e>
                                <m:sup>
                                  <m:r>
                                    <a:rPr lang="en-US" sz="1400" b="0" i="1" smtClean="0">
                                      <a:latin typeface="Cambria Math" panose="02040503050406030204" pitchFamily="18" charset="0"/>
                                      <a:ea typeface="Cambria Math" panose="02040503050406030204" pitchFamily="18" charset="0"/>
                                    </a:rPr>
                                    <m:t>2</m:t>
                                  </m:r>
                                </m:sup>
                              </m:sSup>
                            </m:e>
                          </m:rad>
                        </m:num>
                        <m:den>
                          <m:r>
                            <a:rPr lang="en-US" sz="1400" b="0" i="1" smtClean="0">
                              <a:latin typeface="Cambria Math" panose="02040503050406030204" pitchFamily="18" charset="0"/>
                            </a:rPr>
                            <m:t>2</m:t>
                          </m:r>
                        </m:den>
                      </m:f>
                    </m:oMath>
                  </m:oMathPara>
                </a14:m>
                <a:endParaRPr lang="en-GB" sz="1400" dirty="0"/>
              </a:p>
            </p:txBody>
          </p:sp>
        </mc:Choice>
        <mc:Fallback xmlns="">
          <p:sp>
            <p:nvSpPr>
              <p:cNvPr id="37" name="テキスト ボックス 36">
                <a:extLst>
                  <a:ext uri="{FF2B5EF4-FFF2-40B4-BE49-F238E27FC236}">
                    <a16:creationId xmlns:a16="http://schemas.microsoft.com/office/drawing/2014/main" id="{52F2AE61-C91A-4E40-A902-43366D6E169C}"/>
                  </a:ext>
                </a:extLst>
              </p:cNvPr>
              <p:cNvSpPr txBox="1">
                <a:spLocks noRot="1" noChangeAspect="1" noMove="1" noResize="1" noEditPoints="1" noAdjustHandles="1" noChangeArrowheads="1" noChangeShapeType="1" noTextEdit="1"/>
              </p:cNvSpPr>
              <p:nvPr/>
            </p:nvSpPr>
            <p:spPr>
              <a:xfrm>
                <a:off x="5578573" y="3555214"/>
                <a:ext cx="1524263" cy="45967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A3F9E3E-4198-4CC9-B04C-819CE8CBFC30}"/>
                  </a:ext>
                </a:extLst>
              </p:cNvPr>
              <p:cNvSpPr txBox="1"/>
              <p:nvPr/>
            </p:nvSpPr>
            <p:spPr>
              <a:xfrm>
                <a:off x="5580053" y="4213640"/>
                <a:ext cx="1241494" cy="407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𝑖𝑘</m:t>
                          </m:r>
                        </m:num>
                        <m:den>
                          <m:r>
                            <a:rPr lang="en-US" sz="1400" b="0" i="1" smtClean="0">
                              <a:latin typeface="Cambria Math" panose="02040503050406030204" pitchFamily="18" charset="0"/>
                            </a:rPr>
                            <m:t>2</m:t>
                          </m:r>
                        </m:den>
                      </m:f>
                    </m:oMath>
                  </m:oMathPara>
                </a14:m>
                <a:endParaRPr lang="en-GB" sz="1400" dirty="0"/>
              </a:p>
            </p:txBody>
          </p:sp>
        </mc:Choice>
        <mc:Fallback xmlns="">
          <p:sp>
            <p:nvSpPr>
              <p:cNvPr id="38" name="テキスト ボックス 37">
                <a:extLst>
                  <a:ext uri="{FF2B5EF4-FFF2-40B4-BE49-F238E27FC236}">
                    <a16:creationId xmlns:a16="http://schemas.microsoft.com/office/drawing/2014/main" id="{1A3F9E3E-4198-4CC9-B04C-819CE8CBFC30}"/>
                  </a:ext>
                </a:extLst>
              </p:cNvPr>
              <p:cNvSpPr txBox="1">
                <a:spLocks noRot="1" noChangeAspect="1" noMove="1" noResize="1" noEditPoints="1" noAdjustHandles="1" noChangeArrowheads="1" noChangeShapeType="1" noTextEdit="1"/>
              </p:cNvSpPr>
              <p:nvPr/>
            </p:nvSpPr>
            <p:spPr>
              <a:xfrm>
                <a:off x="5580053" y="4213640"/>
                <a:ext cx="1241494" cy="407612"/>
              </a:xfrm>
              <a:prstGeom prst="rect">
                <a:avLst/>
              </a:prstGeom>
              <a:blipFill>
                <a:blip r:embed="rId16"/>
                <a:stretch>
                  <a:fillRect l="-1471" r="-2451"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4DB91936-E4A7-4655-8E1C-3EE33F98422D}"/>
                  </a:ext>
                </a:extLst>
              </p:cNvPr>
              <p:cNvSpPr txBox="1"/>
              <p:nvPr/>
            </p:nvSpPr>
            <p:spPr>
              <a:xfrm>
                <a:off x="5581533" y="4827678"/>
                <a:ext cx="10427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𝑖𝑘</m:t>
                      </m:r>
                    </m:oMath>
                  </m:oMathPara>
                </a14:m>
                <a:endParaRPr lang="en-GB" sz="1400" dirty="0"/>
              </a:p>
            </p:txBody>
          </p:sp>
        </mc:Choice>
        <mc:Fallback xmlns="">
          <p:sp>
            <p:nvSpPr>
              <p:cNvPr id="39" name="テキスト ボックス 38">
                <a:extLst>
                  <a:ext uri="{FF2B5EF4-FFF2-40B4-BE49-F238E27FC236}">
                    <a16:creationId xmlns:a16="http://schemas.microsoft.com/office/drawing/2014/main" id="{4DB91936-E4A7-4655-8E1C-3EE33F98422D}"/>
                  </a:ext>
                </a:extLst>
              </p:cNvPr>
              <p:cNvSpPr txBox="1">
                <a:spLocks noRot="1" noChangeAspect="1" noMove="1" noResize="1" noEditPoints="1" noAdjustHandles="1" noChangeArrowheads="1" noChangeShapeType="1" noTextEdit="1"/>
              </p:cNvSpPr>
              <p:nvPr/>
            </p:nvSpPr>
            <p:spPr>
              <a:xfrm>
                <a:off x="5581533" y="4827678"/>
                <a:ext cx="1042721" cy="215444"/>
              </a:xfrm>
              <a:prstGeom prst="rect">
                <a:avLst/>
              </a:prstGeom>
              <a:blipFill>
                <a:blip r:embed="rId17"/>
                <a:stretch>
                  <a:fillRect l="-2339" r="-2924" b="-1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24">
                <a:extLst>
                  <a:ext uri="{FF2B5EF4-FFF2-40B4-BE49-F238E27FC236}">
                    <a16:creationId xmlns:a16="http://schemas.microsoft.com/office/drawing/2014/main" id="{8773C1D7-8A6C-4790-9704-73C77742FAD4}"/>
                  </a:ext>
                </a:extLst>
              </p:cNvPr>
              <p:cNvSpPr txBox="1"/>
              <p:nvPr/>
            </p:nvSpPr>
            <p:spPr>
              <a:xfrm>
                <a:off x="5538144" y="5294769"/>
                <a:ext cx="2351413"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𝑘𝑡</m:t>
                          </m:r>
                          <m:r>
                            <a:rPr lang="en-GB" sz="1400" i="1">
                              <a:latin typeface="Cambria Math"/>
                              <a:ea typeface="Cambria Math"/>
                            </a:rPr>
                            <m:t>+</m:t>
                          </m:r>
                          <m:r>
                            <a:rPr lang="en-GB" sz="1400" i="1">
                              <a:latin typeface="Cambria Math"/>
                              <a:ea typeface="Cambria Math"/>
                            </a:rPr>
                            <m:t>𝐵𝑠𝑖𝑛𝑘𝑡</m:t>
                          </m:r>
                        </m:e>
                      </m:d>
                    </m:oMath>
                  </m:oMathPara>
                </a14:m>
                <a:endParaRPr lang="en-GB" sz="1400" dirty="0"/>
              </a:p>
            </p:txBody>
          </p:sp>
        </mc:Choice>
        <mc:Fallback xmlns="">
          <p:sp>
            <p:nvSpPr>
              <p:cNvPr id="40" name="TextBox 24">
                <a:extLst>
                  <a:ext uri="{FF2B5EF4-FFF2-40B4-BE49-F238E27FC236}">
                    <a16:creationId xmlns:a16="http://schemas.microsoft.com/office/drawing/2014/main" id="{8773C1D7-8A6C-4790-9704-73C77742FAD4}"/>
                  </a:ext>
                </a:extLst>
              </p:cNvPr>
              <p:cNvSpPr txBox="1">
                <a:spLocks noRot="1" noChangeAspect="1" noMove="1" noResize="1" noEditPoints="1" noAdjustHandles="1" noChangeArrowheads="1" noChangeShapeType="1" noTextEdit="1"/>
              </p:cNvSpPr>
              <p:nvPr/>
            </p:nvSpPr>
            <p:spPr>
              <a:xfrm>
                <a:off x="5538144" y="5294769"/>
                <a:ext cx="2351413" cy="311560"/>
              </a:xfrm>
              <a:prstGeom prst="rect">
                <a:avLst/>
              </a:prstGeom>
              <a:blipFill>
                <a:blip r:embed="rId18"/>
                <a:stretch>
                  <a:fillRect/>
                </a:stretch>
              </a:blipFill>
              <a:ln w="25400">
                <a:noFill/>
              </a:ln>
            </p:spPr>
            <p:txBody>
              <a:bodyPr/>
              <a:lstStyle/>
              <a:p>
                <a:r>
                  <a:rPr lang="en-GB">
                    <a:noFill/>
                  </a:rPr>
                  <a:t> </a:t>
                </a:r>
              </a:p>
            </p:txBody>
          </p:sp>
        </mc:Fallback>
      </mc:AlternateContent>
      <p:sp>
        <p:nvSpPr>
          <p:cNvPr id="41" name="Arc 53">
            <a:extLst>
              <a:ext uri="{FF2B5EF4-FFF2-40B4-BE49-F238E27FC236}">
                <a16:creationId xmlns:a16="http://schemas.microsoft.com/office/drawing/2014/main" id="{54905CC6-A002-46E1-B47F-BFDBA820F6E4}"/>
              </a:ext>
            </a:extLst>
          </p:cNvPr>
          <p:cNvSpPr/>
          <p:nvPr/>
        </p:nvSpPr>
        <p:spPr>
          <a:xfrm>
            <a:off x="6067975" y="170117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54">
            <a:extLst>
              <a:ext uri="{FF2B5EF4-FFF2-40B4-BE49-F238E27FC236}">
                <a16:creationId xmlns:a16="http://schemas.microsoft.com/office/drawing/2014/main" id="{D415B64E-4875-4C0A-992F-A2BB0B4EC406}"/>
              </a:ext>
            </a:extLst>
          </p:cNvPr>
          <p:cNvSpPr txBox="1"/>
          <p:nvPr/>
        </p:nvSpPr>
        <p:spPr>
          <a:xfrm>
            <a:off x="6319759" y="168406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43" name="Arc 53">
            <a:extLst>
              <a:ext uri="{FF2B5EF4-FFF2-40B4-BE49-F238E27FC236}">
                <a16:creationId xmlns:a16="http://schemas.microsoft.com/office/drawing/2014/main" id="{1FCF92A5-D8D3-4797-8DF5-3E6F986AF0D2}"/>
              </a:ext>
            </a:extLst>
          </p:cNvPr>
          <p:cNvSpPr/>
          <p:nvPr/>
        </p:nvSpPr>
        <p:spPr>
          <a:xfrm>
            <a:off x="7960149" y="2715160"/>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56CD9486-E932-4849-BEE8-9C24E953D076}"/>
              </a:ext>
            </a:extLst>
          </p:cNvPr>
          <p:cNvSpPr/>
          <p:nvPr/>
        </p:nvSpPr>
        <p:spPr>
          <a:xfrm>
            <a:off x="7208712" y="220816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53">
            <a:extLst>
              <a:ext uri="{FF2B5EF4-FFF2-40B4-BE49-F238E27FC236}">
                <a16:creationId xmlns:a16="http://schemas.microsoft.com/office/drawing/2014/main" id="{8A7592E5-912B-437A-9486-FB22895E88E6}"/>
              </a:ext>
            </a:extLst>
          </p:cNvPr>
          <p:cNvSpPr/>
          <p:nvPr/>
        </p:nvSpPr>
        <p:spPr>
          <a:xfrm>
            <a:off x="7878668" y="325836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53">
            <a:extLst>
              <a:ext uri="{FF2B5EF4-FFF2-40B4-BE49-F238E27FC236}">
                <a16:creationId xmlns:a16="http://schemas.microsoft.com/office/drawing/2014/main" id="{2975ECCB-CAE2-4ACC-B786-DEBE1507B944}"/>
              </a:ext>
            </a:extLst>
          </p:cNvPr>
          <p:cNvSpPr/>
          <p:nvPr/>
        </p:nvSpPr>
        <p:spPr>
          <a:xfrm>
            <a:off x="7009536" y="385589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53">
            <a:extLst>
              <a:ext uri="{FF2B5EF4-FFF2-40B4-BE49-F238E27FC236}">
                <a16:creationId xmlns:a16="http://schemas.microsoft.com/office/drawing/2014/main" id="{FCDC6CBF-9B21-471D-87F8-92BDCB320552}"/>
              </a:ext>
            </a:extLst>
          </p:cNvPr>
          <p:cNvSpPr/>
          <p:nvPr/>
        </p:nvSpPr>
        <p:spPr>
          <a:xfrm>
            <a:off x="6728878" y="440815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53">
            <a:extLst>
              <a:ext uri="{FF2B5EF4-FFF2-40B4-BE49-F238E27FC236}">
                <a16:creationId xmlns:a16="http://schemas.microsoft.com/office/drawing/2014/main" id="{CF3FEB70-6466-41B3-BE4B-62FDEB9E798B}"/>
              </a:ext>
            </a:extLst>
          </p:cNvPr>
          <p:cNvSpPr/>
          <p:nvPr/>
        </p:nvSpPr>
        <p:spPr>
          <a:xfrm>
            <a:off x="7643277" y="496041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54">
            <a:extLst>
              <a:ext uri="{FF2B5EF4-FFF2-40B4-BE49-F238E27FC236}">
                <a16:creationId xmlns:a16="http://schemas.microsoft.com/office/drawing/2014/main" id="{3A76D025-C02F-40F6-BCA6-BEA16F5372FF}"/>
              </a:ext>
            </a:extLst>
          </p:cNvPr>
          <p:cNvSpPr txBox="1"/>
          <p:nvPr/>
        </p:nvSpPr>
        <p:spPr>
          <a:xfrm>
            <a:off x="7333747" y="2191058"/>
            <a:ext cx="172877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quadratic formula</a:t>
            </a:r>
          </a:p>
        </p:txBody>
      </p:sp>
      <mc:AlternateContent xmlns:mc="http://schemas.openxmlformats.org/markup-compatibility/2006" xmlns:a14="http://schemas.microsoft.com/office/drawing/2010/main">
        <mc:Choice Requires="a14">
          <p:sp>
            <p:nvSpPr>
              <p:cNvPr id="50" name="TextBox 54">
                <a:extLst>
                  <a:ext uri="{FF2B5EF4-FFF2-40B4-BE49-F238E27FC236}">
                    <a16:creationId xmlns:a16="http://schemas.microsoft.com/office/drawing/2014/main" id="{00BDEE4A-2E27-4D9E-BD8A-26669C7CE441}"/>
                  </a:ext>
                </a:extLst>
              </p:cNvPr>
              <p:cNvSpPr txBox="1"/>
              <p:nvPr/>
            </p:nvSpPr>
            <p:spPr>
              <a:xfrm>
                <a:off x="8094239" y="2725213"/>
                <a:ext cx="113124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a:t>
                </a:r>
                <a14:m>
                  <m:oMath xmlns:m="http://schemas.openxmlformats.org/officeDocument/2006/math">
                    <m:r>
                      <a:rPr lang="en-US" sz="1200" i="1" dirty="0" smtClean="0">
                        <a:solidFill>
                          <a:srgbClr val="FF0000"/>
                        </a:solidFill>
                        <a:latin typeface="Cambria Math" panose="02040503050406030204" pitchFamily="18" charset="0"/>
                      </a:rPr>
                      <m:t>𝑎</m:t>
                    </m:r>
                  </m:oMath>
                </a14:m>
                <a:r>
                  <a:rPr lang="en-US" sz="1200" dirty="0">
                    <a:solidFill>
                      <a:srgbClr val="FF0000"/>
                    </a:solidFill>
                    <a:latin typeface="Comic Sans MS" panose="030F0702030302020204" pitchFamily="66" charset="0"/>
                  </a:rPr>
                  <a:t>, </a:t>
                </a:r>
                <a14:m>
                  <m:oMath xmlns:m="http://schemas.openxmlformats.org/officeDocument/2006/math">
                    <m:r>
                      <a:rPr lang="en-US" sz="1200" i="1" dirty="0" smtClean="0">
                        <a:solidFill>
                          <a:srgbClr val="FF0000"/>
                        </a:solidFill>
                        <a:latin typeface="Cambria Math" panose="02040503050406030204" pitchFamily="18" charset="0"/>
                      </a:rPr>
                      <m:t>𝑏</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𝑐</m:t>
                    </m:r>
                  </m:oMath>
                </a14:m>
                <a:endParaRPr lang="en-US" sz="1200" dirty="0">
                  <a:solidFill>
                    <a:srgbClr val="FF0000"/>
                  </a:solidFill>
                  <a:latin typeface="Comic Sans MS" panose="030F0702030302020204" pitchFamily="66" charset="0"/>
                </a:endParaRPr>
              </a:p>
            </p:txBody>
          </p:sp>
        </mc:Choice>
        <mc:Fallback xmlns="">
          <p:sp>
            <p:nvSpPr>
              <p:cNvPr id="50" name="TextBox 54">
                <a:extLst>
                  <a:ext uri="{FF2B5EF4-FFF2-40B4-BE49-F238E27FC236}">
                    <a16:creationId xmlns:a16="http://schemas.microsoft.com/office/drawing/2014/main" id="{00BDEE4A-2E27-4D9E-BD8A-26669C7CE441}"/>
                  </a:ext>
                </a:extLst>
              </p:cNvPr>
              <p:cNvSpPr txBox="1">
                <a:spLocks noRot="1" noChangeAspect="1" noMove="1" noResize="1" noEditPoints="1" noAdjustHandles="1" noChangeArrowheads="1" noChangeShapeType="1" noTextEdit="1"/>
              </p:cNvSpPr>
              <p:nvPr/>
            </p:nvSpPr>
            <p:spPr>
              <a:xfrm>
                <a:off x="8094239" y="2725213"/>
                <a:ext cx="1131243" cy="461665"/>
              </a:xfrm>
              <a:prstGeom prst="rect">
                <a:avLst/>
              </a:prstGeom>
              <a:blipFill>
                <a:blip r:embed="rId19"/>
                <a:stretch>
                  <a:fillRect b="-9211"/>
                </a:stretch>
              </a:blipFill>
            </p:spPr>
            <p:txBody>
              <a:bodyPr/>
              <a:lstStyle/>
              <a:p>
                <a:r>
                  <a:rPr lang="en-GB">
                    <a:noFill/>
                  </a:rPr>
                  <a:t> </a:t>
                </a:r>
              </a:p>
            </p:txBody>
          </p:sp>
        </mc:Fallback>
      </mc:AlternateContent>
      <p:sp>
        <p:nvSpPr>
          <p:cNvPr id="51" name="TextBox 54">
            <a:extLst>
              <a:ext uri="{FF2B5EF4-FFF2-40B4-BE49-F238E27FC236}">
                <a16:creationId xmlns:a16="http://schemas.microsoft.com/office/drawing/2014/main" id="{9943F1CF-7B6F-48B1-B88A-566A9BD247EE}"/>
              </a:ext>
            </a:extLst>
          </p:cNvPr>
          <p:cNvSpPr txBox="1"/>
          <p:nvPr/>
        </p:nvSpPr>
        <p:spPr>
          <a:xfrm>
            <a:off x="8148560" y="3349902"/>
            <a:ext cx="8053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DBAC1F95-1DC1-4CDF-8B4F-E62DD92FDA1A}"/>
                  </a:ext>
                </a:extLst>
              </p:cNvPr>
              <p:cNvSpPr txBox="1"/>
              <p:nvPr/>
            </p:nvSpPr>
            <p:spPr>
              <a:xfrm>
                <a:off x="7161291" y="3884056"/>
                <a:ext cx="2136618" cy="3226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−4</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e>
                      </m:rad>
                      <m:r>
                        <a:rPr lang="en-US" sz="1200" b="0" i="1" smtClean="0">
                          <a:solidFill>
                            <a:srgbClr val="FF0000"/>
                          </a:solidFill>
                          <a:latin typeface="Cambria Math" panose="02040503050406030204" pitchFamily="18" charset="0"/>
                        </a:rPr>
                        <m:t>=</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−4</m:t>
                          </m:r>
                        </m:e>
                      </m:rad>
                      <m:rad>
                        <m:radPr>
                          <m:degHide m:val="on"/>
                          <m:ctrlPr>
                            <a:rPr lang="en-US" sz="1200" b="0" i="1" smtClean="0">
                              <a:solidFill>
                                <a:srgbClr val="FF0000"/>
                              </a:solidFill>
                              <a:latin typeface="Cambria Math" panose="02040503050406030204" pitchFamily="18" charset="0"/>
                            </a:rPr>
                          </m:ctrlPr>
                        </m:radPr>
                        <m:deg/>
                        <m:e>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e>
                      </m:rad>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𝑖𝑘</m:t>
                      </m:r>
                    </m:oMath>
                  </m:oMathPara>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DBAC1F95-1DC1-4CDF-8B4F-E62DD92FDA1A}"/>
                  </a:ext>
                </a:extLst>
              </p:cNvPr>
              <p:cNvSpPr txBox="1">
                <a:spLocks noRot="1" noChangeAspect="1" noMove="1" noResize="1" noEditPoints="1" noAdjustHandles="1" noChangeArrowheads="1" noChangeShapeType="1" noTextEdit="1"/>
              </p:cNvSpPr>
              <p:nvPr/>
            </p:nvSpPr>
            <p:spPr>
              <a:xfrm>
                <a:off x="7161291" y="3884056"/>
                <a:ext cx="2136618" cy="322652"/>
              </a:xfrm>
              <a:prstGeom prst="rect">
                <a:avLst/>
              </a:prstGeom>
              <a:blipFill>
                <a:blip r:embed="rId20"/>
                <a:stretch>
                  <a:fillRect/>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8CDBEE23-4287-4A20-A50A-484D78886F7C}"/>
              </a:ext>
            </a:extLst>
          </p:cNvPr>
          <p:cNvSpPr txBox="1"/>
          <p:nvPr/>
        </p:nvSpPr>
        <p:spPr>
          <a:xfrm>
            <a:off x="6915338" y="4489129"/>
            <a:ext cx="8706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72B65D86-1842-4802-904B-A1BC2517B121}"/>
                  </a:ext>
                </a:extLst>
              </p:cNvPr>
              <p:cNvSpPr txBox="1"/>
              <p:nvPr/>
            </p:nvSpPr>
            <p:spPr>
              <a:xfrm>
                <a:off x="7766365" y="4896536"/>
                <a:ext cx="149533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complex form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endParaRPr lang="en-US" sz="1200" dirty="0">
                  <a:solidFill>
                    <a:srgbClr val="FF0000"/>
                  </a:solidFill>
                  <a:latin typeface="Comic Sans MS" panose="030F0702030302020204" pitchFamily="66" charset="0"/>
                </a:endParaRPr>
              </a:p>
            </p:txBody>
          </p:sp>
        </mc:Choice>
        <mc:Fallback xmlns="">
          <p:sp>
            <p:nvSpPr>
              <p:cNvPr id="54" name="TextBox 54">
                <a:extLst>
                  <a:ext uri="{FF2B5EF4-FFF2-40B4-BE49-F238E27FC236}">
                    <a16:creationId xmlns:a16="http://schemas.microsoft.com/office/drawing/2014/main" id="{72B65D86-1842-4802-904B-A1BC2517B121}"/>
                  </a:ext>
                </a:extLst>
              </p:cNvPr>
              <p:cNvSpPr txBox="1">
                <a:spLocks noRot="1" noChangeAspect="1" noMove="1" noResize="1" noEditPoints="1" noAdjustHandles="1" noChangeArrowheads="1" noChangeShapeType="1" noTextEdit="1"/>
              </p:cNvSpPr>
              <p:nvPr/>
            </p:nvSpPr>
            <p:spPr>
              <a:xfrm>
                <a:off x="7766365" y="4896536"/>
                <a:ext cx="1495331" cy="646331"/>
              </a:xfrm>
              <a:prstGeom prst="rect">
                <a:avLst/>
              </a:prstGeom>
              <a:blipFill>
                <a:blip r:embed="rId21"/>
                <a:stretch>
                  <a:fillRect b="-6604"/>
                </a:stretch>
              </a:blipFill>
            </p:spPr>
            <p:txBody>
              <a:bodyPr/>
              <a:lstStyle/>
              <a:p>
                <a:r>
                  <a:rPr lang="en-GB">
                    <a:noFill/>
                  </a:rPr>
                  <a:t> </a:t>
                </a:r>
              </a:p>
            </p:txBody>
          </p:sp>
        </mc:Fallback>
      </mc:AlternateContent>
    </p:spTree>
    <p:extLst>
      <p:ext uri="{BB962C8B-B14F-4D97-AF65-F5344CB8AC3E}">
        <p14:creationId xmlns:p14="http://schemas.microsoft.com/office/powerpoint/2010/main" val="243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linds(horizont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linds(horizont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blinds(horizontal)">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linds(horizontal)">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linds(horizontal)">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blinds(horizontal)">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linds(horizont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blinds(horizontal)">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linds(horizontal)">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blinds(horizontal)">
                                      <p:cBhvr>
                                        <p:cTn id="1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animBg="1"/>
      <p:bldP spid="42"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E16A309-80B5-4050-90C5-E1DB3BBAF828}"/>
                  </a:ext>
                </a:extLst>
              </p:cNvPr>
              <p:cNvSpPr txBox="1"/>
              <p:nvPr/>
            </p:nvSpPr>
            <p:spPr>
              <a:xfrm>
                <a:off x="4383350" y="1405159"/>
                <a:ext cx="1253971" cy="52751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oMath>
                  </m:oMathPara>
                </a14:m>
                <a:endParaRPr lang="en-US" sz="1400" dirty="0">
                  <a:latin typeface="Comic Sans MS" pitchFamily="66" charset="0"/>
                </a:endParaRPr>
              </a:p>
            </p:txBody>
          </p:sp>
        </mc:Choice>
        <mc:Fallback xmlns="">
          <p:sp>
            <p:nvSpPr>
              <p:cNvPr id="6" name="テキスト ボックス 5">
                <a:extLst>
                  <a:ext uri="{FF2B5EF4-FFF2-40B4-BE49-F238E27FC236}">
                    <a16:creationId xmlns:a16="http://schemas.microsoft.com/office/drawing/2014/main" id="{DE16A309-80B5-4050-90C5-E1DB3BBAF828}"/>
                  </a:ext>
                </a:extLst>
              </p:cNvPr>
              <p:cNvSpPr txBox="1">
                <a:spLocks noRot="1" noChangeAspect="1" noMove="1" noResize="1" noEditPoints="1" noAdjustHandles="1" noChangeArrowheads="1" noChangeShapeType="1" noTextEdit="1"/>
              </p:cNvSpPr>
              <p:nvPr/>
            </p:nvSpPr>
            <p:spPr>
              <a:xfrm>
                <a:off x="4383350" y="1405159"/>
                <a:ext cx="1253971" cy="52751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28C1287-A350-4144-B53F-6BB8774872BB}"/>
                  </a:ext>
                </a:extLst>
              </p:cNvPr>
              <p:cNvSpPr txBox="1"/>
              <p:nvPr/>
            </p:nvSpPr>
            <p:spPr>
              <a:xfrm>
                <a:off x="4322686" y="2036954"/>
                <a:ext cx="1253971" cy="54611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oMath>
                  </m:oMathPara>
                </a14:m>
                <a:endParaRPr lang="en-US" sz="1400" dirty="0">
                  <a:latin typeface="Comic Sans MS" pitchFamily="66" charset="0"/>
                </a:endParaRPr>
              </a:p>
            </p:txBody>
          </p:sp>
        </mc:Choice>
        <mc:Fallback xmlns="">
          <p:sp>
            <p:nvSpPr>
              <p:cNvPr id="7" name="テキスト ボックス 6">
                <a:extLst>
                  <a:ext uri="{FF2B5EF4-FFF2-40B4-BE49-F238E27FC236}">
                    <a16:creationId xmlns:a16="http://schemas.microsoft.com/office/drawing/2014/main" id="{828C1287-A350-4144-B53F-6BB8774872BB}"/>
                  </a:ext>
                </a:extLst>
              </p:cNvPr>
              <p:cNvSpPr txBox="1">
                <a:spLocks noRot="1" noChangeAspect="1" noMove="1" noResize="1" noEditPoints="1" noAdjustHandles="1" noChangeArrowheads="1" noChangeShapeType="1" noTextEdit="1"/>
              </p:cNvSpPr>
              <p:nvPr/>
            </p:nvSpPr>
            <p:spPr>
              <a:xfrm>
                <a:off x="4322686" y="2036954"/>
                <a:ext cx="1253971" cy="5461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27BD0B0-F405-472B-9331-BB7D604A55C3}"/>
                  </a:ext>
                </a:extLst>
              </p:cNvPr>
              <p:cNvSpPr txBox="1"/>
              <p:nvPr/>
            </p:nvSpPr>
            <p:spPr>
              <a:xfrm>
                <a:off x="4412942" y="2650992"/>
                <a:ext cx="1597241"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f>
                            <m:fPr>
                              <m:ctrlPr>
                                <a:rPr lang="en-US" sz="1400" i="1">
                                  <a:latin typeface="Cambria Math" panose="02040503050406030204" pitchFamily="18" charset="0"/>
                                </a:rPr>
                              </m:ctrlPr>
                            </m:fPr>
                            <m:num>
                              <m:r>
                                <a:rPr lang="en-US" sz="1400" i="1">
                                  <a:latin typeface="Cambria Math" panose="02040503050406030204" pitchFamily="18" charset="0"/>
                                </a:rPr>
                                <m:t>6</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𝑡</m:t>
                                      </m:r>
                                      <m:r>
                                        <a:rPr lang="en-US" sz="1400" i="1">
                                          <a:latin typeface="Cambria Math" panose="02040503050406030204" pitchFamily="18" charset="0"/>
                                        </a:rPr>
                                        <m:t>−2</m:t>
                                      </m:r>
                                    </m:e>
                                  </m:d>
                                </m:e>
                                <m:sup>
                                  <m:r>
                                    <a:rPr lang="en-US" sz="1400" i="1">
                                      <a:latin typeface="Cambria Math" panose="02040503050406030204" pitchFamily="18" charset="0"/>
                                    </a:rPr>
                                    <m:t>2</m:t>
                                  </m:r>
                                </m:sup>
                              </m:sSup>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oMath>
                  </m:oMathPara>
                </a14:m>
                <a:endParaRPr lang="en-US" sz="1400" dirty="0">
                  <a:latin typeface="Comic Sans MS" pitchFamily="66" charset="0"/>
                </a:endParaRPr>
              </a:p>
            </p:txBody>
          </p:sp>
        </mc:Choice>
        <mc:Fallback xmlns="">
          <p:sp>
            <p:nvSpPr>
              <p:cNvPr id="8" name="テキスト ボックス 7">
                <a:extLst>
                  <a:ext uri="{FF2B5EF4-FFF2-40B4-BE49-F238E27FC236}">
                    <a16:creationId xmlns:a16="http://schemas.microsoft.com/office/drawing/2014/main" id="{B27BD0B0-F405-472B-9331-BB7D604A55C3}"/>
                  </a:ext>
                </a:extLst>
              </p:cNvPr>
              <p:cNvSpPr txBox="1">
                <a:spLocks noRot="1" noChangeAspect="1" noMove="1" noResize="1" noEditPoints="1" noAdjustHandles="1" noChangeArrowheads="1" noChangeShapeType="1" noTextEdit="1"/>
              </p:cNvSpPr>
              <p:nvPr/>
            </p:nvSpPr>
            <p:spPr>
              <a:xfrm>
                <a:off x="4412942" y="2650992"/>
                <a:ext cx="1597241" cy="65742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41C9CBE-0278-4ECE-BC96-CD1503322C30}"/>
                  </a:ext>
                </a:extLst>
              </p:cNvPr>
              <p:cNvSpPr txBox="1"/>
              <p:nvPr/>
            </p:nvSpPr>
            <p:spPr>
              <a:xfrm>
                <a:off x="4429957" y="3265030"/>
                <a:ext cx="1750381"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𝑡</m:t>
                                  </m:r>
                                  <m:r>
                                    <a:rPr lang="en-US" sz="1400" i="1">
                                      <a:latin typeface="Cambria Math" panose="02040503050406030204" pitchFamily="18" charset="0"/>
                                    </a:rPr>
                                    <m:t>−2</m:t>
                                  </m:r>
                                </m:e>
                              </m:d>
                            </m:e>
                            <m:sup>
                              <m:r>
                                <a:rPr lang="en-US" sz="1400" b="0" i="1" smtClean="0">
                                  <a:latin typeface="Cambria Math" panose="02040503050406030204" pitchFamily="18" charset="0"/>
                                </a:rPr>
                                <m:t>−</m:t>
                              </m:r>
                              <m:r>
                                <a:rPr lang="en-US" sz="1400" i="1">
                                  <a:latin typeface="Cambria Math" panose="02040503050406030204" pitchFamily="18" charset="0"/>
                                </a:rPr>
                                <m:t>2</m:t>
                              </m:r>
                            </m:sup>
                          </m:sSup>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oMath>
                  </m:oMathPara>
                </a14:m>
                <a:endParaRPr lang="en-US" sz="1400" dirty="0">
                  <a:latin typeface="Comic Sans MS" pitchFamily="66" charset="0"/>
                </a:endParaRPr>
              </a:p>
            </p:txBody>
          </p:sp>
        </mc:Choice>
        <mc:Fallback xmlns="">
          <p:sp>
            <p:nvSpPr>
              <p:cNvPr id="9" name="テキスト ボックス 8">
                <a:extLst>
                  <a:ext uri="{FF2B5EF4-FFF2-40B4-BE49-F238E27FC236}">
                    <a16:creationId xmlns:a16="http://schemas.microsoft.com/office/drawing/2014/main" id="{741C9CBE-0278-4ECE-BC96-CD1503322C30}"/>
                  </a:ext>
                </a:extLst>
              </p:cNvPr>
              <p:cNvSpPr txBox="1">
                <a:spLocks noRot="1" noChangeAspect="1" noMove="1" noResize="1" noEditPoints="1" noAdjustHandles="1" noChangeArrowheads="1" noChangeShapeType="1" noTextEdit="1"/>
              </p:cNvSpPr>
              <p:nvPr/>
            </p:nvSpPr>
            <p:spPr>
              <a:xfrm>
                <a:off x="4429957" y="3265030"/>
                <a:ext cx="1750381" cy="65742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E264503-EA55-4C47-B792-A51775CD2F61}"/>
                  </a:ext>
                </a:extLst>
              </p:cNvPr>
              <p:cNvSpPr txBox="1"/>
              <p:nvPr/>
            </p:nvSpPr>
            <p:spPr>
              <a:xfrm>
                <a:off x="4380390" y="3879070"/>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𝑡</m:t>
                          </m:r>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0" name="テキスト ボックス 9">
                <a:extLst>
                  <a:ext uri="{FF2B5EF4-FFF2-40B4-BE49-F238E27FC236}">
                    <a16:creationId xmlns:a16="http://schemas.microsoft.com/office/drawing/2014/main" id="{9E264503-EA55-4C47-B792-A51775CD2F61}"/>
                  </a:ext>
                </a:extLst>
              </p:cNvPr>
              <p:cNvSpPr txBox="1">
                <a:spLocks noRot="1" noChangeAspect="1" noMove="1" noResize="1" noEditPoints="1" noAdjustHandles="1" noChangeArrowheads="1" noChangeShapeType="1" noTextEdit="1"/>
              </p:cNvSpPr>
              <p:nvPr/>
            </p:nvSpPr>
            <p:spPr>
              <a:xfrm>
                <a:off x="4380390" y="3879070"/>
                <a:ext cx="1469993" cy="500650"/>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A86EF30-61DD-4C01-9678-D5720AC679A9}"/>
                  </a:ext>
                </a:extLst>
              </p:cNvPr>
              <p:cNvSpPr txBox="1"/>
              <p:nvPr/>
            </p:nvSpPr>
            <p:spPr>
              <a:xfrm>
                <a:off x="4390747" y="4475353"/>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0+2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1" name="テキスト ボックス 10">
                <a:extLst>
                  <a:ext uri="{FF2B5EF4-FFF2-40B4-BE49-F238E27FC236}">
                    <a16:creationId xmlns:a16="http://schemas.microsoft.com/office/drawing/2014/main" id="{5A86EF30-61DD-4C01-9678-D5720AC679A9}"/>
                  </a:ext>
                </a:extLst>
              </p:cNvPr>
              <p:cNvSpPr txBox="1">
                <a:spLocks noRot="1" noChangeAspect="1" noMove="1" noResize="1" noEditPoints="1" noAdjustHandles="1" noChangeArrowheads="1" noChangeShapeType="1" noTextEdit="1"/>
              </p:cNvSpPr>
              <p:nvPr/>
            </p:nvSpPr>
            <p:spPr>
              <a:xfrm>
                <a:off x="4390747" y="4475353"/>
                <a:ext cx="1469993" cy="500650"/>
              </a:xfrm>
              <a:prstGeom prst="rect">
                <a:avLst/>
              </a:prstGeom>
              <a:blipFill>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440E85F-C8F9-462F-8776-B3C92302C3C3}"/>
                  </a:ext>
                </a:extLst>
              </p:cNvPr>
              <p:cNvSpPr txBox="1"/>
              <p:nvPr/>
            </p:nvSpPr>
            <p:spPr>
              <a:xfrm>
                <a:off x="4418860" y="5178169"/>
                <a:ext cx="62365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2" name="テキスト ボックス 11">
                <a:extLst>
                  <a:ext uri="{FF2B5EF4-FFF2-40B4-BE49-F238E27FC236}">
                    <a16:creationId xmlns:a16="http://schemas.microsoft.com/office/drawing/2014/main" id="{3440E85F-C8F9-462F-8776-B3C92302C3C3}"/>
                  </a:ext>
                </a:extLst>
              </p:cNvPr>
              <p:cNvSpPr txBox="1">
                <a:spLocks noRot="1" noChangeAspect="1" noMove="1" noResize="1" noEditPoints="1" noAdjustHandles="1" noChangeArrowheads="1" noChangeShapeType="1" noTextEdit="1"/>
              </p:cNvSpPr>
              <p:nvPr/>
            </p:nvSpPr>
            <p:spPr>
              <a:xfrm>
                <a:off x="4418860" y="5178169"/>
                <a:ext cx="62365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4381870" y="5602818"/>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𝑡</m:t>
                          </m:r>
                          <m:r>
                            <a:rPr lang="en-US" sz="1400" b="0" i="1" smtClean="0">
                              <a:latin typeface="Cambria Math" panose="02040503050406030204" pitchFamily="18" charset="0"/>
                            </a:rPr>
                            <m:t>+2</m:t>
                          </m:r>
                        </m:den>
                      </m:f>
                      <m:r>
                        <a:rPr lang="en-US" sz="1400" b="0" i="1" smtClean="0">
                          <a:latin typeface="Cambria Math" panose="02040503050406030204" pitchFamily="18" charset="0"/>
                        </a:rPr>
                        <m:t>+3</m:t>
                      </m:r>
                    </m:oMath>
                  </m:oMathPara>
                </a14:m>
                <a:endParaRPr lang="en-US" sz="1400" dirty="0">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4381870" y="5602818"/>
                <a:ext cx="1469993" cy="500650"/>
              </a:xfrm>
              <a:prstGeom prst="rect">
                <a:avLst/>
              </a:prstGeom>
              <a:blipFill>
                <a:blip r:embed="rId10"/>
                <a:stretch>
                  <a:fillRect b="-1220"/>
                </a:stretch>
              </a:blipFill>
            </p:spPr>
            <p:txBody>
              <a:bodyPr/>
              <a:lstStyle/>
              <a:p>
                <a:r>
                  <a:rPr lang="en-GB">
                    <a:noFill/>
                  </a:rPr>
                  <a:t> </a:t>
                </a:r>
              </a:p>
            </p:txBody>
          </p:sp>
        </mc:Fallback>
      </mc:AlternateContent>
      <p:sp>
        <p:nvSpPr>
          <p:cNvPr id="4" name="円弧 3">
            <a:extLst>
              <a:ext uri="{FF2B5EF4-FFF2-40B4-BE49-F238E27FC236}">
                <a16:creationId xmlns:a16="http://schemas.microsoft.com/office/drawing/2014/main" id="{1B1561DF-8C78-45CD-919F-69DC113C5FD8}"/>
              </a:ext>
            </a:extLst>
          </p:cNvPr>
          <p:cNvSpPr/>
          <p:nvPr/>
        </p:nvSpPr>
        <p:spPr>
          <a:xfrm>
            <a:off x="5442012" y="173114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円弧 14">
            <a:extLst>
              <a:ext uri="{FF2B5EF4-FFF2-40B4-BE49-F238E27FC236}">
                <a16:creationId xmlns:a16="http://schemas.microsoft.com/office/drawing/2014/main" id="{D5C4AD02-32B0-4744-A78A-244AED85090A}"/>
              </a:ext>
            </a:extLst>
          </p:cNvPr>
          <p:cNvSpPr/>
          <p:nvPr/>
        </p:nvSpPr>
        <p:spPr>
          <a:xfrm>
            <a:off x="5859263" y="236146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円弧 15">
            <a:extLst>
              <a:ext uri="{FF2B5EF4-FFF2-40B4-BE49-F238E27FC236}">
                <a16:creationId xmlns:a16="http://schemas.microsoft.com/office/drawing/2014/main" id="{8B7C6D68-45DF-49D1-BC14-FD8774BE1FE0}"/>
              </a:ext>
            </a:extLst>
          </p:cNvPr>
          <p:cNvSpPr/>
          <p:nvPr/>
        </p:nvSpPr>
        <p:spPr>
          <a:xfrm>
            <a:off x="6036816" y="2965142"/>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円弧 18">
            <a:extLst>
              <a:ext uri="{FF2B5EF4-FFF2-40B4-BE49-F238E27FC236}">
                <a16:creationId xmlns:a16="http://schemas.microsoft.com/office/drawing/2014/main" id="{3B413EA2-1C84-41CC-B883-AC31F74A2E7A}"/>
              </a:ext>
            </a:extLst>
          </p:cNvPr>
          <p:cNvSpPr/>
          <p:nvPr/>
        </p:nvSpPr>
        <p:spPr>
          <a:xfrm>
            <a:off x="5965795" y="3586579"/>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円弧 19">
            <a:extLst>
              <a:ext uri="{FF2B5EF4-FFF2-40B4-BE49-F238E27FC236}">
                <a16:creationId xmlns:a16="http://schemas.microsoft.com/office/drawing/2014/main" id="{45A73D73-3855-4768-BD1F-94007D37B3ED}"/>
              </a:ext>
            </a:extLst>
          </p:cNvPr>
          <p:cNvSpPr/>
          <p:nvPr/>
        </p:nvSpPr>
        <p:spPr>
          <a:xfrm>
            <a:off x="5637321" y="419913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円弧 20">
            <a:extLst>
              <a:ext uri="{FF2B5EF4-FFF2-40B4-BE49-F238E27FC236}">
                <a16:creationId xmlns:a16="http://schemas.microsoft.com/office/drawing/2014/main" id="{AEDDA5AA-3EB6-472B-8C09-A95AC0C9FFD7}"/>
              </a:ext>
            </a:extLst>
          </p:cNvPr>
          <p:cNvSpPr/>
          <p:nvPr/>
        </p:nvSpPr>
        <p:spPr>
          <a:xfrm>
            <a:off x="5557422" y="4767309"/>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円弧 21">
            <a:extLst>
              <a:ext uri="{FF2B5EF4-FFF2-40B4-BE49-F238E27FC236}">
                <a16:creationId xmlns:a16="http://schemas.microsoft.com/office/drawing/2014/main" id="{0434BB04-36C1-4957-89A5-C009B93DE628}"/>
              </a:ext>
            </a:extLst>
          </p:cNvPr>
          <p:cNvSpPr/>
          <p:nvPr/>
        </p:nvSpPr>
        <p:spPr>
          <a:xfrm>
            <a:off x="5717220" y="534435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テキスト ボックス 4">
            <a:extLst>
              <a:ext uri="{FF2B5EF4-FFF2-40B4-BE49-F238E27FC236}">
                <a16:creationId xmlns:a16="http://schemas.microsoft.com/office/drawing/2014/main" id="{CE2896F7-11A1-493C-9DC2-D7A35C92AE66}"/>
              </a:ext>
            </a:extLst>
          </p:cNvPr>
          <p:cNvSpPr txBox="1"/>
          <p:nvPr/>
        </p:nvSpPr>
        <p:spPr>
          <a:xfrm>
            <a:off x="5649362" y="1749955"/>
            <a:ext cx="3244807"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Acceleration is the rate of change of velocity with respect to time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84DF3978-D3E9-4E4C-8647-14140BAFB9F5}"/>
                  </a:ext>
                </a:extLst>
              </p:cNvPr>
              <p:cNvSpPr txBox="1"/>
              <p:nvPr/>
            </p:nvSpPr>
            <p:spPr>
              <a:xfrm>
                <a:off x="6102035" y="2374644"/>
                <a:ext cx="212756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23" name="テキスト ボックス 22">
                <a:extLst>
                  <a:ext uri="{FF2B5EF4-FFF2-40B4-BE49-F238E27FC236}">
                    <a16:creationId xmlns:a16="http://schemas.microsoft.com/office/drawing/2014/main" id="{84DF3978-D3E9-4E4C-8647-14140BAFB9F5}"/>
                  </a:ext>
                </a:extLst>
              </p:cNvPr>
              <p:cNvSpPr txBox="1">
                <a:spLocks noRot="1" noChangeAspect="1" noMove="1" noResize="1" noEditPoints="1" noAdjustHandles="1" noChangeArrowheads="1" noChangeShapeType="1" noTextEdit="1"/>
              </p:cNvSpPr>
              <p:nvPr/>
            </p:nvSpPr>
            <p:spPr>
              <a:xfrm>
                <a:off x="6102035" y="2374644"/>
                <a:ext cx="2127565" cy="523220"/>
              </a:xfrm>
              <a:prstGeom prst="rect">
                <a:avLst/>
              </a:prstGeom>
              <a:blipFill>
                <a:blip r:embed="rId11"/>
                <a:stretch>
                  <a:fillRect t="-2353" b="-11765"/>
                </a:stretch>
              </a:blipFill>
            </p:spPr>
            <p:txBody>
              <a:bodyPr/>
              <a:lstStyle/>
              <a:p>
                <a:r>
                  <a:rPr lang="en-GB">
                    <a:noFill/>
                  </a:rPr>
                  <a:t> </a:t>
                </a:r>
              </a:p>
            </p:txBody>
          </p:sp>
        </mc:Fallback>
      </mc:AlternateContent>
      <p:sp>
        <p:nvSpPr>
          <p:cNvPr id="24" name="テキスト ボックス 23">
            <a:extLst>
              <a:ext uri="{FF2B5EF4-FFF2-40B4-BE49-F238E27FC236}">
                <a16:creationId xmlns:a16="http://schemas.microsoft.com/office/drawing/2014/main" id="{9AEED3FB-207D-425F-A157-F282A8E4FF33}"/>
              </a:ext>
            </a:extLst>
          </p:cNvPr>
          <p:cNvSpPr txBox="1"/>
          <p:nvPr/>
        </p:nvSpPr>
        <p:spPr>
          <a:xfrm>
            <a:off x="6373639" y="3053654"/>
            <a:ext cx="90534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a:t>
            </a:r>
            <a:endParaRPr lang="en-GB" sz="1400" dirty="0">
              <a:solidFill>
                <a:srgbClr val="FF0000"/>
              </a:solidFill>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20614FBA-CBC6-471A-A929-4F7939D71796}"/>
              </a:ext>
            </a:extLst>
          </p:cNvPr>
          <p:cNvSpPr txBox="1"/>
          <p:nvPr/>
        </p:nvSpPr>
        <p:spPr>
          <a:xfrm>
            <a:off x="6301212" y="3687397"/>
            <a:ext cx="114979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8C98DB6-C586-47D4-9E71-93F161E82BDB}"/>
                  </a:ext>
                </a:extLst>
              </p:cNvPr>
              <p:cNvSpPr txBox="1"/>
              <p:nvPr/>
            </p:nvSpPr>
            <p:spPr>
              <a:xfrm>
                <a:off x="5920966" y="4248712"/>
                <a:ext cx="173826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=0</m:t>
                    </m:r>
                  </m:oMath>
                </a14:m>
                <a:r>
                  <a:rPr lang="en-GB"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D8C98DB6-C586-47D4-9E71-93F161E82BDB}"/>
                  </a:ext>
                </a:extLst>
              </p:cNvPr>
              <p:cNvSpPr txBox="1">
                <a:spLocks noRot="1" noChangeAspect="1" noMove="1" noResize="1" noEditPoints="1" noAdjustHandles="1" noChangeArrowheads="1" noChangeShapeType="1" noTextEdit="1"/>
              </p:cNvSpPr>
              <p:nvPr/>
            </p:nvSpPr>
            <p:spPr>
              <a:xfrm>
                <a:off x="5920966" y="4248712"/>
                <a:ext cx="1738266" cy="307777"/>
              </a:xfrm>
              <a:prstGeom prst="rect">
                <a:avLst/>
              </a:prstGeom>
              <a:blipFill>
                <a:blip r:embed="rId12"/>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764B192-CAC1-4FEF-ACD1-4DD0B69825F1}"/>
                  </a:ext>
                </a:extLst>
              </p:cNvPr>
              <p:cNvSpPr txBox="1"/>
              <p:nvPr/>
            </p:nvSpPr>
            <p:spPr>
              <a:xfrm>
                <a:off x="5857592" y="4882454"/>
                <a:ext cx="124032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𝑐</m:t>
                    </m:r>
                  </m:oMath>
                </a14:m>
                <a:endParaRPr lang="en-GB" sz="1400" dirty="0">
                  <a:solidFill>
                    <a:srgbClr val="FF0000"/>
                  </a:solidFill>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D764B192-CAC1-4FEF-ACD1-4DD0B69825F1}"/>
                  </a:ext>
                </a:extLst>
              </p:cNvPr>
              <p:cNvSpPr txBox="1">
                <a:spLocks noRot="1" noChangeAspect="1" noMove="1" noResize="1" noEditPoints="1" noAdjustHandles="1" noChangeArrowheads="1" noChangeShapeType="1" noTextEdit="1"/>
              </p:cNvSpPr>
              <p:nvPr/>
            </p:nvSpPr>
            <p:spPr>
              <a:xfrm>
                <a:off x="5857592" y="4882454"/>
                <a:ext cx="1240325" cy="307777"/>
              </a:xfrm>
              <a:prstGeom prst="rect">
                <a:avLst/>
              </a:prstGeom>
              <a:blipFill>
                <a:blip r:embed="rId13"/>
                <a:stretch>
                  <a:fillRect t="-4000" b="-20000"/>
                </a:stretch>
              </a:blipFill>
            </p:spPr>
            <p:txBody>
              <a:bodyPr/>
              <a:lstStyle/>
              <a:p>
                <a:r>
                  <a:rPr lang="en-GB">
                    <a:noFill/>
                  </a:rPr>
                  <a:t> </a:t>
                </a:r>
              </a:p>
            </p:txBody>
          </p:sp>
        </mc:Fallback>
      </mc:AlternateContent>
      <p:sp>
        <p:nvSpPr>
          <p:cNvPr id="28" name="テキスト ボックス 27">
            <a:extLst>
              <a:ext uri="{FF2B5EF4-FFF2-40B4-BE49-F238E27FC236}">
                <a16:creationId xmlns:a16="http://schemas.microsoft.com/office/drawing/2014/main" id="{749B5618-05B9-4E61-A6F7-0550369C4A11}"/>
              </a:ext>
            </a:extLst>
          </p:cNvPr>
          <p:cNvSpPr txBox="1"/>
          <p:nvPr/>
        </p:nvSpPr>
        <p:spPr>
          <a:xfrm>
            <a:off x="6038661" y="5353234"/>
            <a:ext cx="200987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know the full relationship</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918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linds(horizont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linds(horizont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blinds(horizontal)">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blinds(horizontal)">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linds(horizontal)">
                                      <p:cBhvr>
                                        <p:cTn id="1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4" grpId="0" animBg="1"/>
      <p:bldP spid="15" grpId="0" animBg="1"/>
      <p:bldP spid="16" grpId="0" animBg="1"/>
      <p:bldP spid="19" grpId="0" animBg="1"/>
      <p:bldP spid="20" grpId="0" animBg="1"/>
      <p:bldP spid="21" grpId="0" animBg="1"/>
      <p:bldP spid="22" grpId="0" animBg="1"/>
      <p:bldP spid="5"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One end of a light elastic spring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the other end and hangs in equilibrium vertically below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vertically down from its equilibrium position and released from rest. A resistance proportional to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a:t>
                </a:r>
              </a:p>
              <a:p>
                <a:pPr marL="0" indent="0" algn="ctr">
                  <a:buNone/>
                </a:pPr>
                <a:r>
                  <a:rPr lang="en-US" sz="1400" dirty="0">
                    <a:latin typeface="Comic Sans MS" pitchFamily="66" charset="0"/>
                  </a:rPr>
                  <a:t>The equation of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as: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 and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its equilibrium position.</a:t>
                </a:r>
              </a:p>
              <a:p>
                <a:pPr marL="0" indent="0" algn="ctr">
                  <a:buNone/>
                </a:pPr>
                <a:r>
                  <a:rPr lang="en-US" sz="1400" dirty="0">
                    <a:latin typeface="Comic Sans MS" pitchFamily="66" charset="0"/>
                  </a:rPr>
                  <a:t>b) Find the period of the motion</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08E3142-85CB-4FDB-A9AD-C401A273E30F}"/>
                  </a:ext>
                </a:extLst>
              </p:cNvPr>
              <p:cNvSpPr txBox="1"/>
              <p:nvPr/>
            </p:nvSpPr>
            <p:spPr>
              <a:xfrm>
                <a:off x="1034689" y="4604258"/>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32" name="テキスト ボックス 31">
                <a:extLst>
                  <a:ext uri="{FF2B5EF4-FFF2-40B4-BE49-F238E27FC236}">
                    <a16:creationId xmlns:a16="http://schemas.microsoft.com/office/drawing/2014/main" id="{908E3142-85CB-4FDB-A9AD-C401A273E30F}"/>
                  </a:ext>
                </a:extLst>
              </p:cNvPr>
              <p:cNvSpPr txBox="1">
                <a:spLocks noRot="1" noChangeAspect="1" noMove="1" noResize="1" noEditPoints="1" noAdjustHandles="1" noChangeArrowheads="1" noChangeShapeType="1" noTextEdit="1"/>
              </p:cNvSpPr>
              <p:nvPr/>
            </p:nvSpPr>
            <p:spPr>
              <a:xfrm>
                <a:off x="1034689" y="4604258"/>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24">
                <a:extLst>
                  <a:ext uri="{FF2B5EF4-FFF2-40B4-BE49-F238E27FC236}">
                    <a16:creationId xmlns:a16="http://schemas.microsoft.com/office/drawing/2014/main" id="{8773C1D7-8A6C-4790-9704-73C77742FAD4}"/>
                  </a:ext>
                </a:extLst>
              </p:cNvPr>
              <p:cNvSpPr txBox="1"/>
              <p:nvPr/>
            </p:nvSpPr>
            <p:spPr>
              <a:xfrm>
                <a:off x="4641852" y="1501367"/>
                <a:ext cx="2351413"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𝑘𝑡</m:t>
                          </m:r>
                          <m:r>
                            <a:rPr lang="en-GB" sz="1400" i="1">
                              <a:latin typeface="Cambria Math"/>
                              <a:ea typeface="Cambria Math"/>
                            </a:rPr>
                            <m:t>+</m:t>
                          </m:r>
                          <m:r>
                            <a:rPr lang="en-GB" sz="1400" i="1">
                              <a:latin typeface="Cambria Math"/>
                              <a:ea typeface="Cambria Math"/>
                            </a:rPr>
                            <m:t>𝐵𝑠𝑖𝑛𝑘𝑡</m:t>
                          </m:r>
                        </m:e>
                      </m:d>
                    </m:oMath>
                  </m:oMathPara>
                </a14:m>
                <a:endParaRPr lang="en-GB" sz="1400" dirty="0"/>
              </a:p>
            </p:txBody>
          </p:sp>
        </mc:Choice>
        <mc:Fallback xmlns="">
          <p:sp>
            <p:nvSpPr>
              <p:cNvPr id="40" name="TextBox 24">
                <a:extLst>
                  <a:ext uri="{FF2B5EF4-FFF2-40B4-BE49-F238E27FC236}">
                    <a16:creationId xmlns:a16="http://schemas.microsoft.com/office/drawing/2014/main" id="{8773C1D7-8A6C-4790-9704-73C77742FAD4}"/>
                  </a:ext>
                </a:extLst>
              </p:cNvPr>
              <p:cNvSpPr txBox="1">
                <a:spLocks noRot="1" noChangeAspect="1" noMove="1" noResize="1" noEditPoints="1" noAdjustHandles="1" noChangeArrowheads="1" noChangeShapeType="1" noTextEdit="1"/>
              </p:cNvSpPr>
              <p:nvPr/>
            </p:nvSpPr>
            <p:spPr>
              <a:xfrm>
                <a:off x="4641852" y="1501367"/>
                <a:ext cx="2351413" cy="311560"/>
              </a:xfrm>
              <a:prstGeom prst="rect">
                <a:avLst/>
              </a:prstGeom>
              <a:blipFill>
                <a:blip r:embed="rId11"/>
                <a:stretch>
                  <a:fillRect/>
                </a:stretch>
              </a:blipFill>
              <a:ln w="25400">
                <a:noFill/>
              </a:ln>
            </p:spPr>
            <p:txBody>
              <a:bodyPr/>
              <a:lstStyle/>
              <a:p>
                <a:r>
                  <a:rPr lang="en-GB">
                    <a:noFill/>
                  </a:rPr>
                  <a:t> </a:t>
                </a:r>
              </a:p>
            </p:txBody>
          </p:sp>
        </mc:Fallback>
      </mc:AlternateContent>
      <p:cxnSp>
        <p:nvCxnSpPr>
          <p:cNvPr id="3" name="直線矢印コネクタ 2">
            <a:extLst>
              <a:ext uri="{FF2B5EF4-FFF2-40B4-BE49-F238E27FC236}">
                <a16:creationId xmlns:a16="http://schemas.microsoft.com/office/drawing/2014/main" id="{E052CCFE-B781-4B54-822F-3010165411C5}"/>
              </a:ext>
            </a:extLst>
          </p:cNvPr>
          <p:cNvCxnSpPr>
            <a:cxnSpLocks/>
          </p:cNvCxnSpPr>
          <p:nvPr/>
        </p:nvCxnSpPr>
        <p:spPr>
          <a:xfrm flipV="1">
            <a:off x="5794218" y="1749553"/>
            <a:ext cx="113875" cy="7492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690A3831-FCDA-4CD3-B4CB-9A8ACAD2604E}"/>
              </a:ext>
            </a:extLst>
          </p:cNvPr>
          <p:cNvCxnSpPr>
            <a:cxnSpLocks/>
          </p:cNvCxnSpPr>
          <p:nvPr/>
        </p:nvCxnSpPr>
        <p:spPr>
          <a:xfrm flipV="1">
            <a:off x="5948127" y="1757098"/>
            <a:ext cx="709895" cy="7688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AA02FAC-F76B-4B00-92F4-F59BF3B3C531}"/>
                  </a:ext>
                </a:extLst>
              </p:cNvPr>
              <p:cNvSpPr txBox="1"/>
              <p:nvPr/>
            </p:nvSpPr>
            <p:spPr>
              <a:xfrm>
                <a:off x="4284837" y="2601861"/>
                <a:ext cx="4095683" cy="136819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period of the regular sine or cosine graph is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US" sz="1400" dirty="0">
                    <a:solidFill>
                      <a:srgbClr val="FF0000"/>
                    </a:solidFill>
                    <a:latin typeface="Comic Sans MS" panose="030F0702030302020204" pitchFamily="66" charset="0"/>
                  </a:rPr>
                  <a:t>. This has been vertically ‘stretched’ by a factor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𝑘</m:t>
                        </m:r>
                      </m:den>
                    </m:f>
                  </m:oMath>
                </a14:m>
                <a:r>
                  <a:rPr lang="en-US" sz="1400" dirty="0">
                    <a:solidFill>
                      <a:srgbClr val="FF0000"/>
                    </a:solidFill>
                    <a:latin typeface="Comic Sans MS" panose="030F0702030302020204" pitchFamily="66" charset="0"/>
                  </a:rPr>
                  <a:t>.</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the period of this motion will be </a:t>
                </a:r>
                <a14:m>
                  <m:oMath xmlns:m="http://schemas.openxmlformats.org/officeDocument/2006/math">
                    <m:f>
                      <m:fPr>
                        <m:ctrlPr>
                          <a:rPr lang="en-US" sz="140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2</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𝜋</m:t>
                        </m:r>
                      </m:num>
                      <m:den>
                        <m:r>
                          <a:rPr lang="en-US" sz="1400" b="0" i="1" smtClean="0">
                            <a:solidFill>
                              <a:srgbClr val="FF0000"/>
                            </a:solidFill>
                            <a:latin typeface="Cambria Math" panose="02040503050406030204" pitchFamily="18" charset="0"/>
                            <a:sym typeface="Wingdings" panose="05000000000000000000" pitchFamily="2" charset="2"/>
                          </a:rPr>
                          <m:t>𝑘</m:t>
                        </m:r>
                      </m:den>
                    </m:f>
                  </m:oMath>
                </a14:m>
                <a:r>
                  <a:rPr lang="en-US" sz="1400" dirty="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mc:Choice>
        <mc:Fallback xmlns="">
          <p:sp>
            <p:nvSpPr>
              <p:cNvPr id="6" name="テキスト ボックス 5">
                <a:extLst>
                  <a:ext uri="{FF2B5EF4-FFF2-40B4-BE49-F238E27FC236}">
                    <a16:creationId xmlns:a16="http://schemas.microsoft.com/office/drawing/2014/main" id="{4AA02FAC-F76B-4B00-92F4-F59BF3B3C531}"/>
                  </a:ext>
                </a:extLst>
              </p:cNvPr>
              <p:cNvSpPr txBox="1">
                <a:spLocks noRot="1" noChangeAspect="1" noMove="1" noResize="1" noEditPoints="1" noAdjustHandles="1" noChangeArrowheads="1" noChangeShapeType="1" noTextEdit="1"/>
              </p:cNvSpPr>
              <p:nvPr/>
            </p:nvSpPr>
            <p:spPr>
              <a:xfrm>
                <a:off x="4284837" y="2601861"/>
                <a:ext cx="4095683" cy="1368195"/>
              </a:xfrm>
              <a:prstGeom prst="rect">
                <a:avLst/>
              </a:prstGeom>
              <a:blipFill>
                <a:blip r:embed="rId12"/>
                <a:stretch>
                  <a:fillRect t="-893" r="-446"/>
                </a:stretch>
              </a:blipFill>
            </p:spPr>
            <p:txBody>
              <a:bodyPr/>
              <a:lstStyle/>
              <a:p>
                <a:r>
                  <a:rPr lang="en-GB">
                    <a:noFill/>
                  </a:rPr>
                  <a:t> </a:t>
                </a:r>
              </a:p>
            </p:txBody>
          </p:sp>
        </mc:Fallback>
      </mc:AlternateContent>
    </p:spTree>
    <p:extLst>
      <p:ext uri="{BB962C8B-B14F-4D97-AF65-F5344CB8AC3E}">
        <p14:creationId xmlns:p14="http://schemas.microsoft.com/office/powerpoint/2010/main" val="31761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linds(horizontal)">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linds(horizontal)">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Forced harmonic motion involved situations when an outside force affects the motion.</a:t>
            </a: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For example, someone pushing a swing means the swing will oscillate differently to what it would do naturally.</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marL="0" indent="0" algn="ctr">
              <a:buNone/>
            </a:pPr>
            <a:r>
              <a:rPr lang="en-US" sz="1400" dirty="0">
                <a:latin typeface="Comic Sans MS" pitchFamily="66" charset="0"/>
                <a:sym typeface="Wingdings" panose="05000000000000000000" pitchFamily="2" charset="2"/>
              </a:rPr>
              <a:t>Second-order non-homogenous differential equations can be used to model this…</a:t>
            </a:r>
            <a:endParaRPr lang="en-US" sz="1400" dirty="0">
              <a:latin typeface="Comic Sans MS" pitchFamily="66"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22E25C2-8DFD-4108-8877-92E595C9692C}"/>
                  </a:ext>
                </a:extLst>
              </p:cNvPr>
              <p:cNvSpPr txBox="1"/>
              <p:nvPr/>
            </p:nvSpPr>
            <p:spPr>
              <a:xfrm>
                <a:off x="1102311" y="5603289"/>
                <a:ext cx="1983300" cy="432234"/>
              </a:xfrm>
              <a:prstGeom prst="rect">
                <a:avLst/>
              </a:prstGeom>
              <a:noFill/>
              <a:ln w="254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B22E25C2-8DFD-4108-8877-92E595C9692C}"/>
                  </a:ext>
                </a:extLst>
              </p:cNvPr>
              <p:cNvSpPr txBox="1">
                <a:spLocks noRot="1" noChangeAspect="1" noMove="1" noResize="1" noEditPoints="1" noAdjustHandles="1" noChangeArrowheads="1" noChangeShapeType="1" noTextEdit="1"/>
              </p:cNvSpPr>
              <p:nvPr/>
            </p:nvSpPr>
            <p:spPr>
              <a:xfrm>
                <a:off x="1102311" y="5603289"/>
                <a:ext cx="1983300" cy="432234"/>
              </a:xfrm>
              <a:prstGeom prst="rect">
                <a:avLst/>
              </a:prstGeom>
              <a:blipFill>
                <a:blip r:embed="rId10"/>
                <a:stretch>
                  <a:fillRect/>
                </a:stretch>
              </a:blipFill>
              <a:ln w="25400">
                <a:noFill/>
              </a:ln>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DD511D41-BAE7-4722-BAF6-0D87A7DF63BB}"/>
              </a:ext>
            </a:extLst>
          </p:cNvPr>
          <p:cNvCxnSpPr>
            <a:cxnSpLocks/>
          </p:cNvCxnSpPr>
          <p:nvPr/>
        </p:nvCxnSpPr>
        <p:spPr>
          <a:xfrm flipH="1">
            <a:off x="3115832" y="5122416"/>
            <a:ext cx="887997" cy="691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BAE0511-F075-4EC8-9DC5-4D6F927857EA}"/>
                  </a:ext>
                </a:extLst>
              </p:cNvPr>
              <p:cNvSpPr txBox="1"/>
              <p:nvPr/>
            </p:nvSpPr>
            <p:spPr>
              <a:xfrm>
                <a:off x="4182701" y="4788228"/>
                <a:ext cx="4599160"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The </a:t>
                </a:r>
                <a14:m>
                  <m:oMath xmlns:m="http://schemas.openxmlformats.org/officeDocument/2006/math">
                    <m:r>
                      <a:rPr lang="en-US" sz="1400" i="1" dirty="0" smtClean="0">
                        <a:solidFill>
                          <a:srgbClr val="FF0000"/>
                        </a:solidFill>
                        <a:latin typeface="Cambria Math" panose="02040503050406030204" pitchFamily="18" charset="0"/>
                      </a:rPr>
                      <m:t>𝑓</m:t>
                    </m:r>
                    <m:r>
                      <a:rPr lang="en-US" sz="1400" i="1" dirty="0" smtClean="0">
                        <a:solidFill>
                          <a:srgbClr val="FF0000"/>
                        </a:solidFill>
                        <a:latin typeface="Cambria Math" panose="02040503050406030204" pitchFamily="18" charset="0"/>
                      </a:rPr>
                      <m:t>(</m:t>
                    </m:r>
                    <m:r>
                      <a:rPr lang="en-US" sz="1400" i="1" dirty="0" smtClean="0">
                        <a:solidFill>
                          <a:srgbClr val="FF0000"/>
                        </a:solidFill>
                        <a:latin typeface="Cambria Math" panose="02040503050406030204" pitchFamily="18" charset="0"/>
                      </a:rPr>
                      <m:t>𝑡</m:t>
                    </m:r>
                    <m:r>
                      <a:rPr lang="en-US" sz="1400" i="1" dirty="0" smtClean="0">
                        <a:solidFill>
                          <a:srgbClr val="FF0000"/>
                        </a:solidFill>
                        <a:latin typeface="Cambria Math" panose="02040503050406030204" pitchFamily="18" charset="0"/>
                      </a:rPr>
                      <m:t>)</m:t>
                    </m:r>
                  </m:oMath>
                </a14:m>
                <a:r>
                  <a:rPr lang="en-US" sz="1400" dirty="0">
                    <a:solidFill>
                      <a:srgbClr val="FF0000"/>
                    </a:solidFill>
                    <a:latin typeface="Comic Sans MS" panose="030F0702030302020204" pitchFamily="66" charset="0"/>
                  </a:rPr>
                  <a:t> is used to include the  outside force</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You will therefore need to use particular integrals when solving these problems (as in the previous chapter)</a:t>
                </a:r>
                <a:endParaRPr lang="en-GB" sz="1400" dirty="0">
                  <a:solidFill>
                    <a:srgbClr val="FF0000"/>
                  </a:solidFill>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6BAE0511-F075-4EC8-9DC5-4D6F927857EA}"/>
                  </a:ext>
                </a:extLst>
              </p:cNvPr>
              <p:cNvSpPr txBox="1">
                <a:spLocks noRot="1" noChangeAspect="1" noMove="1" noResize="1" noEditPoints="1" noAdjustHandles="1" noChangeArrowheads="1" noChangeShapeType="1" noTextEdit="1"/>
              </p:cNvSpPr>
              <p:nvPr/>
            </p:nvSpPr>
            <p:spPr>
              <a:xfrm>
                <a:off x="4182701" y="4788228"/>
                <a:ext cx="4599160" cy="1169551"/>
              </a:xfrm>
              <a:prstGeom prst="rect">
                <a:avLst/>
              </a:prstGeom>
              <a:blipFill>
                <a:blip r:embed="rId11"/>
                <a:stretch>
                  <a:fillRect l="-397" t="-521" r="-795" b="-4688"/>
                </a:stretch>
              </a:blipFill>
            </p:spPr>
            <p:txBody>
              <a:bodyPr/>
              <a:lstStyle/>
              <a:p>
                <a:r>
                  <a:rPr lang="en-GB">
                    <a:noFill/>
                  </a:rPr>
                  <a:t> </a:t>
                </a:r>
              </a:p>
            </p:txBody>
          </p:sp>
        </mc:Fallback>
      </mc:AlternateContent>
    </p:spTree>
    <p:extLst>
      <p:ext uri="{BB962C8B-B14F-4D97-AF65-F5344CB8AC3E}">
        <p14:creationId xmlns:p14="http://schemas.microsoft.com/office/powerpoint/2010/main" val="29316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linds(horizont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blinds(horizontal)">
                                      <p:cBhvr>
                                        <p:cTn id="12" dur="500"/>
                                        <p:tgtEl>
                                          <p:spTgt spid="1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r>
                  <a:rPr lang="en-US" sz="1400" dirty="0">
                    <a:latin typeface="Comic Sans MS" pitchFamily="66" charset="0"/>
                  </a:rPr>
                  <a:t> </a:t>
                </a:r>
              </a:p>
              <a:p>
                <a:pPr marL="342900" indent="-342900" algn="ctr">
                  <a:buAutoNum type="alphaLcParenR"/>
                </a:pPr>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cxnSp>
        <p:nvCxnSpPr>
          <p:cNvPr id="3" name="直線矢印コネクタ 2">
            <a:extLst>
              <a:ext uri="{FF2B5EF4-FFF2-40B4-BE49-F238E27FC236}">
                <a16:creationId xmlns:a16="http://schemas.microsoft.com/office/drawing/2014/main" id="{7498C7A5-E405-4858-B008-EAD6A0D8732F}"/>
              </a:ext>
            </a:extLst>
          </p:cNvPr>
          <p:cNvCxnSpPr>
            <a:cxnSpLocks/>
          </p:cNvCxnSpPr>
          <p:nvPr/>
        </p:nvCxnSpPr>
        <p:spPr>
          <a:xfrm flipH="1" flipV="1">
            <a:off x="2004423" y="3626924"/>
            <a:ext cx="1768412" cy="13110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C710F5B-F8C4-4871-8E61-B01345F301D2}"/>
                  </a:ext>
                </a:extLst>
              </p:cNvPr>
              <p:cNvSpPr txBox="1"/>
              <p:nvPr/>
            </p:nvSpPr>
            <p:spPr>
              <a:xfrm>
                <a:off x="3701813" y="4898892"/>
                <a:ext cx="3087231"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A ‘restoring force’ is a force which acts to bring the particle into equilibrium. So in this case it acts in the direction </a:t>
                </a:r>
                <a14:m>
                  <m:oMath xmlns:m="http://schemas.openxmlformats.org/officeDocument/2006/math">
                    <m:r>
                      <a:rPr lang="en-US" sz="1200" i="1" dirty="0" smtClean="0">
                        <a:solidFill>
                          <a:srgbClr val="FF0000"/>
                        </a:solidFill>
                        <a:latin typeface="Cambria Math" panose="02040503050406030204" pitchFamily="18" charset="0"/>
                      </a:rPr>
                      <m:t>𝑃𝑂</m:t>
                    </m:r>
                  </m:oMath>
                </a14:m>
                <a:endParaRPr lang="en-GB" sz="1200" dirty="0">
                  <a:solidFill>
                    <a:srgbClr val="FF0000"/>
                  </a:solidFill>
                  <a:latin typeface="Comic Sans MS" panose="030F0702030302020204" pitchFamily="66" charset="0"/>
                </a:endParaRPr>
              </a:p>
            </p:txBody>
          </p:sp>
        </mc:Choice>
        <mc:Fallback xmlns="">
          <p:sp>
            <p:nvSpPr>
              <p:cNvPr id="5" name="テキスト ボックス 4">
                <a:extLst>
                  <a:ext uri="{FF2B5EF4-FFF2-40B4-BE49-F238E27FC236}">
                    <a16:creationId xmlns:a16="http://schemas.microsoft.com/office/drawing/2014/main" id="{0C710F5B-F8C4-4871-8E61-B01345F301D2}"/>
                  </a:ext>
                </a:extLst>
              </p:cNvPr>
              <p:cNvSpPr txBox="1">
                <a:spLocks noRot="1" noChangeAspect="1" noMove="1" noResize="1" noEditPoints="1" noAdjustHandles="1" noChangeArrowheads="1" noChangeShapeType="1" noTextEdit="1"/>
              </p:cNvSpPr>
              <p:nvPr/>
            </p:nvSpPr>
            <p:spPr>
              <a:xfrm>
                <a:off x="3701813" y="4898892"/>
                <a:ext cx="3087231" cy="646331"/>
              </a:xfrm>
              <a:prstGeom prst="rect">
                <a:avLst/>
              </a:prstGeom>
              <a:blipFill>
                <a:blip r:embed="rId10"/>
                <a:stretch>
                  <a:fillRect t="-943" b="-6604"/>
                </a:stretch>
              </a:blipFill>
            </p:spPr>
            <p:txBody>
              <a:bodyPr/>
              <a:lstStyle/>
              <a:p>
                <a:r>
                  <a:rPr lang="en-GB">
                    <a:noFill/>
                  </a:rPr>
                  <a:t> </a:t>
                </a:r>
              </a:p>
            </p:txBody>
          </p:sp>
        </mc:Fallback>
      </mc:AlternateContent>
      <p:sp>
        <p:nvSpPr>
          <p:cNvPr id="17" name="テキスト ボックス 16">
            <a:extLst>
              <a:ext uri="{FF2B5EF4-FFF2-40B4-BE49-F238E27FC236}">
                <a16:creationId xmlns:a16="http://schemas.microsoft.com/office/drawing/2014/main" id="{CF9623E5-4199-4D1E-B4DA-73A5116794CD}"/>
              </a:ext>
            </a:extLst>
          </p:cNvPr>
          <p:cNvSpPr txBox="1"/>
          <p:nvPr/>
        </p:nvSpPr>
        <p:spPr>
          <a:xfrm>
            <a:off x="4953125" y="1316972"/>
            <a:ext cx="2903359" cy="307777"/>
          </a:xfrm>
          <a:prstGeom prst="rect">
            <a:avLst/>
          </a:prstGeom>
          <a:noFill/>
        </p:spPr>
        <p:txBody>
          <a:bodyPr wrap="none" rtlCol="0">
            <a:spAutoFit/>
          </a:bodyPr>
          <a:lstStyle/>
          <a:p>
            <a:r>
              <a:rPr lang="en-US" sz="1400" u="sng" dirty="0">
                <a:latin typeface="Comic Sans MS" panose="030F0702030302020204" pitchFamily="66" charset="0"/>
              </a:rPr>
              <a:t>Draw a diagram, including forces</a:t>
            </a:r>
            <a:endParaRPr lang="en-GB" sz="1400" u="sng" dirty="0">
              <a:latin typeface="Comic Sans MS" panose="030F0702030302020204" pitchFamily="66" charset="0"/>
            </a:endParaRPr>
          </a:p>
        </p:txBody>
      </p:sp>
      <p:cxnSp>
        <p:nvCxnSpPr>
          <p:cNvPr id="20" name="直線コネクタ 19">
            <a:extLst>
              <a:ext uri="{FF2B5EF4-FFF2-40B4-BE49-F238E27FC236}">
                <a16:creationId xmlns:a16="http://schemas.microsoft.com/office/drawing/2014/main" id="{78170906-DFE1-431C-898A-7CEA12C2DFBC}"/>
              </a:ext>
            </a:extLst>
          </p:cNvPr>
          <p:cNvCxnSpPr>
            <a:cxnSpLocks/>
          </p:cNvCxnSpPr>
          <p:nvPr/>
        </p:nvCxnSpPr>
        <p:spPr>
          <a:xfrm>
            <a:off x="5024761" y="2876365"/>
            <a:ext cx="27698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22E382FD-8C37-4DBB-A95C-01BDF7B929B6}"/>
              </a:ext>
            </a:extLst>
          </p:cNvPr>
          <p:cNvGrpSpPr/>
          <p:nvPr/>
        </p:nvGrpSpPr>
        <p:grpSpPr>
          <a:xfrm>
            <a:off x="5211192" y="2787588"/>
            <a:ext cx="152400" cy="170156"/>
            <a:chOff x="5060272" y="3329126"/>
            <a:chExt cx="152400" cy="170156"/>
          </a:xfrm>
        </p:grpSpPr>
        <p:cxnSp>
          <p:nvCxnSpPr>
            <p:cNvPr id="22" name="直線コネクタ 21">
              <a:extLst>
                <a:ext uri="{FF2B5EF4-FFF2-40B4-BE49-F238E27FC236}">
                  <a16:creationId xmlns:a16="http://schemas.microsoft.com/office/drawing/2014/main" id="{34B23BA9-D016-48D9-91FD-B650910C167B}"/>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2580264-684E-4756-87A7-B4B7A81B159C}"/>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91A57F25-E335-4A5C-BBA2-CA9C698FE216}"/>
                  </a:ext>
                </a:extLst>
              </p:cNvPr>
              <p:cNvSpPr txBox="1"/>
              <p:nvPr/>
            </p:nvSpPr>
            <p:spPr>
              <a:xfrm>
                <a:off x="5113539" y="2938509"/>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𝑂</m:t>
                      </m:r>
                    </m:oMath>
                  </m:oMathPara>
                </a14:m>
                <a:endParaRPr lang="en-GB" sz="1400" dirty="0">
                  <a:latin typeface="Comic Sans MS" panose="030F0702030302020204" pitchFamily="66" charset="0"/>
                </a:endParaRPr>
              </a:p>
            </p:txBody>
          </p:sp>
        </mc:Choice>
        <mc:Fallback xmlns="">
          <p:sp>
            <p:nvSpPr>
              <p:cNvPr id="24" name="テキスト ボックス 23">
                <a:extLst>
                  <a:ext uri="{FF2B5EF4-FFF2-40B4-BE49-F238E27FC236}">
                    <a16:creationId xmlns:a16="http://schemas.microsoft.com/office/drawing/2014/main" id="{91A57F25-E335-4A5C-BBA2-CA9C698FE216}"/>
                  </a:ext>
                </a:extLst>
              </p:cNvPr>
              <p:cNvSpPr txBox="1">
                <a:spLocks noRot="1" noChangeAspect="1" noMove="1" noResize="1" noEditPoints="1" noAdjustHandles="1" noChangeArrowheads="1" noChangeShapeType="1" noTextEdit="1"/>
              </p:cNvSpPr>
              <p:nvPr/>
            </p:nvSpPr>
            <p:spPr>
              <a:xfrm>
                <a:off x="5113539" y="2938509"/>
                <a:ext cx="363753" cy="307777"/>
              </a:xfrm>
              <a:prstGeom prst="rect">
                <a:avLst/>
              </a:prstGeom>
              <a:blipFill>
                <a:blip r:embed="rId11"/>
                <a:stretch>
                  <a:fillRect/>
                </a:stretch>
              </a:blipFill>
            </p:spPr>
            <p:txBody>
              <a:bodyPr/>
              <a:lstStyle/>
              <a:p>
                <a:r>
                  <a:rPr lang="en-GB">
                    <a:noFill/>
                  </a:rPr>
                  <a:t> </a:t>
                </a:r>
              </a:p>
            </p:txBody>
          </p:sp>
        </mc:Fallback>
      </mc:AlternateContent>
      <p:grpSp>
        <p:nvGrpSpPr>
          <p:cNvPr id="25" name="グループ化 24">
            <a:extLst>
              <a:ext uri="{FF2B5EF4-FFF2-40B4-BE49-F238E27FC236}">
                <a16:creationId xmlns:a16="http://schemas.microsoft.com/office/drawing/2014/main" id="{BC53CAD3-87E0-44FD-BACA-4634DBAB5960}"/>
              </a:ext>
            </a:extLst>
          </p:cNvPr>
          <p:cNvGrpSpPr/>
          <p:nvPr/>
        </p:nvGrpSpPr>
        <p:grpSpPr>
          <a:xfrm>
            <a:off x="7369946" y="2797945"/>
            <a:ext cx="152400" cy="170156"/>
            <a:chOff x="5060272" y="3329126"/>
            <a:chExt cx="152400" cy="170156"/>
          </a:xfrm>
        </p:grpSpPr>
        <p:cxnSp>
          <p:nvCxnSpPr>
            <p:cNvPr id="26" name="直線コネクタ 25">
              <a:extLst>
                <a:ext uri="{FF2B5EF4-FFF2-40B4-BE49-F238E27FC236}">
                  <a16:creationId xmlns:a16="http://schemas.microsoft.com/office/drawing/2014/main" id="{53A43F6B-2FDA-462A-AAE1-A44C13F79209}"/>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2E87368-3713-4172-A4DB-CC3BFB2EDFD8}"/>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E7FC2FF-C8D3-498B-8533-93F78AD87255}"/>
                  </a:ext>
                </a:extLst>
              </p:cNvPr>
              <p:cNvSpPr txBox="1"/>
              <p:nvPr/>
            </p:nvSpPr>
            <p:spPr>
              <a:xfrm>
                <a:off x="7279690" y="2938509"/>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oMath>
                  </m:oMathPara>
                </a14:m>
                <a:endParaRPr lang="en-GB" sz="1400" dirty="0">
                  <a:latin typeface="Comic Sans MS" panose="030F0702030302020204" pitchFamily="66" charset="0"/>
                </a:endParaRPr>
              </a:p>
            </p:txBody>
          </p:sp>
        </mc:Choice>
        <mc:Fallback xmlns="">
          <p:sp>
            <p:nvSpPr>
              <p:cNvPr id="28" name="テキスト ボックス 27">
                <a:extLst>
                  <a:ext uri="{FF2B5EF4-FFF2-40B4-BE49-F238E27FC236}">
                    <a16:creationId xmlns:a16="http://schemas.microsoft.com/office/drawing/2014/main" id="{2E7FC2FF-C8D3-498B-8533-93F78AD87255}"/>
                  </a:ext>
                </a:extLst>
              </p:cNvPr>
              <p:cNvSpPr txBox="1">
                <a:spLocks noRot="1" noChangeAspect="1" noMove="1" noResize="1" noEditPoints="1" noAdjustHandles="1" noChangeArrowheads="1" noChangeShapeType="1" noTextEdit="1"/>
              </p:cNvSpPr>
              <p:nvPr/>
            </p:nvSpPr>
            <p:spPr>
              <a:xfrm>
                <a:off x="7279690" y="2938509"/>
                <a:ext cx="363753" cy="307777"/>
              </a:xfrm>
              <a:prstGeom prst="rect">
                <a:avLst/>
              </a:prstGeom>
              <a:blipFill>
                <a:blip r:embed="rId12"/>
                <a:stretch>
                  <a:fillRect/>
                </a:stretch>
              </a:blipFill>
            </p:spPr>
            <p:txBody>
              <a:bodyPr/>
              <a:lstStyle/>
              <a:p>
                <a:r>
                  <a:rPr lang="en-GB">
                    <a:noFill/>
                  </a:rPr>
                  <a:t> </a:t>
                </a:r>
              </a:p>
            </p:txBody>
          </p:sp>
        </mc:Fallback>
      </mc:AlternateContent>
      <p:cxnSp>
        <p:nvCxnSpPr>
          <p:cNvPr id="29" name="直線矢印コネクタ 28">
            <a:extLst>
              <a:ext uri="{FF2B5EF4-FFF2-40B4-BE49-F238E27FC236}">
                <a16:creationId xmlns:a16="http://schemas.microsoft.com/office/drawing/2014/main" id="{11CB3552-EC60-4B3C-A7A3-BEDE75A46F3C}"/>
              </a:ext>
            </a:extLst>
          </p:cNvPr>
          <p:cNvCxnSpPr>
            <a:cxnSpLocks/>
          </p:cNvCxnSpPr>
          <p:nvPr/>
        </p:nvCxnSpPr>
        <p:spPr>
          <a:xfrm>
            <a:off x="5246702" y="3231471"/>
            <a:ext cx="2254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5E251E6-12D8-430D-BBB8-CA21EBE45C5B}"/>
                  </a:ext>
                </a:extLst>
              </p:cNvPr>
              <p:cNvSpPr txBox="1"/>
              <p:nvPr/>
            </p:nvSpPr>
            <p:spPr>
              <a:xfrm>
                <a:off x="6161103" y="3160452"/>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0" name="テキスト ボックス 29">
                <a:extLst>
                  <a:ext uri="{FF2B5EF4-FFF2-40B4-BE49-F238E27FC236}">
                    <a16:creationId xmlns:a16="http://schemas.microsoft.com/office/drawing/2014/main" id="{45E251E6-12D8-430D-BBB8-CA21EBE45C5B}"/>
                  </a:ext>
                </a:extLst>
              </p:cNvPr>
              <p:cNvSpPr txBox="1">
                <a:spLocks noRot="1" noChangeAspect="1" noMove="1" noResize="1" noEditPoints="1" noAdjustHandles="1" noChangeArrowheads="1" noChangeShapeType="1" noTextEdit="1"/>
              </p:cNvSpPr>
              <p:nvPr/>
            </p:nvSpPr>
            <p:spPr>
              <a:xfrm>
                <a:off x="6161103" y="3160452"/>
                <a:ext cx="339195" cy="307777"/>
              </a:xfrm>
              <a:prstGeom prst="rect">
                <a:avLst/>
              </a:prstGeom>
              <a:blipFill>
                <a:blip r:embed="rId13"/>
                <a:stretch>
                  <a:fillRect/>
                </a:stretch>
              </a:blipFill>
            </p:spPr>
            <p:txBody>
              <a:bodyPr/>
              <a:lstStyle/>
              <a:p>
                <a:r>
                  <a:rPr lang="en-GB">
                    <a:noFill/>
                  </a:rPr>
                  <a:t> </a:t>
                </a:r>
              </a:p>
            </p:txBody>
          </p:sp>
        </mc:Fallback>
      </mc:AlternateContent>
      <p:cxnSp>
        <p:nvCxnSpPr>
          <p:cNvPr id="31" name="直線矢印コネクタ 30">
            <a:extLst>
              <a:ext uri="{FF2B5EF4-FFF2-40B4-BE49-F238E27FC236}">
                <a16:creationId xmlns:a16="http://schemas.microsoft.com/office/drawing/2014/main" id="{0019E3D7-4388-4954-A24B-9AF9B1E6BCC9}"/>
              </a:ext>
            </a:extLst>
          </p:cNvPr>
          <p:cNvCxnSpPr>
            <a:cxnSpLocks/>
          </p:cNvCxnSpPr>
          <p:nvPr/>
        </p:nvCxnSpPr>
        <p:spPr>
          <a:xfrm>
            <a:off x="6782540" y="2602636"/>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39BDA6A-4FCC-4363-BC00-9184ECE7192F}"/>
              </a:ext>
            </a:extLst>
          </p:cNvPr>
          <p:cNvCxnSpPr>
            <a:cxnSpLocks/>
          </p:cNvCxnSpPr>
          <p:nvPr/>
        </p:nvCxnSpPr>
        <p:spPr>
          <a:xfrm>
            <a:off x="6784019" y="2231253"/>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E01EE28-BCB9-4DC8-85AD-86162ECD325A}"/>
                  </a:ext>
                </a:extLst>
              </p:cNvPr>
              <p:cNvSpPr txBox="1"/>
              <p:nvPr/>
            </p:nvSpPr>
            <p:spPr>
              <a:xfrm>
                <a:off x="6897948" y="2370340"/>
                <a:ext cx="57483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7.5</m:t>
                      </m:r>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DE01EE28-BCB9-4DC8-85AD-86162ECD325A}"/>
                  </a:ext>
                </a:extLst>
              </p:cNvPr>
              <p:cNvSpPr txBox="1">
                <a:spLocks noRot="1" noChangeAspect="1" noMove="1" noResize="1" noEditPoints="1" noAdjustHandles="1" noChangeArrowheads="1" noChangeShapeType="1" noTextEdit="1"/>
              </p:cNvSpPr>
              <p:nvPr/>
            </p:nvSpPr>
            <p:spPr>
              <a:xfrm>
                <a:off x="6897948" y="2370340"/>
                <a:ext cx="574837"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E5505A4D-B4F6-4C53-BEE3-B12FDD7D8607}"/>
                  </a:ext>
                </a:extLst>
              </p:cNvPr>
              <p:cNvSpPr txBox="1"/>
              <p:nvPr/>
            </p:nvSpPr>
            <p:spPr>
              <a:xfrm>
                <a:off x="6933460" y="1997479"/>
                <a:ext cx="4399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6</m:t>
                      </m:r>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4" name="テキスト ボックス 33">
                <a:extLst>
                  <a:ext uri="{FF2B5EF4-FFF2-40B4-BE49-F238E27FC236}">
                    <a16:creationId xmlns:a16="http://schemas.microsoft.com/office/drawing/2014/main" id="{E5505A4D-B4F6-4C53-BEE3-B12FDD7D8607}"/>
                  </a:ext>
                </a:extLst>
              </p:cNvPr>
              <p:cNvSpPr txBox="1">
                <a:spLocks noRot="1" noChangeAspect="1" noMove="1" noResize="1" noEditPoints="1" noAdjustHandles="1" noChangeArrowheads="1" noChangeShapeType="1" noTextEdit="1"/>
              </p:cNvSpPr>
              <p:nvPr/>
            </p:nvSpPr>
            <p:spPr>
              <a:xfrm>
                <a:off x="6933460" y="1997479"/>
                <a:ext cx="439992" cy="307777"/>
              </a:xfrm>
              <a:prstGeom prst="rect">
                <a:avLst/>
              </a:prstGeom>
              <a:blipFill>
                <a:blip r:embed="rId15"/>
                <a:stretch>
                  <a:fillRect/>
                </a:stretch>
              </a:blipFill>
            </p:spPr>
            <p:txBody>
              <a:bodyPr/>
              <a:lstStyle/>
              <a:p>
                <a:r>
                  <a:rPr lang="en-GB">
                    <a:noFill/>
                  </a:rPr>
                  <a:t> </a:t>
                </a:r>
              </a:p>
            </p:txBody>
          </p:sp>
        </mc:Fallback>
      </mc:AlternateContent>
      <p:cxnSp>
        <p:nvCxnSpPr>
          <p:cNvPr id="35" name="直線矢印コネクタ 34">
            <a:extLst>
              <a:ext uri="{FF2B5EF4-FFF2-40B4-BE49-F238E27FC236}">
                <a16:creationId xmlns:a16="http://schemas.microsoft.com/office/drawing/2014/main" id="{F7CFBF6F-FB7C-43B9-B727-AC12D1CBA85A}"/>
              </a:ext>
            </a:extLst>
          </p:cNvPr>
          <p:cNvCxnSpPr>
            <a:cxnSpLocks/>
          </p:cNvCxnSpPr>
          <p:nvPr/>
        </p:nvCxnSpPr>
        <p:spPr>
          <a:xfrm flipH="1">
            <a:off x="7788674" y="2410286"/>
            <a:ext cx="70725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88BCDE39-999B-4727-9CCA-DCD858C908BD}"/>
              </a:ext>
            </a:extLst>
          </p:cNvPr>
          <p:cNvCxnSpPr>
            <a:cxnSpLocks/>
          </p:cNvCxnSpPr>
          <p:nvPr/>
        </p:nvCxnSpPr>
        <p:spPr>
          <a:xfrm flipH="1">
            <a:off x="7874492" y="2410033"/>
            <a:ext cx="489753"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2F66A635-212C-44BB-981C-FD8827E24759}"/>
                  </a:ext>
                </a:extLst>
              </p:cNvPr>
              <p:cNvSpPr txBox="1"/>
              <p:nvPr/>
            </p:nvSpPr>
            <p:spPr>
              <a:xfrm>
                <a:off x="7954392" y="2157275"/>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latin typeface="Comic Sans MS" panose="030F0702030302020204" pitchFamily="66" charset="0"/>
                </a:endParaRPr>
              </a:p>
            </p:txBody>
          </p:sp>
        </mc:Choice>
        <mc:Fallback xmlns="">
          <p:sp>
            <p:nvSpPr>
              <p:cNvPr id="37" name="テキスト ボックス 36">
                <a:extLst>
                  <a:ext uri="{FF2B5EF4-FFF2-40B4-BE49-F238E27FC236}">
                    <a16:creationId xmlns:a16="http://schemas.microsoft.com/office/drawing/2014/main" id="{2F66A635-212C-44BB-981C-FD8827E24759}"/>
                  </a:ext>
                </a:extLst>
              </p:cNvPr>
              <p:cNvSpPr txBox="1">
                <a:spLocks noRot="1" noChangeAspect="1" noMove="1" noResize="1" noEditPoints="1" noAdjustHandles="1" noChangeArrowheads="1" noChangeShapeType="1" noTextEdit="1"/>
              </p:cNvSpPr>
              <p:nvPr/>
            </p:nvSpPr>
            <p:spPr>
              <a:xfrm>
                <a:off x="7954392" y="2157275"/>
                <a:ext cx="339195" cy="307777"/>
              </a:xfrm>
              <a:prstGeom prst="rect">
                <a:avLst/>
              </a:prstGeom>
              <a:blipFill>
                <a:blip r:embed="rId16"/>
                <a:stretch>
                  <a:fillRect r="-18182"/>
                </a:stretch>
              </a:blipFill>
            </p:spPr>
            <p:txBody>
              <a:bodyPr/>
              <a:lstStyle/>
              <a:p>
                <a:r>
                  <a:rPr lang="en-GB">
                    <a:noFill/>
                  </a:rPr>
                  <a:t> </a:t>
                </a:r>
              </a:p>
            </p:txBody>
          </p:sp>
        </mc:Fallback>
      </mc:AlternateContent>
      <p:cxnSp>
        <p:nvCxnSpPr>
          <p:cNvPr id="40" name="直線矢印コネクタ 39">
            <a:extLst>
              <a:ext uri="{FF2B5EF4-FFF2-40B4-BE49-F238E27FC236}">
                <a16:creationId xmlns:a16="http://schemas.microsoft.com/office/drawing/2014/main" id="{26A01DD9-AC8A-48BE-BAAA-12F6A2F19136}"/>
              </a:ext>
            </a:extLst>
          </p:cNvPr>
          <p:cNvCxnSpPr>
            <a:cxnSpLocks/>
          </p:cNvCxnSpPr>
          <p:nvPr/>
        </p:nvCxnSpPr>
        <p:spPr>
          <a:xfrm flipH="1">
            <a:off x="6785497" y="1868740"/>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DF2845E7-4853-4F1B-B554-943F00BA81F7}"/>
                  </a:ext>
                </a:extLst>
              </p:cNvPr>
              <p:cNvSpPr txBox="1"/>
              <p:nvPr/>
            </p:nvSpPr>
            <p:spPr>
              <a:xfrm>
                <a:off x="6730750" y="1626088"/>
                <a:ext cx="7532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12</m:t>
                      </m:r>
                      <m:r>
                        <a:rPr lang="en-US" sz="1400" b="0" i="1" dirty="0" smtClean="0">
                          <a:latin typeface="Cambria Math" panose="02040503050406030204" pitchFamily="18" charset="0"/>
                        </a:rPr>
                        <m:t>𝑠𝑖𝑛𝑡</m:t>
                      </m:r>
                    </m:oMath>
                  </m:oMathPara>
                </a14:m>
                <a:endParaRPr lang="en-GB" sz="1400" dirty="0">
                  <a:latin typeface="Comic Sans MS" panose="030F0702030302020204" pitchFamily="66" charset="0"/>
                </a:endParaRPr>
              </a:p>
            </p:txBody>
          </p:sp>
        </mc:Choice>
        <mc:Fallback xmlns="">
          <p:sp>
            <p:nvSpPr>
              <p:cNvPr id="41" name="テキスト ボックス 40">
                <a:extLst>
                  <a:ext uri="{FF2B5EF4-FFF2-40B4-BE49-F238E27FC236}">
                    <a16:creationId xmlns:a16="http://schemas.microsoft.com/office/drawing/2014/main" id="{DF2845E7-4853-4F1B-B554-943F00BA81F7}"/>
                  </a:ext>
                </a:extLst>
              </p:cNvPr>
              <p:cNvSpPr txBox="1">
                <a:spLocks noRot="1" noChangeAspect="1" noMove="1" noResize="1" noEditPoints="1" noAdjustHandles="1" noChangeArrowheads="1" noChangeShapeType="1" noTextEdit="1"/>
              </p:cNvSpPr>
              <p:nvPr/>
            </p:nvSpPr>
            <p:spPr>
              <a:xfrm>
                <a:off x="6730750" y="1626088"/>
                <a:ext cx="753283" cy="307777"/>
              </a:xfrm>
              <a:prstGeom prst="rect">
                <a:avLst/>
              </a:prstGeom>
              <a:blipFill>
                <a:blip r:embed="rId17"/>
                <a:stretch>
                  <a:fillRect/>
                </a:stretch>
              </a:blipFill>
            </p:spPr>
            <p:txBody>
              <a:bodyPr/>
              <a:lstStyle/>
              <a:p>
                <a:r>
                  <a:rPr lang="en-GB">
                    <a:noFill/>
                  </a:rPr>
                  <a:t> </a:t>
                </a:r>
              </a:p>
            </p:txBody>
          </p:sp>
        </mc:Fallback>
      </mc:AlternateContent>
      <p:sp>
        <p:nvSpPr>
          <p:cNvPr id="42" name="テキスト ボックス 41">
            <a:extLst>
              <a:ext uri="{FF2B5EF4-FFF2-40B4-BE49-F238E27FC236}">
                <a16:creationId xmlns:a16="http://schemas.microsoft.com/office/drawing/2014/main" id="{28FC60FC-9767-4975-BAC2-0BD933538728}"/>
              </a:ext>
            </a:extLst>
          </p:cNvPr>
          <p:cNvSpPr txBox="1"/>
          <p:nvPr/>
        </p:nvSpPr>
        <p:spPr>
          <a:xfrm>
            <a:off x="4208016" y="3568823"/>
            <a:ext cx="2214068" cy="307777"/>
          </a:xfrm>
          <a:prstGeom prst="rect">
            <a:avLst/>
          </a:prstGeom>
          <a:noFill/>
        </p:spPr>
        <p:txBody>
          <a:bodyPr wrap="none" rtlCol="0">
            <a:spAutoFit/>
          </a:bodyPr>
          <a:lstStyle/>
          <a:p>
            <a:r>
              <a:rPr lang="en-US" sz="1400" u="sng" dirty="0">
                <a:latin typeface="Comic Sans MS" panose="030F0702030302020204" pitchFamily="66" charset="0"/>
              </a:rPr>
              <a:t>Resolve horizontally (</a:t>
            </a:r>
            <a:r>
              <a:rPr lang="en-US" sz="1400" u="sng" dirty="0">
                <a:latin typeface="Comic Sans MS" panose="030F0702030302020204" pitchFamily="66" charset="0"/>
                <a:sym typeface="Wingdings" panose="05000000000000000000" pitchFamily="2" charset="2"/>
              </a:rPr>
              <a: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FB1C2C22-8389-4F45-8AC8-B8973D260983}"/>
                  </a:ext>
                </a:extLst>
              </p:cNvPr>
              <p:cNvSpPr txBox="1"/>
              <p:nvPr/>
            </p:nvSpPr>
            <p:spPr>
              <a:xfrm>
                <a:off x="5601811" y="4017145"/>
                <a:ext cx="6449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m:t>
                      </m:r>
                      <m:r>
                        <a:rPr lang="en-US" sz="1400" b="0" i="1" smtClean="0">
                          <a:latin typeface="Cambria Math" panose="02040503050406030204" pitchFamily="18" charset="0"/>
                        </a:rPr>
                        <m:t>=</m:t>
                      </m:r>
                      <m:r>
                        <a:rPr lang="en-US" sz="1400" b="0" i="1" smtClean="0">
                          <a:latin typeface="Cambria Math" panose="02040503050406030204" pitchFamily="18" charset="0"/>
                        </a:rPr>
                        <m:t>𝑚𝑎</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FB1C2C22-8389-4F45-8AC8-B8973D260983}"/>
                  </a:ext>
                </a:extLst>
              </p:cNvPr>
              <p:cNvSpPr txBox="1">
                <a:spLocks noRot="1" noChangeAspect="1" noMove="1" noResize="1" noEditPoints="1" noAdjustHandles="1" noChangeArrowheads="1" noChangeShapeType="1" noTextEdit="1"/>
              </p:cNvSpPr>
              <p:nvPr/>
            </p:nvSpPr>
            <p:spPr>
              <a:xfrm>
                <a:off x="5601811" y="4017145"/>
                <a:ext cx="644920" cy="215444"/>
              </a:xfrm>
              <a:prstGeom prst="rect">
                <a:avLst/>
              </a:prstGeom>
              <a:blipFill>
                <a:blip r:embed="rId18"/>
                <a:stretch>
                  <a:fillRect l="-5660" r="-1887" b="-5714"/>
                </a:stretch>
              </a:blipFill>
            </p:spPr>
            <p:txBody>
              <a:bodyPr/>
              <a:lstStyle/>
              <a:p>
                <a:r>
                  <a:rPr lang="en-GB">
                    <a:noFill/>
                  </a:rPr>
                  <a:t> </a:t>
                </a:r>
              </a:p>
            </p:txBody>
          </p:sp>
        </mc:Fallback>
      </mc:AlternateContent>
      <p:sp>
        <p:nvSpPr>
          <p:cNvPr id="44" name="Arc 53">
            <a:extLst>
              <a:ext uri="{FF2B5EF4-FFF2-40B4-BE49-F238E27FC236}">
                <a16:creationId xmlns:a16="http://schemas.microsoft.com/office/drawing/2014/main" id="{3AADBE0D-8C0D-486D-B362-0E8ECD90D07B}"/>
              </a:ext>
            </a:extLst>
          </p:cNvPr>
          <p:cNvSpPr/>
          <p:nvPr/>
        </p:nvSpPr>
        <p:spPr>
          <a:xfrm>
            <a:off x="6313914" y="4154750"/>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54">
            <a:extLst>
              <a:ext uri="{FF2B5EF4-FFF2-40B4-BE49-F238E27FC236}">
                <a16:creationId xmlns:a16="http://schemas.microsoft.com/office/drawing/2014/main" id="{37BE574A-85D9-483E-AB13-C6D0465A26FF}"/>
              </a:ext>
            </a:extLst>
          </p:cNvPr>
          <p:cNvSpPr txBox="1"/>
          <p:nvPr/>
        </p:nvSpPr>
        <p:spPr>
          <a:xfrm>
            <a:off x="6525088" y="4200942"/>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7D5E5F71-0061-4E31-A7B7-DCA539BFFB5D}"/>
                  </a:ext>
                </a:extLst>
              </p:cNvPr>
              <p:cNvSpPr txBox="1"/>
              <p:nvPr/>
            </p:nvSpPr>
            <p:spPr>
              <a:xfrm>
                <a:off x="4234650" y="4443274"/>
                <a:ext cx="20960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𝑠𝑖𝑛𝑡</m:t>
                      </m:r>
                      <m:r>
                        <a:rPr lang="en-US" sz="1400" b="0" i="1" smtClean="0">
                          <a:latin typeface="Cambria Math" panose="02040503050406030204" pitchFamily="18" charset="0"/>
                        </a:rPr>
                        <m:t>−6</m:t>
                      </m:r>
                      <m:r>
                        <a:rPr lang="en-US" sz="1400" b="0" i="1" smtClean="0">
                          <a:latin typeface="Cambria Math" panose="02040503050406030204" pitchFamily="18" charset="0"/>
                        </a:rPr>
                        <m:t>𝑣</m:t>
                      </m:r>
                      <m:r>
                        <a:rPr lang="en-US" sz="1400" b="0" i="1" smtClean="0">
                          <a:latin typeface="Cambria Math" panose="02040503050406030204" pitchFamily="18" charset="0"/>
                        </a:rPr>
                        <m:t>−7.5</m:t>
                      </m:r>
                      <m:r>
                        <a:rPr lang="en-US" sz="1400" b="0" i="1" smtClean="0">
                          <a:latin typeface="Cambria Math" panose="02040503050406030204" pitchFamily="18" charset="0"/>
                        </a:rPr>
                        <m:t>𝑥</m:t>
                      </m:r>
                      <m:r>
                        <a:rPr lang="en-US" sz="1400" b="0" i="1" smtClean="0">
                          <a:latin typeface="Cambria Math" panose="02040503050406030204" pitchFamily="18" charset="0"/>
                        </a:rPr>
                        <m:t>=1.5</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p>
            </p:txBody>
          </p:sp>
        </mc:Choice>
        <mc:Fallback xmlns="">
          <p:sp>
            <p:nvSpPr>
              <p:cNvPr id="46" name="テキスト ボックス 45">
                <a:extLst>
                  <a:ext uri="{FF2B5EF4-FFF2-40B4-BE49-F238E27FC236}">
                    <a16:creationId xmlns:a16="http://schemas.microsoft.com/office/drawing/2014/main" id="{7D5E5F71-0061-4E31-A7B7-DCA539BFFB5D}"/>
                  </a:ext>
                </a:extLst>
              </p:cNvPr>
              <p:cNvSpPr txBox="1">
                <a:spLocks noRot="1" noChangeAspect="1" noMove="1" noResize="1" noEditPoints="1" noAdjustHandles="1" noChangeArrowheads="1" noChangeShapeType="1" noTextEdit="1"/>
              </p:cNvSpPr>
              <p:nvPr/>
            </p:nvSpPr>
            <p:spPr>
              <a:xfrm>
                <a:off x="4234650" y="4443274"/>
                <a:ext cx="2096022" cy="215444"/>
              </a:xfrm>
              <a:prstGeom prst="rect">
                <a:avLst/>
              </a:prstGeom>
              <a:blipFill>
                <a:blip r:embed="rId19"/>
                <a:stretch>
                  <a:fillRect l="-1749" r="-11079"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8C7B1F6A-B109-46E5-B119-A6F010182190}"/>
                  </a:ext>
                </a:extLst>
              </p:cNvPr>
              <p:cNvSpPr txBox="1"/>
              <p:nvPr/>
            </p:nvSpPr>
            <p:spPr>
              <a:xfrm>
                <a:off x="5194921" y="4844252"/>
                <a:ext cx="20960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𝑠𝑖𝑛𝑡</m:t>
                      </m:r>
                      <m:r>
                        <a:rPr lang="en-US" sz="1400" b="0" i="1" smtClean="0">
                          <a:latin typeface="Cambria Math" panose="02040503050406030204" pitchFamily="18" charset="0"/>
                        </a:rPr>
                        <m:t>=1.5</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+6</m:t>
                      </m:r>
                      <m:r>
                        <a:rPr lang="en-US" sz="1400" b="0" i="1" smtClean="0">
                          <a:latin typeface="Cambria Math" panose="02040503050406030204" pitchFamily="18" charset="0"/>
                        </a:rPr>
                        <m:t>𝑣</m:t>
                      </m:r>
                      <m:r>
                        <a:rPr lang="en-US" sz="1400" b="0" i="1" smtClean="0">
                          <a:latin typeface="Cambria Math" panose="02040503050406030204" pitchFamily="18" charset="0"/>
                        </a:rPr>
                        <m:t>+7.5</m:t>
                      </m:r>
                      <m:r>
                        <a:rPr lang="en-US" sz="1400" b="0" i="1" smtClean="0">
                          <a:latin typeface="Cambria Math" panose="02040503050406030204" pitchFamily="18" charset="0"/>
                        </a:rPr>
                        <m:t>𝑥</m:t>
                      </m:r>
                    </m:oMath>
                  </m:oMathPara>
                </a14:m>
                <a:endParaRPr lang="en-GB" sz="1400" dirty="0"/>
              </a:p>
            </p:txBody>
          </p:sp>
        </mc:Choice>
        <mc:Fallback xmlns="">
          <p:sp>
            <p:nvSpPr>
              <p:cNvPr id="47" name="テキスト ボックス 46">
                <a:extLst>
                  <a:ext uri="{FF2B5EF4-FFF2-40B4-BE49-F238E27FC236}">
                    <a16:creationId xmlns:a16="http://schemas.microsoft.com/office/drawing/2014/main" id="{8C7B1F6A-B109-46E5-B119-A6F010182190}"/>
                  </a:ext>
                </a:extLst>
              </p:cNvPr>
              <p:cNvSpPr txBox="1">
                <a:spLocks noRot="1" noChangeAspect="1" noMove="1" noResize="1" noEditPoints="1" noAdjustHandles="1" noChangeArrowheads="1" noChangeShapeType="1" noTextEdit="1"/>
              </p:cNvSpPr>
              <p:nvPr/>
            </p:nvSpPr>
            <p:spPr>
              <a:xfrm>
                <a:off x="5194921" y="4844252"/>
                <a:ext cx="2096022" cy="215444"/>
              </a:xfrm>
              <a:prstGeom prst="rect">
                <a:avLst/>
              </a:prstGeom>
              <a:blipFill>
                <a:blip r:embed="rId20"/>
                <a:stretch>
                  <a:fillRect l="-1453" r="-1163"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63A994E-DB04-4947-ABDD-D677051DB79C}"/>
                  </a:ext>
                </a:extLst>
              </p:cNvPr>
              <p:cNvSpPr txBox="1"/>
              <p:nvPr/>
            </p:nvSpPr>
            <p:spPr>
              <a:xfrm>
                <a:off x="5285176" y="5254105"/>
                <a:ext cx="16247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+4</m:t>
                      </m:r>
                      <m:r>
                        <a:rPr lang="en-US" sz="1400" b="0" i="1" smtClean="0">
                          <a:latin typeface="Cambria Math" panose="02040503050406030204" pitchFamily="18" charset="0"/>
                        </a:rPr>
                        <m:t>𝑣</m:t>
                      </m:r>
                      <m:r>
                        <a:rPr lang="en-US" sz="1400" b="0" i="1" smtClean="0">
                          <a:latin typeface="Cambria Math" panose="02040503050406030204" pitchFamily="18" charset="0"/>
                        </a:rPr>
                        <m:t>+5</m:t>
                      </m:r>
                      <m:r>
                        <a:rPr lang="en-US" sz="1400" b="0" i="1" smtClean="0">
                          <a:latin typeface="Cambria Math" panose="02040503050406030204" pitchFamily="18" charset="0"/>
                        </a:rPr>
                        <m:t>𝑥</m:t>
                      </m:r>
                    </m:oMath>
                  </m:oMathPara>
                </a14:m>
                <a:endParaRPr lang="en-GB" sz="1400" dirty="0"/>
              </a:p>
            </p:txBody>
          </p:sp>
        </mc:Choice>
        <mc:Fallback xmlns="">
          <p:sp>
            <p:nvSpPr>
              <p:cNvPr id="48" name="テキスト ボックス 47">
                <a:extLst>
                  <a:ext uri="{FF2B5EF4-FFF2-40B4-BE49-F238E27FC236}">
                    <a16:creationId xmlns:a16="http://schemas.microsoft.com/office/drawing/2014/main" id="{D63A994E-DB04-4947-ABDD-D677051DB79C}"/>
                  </a:ext>
                </a:extLst>
              </p:cNvPr>
              <p:cNvSpPr txBox="1">
                <a:spLocks noRot="1" noChangeAspect="1" noMove="1" noResize="1" noEditPoints="1" noAdjustHandles="1" noChangeArrowheads="1" noChangeShapeType="1" noTextEdit="1"/>
              </p:cNvSpPr>
              <p:nvPr/>
            </p:nvSpPr>
            <p:spPr>
              <a:xfrm>
                <a:off x="5285176" y="5254105"/>
                <a:ext cx="1624740" cy="215444"/>
              </a:xfrm>
              <a:prstGeom prst="rect">
                <a:avLst/>
              </a:prstGeom>
              <a:blipFill>
                <a:blip r:embed="rId21"/>
                <a:stretch>
                  <a:fillRect l="-2622" r="-1124"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0A91BEB5-73D7-4679-8C68-2D8195E20057}"/>
                  </a:ext>
                </a:extLst>
              </p:cNvPr>
              <p:cNvSpPr txBox="1"/>
              <p:nvPr/>
            </p:nvSpPr>
            <p:spPr>
              <a:xfrm>
                <a:off x="5286655" y="5575179"/>
                <a:ext cx="1950149"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oMath>
                  </m:oMathPara>
                </a14:m>
                <a:endParaRPr lang="en-GB" sz="1400" dirty="0"/>
              </a:p>
            </p:txBody>
          </p:sp>
        </mc:Choice>
        <mc:Fallback xmlns="">
          <p:sp>
            <p:nvSpPr>
              <p:cNvPr id="49" name="テキスト ボックス 48">
                <a:extLst>
                  <a:ext uri="{FF2B5EF4-FFF2-40B4-BE49-F238E27FC236}">
                    <a16:creationId xmlns:a16="http://schemas.microsoft.com/office/drawing/2014/main" id="{0A91BEB5-73D7-4679-8C68-2D8195E20057}"/>
                  </a:ext>
                </a:extLst>
              </p:cNvPr>
              <p:cNvSpPr txBox="1">
                <a:spLocks noRot="1" noChangeAspect="1" noMove="1" noResize="1" noEditPoints="1" noAdjustHandles="1" noChangeArrowheads="1" noChangeShapeType="1" noTextEdit="1"/>
              </p:cNvSpPr>
              <p:nvPr/>
            </p:nvSpPr>
            <p:spPr>
              <a:xfrm>
                <a:off x="5286655" y="5575179"/>
                <a:ext cx="1950149" cy="432234"/>
              </a:xfrm>
              <a:prstGeom prst="rect">
                <a:avLst/>
              </a:prstGeom>
              <a:blipFill>
                <a:blip r:embed="rId22"/>
                <a:stretch>
                  <a:fillRect/>
                </a:stretch>
              </a:blipFill>
            </p:spPr>
            <p:txBody>
              <a:bodyPr/>
              <a:lstStyle/>
              <a:p>
                <a:r>
                  <a:rPr lang="en-GB">
                    <a:noFill/>
                  </a:rPr>
                  <a:t> </a:t>
                </a:r>
              </a:p>
            </p:txBody>
          </p:sp>
        </mc:Fallback>
      </mc:AlternateContent>
      <p:sp>
        <p:nvSpPr>
          <p:cNvPr id="50" name="Arc 53">
            <a:extLst>
              <a:ext uri="{FF2B5EF4-FFF2-40B4-BE49-F238E27FC236}">
                <a16:creationId xmlns:a16="http://schemas.microsoft.com/office/drawing/2014/main" id="{7B4655F8-582E-42D3-9EF3-CC86E7EB1E39}"/>
              </a:ext>
            </a:extLst>
          </p:cNvPr>
          <p:cNvSpPr/>
          <p:nvPr/>
        </p:nvSpPr>
        <p:spPr>
          <a:xfrm>
            <a:off x="7176527" y="456460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1703FFC0-739A-4F03-BAC3-26C2C3C73A59}"/>
              </a:ext>
            </a:extLst>
          </p:cNvPr>
          <p:cNvSpPr/>
          <p:nvPr/>
        </p:nvSpPr>
        <p:spPr>
          <a:xfrm>
            <a:off x="7141016" y="4972975"/>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3">
            <a:extLst>
              <a:ext uri="{FF2B5EF4-FFF2-40B4-BE49-F238E27FC236}">
                <a16:creationId xmlns:a16="http://schemas.microsoft.com/office/drawing/2014/main" id="{1121115C-1B1A-409D-A0E9-186317E6AC51}"/>
              </a:ext>
            </a:extLst>
          </p:cNvPr>
          <p:cNvSpPr/>
          <p:nvPr/>
        </p:nvSpPr>
        <p:spPr>
          <a:xfrm>
            <a:off x="7149894" y="5443491"/>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4">
            <a:extLst>
              <a:ext uri="{FF2B5EF4-FFF2-40B4-BE49-F238E27FC236}">
                <a16:creationId xmlns:a16="http://schemas.microsoft.com/office/drawing/2014/main" id="{A6B7508A-8921-4AD6-B628-9B856F3F2C50}"/>
              </a:ext>
            </a:extLst>
          </p:cNvPr>
          <p:cNvSpPr txBox="1"/>
          <p:nvPr/>
        </p:nvSpPr>
        <p:spPr>
          <a:xfrm>
            <a:off x="7324078" y="4627070"/>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4" name="TextBox 54">
            <a:extLst>
              <a:ext uri="{FF2B5EF4-FFF2-40B4-BE49-F238E27FC236}">
                <a16:creationId xmlns:a16="http://schemas.microsoft.com/office/drawing/2014/main" id="{3E1FE542-FA9E-4BD6-BD49-8C2797567656}"/>
              </a:ext>
            </a:extLst>
          </p:cNvPr>
          <p:cNvSpPr txBox="1"/>
          <p:nvPr/>
        </p:nvSpPr>
        <p:spPr>
          <a:xfrm>
            <a:off x="7359590" y="5026566"/>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1.5</a:t>
            </a:r>
          </a:p>
        </p:txBody>
      </p:sp>
      <p:sp>
        <p:nvSpPr>
          <p:cNvPr id="59" name="TextBox 54">
            <a:extLst>
              <a:ext uri="{FF2B5EF4-FFF2-40B4-BE49-F238E27FC236}">
                <a16:creationId xmlns:a16="http://schemas.microsoft.com/office/drawing/2014/main" id="{78EDE3AD-7FD0-4AE1-945A-2EA10548631F}"/>
              </a:ext>
            </a:extLst>
          </p:cNvPr>
          <p:cNvSpPr txBox="1"/>
          <p:nvPr/>
        </p:nvSpPr>
        <p:spPr>
          <a:xfrm>
            <a:off x="7306323" y="5417183"/>
            <a:ext cx="174002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with equivalent notation</a:t>
            </a:r>
          </a:p>
        </p:txBody>
      </p:sp>
    </p:spTree>
    <p:extLst>
      <p:ext uri="{BB962C8B-B14F-4D97-AF65-F5344CB8AC3E}">
        <p14:creationId xmlns:p14="http://schemas.microsoft.com/office/powerpoint/2010/main" val="36225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linds(horizont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vertical)">
                                      <p:cBhvr>
                                        <p:cTn id="56" dur="500"/>
                                        <p:tgtEl>
                                          <p:spTgt spid="2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linds(horizont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5"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vertical)">
                                      <p:cBhvr>
                                        <p:cTn id="64" dur="500"/>
                                        <p:tgtEl>
                                          <p:spTgt spid="3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5"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vertical)">
                                      <p:cBhvr>
                                        <p:cTn id="72" dur="500"/>
                                        <p:tgtEl>
                                          <p:spTgt spid="3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5"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linds(vertical)">
                                      <p:cBhvr>
                                        <p:cTn id="80" dur="500"/>
                                        <p:tgtEl>
                                          <p:spTgt spid="4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blinds(horizontal)">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linds(vertical)">
                                      <p:cBhvr>
                                        <p:cTn id="88" dur="500"/>
                                        <p:tgtEl>
                                          <p:spTgt spid="35"/>
                                        </p:tgtEl>
                                      </p:cBhvr>
                                    </p:animEffect>
                                  </p:childTnLst>
                                </p:cTn>
                              </p:par>
                              <p:par>
                                <p:cTn id="89" presetID="3" presetClass="entr" presetSubtype="5"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vertical)">
                                      <p:cBhvr>
                                        <p:cTn id="91" dur="500"/>
                                        <p:tgtEl>
                                          <p:spTgt spid="3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blinds(horizontal)">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blinds(horizontal)">
                                      <p:cBhvr>
                                        <p:cTn id="109" dur="500"/>
                                        <p:tgtEl>
                                          <p:spTgt spid="4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blinds(horizontal)">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blinds(horizontal)">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blinds(horizontal)">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blinds(horizontal)">
                                      <p:cBhvr>
                                        <p:cTn id="129" dur="500"/>
                                        <p:tgtEl>
                                          <p:spTgt spid="5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blinds(horizontal)">
                                      <p:cBhvr>
                                        <p:cTn id="139" dur="500"/>
                                        <p:tgtEl>
                                          <p:spTgt spid="5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blinds(horizontal)">
                                      <p:cBhvr>
                                        <p:cTn id="144" dur="500"/>
                                        <p:tgtEl>
                                          <p:spTgt spid="54"/>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blinds(horizontal)">
                                      <p:cBhvr>
                                        <p:cTn id="149" dur="500"/>
                                        <p:tgtEl>
                                          <p:spTgt spid="48"/>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blinds(horizontal)">
                                      <p:cBhvr>
                                        <p:cTn id="154" dur="500"/>
                                        <p:tgtEl>
                                          <p:spTgt spid="52"/>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blinds(horizontal)">
                                      <p:cBhvr>
                                        <p:cTn id="159" dur="500"/>
                                        <p:tgtEl>
                                          <p:spTgt spid="59"/>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blinds(horizontal)">
                                      <p:cBhvr>
                                        <p:cTn id="1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24" grpId="0"/>
      <p:bldP spid="28" grpId="0"/>
      <p:bldP spid="30" grpId="0"/>
      <p:bldP spid="33" grpId="0"/>
      <p:bldP spid="34" grpId="0"/>
      <p:bldP spid="37" grpId="0"/>
      <p:bldP spid="41" grpId="0"/>
      <p:bldP spid="42" grpId="0"/>
      <p:bldP spid="43" grpId="0"/>
      <p:bldP spid="44" grpId="0" animBg="1"/>
      <p:bldP spid="45" grpId="0"/>
      <p:bldP spid="46" grpId="0"/>
      <p:bldP spid="47" grpId="0"/>
      <p:bldP spid="48" grpId="0"/>
      <p:bldP spid="49" grpId="0"/>
      <p:bldP spid="50" grpId="0" animBg="1"/>
      <p:bldP spid="51" grpId="0" animBg="1"/>
      <p:bldP spid="52" grpId="0" animBg="1"/>
      <p:bldP spid="53" grpId="0"/>
      <p:bldP spid="54" grpId="0"/>
      <p:bldP spid="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2206053" cy="307777"/>
          </a:xfrm>
          <a:prstGeom prst="rect">
            <a:avLst/>
          </a:prstGeom>
          <a:noFill/>
        </p:spPr>
        <p:txBody>
          <a:bodyPr wrap="none" rtlCol="0">
            <a:spAutoFit/>
          </a:bodyPr>
          <a:lstStyle/>
          <a:p>
            <a:r>
              <a:rPr lang="en-US" sz="1400" u="sng" dirty="0">
                <a:latin typeface="Comic Sans MS" panose="030F0702030302020204" pitchFamily="66" charset="0"/>
              </a:rPr>
              <a:t>Complementary function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C5E12698-CA04-4E5B-9BE3-B48B779B397F}"/>
                  </a:ext>
                </a:extLst>
              </p:cNvPr>
              <p:cNvSpPr txBox="1"/>
              <p:nvPr/>
            </p:nvSpPr>
            <p:spPr>
              <a:xfrm>
                <a:off x="4285695" y="1975254"/>
                <a:ext cx="1831020"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C5E12698-CA04-4E5B-9BE3-B48B779B397F}"/>
                  </a:ext>
                </a:extLst>
              </p:cNvPr>
              <p:cNvSpPr txBox="1">
                <a:spLocks noRot="1" noChangeAspect="1" noMove="1" noResize="1" noEditPoints="1" noAdjustHandles="1" noChangeArrowheads="1" noChangeShapeType="1" noTextEdit="1"/>
              </p:cNvSpPr>
              <p:nvPr/>
            </p:nvSpPr>
            <p:spPr>
              <a:xfrm>
                <a:off x="4285695" y="1975254"/>
                <a:ext cx="1831020"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438093" y="2598170"/>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r>
                        <a:rPr lang="en-US" sz="1400" b="0" i="1" smtClean="0">
                          <a:latin typeface="Cambria Math" panose="02040503050406030204" pitchFamily="18" charset="0"/>
                        </a:rPr>
                        <m:t>𝑚</m:t>
                      </m:r>
                      <m:r>
                        <a:rPr lang="en-US" sz="1400" b="0" i="1" smtClean="0">
                          <a:latin typeface="Cambria Math" panose="02040503050406030204" pitchFamily="18" charset="0"/>
                        </a:rPr>
                        <m:t>+5=0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438093" y="2598170"/>
                <a:ext cx="1767397"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260BDFC-FE58-4B71-AD9E-B71535EFE205}"/>
                  </a:ext>
                </a:extLst>
              </p:cNvPr>
              <p:cNvSpPr txBox="1"/>
              <p:nvPr/>
            </p:nvSpPr>
            <p:spPr>
              <a:xfrm>
                <a:off x="5158661" y="3052413"/>
                <a:ext cx="15972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2260BDFC-FE58-4B71-AD9E-B71535EFE205}"/>
                  </a:ext>
                </a:extLst>
              </p:cNvPr>
              <p:cNvSpPr txBox="1">
                <a:spLocks noRot="1" noChangeAspect="1" noMove="1" noResize="1" noEditPoints="1" noAdjustHandles="1" noChangeArrowheads="1" noChangeShapeType="1" noTextEdit="1"/>
              </p:cNvSpPr>
              <p:nvPr/>
            </p:nvSpPr>
            <p:spPr>
              <a:xfrm>
                <a:off x="5158661" y="3052413"/>
                <a:ext cx="159724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4">
                <a:extLst>
                  <a:ext uri="{FF2B5EF4-FFF2-40B4-BE49-F238E27FC236}">
                    <a16:creationId xmlns:a16="http://schemas.microsoft.com/office/drawing/2014/main" id="{57E4C6F2-96BC-4710-BEB1-30900986234A}"/>
                  </a:ext>
                </a:extLst>
              </p:cNvPr>
              <p:cNvSpPr txBox="1"/>
              <p:nvPr/>
            </p:nvSpPr>
            <p:spPr>
              <a:xfrm>
                <a:off x="5444356" y="3503502"/>
                <a:ext cx="214943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smtClean="0">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oMath>
                  </m:oMathPara>
                </a14:m>
                <a:endParaRPr lang="en-GB" sz="1400" dirty="0"/>
              </a:p>
            </p:txBody>
          </p:sp>
        </mc:Choice>
        <mc:Fallback xmlns="">
          <p:sp>
            <p:nvSpPr>
              <p:cNvPr id="22" name="TextBox 24">
                <a:extLst>
                  <a:ext uri="{FF2B5EF4-FFF2-40B4-BE49-F238E27FC236}">
                    <a16:creationId xmlns:a16="http://schemas.microsoft.com/office/drawing/2014/main" id="{57E4C6F2-96BC-4710-BEB1-30900986234A}"/>
                  </a:ext>
                </a:extLst>
              </p:cNvPr>
              <p:cNvSpPr txBox="1">
                <a:spLocks noRot="1" noChangeAspect="1" noMove="1" noResize="1" noEditPoints="1" noAdjustHandles="1" noChangeArrowheads="1" noChangeShapeType="1" noTextEdit="1"/>
              </p:cNvSpPr>
              <p:nvPr/>
            </p:nvSpPr>
            <p:spPr>
              <a:xfrm>
                <a:off x="5444356" y="3503502"/>
                <a:ext cx="2149435" cy="307777"/>
              </a:xfrm>
              <a:prstGeom prst="rect">
                <a:avLst/>
              </a:prstGeom>
              <a:blipFill>
                <a:blip r:embed="rId13"/>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925932" y="2278221"/>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20E43030-6213-4E6C-AF6B-BD70012B1F4C}"/>
              </a:ext>
            </a:extLst>
          </p:cNvPr>
          <p:cNvSpPr txBox="1"/>
          <p:nvPr/>
        </p:nvSpPr>
        <p:spPr>
          <a:xfrm>
            <a:off x="6189669" y="225223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61B96772-7D10-42FC-819F-F6A6F2C9894F}"/>
              </a:ext>
            </a:extLst>
          </p:cNvPr>
          <p:cNvSpPr/>
          <p:nvPr/>
        </p:nvSpPr>
        <p:spPr>
          <a:xfrm>
            <a:off x="6343182" y="275761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5F68F687-170E-4D51-8509-8353594F2763}"/>
              </a:ext>
            </a:extLst>
          </p:cNvPr>
          <p:cNvSpPr/>
          <p:nvPr/>
        </p:nvSpPr>
        <p:spPr>
          <a:xfrm>
            <a:off x="7364114" y="318374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17322D87-2B94-4430-8154-7D1F74613BFD}"/>
              </a:ext>
            </a:extLst>
          </p:cNvPr>
          <p:cNvSpPr txBox="1"/>
          <p:nvPr/>
        </p:nvSpPr>
        <p:spPr>
          <a:xfrm>
            <a:off x="6562531" y="2891426"/>
            <a:ext cx="65501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28" name="TextBox 54">
                <a:extLst>
                  <a:ext uri="{FF2B5EF4-FFF2-40B4-BE49-F238E27FC236}">
                    <a16:creationId xmlns:a16="http://schemas.microsoft.com/office/drawing/2014/main" id="{0EEBC959-5AD6-49A5-B8B6-D0A606BD2BA6}"/>
                  </a:ext>
                </a:extLst>
              </p:cNvPr>
              <p:cNvSpPr txBox="1"/>
              <p:nvPr/>
            </p:nvSpPr>
            <p:spPr>
              <a:xfrm>
                <a:off x="7601217" y="3068981"/>
                <a:ext cx="154278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=−2</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8" name="TextBox 54">
                <a:extLst>
                  <a:ext uri="{FF2B5EF4-FFF2-40B4-BE49-F238E27FC236}">
                    <a16:creationId xmlns:a16="http://schemas.microsoft.com/office/drawing/2014/main" id="{0EEBC959-5AD6-49A5-B8B6-D0A606BD2BA6}"/>
                  </a:ext>
                </a:extLst>
              </p:cNvPr>
              <p:cNvSpPr txBox="1">
                <a:spLocks noRot="1" noChangeAspect="1" noMove="1" noResize="1" noEditPoints="1" noAdjustHandles="1" noChangeArrowheads="1" noChangeShapeType="1" noTextEdit="1"/>
              </p:cNvSpPr>
              <p:nvPr/>
            </p:nvSpPr>
            <p:spPr>
              <a:xfrm>
                <a:off x="7601217" y="3068981"/>
                <a:ext cx="1542783" cy="646331"/>
              </a:xfrm>
              <a:prstGeom prst="rect">
                <a:avLst/>
              </a:prstGeom>
              <a:blipFill>
                <a:blip r:embed="rId14"/>
                <a:stretch>
                  <a:fillRect r="-1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5"/>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31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blinds(horizontal)">
                                      <p:cBhvr>
                                        <p:cTn id="7" dur="5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1" grpId="0"/>
      <p:bldP spid="22" grpId="0"/>
      <p:bldP spid="23" grpId="0" animBg="1"/>
      <p:bldP spid="24" grpId="0"/>
      <p:bldP spid="25" grpId="0" animBg="1"/>
      <p:bldP spid="26" grpId="0" animBg="1"/>
      <p:bldP spid="27" grpId="0"/>
      <p:bldP spid="28"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180641" y="2491639"/>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180641" y="2491639"/>
                <a:ext cx="1767397" cy="307777"/>
              </a:xfrm>
              <a:prstGeom prst="rect">
                <a:avLst/>
              </a:prstGeom>
              <a:blipFill>
                <a:blip r:embed="rId10"/>
                <a:stretch>
                  <a:fillRect b="-8000"/>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712868" y="265996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20E43030-6213-4E6C-AF6B-BD70012B1F4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function involves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𝑠𝑖𝑛𝑡</m:t>
                    </m:r>
                  </m:oMath>
                </a14:m>
                <a:r>
                  <a:rPr lang="en-US" sz="1400" dirty="0">
                    <a:solidFill>
                      <a:srgbClr val="FF0000"/>
                    </a:solidFill>
                    <a:latin typeface="Comic Sans MS" panose="030F0702030302020204" pitchFamily="66" charset="0"/>
                    <a:sym typeface="Wingdings" panose="05000000000000000000" pitchFamily="2" charset="2"/>
                  </a:rPr>
                  <a: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𝑝𝑠𝑖𝑛𝑡</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𝑞𝑐𝑜𝑠𝑡</m:t>
                    </m:r>
                  </m:oMath>
                </a14:m>
                <a:r>
                  <a:rPr lang="en-US" sz="1400" dirty="0">
                    <a:solidFill>
                      <a:srgbClr val="FF0000"/>
                    </a:solidFill>
                    <a:latin typeface="Comic Sans MS" panose="030F0702030302020204" pitchFamily="66" charset="0"/>
                  </a:rPr>
                  <a:t> as a possible form</a:t>
                </a:r>
              </a:p>
            </p:txBody>
          </p:sp>
        </mc:Choice>
        <mc:Fallback xmlns="">
          <p:sp>
            <p:nvSpPr>
              <p:cNvPr id="24" name="TextBox 54">
                <a:extLst>
                  <a:ext uri="{FF2B5EF4-FFF2-40B4-BE49-F238E27FC236}">
                    <a16:creationId xmlns:a16="http://schemas.microsoft.com/office/drawing/2014/main" id="{20E43030-6213-4E6C-AF6B-BD70012B1F4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1"/>
                <a:stretch>
                  <a:fillRect t="-2353" r="-127" b="-11765"/>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17322D87-2B94-4430-8154-7D1F74613BFD}"/>
              </a:ext>
            </a:extLst>
          </p:cNvPr>
          <p:cNvSpPr txBox="1"/>
          <p:nvPr/>
        </p:nvSpPr>
        <p:spPr>
          <a:xfrm>
            <a:off x="6001304" y="2776016"/>
            <a:ext cx="12073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35EE1AFA-BDB0-4D00-B404-8723BB8B9CF1}"/>
                  </a:ext>
                </a:extLst>
              </p:cNvPr>
              <p:cNvSpPr txBox="1"/>
              <p:nvPr/>
            </p:nvSpPr>
            <p:spPr>
              <a:xfrm>
                <a:off x="4128855" y="2857103"/>
                <a:ext cx="1767397"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𝑝𝑐𝑜𝑠𝑡</m:t>
                      </m:r>
                      <m:r>
                        <a:rPr lang="en-US" sz="1400" b="0" i="1" smtClean="0">
                          <a:latin typeface="Cambria Math" panose="02040503050406030204" pitchFamily="18" charset="0"/>
                        </a:rPr>
                        <m:t>−</m:t>
                      </m:r>
                      <m:r>
                        <a:rPr lang="en-US" sz="1400" b="0" i="1" smtClean="0">
                          <a:latin typeface="Cambria Math" panose="02040503050406030204" pitchFamily="18" charset="0"/>
                        </a:rPr>
                        <m:t>𝑞𝑠𝑖𝑛𝑡</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35EE1AFA-BDB0-4D00-B404-8723BB8B9CF1}"/>
                  </a:ext>
                </a:extLst>
              </p:cNvPr>
              <p:cNvSpPr txBox="1">
                <a:spLocks noRot="1" noChangeAspect="1" noMove="1" noResize="1" noEditPoints="1" noAdjustHandles="1" noChangeArrowheads="1" noChangeShapeType="1" noTextEdit="1"/>
              </p:cNvSpPr>
              <p:nvPr/>
            </p:nvSpPr>
            <p:spPr>
              <a:xfrm>
                <a:off x="4128855" y="2857103"/>
                <a:ext cx="1767397"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A31E6C94-4C2A-405E-8779-600279D6A4A7}"/>
                  </a:ext>
                </a:extLst>
              </p:cNvPr>
              <p:cNvSpPr txBox="1"/>
              <p:nvPr/>
            </p:nvSpPr>
            <p:spPr>
              <a:xfrm>
                <a:off x="3961658" y="3364610"/>
                <a:ext cx="2163933"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31" name="テキスト ボックス 30">
                <a:extLst>
                  <a:ext uri="{FF2B5EF4-FFF2-40B4-BE49-F238E27FC236}">
                    <a16:creationId xmlns:a16="http://schemas.microsoft.com/office/drawing/2014/main" id="{A31E6C94-4C2A-405E-8779-600279D6A4A7}"/>
                  </a:ext>
                </a:extLst>
              </p:cNvPr>
              <p:cNvSpPr txBox="1">
                <a:spLocks noRot="1" noChangeAspect="1" noMove="1" noResize="1" noEditPoints="1" noAdjustHandles="1" noChangeArrowheads="1" noChangeShapeType="1" noTextEdit="1"/>
              </p:cNvSpPr>
              <p:nvPr/>
            </p:nvSpPr>
            <p:spPr>
              <a:xfrm>
                <a:off x="3961658" y="3364610"/>
                <a:ext cx="2163933" cy="524567"/>
              </a:xfrm>
              <a:prstGeom prst="rect">
                <a:avLst/>
              </a:prstGeom>
              <a:blipFill>
                <a:blip r:embed="rId14"/>
                <a:stretch>
                  <a:fillRect/>
                </a:stretch>
              </a:blipFill>
            </p:spPr>
            <p:txBody>
              <a:bodyPr/>
              <a:lstStyle/>
              <a:p>
                <a:r>
                  <a:rPr lang="en-GB">
                    <a:noFill/>
                  </a:rPr>
                  <a:t> </a:t>
                </a:r>
              </a:p>
            </p:txBody>
          </p:sp>
        </mc:Fallback>
      </mc:AlternateContent>
      <p:sp>
        <p:nvSpPr>
          <p:cNvPr id="32" name="Arc 53">
            <a:extLst>
              <a:ext uri="{FF2B5EF4-FFF2-40B4-BE49-F238E27FC236}">
                <a16:creationId xmlns:a16="http://schemas.microsoft.com/office/drawing/2014/main" id="{A5707287-0939-45C9-B954-5FBB3CA06541}"/>
              </a:ext>
            </a:extLst>
          </p:cNvPr>
          <p:cNvSpPr/>
          <p:nvPr/>
        </p:nvSpPr>
        <p:spPr>
          <a:xfrm>
            <a:off x="5872666" y="31659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54">
            <a:extLst>
              <a:ext uri="{FF2B5EF4-FFF2-40B4-BE49-F238E27FC236}">
                <a16:creationId xmlns:a16="http://schemas.microsoft.com/office/drawing/2014/main" id="{497B398D-1B4C-4C57-8556-8E06214DAC82}"/>
              </a:ext>
            </a:extLst>
          </p:cNvPr>
          <p:cNvSpPr txBox="1"/>
          <p:nvPr/>
        </p:nvSpPr>
        <p:spPr>
          <a:xfrm>
            <a:off x="6098957" y="3282044"/>
            <a:ext cx="166900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2C77C400-0BBD-42FF-BCA5-460EDDD794DF}"/>
                  </a:ext>
                </a:extLst>
              </p:cNvPr>
              <p:cNvSpPr txBox="1"/>
              <p:nvPr/>
            </p:nvSpPr>
            <p:spPr>
              <a:xfrm>
                <a:off x="6363070" y="4611923"/>
                <a:ext cx="2088472" cy="4628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𝑑</m:t>
                              </m:r>
                            </m:e>
                            <m:sup>
                              <m:r>
                                <a:rPr lang="en-US" sz="1200" b="0" i="1" smtClean="0">
                                  <a:latin typeface="Cambria Math" panose="02040503050406030204" pitchFamily="18" charset="0"/>
                                </a:rPr>
                                <m:t>2</m:t>
                              </m:r>
                            </m:sup>
                          </m:sSup>
                          <m:r>
                            <a:rPr lang="en-US" sz="1200" b="0" i="1" smtClean="0">
                              <a:latin typeface="Cambria Math" panose="02040503050406030204" pitchFamily="18" charset="0"/>
                            </a:rPr>
                            <m:t>𝑥</m:t>
                          </m:r>
                        </m:num>
                        <m:den>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𝑑𝑡</m:t>
                              </m:r>
                            </m:e>
                            <m:sup>
                              <m:r>
                                <a:rPr lang="en-US" sz="1200" b="0" i="1" smtClean="0">
                                  <a:latin typeface="Cambria Math" panose="02040503050406030204" pitchFamily="18" charset="0"/>
                                </a:rPr>
                                <m:t>2</m:t>
                              </m:r>
                            </m:sup>
                          </m:sSup>
                        </m:den>
                      </m:f>
                      <m:r>
                        <a:rPr lang="en-US" sz="1200" b="0" i="1" smtClean="0">
                          <a:latin typeface="Cambria Math" panose="02040503050406030204" pitchFamily="18" charset="0"/>
                        </a:rPr>
                        <m:t>+4</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𝑑𝑥</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+5</m:t>
                      </m:r>
                      <m:r>
                        <a:rPr lang="en-US" sz="1200" b="0" i="1" smtClean="0">
                          <a:latin typeface="Cambria Math" panose="02040503050406030204" pitchFamily="18" charset="0"/>
                        </a:rPr>
                        <m:t>𝑥</m:t>
                      </m:r>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4" name="テキスト ボックス 33">
                <a:extLst>
                  <a:ext uri="{FF2B5EF4-FFF2-40B4-BE49-F238E27FC236}">
                    <a16:creationId xmlns:a16="http://schemas.microsoft.com/office/drawing/2014/main" id="{2C77C400-0BBD-42FF-BCA5-460EDDD794DF}"/>
                  </a:ext>
                </a:extLst>
              </p:cNvPr>
              <p:cNvSpPr txBox="1">
                <a:spLocks noRot="1" noChangeAspect="1" noMove="1" noResize="1" noEditPoints="1" noAdjustHandles="1" noChangeArrowheads="1" noChangeShapeType="1" noTextEdit="1"/>
              </p:cNvSpPr>
              <p:nvPr/>
            </p:nvSpPr>
            <p:spPr>
              <a:xfrm>
                <a:off x="6363070" y="4611923"/>
                <a:ext cx="2088472" cy="462884"/>
              </a:xfrm>
              <a:prstGeom prst="rect">
                <a:avLst/>
              </a:prstGeom>
              <a:blipFill>
                <a:blip r:embed="rId15"/>
                <a:stretch>
                  <a:fillRect b="-2667"/>
                </a:stretch>
              </a:blipFill>
            </p:spPr>
            <p:txBody>
              <a:bodyPr/>
              <a:lstStyle/>
              <a:p>
                <a:r>
                  <a:rPr lang="en-GB">
                    <a:noFill/>
                  </a:rPr>
                  <a:t> </a:t>
                </a:r>
              </a:p>
            </p:txBody>
          </p:sp>
        </mc:Fallback>
      </mc:AlternateContent>
      <p:sp>
        <p:nvSpPr>
          <p:cNvPr id="35" name="TextBox 54">
            <a:extLst>
              <a:ext uri="{FF2B5EF4-FFF2-40B4-BE49-F238E27FC236}">
                <a16:creationId xmlns:a16="http://schemas.microsoft.com/office/drawing/2014/main" id="{546ABEAF-7E44-4D4E-9636-A9C6ED7A6F89}"/>
              </a:ext>
            </a:extLst>
          </p:cNvPr>
          <p:cNvSpPr txBox="1"/>
          <p:nvPr/>
        </p:nvSpPr>
        <p:spPr>
          <a:xfrm>
            <a:off x="4083728" y="403664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these need to make the original equation work!</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8D8615B3-7CE0-46F0-A3FF-9247B9159A22}"/>
                  </a:ext>
                </a:extLst>
              </p:cNvPr>
              <p:cNvSpPr txBox="1"/>
              <p:nvPr/>
            </p:nvSpPr>
            <p:spPr>
              <a:xfrm>
                <a:off x="3835155" y="5190452"/>
                <a:ext cx="44921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i="1">
                              <a:latin typeface="Cambria Math" panose="02040503050406030204" pitchFamily="18" charset="0"/>
                            </a:rPr>
                            <m:t>−</m:t>
                          </m:r>
                          <m:r>
                            <a:rPr lang="en-US" sz="1200" i="1">
                              <a:latin typeface="Cambria Math" panose="02040503050406030204" pitchFamily="18" charset="0"/>
                            </a:rPr>
                            <m:t>𝑝𝑠𝑖𝑛𝑡</m:t>
                          </m:r>
                          <m:r>
                            <a:rPr lang="en-US" sz="1200" i="1">
                              <a:latin typeface="Cambria Math" panose="02040503050406030204" pitchFamily="18" charset="0"/>
                            </a:rPr>
                            <m:t>−</m:t>
                          </m:r>
                          <m:r>
                            <a:rPr lang="en-US" sz="1200" i="1">
                              <a:latin typeface="Cambria Math" panose="02040503050406030204" pitchFamily="18" charset="0"/>
                            </a:rPr>
                            <m:t>𝑞𝑐𝑜𝑠𝑡</m:t>
                          </m:r>
                        </m:e>
                      </m:d>
                      <m:r>
                        <a:rPr lang="en-US" sz="1200" b="0" i="1" smtClean="0">
                          <a:latin typeface="Cambria Math" panose="02040503050406030204" pitchFamily="18" charset="0"/>
                        </a:rPr>
                        <m:t>+4</m:t>
                      </m:r>
                      <m:d>
                        <m:dPr>
                          <m:ctrlPr>
                            <a:rPr lang="en-US" sz="1200" b="0" i="1" smtClean="0">
                              <a:latin typeface="Cambria Math" panose="02040503050406030204" pitchFamily="18" charset="0"/>
                            </a:rPr>
                          </m:ctrlPr>
                        </m:dPr>
                        <m:e>
                          <m:r>
                            <a:rPr lang="en-US" sz="1200" i="1">
                              <a:latin typeface="Cambria Math" panose="02040503050406030204" pitchFamily="18" charset="0"/>
                            </a:rPr>
                            <m:t>𝑝𝑐𝑜𝑠𝑡</m:t>
                          </m:r>
                          <m:r>
                            <a:rPr lang="en-US" sz="1200" i="1">
                              <a:latin typeface="Cambria Math" panose="02040503050406030204" pitchFamily="18" charset="0"/>
                            </a:rPr>
                            <m:t>−</m:t>
                          </m:r>
                          <m:r>
                            <a:rPr lang="en-US" sz="1200" i="1">
                              <a:latin typeface="Cambria Math" panose="02040503050406030204" pitchFamily="18" charset="0"/>
                            </a:rPr>
                            <m:t>𝑞𝑠𝑖𝑛𝑡</m:t>
                          </m:r>
                        </m:e>
                      </m:d>
                      <m:r>
                        <a:rPr lang="en-US" sz="1200" b="0" i="1" smtClean="0">
                          <a:latin typeface="Cambria Math" panose="02040503050406030204" pitchFamily="18" charset="0"/>
                        </a:rPr>
                        <m:t>+5</m:t>
                      </m:r>
                      <m:d>
                        <m:dPr>
                          <m:ctrlPr>
                            <a:rPr lang="en-US" sz="1200" b="0" i="1" smtClean="0">
                              <a:latin typeface="Cambria Math" panose="02040503050406030204" pitchFamily="18" charset="0"/>
                            </a:rPr>
                          </m:ctrlPr>
                        </m:dPr>
                        <m:e>
                          <m:r>
                            <a:rPr lang="en-US" sz="1200" i="1">
                              <a:latin typeface="Cambria Math" panose="02040503050406030204" pitchFamily="18" charset="0"/>
                            </a:rPr>
                            <m:t>𝑝𝑠𝑖𝑛𝑡</m:t>
                          </m:r>
                          <m:r>
                            <a:rPr lang="en-US" sz="1200" i="1">
                              <a:latin typeface="Cambria Math" panose="02040503050406030204" pitchFamily="18" charset="0"/>
                            </a:rPr>
                            <m:t>+</m:t>
                          </m:r>
                          <m:r>
                            <a:rPr lang="en-US" sz="1200" i="1">
                              <a:latin typeface="Cambria Math" panose="02040503050406030204" pitchFamily="18" charset="0"/>
                            </a:rPr>
                            <m:t>𝑞𝑐𝑜𝑠𝑡</m:t>
                          </m:r>
                        </m:e>
                      </m:d>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6" name="テキスト ボックス 35">
                <a:extLst>
                  <a:ext uri="{FF2B5EF4-FFF2-40B4-BE49-F238E27FC236}">
                    <a16:creationId xmlns:a16="http://schemas.microsoft.com/office/drawing/2014/main" id="{8D8615B3-7CE0-46F0-A3FF-9247B9159A22}"/>
                  </a:ext>
                </a:extLst>
              </p:cNvPr>
              <p:cNvSpPr txBox="1">
                <a:spLocks noRot="1" noChangeAspect="1" noMove="1" noResize="1" noEditPoints="1" noAdjustHandles="1" noChangeArrowheads="1" noChangeShapeType="1" noTextEdit="1"/>
              </p:cNvSpPr>
              <p:nvPr/>
            </p:nvSpPr>
            <p:spPr>
              <a:xfrm>
                <a:off x="3835155" y="5190452"/>
                <a:ext cx="4492100" cy="276999"/>
              </a:xfrm>
              <a:prstGeom prst="rect">
                <a:avLst/>
              </a:prstGeom>
              <a:blipFill>
                <a:blip r:embed="rId16"/>
                <a:stretch>
                  <a:fillRect b="-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25C3FEF-FF8E-4760-ADCC-A6E1965CEFE3}"/>
                  </a:ext>
                </a:extLst>
              </p:cNvPr>
              <p:cNvSpPr txBox="1"/>
              <p:nvPr/>
            </p:nvSpPr>
            <p:spPr>
              <a:xfrm>
                <a:off x="5523392" y="5644693"/>
                <a:ext cx="28127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e>
                      </m:d>
                      <m:r>
                        <a:rPr lang="en-US" sz="1200" b="0" i="1" smtClean="0">
                          <a:latin typeface="Cambria Math" panose="02040503050406030204" pitchFamily="18" charset="0"/>
                        </a:rPr>
                        <m:t>𝑠𝑖𝑛𝑡</m:t>
                      </m:r>
                      <m:r>
                        <a:rPr lang="en-US" sz="1200" b="0" i="1" smtClean="0">
                          <a:latin typeface="Cambria Math" panose="02040503050406030204" pitchFamily="18" charset="0"/>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e>
                      </m:d>
                      <m:r>
                        <a:rPr lang="en-US" sz="1200" b="0" i="1" smtClean="0">
                          <a:latin typeface="Cambria Math" panose="02040503050406030204" pitchFamily="18" charset="0"/>
                        </a:rPr>
                        <m:t>𝑐𝑜𝑠𝑡</m:t>
                      </m:r>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7" name="テキスト ボックス 36">
                <a:extLst>
                  <a:ext uri="{FF2B5EF4-FFF2-40B4-BE49-F238E27FC236}">
                    <a16:creationId xmlns:a16="http://schemas.microsoft.com/office/drawing/2014/main" id="{E25C3FEF-FF8E-4760-ADCC-A6E1965CEFE3}"/>
                  </a:ext>
                </a:extLst>
              </p:cNvPr>
              <p:cNvSpPr txBox="1">
                <a:spLocks noRot="1" noChangeAspect="1" noMove="1" noResize="1" noEditPoints="1" noAdjustHandles="1" noChangeArrowheads="1" noChangeShapeType="1" noTextEdit="1"/>
              </p:cNvSpPr>
              <p:nvPr/>
            </p:nvSpPr>
            <p:spPr>
              <a:xfrm>
                <a:off x="5523392" y="5644693"/>
                <a:ext cx="2812740"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21680E5-84C4-4850-9E60-DFE9840BF75A}"/>
                  </a:ext>
                </a:extLst>
              </p:cNvPr>
              <p:cNvSpPr txBox="1"/>
              <p:nvPr/>
            </p:nvSpPr>
            <p:spPr>
              <a:xfrm>
                <a:off x="5125380" y="6143320"/>
                <a:ext cx="109786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r>
                        <a:rPr lang="en-US" sz="1200" b="0" i="1" smtClean="0">
                          <a:latin typeface="Cambria Math" panose="02040503050406030204" pitchFamily="18" charset="0"/>
                        </a:rPr>
                        <m:t>=8</m:t>
                      </m:r>
                    </m:oMath>
                  </m:oMathPara>
                </a14:m>
                <a:endParaRPr lang="en-GB" sz="1200" dirty="0"/>
              </a:p>
            </p:txBody>
          </p:sp>
        </mc:Choice>
        <mc:Fallback xmlns="">
          <p:sp>
            <p:nvSpPr>
              <p:cNvPr id="38" name="テキスト ボックス 37">
                <a:extLst>
                  <a:ext uri="{FF2B5EF4-FFF2-40B4-BE49-F238E27FC236}">
                    <a16:creationId xmlns:a16="http://schemas.microsoft.com/office/drawing/2014/main" id="{021680E5-84C4-4850-9E60-DFE9840BF75A}"/>
                  </a:ext>
                </a:extLst>
              </p:cNvPr>
              <p:cNvSpPr txBox="1">
                <a:spLocks noRot="1" noChangeAspect="1" noMove="1" noResize="1" noEditPoints="1" noAdjustHandles="1" noChangeArrowheads="1" noChangeShapeType="1" noTextEdit="1"/>
              </p:cNvSpPr>
              <p:nvPr/>
            </p:nvSpPr>
            <p:spPr>
              <a:xfrm>
                <a:off x="5125380" y="6143320"/>
                <a:ext cx="1097869" cy="276999"/>
              </a:xfrm>
              <a:prstGeom prst="rect">
                <a:avLst/>
              </a:prstGeom>
              <a:blipFill>
                <a:blip r:embed="rId1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668B7C5-685B-4FB4-87E3-6665B63DAE75}"/>
                  </a:ext>
                </a:extLst>
              </p:cNvPr>
              <p:cNvSpPr txBox="1"/>
              <p:nvPr/>
            </p:nvSpPr>
            <p:spPr>
              <a:xfrm>
                <a:off x="6954176" y="6143322"/>
                <a:ext cx="109786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r>
                        <a:rPr lang="en-US" sz="1200" b="0" i="1" smtClean="0">
                          <a:latin typeface="Cambria Math" panose="02040503050406030204" pitchFamily="18" charset="0"/>
                        </a:rPr>
                        <m:t>=0</m:t>
                      </m:r>
                    </m:oMath>
                  </m:oMathPara>
                </a14:m>
                <a:endParaRPr lang="en-GB" sz="1200" dirty="0"/>
              </a:p>
            </p:txBody>
          </p:sp>
        </mc:Choice>
        <mc:Fallback xmlns="">
          <p:sp>
            <p:nvSpPr>
              <p:cNvPr id="39" name="テキスト ボックス 38">
                <a:extLst>
                  <a:ext uri="{FF2B5EF4-FFF2-40B4-BE49-F238E27FC236}">
                    <a16:creationId xmlns:a16="http://schemas.microsoft.com/office/drawing/2014/main" id="{F668B7C5-685B-4FB4-87E3-6665B63DAE75}"/>
                  </a:ext>
                </a:extLst>
              </p:cNvPr>
              <p:cNvSpPr txBox="1">
                <a:spLocks noRot="1" noChangeAspect="1" noMove="1" noResize="1" noEditPoints="1" noAdjustHandles="1" noChangeArrowheads="1" noChangeShapeType="1" noTextEdit="1"/>
              </p:cNvSpPr>
              <p:nvPr/>
            </p:nvSpPr>
            <p:spPr>
              <a:xfrm>
                <a:off x="6954176" y="6143322"/>
                <a:ext cx="1097869" cy="276999"/>
              </a:xfrm>
              <a:prstGeom prst="rect">
                <a:avLst/>
              </a:prstGeom>
              <a:blipFill>
                <a:blip r:embed="rId19"/>
                <a:stretch>
                  <a:fillRect b="-4444"/>
                </a:stretch>
              </a:blipFill>
            </p:spPr>
            <p:txBody>
              <a:bodyPr/>
              <a:lstStyle/>
              <a:p>
                <a:r>
                  <a:rPr lang="en-GB">
                    <a:noFill/>
                  </a:rPr>
                  <a:t> </a:t>
                </a:r>
              </a:p>
            </p:txBody>
          </p:sp>
        </mc:Fallback>
      </mc:AlternateContent>
      <p:cxnSp>
        <p:nvCxnSpPr>
          <p:cNvPr id="41" name="直線矢印コネクタ 40">
            <a:extLst>
              <a:ext uri="{FF2B5EF4-FFF2-40B4-BE49-F238E27FC236}">
                <a16:creationId xmlns:a16="http://schemas.microsoft.com/office/drawing/2014/main" id="{72F663C5-24D7-43AF-9222-96B50DC69499}"/>
              </a:ext>
            </a:extLst>
          </p:cNvPr>
          <p:cNvCxnSpPr>
            <a:cxnSpLocks/>
          </p:cNvCxnSpPr>
          <p:nvPr/>
        </p:nvCxnSpPr>
        <p:spPr>
          <a:xfrm flipH="1">
            <a:off x="5717036" y="5894773"/>
            <a:ext cx="239881" cy="2414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F84754C-D86F-463F-9869-A6110F152297}"/>
              </a:ext>
            </a:extLst>
          </p:cNvPr>
          <p:cNvCxnSpPr>
            <a:cxnSpLocks/>
          </p:cNvCxnSpPr>
          <p:nvPr/>
        </p:nvCxnSpPr>
        <p:spPr>
          <a:xfrm>
            <a:off x="7112308" y="5896254"/>
            <a:ext cx="239881" cy="2414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997827A1-EE3B-4ED2-93C5-16D99A4D4458}"/>
              </a:ext>
            </a:extLst>
          </p:cNvPr>
          <p:cNvSpPr txBox="1"/>
          <p:nvPr/>
        </p:nvSpPr>
        <p:spPr>
          <a:xfrm>
            <a:off x="5885896" y="5823752"/>
            <a:ext cx="131389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Compare coefficients</a:t>
            </a:r>
            <a:endParaRPr lang="en-GB" sz="1200" dirty="0">
              <a:solidFill>
                <a:srgbClr val="FF0000"/>
              </a:solidFill>
              <a:latin typeface="Comic Sans MS" panose="030F0702030302020204" pitchFamily="66" charset="0"/>
            </a:endParaRPr>
          </a:p>
        </p:txBody>
      </p:sp>
      <p:sp>
        <p:nvSpPr>
          <p:cNvPr id="43" name="Arc 53">
            <a:extLst>
              <a:ext uri="{FF2B5EF4-FFF2-40B4-BE49-F238E27FC236}">
                <a16:creationId xmlns:a16="http://schemas.microsoft.com/office/drawing/2014/main" id="{58739290-2875-446F-B44F-05FCBFC779D8}"/>
              </a:ext>
            </a:extLst>
          </p:cNvPr>
          <p:cNvSpPr/>
          <p:nvPr/>
        </p:nvSpPr>
        <p:spPr>
          <a:xfrm>
            <a:off x="8137951" y="4900474"/>
            <a:ext cx="251447" cy="4117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9D5C85D5-E756-4D6B-AB21-7DE9024E9C5A}"/>
              </a:ext>
            </a:extLst>
          </p:cNvPr>
          <p:cNvSpPr/>
          <p:nvPr/>
        </p:nvSpPr>
        <p:spPr>
          <a:xfrm>
            <a:off x="8174941" y="5372470"/>
            <a:ext cx="251447" cy="4117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54">
            <a:extLst>
              <a:ext uri="{FF2B5EF4-FFF2-40B4-BE49-F238E27FC236}">
                <a16:creationId xmlns:a16="http://schemas.microsoft.com/office/drawing/2014/main" id="{96854263-9D43-4961-9A58-746122D5DD5E}"/>
              </a:ext>
            </a:extLst>
          </p:cNvPr>
          <p:cNvSpPr txBox="1"/>
          <p:nvPr/>
        </p:nvSpPr>
        <p:spPr>
          <a:xfrm>
            <a:off x="8238478" y="4693595"/>
            <a:ext cx="97654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from above</a:t>
            </a:r>
          </a:p>
        </p:txBody>
      </p:sp>
      <p:sp>
        <p:nvSpPr>
          <p:cNvPr id="46" name="TextBox 54">
            <a:extLst>
              <a:ext uri="{FF2B5EF4-FFF2-40B4-BE49-F238E27FC236}">
                <a16:creationId xmlns:a16="http://schemas.microsoft.com/office/drawing/2014/main" id="{2F83B728-05F6-4A7C-A46E-845CBA065BF0}"/>
              </a:ext>
            </a:extLst>
          </p:cNvPr>
          <p:cNvSpPr txBox="1"/>
          <p:nvPr/>
        </p:nvSpPr>
        <p:spPr>
          <a:xfrm>
            <a:off x="8327256" y="5448196"/>
            <a:ext cx="87001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47" name="正方形/長方形 46">
            <a:extLst>
              <a:ext uri="{FF2B5EF4-FFF2-40B4-BE49-F238E27FC236}">
                <a16:creationId xmlns:a16="http://schemas.microsoft.com/office/drawing/2014/main" id="{F6629EAC-BA50-46FF-B359-4600348E211F}"/>
              </a:ext>
            </a:extLst>
          </p:cNvPr>
          <p:cNvSpPr/>
          <p:nvPr/>
        </p:nvSpPr>
        <p:spPr>
          <a:xfrm>
            <a:off x="4328303" y="2553559"/>
            <a:ext cx="1504326" cy="21627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201E7DFD-A59D-4456-8E1B-8ECCCE4771FB}"/>
              </a:ext>
            </a:extLst>
          </p:cNvPr>
          <p:cNvSpPr/>
          <p:nvPr/>
        </p:nvSpPr>
        <p:spPr>
          <a:xfrm>
            <a:off x="4232129" y="2856879"/>
            <a:ext cx="1556112"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6126092D-093A-4F9B-A953-B6DD1152F1D1}"/>
              </a:ext>
            </a:extLst>
          </p:cNvPr>
          <p:cNvSpPr/>
          <p:nvPr/>
        </p:nvSpPr>
        <p:spPr>
          <a:xfrm>
            <a:off x="4153709" y="3399896"/>
            <a:ext cx="1794329"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正方形/長方形 49">
            <a:extLst>
              <a:ext uri="{FF2B5EF4-FFF2-40B4-BE49-F238E27FC236}">
                <a16:creationId xmlns:a16="http://schemas.microsoft.com/office/drawing/2014/main" id="{41135BC1-3F06-46C9-A13D-1A4FB110CE40}"/>
              </a:ext>
            </a:extLst>
          </p:cNvPr>
          <p:cNvSpPr/>
          <p:nvPr/>
        </p:nvSpPr>
        <p:spPr>
          <a:xfrm>
            <a:off x="6525527" y="4635372"/>
            <a:ext cx="363546"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77303D64-1E9B-4785-8C82-257336DE3573}"/>
              </a:ext>
            </a:extLst>
          </p:cNvPr>
          <p:cNvSpPr/>
          <p:nvPr/>
        </p:nvSpPr>
        <p:spPr>
          <a:xfrm>
            <a:off x="7015279" y="4627975"/>
            <a:ext cx="363546"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947471E1-F7CC-449C-ABC3-A4E56C734D6C}"/>
              </a:ext>
            </a:extLst>
          </p:cNvPr>
          <p:cNvSpPr/>
          <p:nvPr/>
        </p:nvSpPr>
        <p:spPr>
          <a:xfrm>
            <a:off x="7469520" y="4780375"/>
            <a:ext cx="227420"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正方形/長方形 52">
            <a:extLst>
              <a:ext uri="{FF2B5EF4-FFF2-40B4-BE49-F238E27FC236}">
                <a16:creationId xmlns:a16="http://schemas.microsoft.com/office/drawing/2014/main" id="{AE4AE050-F8C0-41A7-B84D-BDB3E32ED5F0}"/>
              </a:ext>
            </a:extLst>
          </p:cNvPr>
          <p:cNvSpPr/>
          <p:nvPr/>
        </p:nvSpPr>
        <p:spPr>
          <a:xfrm>
            <a:off x="6516209" y="5216860"/>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正方形/長方形 53">
            <a:extLst>
              <a:ext uri="{FF2B5EF4-FFF2-40B4-BE49-F238E27FC236}">
                <a16:creationId xmlns:a16="http://schemas.microsoft.com/office/drawing/2014/main" id="{03CD981B-7D2A-473C-B556-8FD93B8A649C}"/>
              </a:ext>
            </a:extLst>
          </p:cNvPr>
          <p:cNvSpPr/>
          <p:nvPr/>
        </p:nvSpPr>
        <p:spPr>
          <a:xfrm>
            <a:off x="5230426" y="5209462"/>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正方形/長方形 58">
            <a:extLst>
              <a:ext uri="{FF2B5EF4-FFF2-40B4-BE49-F238E27FC236}">
                <a16:creationId xmlns:a16="http://schemas.microsoft.com/office/drawing/2014/main" id="{05A46955-1CE8-4154-B65F-981BCB1B8DF1}"/>
              </a:ext>
            </a:extLst>
          </p:cNvPr>
          <p:cNvSpPr/>
          <p:nvPr/>
        </p:nvSpPr>
        <p:spPr>
          <a:xfrm>
            <a:off x="3918010" y="5210942"/>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59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linds(horizontal)">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linds(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linds(horizontal)">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50"/>
                                        </p:tgtEl>
                                      </p:cBhvr>
                                    </p:animEffect>
                                    <p:set>
                                      <p:cBhvr>
                                        <p:cTn id="92" dur="1" fill="hold">
                                          <p:stCondLst>
                                            <p:cond delay="499"/>
                                          </p:stCondLst>
                                        </p:cTn>
                                        <p:tgtEl>
                                          <p:spTgt spid="50"/>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49"/>
                                        </p:tgtEl>
                                      </p:cBhvr>
                                    </p:animEffect>
                                    <p:set>
                                      <p:cBhvr>
                                        <p:cTn id="98" dur="1" fill="hold">
                                          <p:stCondLst>
                                            <p:cond delay="499"/>
                                          </p:stCondLst>
                                        </p:cTn>
                                        <p:tgtEl>
                                          <p:spTgt spid="4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blinds(horizontal)">
                                      <p:cBhvr>
                                        <p:cTn id="103" dur="500"/>
                                        <p:tgtEl>
                                          <p:spTgt spid="5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blinds(horizontal)">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blinds(horizontal)">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51"/>
                                        </p:tgtEl>
                                      </p:cBhvr>
                                    </p:animEffect>
                                    <p:set>
                                      <p:cBhvr>
                                        <p:cTn id="118" dur="1" fill="hold">
                                          <p:stCondLst>
                                            <p:cond delay="499"/>
                                          </p:stCondLst>
                                        </p:cTn>
                                        <p:tgtEl>
                                          <p:spTgt spid="51"/>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54"/>
                                        </p:tgtEl>
                                      </p:cBhvr>
                                    </p:animEffect>
                                    <p:set>
                                      <p:cBhvr>
                                        <p:cTn id="121" dur="1" fill="hold">
                                          <p:stCondLst>
                                            <p:cond delay="499"/>
                                          </p:stCondLst>
                                        </p:cTn>
                                        <p:tgtEl>
                                          <p:spTgt spid="54"/>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48"/>
                                        </p:tgtEl>
                                      </p:cBhvr>
                                    </p:animEffect>
                                    <p:set>
                                      <p:cBhvr>
                                        <p:cTn id="124" dur="1" fill="hold">
                                          <p:stCondLst>
                                            <p:cond delay="499"/>
                                          </p:stCondLst>
                                        </p:cTn>
                                        <p:tgtEl>
                                          <p:spTgt spid="4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blinds(horizontal)">
                                      <p:cBhvr>
                                        <p:cTn id="129" dur="500"/>
                                        <p:tgtEl>
                                          <p:spTgt spid="52"/>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blinds(horizontal)">
                                      <p:cBhvr>
                                        <p:cTn id="134" dur="500"/>
                                        <p:tgtEl>
                                          <p:spTgt spid="53"/>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blinds(horizontal)">
                                      <p:cBhvr>
                                        <p:cTn id="139" dur="500"/>
                                        <p:tgtEl>
                                          <p:spTgt spid="4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52"/>
                                        </p:tgtEl>
                                      </p:cBhvr>
                                    </p:animEffect>
                                    <p:set>
                                      <p:cBhvr>
                                        <p:cTn id="144" dur="1" fill="hold">
                                          <p:stCondLst>
                                            <p:cond delay="499"/>
                                          </p:stCondLst>
                                        </p:cTn>
                                        <p:tgtEl>
                                          <p:spTgt spid="52"/>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53"/>
                                        </p:tgtEl>
                                      </p:cBhvr>
                                    </p:animEffect>
                                    <p:set>
                                      <p:cBhvr>
                                        <p:cTn id="147" dur="1" fill="hold">
                                          <p:stCondLst>
                                            <p:cond delay="499"/>
                                          </p:stCondLst>
                                        </p:cTn>
                                        <p:tgtEl>
                                          <p:spTgt spid="53"/>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47"/>
                                        </p:tgtEl>
                                      </p:cBhvr>
                                    </p:animEffect>
                                    <p:set>
                                      <p:cBhvr>
                                        <p:cTn id="150" dur="1" fill="hold">
                                          <p:stCondLst>
                                            <p:cond delay="499"/>
                                          </p:stCondLst>
                                        </p:cTn>
                                        <p:tgtEl>
                                          <p:spTgt spid="4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blinds(horizontal)">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blinds(horizontal)">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blinds(horizontal)">
                                      <p:cBhvr>
                                        <p:cTn id="165" dur="500"/>
                                        <p:tgtEl>
                                          <p:spTgt spid="37"/>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blinds(horizontal)">
                                      <p:cBhvr>
                                        <p:cTn id="170" dur="500"/>
                                        <p:tgtEl>
                                          <p:spTgt spid="5"/>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blinds(horizontal)">
                                      <p:cBhvr>
                                        <p:cTn id="175" dur="500"/>
                                        <p:tgtEl>
                                          <p:spTgt spid="41"/>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blinds(horizontal)">
                                      <p:cBhvr>
                                        <p:cTn id="180" dur="500"/>
                                        <p:tgtEl>
                                          <p:spTgt spid="38"/>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nodeType="click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blinds(horizontal)">
                                      <p:cBhvr>
                                        <p:cTn id="185" dur="500"/>
                                        <p:tgtEl>
                                          <p:spTgt spid="42"/>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blinds(horizontal)">
                                      <p:cBhvr>
                                        <p:cTn id="1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animBg="1"/>
      <p:bldP spid="24" grpId="0"/>
      <p:bldP spid="27" grpId="0"/>
      <p:bldP spid="30" grpId="0"/>
      <p:bldP spid="31" grpId="0"/>
      <p:bldP spid="32" grpId="0" animBg="1"/>
      <p:bldP spid="33" grpId="0"/>
      <p:bldP spid="34" grpId="0"/>
      <p:bldP spid="35" grpId="0"/>
      <p:bldP spid="36" grpId="0"/>
      <p:bldP spid="37" grpId="0"/>
      <p:bldP spid="38" grpId="0"/>
      <p:bldP spid="39" grpId="0"/>
      <p:bldP spid="5" grpId="0"/>
      <p:bldP spid="43" grpId="0" animBg="1"/>
      <p:bldP spid="44" grpId="0" animBg="1"/>
      <p:bldP spid="45" grpId="0"/>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9" grpId="0" animBg="1"/>
      <p:bldP spid="5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180641" y="2491639"/>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180641" y="2491639"/>
                <a:ext cx="1767397" cy="307777"/>
              </a:xfrm>
              <a:prstGeom prst="rect">
                <a:avLst/>
              </a:prstGeom>
              <a:blipFill>
                <a:blip r:embed="rId10"/>
                <a:stretch>
                  <a:fillRect b="-8000"/>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712868" y="265996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20E43030-6213-4E6C-AF6B-BD70012B1F4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function involves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𝑠𝑖𝑛𝑡</m:t>
                    </m:r>
                  </m:oMath>
                </a14:m>
                <a:r>
                  <a:rPr lang="en-US" sz="1400" dirty="0">
                    <a:solidFill>
                      <a:srgbClr val="FF0000"/>
                    </a:solidFill>
                    <a:latin typeface="Comic Sans MS" panose="030F0702030302020204" pitchFamily="66" charset="0"/>
                    <a:sym typeface="Wingdings" panose="05000000000000000000" pitchFamily="2" charset="2"/>
                  </a:rPr>
                  <a: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𝑝𝑠𝑖𝑛𝑡</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𝑞𝑐𝑜𝑠𝑡</m:t>
                    </m:r>
                  </m:oMath>
                </a14:m>
                <a:r>
                  <a:rPr lang="en-US" sz="1400" dirty="0">
                    <a:solidFill>
                      <a:srgbClr val="FF0000"/>
                    </a:solidFill>
                    <a:latin typeface="Comic Sans MS" panose="030F0702030302020204" pitchFamily="66" charset="0"/>
                  </a:rPr>
                  <a:t> as a possible form</a:t>
                </a:r>
              </a:p>
            </p:txBody>
          </p:sp>
        </mc:Choice>
        <mc:Fallback xmlns="">
          <p:sp>
            <p:nvSpPr>
              <p:cNvPr id="24" name="TextBox 54">
                <a:extLst>
                  <a:ext uri="{FF2B5EF4-FFF2-40B4-BE49-F238E27FC236}">
                    <a16:creationId xmlns:a16="http://schemas.microsoft.com/office/drawing/2014/main" id="{20E43030-6213-4E6C-AF6B-BD70012B1F4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1"/>
                <a:stretch>
                  <a:fillRect t="-2353" r="-127" b="-11765"/>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17322D87-2B94-4430-8154-7D1F74613BFD}"/>
              </a:ext>
            </a:extLst>
          </p:cNvPr>
          <p:cNvSpPr txBox="1"/>
          <p:nvPr/>
        </p:nvSpPr>
        <p:spPr>
          <a:xfrm>
            <a:off x="6001304" y="2776016"/>
            <a:ext cx="12073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35EE1AFA-BDB0-4D00-B404-8723BB8B9CF1}"/>
                  </a:ext>
                </a:extLst>
              </p:cNvPr>
              <p:cNvSpPr txBox="1"/>
              <p:nvPr/>
            </p:nvSpPr>
            <p:spPr>
              <a:xfrm>
                <a:off x="4128855" y="2857103"/>
                <a:ext cx="1767397"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𝑝𝑐𝑜𝑠𝑡</m:t>
                      </m:r>
                      <m:r>
                        <a:rPr lang="en-US" sz="1400" b="0" i="1" smtClean="0">
                          <a:latin typeface="Cambria Math" panose="02040503050406030204" pitchFamily="18" charset="0"/>
                        </a:rPr>
                        <m:t>−</m:t>
                      </m:r>
                      <m:r>
                        <a:rPr lang="en-US" sz="1400" b="0" i="1" smtClean="0">
                          <a:latin typeface="Cambria Math" panose="02040503050406030204" pitchFamily="18" charset="0"/>
                        </a:rPr>
                        <m:t>𝑞𝑠𝑖𝑛𝑡</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35EE1AFA-BDB0-4D00-B404-8723BB8B9CF1}"/>
                  </a:ext>
                </a:extLst>
              </p:cNvPr>
              <p:cNvSpPr txBox="1">
                <a:spLocks noRot="1" noChangeAspect="1" noMove="1" noResize="1" noEditPoints="1" noAdjustHandles="1" noChangeArrowheads="1" noChangeShapeType="1" noTextEdit="1"/>
              </p:cNvSpPr>
              <p:nvPr/>
            </p:nvSpPr>
            <p:spPr>
              <a:xfrm>
                <a:off x="4128855" y="2857103"/>
                <a:ext cx="1767397"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A31E6C94-4C2A-405E-8779-600279D6A4A7}"/>
                  </a:ext>
                </a:extLst>
              </p:cNvPr>
              <p:cNvSpPr txBox="1"/>
              <p:nvPr/>
            </p:nvSpPr>
            <p:spPr>
              <a:xfrm>
                <a:off x="3961658" y="3364610"/>
                <a:ext cx="2163933"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31" name="テキスト ボックス 30">
                <a:extLst>
                  <a:ext uri="{FF2B5EF4-FFF2-40B4-BE49-F238E27FC236}">
                    <a16:creationId xmlns:a16="http://schemas.microsoft.com/office/drawing/2014/main" id="{A31E6C94-4C2A-405E-8779-600279D6A4A7}"/>
                  </a:ext>
                </a:extLst>
              </p:cNvPr>
              <p:cNvSpPr txBox="1">
                <a:spLocks noRot="1" noChangeAspect="1" noMove="1" noResize="1" noEditPoints="1" noAdjustHandles="1" noChangeArrowheads="1" noChangeShapeType="1" noTextEdit="1"/>
              </p:cNvSpPr>
              <p:nvPr/>
            </p:nvSpPr>
            <p:spPr>
              <a:xfrm>
                <a:off x="3961658" y="3364610"/>
                <a:ext cx="2163933" cy="524567"/>
              </a:xfrm>
              <a:prstGeom prst="rect">
                <a:avLst/>
              </a:prstGeom>
              <a:blipFill>
                <a:blip r:embed="rId14"/>
                <a:stretch>
                  <a:fillRect/>
                </a:stretch>
              </a:blipFill>
            </p:spPr>
            <p:txBody>
              <a:bodyPr/>
              <a:lstStyle/>
              <a:p>
                <a:r>
                  <a:rPr lang="en-GB">
                    <a:noFill/>
                  </a:rPr>
                  <a:t> </a:t>
                </a:r>
              </a:p>
            </p:txBody>
          </p:sp>
        </mc:Fallback>
      </mc:AlternateContent>
      <p:sp>
        <p:nvSpPr>
          <p:cNvPr id="32" name="Arc 53">
            <a:extLst>
              <a:ext uri="{FF2B5EF4-FFF2-40B4-BE49-F238E27FC236}">
                <a16:creationId xmlns:a16="http://schemas.microsoft.com/office/drawing/2014/main" id="{A5707287-0939-45C9-B954-5FBB3CA06541}"/>
              </a:ext>
            </a:extLst>
          </p:cNvPr>
          <p:cNvSpPr/>
          <p:nvPr/>
        </p:nvSpPr>
        <p:spPr>
          <a:xfrm>
            <a:off x="5872666" y="31659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54">
            <a:extLst>
              <a:ext uri="{FF2B5EF4-FFF2-40B4-BE49-F238E27FC236}">
                <a16:creationId xmlns:a16="http://schemas.microsoft.com/office/drawing/2014/main" id="{497B398D-1B4C-4C57-8556-8E06214DAC82}"/>
              </a:ext>
            </a:extLst>
          </p:cNvPr>
          <p:cNvSpPr txBox="1"/>
          <p:nvPr/>
        </p:nvSpPr>
        <p:spPr>
          <a:xfrm>
            <a:off x="6098957" y="3282044"/>
            <a:ext cx="166900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21680E5-84C4-4850-9E60-DFE9840BF75A}"/>
                  </a:ext>
                </a:extLst>
              </p:cNvPr>
              <p:cNvSpPr txBox="1"/>
              <p:nvPr/>
            </p:nvSpPr>
            <p:spPr>
              <a:xfrm>
                <a:off x="4717007" y="4119211"/>
                <a:ext cx="16660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𝑝</m:t>
                      </m:r>
                      <m:r>
                        <a:rPr lang="en-US" sz="1400" b="0" i="1" smtClean="0">
                          <a:latin typeface="Cambria Math" panose="02040503050406030204" pitchFamily="18" charset="0"/>
                        </a:rPr>
                        <m:t>−4</m:t>
                      </m:r>
                      <m:r>
                        <a:rPr lang="en-US" sz="1400" b="0" i="1" smtClean="0">
                          <a:latin typeface="Cambria Math" panose="02040503050406030204" pitchFamily="18" charset="0"/>
                        </a:rPr>
                        <m:t>𝑞</m:t>
                      </m:r>
                      <m:r>
                        <a:rPr lang="en-US" sz="1400" b="0" i="1" smtClean="0">
                          <a:latin typeface="Cambria Math" panose="02040503050406030204" pitchFamily="18" charset="0"/>
                        </a:rPr>
                        <m:t>=8</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021680E5-84C4-4850-9E60-DFE9840BF75A}"/>
                  </a:ext>
                </a:extLst>
              </p:cNvPr>
              <p:cNvSpPr txBox="1">
                <a:spLocks noRot="1" noChangeAspect="1" noMove="1" noResize="1" noEditPoints="1" noAdjustHandles="1" noChangeArrowheads="1" noChangeShapeType="1" noTextEdit="1"/>
              </p:cNvSpPr>
              <p:nvPr/>
            </p:nvSpPr>
            <p:spPr>
              <a:xfrm>
                <a:off x="4717007" y="4119211"/>
                <a:ext cx="1666037" cy="307777"/>
              </a:xfrm>
              <a:prstGeom prst="rect">
                <a:avLst/>
              </a:prstGeom>
              <a:blipFill>
                <a:blip r:embed="rId1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668B7C5-685B-4FB4-87E3-6665B63DAE75}"/>
                  </a:ext>
                </a:extLst>
              </p:cNvPr>
              <p:cNvSpPr txBox="1"/>
              <p:nvPr/>
            </p:nvSpPr>
            <p:spPr>
              <a:xfrm>
                <a:off x="6545803" y="4119213"/>
                <a:ext cx="15950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𝑝</m:t>
                      </m:r>
                      <m:r>
                        <a:rPr lang="en-US" sz="1400" b="0" i="1" smtClean="0">
                          <a:latin typeface="Cambria Math" panose="02040503050406030204" pitchFamily="18" charset="0"/>
                        </a:rPr>
                        <m:t>+4</m:t>
                      </m:r>
                      <m:r>
                        <a:rPr lang="en-US" sz="1400" b="0" i="1" smtClean="0">
                          <a:latin typeface="Cambria Math" panose="02040503050406030204" pitchFamily="18" charset="0"/>
                        </a:rPr>
                        <m:t>𝑞</m:t>
                      </m:r>
                      <m:r>
                        <a:rPr lang="en-US" sz="1400" b="0" i="1" smtClean="0">
                          <a:latin typeface="Cambria Math" panose="02040503050406030204" pitchFamily="18" charset="0"/>
                        </a:rPr>
                        <m:t>=0</m:t>
                      </m:r>
                    </m:oMath>
                  </m:oMathPara>
                </a14:m>
                <a:endParaRPr lang="en-GB" sz="1400" dirty="0"/>
              </a:p>
            </p:txBody>
          </p:sp>
        </mc:Choice>
        <mc:Fallback xmlns="">
          <p:sp>
            <p:nvSpPr>
              <p:cNvPr id="39" name="テキスト ボックス 38">
                <a:extLst>
                  <a:ext uri="{FF2B5EF4-FFF2-40B4-BE49-F238E27FC236}">
                    <a16:creationId xmlns:a16="http://schemas.microsoft.com/office/drawing/2014/main" id="{F668B7C5-685B-4FB4-87E3-6665B63DAE75}"/>
                  </a:ext>
                </a:extLst>
              </p:cNvPr>
              <p:cNvSpPr txBox="1">
                <a:spLocks noRot="1" noChangeAspect="1" noMove="1" noResize="1" noEditPoints="1" noAdjustHandles="1" noChangeArrowheads="1" noChangeShapeType="1" noTextEdit="1"/>
              </p:cNvSpPr>
              <p:nvPr/>
            </p:nvSpPr>
            <p:spPr>
              <a:xfrm>
                <a:off x="6545803" y="4119213"/>
                <a:ext cx="1595020" cy="307777"/>
              </a:xfrm>
              <a:prstGeom prst="rect">
                <a:avLst/>
              </a:prstGeom>
              <a:blipFill>
                <a:blip r:embed="rId1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4">
                <a:extLst>
                  <a:ext uri="{FF2B5EF4-FFF2-40B4-BE49-F238E27FC236}">
                    <a16:creationId xmlns:a16="http://schemas.microsoft.com/office/drawing/2014/main" id="{15F6F87D-7FB0-457F-9E34-E44AE95B4D24}"/>
                  </a:ext>
                </a:extLst>
              </p:cNvPr>
              <p:cNvSpPr txBox="1"/>
              <p:nvPr/>
            </p:nvSpPr>
            <p:spPr>
              <a:xfrm>
                <a:off x="3737498" y="4462775"/>
                <a:ext cx="5406502"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Solving the simultaneous equations gives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𝑝</m:t>
                    </m:r>
                    <m:r>
                      <a:rPr lang="en-US" sz="1400" b="0" i="1" smtClean="0">
                        <a:solidFill>
                          <a:srgbClr val="FF0000"/>
                        </a:solidFill>
                        <a:latin typeface="Cambria Math" panose="02040503050406030204" pitchFamily="18" charset="0"/>
                        <a:sym typeface="Wingdings" panose="05000000000000000000" pitchFamily="2" charset="2"/>
                      </a:rPr>
                      <m:t>=1</m:t>
                    </m:r>
                  </m:oMath>
                </a14:m>
                <a:r>
                  <a:rPr lang="en-US" sz="1400" dirty="0">
                    <a:solidFill>
                      <a:srgbClr val="FF0000"/>
                    </a:solidFill>
                    <a:latin typeface="Comic Sans MS" panose="030F0702030302020204" pitchFamily="66" charset="0"/>
                  </a:rPr>
                  <a:t> and </a:t>
                </a:r>
                <a14:m>
                  <m:oMath xmlns:m="http://schemas.openxmlformats.org/officeDocument/2006/math">
                    <m:r>
                      <a:rPr lang="en-US" sz="1400" b="0" i="1" smtClean="0">
                        <a:solidFill>
                          <a:srgbClr val="FF0000"/>
                        </a:solidFill>
                        <a:latin typeface="Cambria Math" panose="02040503050406030204" pitchFamily="18" charset="0"/>
                      </a:rPr>
                      <m:t>𝑞</m:t>
                    </m:r>
                    <m:r>
                      <a:rPr lang="en-US" sz="1400" b="0" i="1" smtClean="0">
                        <a:solidFill>
                          <a:srgbClr val="FF0000"/>
                        </a:solidFill>
                        <a:latin typeface="Cambria Math" panose="02040503050406030204" pitchFamily="18" charset="0"/>
                      </a:rPr>
                      <m:t>=−1</m:t>
                    </m:r>
                  </m:oMath>
                </a14:m>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rPr>
                  <a:t>So we now know the particular integral…</a:t>
                </a:r>
              </a:p>
            </p:txBody>
          </p:sp>
        </mc:Choice>
        <mc:Fallback xmlns="">
          <p:sp>
            <p:nvSpPr>
              <p:cNvPr id="60" name="TextBox 54">
                <a:extLst>
                  <a:ext uri="{FF2B5EF4-FFF2-40B4-BE49-F238E27FC236}">
                    <a16:creationId xmlns:a16="http://schemas.microsoft.com/office/drawing/2014/main" id="{15F6F87D-7FB0-457F-9E34-E44AE95B4D24}"/>
                  </a:ext>
                </a:extLst>
              </p:cNvPr>
              <p:cNvSpPr txBox="1">
                <a:spLocks noRot="1" noChangeAspect="1" noMove="1" noResize="1" noEditPoints="1" noAdjustHandles="1" noChangeArrowheads="1" noChangeShapeType="1" noTextEdit="1"/>
              </p:cNvSpPr>
              <p:nvPr/>
            </p:nvSpPr>
            <p:spPr>
              <a:xfrm>
                <a:off x="3737498" y="4462775"/>
                <a:ext cx="5406502" cy="738664"/>
              </a:xfrm>
              <a:prstGeom prst="rect">
                <a:avLst/>
              </a:prstGeom>
              <a:blipFill>
                <a:blip r:embed="rId17"/>
                <a:stretch>
                  <a:fillRect t="-1653" b="-8264"/>
                </a:stretch>
              </a:blipFill>
            </p:spPr>
            <p:txBody>
              <a:bodyPr/>
              <a:lstStyle/>
              <a:p>
                <a:r>
                  <a:rPr lang="en-GB">
                    <a:noFill/>
                  </a:rPr>
                  <a:t> </a:t>
                </a:r>
              </a:p>
            </p:txBody>
          </p:sp>
        </mc:Fallback>
      </mc:AlternateContent>
      <p:cxnSp>
        <p:nvCxnSpPr>
          <p:cNvPr id="4" name="直線コネクタ 3">
            <a:extLst>
              <a:ext uri="{FF2B5EF4-FFF2-40B4-BE49-F238E27FC236}">
                <a16:creationId xmlns:a16="http://schemas.microsoft.com/office/drawing/2014/main" id="{64A67EAD-FE01-4A3B-BD1C-C0722A5F80F3}"/>
              </a:ext>
            </a:extLst>
          </p:cNvPr>
          <p:cNvCxnSpPr/>
          <p:nvPr/>
        </p:nvCxnSpPr>
        <p:spPr>
          <a:xfrm>
            <a:off x="4199138" y="4048217"/>
            <a:ext cx="47051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F8FDCE87-275B-4513-B4AE-917D9E82C07D}"/>
                  </a:ext>
                </a:extLst>
              </p:cNvPr>
              <p:cNvSpPr txBox="1"/>
              <p:nvPr/>
            </p:nvSpPr>
            <p:spPr>
              <a:xfrm>
                <a:off x="5531527" y="5262952"/>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𝑐𝑜𝑠𝑡</m:t>
                      </m:r>
                    </m:oMath>
                  </m:oMathPara>
                </a14:m>
                <a:endParaRPr lang="en-GB" sz="1400" dirty="0"/>
              </a:p>
            </p:txBody>
          </p:sp>
        </mc:Choice>
        <mc:Fallback xmlns="">
          <p:sp>
            <p:nvSpPr>
              <p:cNvPr id="61" name="テキスト ボックス 60">
                <a:extLst>
                  <a:ext uri="{FF2B5EF4-FFF2-40B4-BE49-F238E27FC236}">
                    <a16:creationId xmlns:a16="http://schemas.microsoft.com/office/drawing/2014/main" id="{F8FDCE87-275B-4513-B4AE-917D9E82C07D}"/>
                  </a:ext>
                </a:extLst>
              </p:cNvPr>
              <p:cNvSpPr txBox="1">
                <a:spLocks noRot="1" noChangeAspect="1" noMove="1" noResize="1" noEditPoints="1" noAdjustHandles="1" noChangeArrowheads="1" noChangeShapeType="1" noTextEdit="1"/>
              </p:cNvSpPr>
              <p:nvPr/>
            </p:nvSpPr>
            <p:spPr>
              <a:xfrm>
                <a:off x="5531527" y="5262952"/>
                <a:ext cx="1767397" cy="307777"/>
              </a:xfrm>
              <a:prstGeom prst="rect">
                <a:avLst/>
              </a:prstGeom>
              <a:blipFill>
                <a:blip r:embed="rId18"/>
                <a:stretch>
                  <a:fillRect/>
                </a:stretch>
              </a:blipFill>
            </p:spPr>
            <p:txBody>
              <a:bodyPr/>
              <a:lstStyle/>
              <a:p>
                <a:r>
                  <a:rPr lang="en-GB">
                    <a:noFill/>
                  </a:rPr>
                  <a:t> </a:t>
                </a:r>
              </a:p>
            </p:txBody>
          </p:sp>
        </mc:Fallback>
      </mc:AlternateContent>
      <p:sp>
        <p:nvSpPr>
          <p:cNvPr id="62" name="正方形/長方形 61">
            <a:extLst>
              <a:ext uri="{FF2B5EF4-FFF2-40B4-BE49-F238E27FC236}">
                <a16:creationId xmlns:a16="http://schemas.microsoft.com/office/drawing/2014/main" id="{465B22C1-8130-43ED-B0C8-36C34F7AED78}"/>
              </a:ext>
            </a:extLst>
          </p:cNvPr>
          <p:cNvSpPr/>
          <p:nvPr/>
        </p:nvSpPr>
        <p:spPr>
          <a:xfrm>
            <a:off x="4313507" y="2521007"/>
            <a:ext cx="1492489"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正方形/長方形 62">
            <a:extLst>
              <a:ext uri="{FF2B5EF4-FFF2-40B4-BE49-F238E27FC236}">
                <a16:creationId xmlns:a16="http://schemas.microsoft.com/office/drawing/2014/main" id="{6A0A3468-9E39-4450-9B2F-4BCDE4D3F5D3}"/>
              </a:ext>
            </a:extLst>
          </p:cNvPr>
          <p:cNvSpPr/>
          <p:nvPr/>
        </p:nvSpPr>
        <p:spPr>
          <a:xfrm>
            <a:off x="5762047" y="5310075"/>
            <a:ext cx="1331211"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24">
                <a:extLst>
                  <a:ext uri="{FF2B5EF4-FFF2-40B4-BE49-F238E27FC236}">
                    <a16:creationId xmlns:a16="http://schemas.microsoft.com/office/drawing/2014/main" id="{C6FBADC4-B3A1-44F9-A07A-BBC7EABD2BE3}"/>
                  </a:ext>
                </a:extLst>
              </p:cNvPr>
              <p:cNvSpPr txBox="1"/>
              <p:nvPr/>
            </p:nvSpPr>
            <p:spPr>
              <a:xfrm>
                <a:off x="1017360" y="5983331"/>
                <a:ext cx="1511952"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𝑃𝐼</m:t>
                      </m:r>
                      <m:r>
                        <a:rPr lang="en-US" sz="1400" b="0" i="1" smtClean="0">
                          <a:solidFill>
                            <a:srgbClr val="FF0000"/>
                          </a:solidFill>
                          <a:latin typeface="Cambria Math" panose="02040503050406030204" pitchFamily="18" charset="0"/>
                          <a:ea typeface="Cambria Math"/>
                        </a:rPr>
                        <m:t>=</m:t>
                      </m:r>
                      <m:r>
                        <a:rPr lang="en-US" sz="1400" i="1" smtClean="0">
                          <a:solidFill>
                            <a:srgbClr val="FF0000"/>
                          </a:solidFill>
                          <a:latin typeface="Cambria Math" panose="02040503050406030204" pitchFamily="18" charset="0"/>
                          <a:ea typeface="Cambria Math"/>
                        </a:rPr>
                        <m:t>𝑠</m:t>
                      </m:r>
                      <m:r>
                        <a:rPr lang="en-US" sz="1400" b="0" i="1" smtClean="0">
                          <a:solidFill>
                            <a:srgbClr val="FF0000"/>
                          </a:solidFill>
                          <a:latin typeface="Cambria Math" panose="02040503050406030204" pitchFamily="18" charset="0"/>
                          <a:ea typeface="Cambria Math"/>
                        </a:rPr>
                        <m:t>𝑖𝑛𝑡</m:t>
                      </m:r>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ea typeface="Cambria Math"/>
                        </a:rPr>
                        <m:t>𝑐𝑜𝑠𝑡</m:t>
                      </m:r>
                    </m:oMath>
                  </m:oMathPara>
                </a14:m>
                <a:endParaRPr lang="en-GB" sz="1400" dirty="0">
                  <a:solidFill>
                    <a:srgbClr val="FF0000"/>
                  </a:solidFill>
                </a:endParaRPr>
              </a:p>
            </p:txBody>
          </p:sp>
        </mc:Choice>
        <mc:Fallback xmlns="">
          <p:sp>
            <p:nvSpPr>
              <p:cNvPr id="64" name="TextBox 24">
                <a:extLst>
                  <a:ext uri="{FF2B5EF4-FFF2-40B4-BE49-F238E27FC236}">
                    <a16:creationId xmlns:a16="http://schemas.microsoft.com/office/drawing/2014/main" id="{C6FBADC4-B3A1-44F9-A07A-BBC7EABD2BE3}"/>
                  </a:ext>
                </a:extLst>
              </p:cNvPr>
              <p:cNvSpPr txBox="1">
                <a:spLocks noRot="1" noChangeAspect="1" noMove="1" noResize="1" noEditPoints="1" noAdjustHandles="1" noChangeArrowheads="1" noChangeShapeType="1" noTextEdit="1"/>
              </p:cNvSpPr>
              <p:nvPr/>
            </p:nvSpPr>
            <p:spPr>
              <a:xfrm>
                <a:off x="1017360" y="5983331"/>
                <a:ext cx="1511952" cy="307777"/>
              </a:xfrm>
              <a:prstGeom prst="rect">
                <a:avLst/>
              </a:prstGeom>
              <a:blipFill>
                <a:blip r:embed="rId19"/>
                <a:stretch>
                  <a:fillRect/>
                </a:stretch>
              </a:blipFill>
              <a:ln w="25400">
                <a:noFill/>
              </a:ln>
            </p:spPr>
            <p:txBody>
              <a:bodyPr/>
              <a:lstStyle/>
              <a:p>
                <a:r>
                  <a:rPr lang="en-GB">
                    <a:noFill/>
                  </a:rPr>
                  <a:t> </a:t>
                </a:r>
              </a:p>
            </p:txBody>
          </p:sp>
        </mc:Fallback>
      </mc:AlternateContent>
      <p:sp>
        <p:nvSpPr>
          <p:cNvPr id="65" name="TextBox 54">
            <a:extLst>
              <a:ext uri="{FF2B5EF4-FFF2-40B4-BE49-F238E27FC236}">
                <a16:creationId xmlns:a16="http://schemas.microsoft.com/office/drawing/2014/main" id="{89F52725-150E-4A9F-BB62-A3D97A803FD9}"/>
              </a:ext>
            </a:extLst>
          </p:cNvPr>
          <p:cNvSpPr txBox="1"/>
          <p:nvPr/>
        </p:nvSpPr>
        <p:spPr>
          <a:xfrm>
            <a:off x="5603288" y="5653863"/>
            <a:ext cx="16142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Therefore…</a:t>
            </a:r>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460D750A-4E0C-4FDA-A0B9-EA28D28006FC}"/>
                  </a:ext>
                </a:extLst>
              </p:cNvPr>
              <p:cNvSpPr txBox="1"/>
              <p:nvPr/>
            </p:nvSpPr>
            <p:spPr>
              <a:xfrm>
                <a:off x="4609729" y="6010156"/>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66" name="テキスト ボックス 65">
                <a:extLst>
                  <a:ext uri="{FF2B5EF4-FFF2-40B4-BE49-F238E27FC236}">
                    <a16:creationId xmlns:a16="http://schemas.microsoft.com/office/drawing/2014/main" id="{460D750A-4E0C-4FDA-A0B9-EA28D28006FC}"/>
                  </a:ext>
                </a:extLst>
              </p:cNvPr>
              <p:cNvSpPr txBox="1">
                <a:spLocks noRot="1" noChangeAspect="1" noMove="1" noResize="1" noEditPoints="1" noAdjustHandles="1" noChangeArrowheads="1" noChangeShapeType="1" noTextEdit="1"/>
              </p:cNvSpPr>
              <p:nvPr/>
            </p:nvSpPr>
            <p:spPr>
              <a:xfrm>
                <a:off x="4609729" y="6010156"/>
                <a:ext cx="3318030" cy="307777"/>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126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blinds(horizontal)">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
                                            <p:txEl>
                                              <p:pRg st="2" end="2"/>
                                            </p:txEl>
                                          </p:spTgt>
                                        </p:tgtEl>
                                        <p:attrNameLst>
                                          <p:attrName>style.visibility</p:attrName>
                                        </p:attrNameLst>
                                      </p:cBhvr>
                                      <p:to>
                                        <p:strVal val="visible"/>
                                      </p:to>
                                    </p:set>
                                    <p:animEffect transition="in" filter="blinds(horizontal)">
                                      <p:cBhvr>
                                        <p:cTn id="12" dur="500"/>
                                        <p:tgtEl>
                                          <p:spTgt spid="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blinds(horizontal)">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62"/>
                                        </p:tgtEl>
                                      </p:cBhvr>
                                    </p:animEffect>
                                    <p:set>
                                      <p:cBhvr>
                                        <p:cTn id="30" dur="1" fill="hold">
                                          <p:stCondLst>
                                            <p:cond delay="499"/>
                                          </p:stCondLst>
                                        </p:cTn>
                                        <p:tgtEl>
                                          <p:spTgt spid="62"/>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63"/>
                                        </p:tgtEl>
                                      </p:cBhvr>
                                    </p:animEffect>
                                    <p:set>
                                      <p:cBhvr>
                                        <p:cTn id="33" dur="1" fill="hold">
                                          <p:stCondLst>
                                            <p:cond delay="499"/>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linds(horizontal)">
                                      <p:cBhvr>
                                        <p:cTn id="38" dur="5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animEffect transition="in" filter="blinds(horizontal)">
                                      <p:cBhvr>
                                        <p:cTn id="43" dur="500"/>
                                        <p:tgtEl>
                                          <p:spTgt spid="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linds(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2" grpId="1" animBg="1"/>
      <p:bldP spid="63" grpId="0" animBg="1"/>
      <p:bldP spid="63" grpId="1" animBg="1"/>
      <p:bldP spid="64" grpId="0"/>
      <p:bldP spid="6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460D750A-4E0C-4FDA-A0B9-EA28D28006FC}"/>
                  </a:ext>
                </a:extLst>
              </p:cNvPr>
              <p:cNvSpPr txBox="1"/>
              <p:nvPr/>
            </p:nvSpPr>
            <p:spPr>
              <a:xfrm>
                <a:off x="375081" y="5717193"/>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66" name="テキスト ボックス 65">
                <a:extLst>
                  <a:ext uri="{FF2B5EF4-FFF2-40B4-BE49-F238E27FC236}">
                    <a16:creationId xmlns:a16="http://schemas.microsoft.com/office/drawing/2014/main" id="{460D750A-4E0C-4FDA-A0B9-EA28D28006FC}"/>
                  </a:ext>
                </a:extLst>
              </p:cNvPr>
              <p:cNvSpPr txBox="1">
                <a:spLocks noRot="1" noChangeAspect="1" noMove="1" noResize="1" noEditPoints="1" noAdjustHandles="1" noChangeArrowheads="1" noChangeShapeType="1" noTextEdit="1"/>
              </p:cNvSpPr>
              <p:nvPr/>
            </p:nvSpPr>
            <p:spPr>
              <a:xfrm>
                <a:off x="375081" y="5717193"/>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CAC2C9F-A2D8-4CEF-816B-A73B1396CC41}"/>
                  </a:ext>
                </a:extLst>
              </p:cNvPr>
              <p:cNvSpPr txBox="1"/>
              <p:nvPr/>
            </p:nvSpPr>
            <p:spPr>
              <a:xfrm>
                <a:off x="4158447" y="146627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3CAC2C9F-A2D8-4CEF-816B-A73B1396CC41}"/>
                  </a:ext>
                </a:extLst>
              </p:cNvPr>
              <p:cNvSpPr txBox="1">
                <a:spLocks noRot="1" noChangeAspect="1" noMove="1" noResize="1" noEditPoints="1" noAdjustHandles="1" noChangeArrowheads="1" noChangeShapeType="1" noTextEdit="1"/>
              </p:cNvSpPr>
              <p:nvPr/>
            </p:nvSpPr>
            <p:spPr>
              <a:xfrm>
                <a:off x="4158447" y="1466270"/>
                <a:ext cx="3318030"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088035E-4155-42A4-8903-170C1B7B40BC}"/>
                  </a:ext>
                </a:extLst>
              </p:cNvPr>
              <p:cNvSpPr txBox="1"/>
              <p:nvPr/>
            </p:nvSpPr>
            <p:spPr>
              <a:xfrm>
                <a:off x="4142169" y="1920511"/>
                <a:ext cx="4149571"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(0)</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b="0" i="1" smtClean="0">
                              <a:solidFill>
                                <a:schemeClr val="tx1"/>
                              </a:solidFill>
                              <a:latin typeface="Cambria Math" panose="02040503050406030204" pitchFamily="18" charset="0"/>
                              <a:ea typeface="Cambria Math"/>
                            </a:rPr>
                            <m:t>(0)</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m:t>
                          </m:r>
                          <m:r>
                            <a:rPr lang="en-US" sz="1400" b="0" i="1" smtClean="0">
                              <a:solidFill>
                                <a:schemeClr val="tx1"/>
                              </a:solidFill>
                              <a:latin typeface="Cambria Math" panose="02040503050406030204" pitchFamily="18" charset="0"/>
                              <a:ea typeface="Cambria Math"/>
                            </a:rPr>
                            <m:t>(0)</m:t>
                          </m:r>
                        </m:e>
                      </m:d>
                      <m:r>
                        <a:rPr lang="en-US" sz="1400" b="0" i="1" smtClean="0">
                          <a:solidFill>
                            <a:schemeClr val="tx1"/>
                          </a:solidFill>
                          <a:latin typeface="Cambria Math" panose="02040503050406030204" pitchFamily="18" charset="0"/>
                          <a:ea typeface="Cambria Math"/>
                        </a:rPr>
                        <m:t>+</m:t>
                      </m:r>
                      <m:r>
                        <m:rPr>
                          <m:sty m:val="p"/>
                        </m:rPr>
                        <a:rPr lang="en-US" sz="1400" b="0" i="0" smtClean="0">
                          <a:solidFill>
                            <a:schemeClr val="tx1"/>
                          </a:solidFill>
                          <a:latin typeface="Cambria Math" panose="02040503050406030204" pitchFamily="18" charset="0"/>
                        </a:rPr>
                        <m:t>sin</m:t>
                      </m:r>
                      <m:r>
                        <a:rPr lang="en-US" sz="1400" b="0" i="1" smtClean="0">
                          <a:solidFill>
                            <a:schemeClr val="tx1"/>
                          </a:solidFill>
                          <a:latin typeface="Cambria Math" panose="02040503050406030204" pitchFamily="18" charset="0"/>
                        </a:rPr>
                        <m:t>⁡(0)−</m:t>
                      </m:r>
                      <m:r>
                        <m:rPr>
                          <m:sty m:val="p"/>
                        </m:rPr>
                        <a:rPr lang="en-US" sz="1400" b="0" i="0" smtClean="0">
                          <a:solidFill>
                            <a:schemeClr val="tx1"/>
                          </a:solidFill>
                          <a:latin typeface="Cambria Math" panose="02040503050406030204" pitchFamily="18" charset="0"/>
                        </a:rPr>
                        <m:t>cos</m:t>
                      </m:r>
                      <m:r>
                        <a:rPr lang="en-US" sz="1400" b="0" i="1" smtClean="0">
                          <a:solidFill>
                            <a:schemeClr val="tx1"/>
                          </a:solidFill>
                          <a:latin typeface="Cambria Math" panose="02040503050406030204" pitchFamily="18" charset="0"/>
                        </a:rPr>
                        <m:t>⁡(0)</m:t>
                      </m:r>
                    </m:oMath>
                  </m:oMathPara>
                </a14:m>
                <a:endParaRPr lang="en-GB" sz="1400" dirty="0">
                  <a:solidFill>
                    <a:schemeClr val="tx1"/>
                  </a:solidFill>
                </a:endParaRPr>
              </a:p>
            </p:txBody>
          </p:sp>
        </mc:Choice>
        <mc:Fallback xmlns="">
          <p:sp>
            <p:nvSpPr>
              <p:cNvPr id="17" name="テキスト ボックス 16">
                <a:extLst>
                  <a:ext uri="{FF2B5EF4-FFF2-40B4-BE49-F238E27FC236}">
                    <a16:creationId xmlns:a16="http://schemas.microsoft.com/office/drawing/2014/main" id="{B088035E-4155-42A4-8903-170C1B7B40BC}"/>
                  </a:ext>
                </a:extLst>
              </p:cNvPr>
              <p:cNvSpPr txBox="1">
                <a:spLocks noRot="1" noChangeAspect="1" noMove="1" noResize="1" noEditPoints="1" noAdjustHandles="1" noChangeArrowheads="1" noChangeShapeType="1" noTextEdit="1"/>
              </p:cNvSpPr>
              <p:nvPr/>
            </p:nvSpPr>
            <p:spPr>
              <a:xfrm>
                <a:off x="4142169" y="1920511"/>
                <a:ext cx="4149571" cy="316690"/>
              </a:xfrm>
              <a:prstGeom prst="rect">
                <a:avLst/>
              </a:prstGeom>
              <a:blipFill>
                <a:blip r:embed="rId12"/>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24ED64BA-3FD6-4327-ADA1-D64E6A121634}"/>
                  </a:ext>
                </a:extLst>
              </p:cNvPr>
              <p:cNvSpPr txBox="1"/>
              <p:nvPr/>
            </p:nvSpPr>
            <p:spPr>
              <a:xfrm>
                <a:off x="4232425" y="2339244"/>
                <a:ext cx="961011"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US" sz="1400" i="1" smtClean="0">
                          <a:solidFill>
                            <a:schemeClr val="tx1"/>
                          </a:solidFill>
                          <a:latin typeface="Cambria Math" panose="02040503050406030204" pitchFamily="18" charset="0"/>
                          <a:ea typeface="Cambria Math"/>
                        </a:rPr>
                        <m:t>𝐴</m:t>
                      </m:r>
                      <m:r>
                        <a:rPr lang="en-US" sz="1400" b="0" i="1" smtClean="0">
                          <a:solidFill>
                            <a:schemeClr val="tx1"/>
                          </a:solidFill>
                          <a:latin typeface="Cambria Math" panose="02040503050406030204" pitchFamily="18" charset="0"/>
                          <a:ea typeface="Cambria Math"/>
                        </a:rPr>
                        <m:t>−1</m:t>
                      </m:r>
                    </m:oMath>
                  </m:oMathPara>
                </a14:m>
                <a:endParaRPr lang="en-GB" sz="1400" dirty="0">
                  <a:solidFill>
                    <a:schemeClr val="tx1"/>
                  </a:solidFill>
                </a:endParaRPr>
              </a:p>
            </p:txBody>
          </p:sp>
        </mc:Choice>
        <mc:Fallback xmlns="">
          <p:sp>
            <p:nvSpPr>
              <p:cNvPr id="20" name="テキスト ボックス 19">
                <a:extLst>
                  <a:ext uri="{FF2B5EF4-FFF2-40B4-BE49-F238E27FC236}">
                    <a16:creationId xmlns:a16="http://schemas.microsoft.com/office/drawing/2014/main" id="{24ED64BA-3FD6-4327-ADA1-D64E6A121634}"/>
                  </a:ext>
                </a:extLst>
              </p:cNvPr>
              <p:cNvSpPr txBox="1">
                <a:spLocks noRot="1" noChangeAspect="1" noMove="1" noResize="1" noEditPoints="1" noAdjustHandles="1" noChangeArrowheads="1" noChangeShapeType="1" noTextEdit="1"/>
              </p:cNvSpPr>
              <p:nvPr/>
            </p:nvSpPr>
            <p:spPr>
              <a:xfrm>
                <a:off x="4232425" y="2339244"/>
                <a:ext cx="961011" cy="31669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92EDF5F-FF5D-418C-AF7E-F3A527619AF1}"/>
                  </a:ext>
                </a:extLst>
              </p:cNvPr>
              <p:cNvSpPr txBox="1"/>
              <p:nvPr/>
            </p:nvSpPr>
            <p:spPr>
              <a:xfrm>
                <a:off x="4225027" y="2731341"/>
                <a:ext cx="675447"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6=</m:t>
                      </m:r>
                      <m:r>
                        <a:rPr lang="en-US" sz="1400" i="1" smtClean="0">
                          <a:solidFill>
                            <a:schemeClr val="tx1"/>
                          </a:solidFill>
                          <a:latin typeface="Cambria Math" panose="02040503050406030204" pitchFamily="18" charset="0"/>
                          <a:ea typeface="Cambria Math"/>
                        </a:rPr>
                        <m:t>𝐴</m:t>
                      </m:r>
                    </m:oMath>
                  </m:oMathPara>
                </a14:m>
                <a:endParaRPr lang="en-GB" sz="1400" dirty="0">
                  <a:solidFill>
                    <a:schemeClr val="tx1"/>
                  </a:solidFill>
                </a:endParaRPr>
              </a:p>
            </p:txBody>
          </p:sp>
        </mc:Choice>
        <mc:Fallback xmlns="">
          <p:sp>
            <p:nvSpPr>
              <p:cNvPr id="21" name="テキスト ボックス 20">
                <a:extLst>
                  <a:ext uri="{FF2B5EF4-FFF2-40B4-BE49-F238E27FC236}">
                    <a16:creationId xmlns:a16="http://schemas.microsoft.com/office/drawing/2014/main" id="{492EDF5F-FF5D-418C-AF7E-F3A527619AF1}"/>
                  </a:ext>
                </a:extLst>
              </p:cNvPr>
              <p:cNvSpPr txBox="1">
                <a:spLocks noRot="1" noChangeAspect="1" noMove="1" noResize="1" noEditPoints="1" noAdjustHandles="1" noChangeArrowheads="1" noChangeShapeType="1" noTextEdit="1"/>
              </p:cNvSpPr>
              <p:nvPr/>
            </p:nvSpPr>
            <p:spPr>
              <a:xfrm>
                <a:off x="4225027" y="2731341"/>
                <a:ext cx="675447" cy="31669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1C2FB256-91FE-4565-A016-EE4F56616599}"/>
                  </a:ext>
                </a:extLst>
              </p:cNvPr>
              <p:cNvSpPr txBox="1"/>
              <p:nvPr/>
            </p:nvSpPr>
            <p:spPr>
              <a:xfrm>
                <a:off x="4167324" y="3135271"/>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2" name="テキスト ボックス 21">
                <a:extLst>
                  <a:ext uri="{FF2B5EF4-FFF2-40B4-BE49-F238E27FC236}">
                    <a16:creationId xmlns:a16="http://schemas.microsoft.com/office/drawing/2014/main" id="{1C2FB256-91FE-4565-A016-EE4F56616599}"/>
                  </a:ext>
                </a:extLst>
              </p:cNvPr>
              <p:cNvSpPr txBox="1">
                <a:spLocks noRot="1" noChangeAspect="1" noMove="1" noResize="1" noEditPoints="1" noAdjustHandles="1" noChangeArrowheads="1" noChangeShapeType="1" noTextEdit="1"/>
              </p:cNvSpPr>
              <p:nvPr/>
            </p:nvSpPr>
            <p:spPr>
              <a:xfrm>
                <a:off x="4167324" y="3135271"/>
                <a:ext cx="3318030" cy="307777"/>
              </a:xfrm>
              <a:prstGeom prst="rect">
                <a:avLst/>
              </a:prstGeom>
              <a:blipFill>
                <a:blip r:embed="rId15"/>
                <a:stretch>
                  <a:fillRect/>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BE70A793-F148-4949-A1A8-C4FF3A6984BB}"/>
              </a:ext>
            </a:extLst>
          </p:cNvPr>
          <p:cNvSpPr/>
          <p:nvPr/>
        </p:nvSpPr>
        <p:spPr>
          <a:xfrm>
            <a:off x="8021063" y="1677879"/>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89662A58-316F-4793-8B64-59A63A1AEC4D}"/>
                  </a:ext>
                </a:extLst>
              </p:cNvPr>
              <p:cNvSpPr txBox="1"/>
              <p:nvPr/>
            </p:nvSpPr>
            <p:spPr>
              <a:xfrm>
                <a:off x="8194089" y="1621919"/>
                <a:ext cx="102981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89662A58-316F-4793-8B64-59A63A1AEC4D}"/>
                  </a:ext>
                </a:extLst>
              </p:cNvPr>
              <p:cNvSpPr txBox="1">
                <a:spLocks noRot="1" noChangeAspect="1" noMove="1" noResize="1" noEditPoints="1" noAdjustHandles="1" noChangeArrowheads="1" noChangeShapeType="1" noTextEdit="1"/>
              </p:cNvSpPr>
              <p:nvPr/>
            </p:nvSpPr>
            <p:spPr>
              <a:xfrm>
                <a:off x="8194089" y="1621919"/>
                <a:ext cx="1029811" cy="461665"/>
              </a:xfrm>
              <a:prstGeom prst="rect">
                <a:avLst/>
              </a:prstGeom>
              <a:blipFill>
                <a:blip r:embed="rId16"/>
                <a:stretch>
                  <a:fillRect r="-4734"/>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0CA8F1DF-183B-4A02-A794-8BA4368031C5}"/>
              </a:ext>
            </a:extLst>
          </p:cNvPr>
          <p:cNvSpPr/>
          <p:nvPr/>
        </p:nvSpPr>
        <p:spPr>
          <a:xfrm>
            <a:off x="7967797" y="2112885"/>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F73C0692-DBEE-427B-BE67-E856EB217BB8}"/>
              </a:ext>
            </a:extLst>
          </p:cNvPr>
          <p:cNvSpPr/>
          <p:nvPr/>
        </p:nvSpPr>
        <p:spPr>
          <a:xfrm>
            <a:off x="5011533" y="2521258"/>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53">
            <a:extLst>
              <a:ext uri="{FF2B5EF4-FFF2-40B4-BE49-F238E27FC236}">
                <a16:creationId xmlns:a16="http://schemas.microsoft.com/office/drawing/2014/main" id="{E9F81EE4-D570-4273-8CDE-805C85CFA30B}"/>
              </a:ext>
            </a:extLst>
          </p:cNvPr>
          <p:cNvSpPr/>
          <p:nvPr/>
        </p:nvSpPr>
        <p:spPr>
          <a:xfrm>
            <a:off x="7222073" y="2920753"/>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54">
            <a:extLst>
              <a:ext uri="{FF2B5EF4-FFF2-40B4-BE49-F238E27FC236}">
                <a16:creationId xmlns:a16="http://schemas.microsoft.com/office/drawing/2014/main" id="{4E77A858-6E35-451A-95A2-36ABE36812F4}"/>
              </a:ext>
            </a:extLst>
          </p:cNvPr>
          <p:cNvSpPr txBox="1"/>
          <p:nvPr/>
        </p:nvSpPr>
        <p:spPr>
          <a:xfrm>
            <a:off x="8114189" y="2138303"/>
            <a:ext cx="102981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29" name="TextBox 54">
            <a:extLst>
              <a:ext uri="{FF2B5EF4-FFF2-40B4-BE49-F238E27FC236}">
                <a16:creationId xmlns:a16="http://schemas.microsoft.com/office/drawing/2014/main" id="{9E2B7A74-9279-46AA-8EE9-D2620E74A749}"/>
              </a:ext>
            </a:extLst>
          </p:cNvPr>
          <p:cNvSpPr txBox="1"/>
          <p:nvPr/>
        </p:nvSpPr>
        <p:spPr>
          <a:xfrm>
            <a:off x="5237825" y="2555553"/>
            <a:ext cx="63031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1</a:t>
            </a:r>
          </a:p>
        </p:txBody>
      </p:sp>
      <p:sp>
        <p:nvSpPr>
          <p:cNvPr id="30" name="TextBox 54">
            <a:extLst>
              <a:ext uri="{FF2B5EF4-FFF2-40B4-BE49-F238E27FC236}">
                <a16:creationId xmlns:a16="http://schemas.microsoft.com/office/drawing/2014/main" id="{8591B70E-7798-4E49-9924-DF10299CBAEA}"/>
              </a:ext>
            </a:extLst>
          </p:cNvPr>
          <p:cNvSpPr txBox="1"/>
          <p:nvPr/>
        </p:nvSpPr>
        <p:spPr>
          <a:xfrm>
            <a:off x="4829452" y="3674139"/>
            <a:ext cx="341790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other piece of information…</a:t>
            </a:r>
          </a:p>
        </p:txBody>
      </p:sp>
      <p:sp>
        <p:nvSpPr>
          <p:cNvPr id="31" name="正方形/長方形 30">
            <a:extLst>
              <a:ext uri="{FF2B5EF4-FFF2-40B4-BE49-F238E27FC236}">
                <a16:creationId xmlns:a16="http://schemas.microsoft.com/office/drawing/2014/main" id="{C035F0AC-B1E0-47CC-ADE8-376C4C0FCAC8}"/>
              </a:ext>
            </a:extLst>
          </p:cNvPr>
          <p:cNvSpPr/>
          <p:nvPr/>
        </p:nvSpPr>
        <p:spPr>
          <a:xfrm>
            <a:off x="4295751" y="3133567"/>
            <a:ext cx="3037204" cy="2932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正方形/長方形 31">
            <a:extLst>
              <a:ext uri="{FF2B5EF4-FFF2-40B4-BE49-F238E27FC236}">
                <a16:creationId xmlns:a16="http://schemas.microsoft.com/office/drawing/2014/main" id="{52C0BCD0-EABB-409B-AB4C-D8ADD85D9A4F}"/>
              </a:ext>
            </a:extLst>
          </p:cNvPr>
          <p:cNvSpPr/>
          <p:nvPr/>
        </p:nvSpPr>
        <p:spPr>
          <a:xfrm>
            <a:off x="4288353" y="1483800"/>
            <a:ext cx="3037204" cy="2932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直線矢印コネクタ 32">
            <a:extLst>
              <a:ext uri="{FF2B5EF4-FFF2-40B4-BE49-F238E27FC236}">
                <a16:creationId xmlns:a16="http://schemas.microsoft.com/office/drawing/2014/main" id="{34C9AA1F-A36A-45B2-9DD6-032F59809C48}"/>
              </a:ext>
            </a:extLst>
          </p:cNvPr>
          <p:cNvCxnSpPr>
            <a:cxnSpLocks/>
          </p:cNvCxnSpPr>
          <p:nvPr/>
        </p:nvCxnSpPr>
        <p:spPr>
          <a:xfrm flipH="1">
            <a:off x="2759027" y="3900239"/>
            <a:ext cx="2052670" cy="445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2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22" grpId="0"/>
      <p:bldP spid="23" grpId="0" animBg="1"/>
      <p:bldP spid="24" grpId="0"/>
      <p:bldP spid="25" grpId="0" animBg="1"/>
      <p:bldP spid="26" grpId="0" animBg="1"/>
      <p:bldP spid="27" grpId="0" animBg="1"/>
      <p:bldP spid="28" grpId="0"/>
      <p:bldP spid="29" grpId="0"/>
      <p:bldP spid="30" grpId="0"/>
      <p:bldP spid="31" grpId="0" animBg="1"/>
      <p:bldP spid="31" grpId="1" animBg="1"/>
      <p:bldP spid="32" grpId="0" animBg="1"/>
      <p:bldP spid="3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CAC2C9F-A2D8-4CEF-816B-A73B1396CC41}"/>
                  </a:ext>
                </a:extLst>
              </p:cNvPr>
              <p:cNvSpPr txBox="1"/>
              <p:nvPr/>
            </p:nvSpPr>
            <p:spPr>
              <a:xfrm>
                <a:off x="1184428" y="2629246"/>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3CAC2C9F-A2D8-4CEF-816B-A73B1396CC41}"/>
                  </a:ext>
                </a:extLst>
              </p:cNvPr>
              <p:cNvSpPr txBox="1">
                <a:spLocks noRot="1" noChangeAspect="1" noMove="1" noResize="1" noEditPoints="1" noAdjustHandles="1" noChangeArrowheads="1" noChangeShapeType="1" noTextEdit="1"/>
              </p:cNvSpPr>
              <p:nvPr/>
            </p:nvSpPr>
            <p:spPr>
              <a:xfrm>
                <a:off x="1184428" y="2629246"/>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9093F612-4194-495C-964C-1C79830A845B}"/>
                  </a:ext>
                </a:extLst>
              </p:cNvPr>
              <p:cNvSpPr txBox="1"/>
              <p:nvPr/>
            </p:nvSpPr>
            <p:spPr>
              <a:xfrm>
                <a:off x="1020933" y="3056854"/>
                <a:ext cx="589477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m:t>
                          </m:r>
                        </m:num>
                        <m:den>
                          <m:r>
                            <a:rPr lang="en-US" sz="1400" b="0" i="1" smtClean="0">
                              <a:solidFill>
                                <a:schemeClr val="tx1"/>
                              </a:solidFill>
                              <a:latin typeface="Cambria Math" panose="02040503050406030204" pitchFamily="18" charset="0"/>
                            </a:rPr>
                            <m:t>𝑑𝑡</m:t>
                          </m:r>
                        </m:den>
                      </m:f>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𝑐𝑜𝑠𝑡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𝐵𝑠𝑖𝑛𝑡</m:t>
                          </m:r>
                        </m:e>
                      </m:d>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m:t>
                          </m:r>
                        </m:num>
                        <m:den>
                          <m:r>
                            <a:rPr lang="en-US" sz="1400" b="0" i="1" smtClean="0">
                              <a:solidFill>
                                <a:schemeClr val="tx1"/>
                              </a:solidFill>
                              <a:latin typeface="Cambria Math" panose="02040503050406030204" pitchFamily="18" charset="0"/>
                            </a:rPr>
                            <m:t>𝑑𝑡</m:t>
                          </m:r>
                        </m:den>
                      </m:f>
                      <m:d>
                        <m:dPr>
                          <m:ctrlPr>
                            <a:rPr lang="en-US" sz="1400" b="0" i="1" smtClean="0">
                              <a:solidFill>
                                <a:schemeClr val="tx1"/>
                              </a:solidFill>
                              <a:latin typeface="Cambria Math" panose="02040503050406030204" pitchFamily="18" charset="0"/>
                            </a:rPr>
                          </m:ctrlPr>
                        </m:dPr>
                        <m:e>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e>
                      </m:d>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𝑐𝑜𝑠𝑡</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𝑠𝑖𝑛𝑡</m:t>
                      </m:r>
                    </m:oMath>
                  </m:oMathPara>
                </a14:m>
                <a:endParaRPr lang="en-GB" sz="1400" dirty="0">
                  <a:solidFill>
                    <a:schemeClr val="tx1"/>
                  </a:solidFill>
                </a:endParaRPr>
              </a:p>
            </p:txBody>
          </p:sp>
        </mc:Choice>
        <mc:Fallback xmlns="">
          <p:sp>
            <p:nvSpPr>
              <p:cNvPr id="33" name="テキスト ボックス 32">
                <a:extLst>
                  <a:ext uri="{FF2B5EF4-FFF2-40B4-BE49-F238E27FC236}">
                    <a16:creationId xmlns:a16="http://schemas.microsoft.com/office/drawing/2014/main" id="{9093F612-4194-495C-964C-1C79830A845B}"/>
                  </a:ext>
                </a:extLst>
              </p:cNvPr>
              <p:cNvSpPr txBox="1">
                <a:spLocks noRot="1" noChangeAspect="1" noMove="1" noResize="1" noEditPoints="1" noAdjustHandles="1" noChangeArrowheads="1" noChangeShapeType="1" noTextEdit="1"/>
              </p:cNvSpPr>
              <p:nvPr/>
            </p:nvSpPr>
            <p:spPr>
              <a:xfrm>
                <a:off x="1020933" y="3056854"/>
                <a:ext cx="5894772" cy="501356"/>
              </a:xfrm>
              <a:prstGeom prst="rect">
                <a:avLst/>
              </a:prstGeom>
              <a:blipFill>
                <a:blip r:embed="rId11"/>
                <a:stretch>
                  <a:fillRect b="-1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F3C957C1-575B-46A8-890C-33CF5235D67D}"/>
                  </a:ext>
                </a:extLst>
              </p:cNvPr>
              <p:cNvSpPr txBox="1"/>
              <p:nvPr/>
            </p:nvSpPr>
            <p:spPr>
              <a:xfrm>
                <a:off x="844860" y="3679770"/>
                <a:ext cx="589477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𝐵𝑐𝑜𝑠𝑡</m:t>
                          </m:r>
                        </m:e>
                      </m:d>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𝑐𝑜𝑠𝑡</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𝑠𝑖𝑛𝑡</m:t>
                      </m:r>
                    </m:oMath>
                  </m:oMathPara>
                </a14:m>
                <a:endParaRPr lang="en-GB" sz="1400" dirty="0">
                  <a:solidFill>
                    <a:schemeClr val="tx1"/>
                  </a:solidFill>
                </a:endParaRPr>
              </a:p>
            </p:txBody>
          </p:sp>
        </mc:Choice>
        <mc:Fallback xmlns="">
          <p:sp>
            <p:nvSpPr>
              <p:cNvPr id="34" name="テキスト ボックス 33">
                <a:extLst>
                  <a:ext uri="{FF2B5EF4-FFF2-40B4-BE49-F238E27FC236}">
                    <a16:creationId xmlns:a16="http://schemas.microsoft.com/office/drawing/2014/main" id="{F3C957C1-575B-46A8-890C-33CF5235D67D}"/>
                  </a:ext>
                </a:extLst>
              </p:cNvPr>
              <p:cNvSpPr txBox="1">
                <a:spLocks noRot="1" noChangeAspect="1" noMove="1" noResize="1" noEditPoints="1" noAdjustHandles="1" noChangeArrowheads="1" noChangeShapeType="1" noTextEdit="1"/>
              </p:cNvSpPr>
              <p:nvPr/>
            </p:nvSpPr>
            <p:spPr>
              <a:xfrm>
                <a:off x="844860" y="3679770"/>
                <a:ext cx="5894772" cy="501356"/>
              </a:xfrm>
              <a:prstGeom prst="rect">
                <a:avLst/>
              </a:prstGeom>
              <a:blipFill>
                <a:blip r:embed="rId12"/>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DC6B92E3-91A9-4573-A145-01A51DE93857}"/>
                  </a:ext>
                </a:extLst>
              </p:cNvPr>
              <p:cNvSpPr txBox="1"/>
              <p:nvPr/>
            </p:nvSpPr>
            <p:spPr>
              <a:xfrm>
                <a:off x="1219201" y="4329320"/>
                <a:ext cx="6513249"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−2(0)</m:t>
                          </m:r>
                        </m:sup>
                      </m:sSup>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m:rPr>
                              <m:sty m:val="p"/>
                            </m:rPr>
                            <a:rPr lang="en-US" sz="1400" b="0" i="0" smtClean="0">
                              <a:solidFill>
                                <a:schemeClr val="tx1"/>
                              </a:solidFill>
                              <a:latin typeface="Cambria Math" panose="02040503050406030204" pitchFamily="18" charset="0"/>
                            </a:rPr>
                            <m:t>sin</m:t>
                          </m:r>
                          <m:r>
                            <a:rPr lang="en-US" sz="1400" i="1">
                              <a:latin typeface="Cambria Math" panose="02040503050406030204" pitchFamily="18" charset="0"/>
                            </a:rPr>
                            <m:t>⁡(0)+</m:t>
                          </m:r>
                          <m:r>
                            <a:rPr lang="en-US" sz="1400" i="1">
                              <a:latin typeface="Cambria Math" panose="02040503050406030204" pitchFamily="18" charset="0"/>
                            </a:rPr>
                            <m:t>𝐵𝑐𝑜𝑠</m:t>
                          </m:r>
                          <m:r>
                            <a:rPr lang="en-US" sz="1400" i="1">
                              <a:latin typeface="Cambria Math" panose="02040503050406030204" pitchFamily="18" charset="0"/>
                            </a:rPr>
                            <m:t>(0)</m:t>
                          </m:r>
                        </m:e>
                      </m:d>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i="1">
                              <a:latin typeface="Cambria Math" panose="02040503050406030204" pitchFamily="18" charset="0"/>
                            </a:rPr>
                            <m:t>−2(0)</m:t>
                          </m:r>
                        </m:sup>
                      </m:sSup>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rPr>
                            <m:t>(0)</m:t>
                          </m:r>
                          <m:r>
                            <a:rPr lang="en-GB" sz="1400" i="1">
                              <a:latin typeface="Cambria Math"/>
                              <a:ea typeface="Cambria Math"/>
                            </a:rPr>
                            <m:t>+</m:t>
                          </m:r>
                          <m:r>
                            <a:rPr lang="en-GB" sz="1400" i="1">
                              <a:latin typeface="Cambria Math"/>
                              <a:ea typeface="Cambria Math"/>
                            </a:rPr>
                            <m:t>𝐵𝑠𝑖𝑛</m:t>
                          </m:r>
                          <m:r>
                            <a:rPr lang="en-US" sz="1400" i="1">
                              <a:latin typeface="Cambria Math" panose="02040503050406030204" pitchFamily="18" charset="0"/>
                            </a:rPr>
                            <m:t>(0)</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m:t>
                      </m:r>
                      <m:r>
                        <a:rPr lang="en-US" sz="1400" i="1">
                          <a:latin typeface="Cambria Math" panose="02040503050406030204" pitchFamily="18" charset="0"/>
                        </a:rPr>
                        <m:t>(0)</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m:t>
                      </m:r>
                      <m:r>
                        <a:rPr lang="en-US" sz="1400" i="1">
                          <a:latin typeface="Cambria Math" panose="02040503050406030204" pitchFamily="18" charset="0"/>
                        </a:rPr>
                        <m:t>(0)</m:t>
                      </m:r>
                    </m:oMath>
                  </m:oMathPara>
                </a14:m>
                <a:endParaRPr lang="en-GB" sz="1400" dirty="0">
                  <a:solidFill>
                    <a:schemeClr val="tx1"/>
                  </a:solidFill>
                </a:endParaRPr>
              </a:p>
            </p:txBody>
          </p:sp>
        </mc:Choice>
        <mc:Fallback xmlns="">
          <p:sp>
            <p:nvSpPr>
              <p:cNvPr id="35" name="テキスト ボックス 34">
                <a:extLst>
                  <a:ext uri="{FF2B5EF4-FFF2-40B4-BE49-F238E27FC236}">
                    <a16:creationId xmlns:a16="http://schemas.microsoft.com/office/drawing/2014/main" id="{DC6B92E3-91A9-4573-A145-01A51DE93857}"/>
                  </a:ext>
                </a:extLst>
              </p:cNvPr>
              <p:cNvSpPr txBox="1">
                <a:spLocks noRot="1" noChangeAspect="1" noMove="1" noResize="1" noEditPoints="1" noAdjustHandles="1" noChangeArrowheads="1" noChangeShapeType="1" noTextEdit="1"/>
              </p:cNvSpPr>
              <p:nvPr/>
            </p:nvSpPr>
            <p:spPr>
              <a:xfrm>
                <a:off x="1219201" y="4329320"/>
                <a:ext cx="6513249" cy="316690"/>
              </a:xfrm>
              <a:prstGeom prst="rect">
                <a:avLst/>
              </a:prstGeom>
              <a:blipFill>
                <a:blip r:embed="rId13"/>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74DD14E3-DD58-400A-8869-89DBD5B1A11E}"/>
                  </a:ext>
                </a:extLst>
              </p:cNvPr>
              <p:cNvSpPr txBox="1"/>
              <p:nvPr/>
            </p:nvSpPr>
            <p:spPr>
              <a:xfrm>
                <a:off x="1194047" y="4863461"/>
                <a:ext cx="152251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𝐵</m:t>
                      </m:r>
                      <m:r>
                        <a:rPr lang="en-US" sz="1400" b="0" i="1" smtClean="0">
                          <a:solidFill>
                            <a:schemeClr val="tx1"/>
                          </a:solidFill>
                          <a:latin typeface="Cambria Math" panose="02040503050406030204" pitchFamily="18" charset="0"/>
                        </a:rPr>
                        <m:t>−12+1</m:t>
                      </m:r>
                    </m:oMath>
                  </m:oMathPara>
                </a14:m>
                <a:endParaRPr lang="en-GB" sz="1400" dirty="0">
                  <a:solidFill>
                    <a:schemeClr val="tx1"/>
                  </a:solidFill>
                </a:endParaRPr>
              </a:p>
            </p:txBody>
          </p:sp>
        </mc:Choice>
        <mc:Fallback xmlns="">
          <p:sp>
            <p:nvSpPr>
              <p:cNvPr id="36" name="テキスト ボックス 35">
                <a:extLst>
                  <a:ext uri="{FF2B5EF4-FFF2-40B4-BE49-F238E27FC236}">
                    <a16:creationId xmlns:a16="http://schemas.microsoft.com/office/drawing/2014/main" id="{74DD14E3-DD58-400A-8869-89DBD5B1A11E}"/>
                  </a:ext>
                </a:extLst>
              </p:cNvPr>
              <p:cNvSpPr txBox="1">
                <a:spLocks noRot="1" noChangeAspect="1" noMove="1" noResize="1" noEditPoints="1" noAdjustHandles="1" noChangeArrowheads="1" noChangeShapeType="1" noTextEdit="1"/>
              </p:cNvSpPr>
              <p:nvPr/>
            </p:nvSpPr>
            <p:spPr>
              <a:xfrm>
                <a:off x="1194047" y="4863461"/>
                <a:ext cx="1522519"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66E36390-02AA-4EE4-8DE8-C6BEA9E67B35}"/>
                  </a:ext>
                </a:extLst>
              </p:cNvPr>
              <p:cNvSpPr txBox="1"/>
              <p:nvPr/>
            </p:nvSpPr>
            <p:spPr>
              <a:xfrm>
                <a:off x="1088992" y="5379847"/>
                <a:ext cx="90848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13=</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37" name="テキスト ボックス 36">
                <a:extLst>
                  <a:ext uri="{FF2B5EF4-FFF2-40B4-BE49-F238E27FC236}">
                    <a16:creationId xmlns:a16="http://schemas.microsoft.com/office/drawing/2014/main" id="{66E36390-02AA-4EE4-8DE8-C6BEA9E67B35}"/>
                  </a:ext>
                </a:extLst>
              </p:cNvPr>
              <p:cNvSpPr txBox="1">
                <a:spLocks noRot="1" noChangeAspect="1" noMove="1" noResize="1" noEditPoints="1" noAdjustHandles="1" noChangeArrowheads="1" noChangeShapeType="1" noTextEdit="1"/>
              </p:cNvSpPr>
              <p:nvPr/>
            </p:nvSpPr>
            <p:spPr>
              <a:xfrm>
                <a:off x="1088992" y="5379847"/>
                <a:ext cx="908481" cy="307777"/>
              </a:xfrm>
              <a:prstGeom prst="rect">
                <a:avLst/>
              </a:prstGeom>
              <a:blipFill>
                <a:blip r:embed="rId15"/>
                <a:stretch>
                  <a:fillRect/>
                </a:stretch>
              </a:blipFill>
            </p:spPr>
            <p:txBody>
              <a:bodyPr/>
              <a:lstStyle/>
              <a:p>
                <a:r>
                  <a:rPr lang="en-GB">
                    <a:noFill/>
                  </a:rPr>
                  <a:t> </a:t>
                </a:r>
              </a:p>
            </p:txBody>
          </p:sp>
        </mc:Fallback>
      </mc:AlternateContent>
      <p:sp>
        <p:nvSpPr>
          <p:cNvPr id="38" name="Arc 53">
            <a:extLst>
              <a:ext uri="{FF2B5EF4-FFF2-40B4-BE49-F238E27FC236}">
                <a16:creationId xmlns:a16="http://schemas.microsoft.com/office/drawing/2014/main" id="{19C3C731-E53F-4412-A49C-CD80A4B3A3DE}"/>
              </a:ext>
            </a:extLst>
          </p:cNvPr>
          <p:cNvSpPr/>
          <p:nvPr/>
        </p:nvSpPr>
        <p:spPr>
          <a:xfrm>
            <a:off x="6636146" y="2823101"/>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FFA6FB49-96DD-4D5B-9BC7-DD7B973A4481}"/>
              </a:ext>
            </a:extLst>
          </p:cNvPr>
          <p:cNvSpPr txBox="1"/>
          <p:nvPr/>
        </p:nvSpPr>
        <p:spPr>
          <a:xfrm>
            <a:off x="6729274" y="2722753"/>
            <a:ext cx="181104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 where needed</a:t>
            </a:r>
          </a:p>
        </p:txBody>
      </p:sp>
      <p:sp>
        <p:nvSpPr>
          <p:cNvPr id="42" name="Arc 53">
            <a:extLst>
              <a:ext uri="{FF2B5EF4-FFF2-40B4-BE49-F238E27FC236}">
                <a16:creationId xmlns:a16="http://schemas.microsoft.com/office/drawing/2014/main" id="{BC8E1915-255E-48D6-A5A0-2C37F731D3EA}"/>
              </a:ext>
            </a:extLst>
          </p:cNvPr>
          <p:cNvSpPr/>
          <p:nvPr/>
        </p:nvSpPr>
        <p:spPr>
          <a:xfrm>
            <a:off x="6591758" y="3417905"/>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53">
            <a:extLst>
              <a:ext uri="{FF2B5EF4-FFF2-40B4-BE49-F238E27FC236}">
                <a16:creationId xmlns:a16="http://schemas.microsoft.com/office/drawing/2014/main" id="{8D676DA9-6A9D-46DA-8965-290C4B469B4B}"/>
              </a:ext>
            </a:extLst>
          </p:cNvPr>
          <p:cNvSpPr/>
          <p:nvPr/>
        </p:nvSpPr>
        <p:spPr>
          <a:xfrm>
            <a:off x="7532791" y="3994953"/>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C65ED431-A908-416F-BAAF-52CDC994228B}"/>
              </a:ext>
            </a:extLst>
          </p:cNvPr>
          <p:cNvSpPr/>
          <p:nvPr/>
        </p:nvSpPr>
        <p:spPr>
          <a:xfrm>
            <a:off x="7479525" y="4527614"/>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53">
            <a:extLst>
              <a:ext uri="{FF2B5EF4-FFF2-40B4-BE49-F238E27FC236}">
                <a16:creationId xmlns:a16="http://schemas.microsoft.com/office/drawing/2014/main" id="{7F770B58-3671-48BA-ABF1-C9A88280F8D4}"/>
              </a:ext>
            </a:extLst>
          </p:cNvPr>
          <p:cNvSpPr/>
          <p:nvPr/>
        </p:nvSpPr>
        <p:spPr>
          <a:xfrm>
            <a:off x="2472519" y="5033641"/>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正方形/長方形 45">
            <a:extLst>
              <a:ext uri="{FF2B5EF4-FFF2-40B4-BE49-F238E27FC236}">
                <a16:creationId xmlns:a16="http://schemas.microsoft.com/office/drawing/2014/main" id="{F39D4BEC-706D-4C71-BC42-6C3F44431224}"/>
              </a:ext>
            </a:extLst>
          </p:cNvPr>
          <p:cNvSpPr/>
          <p:nvPr/>
        </p:nvSpPr>
        <p:spPr>
          <a:xfrm>
            <a:off x="1641329" y="2645295"/>
            <a:ext cx="1616776"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F2459FED-7C48-4A35-9001-EE2AC6B08BB2}"/>
              </a:ext>
            </a:extLst>
          </p:cNvPr>
          <p:cNvSpPr/>
          <p:nvPr/>
        </p:nvSpPr>
        <p:spPr>
          <a:xfrm>
            <a:off x="1642808" y="3072901"/>
            <a:ext cx="3967880" cy="4781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26D13715-683C-4E94-8315-FEDFD8C30718}"/>
              </a:ext>
            </a:extLst>
          </p:cNvPr>
          <p:cNvSpPr/>
          <p:nvPr/>
        </p:nvSpPr>
        <p:spPr>
          <a:xfrm>
            <a:off x="2008272" y="3074381"/>
            <a:ext cx="1471775" cy="4781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8511D9BE-5594-455D-8F9E-ED92A5213241}"/>
              </a:ext>
            </a:extLst>
          </p:cNvPr>
          <p:cNvSpPr/>
          <p:nvPr/>
        </p:nvSpPr>
        <p:spPr>
          <a:xfrm>
            <a:off x="2045263" y="3812709"/>
            <a:ext cx="1346008" cy="27989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正方形/長方形 49">
            <a:extLst>
              <a:ext uri="{FF2B5EF4-FFF2-40B4-BE49-F238E27FC236}">
                <a16:creationId xmlns:a16="http://schemas.microsoft.com/office/drawing/2014/main" id="{B498E938-BF3A-4DD1-A9B6-FBA41584B7DB}"/>
              </a:ext>
            </a:extLst>
          </p:cNvPr>
          <p:cNvSpPr/>
          <p:nvPr/>
        </p:nvSpPr>
        <p:spPr>
          <a:xfrm>
            <a:off x="3635846" y="3095097"/>
            <a:ext cx="731968" cy="4382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7CBEB762-EF50-4029-97E0-839D48D74193}"/>
              </a:ext>
            </a:extLst>
          </p:cNvPr>
          <p:cNvSpPr/>
          <p:nvPr/>
        </p:nvSpPr>
        <p:spPr>
          <a:xfrm>
            <a:off x="3379874" y="3780158"/>
            <a:ext cx="668344" cy="2858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4">
            <a:extLst>
              <a:ext uri="{FF2B5EF4-FFF2-40B4-BE49-F238E27FC236}">
                <a16:creationId xmlns:a16="http://schemas.microsoft.com/office/drawing/2014/main" id="{1ECC0FC3-CB85-4E76-BBCA-91118DB6E402}"/>
              </a:ext>
            </a:extLst>
          </p:cNvPr>
          <p:cNvSpPr txBox="1"/>
          <p:nvPr/>
        </p:nvSpPr>
        <p:spPr>
          <a:xfrm>
            <a:off x="6560598" y="3415211"/>
            <a:ext cx="18110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the differentials</a:t>
            </a:r>
          </a:p>
        </p:txBody>
      </p:sp>
      <mc:AlternateContent xmlns:mc="http://schemas.openxmlformats.org/markup-compatibility/2006" xmlns:a14="http://schemas.microsoft.com/office/drawing/2010/main">
        <mc:Choice Requires="a14">
          <p:sp>
            <p:nvSpPr>
              <p:cNvPr id="53" name="TextBox 54">
                <a:extLst>
                  <a:ext uri="{FF2B5EF4-FFF2-40B4-BE49-F238E27FC236}">
                    <a16:creationId xmlns:a16="http://schemas.microsoft.com/office/drawing/2014/main" id="{551615A5-FF7E-4D19-B7BD-E6EFEF8399C3}"/>
                  </a:ext>
                </a:extLst>
              </p:cNvPr>
              <p:cNvSpPr txBox="1"/>
              <p:nvPr/>
            </p:nvSpPr>
            <p:spPr>
              <a:xfrm>
                <a:off x="7670306" y="3938994"/>
                <a:ext cx="1100832"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=2</m:t>
                    </m:r>
                  </m:oMath>
                </a14:m>
                <a:endParaRPr lang="en-US" sz="1200" dirty="0">
                  <a:solidFill>
                    <a:srgbClr val="FF0000"/>
                  </a:solidFill>
                  <a:latin typeface="Comic Sans MS" panose="030F0702030302020204" pitchFamily="66" charset="0"/>
                </a:endParaRPr>
              </a:p>
            </p:txBody>
          </p:sp>
        </mc:Choice>
        <mc:Fallback xmlns="">
          <p:sp>
            <p:nvSpPr>
              <p:cNvPr id="53" name="TextBox 54">
                <a:extLst>
                  <a:ext uri="{FF2B5EF4-FFF2-40B4-BE49-F238E27FC236}">
                    <a16:creationId xmlns:a16="http://schemas.microsoft.com/office/drawing/2014/main" id="{551615A5-FF7E-4D19-B7BD-E6EFEF8399C3}"/>
                  </a:ext>
                </a:extLst>
              </p:cNvPr>
              <p:cNvSpPr txBox="1">
                <a:spLocks noRot="1" noChangeAspect="1" noMove="1" noResize="1" noEditPoints="1" noAdjustHandles="1" noChangeArrowheads="1" noChangeShapeType="1" noTextEdit="1"/>
              </p:cNvSpPr>
              <p:nvPr/>
            </p:nvSpPr>
            <p:spPr>
              <a:xfrm>
                <a:off x="7670306" y="3938994"/>
                <a:ext cx="1100832" cy="542969"/>
              </a:xfrm>
              <a:prstGeom prst="rect">
                <a:avLst/>
              </a:prstGeom>
              <a:blipFill>
                <a:blip r:embed="rId16"/>
                <a:stretch>
                  <a:fillRect r="-1105"/>
                </a:stretch>
              </a:blipFill>
            </p:spPr>
            <p:txBody>
              <a:bodyPr/>
              <a:lstStyle/>
              <a:p>
                <a:r>
                  <a:rPr lang="en-GB">
                    <a:noFill/>
                  </a:rPr>
                  <a:t> </a:t>
                </a:r>
              </a:p>
            </p:txBody>
          </p:sp>
        </mc:Fallback>
      </mc:AlternateContent>
      <p:sp>
        <p:nvSpPr>
          <p:cNvPr id="54" name="TextBox 54">
            <a:extLst>
              <a:ext uri="{FF2B5EF4-FFF2-40B4-BE49-F238E27FC236}">
                <a16:creationId xmlns:a16="http://schemas.microsoft.com/office/drawing/2014/main" id="{7B9237D6-1074-4EE3-8906-6015859BF09C}"/>
              </a:ext>
            </a:extLst>
          </p:cNvPr>
          <p:cNvSpPr txBox="1"/>
          <p:nvPr/>
        </p:nvSpPr>
        <p:spPr>
          <a:xfrm>
            <a:off x="7554898" y="4524920"/>
            <a:ext cx="110083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parts</a:t>
            </a:r>
          </a:p>
        </p:txBody>
      </p:sp>
      <p:sp>
        <p:nvSpPr>
          <p:cNvPr id="59" name="TextBox 54">
            <a:extLst>
              <a:ext uri="{FF2B5EF4-FFF2-40B4-BE49-F238E27FC236}">
                <a16:creationId xmlns:a16="http://schemas.microsoft.com/office/drawing/2014/main" id="{08105830-1531-4809-A12B-ED060EF8B2F6}"/>
              </a:ext>
            </a:extLst>
          </p:cNvPr>
          <p:cNvSpPr txBox="1"/>
          <p:nvPr/>
        </p:nvSpPr>
        <p:spPr>
          <a:xfrm>
            <a:off x="2752077" y="5119725"/>
            <a:ext cx="83450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FB2E57C0-DA93-458C-82DC-4BB2F319DC1C}"/>
                  </a:ext>
                </a:extLst>
              </p:cNvPr>
              <p:cNvSpPr txBox="1"/>
              <p:nvPr/>
            </p:nvSpPr>
            <p:spPr>
              <a:xfrm>
                <a:off x="1230298" y="5897708"/>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13</m:t>
                          </m:r>
                          <m:r>
                            <a:rPr lang="en-GB" sz="1400" i="1">
                              <a:solidFill>
                                <a:schemeClr val="tx1"/>
                              </a:solidFill>
                              <a:latin typeface="Cambria Math"/>
                              <a:ea typeface="Cambria Math"/>
                            </a:rPr>
                            <m:t>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60" name="テキスト ボックス 59">
                <a:extLst>
                  <a:ext uri="{FF2B5EF4-FFF2-40B4-BE49-F238E27FC236}">
                    <a16:creationId xmlns:a16="http://schemas.microsoft.com/office/drawing/2014/main" id="{FB2E57C0-DA93-458C-82DC-4BB2F319DC1C}"/>
                  </a:ext>
                </a:extLst>
              </p:cNvPr>
              <p:cNvSpPr txBox="1">
                <a:spLocks noRot="1" noChangeAspect="1" noMove="1" noResize="1" noEditPoints="1" noAdjustHandles="1" noChangeArrowheads="1" noChangeShapeType="1" noTextEdit="1"/>
              </p:cNvSpPr>
              <p:nvPr/>
            </p:nvSpPr>
            <p:spPr>
              <a:xfrm>
                <a:off x="1230298" y="5897708"/>
                <a:ext cx="3318030" cy="307777"/>
              </a:xfrm>
              <a:prstGeom prst="rect">
                <a:avLst/>
              </a:prstGeom>
              <a:blipFill>
                <a:blip r:embed="rId17"/>
                <a:stretch>
                  <a:fillRect/>
                </a:stretch>
              </a:blipFill>
            </p:spPr>
            <p:txBody>
              <a:bodyPr/>
              <a:lstStyle/>
              <a:p>
                <a:r>
                  <a:rPr lang="en-GB">
                    <a:noFill/>
                  </a:rPr>
                  <a:t> </a:t>
                </a:r>
              </a:p>
            </p:txBody>
          </p:sp>
        </mc:Fallback>
      </mc:AlternateContent>
      <p:sp>
        <p:nvSpPr>
          <p:cNvPr id="61" name="Arc 53">
            <a:extLst>
              <a:ext uri="{FF2B5EF4-FFF2-40B4-BE49-F238E27FC236}">
                <a16:creationId xmlns:a16="http://schemas.microsoft.com/office/drawing/2014/main" id="{F7E56988-313C-47F4-91C8-C82A3CE98F40}"/>
              </a:ext>
            </a:extLst>
          </p:cNvPr>
          <p:cNvSpPr/>
          <p:nvPr/>
        </p:nvSpPr>
        <p:spPr>
          <a:xfrm>
            <a:off x="4347187" y="5558903"/>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54">
            <a:extLst>
              <a:ext uri="{FF2B5EF4-FFF2-40B4-BE49-F238E27FC236}">
                <a16:creationId xmlns:a16="http://schemas.microsoft.com/office/drawing/2014/main" id="{8ECB6AFF-8094-4E8C-A4E2-05C1FF0D3D61}"/>
              </a:ext>
            </a:extLst>
          </p:cNvPr>
          <p:cNvSpPr txBox="1"/>
          <p:nvPr/>
        </p:nvSpPr>
        <p:spPr>
          <a:xfrm>
            <a:off x="4546847" y="5582843"/>
            <a:ext cx="186283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the full relationship!</a:t>
            </a:r>
          </a:p>
        </p:txBody>
      </p:sp>
      <p:sp>
        <p:nvSpPr>
          <p:cNvPr id="63" name="正方形/長方形 62">
            <a:extLst>
              <a:ext uri="{FF2B5EF4-FFF2-40B4-BE49-F238E27FC236}">
                <a16:creationId xmlns:a16="http://schemas.microsoft.com/office/drawing/2014/main" id="{4634333B-04EA-4B2E-A879-0CE34553854D}"/>
              </a:ext>
            </a:extLst>
          </p:cNvPr>
          <p:cNvSpPr/>
          <p:nvPr/>
        </p:nvSpPr>
        <p:spPr>
          <a:xfrm>
            <a:off x="1305017" y="5912529"/>
            <a:ext cx="3135297" cy="2589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正方形/長方形 63">
            <a:extLst>
              <a:ext uri="{FF2B5EF4-FFF2-40B4-BE49-F238E27FC236}">
                <a16:creationId xmlns:a16="http://schemas.microsoft.com/office/drawing/2014/main" id="{A4B3C969-15D7-48FA-BF2D-63A3128DA07D}"/>
              </a:ext>
            </a:extLst>
          </p:cNvPr>
          <p:cNvSpPr/>
          <p:nvPr/>
        </p:nvSpPr>
        <p:spPr>
          <a:xfrm>
            <a:off x="1342007" y="2620393"/>
            <a:ext cx="3114583" cy="3181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5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46"/>
                                        </p:tgtEl>
                                      </p:cBhvr>
                                    </p:animEffect>
                                    <p:set>
                                      <p:cBhvr>
                                        <p:cTn id="32" dur="1" fill="hold">
                                          <p:stCondLst>
                                            <p:cond delay="499"/>
                                          </p:stCondLst>
                                        </p:cTn>
                                        <p:tgtEl>
                                          <p:spTgt spid="46"/>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linds(horizontal)">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linds(horizontal)">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48"/>
                                        </p:tgtEl>
                                      </p:cBhvr>
                                    </p:animEffect>
                                    <p:set>
                                      <p:cBhvr>
                                        <p:cTn id="65" dur="1" fill="hold">
                                          <p:stCondLst>
                                            <p:cond delay="499"/>
                                          </p:stCondLst>
                                        </p:cTn>
                                        <p:tgtEl>
                                          <p:spTgt spid="48"/>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linds(horizontal)">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50"/>
                                        </p:tgtEl>
                                      </p:cBhvr>
                                    </p:animEffect>
                                    <p:set>
                                      <p:cBhvr>
                                        <p:cTn id="83" dur="1" fill="hold">
                                          <p:stCondLst>
                                            <p:cond delay="499"/>
                                          </p:stCondLst>
                                        </p:cTn>
                                        <p:tgtEl>
                                          <p:spTgt spid="50"/>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linds(horizontal)">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blinds(horizontal)">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blinds(horizontal)">
                                      <p:cBhvr>
                                        <p:cTn id="106" dur="5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blinds(horizontal)">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linds(horizontal)">
                                      <p:cBhvr>
                                        <p:cTn id="116" dur="500"/>
                                        <p:tgtEl>
                                          <p:spTgt spid="36"/>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blinds(horizontal)">
                                      <p:cBhvr>
                                        <p:cTn id="126" dur="500"/>
                                        <p:tgtEl>
                                          <p:spTgt spid="59"/>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blinds(horizontal)">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blinds(horizontal)">
                                      <p:cBhvr>
                                        <p:cTn id="136" dur="500"/>
                                        <p:tgtEl>
                                          <p:spTgt spid="61"/>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blinds(horizontal)">
                                      <p:cBhvr>
                                        <p:cTn id="141" dur="500"/>
                                        <p:tgtEl>
                                          <p:spTgt spid="62"/>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blinds(horizontal)">
                                      <p:cBhvr>
                                        <p:cTn id="146" dur="500"/>
                                        <p:tgtEl>
                                          <p:spTgt spid="60"/>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blinds(horizontal)">
                                      <p:cBhvr>
                                        <p:cTn id="151" dur="500"/>
                                        <p:tgtEl>
                                          <p:spTgt spid="6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blinds(horizontal)">
                                      <p:cBhvr>
                                        <p:cTn id="154" dur="500"/>
                                        <p:tgtEl>
                                          <p:spTgt spid="6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4"/>
                                        </p:tgtEl>
                                      </p:cBhvr>
                                    </p:animEffect>
                                    <p:set>
                                      <p:cBhvr>
                                        <p:cTn id="159" dur="1" fill="hold">
                                          <p:stCondLst>
                                            <p:cond delay="499"/>
                                          </p:stCondLst>
                                        </p:cTn>
                                        <p:tgtEl>
                                          <p:spTgt spid="64"/>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animBg="1"/>
      <p:bldP spid="39" grpId="0"/>
      <p:bldP spid="42" grpId="0" animBg="1"/>
      <p:bldP spid="43" grpId="0" animBg="1"/>
      <p:bldP spid="44"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p:bldP spid="53" grpId="0"/>
      <p:bldP spid="54" grpId="0"/>
      <p:bldP spid="59" grpId="0"/>
      <p:bldP spid="60" grpId="0"/>
      <p:bldP spid="61" grpId="0" animBg="1"/>
      <p:bldP spid="62" grpId="0"/>
      <p:bldP spid="63" grpId="0" animBg="1"/>
      <p:bldP spid="63" grpId="1" animBg="1"/>
      <p:bldP spid="64" grpId="0" animBg="1"/>
      <p:bldP spid="6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Describe the motion when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is large</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2E4034B-5405-46DA-B5CE-5DD79C3E31B5}"/>
                  </a:ext>
                </a:extLst>
              </p:cNvPr>
              <p:cNvSpPr txBox="1"/>
              <p:nvPr/>
            </p:nvSpPr>
            <p:spPr>
              <a:xfrm>
                <a:off x="378041" y="562250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US" sz="1400" b="0" i="1" smtClean="0">
                              <a:solidFill>
                                <a:srgbClr val="FF0000"/>
                              </a:solidFill>
                              <a:latin typeface="Cambria Math" panose="02040503050406030204" pitchFamily="18" charset="0"/>
                              <a:ea typeface="Cambria Math"/>
                            </a:rPr>
                            <m:t>6</m:t>
                          </m:r>
                          <m:r>
                            <a:rPr lang="en-GB" sz="1400" i="1">
                              <a:solidFill>
                                <a:srgbClr val="FF0000"/>
                              </a:solidFill>
                              <a:latin typeface="Cambria Math"/>
                              <a:ea typeface="Cambria Math"/>
                            </a:rPr>
                            <m:t>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US" sz="1400" b="0" i="1" smtClean="0">
                              <a:solidFill>
                                <a:srgbClr val="FF0000"/>
                              </a:solidFill>
                              <a:latin typeface="Cambria Math" panose="02040503050406030204" pitchFamily="18" charset="0"/>
                              <a:ea typeface="Cambria Math"/>
                            </a:rPr>
                            <m:t>13</m:t>
                          </m:r>
                          <m:r>
                            <a:rPr lang="en-GB" sz="1400" i="1">
                              <a:solidFill>
                                <a:srgbClr val="FF0000"/>
                              </a:solidFill>
                              <a:latin typeface="Cambria Math"/>
                              <a:ea typeface="Cambria Math"/>
                            </a:rPr>
                            <m:t>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34" name="テキスト ボックス 33">
                <a:extLst>
                  <a:ext uri="{FF2B5EF4-FFF2-40B4-BE49-F238E27FC236}">
                    <a16:creationId xmlns:a16="http://schemas.microsoft.com/office/drawing/2014/main" id="{D2E4034B-5405-46DA-B5CE-5DD79C3E31B5}"/>
                  </a:ext>
                </a:extLst>
              </p:cNvPr>
              <p:cNvSpPr txBox="1">
                <a:spLocks noRot="1" noChangeAspect="1" noMove="1" noResize="1" noEditPoints="1" noAdjustHandles="1" noChangeArrowheads="1" noChangeShapeType="1" noTextEdit="1"/>
              </p:cNvSpPr>
              <p:nvPr/>
            </p:nvSpPr>
            <p:spPr>
              <a:xfrm>
                <a:off x="378041" y="5622500"/>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C426125-ABAE-4483-BC55-A3CDC02391E4}"/>
                  </a:ext>
                </a:extLst>
              </p:cNvPr>
              <p:cNvSpPr txBox="1"/>
              <p:nvPr/>
            </p:nvSpPr>
            <p:spPr>
              <a:xfrm>
                <a:off x="5519692" y="1389331"/>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13</m:t>
                          </m:r>
                          <m:r>
                            <a:rPr lang="en-GB" sz="1400" i="1">
                              <a:solidFill>
                                <a:schemeClr val="tx1"/>
                              </a:solidFill>
                              <a:latin typeface="Cambria Math"/>
                              <a:ea typeface="Cambria Math"/>
                            </a:rPr>
                            <m:t>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CC426125-ABAE-4483-BC55-A3CDC02391E4}"/>
                  </a:ext>
                </a:extLst>
              </p:cNvPr>
              <p:cNvSpPr txBox="1">
                <a:spLocks noRot="1" noChangeAspect="1" noMove="1" noResize="1" noEditPoints="1" noAdjustHandles="1" noChangeArrowheads="1" noChangeShapeType="1" noTextEdit="1"/>
              </p:cNvSpPr>
              <p:nvPr/>
            </p:nvSpPr>
            <p:spPr>
              <a:xfrm>
                <a:off x="5519692" y="1389331"/>
                <a:ext cx="3318030" cy="307777"/>
              </a:xfrm>
              <a:prstGeom prst="rect">
                <a:avLst/>
              </a:prstGeom>
              <a:blipFill>
                <a:blip r:embed="rId11"/>
                <a:stretch>
                  <a:fillRect/>
                </a:stretch>
              </a:blipFill>
            </p:spPr>
            <p:txBody>
              <a:bodyPr/>
              <a:lstStyle/>
              <a:p>
                <a:r>
                  <a:rPr lang="en-GB">
                    <a:noFill/>
                  </a:rPr>
                  <a:t> </a:t>
                </a:r>
              </a:p>
            </p:txBody>
          </p:sp>
        </mc:Fallback>
      </mc:AlternateContent>
      <p:cxnSp>
        <p:nvCxnSpPr>
          <p:cNvPr id="17" name="直線矢印コネクタ 16">
            <a:extLst>
              <a:ext uri="{FF2B5EF4-FFF2-40B4-BE49-F238E27FC236}">
                <a16:creationId xmlns:a16="http://schemas.microsoft.com/office/drawing/2014/main" id="{0BAD5C02-EB78-47E7-9E85-2BCA734E2350}"/>
              </a:ext>
            </a:extLst>
          </p:cNvPr>
          <p:cNvCxnSpPr>
            <a:cxnSpLocks/>
          </p:cNvCxnSpPr>
          <p:nvPr/>
        </p:nvCxnSpPr>
        <p:spPr>
          <a:xfrm flipH="1" flipV="1">
            <a:off x="6168052" y="1664962"/>
            <a:ext cx="197237" cy="5988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54">
                <a:extLst>
                  <a:ext uri="{FF2B5EF4-FFF2-40B4-BE49-F238E27FC236}">
                    <a16:creationId xmlns:a16="http://schemas.microsoft.com/office/drawing/2014/main" id="{7BB2BBC1-AE9A-4EFD-BC1F-E66D57E62DE0}"/>
                  </a:ext>
                </a:extLst>
              </p:cNvPr>
              <p:cNvSpPr txBox="1"/>
              <p:nvPr/>
            </p:nvSpPr>
            <p:spPr>
              <a:xfrm>
                <a:off x="6169982" y="1719577"/>
                <a:ext cx="110083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As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ea typeface="Cambria Math" panose="02040503050406030204" pitchFamily="18" charset="0"/>
                      </a:rPr>
                      <m:t>→∞</m:t>
                    </m:r>
                  </m:oMath>
                </a14:m>
                <a:r>
                  <a:rPr lang="en-US" sz="1200" dirty="0">
                    <a:solidFill>
                      <a:srgbClr val="FF0000"/>
                    </a:solidFill>
                    <a:latin typeface="Comic Sans MS" panose="030F0702030302020204" pitchFamily="66" charset="0"/>
                  </a:rPr>
                  <a:t>, </a:t>
                </a:r>
                <a14:m>
                  <m:oMath xmlns:m="http://schemas.openxmlformats.org/officeDocument/2006/math">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𝑒</m:t>
                        </m:r>
                      </m:e>
                      <m:sup>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𝑡</m:t>
                        </m:r>
                      </m:sup>
                    </m:sSup>
                    <m:r>
                      <a:rPr lang="en-US" sz="1200" i="1" smtClean="0">
                        <a:solidFill>
                          <a:srgbClr val="FF0000"/>
                        </a:solidFill>
                        <a:latin typeface="Cambria Math" panose="02040503050406030204" pitchFamily="18" charset="0"/>
                        <a:ea typeface="Cambria Math" panose="02040503050406030204" pitchFamily="18" charset="0"/>
                      </a:rPr>
                      <m:t>→</m:t>
                    </m:r>
                    <m:r>
                      <a:rPr lang="en-US" sz="1200" b="0" i="1" smtClean="0">
                        <a:solidFill>
                          <a:srgbClr val="FF0000"/>
                        </a:solidFill>
                        <a:latin typeface="Cambria Math" panose="02040503050406030204" pitchFamily="18" charset="0"/>
                        <a:ea typeface="Cambria Math" panose="02040503050406030204" pitchFamily="18" charset="0"/>
                      </a:rPr>
                      <m:t>0</m:t>
                    </m:r>
                  </m:oMath>
                </a14:m>
                <a:endParaRPr lang="en-US" sz="1200" dirty="0">
                  <a:solidFill>
                    <a:srgbClr val="FF0000"/>
                  </a:solidFill>
                  <a:latin typeface="Comic Sans MS" panose="030F0702030302020204" pitchFamily="66" charset="0"/>
                </a:endParaRPr>
              </a:p>
            </p:txBody>
          </p:sp>
        </mc:Choice>
        <mc:Fallback xmlns="">
          <p:sp>
            <p:nvSpPr>
              <p:cNvPr id="20" name="TextBox 54">
                <a:extLst>
                  <a:ext uri="{FF2B5EF4-FFF2-40B4-BE49-F238E27FC236}">
                    <a16:creationId xmlns:a16="http://schemas.microsoft.com/office/drawing/2014/main" id="{7BB2BBC1-AE9A-4EFD-BC1F-E66D57E62DE0}"/>
                  </a:ext>
                </a:extLst>
              </p:cNvPr>
              <p:cNvSpPr txBox="1">
                <a:spLocks noRot="1" noChangeAspect="1" noMove="1" noResize="1" noEditPoints="1" noAdjustHandles="1" noChangeArrowheads="1" noChangeShapeType="1" noTextEdit="1"/>
              </p:cNvSpPr>
              <p:nvPr/>
            </p:nvSpPr>
            <p:spPr>
              <a:xfrm>
                <a:off x="6169982" y="1719577"/>
                <a:ext cx="1100832"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62B719B-62C0-4578-8D34-571FA72921C6}"/>
                  </a:ext>
                </a:extLst>
              </p:cNvPr>
              <p:cNvSpPr txBox="1"/>
              <p:nvPr/>
            </p:nvSpPr>
            <p:spPr>
              <a:xfrm>
                <a:off x="5547805" y="2349599"/>
                <a:ext cx="142116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1" name="テキスト ボックス 20">
                <a:extLst>
                  <a:ext uri="{FF2B5EF4-FFF2-40B4-BE49-F238E27FC236}">
                    <a16:creationId xmlns:a16="http://schemas.microsoft.com/office/drawing/2014/main" id="{F62B719B-62C0-4578-8D34-571FA72921C6}"/>
                  </a:ext>
                </a:extLst>
              </p:cNvPr>
              <p:cNvSpPr txBox="1">
                <a:spLocks noRot="1" noChangeAspect="1" noMove="1" noResize="1" noEditPoints="1" noAdjustHandles="1" noChangeArrowheads="1" noChangeShapeType="1" noTextEdit="1"/>
              </p:cNvSpPr>
              <p:nvPr/>
            </p:nvSpPr>
            <p:spPr>
              <a:xfrm>
                <a:off x="5547805" y="2349599"/>
                <a:ext cx="142116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F3209697-2D3F-49E3-8CE2-43B5DC251B0F}"/>
                  </a:ext>
                </a:extLst>
              </p:cNvPr>
              <p:cNvSpPr txBox="1"/>
              <p:nvPr/>
            </p:nvSpPr>
            <p:spPr>
              <a:xfrm>
                <a:off x="4590495" y="2786085"/>
                <a:ext cx="254715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2" name="テキスト ボックス 21">
                <a:extLst>
                  <a:ext uri="{FF2B5EF4-FFF2-40B4-BE49-F238E27FC236}">
                    <a16:creationId xmlns:a16="http://schemas.microsoft.com/office/drawing/2014/main" id="{F3209697-2D3F-49E3-8CE2-43B5DC251B0F}"/>
                  </a:ext>
                </a:extLst>
              </p:cNvPr>
              <p:cNvSpPr txBox="1">
                <a:spLocks noRot="1" noChangeAspect="1" noMove="1" noResize="1" noEditPoints="1" noAdjustHandles="1" noChangeArrowheads="1" noChangeShapeType="1" noTextEdit="1"/>
              </p:cNvSpPr>
              <p:nvPr/>
            </p:nvSpPr>
            <p:spPr>
              <a:xfrm>
                <a:off x="4590495" y="2786085"/>
                <a:ext cx="2547151" cy="307777"/>
              </a:xfrm>
              <a:prstGeom prst="rect">
                <a:avLst/>
              </a:prstGeom>
              <a:blipFill>
                <a:blip r:embed="rId14"/>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400B082-D5F7-4DD3-A89D-564D796AB433}"/>
                  </a:ext>
                </a:extLst>
              </p:cNvPr>
              <p:cNvSpPr txBox="1"/>
              <p:nvPr/>
            </p:nvSpPr>
            <p:spPr>
              <a:xfrm>
                <a:off x="3855127" y="3204816"/>
                <a:ext cx="31227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𝑅𝑠𝑖𝑛𝑡𝑐𝑜𝑠</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𝑅𝑠𝑖𝑛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𝑐𝑜𝑠𝑡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3" name="テキスト ボックス 22">
                <a:extLst>
                  <a:ext uri="{FF2B5EF4-FFF2-40B4-BE49-F238E27FC236}">
                    <a16:creationId xmlns:a16="http://schemas.microsoft.com/office/drawing/2014/main" id="{2400B082-D5F7-4DD3-A89D-564D796AB433}"/>
                  </a:ext>
                </a:extLst>
              </p:cNvPr>
              <p:cNvSpPr txBox="1">
                <a:spLocks noRot="1" noChangeAspect="1" noMove="1" noResize="1" noEditPoints="1" noAdjustHandles="1" noChangeArrowheads="1" noChangeShapeType="1" noTextEdit="1"/>
              </p:cNvSpPr>
              <p:nvPr/>
            </p:nvSpPr>
            <p:spPr>
              <a:xfrm>
                <a:off x="3855127" y="3204816"/>
                <a:ext cx="312272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8573241-4956-402B-87C1-FAF389CE2EEE}"/>
                  </a:ext>
                </a:extLst>
              </p:cNvPr>
              <p:cNvSpPr txBox="1"/>
              <p:nvPr/>
            </p:nvSpPr>
            <p:spPr>
              <a:xfrm>
                <a:off x="4771005" y="3623546"/>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𝑅𝑐𝑜𝑠</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68573241-4956-402B-87C1-FAF389CE2EEE}"/>
                  </a:ext>
                </a:extLst>
              </p:cNvPr>
              <p:cNvSpPr txBox="1">
                <a:spLocks noRot="1" noChangeAspect="1" noMove="1" noResize="1" noEditPoints="1" noAdjustHandles="1" noChangeArrowheads="1" noChangeShapeType="1" noTextEdit="1"/>
              </p:cNvSpPr>
              <p:nvPr/>
            </p:nvSpPr>
            <p:spPr>
              <a:xfrm>
                <a:off x="4771005" y="3623546"/>
                <a:ext cx="1043867"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59887F99-9F78-4B97-8E50-A89EF381EA62}"/>
                  </a:ext>
                </a:extLst>
              </p:cNvPr>
              <p:cNvSpPr txBox="1"/>
              <p:nvPr/>
            </p:nvSpPr>
            <p:spPr>
              <a:xfrm>
                <a:off x="5775664" y="3625026"/>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5" name="テキスト ボックス 24">
                <a:extLst>
                  <a:ext uri="{FF2B5EF4-FFF2-40B4-BE49-F238E27FC236}">
                    <a16:creationId xmlns:a16="http://schemas.microsoft.com/office/drawing/2014/main" id="{59887F99-9F78-4B97-8E50-A89EF381EA62}"/>
                  </a:ext>
                </a:extLst>
              </p:cNvPr>
              <p:cNvSpPr txBox="1">
                <a:spLocks noRot="1" noChangeAspect="1" noMove="1" noResize="1" noEditPoints="1" noAdjustHandles="1" noChangeArrowheads="1" noChangeShapeType="1" noTextEdit="1"/>
              </p:cNvSpPr>
              <p:nvPr/>
            </p:nvSpPr>
            <p:spPr>
              <a:xfrm>
                <a:off x="5775664" y="3625026"/>
                <a:ext cx="1043867"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F7D75B8-894B-4938-B1E1-DCEBD7353E17}"/>
                  </a:ext>
                </a:extLst>
              </p:cNvPr>
              <p:cNvSpPr txBox="1"/>
              <p:nvPr/>
            </p:nvSpPr>
            <p:spPr>
              <a:xfrm>
                <a:off x="5225244" y="4051148"/>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𝑡𝑎𝑛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6" name="テキスト ボックス 25">
                <a:extLst>
                  <a:ext uri="{FF2B5EF4-FFF2-40B4-BE49-F238E27FC236}">
                    <a16:creationId xmlns:a16="http://schemas.microsoft.com/office/drawing/2014/main" id="{9F7D75B8-894B-4938-B1E1-DCEBD7353E17}"/>
                  </a:ext>
                </a:extLst>
              </p:cNvPr>
              <p:cNvSpPr txBox="1">
                <a:spLocks noRot="1" noChangeAspect="1" noMove="1" noResize="1" noEditPoints="1" noAdjustHandles="1" noChangeArrowheads="1" noChangeShapeType="1" noTextEdit="1"/>
              </p:cNvSpPr>
              <p:nvPr/>
            </p:nvSpPr>
            <p:spPr>
              <a:xfrm>
                <a:off x="5225244" y="4051148"/>
                <a:ext cx="1043867"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FBF0C30-8FEE-4BF1-B43C-5385624EC67F}"/>
                  </a:ext>
                </a:extLst>
              </p:cNvPr>
              <p:cNvSpPr txBox="1"/>
              <p:nvPr/>
            </p:nvSpPr>
            <p:spPr>
              <a:xfrm>
                <a:off x="5377644" y="4407735"/>
                <a:ext cx="1043867" cy="458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𝜋</m:t>
                          </m:r>
                        </m:num>
                        <m:den>
                          <m:r>
                            <a:rPr lang="en-US" sz="1400" b="0" i="1" smtClean="0">
                              <a:solidFill>
                                <a:schemeClr val="tx1"/>
                              </a:solidFill>
                              <a:latin typeface="Cambria Math" panose="02040503050406030204" pitchFamily="18" charset="0"/>
                              <a:ea typeface="Cambria Math" panose="02040503050406030204" pitchFamily="18" charset="0"/>
                            </a:rPr>
                            <m:t>4</m:t>
                          </m:r>
                        </m:den>
                      </m:f>
                    </m:oMath>
                  </m:oMathPara>
                </a14:m>
                <a:endParaRPr lang="en-GB" sz="1400" dirty="0">
                  <a:solidFill>
                    <a:schemeClr val="tx1"/>
                  </a:solidFill>
                </a:endParaRPr>
              </a:p>
            </p:txBody>
          </p:sp>
        </mc:Choice>
        <mc:Fallback xmlns="">
          <p:sp>
            <p:nvSpPr>
              <p:cNvPr id="27" name="テキスト ボックス 26">
                <a:extLst>
                  <a:ext uri="{FF2B5EF4-FFF2-40B4-BE49-F238E27FC236}">
                    <a16:creationId xmlns:a16="http://schemas.microsoft.com/office/drawing/2014/main" id="{2FBF0C30-8FEE-4BF1-B43C-5385624EC67F}"/>
                  </a:ext>
                </a:extLst>
              </p:cNvPr>
              <p:cNvSpPr txBox="1">
                <a:spLocks noRot="1" noChangeAspect="1" noMove="1" noResize="1" noEditPoints="1" noAdjustHandles="1" noChangeArrowheads="1" noChangeShapeType="1" noTextEdit="1"/>
              </p:cNvSpPr>
              <p:nvPr/>
            </p:nvSpPr>
            <p:spPr>
              <a:xfrm>
                <a:off x="5377644" y="4407735"/>
                <a:ext cx="1043867" cy="458395"/>
              </a:xfrm>
              <a:prstGeom prst="rect">
                <a:avLst/>
              </a:prstGeom>
              <a:blipFill>
                <a:blip r:embed="rId19"/>
                <a:stretch>
                  <a:fillRect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CC0BFE2-3CA9-46B8-A23C-351D4EB947A8}"/>
                  </a:ext>
                </a:extLst>
              </p:cNvPr>
              <p:cNvSpPr txBox="1"/>
              <p:nvPr/>
            </p:nvSpPr>
            <p:spPr>
              <a:xfrm>
                <a:off x="5432389" y="4924119"/>
                <a:ext cx="1043867" cy="3331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𝑅</m:t>
                      </m:r>
                      <m:r>
                        <a:rPr lang="en-US" sz="1400" b="0" i="1" smtClean="0">
                          <a:solidFill>
                            <a:schemeClr val="tx1"/>
                          </a:solidFill>
                          <a:latin typeface="Cambria Math" panose="02040503050406030204" pitchFamily="18" charset="0"/>
                          <a:ea typeface="Cambria Math" panose="02040503050406030204" pitchFamily="18" charset="0"/>
                        </a:rPr>
                        <m:t>=</m:t>
                      </m:r>
                      <m:rad>
                        <m:radPr>
                          <m:degHide m:val="on"/>
                          <m:ctrlPr>
                            <a:rPr lang="en-US" sz="1400" b="0" i="1" smtClean="0">
                              <a:solidFill>
                                <a:schemeClr val="tx1"/>
                              </a:solidFill>
                              <a:latin typeface="Cambria Math" panose="02040503050406030204" pitchFamily="18" charset="0"/>
                              <a:ea typeface="Cambria Math" panose="02040503050406030204" pitchFamily="18" charset="0"/>
                            </a:rPr>
                          </m:ctrlPr>
                        </m:radPr>
                        <m:deg/>
                        <m:e>
                          <m:r>
                            <a:rPr lang="en-US" sz="1400" b="0" i="1" smtClean="0">
                              <a:solidFill>
                                <a:schemeClr val="tx1"/>
                              </a:solidFill>
                              <a:latin typeface="Cambria Math" panose="02040503050406030204" pitchFamily="18" charset="0"/>
                              <a:ea typeface="Cambria Math" panose="02040503050406030204" pitchFamily="18" charset="0"/>
                            </a:rPr>
                            <m:t>2</m:t>
                          </m:r>
                        </m:e>
                      </m:rad>
                    </m:oMath>
                  </m:oMathPara>
                </a14:m>
                <a:endParaRPr lang="en-GB" sz="1400" dirty="0">
                  <a:solidFill>
                    <a:schemeClr val="tx1"/>
                  </a:solidFill>
                </a:endParaRPr>
              </a:p>
            </p:txBody>
          </p:sp>
        </mc:Choice>
        <mc:Fallback xmlns="">
          <p:sp>
            <p:nvSpPr>
              <p:cNvPr id="28" name="テキスト ボックス 27">
                <a:extLst>
                  <a:ext uri="{FF2B5EF4-FFF2-40B4-BE49-F238E27FC236}">
                    <a16:creationId xmlns:a16="http://schemas.microsoft.com/office/drawing/2014/main" id="{CCC0BFE2-3CA9-46B8-A23C-351D4EB947A8}"/>
                  </a:ext>
                </a:extLst>
              </p:cNvPr>
              <p:cNvSpPr txBox="1">
                <a:spLocks noRot="1" noChangeAspect="1" noMove="1" noResize="1" noEditPoints="1" noAdjustHandles="1" noChangeArrowheads="1" noChangeShapeType="1" noTextEdit="1"/>
              </p:cNvSpPr>
              <p:nvPr/>
            </p:nvSpPr>
            <p:spPr>
              <a:xfrm>
                <a:off x="5432389" y="4924119"/>
                <a:ext cx="1043867" cy="333168"/>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1E75B2E-AB0B-47DA-96B8-998BC071875E}"/>
                  </a:ext>
                </a:extLst>
              </p:cNvPr>
              <p:cNvSpPr txBox="1"/>
              <p:nvPr/>
            </p:nvSpPr>
            <p:spPr>
              <a:xfrm>
                <a:off x="5433873" y="5307337"/>
                <a:ext cx="1907960" cy="458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ad>
                        <m:radPr>
                          <m:degHide m:val="on"/>
                          <m:ctrlPr>
                            <a:rPr lang="en-US" sz="1400" b="0" i="1" smtClean="0">
                              <a:solidFill>
                                <a:schemeClr val="tx1"/>
                              </a:solidFill>
                              <a:latin typeface="Cambria Math" panose="02040503050406030204" pitchFamily="18" charset="0"/>
                            </a:rPr>
                          </m:ctrlPr>
                        </m:radPr>
                        <m:deg/>
                        <m:e>
                          <m:r>
                            <a:rPr lang="en-US" sz="1400" b="0" i="1" smtClean="0">
                              <a:solidFill>
                                <a:schemeClr val="tx1"/>
                              </a:solidFill>
                              <a:latin typeface="Cambria Math" panose="02040503050406030204" pitchFamily="18" charset="0"/>
                            </a:rPr>
                            <m:t>2</m:t>
                          </m:r>
                        </m:e>
                      </m:rad>
                      <m:r>
                        <a:rPr lang="en-US" sz="1400" b="0" i="1" smtClean="0">
                          <a:solidFill>
                            <a:schemeClr val="tx1"/>
                          </a:solidFill>
                          <a:latin typeface="Cambria Math" panose="02040503050406030204" pitchFamily="18" charset="0"/>
                        </a:rPr>
                        <m:t>𝑠𝑖𝑛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𝜋</m:t>
                              </m:r>
                            </m:num>
                            <m:den>
                              <m:r>
                                <a:rPr lang="en-US" sz="1400" b="0" i="1" smtClean="0">
                                  <a:solidFill>
                                    <a:schemeClr val="tx1"/>
                                  </a:solidFill>
                                  <a:latin typeface="Cambria Math" panose="02040503050406030204" pitchFamily="18" charset="0"/>
                                </a:rPr>
                                <m:t>4</m:t>
                              </m:r>
                            </m:den>
                          </m:f>
                        </m:e>
                      </m:d>
                    </m:oMath>
                  </m:oMathPara>
                </a14:m>
                <a:endParaRPr lang="en-GB" sz="1400" dirty="0">
                  <a:solidFill>
                    <a:schemeClr val="tx1"/>
                  </a:solidFill>
                </a:endParaRPr>
              </a:p>
            </p:txBody>
          </p:sp>
        </mc:Choice>
        <mc:Fallback xmlns="">
          <p:sp>
            <p:nvSpPr>
              <p:cNvPr id="29" name="テキスト ボックス 28">
                <a:extLst>
                  <a:ext uri="{FF2B5EF4-FFF2-40B4-BE49-F238E27FC236}">
                    <a16:creationId xmlns:a16="http://schemas.microsoft.com/office/drawing/2014/main" id="{31E75B2E-AB0B-47DA-96B8-998BC071875E}"/>
                  </a:ext>
                </a:extLst>
              </p:cNvPr>
              <p:cNvSpPr txBox="1">
                <a:spLocks noRot="1" noChangeAspect="1" noMove="1" noResize="1" noEditPoints="1" noAdjustHandles="1" noChangeArrowheads="1" noChangeShapeType="1" noTextEdit="1"/>
              </p:cNvSpPr>
              <p:nvPr/>
            </p:nvSpPr>
            <p:spPr>
              <a:xfrm>
                <a:off x="5433873" y="5307337"/>
                <a:ext cx="1907960" cy="458395"/>
              </a:xfrm>
              <a:prstGeom prst="rect">
                <a:avLst/>
              </a:prstGeom>
              <a:blipFill>
                <a:blip r:embed="rId21"/>
                <a:stretch>
                  <a:fillRect b="-1333"/>
                </a:stretch>
              </a:blipFill>
            </p:spPr>
            <p:txBody>
              <a:bodyPr/>
              <a:lstStyle/>
              <a:p>
                <a:r>
                  <a:rPr lang="en-GB">
                    <a:noFill/>
                  </a:rPr>
                  <a:t> </a:t>
                </a:r>
              </a:p>
            </p:txBody>
          </p:sp>
        </mc:Fallback>
      </mc:AlternateContent>
      <p:sp>
        <p:nvSpPr>
          <p:cNvPr id="30" name="Arc 53">
            <a:extLst>
              <a:ext uri="{FF2B5EF4-FFF2-40B4-BE49-F238E27FC236}">
                <a16:creationId xmlns:a16="http://schemas.microsoft.com/office/drawing/2014/main" id="{FDF1AAB7-CFB7-496B-8976-0AFCE45C5903}"/>
              </a:ext>
            </a:extLst>
          </p:cNvPr>
          <p:cNvSpPr/>
          <p:nvPr/>
        </p:nvSpPr>
        <p:spPr>
          <a:xfrm>
            <a:off x="6787067" y="2521259"/>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54">
                <a:extLst>
                  <a:ext uri="{FF2B5EF4-FFF2-40B4-BE49-F238E27FC236}">
                    <a16:creationId xmlns:a16="http://schemas.microsoft.com/office/drawing/2014/main" id="{5506F23D-A14E-4B5A-B449-09CC8434A362}"/>
                  </a:ext>
                </a:extLst>
              </p:cNvPr>
              <p:cNvSpPr txBox="1"/>
              <p:nvPr/>
            </p:nvSpPr>
            <p:spPr>
              <a:xfrm>
                <a:off x="6924582" y="2429789"/>
                <a:ext cx="18110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as a single trig function</a:t>
                </a:r>
              </a:p>
            </p:txBody>
          </p:sp>
        </mc:Choice>
        <mc:Fallback xmlns="">
          <p:sp>
            <p:nvSpPr>
              <p:cNvPr id="31" name="TextBox 54">
                <a:extLst>
                  <a:ext uri="{FF2B5EF4-FFF2-40B4-BE49-F238E27FC236}">
                    <a16:creationId xmlns:a16="http://schemas.microsoft.com/office/drawing/2014/main" id="{5506F23D-A14E-4B5A-B449-09CC8434A362}"/>
                  </a:ext>
                </a:extLst>
              </p:cNvPr>
              <p:cNvSpPr txBox="1">
                <a:spLocks noRot="1" noChangeAspect="1" noMove="1" noResize="1" noEditPoints="1" noAdjustHandles="1" noChangeArrowheads="1" noChangeShapeType="1" noTextEdit="1"/>
              </p:cNvSpPr>
              <p:nvPr/>
            </p:nvSpPr>
            <p:spPr>
              <a:xfrm>
                <a:off x="6924582" y="2429789"/>
                <a:ext cx="1811045" cy="461665"/>
              </a:xfrm>
              <a:prstGeom prst="rect">
                <a:avLst/>
              </a:prstGeom>
              <a:blipFill>
                <a:blip r:embed="rId22"/>
                <a:stretch>
                  <a:fillRect t="-1333" b="-10667"/>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6E48CAC8-9988-4AB3-A083-D6F789FC63AC}"/>
              </a:ext>
            </a:extLst>
          </p:cNvPr>
          <p:cNvSpPr/>
          <p:nvPr/>
        </p:nvSpPr>
        <p:spPr>
          <a:xfrm>
            <a:off x="6769312" y="2982898"/>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53">
            <a:extLst>
              <a:ext uri="{FF2B5EF4-FFF2-40B4-BE49-F238E27FC236}">
                <a16:creationId xmlns:a16="http://schemas.microsoft.com/office/drawing/2014/main" id="{21FEF5A1-047E-4770-9B1E-219318C6A660}"/>
              </a:ext>
            </a:extLst>
          </p:cNvPr>
          <p:cNvSpPr/>
          <p:nvPr/>
        </p:nvSpPr>
        <p:spPr>
          <a:xfrm>
            <a:off x="6716046" y="3400148"/>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CA7CE91B-4553-4BBD-A9F8-5E17682686D6}"/>
              </a:ext>
            </a:extLst>
          </p:cNvPr>
          <p:cNvSpPr/>
          <p:nvPr/>
        </p:nvSpPr>
        <p:spPr>
          <a:xfrm>
            <a:off x="6609514" y="3817399"/>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B38CB107-024B-44E7-AC7E-6003DA359D43}"/>
              </a:ext>
            </a:extLst>
          </p:cNvPr>
          <p:cNvSpPr/>
          <p:nvPr/>
        </p:nvSpPr>
        <p:spPr>
          <a:xfrm>
            <a:off x="6059098" y="4243527"/>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AEFA7163-3056-4791-A5A0-78EF700C480A}"/>
              </a:ext>
            </a:extLst>
          </p:cNvPr>
          <p:cNvSpPr/>
          <p:nvPr/>
        </p:nvSpPr>
        <p:spPr>
          <a:xfrm>
            <a:off x="6201141" y="4678533"/>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53">
            <a:extLst>
              <a:ext uri="{FF2B5EF4-FFF2-40B4-BE49-F238E27FC236}">
                <a16:creationId xmlns:a16="http://schemas.microsoft.com/office/drawing/2014/main" id="{F53C38EE-8A1F-4729-B479-701C7BC4B492}"/>
              </a:ext>
            </a:extLst>
          </p:cNvPr>
          <p:cNvSpPr/>
          <p:nvPr/>
        </p:nvSpPr>
        <p:spPr>
          <a:xfrm>
            <a:off x="6991253" y="5095783"/>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7D1EC406-4F6C-4BB8-825A-D796AA54F22A}"/>
              </a:ext>
            </a:extLst>
          </p:cNvPr>
          <p:cNvSpPr txBox="1"/>
          <p:nvPr/>
        </p:nvSpPr>
        <p:spPr>
          <a:xfrm>
            <a:off x="6995603" y="2997960"/>
            <a:ext cx="7723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mc:AlternateContent xmlns:mc="http://schemas.openxmlformats.org/markup-compatibility/2006" xmlns:a14="http://schemas.microsoft.com/office/drawing/2010/main">
        <mc:Choice Requires="a14">
          <p:sp>
            <p:nvSpPr>
              <p:cNvPr id="41" name="TextBox 54">
                <a:extLst>
                  <a:ext uri="{FF2B5EF4-FFF2-40B4-BE49-F238E27FC236}">
                    <a16:creationId xmlns:a16="http://schemas.microsoft.com/office/drawing/2014/main" id="{E2067193-7D80-410B-A9B8-28FC30478518}"/>
                  </a:ext>
                </a:extLst>
              </p:cNvPr>
              <p:cNvSpPr txBox="1"/>
              <p:nvPr/>
            </p:nvSpPr>
            <p:spPr>
              <a:xfrm>
                <a:off x="6933459" y="3353066"/>
                <a:ext cx="184655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Compare coefficients of </a:t>
                </a:r>
                <a14:m>
                  <m:oMath xmlns:m="http://schemas.openxmlformats.org/officeDocument/2006/math">
                    <m:r>
                      <a:rPr lang="en-US" sz="1200" b="0" i="1" smtClean="0">
                        <a:solidFill>
                          <a:srgbClr val="FF0000"/>
                        </a:solidFill>
                        <a:latin typeface="Cambria Math" panose="02040503050406030204" pitchFamily="18" charset="0"/>
                      </a:rPr>
                      <m:t>𝑠𝑖𝑛𝑡</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𝑐𝑜𝑠𝑡</m:t>
                    </m:r>
                  </m:oMath>
                </a14:m>
                <a:r>
                  <a:rPr lang="en-US" sz="1200" dirty="0">
                    <a:solidFill>
                      <a:srgbClr val="FF0000"/>
                    </a:solidFill>
                    <a:latin typeface="Comic Sans MS" panose="030F0702030302020204" pitchFamily="66" charset="0"/>
                  </a:rPr>
                  <a:t> </a:t>
                </a:r>
              </a:p>
            </p:txBody>
          </p:sp>
        </mc:Choice>
        <mc:Fallback xmlns="">
          <p:sp>
            <p:nvSpPr>
              <p:cNvPr id="41" name="TextBox 54">
                <a:extLst>
                  <a:ext uri="{FF2B5EF4-FFF2-40B4-BE49-F238E27FC236}">
                    <a16:creationId xmlns:a16="http://schemas.microsoft.com/office/drawing/2014/main" id="{E2067193-7D80-410B-A9B8-28FC30478518}"/>
                  </a:ext>
                </a:extLst>
              </p:cNvPr>
              <p:cNvSpPr txBox="1">
                <a:spLocks noRot="1" noChangeAspect="1" noMove="1" noResize="1" noEditPoints="1" noAdjustHandles="1" noChangeArrowheads="1" noChangeShapeType="1" noTextEdit="1"/>
              </p:cNvSpPr>
              <p:nvPr/>
            </p:nvSpPr>
            <p:spPr>
              <a:xfrm>
                <a:off x="6933459" y="3353066"/>
                <a:ext cx="1846556" cy="461665"/>
              </a:xfrm>
              <a:prstGeom prst="rect">
                <a:avLst/>
              </a:prstGeom>
              <a:blipFill>
                <a:blip r:embed="rId23"/>
                <a:stretch>
                  <a:fillRect b="-9211"/>
                </a:stretch>
              </a:blipFill>
            </p:spPr>
            <p:txBody>
              <a:bodyPr/>
              <a:lstStyle/>
              <a:p>
                <a:r>
                  <a:rPr lang="en-GB">
                    <a:noFill/>
                  </a:rPr>
                  <a:t> </a:t>
                </a:r>
              </a:p>
            </p:txBody>
          </p:sp>
        </mc:Fallback>
      </mc:AlternateContent>
      <p:sp>
        <p:nvSpPr>
          <p:cNvPr id="42" name="TextBox 54">
            <a:extLst>
              <a:ext uri="{FF2B5EF4-FFF2-40B4-BE49-F238E27FC236}">
                <a16:creationId xmlns:a16="http://schemas.microsoft.com/office/drawing/2014/main" id="{B154059D-9B3E-4C7E-AC8B-9D18893C886D}"/>
              </a:ext>
            </a:extLst>
          </p:cNvPr>
          <p:cNvSpPr txBox="1"/>
          <p:nvPr/>
        </p:nvSpPr>
        <p:spPr>
          <a:xfrm>
            <a:off x="6915704" y="3841338"/>
            <a:ext cx="66582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a:t>
            </a:r>
          </a:p>
        </p:txBody>
      </p:sp>
      <mc:AlternateContent xmlns:mc="http://schemas.openxmlformats.org/markup-compatibility/2006" xmlns:a14="http://schemas.microsoft.com/office/drawing/2010/main">
        <mc:Choice Requires="a14">
          <p:sp>
            <p:nvSpPr>
              <p:cNvPr id="43" name="TextBox 54">
                <a:extLst>
                  <a:ext uri="{FF2B5EF4-FFF2-40B4-BE49-F238E27FC236}">
                    <a16:creationId xmlns:a16="http://schemas.microsoft.com/office/drawing/2014/main" id="{342CB6CA-3D49-414B-8497-AFA323E84D35}"/>
                  </a:ext>
                </a:extLst>
              </p:cNvPr>
              <p:cNvSpPr txBox="1"/>
              <p:nvPr/>
            </p:nvSpPr>
            <p:spPr>
              <a:xfrm>
                <a:off x="6329778" y="4302977"/>
                <a:ext cx="108307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𝛼</m:t>
                    </m:r>
                  </m:oMath>
                </a14:m>
                <a:endParaRPr lang="en-US" sz="1200" dirty="0">
                  <a:solidFill>
                    <a:srgbClr val="FF0000"/>
                  </a:solidFill>
                  <a:latin typeface="Comic Sans MS" panose="030F0702030302020204" pitchFamily="66" charset="0"/>
                </a:endParaRPr>
              </a:p>
            </p:txBody>
          </p:sp>
        </mc:Choice>
        <mc:Fallback xmlns="">
          <p:sp>
            <p:nvSpPr>
              <p:cNvPr id="43" name="TextBox 54">
                <a:extLst>
                  <a:ext uri="{FF2B5EF4-FFF2-40B4-BE49-F238E27FC236}">
                    <a16:creationId xmlns:a16="http://schemas.microsoft.com/office/drawing/2014/main" id="{342CB6CA-3D49-414B-8497-AFA323E84D35}"/>
                  </a:ext>
                </a:extLst>
              </p:cNvPr>
              <p:cNvSpPr txBox="1">
                <a:spLocks noRot="1" noChangeAspect="1" noMove="1" noResize="1" noEditPoints="1" noAdjustHandles="1" noChangeArrowheads="1" noChangeShapeType="1" noTextEdit="1"/>
              </p:cNvSpPr>
              <p:nvPr/>
            </p:nvSpPr>
            <p:spPr>
              <a:xfrm>
                <a:off x="6329778" y="4302977"/>
                <a:ext cx="1083076" cy="276999"/>
              </a:xfrm>
              <a:prstGeom prst="rect">
                <a:avLst/>
              </a:prstGeom>
              <a:blipFill>
                <a:blip r:embed="rId24"/>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54">
                <a:extLst>
                  <a:ext uri="{FF2B5EF4-FFF2-40B4-BE49-F238E27FC236}">
                    <a16:creationId xmlns:a16="http://schemas.microsoft.com/office/drawing/2014/main" id="{C73F0CED-ACC0-4A17-9DA7-AC5EF1F01EA9}"/>
                  </a:ext>
                </a:extLst>
              </p:cNvPr>
              <p:cNvSpPr txBox="1"/>
              <p:nvPr/>
            </p:nvSpPr>
            <p:spPr>
              <a:xfrm>
                <a:off x="6445188" y="4720227"/>
                <a:ext cx="131389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𝛼</m:t>
                    </m:r>
                  </m:oMath>
                </a14:m>
                <a:r>
                  <a:rPr lang="en-US" sz="1200" dirty="0">
                    <a:solidFill>
                      <a:srgbClr val="FF0000"/>
                    </a:solidFill>
                    <a:latin typeface="Comic Sans MS" panose="030F0702030302020204" pitchFamily="66" charset="0"/>
                  </a:rPr>
                  <a:t> to find </a:t>
                </a:r>
                <a14:m>
                  <m:oMath xmlns:m="http://schemas.openxmlformats.org/officeDocument/2006/math">
                    <m:r>
                      <a:rPr lang="en-US" sz="1200" i="1" dirty="0" smtClean="0">
                        <a:solidFill>
                          <a:srgbClr val="FF0000"/>
                        </a:solidFill>
                        <a:latin typeface="Cambria Math" panose="02040503050406030204" pitchFamily="18" charset="0"/>
                      </a:rPr>
                      <m:t>𝑅</m:t>
                    </m:r>
                  </m:oMath>
                </a14:m>
                <a:endParaRPr lang="en-US" sz="1200" dirty="0">
                  <a:solidFill>
                    <a:srgbClr val="FF0000"/>
                  </a:solidFill>
                  <a:latin typeface="Comic Sans MS" panose="030F0702030302020204" pitchFamily="66" charset="0"/>
                </a:endParaRPr>
              </a:p>
            </p:txBody>
          </p:sp>
        </mc:Choice>
        <mc:Fallback xmlns="">
          <p:sp>
            <p:nvSpPr>
              <p:cNvPr id="44" name="TextBox 54">
                <a:extLst>
                  <a:ext uri="{FF2B5EF4-FFF2-40B4-BE49-F238E27FC236}">
                    <a16:creationId xmlns:a16="http://schemas.microsoft.com/office/drawing/2014/main" id="{C73F0CED-ACC0-4A17-9DA7-AC5EF1F01EA9}"/>
                  </a:ext>
                </a:extLst>
              </p:cNvPr>
              <p:cNvSpPr txBox="1">
                <a:spLocks noRot="1" noChangeAspect="1" noMove="1" noResize="1" noEditPoints="1" noAdjustHandles="1" noChangeArrowheads="1" noChangeShapeType="1" noTextEdit="1"/>
              </p:cNvSpPr>
              <p:nvPr/>
            </p:nvSpPr>
            <p:spPr>
              <a:xfrm>
                <a:off x="6445188" y="4720227"/>
                <a:ext cx="1313895" cy="276999"/>
              </a:xfrm>
              <a:prstGeom prst="rect">
                <a:avLst/>
              </a:prstGeom>
              <a:blipFill>
                <a:blip r:embed="rId25"/>
                <a:stretch>
                  <a:fillRect b="-15217"/>
                </a:stretch>
              </a:blipFill>
            </p:spPr>
            <p:txBody>
              <a:bodyPr/>
              <a:lstStyle/>
              <a:p>
                <a:r>
                  <a:rPr lang="en-GB">
                    <a:noFill/>
                  </a:rPr>
                  <a:t> </a:t>
                </a:r>
              </a:p>
            </p:txBody>
          </p:sp>
        </mc:Fallback>
      </mc:AlternateContent>
      <p:sp>
        <p:nvSpPr>
          <p:cNvPr id="45" name="TextBox 54">
            <a:extLst>
              <a:ext uri="{FF2B5EF4-FFF2-40B4-BE49-F238E27FC236}">
                <a16:creationId xmlns:a16="http://schemas.microsoft.com/office/drawing/2014/main" id="{7865F6D2-3297-4DA4-8AF7-5F8F70D84F35}"/>
              </a:ext>
            </a:extLst>
          </p:cNvPr>
          <p:cNvSpPr txBox="1"/>
          <p:nvPr/>
        </p:nvSpPr>
        <p:spPr>
          <a:xfrm>
            <a:off x="7199789" y="5101967"/>
            <a:ext cx="131389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Bring together</a:t>
            </a:r>
          </a:p>
        </p:txBody>
      </p:sp>
      <p:sp>
        <p:nvSpPr>
          <p:cNvPr id="46" name="正方形/長方形 45">
            <a:extLst>
              <a:ext uri="{FF2B5EF4-FFF2-40B4-BE49-F238E27FC236}">
                <a16:creationId xmlns:a16="http://schemas.microsoft.com/office/drawing/2014/main" id="{DF6E375F-F270-40D1-A01E-1F5FD8A61B90}"/>
              </a:ext>
            </a:extLst>
          </p:cNvPr>
          <p:cNvSpPr/>
          <p:nvPr/>
        </p:nvSpPr>
        <p:spPr>
          <a:xfrm>
            <a:off x="5608168" y="2377486"/>
            <a:ext cx="1272025" cy="2858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D7840778-99B9-4BE5-8A05-87D765CCCB42}"/>
              </a:ext>
            </a:extLst>
          </p:cNvPr>
          <p:cNvSpPr/>
          <p:nvPr/>
        </p:nvSpPr>
        <p:spPr>
          <a:xfrm>
            <a:off x="5654036" y="5317474"/>
            <a:ext cx="1448100" cy="4175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54">
                <a:extLst>
                  <a:ext uri="{FF2B5EF4-FFF2-40B4-BE49-F238E27FC236}">
                    <a16:creationId xmlns:a16="http://schemas.microsoft.com/office/drawing/2014/main" id="{0789E680-6BFC-48B9-ABF3-9629142528C7}"/>
                  </a:ext>
                </a:extLst>
              </p:cNvPr>
              <p:cNvSpPr txBox="1"/>
              <p:nvPr/>
            </p:nvSpPr>
            <p:spPr>
              <a:xfrm>
                <a:off x="4421080" y="5909835"/>
                <a:ext cx="4474345" cy="54418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as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latin typeface="Comic Sans MS" panose="030F0702030302020204" pitchFamily="66" charset="0"/>
                  </a:rPr>
                  <a:t>, the motion becomes simple harmonic motion with amplitude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oMath>
                </a14:m>
                <a:r>
                  <a:rPr lang="en-US" sz="1400" dirty="0">
                    <a:solidFill>
                      <a:srgbClr val="FF0000"/>
                    </a:solidFill>
                    <a:latin typeface="Comic Sans MS" panose="030F0702030302020204" pitchFamily="66" charset="0"/>
                  </a:rPr>
                  <a:t> and period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US" sz="1400" dirty="0">
                    <a:solidFill>
                      <a:srgbClr val="FF0000"/>
                    </a:solidFill>
                    <a:latin typeface="Comic Sans MS" panose="030F0702030302020204" pitchFamily="66" charset="0"/>
                  </a:rPr>
                  <a:t> </a:t>
                </a:r>
              </a:p>
            </p:txBody>
          </p:sp>
        </mc:Choice>
        <mc:Fallback xmlns="">
          <p:sp>
            <p:nvSpPr>
              <p:cNvPr id="48" name="TextBox 54">
                <a:extLst>
                  <a:ext uri="{FF2B5EF4-FFF2-40B4-BE49-F238E27FC236}">
                    <a16:creationId xmlns:a16="http://schemas.microsoft.com/office/drawing/2014/main" id="{0789E680-6BFC-48B9-ABF3-9629142528C7}"/>
                  </a:ext>
                </a:extLst>
              </p:cNvPr>
              <p:cNvSpPr txBox="1">
                <a:spLocks noRot="1" noChangeAspect="1" noMove="1" noResize="1" noEditPoints="1" noAdjustHandles="1" noChangeArrowheads="1" noChangeShapeType="1" noTextEdit="1"/>
              </p:cNvSpPr>
              <p:nvPr/>
            </p:nvSpPr>
            <p:spPr>
              <a:xfrm>
                <a:off x="4421080" y="5909835"/>
                <a:ext cx="4474345" cy="544188"/>
              </a:xfrm>
              <a:prstGeom prst="rect">
                <a:avLst/>
              </a:prstGeom>
              <a:blipFill>
                <a:blip r:embed="rId26"/>
                <a:stretch>
                  <a:fillRect t="-1111" b="-10000"/>
                </a:stretch>
              </a:blipFill>
            </p:spPr>
            <p:txBody>
              <a:bodyPr/>
              <a:lstStyle/>
              <a:p>
                <a:r>
                  <a:rPr lang="en-GB">
                    <a:noFill/>
                  </a:rPr>
                  <a:t> </a:t>
                </a:r>
              </a:p>
            </p:txBody>
          </p:sp>
        </mc:Fallback>
      </mc:AlternateContent>
    </p:spTree>
    <p:extLst>
      <p:ext uri="{BB962C8B-B14F-4D97-AF65-F5344CB8AC3E}">
        <p14:creationId xmlns:p14="http://schemas.microsoft.com/office/powerpoint/2010/main" val="42339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linds(horizont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linds(horizont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blinds(horizontal)">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linds(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linds(horizontal)">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linds(horizontal)">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linds(horizontal)">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blinds(horizontal)">
                                      <p:cBhvr>
                                        <p:cTn id="132" dur="500"/>
                                        <p:tgtEl>
                                          <p:spTgt spid="4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blinds(horizontal)">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blinds(horizontal)">
                                      <p:cBhvr>
                                        <p:cTn id="145" dur="500"/>
                                        <p:tgtEl>
                                          <p:spTgt spid="4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46"/>
                                        </p:tgtEl>
                                      </p:cBhvr>
                                    </p:animEffect>
                                    <p:set>
                                      <p:cBhvr>
                                        <p:cTn id="150" dur="1" fill="hold">
                                          <p:stCondLst>
                                            <p:cond delay="499"/>
                                          </p:stCondLst>
                                        </p:cTn>
                                        <p:tgtEl>
                                          <p:spTgt spid="46"/>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47"/>
                                        </p:tgtEl>
                                      </p:cBhvr>
                                    </p:animEffect>
                                    <p:set>
                                      <p:cBhvr>
                                        <p:cTn id="153" dur="1" fill="hold">
                                          <p:stCondLst>
                                            <p:cond delay="499"/>
                                          </p:stCondLst>
                                        </p:cTn>
                                        <p:tgtEl>
                                          <p:spTgt spid="4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3" grpId="0"/>
      <p:bldP spid="24" grpId="0"/>
      <p:bldP spid="25" grpId="0"/>
      <p:bldP spid="26" grpId="0"/>
      <p:bldP spid="27" grpId="0"/>
      <p:bldP spid="28" grpId="0"/>
      <p:bldP spid="29" grpId="0"/>
      <p:bldP spid="30" grpId="0" animBg="1"/>
      <p:bldP spid="31" grpId="0"/>
      <p:bldP spid="33"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animBg="1"/>
      <p:bldP spid="46" grpId="1" animBg="1"/>
      <p:bldP spid="47" grpId="0" animBg="1"/>
      <p:bldP spid="47" grpId="1" animBg="1"/>
      <p:bldP spid="4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Describe the motion when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is large</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2E4034B-5405-46DA-B5CE-5DD79C3E31B5}"/>
                  </a:ext>
                </a:extLst>
              </p:cNvPr>
              <p:cNvSpPr txBox="1"/>
              <p:nvPr/>
            </p:nvSpPr>
            <p:spPr>
              <a:xfrm>
                <a:off x="378041" y="562250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US" sz="1400" b="0" i="1" smtClean="0">
                              <a:solidFill>
                                <a:srgbClr val="FF0000"/>
                              </a:solidFill>
                              <a:latin typeface="Cambria Math" panose="02040503050406030204" pitchFamily="18" charset="0"/>
                              <a:ea typeface="Cambria Math"/>
                            </a:rPr>
                            <m:t>6</m:t>
                          </m:r>
                          <m:r>
                            <a:rPr lang="en-GB" sz="1400" i="1">
                              <a:solidFill>
                                <a:srgbClr val="FF0000"/>
                              </a:solidFill>
                              <a:latin typeface="Cambria Math"/>
                              <a:ea typeface="Cambria Math"/>
                            </a:rPr>
                            <m:t>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US" sz="1400" b="0" i="1" smtClean="0">
                              <a:solidFill>
                                <a:srgbClr val="FF0000"/>
                              </a:solidFill>
                              <a:latin typeface="Cambria Math" panose="02040503050406030204" pitchFamily="18" charset="0"/>
                              <a:ea typeface="Cambria Math"/>
                            </a:rPr>
                            <m:t>13</m:t>
                          </m:r>
                          <m:r>
                            <a:rPr lang="en-GB" sz="1400" i="1">
                              <a:solidFill>
                                <a:srgbClr val="FF0000"/>
                              </a:solidFill>
                              <a:latin typeface="Cambria Math"/>
                              <a:ea typeface="Cambria Math"/>
                            </a:rPr>
                            <m:t>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34" name="テキスト ボックス 33">
                <a:extLst>
                  <a:ext uri="{FF2B5EF4-FFF2-40B4-BE49-F238E27FC236}">
                    <a16:creationId xmlns:a16="http://schemas.microsoft.com/office/drawing/2014/main" id="{D2E4034B-5405-46DA-B5CE-5DD79C3E31B5}"/>
                  </a:ext>
                </a:extLst>
              </p:cNvPr>
              <p:cNvSpPr txBox="1">
                <a:spLocks noRot="1" noChangeAspect="1" noMove="1" noResize="1" noEditPoints="1" noAdjustHandles="1" noChangeArrowheads="1" noChangeShapeType="1" noTextEdit="1"/>
              </p:cNvSpPr>
              <p:nvPr/>
            </p:nvSpPr>
            <p:spPr>
              <a:xfrm>
                <a:off x="378041" y="5622500"/>
                <a:ext cx="3318030" cy="307777"/>
              </a:xfrm>
              <a:prstGeom prst="rect">
                <a:avLst/>
              </a:prstGeom>
              <a:blipFill>
                <a:blip r:embed="rId10"/>
                <a:stretch>
                  <a:fillRect/>
                </a:stretch>
              </a:blipFill>
            </p:spPr>
            <p:txBody>
              <a:bodyPr/>
              <a:lstStyle/>
              <a:p>
                <a:r>
                  <a:rPr lang="en-GB">
                    <a:noFill/>
                  </a:rPr>
                  <a:t> </a:t>
                </a:r>
              </a:p>
            </p:txBody>
          </p:sp>
        </mc:Fallback>
      </mc:AlternateContent>
      <p:pic>
        <p:nvPicPr>
          <p:cNvPr id="2" name="図 1">
            <a:extLst>
              <a:ext uri="{FF2B5EF4-FFF2-40B4-BE49-F238E27FC236}">
                <a16:creationId xmlns:a16="http://schemas.microsoft.com/office/drawing/2014/main" id="{99DF84EA-5D74-4E78-B91F-C7A46D3CC2F0}"/>
              </a:ext>
            </a:extLst>
          </p:cNvPr>
          <p:cNvPicPr>
            <a:picLocks noChangeAspect="1"/>
          </p:cNvPicPr>
          <p:nvPr/>
        </p:nvPicPr>
        <p:blipFill rotWithShape="1">
          <a:blip r:embed="rId11"/>
          <a:srcRect l="29992" t="22298" r="3711" b="7395"/>
          <a:stretch/>
        </p:blipFill>
        <p:spPr>
          <a:xfrm>
            <a:off x="3990470" y="2467992"/>
            <a:ext cx="5030220" cy="3000653"/>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EFA061F-55EC-4696-B6B3-5CF641B71B11}"/>
                  </a:ext>
                </a:extLst>
              </p:cNvPr>
              <p:cNvSpPr txBox="1"/>
              <p:nvPr/>
            </p:nvSpPr>
            <p:spPr>
              <a:xfrm>
                <a:off x="4559423" y="2453172"/>
                <a:ext cx="3439357" cy="312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rPr>
                        <m:t>𝒙</m:t>
                      </m:r>
                      <m:r>
                        <a:rPr lang="en-US" sz="1400" b="1" i="1" smtClean="0">
                          <a:solidFill>
                            <a:srgbClr val="C00000"/>
                          </a:solidFill>
                          <a:latin typeface="Cambria Math" panose="02040503050406030204" pitchFamily="18" charset="0"/>
                        </a:rPr>
                        <m:t>=</m:t>
                      </m:r>
                      <m:sSup>
                        <m:sSupPr>
                          <m:ctrlPr>
                            <a:rPr lang="en-GB" sz="1400" b="1" i="1">
                              <a:solidFill>
                                <a:srgbClr val="C00000"/>
                              </a:solidFill>
                              <a:latin typeface="Cambria Math" panose="02040503050406030204" pitchFamily="18" charset="0"/>
                              <a:ea typeface="Cambria Math"/>
                            </a:rPr>
                          </m:ctrlPr>
                        </m:sSupPr>
                        <m:e>
                          <m:r>
                            <a:rPr lang="en-GB" sz="1400" b="1" i="1">
                              <a:solidFill>
                                <a:srgbClr val="C00000"/>
                              </a:solidFill>
                              <a:latin typeface="Cambria Math"/>
                              <a:ea typeface="Cambria Math"/>
                            </a:rPr>
                            <m:t>𝒆</m:t>
                          </m:r>
                        </m:e>
                        <m:sup>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𝟐</m:t>
                          </m:r>
                          <m:r>
                            <a:rPr lang="en-US" sz="1400" b="1" i="1">
                              <a:solidFill>
                                <a:srgbClr val="C00000"/>
                              </a:solidFill>
                              <a:latin typeface="Cambria Math" panose="02040503050406030204" pitchFamily="18" charset="0"/>
                              <a:ea typeface="Cambria Math"/>
                            </a:rPr>
                            <m:t>𝒕</m:t>
                          </m:r>
                        </m:sup>
                      </m:sSup>
                      <m:d>
                        <m:dPr>
                          <m:ctrlPr>
                            <a:rPr lang="en-GB" sz="1400" b="1" i="1">
                              <a:solidFill>
                                <a:srgbClr val="C00000"/>
                              </a:solidFill>
                              <a:latin typeface="Cambria Math" panose="02040503050406030204" pitchFamily="18" charset="0"/>
                              <a:ea typeface="Cambria Math"/>
                            </a:rPr>
                          </m:ctrlPr>
                        </m:dPr>
                        <m:e>
                          <m:r>
                            <a:rPr lang="en-US" sz="1400" b="1" i="1" smtClean="0">
                              <a:solidFill>
                                <a:srgbClr val="C00000"/>
                              </a:solidFill>
                              <a:latin typeface="Cambria Math" panose="02040503050406030204" pitchFamily="18" charset="0"/>
                              <a:ea typeface="Cambria Math"/>
                            </a:rPr>
                            <m:t>𝟔</m:t>
                          </m:r>
                          <m:r>
                            <a:rPr lang="en-GB" sz="1400" b="1" i="1">
                              <a:solidFill>
                                <a:srgbClr val="C00000"/>
                              </a:solidFill>
                              <a:latin typeface="Cambria Math"/>
                              <a:ea typeface="Cambria Math"/>
                            </a:rPr>
                            <m:t>𝒄𝒐𝒔</m:t>
                          </m:r>
                          <m:r>
                            <a:rPr lang="en-US" sz="1400" b="1" i="1">
                              <a:solidFill>
                                <a:srgbClr val="C00000"/>
                              </a:solidFill>
                              <a:latin typeface="Cambria Math" panose="02040503050406030204" pitchFamily="18" charset="0"/>
                              <a:ea typeface="Cambria Math"/>
                            </a:rPr>
                            <m:t>𝒕</m:t>
                          </m:r>
                          <m:r>
                            <a:rPr lang="en-GB" sz="1400" b="1" i="1">
                              <a:solidFill>
                                <a:srgbClr val="C00000"/>
                              </a:solidFill>
                              <a:latin typeface="Cambria Math"/>
                              <a:ea typeface="Cambria Math"/>
                            </a:rPr>
                            <m:t>+</m:t>
                          </m:r>
                          <m:r>
                            <a:rPr lang="en-US" sz="1400" b="1" i="1" smtClean="0">
                              <a:solidFill>
                                <a:srgbClr val="C00000"/>
                              </a:solidFill>
                              <a:latin typeface="Cambria Math" panose="02040503050406030204" pitchFamily="18" charset="0"/>
                              <a:ea typeface="Cambria Math"/>
                            </a:rPr>
                            <m:t>𝟏𝟑</m:t>
                          </m:r>
                          <m:r>
                            <a:rPr lang="en-GB" sz="1400" b="1" i="1">
                              <a:solidFill>
                                <a:srgbClr val="C00000"/>
                              </a:solidFill>
                              <a:latin typeface="Cambria Math"/>
                              <a:ea typeface="Cambria Math"/>
                            </a:rPr>
                            <m:t>𝒔𝒊𝒏𝒕</m:t>
                          </m:r>
                        </m:e>
                      </m:d>
                      <m:r>
                        <a:rPr lang="en-US" sz="1400" b="1" i="1" smtClean="0">
                          <a:solidFill>
                            <a:srgbClr val="C00000"/>
                          </a:solidFill>
                          <a:latin typeface="Cambria Math" panose="02040503050406030204" pitchFamily="18" charset="0"/>
                          <a:ea typeface="Cambria Math"/>
                        </a:rPr>
                        <m:t>+</m:t>
                      </m:r>
                      <m:r>
                        <a:rPr lang="en-US" sz="1400" b="1" i="1" smtClean="0">
                          <a:solidFill>
                            <a:srgbClr val="C00000"/>
                          </a:solidFill>
                          <a:latin typeface="Cambria Math" panose="02040503050406030204" pitchFamily="18" charset="0"/>
                        </a:rPr>
                        <m:t>𝒔𝒊𝒏𝒕</m:t>
                      </m:r>
                      <m:r>
                        <a:rPr lang="en-US" sz="1400" b="1" i="1" smtClean="0">
                          <a:solidFill>
                            <a:srgbClr val="C00000"/>
                          </a:solidFill>
                          <a:latin typeface="Cambria Math" panose="02040503050406030204" pitchFamily="18" charset="0"/>
                        </a:rPr>
                        <m:t>−</m:t>
                      </m:r>
                      <m:r>
                        <a:rPr lang="en-US" sz="1400" b="1" i="1" smtClean="0">
                          <a:solidFill>
                            <a:srgbClr val="C00000"/>
                          </a:solidFill>
                          <a:latin typeface="Cambria Math" panose="02040503050406030204" pitchFamily="18" charset="0"/>
                        </a:rPr>
                        <m:t>𝒄𝒐𝒔𝒕</m:t>
                      </m:r>
                    </m:oMath>
                  </m:oMathPara>
                </a14:m>
                <a:endParaRPr lang="en-GB" sz="1400" b="1" dirty="0">
                  <a:solidFill>
                    <a:srgbClr val="C00000"/>
                  </a:solidFill>
                </a:endParaRPr>
              </a:p>
            </p:txBody>
          </p:sp>
        </mc:Choice>
        <mc:Fallback xmlns="">
          <p:sp>
            <p:nvSpPr>
              <p:cNvPr id="17" name="テキスト ボックス 16">
                <a:extLst>
                  <a:ext uri="{FF2B5EF4-FFF2-40B4-BE49-F238E27FC236}">
                    <a16:creationId xmlns:a16="http://schemas.microsoft.com/office/drawing/2014/main" id="{4EFA061F-55EC-4696-B6B3-5CF641B71B11}"/>
                  </a:ext>
                </a:extLst>
              </p:cNvPr>
              <p:cNvSpPr txBox="1">
                <a:spLocks noRot="1" noChangeAspect="1" noMove="1" noResize="1" noEditPoints="1" noAdjustHandles="1" noChangeArrowheads="1" noChangeShapeType="1" noTextEdit="1"/>
              </p:cNvSpPr>
              <p:nvPr/>
            </p:nvSpPr>
            <p:spPr>
              <a:xfrm>
                <a:off x="4559423" y="2453172"/>
                <a:ext cx="3439357" cy="312586"/>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55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1248052" y="5744861"/>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6</m:t>
                          </m:r>
                        </m:num>
                        <m:den>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den>
                      </m:f>
                      <m:r>
                        <a:rPr lang="en-US" sz="1400" b="0" i="1" smtClean="0">
                          <a:solidFill>
                            <a:srgbClr val="FF0000"/>
                          </a:solidFill>
                          <a:latin typeface="Cambria Math" panose="02040503050406030204" pitchFamily="18" charset="0"/>
                        </a:rPr>
                        <m:t>+3</m:t>
                      </m:r>
                    </m:oMath>
                  </m:oMathPara>
                </a14:m>
                <a:endParaRPr lang="en-US" sz="1400" dirty="0">
                  <a:solidFill>
                    <a:srgbClr val="FF0000"/>
                  </a:solidFill>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1248052" y="5744861"/>
                <a:ext cx="1469993" cy="5006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F5A8C0E9-2A8A-4EF4-945F-BEC3F4215CEA}"/>
                  </a:ext>
                </a:extLst>
              </p:cNvPr>
              <p:cNvSpPr txBox="1"/>
              <p:nvPr/>
            </p:nvSpPr>
            <p:spPr>
              <a:xfrm>
                <a:off x="4259062" y="1254239"/>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𝑣</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6</m:t>
                          </m:r>
                        </m:num>
                        <m:den>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+3</m:t>
                      </m:r>
                    </m:oMath>
                  </m:oMathPara>
                </a14:m>
                <a:endParaRPr lang="en-US" sz="1400" dirty="0">
                  <a:solidFill>
                    <a:schemeClr val="tx1"/>
                  </a:solidFill>
                  <a:latin typeface="Comic Sans MS" pitchFamily="66" charset="0"/>
                </a:endParaRPr>
              </a:p>
            </p:txBody>
          </p:sp>
        </mc:Choice>
        <mc:Fallback xmlns="">
          <p:sp>
            <p:nvSpPr>
              <p:cNvPr id="29" name="テキスト ボックス 28">
                <a:extLst>
                  <a:ext uri="{FF2B5EF4-FFF2-40B4-BE49-F238E27FC236}">
                    <a16:creationId xmlns:a16="http://schemas.microsoft.com/office/drawing/2014/main" id="{F5A8C0E9-2A8A-4EF4-945F-BEC3F4215CEA}"/>
                  </a:ext>
                </a:extLst>
              </p:cNvPr>
              <p:cNvSpPr txBox="1">
                <a:spLocks noRot="1" noChangeAspect="1" noMove="1" noResize="1" noEditPoints="1" noAdjustHandles="1" noChangeArrowheads="1" noChangeShapeType="1" noTextEdit="1"/>
              </p:cNvSpPr>
              <p:nvPr/>
            </p:nvSpPr>
            <p:spPr>
              <a:xfrm>
                <a:off x="4259062" y="1254239"/>
                <a:ext cx="1469993"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D4A6425-4C99-42C7-BD70-56A29489EB64}"/>
                  </a:ext>
                </a:extLst>
              </p:cNvPr>
              <p:cNvSpPr txBox="1"/>
              <p:nvPr/>
            </p:nvSpPr>
            <p:spPr>
              <a:xfrm>
                <a:off x="4216153" y="1868278"/>
                <a:ext cx="1469993" cy="51924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𝑑𝑠</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6</m:t>
                          </m:r>
                        </m:num>
                        <m:den>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+3</m:t>
                      </m:r>
                    </m:oMath>
                  </m:oMathPara>
                </a14:m>
                <a:endParaRPr lang="en-US" sz="1400" dirty="0">
                  <a:solidFill>
                    <a:schemeClr val="tx1"/>
                  </a:solidFill>
                  <a:latin typeface="Comic Sans MS" pitchFamily="66" charset="0"/>
                </a:endParaRPr>
              </a:p>
            </p:txBody>
          </p:sp>
        </mc:Choice>
        <mc:Fallback xmlns="">
          <p:sp>
            <p:nvSpPr>
              <p:cNvPr id="30" name="テキスト ボックス 29">
                <a:extLst>
                  <a:ext uri="{FF2B5EF4-FFF2-40B4-BE49-F238E27FC236}">
                    <a16:creationId xmlns:a16="http://schemas.microsoft.com/office/drawing/2014/main" id="{AD4A6425-4C99-42C7-BD70-56A29489EB64}"/>
                  </a:ext>
                </a:extLst>
              </p:cNvPr>
              <p:cNvSpPr txBox="1">
                <a:spLocks noRot="1" noChangeAspect="1" noMove="1" noResize="1" noEditPoints="1" noAdjustHandles="1" noChangeArrowheads="1" noChangeShapeType="1" noTextEdit="1"/>
              </p:cNvSpPr>
              <p:nvPr/>
            </p:nvSpPr>
            <p:spPr>
              <a:xfrm>
                <a:off x="4216153" y="1868278"/>
                <a:ext cx="1469993" cy="51924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39E8D8C-83F9-43C9-A659-ADCF23711814}"/>
                  </a:ext>
                </a:extLst>
              </p:cNvPr>
              <p:cNvSpPr txBox="1"/>
              <p:nvPr/>
            </p:nvSpPr>
            <p:spPr>
              <a:xfrm>
                <a:off x="4288655" y="2482317"/>
                <a:ext cx="2058880"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m:t>
                      </m:r>
                      <m:nary>
                        <m:naryPr>
                          <m:limLoc m:val="undOvr"/>
                          <m:subHide m:val="on"/>
                          <m:supHide m:val="on"/>
                          <m:ctrlPr>
                            <a:rPr lang="en-US" sz="1400" b="0" i="1" smtClean="0">
                              <a:solidFill>
                                <a:schemeClr val="tx1"/>
                              </a:solidFill>
                              <a:latin typeface="Cambria Math" panose="02040503050406030204" pitchFamily="18" charset="0"/>
                            </a:rPr>
                          </m:ctrlPr>
                        </m:naryPr>
                        <m:sub/>
                        <m:sup/>
                        <m:e>
                          <m:d>
                            <m:dPr>
                              <m:ctrlPr>
                                <a:rPr lang="en-US" sz="1400" b="0" i="1" smtClean="0">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m:t>
                                  </m:r>
                                </m:num>
                                <m:den>
                                  <m:r>
                                    <a:rPr lang="en-US" sz="1400" i="1">
                                      <a:latin typeface="Cambria Math" panose="02040503050406030204" pitchFamily="18" charset="0"/>
                                    </a:rPr>
                                    <m:t>𝑡</m:t>
                                  </m:r>
                                  <m:r>
                                    <a:rPr lang="en-US" sz="1400" i="1">
                                      <a:latin typeface="Cambria Math" panose="02040503050406030204" pitchFamily="18" charset="0"/>
                                    </a:rPr>
                                    <m:t>+2</m:t>
                                  </m:r>
                                </m:den>
                              </m:f>
                              <m:r>
                                <a:rPr lang="en-US" sz="1400" i="1">
                                  <a:latin typeface="Cambria Math" panose="02040503050406030204" pitchFamily="18" charset="0"/>
                                </a:rPr>
                                <m:t>+3</m:t>
                              </m:r>
                            </m:e>
                          </m:d>
                        </m:e>
                      </m:nary>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𝑑𝑡</m:t>
                      </m:r>
                    </m:oMath>
                  </m:oMathPara>
                </a14:m>
                <a:endParaRPr lang="en-US" sz="1400" dirty="0">
                  <a:solidFill>
                    <a:schemeClr val="tx1"/>
                  </a:solidFill>
                  <a:latin typeface="Comic Sans MS" pitchFamily="66" charset="0"/>
                </a:endParaRPr>
              </a:p>
            </p:txBody>
          </p:sp>
        </mc:Choice>
        <mc:Fallback xmlns="">
          <p:sp>
            <p:nvSpPr>
              <p:cNvPr id="31" name="テキスト ボックス 30">
                <a:extLst>
                  <a:ext uri="{FF2B5EF4-FFF2-40B4-BE49-F238E27FC236}">
                    <a16:creationId xmlns:a16="http://schemas.microsoft.com/office/drawing/2014/main" id="{F39E8D8C-83F9-43C9-A659-ADCF23711814}"/>
                  </a:ext>
                </a:extLst>
              </p:cNvPr>
              <p:cNvSpPr txBox="1">
                <a:spLocks noRot="1" noChangeAspect="1" noMove="1" noResize="1" noEditPoints="1" noAdjustHandles="1" noChangeArrowheads="1" noChangeShapeType="1" noTextEdit="1"/>
              </p:cNvSpPr>
              <p:nvPr/>
            </p:nvSpPr>
            <p:spPr>
              <a:xfrm>
                <a:off x="4288655" y="2482317"/>
                <a:ext cx="2058880" cy="65742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2A842E8F-3FA0-457D-8760-3CD2048F7533}"/>
                  </a:ext>
                </a:extLst>
              </p:cNvPr>
              <p:cNvSpPr txBox="1"/>
              <p:nvPr/>
            </p:nvSpPr>
            <p:spPr>
              <a:xfrm>
                <a:off x="4316768" y="3140744"/>
                <a:ext cx="2314852"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m:t>
                      </m:r>
                      <m:nary>
                        <m:naryPr>
                          <m:limLoc m:val="undOvr"/>
                          <m:subHide m:val="on"/>
                          <m:supHide m:val="on"/>
                          <m:ctrlPr>
                            <a:rPr lang="en-US" sz="1400" b="0" i="1" smtClean="0">
                              <a:solidFill>
                                <a:schemeClr val="tx1"/>
                              </a:solidFill>
                              <a:latin typeface="Cambria Math" panose="02040503050406030204" pitchFamily="18" charset="0"/>
                            </a:rPr>
                          </m:ctrlPr>
                        </m:naryPr>
                        <m:sub/>
                        <m:sup/>
                        <m:e>
                          <m:d>
                            <m:dPr>
                              <m:ctrlPr>
                                <a:rPr lang="en-US" sz="1400" b="0" i="1" smtClean="0">
                                  <a:solidFill>
                                    <a:schemeClr val="tx1"/>
                                  </a:solidFill>
                                  <a:latin typeface="Cambria Math" panose="02040503050406030204" pitchFamily="18" charset="0"/>
                                </a:rPr>
                              </m:ctrlPr>
                            </m:dPr>
                            <m:e>
                              <m:r>
                                <a:rPr lang="en-US" sz="1400" i="1">
                                  <a:latin typeface="Cambria Math" panose="02040503050406030204" pitchFamily="18" charset="0"/>
                                </a:rPr>
                                <m:t>−</m:t>
                              </m:r>
                              <m:r>
                                <a:rPr lang="en-US" sz="1400" b="0" i="1" smtClean="0">
                                  <a:latin typeface="Cambria Math" panose="02040503050406030204" pitchFamily="18" charset="0"/>
                                </a:rPr>
                                <m:t>6</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−1</m:t>
                                  </m:r>
                                </m:sup>
                              </m:sSup>
                              <m:r>
                                <a:rPr lang="en-US" sz="1400" i="1">
                                  <a:latin typeface="Cambria Math" panose="02040503050406030204" pitchFamily="18" charset="0"/>
                                </a:rPr>
                                <m:t>+3</m:t>
                              </m:r>
                            </m:e>
                          </m:d>
                        </m:e>
                      </m:nary>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𝑑𝑡</m:t>
                      </m:r>
                    </m:oMath>
                  </m:oMathPara>
                </a14:m>
                <a:endParaRPr lang="en-US" sz="1400" dirty="0">
                  <a:solidFill>
                    <a:schemeClr val="tx1"/>
                  </a:solidFill>
                  <a:latin typeface="Comic Sans MS" pitchFamily="66" charset="0"/>
                </a:endParaRPr>
              </a:p>
            </p:txBody>
          </p:sp>
        </mc:Choice>
        <mc:Fallback xmlns="">
          <p:sp>
            <p:nvSpPr>
              <p:cNvPr id="32" name="テキスト ボックス 31">
                <a:extLst>
                  <a:ext uri="{FF2B5EF4-FFF2-40B4-BE49-F238E27FC236}">
                    <a16:creationId xmlns:a16="http://schemas.microsoft.com/office/drawing/2014/main" id="{2A842E8F-3FA0-457D-8760-3CD2048F7533}"/>
                  </a:ext>
                </a:extLst>
              </p:cNvPr>
              <p:cNvSpPr txBox="1">
                <a:spLocks noRot="1" noChangeAspect="1" noMove="1" noResize="1" noEditPoints="1" noAdjustHandles="1" noChangeArrowheads="1" noChangeShapeType="1" noTextEdit="1"/>
              </p:cNvSpPr>
              <p:nvPr/>
            </p:nvSpPr>
            <p:spPr>
              <a:xfrm>
                <a:off x="4316768" y="3140744"/>
                <a:ext cx="2314852" cy="6574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EDCEA5A-19F0-4285-9F26-D50F2D61B724}"/>
                  </a:ext>
                </a:extLst>
              </p:cNvPr>
              <p:cNvSpPr txBox="1"/>
              <p:nvPr/>
            </p:nvSpPr>
            <p:spPr>
              <a:xfrm>
                <a:off x="4264982" y="3870193"/>
                <a:ext cx="227162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33" name="テキスト ボックス 32">
                <a:extLst>
                  <a:ext uri="{FF2B5EF4-FFF2-40B4-BE49-F238E27FC236}">
                    <a16:creationId xmlns:a16="http://schemas.microsoft.com/office/drawing/2014/main" id="{DEDCEA5A-19F0-4285-9F26-D50F2D61B724}"/>
                  </a:ext>
                </a:extLst>
              </p:cNvPr>
              <p:cNvSpPr txBox="1">
                <a:spLocks noRot="1" noChangeAspect="1" noMove="1" noResize="1" noEditPoints="1" noAdjustHandles="1" noChangeArrowheads="1" noChangeShapeType="1" noTextEdit="1"/>
              </p:cNvSpPr>
              <p:nvPr/>
            </p:nvSpPr>
            <p:spPr>
              <a:xfrm>
                <a:off x="4264982" y="3870193"/>
                <a:ext cx="2271620"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FB8381F9-8917-4BFA-8469-2BC6339839A3}"/>
                  </a:ext>
                </a:extLst>
              </p:cNvPr>
              <p:cNvSpPr txBox="1"/>
              <p:nvPr/>
            </p:nvSpPr>
            <p:spPr>
              <a:xfrm>
                <a:off x="4328355" y="4447942"/>
                <a:ext cx="1311952"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0=−6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34" name="テキスト ボックス 33">
                <a:extLst>
                  <a:ext uri="{FF2B5EF4-FFF2-40B4-BE49-F238E27FC236}">
                    <a16:creationId xmlns:a16="http://schemas.microsoft.com/office/drawing/2014/main" id="{FB8381F9-8917-4BFA-8469-2BC6339839A3}"/>
                  </a:ext>
                </a:extLst>
              </p:cNvPr>
              <p:cNvSpPr txBox="1">
                <a:spLocks noRot="1" noChangeAspect="1" noMove="1" noResize="1" noEditPoints="1" noAdjustHandles="1" noChangeArrowheads="1" noChangeShapeType="1" noTextEdit="1"/>
              </p:cNvSpPr>
              <p:nvPr/>
            </p:nvSpPr>
            <p:spPr>
              <a:xfrm>
                <a:off x="4328355" y="4447942"/>
                <a:ext cx="1311952" cy="307777"/>
              </a:xfrm>
              <a:prstGeom prst="rect">
                <a:avLst/>
              </a:prstGeom>
              <a:blipFill>
                <a:blip r:embed="rId9"/>
                <a:stretch>
                  <a:fillRect/>
                </a:stretch>
              </a:blipFill>
            </p:spPr>
            <p:txBody>
              <a:bodyPr/>
              <a:lstStyle/>
              <a:p>
                <a:r>
                  <a:rPr lang="en-GB">
                    <a:noFill/>
                  </a:rPr>
                  <a:t> </a:t>
                </a:r>
              </a:p>
            </p:txBody>
          </p:sp>
        </mc:Fallback>
      </mc:AlternateContent>
      <p:sp>
        <p:nvSpPr>
          <p:cNvPr id="37" name="円弧 36">
            <a:extLst>
              <a:ext uri="{FF2B5EF4-FFF2-40B4-BE49-F238E27FC236}">
                <a16:creationId xmlns:a16="http://schemas.microsoft.com/office/drawing/2014/main" id="{1149BB90-BBA9-40A0-B7BA-002E87247287}"/>
              </a:ext>
            </a:extLst>
          </p:cNvPr>
          <p:cNvSpPr/>
          <p:nvPr/>
        </p:nvSpPr>
        <p:spPr>
          <a:xfrm>
            <a:off x="5539667" y="157134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テキスト ボックス 37">
            <a:extLst>
              <a:ext uri="{FF2B5EF4-FFF2-40B4-BE49-F238E27FC236}">
                <a16:creationId xmlns:a16="http://schemas.microsoft.com/office/drawing/2014/main" id="{2DF145C8-E522-4E3B-857E-6EF9737220E6}"/>
              </a:ext>
            </a:extLst>
          </p:cNvPr>
          <p:cNvSpPr txBox="1"/>
          <p:nvPr/>
        </p:nvSpPr>
        <p:spPr>
          <a:xfrm>
            <a:off x="5930283" y="1544713"/>
            <a:ext cx="313030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Velocity is the rate of change of displacement with respect to time</a:t>
            </a:r>
            <a:endParaRPr lang="en-GB" sz="1400" dirty="0">
              <a:solidFill>
                <a:srgbClr val="FF0000"/>
              </a:solidFill>
              <a:latin typeface="Comic Sans MS" panose="030F0702030302020204" pitchFamily="66" charset="0"/>
            </a:endParaRPr>
          </a:p>
        </p:txBody>
      </p:sp>
      <p:sp>
        <p:nvSpPr>
          <p:cNvPr id="39" name="円弧 38">
            <a:extLst>
              <a:ext uri="{FF2B5EF4-FFF2-40B4-BE49-F238E27FC236}">
                <a16:creationId xmlns:a16="http://schemas.microsoft.com/office/drawing/2014/main" id="{AD26DD02-4163-4F23-98F9-88FEC79C01C8}"/>
              </a:ext>
            </a:extLst>
          </p:cNvPr>
          <p:cNvSpPr/>
          <p:nvPr/>
        </p:nvSpPr>
        <p:spPr>
          <a:xfrm>
            <a:off x="6090082" y="2201663"/>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円弧 39">
            <a:extLst>
              <a:ext uri="{FF2B5EF4-FFF2-40B4-BE49-F238E27FC236}">
                <a16:creationId xmlns:a16="http://schemas.microsoft.com/office/drawing/2014/main" id="{A19B9B50-427E-4E11-A026-AFABF0BC46EA}"/>
              </a:ext>
            </a:extLst>
          </p:cNvPr>
          <p:cNvSpPr/>
          <p:nvPr/>
        </p:nvSpPr>
        <p:spPr>
          <a:xfrm>
            <a:off x="6391923" y="2849733"/>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円弧 40">
            <a:extLst>
              <a:ext uri="{FF2B5EF4-FFF2-40B4-BE49-F238E27FC236}">
                <a16:creationId xmlns:a16="http://schemas.microsoft.com/office/drawing/2014/main" id="{10270D6F-B989-4710-A5FF-80139045F2E6}"/>
              </a:ext>
            </a:extLst>
          </p:cNvPr>
          <p:cNvSpPr/>
          <p:nvPr/>
        </p:nvSpPr>
        <p:spPr>
          <a:xfrm>
            <a:off x="6347535" y="347117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円弧 41">
            <a:extLst>
              <a:ext uri="{FF2B5EF4-FFF2-40B4-BE49-F238E27FC236}">
                <a16:creationId xmlns:a16="http://schemas.microsoft.com/office/drawing/2014/main" id="{F738A938-0059-40A6-A1B5-8599295947D8}"/>
              </a:ext>
            </a:extLst>
          </p:cNvPr>
          <p:cNvSpPr/>
          <p:nvPr/>
        </p:nvSpPr>
        <p:spPr>
          <a:xfrm>
            <a:off x="6220522" y="404892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E30DCB1F-D75E-48C2-9384-9A63A0BC26F0}"/>
                  </a:ext>
                </a:extLst>
              </p:cNvPr>
              <p:cNvSpPr txBox="1"/>
              <p:nvPr/>
            </p:nvSpPr>
            <p:spPr>
              <a:xfrm>
                <a:off x="6306310" y="2198936"/>
                <a:ext cx="22039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45" name="テキスト ボックス 44">
                <a:extLst>
                  <a:ext uri="{FF2B5EF4-FFF2-40B4-BE49-F238E27FC236}">
                    <a16:creationId xmlns:a16="http://schemas.microsoft.com/office/drawing/2014/main" id="{E30DCB1F-D75E-48C2-9384-9A63A0BC26F0}"/>
                  </a:ext>
                </a:extLst>
              </p:cNvPr>
              <p:cNvSpPr txBox="1">
                <a:spLocks noRot="1" noChangeAspect="1" noMove="1" noResize="1" noEditPoints="1" noAdjustHandles="1" noChangeArrowheads="1" noChangeShapeType="1" noTextEdit="1"/>
              </p:cNvSpPr>
              <p:nvPr/>
            </p:nvSpPr>
            <p:spPr>
              <a:xfrm>
                <a:off x="6306310" y="2198936"/>
                <a:ext cx="2203948" cy="523220"/>
              </a:xfrm>
              <a:prstGeom prst="rect">
                <a:avLst/>
              </a:prstGeom>
              <a:blipFill>
                <a:blip r:embed="rId10"/>
                <a:stretch>
                  <a:fillRect t="-2326" b="-10465"/>
                </a:stretch>
              </a:blipFill>
            </p:spPr>
            <p:txBody>
              <a:bodyPr/>
              <a:lstStyle/>
              <a:p>
                <a:r>
                  <a:rPr lang="en-GB">
                    <a:noFill/>
                  </a:rPr>
                  <a:t> </a:t>
                </a:r>
              </a:p>
            </p:txBody>
          </p:sp>
        </mc:Fallback>
      </mc:AlternateContent>
      <p:sp>
        <p:nvSpPr>
          <p:cNvPr id="46" name="テキスト ボックス 45">
            <a:extLst>
              <a:ext uri="{FF2B5EF4-FFF2-40B4-BE49-F238E27FC236}">
                <a16:creationId xmlns:a16="http://schemas.microsoft.com/office/drawing/2014/main" id="{26D403E8-9ABC-4F26-97C4-2B05798F8A07}"/>
              </a:ext>
            </a:extLst>
          </p:cNvPr>
          <p:cNvSpPr txBox="1"/>
          <p:nvPr/>
        </p:nvSpPr>
        <p:spPr>
          <a:xfrm>
            <a:off x="6686556" y="2950373"/>
            <a:ext cx="103605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a:t>
            </a:r>
            <a:endParaRPr lang="en-GB" sz="1400" dirty="0">
              <a:solidFill>
                <a:srgbClr val="FF0000"/>
              </a:solidFill>
              <a:latin typeface="Comic Sans MS" panose="030F0702030302020204" pitchFamily="66" charset="0"/>
            </a:endParaRPr>
          </a:p>
        </p:txBody>
      </p:sp>
      <p:sp>
        <p:nvSpPr>
          <p:cNvPr id="47" name="テキスト ボックス 46">
            <a:extLst>
              <a:ext uri="{FF2B5EF4-FFF2-40B4-BE49-F238E27FC236}">
                <a16:creationId xmlns:a16="http://schemas.microsoft.com/office/drawing/2014/main" id="{CF4A2F59-3BAB-4909-B855-F61F71436265}"/>
              </a:ext>
            </a:extLst>
          </p:cNvPr>
          <p:cNvSpPr txBox="1"/>
          <p:nvPr/>
        </p:nvSpPr>
        <p:spPr>
          <a:xfrm>
            <a:off x="6572816" y="3484528"/>
            <a:ext cx="257118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using whatever techniques you need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4DA4A8E-47D1-435E-9D29-61D5550FE253}"/>
                  </a:ext>
                </a:extLst>
              </p:cNvPr>
              <p:cNvSpPr txBox="1"/>
              <p:nvPr/>
            </p:nvSpPr>
            <p:spPr>
              <a:xfrm>
                <a:off x="6518495" y="4163537"/>
                <a:ext cx="167489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=0</m:t>
                    </m:r>
                  </m:oMath>
                </a14:m>
                <a:r>
                  <a:rPr lang="en-US"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𝑠</m:t>
                    </m:r>
                    <m:r>
                      <a:rPr lang="en-US" sz="1400" b="0" i="1" smtClean="0">
                        <a:solidFill>
                          <a:srgbClr val="FF0000"/>
                        </a:solidFill>
                        <a:latin typeface="Cambria Math" panose="02040503050406030204" pitchFamily="18" charset="0"/>
                      </a:rPr>
                      <m:t>=0</m:t>
                    </m:r>
                  </m:oMath>
                </a14:m>
                <a:r>
                  <a:rPr lang="en-US" sz="1400" dirty="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mc:Choice>
        <mc:Fallback xmlns="">
          <p:sp>
            <p:nvSpPr>
              <p:cNvPr id="48" name="テキスト ボックス 47">
                <a:extLst>
                  <a:ext uri="{FF2B5EF4-FFF2-40B4-BE49-F238E27FC236}">
                    <a16:creationId xmlns:a16="http://schemas.microsoft.com/office/drawing/2014/main" id="{D4DA4A8E-47D1-435E-9D29-61D5550FE253}"/>
                  </a:ext>
                </a:extLst>
              </p:cNvPr>
              <p:cNvSpPr txBox="1">
                <a:spLocks noRot="1" noChangeAspect="1" noMove="1" noResize="1" noEditPoints="1" noAdjustHandles="1" noChangeArrowheads="1" noChangeShapeType="1" noTextEdit="1"/>
              </p:cNvSpPr>
              <p:nvPr/>
            </p:nvSpPr>
            <p:spPr>
              <a:xfrm>
                <a:off x="6518495" y="4163537"/>
                <a:ext cx="1674891" cy="307777"/>
              </a:xfrm>
              <a:prstGeom prst="rect">
                <a:avLst/>
              </a:prstGeom>
              <a:blipFill>
                <a:blip r:embed="rId11"/>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D9E091EE-A67D-4785-BAC3-5C5A9DD01A97}"/>
                  </a:ext>
                </a:extLst>
              </p:cNvPr>
              <p:cNvSpPr txBox="1"/>
              <p:nvPr/>
            </p:nvSpPr>
            <p:spPr>
              <a:xfrm>
                <a:off x="4038642" y="4973040"/>
                <a:ext cx="931708"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51" name="テキスト ボックス 50">
                <a:extLst>
                  <a:ext uri="{FF2B5EF4-FFF2-40B4-BE49-F238E27FC236}">
                    <a16:creationId xmlns:a16="http://schemas.microsoft.com/office/drawing/2014/main" id="{D9E091EE-A67D-4785-BAC3-5C5A9DD01A97}"/>
                  </a:ext>
                </a:extLst>
              </p:cNvPr>
              <p:cNvSpPr txBox="1">
                <a:spLocks noRot="1" noChangeAspect="1" noMove="1" noResize="1" noEditPoints="1" noAdjustHandles="1" noChangeArrowheads="1" noChangeShapeType="1" noTextEdit="1"/>
              </p:cNvSpPr>
              <p:nvPr/>
            </p:nvSpPr>
            <p:spPr>
              <a:xfrm>
                <a:off x="4038642" y="4973040"/>
                <a:ext cx="931708" cy="307777"/>
              </a:xfrm>
              <a:prstGeom prst="rect">
                <a:avLst/>
              </a:prstGeom>
              <a:blipFill>
                <a:blip r:embed="rId12"/>
                <a:stretch>
                  <a:fillRect/>
                </a:stretch>
              </a:blipFill>
            </p:spPr>
            <p:txBody>
              <a:bodyPr/>
              <a:lstStyle/>
              <a:p>
                <a:r>
                  <a:rPr lang="en-GB">
                    <a:noFill/>
                  </a:rPr>
                  <a:t> </a:t>
                </a:r>
              </a:p>
            </p:txBody>
          </p:sp>
        </mc:Fallback>
      </mc:AlternateContent>
      <p:sp>
        <p:nvSpPr>
          <p:cNvPr id="52" name="円弧 51">
            <a:extLst>
              <a:ext uri="{FF2B5EF4-FFF2-40B4-BE49-F238E27FC236}">
                <a16:creationId xmlns:a16="http://schemas.microsoft.com/office/drawing/2014/main" id="{A18977AD-9DE1-4D7E-A016-EEADB744FE36}"/>
              </a:ext>
            </a:extLst>
          </p:cNvPr>
          <p:cNvSpPr/>
          <p:nvPr/>
        </p:nvSpPr>
        <p:spPr>
          <a:xfrm>
            <a:off x="5440415" y="461778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テキスト ボックス 52">
            <a:extLst>
              <a:ext uri="{FF2B5EF4-FFF2-40B4-BE49-F238E27FC236}">
                <a16:creationId xmlns:a16="http://schemas.microsoft.com/office/drawing/2014/main" id="{917A373B-4BE2-4D2D-B429-6C349B05DAC7}"/>
              </a:ext>
            </a:extLst>
          </p:cNvPr>
          <p:cNvSpPr txBox="1"/>
          <p:nvPr/>
        </p:nvSpPr>
        <p:spPr>
          <a:xfrm>
            <a:off x="5803271" y="4761066"/>
            <a:ext cx="107736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Rearrange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E2ED4CFA-CD59-4C66-829D-C4974440866B}"/>
                  </a:ext>
                </a:extLst>
              </p:cNvPr>
              <p:cNvSpPr txBox="1"/>
              <p:nvPr/>
            </p:nvSpPr>
            <p:spPr>
              <a:xfrm>
                <a:off x="4326848" y="5507361"/>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54" name="テキスト ボックス 53">
                <a:extLst>
                  <a:ext uri="{FF2B5EF4-FFF2-40B4-BE49-F238E27FC236}">
                    <a16:creationId xmlns:a16="http://schemas.microsoft.com/office/drawing/2014/main" id="{E2ED4CFA-CD59-4C66-829D-C4974440866B}"/>
                  </a:ext>
                </a:extLst>
              </p:cNvPr>
              <p:cNvSpPr txBox="1">
                <a:spLocks noRot="1" noChangeAspect="1" noMove="1" noResize="1" noEditPoints="1" noAdjustHandles="1" noChangeArrowheads="1" noChangeShapeType="1" noTextEdit="1"/>
              </p:cNvSpPr>
              <p:nvPr/>
            </p:nvSpPr>
            <p:spPr>
              <a:xfrm>
                <a:off x="4326848" y="5507361"/>
                <a:ext cx="2445144" cy="307777"/>
              </a:xfrm>
              <a:prstGeom prst="rect">
                <a:avLst/>
              </a:prstGeom>
              <a:blipFill>
                <a:blip r:embed="rId13"/>
                <a:stretch>
                  <a:fillRect/>
                </a:stretch>
              </a:blipFill>
            </p:spPr>
            <p:txBody>
              <a:bodyPr/>
              <a:lstStyle/>
              <a:p>
                <a:r>
                  <a:rPr lang="en-GB">
                    <a:noFill/>
                  </a:rPr>
                  <a:t> </a:t>
                </a:r>
              </a:p>
            </p:txBody>
          </p:sp>
        </mc:Fallback>
      </mc:AlternateContent>
      <p:sp>
        <p:nvSpPr>
          <p:cNvPr id="55" name="円弧 54">
            <a:extLst>
              <a:ext uri="{FF2B5EF4-FFF2-40B4-BE49-F238E27FC236}">
                <a16:creationId xmlns:a16="http://schemas.microsoft.com/office/drawing/2014/main" id="{CE0A318B-A3CC-4D13-86C1-2A4B8A7A4B2B}"/>
              </a:ext>
            </a:extLst>
          </p:cNvPr>
          <p:cNvSpPr/>
          <p:nvPr/>
        </p:nvSpPr>
        <p:spPr>
          <a:xfrm>
            <a:off x="6572098" y="511572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テキスト ボックス 55">
            <a:extLst>
              <a:ext uri="{FF2B5EF4-FFF2-40B4-BE49-F238E27FC236}">
                <a16:creationId xmlns:a16="http://schemas.microsoft.com/office/drawing/2014/main" id="{EDFDDF18-6D1B-4B86-B65B-37F77B8635DA}"/>
              </a:ext>
            </a:extLst>
          </p:cNvPr>
          <p:cNvSpPr txBox="1"/>
          <p:nvPr/>
        </p:nvSpPr>
        <p:spPr>
          <a:xfrm>
            <a:off x="6853473" y="5086991"/>
            <a:ext cx="200987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now have the full relationship!</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201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linds(horizont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blinds(horizontal)">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linds(horizontal)">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blinds(horizontal)">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linds(horizontal)">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linds(horizontal)">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animBg="1"/>
      <p:bldP spid="38" grpId="0"/>
      <p:bldP spid="39" grpId="0" animBg="1"/>
      <p:bldP spid="40" grpId="0" animBg="1"/>
      <p:bldP spid="41" grpId="0" animBg="1"/>
      <p:bldP spid="42" grpId="0" animBg="1"/>
      <p:bldP spid="45" grpId="0"/>
      <p:bldP spid="46" grpId="0"/>
      <p:bldP spid="47" grpId="0"/>
      <p:bldP spid="48" grpId="0"/>
      <p:bldP spid="51" grpId="0"/>
      <p:bldP spid="52" grpId="0" animBg="1"/>
      <p:bldP spid="53" grpId="0"/>
      <p:bldP spid="54" grpId="0"/>
      <p:bldP spid="55" grpId="0" animBg="1"/>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7E2CD85E-4939-4ACC-94C3-CF71D835F5E9}"/>
              </a:ext>
            </a:extLst>
          </p:cNvPr>
          <p:cNvSpPr txBox="1"/>
          <p:nvPr/>
        </p:nvSpPr>
        <p:spPr>
          <a:xfrm>
            <a:off x="4429957" y="1109709"/>
            <a:ext cx="420801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Before we start answering the question, what is going on here?</a:t>
            </a:r>
            <a:endParaRPr lang="en-GB" sz="1400" dirty="0">
              <a:solidFill>
                <a:srgbClr val="FF0000"/>
              </a:solidFill>
              <a:latin typeface="Comic Sans MS" panose="030F0702030302020204" pitchFamily="66" charset="0"/>
            </a:endParaRPr>
          </a:p>
        </p:txBody>
      </p:sp>
      <p:grpSp>
        <p:nvGrpSpPr>
          <p:cNvPr id="11" name="グループ化 10">
            <a:extLst>
              <a:ext uri="{FF2B5EF4-FFF2-40B4-BE49-F238E27FC236}">
                <a16:creationId xmlns:a16="http://schemas.microsoft.com/office/drawing/2014/main" id="{24132571-66DE-4EC6-97B8-EA6471F42CF8}"/>
              </a:ext>
            </a:extLst>
          </p:cNvPr>
          <p:cNvGrpSpPr/>
          <p:nvPr/>
        </p:nvGrpSpPr>
        <p:grpSpPr>
          <a:xfrm>
            <a:off x="7673266" y="1580226"/>
            <a:ext cx="565211" cy="1216241"/>
            <a:chOff x="7628878" y="2325950"/>
            <a:chExt cx="565211" cy="1216241"/>
          </a:xfrm>
        </p:grpSpPr>
        <p:sp>
          <p:nvSpPr>
            <p:cNvPr id="4" name="楕円 3">
              <a:extLst>
                <a:ext uri="{FF2B5EF4-FFF2-40B4-BE49-F238E27FC236}">
                  <a16:creationId xmlns:a16="http://schemas.microsoft.com/office/drawing/2014/main" id="{ED60DF24-5A75-4E45-A732-F7059A9CE64F}"/>
                </a:ext>
              </a:extLst>
            </p:cNvPr>
            <p:cNvSpPr/>
            <p:nvPr/>
          </p:nvSpPr>
          <p:spPr>
            <a:xfrm>
              <a:off x="7714695" y="2325950"/>
              <a:ext cx="363985" cy="3728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直線コネクタ 5">
              <a:extLst>
                <a:ext uri="{FF2B5EF4-FFF2-40B4-BE49-F238E27FC236}">
                  <a16:creationId xmlns:a16="http://schemas.microsoft.com/office/drawing/2014/main" id="{CA364B37-C86F-4653-8E0F-3211F6E69C3F}"/>
                </a:ext>
              </a:extLst>
            </p:cNvPr>
            <p:cNvCxnSpPr>
              <a:cxnSpLocks/>
            </p:cNvCxnSpPr>
            <p:nvPr/>
          </p:nvCxnSpPr>
          <p:spPr>
            <a:xfrm>
              <a:off x="7901126" y="2698812"/>
              <a:ext cx="0" cy="577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43C7A92-64E8-4930-8BFD-AD7C69431210}"/>
                </a:ext>
              </a:extLst>
            </p:cNvPr>
            <p:cNvCxnSpPr>
              <a:cxnSpLocks/>
            </p:cNvCxnSpPr>
            <p:nvPr/>
          </p:nvCxnSpPr>
          <p:spPr>
            <a:xfrm flipV="1">
              <a:off x="7902606" y="2796466"/>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3AA5F6B-68FE-4BAD-A0AE-7739E8E75D30}"/>
                </a:ext>
              </a:extLst>
            </p:cNvPr>
            <p:cNvCxnSpPr>
              <a:cxnSpLocks/>
            </p:cNvCxnSpPr>
            <p:nvPr/>
          </p:nvCxnSpPr>
          <p:spPr>
            <a:xfrm flipH="1" flipV="1">
              <a:off x="7628878" y="2797946"/>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B8AECF3-212B-4CF9-8133-B98A1933833D}"/>
                </a:ext>
              </a:extLst>
            </p:cNvPr>
            <p:cNvCxnSpPr>
              <a:cxnSpLocks/>
            </p:cNvCxnSpPr>
            <p:nvPr/>
          </p:nvCxnSpPr>
          <p:spPr>
            <a:xfrm rot="16200000" flipH="1">
              <a:off x="7852300" y="3287698"/>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D65FE60-2EC8-4250-BDD5-38FCABC61326}"/>
                </a:ext>
              </a:extLst>
            </p:cNvPr>
            <p:cNvCxnSpPr>
              <a:cxnSpLocks/>
            </p:cNvCxnSpPr>
            <p:nvPr/>
          </p:nvCxnSpPr>
          <p:spPr>
            <a:xfrm rot="5400000">
              <a:off x="7649592" y="3289178"/>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a:extLst>
              <a:ext uri="{FF2B5EF4-FFF2-40B4-BE49-F238E27FC236}">
                <a16:creationId xmlns:a16="http://schemas.microsoft.com/office/drawing/2014/main" id="{F4A0902B-1A8D-4182-85C3-B25CABC281F9}"/>
              </a:ext>
            </a:extLst>
          </p:cNvPr>
          <p:cNvSpPr/>
          <p:nvPr/>
        </p:nvSpPr>
        <p:spPr>
          <a:xfrm>
            <a:off x="5308846" y="2352583"/>
            <a:ext cx="772358" cy="461639"/>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直線コネクタ 36">
            <a:extLst>
              <a:ext uri="{FF2B5EF4-FFF2-40B4-BE49-F238E27FC236}">
                <a16:creationId xmlns:a16="http://schemas.microsoft.com/office/drawing/2014/main" id="{FC4D5E1D-2D29-4BF2-9B28-55D795E1F154}"/>
              </a:ext>
            </a:extLst>
          </p:cNvPr>
          <p:cNvCxnSpPr>
            <a:endCxn id="12" idx="3"/>
          </p:cNvCxnSpPr>
          <p:nvPr/>
        </p:nvCxnSpPr>
        <p:spPr>
          <a:xfrm flipH="1">
            <a:off x="6081204" y="2059620"/>
            <a:ext cx="1580225" cy="523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3202AF-FA6D-4CC3-8EAF-57A19CFF71A3}"/>
              </a:ext>
            </a:extLst>
          </p:cNvPr>
          <p:cNvCxnSpPr>
            <a:cxnSpLocks/>
          </p:cNvCxnSpPr>
          <p:nvPr/>
        </p:nvCxnSpPr>
        <p:spPr>
          <a:xfrm>
            <a:off x="6862438" y="2450237"/>
            <a:ext cx="195309" cy="63031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AFB10A26-A790-44FF-8391-2BD821A0DD8F}"/>
              </a:ext>
            </a:extLst>
          </p:cNvPr>
          <p:cNvSpPr txBox="1"/>
          <p:nvPr/>
        </p:nvSpPr>
        <p:spPr>
          <a:xfrm>
            <a:off x="6427433" y="3062797"/>
            <a:ext cx="1305165"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Elastic string</a:t>
            </a:r>
            <a:endParaRPr lang="en-GB" sz="1400" dirty="0">
              <a:solidFill>
                <a:srgbClr val="FF0000"/>
              </a:solidFill>
              <a:latin typeface="Comic Sans MS" panose="030F0702030302020204" pitchFamily="66" charset="0"/>
            </a:endParaRPr>
          </a:p>
        </p:txBody>
      </p:sp>
      <p:sp>
        <p:nvSpPr>
          <p:cNvPr id="48" name="テキスト ボックス 47">
            <a:extLst>
              <a:ext uri="{FF2B5EF4-FFF2-40B4-BE49-F238E27FC236}">
                <a16:creationId xmlns:a16="http://schemas.microsoft.com/office/drawing/2014/main" id="{E03405AC-3A67-4441-8CB0-936931F8D998}"/>
              </a:ext>
            </a:extLst>
          </p:cNvPr>
          <p:cNvSpPr txBox="1"/>
          <p:nvPr/>
        </p:nvSpPr>
        <p:spPr>
          <a:xfrm>
            <a:off x="4165107" y="3481526"/>
            <a:ext cx="4978893" cy="3046988"/>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Imagine you start walking away from the box at a constant speed</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As the tension increases the box will start to move towards you</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However, as the tension then decreases, as well as friction/air resistance coming into play, it then slows down again</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We end up with a movement where the box keeps moving, but with variable speed</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This is essentially what is happening in the question!</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The extension of the string will keep increasing and decreasing, which is what we are modelling</a:t>
            </a:r>
            <a:endParaRPr lang="en-GB" sz="1200" dirty="0">
              <a:solidFill>
                <a:srgbClr val="FF0000"/>
              </a:solidFill>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8B9F53C3-3043-4655-801C-4B110CC5B5C8}"/>
              </a:ext>
            </a:extLst>
          </p:cNvPr>
          <p:cNvSpPr txBox="1"/>
          <p:nvPr/>
        </p:nvSpPr>
        <p:spPr>
          <a:xfrm>
            <a:off x="162757" y="5871099"/>
            <a:ext cx="3601375" cy="830997"/>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Please note this question has been slightly modified from the book. Myself and several other </a:t>
            </a:r>
            <a:r>
              <a:rPr lang="en-US" sz="1200" b="1" dirty="0" err="1">
                <a:solidFill>
                  <a:srgbClr val="0000FF"/>
                </a:solidFill>
                <a:latin typeface="Comic Sans MS" panose="030F0702030302020204" pitchFamily="66" charset="0"/>
              </a:rPr>
              <a:t>Maths</a:t>
            </a:r>
            <a:r>
              <a:rPr lang="en-US" sz="1200" b="1" dirty="0">
                <a:solidFill>
                  <a:srgbClr val="0000FF"/>
                </a:solidFill>
                <a:latin typeface="Comic Sans MS" panose="030F0702030302020204" pitchFamily="66" charset="0"/>
              </a:rPr>
              <a:t> teachers felt that it didn’t quite make sense!</a:t>
            </a:r>
            <a:endParaRPr lang="en-GB" sz="12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2117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linds(horizontal)">
                                      <p:cBhvr>
                                        <p:cTn id="23" dur="500"/>
                                        <p:tgtEl>
                                          <p:spTgt spid="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Effect transition="in" filter="blinds(horizontal)">
                                      <p:cBhvr>
                                        <p:cTn id="31" dur="500"/>
                                        <p:tgtEl>
                                          <p:spTgt spid="4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8">
                                            <p:txEl>
                                              <p:pRg st="2" end="2"/>
                                            </p:txEl>
                                          </p:spTgt>
                                        </p:tgtEl>
                                        <p:attrNameLst>
                                          <p:attrName>style.visibility</p:attrName>
                                        </p:attrNameLst>
                                      </p:cBhvr>
                                      <p:to>
                                        <p:strVal val="visible"/>
                                      </p:to>
                                    </p:set>
                                    <p:animEffect transition="in" filter="blinds(horizontal)">
                                      <p:cBhvr>
                                        <p:cTn id="36" dur="500"/>
                                        <p:tgtEl>
                                          <p:spTgt spid="4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8">
                                            <p:txEl>
                                              <p:pRg st="4" end="4"/>
                                            </p:txEl>
                                          </p:spTgt>
                                        </p:tgtEl>
                                        <p:attrNameLst>
                                          <p:attrName>style.visibility</p:attrName>
                                        </p:attrNameLst>
                                      </p:cBhvr>
                                      <p:to>
                                        <p:strVal val="visible"/>
                                      </p:to>
                                    </p:set>
                                    <p:animEffect transition="in" filter="blinds(horizontal)">
                                      <p:cBhvr>
                                        <p:cTn id="41" dur="500"/>
                                        <p:tgtEl>
                                          <p:spTgt spid="4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xEl>
                                              <p:pRg st="6" end="6"/>
                                            </p:txEl>
                                          </p:spTgt>
                                        </p:tgtEl>
                                        <p:attrNameLst>
                                          <p:attrName>style.visibility</p:attrName>
                                        </p:attrNameLst>
                                      </p:cBhvr>
                                      <p:to>
                                        <p:strVal val="visible"/>
                                      </p:to>
                                    </p:set>
                                    <p:animEffect transition="in" filter="blinds(horizontal)">
                                      <p:cBhvr>
                                        <p:cTn id="46" dur="500"/>
                                        <p:tgtEl>
                                          <p:spTgt spid="48">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8">
                                            <p:txEl>
                                              <p:pRg st="8" end="8"/>
                                            </p:txEl>
                                          </p:spTgt>
                                        </p:tgtEl>
                                        <p:attrNameLst>
                                          <p:attrName>style.visibility</p:attrName>
                                        </p:attrNameLst>
                                      </p:cBhvr>
                                      <p:to>
                                        <p:strVal val="visible"/>
                                      </p:to>
                                    </p:set>
                                    <p:animEffect transition="in" filter="blinds(horizontal)">
                                      <p:cBhvr>
                                        <p:cTn id="51" dur="500"/>
                                        <p:tgtEl>
                                          <p:spTgt spid="4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8">
                                            <p:txEl>
                                              <p:pRg st="10" end="10"/>
                                            </p:txEl>
                                          </p:spTgt>
                                        </p:tgtEl>
                                        <p:attrNameLst>
                                          <p:attrName>style.visibility</p:attrName>
                                        </p:attrNameLst>
                                      </p:cBhvr>
                                      <p:to>
                                        <p:strVal val="visible"/>
                                      </p:to>
                                    </p:set>
                                    <p:animEffect transition="in" filter="blinds(horizontal)">
                                      <p:cBhvr>
                                        <p:cTn id="56" dur="500"/>
                                        <p:tgtEl>
                                          <p:spTgt spid="4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blinds(horizontal)">
                                      <p:cBhvr>
                                        <p:cTn id="6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523AD51F-A56E-4CBC-A390-9E2A9D5B158D}"/>
              </a:ext>
            </a:extLst>
          </p:cNvPr>
          <p:cNvSpPr txBox="1"/>
          <p:nvPr/>
        </p:nvSpPr>
        <p:spPr>
          <a:xfrm>
            <a:off x="4101483" y="1526960"/>
            <a:ext cx="2206053" cy="307777"/>
          </a:xfrm>
          <a:prstGeom prst="rect">
            <a:avLst/>
          </a:prstGeom>
          <a:noFill/>
        </p:spPr>
        <p:txBody>
          <a:bodyPr wrap="none" rtlCol="0">
            <a:spAutoFit/>
          </a:bodyPr>
          <a:lstStyle/>
          <a:p>
            <a:r>
              <a:rPr lang="en-US" sz="1400" u="sng" dirty="0">
                <a:latin typeface="Comic Sans MS" panose="030F0702030302020204" pitchFamily="66" charset="0"/>
              </a:rPr>
              <a:t>Complementary function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79162C7A-D595-4915-BD4A-F996E8043790}"/>
                  </a:ext>
                </a:extLst>
              </p:cNvPr>
              <p:cNvSpPr txBox="1"/>
              <p:nvPr/>
            </p:nvSpPr>
            <p:spPr>
              <a:xfrm>
                <a:off x="3895076" y="1975254"/>
                <a:ext cx="2026328"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79162C7A-D595-4915-BD4A-F996E8043790}"/>
                  </a:ext>
                </a:extLst>
              </p:cNvPr>
              <p:cNvSpPr txBox="1">
                <a:spLocks noRot="1" noChangeAspect="1" noMove="1" noResize="1" noEditPoints="1" noAdjustHandles="1" noChangeArrowheads="1" noChangeShapeType="1" noTextEdit="1"/>
              </p:cNvSpPr>
              <p:nvPr/>
            </p:nvSpPr>
            <p:spPr>
              <a:xfrm>
                <a:off x="3895076" y="1975254"/>
                <a:ext cx="2026328" cy="52456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926EC473-5E0A-461B-B5EA-B409864601B6}"/>
                  </a:ext>
                </a:extLst>
              </p:cNvPr>
              <p:cNvSpPr txBox="1"/>
              <p:nvPr/>
            </p:nvSpPr>
            <p:spPr>
              <a:xfrm>
                <a:off x="4136250" y="2598170"/>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926EC473-5E0A-461B-B5EA-B409864601B6}"/>
                  </a:ext>
                </a:extLst>
              </p:cNvPr>
              <p:cNvSpPr txBox="1">
                <a:spLocks noRot="1" noChangeAspect="1" noMove="1" noResize="1" noEditPoints="1" noAdjustHandles="1" noChangeArrowheads="1" noChangeShapeType="1" noTextEdit="1"/>
              </p:cNvSpPr>
              <p:nvPr/>
            </p:nvSpPr>
            <p:spPr>
              <a:xfrm>
                <a:off x="4136250" y="2598170"/>
                <a:ext cx="176739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70A8FB6-6523-4D6E-9245-5A001A87308C}"/>
                  </a:ext>
                </a:extLst>
              </p:cNvPr>
              <p:cNvSpPr txBox="1"/>
              <p:nvPr/>
            </p:nvSpPr>
            <p:spPr>
              <a:xfrm>
                <a:off x="4119975" y="3070168"/>
                <a:ext cx="17747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140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d>
                        <m:dPr>
                          <m:ctrlPr>
                            <a:rPr lang="en-GB" sz="140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r>
                        <a:rPr lang="en-US" sz="1400" b="0" i="1" smtClean="0">
                          <a:latin typeface="Cambria Math" panose="02040503050406030204" pitchFamily="18" charset="0"/>
                        </a:rPr>
                        <m:t>=0</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670A8FB6-6523-4D6E-9245-5A001A87308C}"/>
                  </a:ext>
                </a:extLst>
              </p:cNvPr>
              <p:cNvSpPr txBox="1">
                <a:spLocks noRot="1" noChangeAspect="1" noMove="1" noResize="1" noEditPoints="1" noAdjustHandles="1" noChangeArrowheads="1" noChangeShapeType="1" noTextEdit="1"/>
              </p:cNvSpPr>
              <p:nvPr/>
            </p:nvSpPr>
            <p:spPr>
              <a:xfrm>
                <a:off x="4119975" y="3070168"/>
                <a:ext cx="177479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4">
                <a:extLst>
                  <a:ext uri="{FF2B5EF4-FFF2-40B4-BE49-F238E27FC236}">
                    <a16:creationId xmlns:a16="http://schemas.microsoft.com/office/drawing/2014/main" id="{13636C95-3053-45CD-B5E3-E3329FFC824A}"/>
                  </a:ext>
                </a:extLst>
              </p:cNvPr>
              <p:cNvSpPr txBox="1"/>
              <p:nvPr/>
            </p:nvSpPr>
            <p:spPr>
              <a:xfrm>
                <a:off x="5195781" y="3503506"/>
                <a:ext cx="8522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𝑚</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m:t>
                      </m:r>
                    </m:oMath>
                  </m:oMathPara>
                </a14:m>
                <a:endParaRPr lang="en-GB" sz="1400" dirty="0"/>
              </a:p>
            </p:txBody>
          </p:sp>
        </mc:Choice>
        <mc:Fallback xmlns="">
          <p:sp>
            <p:nvSpPr>
              <p:cNvPr id="22" name="TextBox 24">
                <a:extLst>
                  <a:ext uri="{FF2B5EF4-FFF2-40B4-BE49-F238E27FC236}">
                    <a16:creationId xmlns:a16="http://schemas.microsoft.com/office/drawing/2014/main" id="{13636C95-3053-45CD-B5E3-E3329FFC824A}"/>
                  </a:ext>
                </a:extLst>
              </p:cNvPr>
              <p:cNvSpPr txBox="1">
                <a:spLocks noRot="1" noChangeAspect="1" noMove="1" noResize="1" noEditPoints="1" noAdjustHandles="1" noChangeArrowheads="1" noChangeShapeType="1" noTextEdit="1"/>
              </p:cNvSpPr>
              <p:nvPr/>
            </p:nvSpPr>
            <p:spPr>
              <a:xfrm>
                <a:off x="5195781" y="3503506"/>
                <a:ext cx="852221" cy="307777"/>
              </a:xfrm>
              <a:prstGeom prst="rect">
                <a:avLst/>
              </a:prstGeom>
              <a:blipFill>
                <a:blip r:embed="rId14"/>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0D11A95E-1A91-4FE7-A810-38EC71A97F53}"/>
              </a:ext>
            </a:extLst>
          </p:cNvPr>
          <p:cNvSpPr/>
          <p:nvPr/>
        </p:nvSpPr>
        <p:spPr>
          <a:xfrm>
            <a:off x="5739501" y="2278221"/>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EA0A91B8-93CF-4DB7-ACC4-9139D2941637}"/>
              </a:ext>
            </a:extLst>
          </p:cNvPr>
          <p:cNvSpPr txBox="1"/>
          <p:nvPr/>
        </p:nvSpPr>
        <p:spPr>
          <a:xfrm>
            <a:off x="6003238" y="225223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3903D6F6-5A84-4164-951F-95823EFADB5A}"/>
              </a:ext>
            </a:extLst>
          </p:cNvPr>
          <p:cNvSpPr/>
          <p:nvPr/>
        </p:nvSpPr>
        <p:spPr>
          <a:xfrm>
            <a:off x="6156752" y="2757615"/>
            <a:ext cx="270682" cy="47385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E6EE5628-4FED-4A77-A7CE-9A0F5FD80346}"/>
              </a:ext>
            </a:extLst>
          </p:cNvPr>
          <p:cNvSpPr/>
          <p:nvPr/>
        </p:nvSpPr>
        <p:spPr>
          <a:xfrm>
            <a:off x="5899299" y="3245886"/>
            <a:ext cx="297315" cy="4561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4EF49791-FFB3-4058-AC05-DF398135CF33}"/>
              </a:ext>
            </a:extLst>
          </p:cNvPr>
          <p:cNvSpPr txBox="1"/>
          <p:nvPr/>
        </p:nvSpPr>
        <p:spPr>
          <a:xfrm>
            <a:off x="6349467" y="2838160"/>
            <a:ext cx="1090020"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US" sz="1200" dirty="0">
              <a:solidFill>
                <a:srgbClr val="FF0000"/>
              </a:solidFill>
              <a:latin typeface="Comic Sans MS" panose="030F0702030302020204" pitchFamily="66" charset="0"/>
            </a:endParaRPr>
          </a:p>
        </p:txBody>
      </p:sp>
      <p:sp>
        <p:nvSpPr>
          <p:cNvPr id="28" name="TextBox 54">
            <a:extLst>
              <a:ext uri="{FF2B5EF4-FFF2-40B4-BE49-F238E27FC236}">
                <a16:creationId xmlns:a16="http://schemas.microsoft.com/office/drawing/2014/main" id="{44153051-0464-4101-AA16-6E3A7C431495}"/>
              </a:ext>
            </a:extLst>
          </p:cNvPr>
          <p:cNvSpPr txBox="1"/>
          <p:nvPr/>
        </p:nvSpPr>
        <p:spPr>
          <a:xfrm>
            <a:off x="6127523" y="3361944"/>
            <a:ext cx="68164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29" name="TextBox 23">
                <a:extLst>
                  <a:ext uri="{FF2B5EF4-FFF2-40B4-BE49-F238E27FC236}">
                    <a16:creationId xmlns:a16="http://schemas.microsoft.com/office/drawing/2014/main" id="{4582A5D1-5CF2-42EF-A041-00CEE0F12A2E}"/>
                  </a:ext>
                </a:extLst>
              </p:cNvPr>
              <p:cNvSpPr txBox="1"/>
              <p:nvPr/>
            </p:nvSpPr>
            <p:spPr>
              <a:xfrm>
                <a:off x="5243405" y="3947383"/>
                <a:ext cx="1572995"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oMath>
                  </m:oMathPara>
                </a14:m>
                <a:endParaRPr lang="en-GB" sz="1400" dirty="0"/>
              </a:p>
            </p:txBody>
          </p:sp>
        </mc:Choice>
        <mc:Fallback xmlns="">
          <p:sp>
            <p:nvSpPr>
              <p:cNvPr id="29" name="TextBox 23">
                <a:extLst>
                  <a:ext uri="{FF2B5EF4-FFF2-40B4-BE49-F238E27FC236}">
                    <a16:creationId xmlns:a16="http://schemas.microsoft.com/office/drawing/2014/main" id="{4582A5D1-5CF2-42EF-A041-00CEE0F12A2E}"/>
                  </a:ext>
                </a:extLst>
              </p:cNvPr>
              <p:cNvSpPr txBox="1">
                <a:spLocks noRot="1" noChangeAspect="1" noMove="1" noResize="1" noEditPoints="1" noAdjustHandles="1" noChangeArrowheads="1" noChangeShapeType="1" noTextEdit="1"/>
              </p:cNvSpPr>
              <p:nvPr/>
            </p:nvSpPr>
            <p:spPr>
              <a:xfrm>
                <a:off x="5243405" y="3947383"/>
                <a:ext cx="1572995" cy="311560"/>
              </a:xfrm>
              <a:prstGeom prst="rect">
                <a:avLst/>
              </a:prstGeom>
              <a:blipFill>
                <a:blip r:embed="rId15"/>
                <a:stretch>
                  <a:fillRect b="-7843"/>
                </a:stretch>
              </a:blipFill>
              <a:ln w="25400">
                <a:noFill/>
              </a:ln>
            </p:spPr>
            <p:txBody>
              <a:bodyPr/>
              <a:lstStyle/>
              <a:p>
                <a:r>
                  <a:rPr lang="en-GB">
                    <a:noFill/>
                  </a:rPr>
                  <a:t> </a:t>
                </a:r>
              </a:p>
            </p:txBody>
          </p:sp>
        </mc:Fallback>
      </mc:AlternateContent>
      <p:sp>
        <p:nvSpPr>
          <p:cNvPr id="30" name="Arc 53">
            <a:extLst>
              <a:ext uri="{FF2B5EF4-FFF2-40B4-BE49-F238E27FC236}">
                <a16:creationId xmlns:a16="http://schemas.microsoft.com/office/drawing/2014/main" id="{A241FD76-2132-43F1-B1F7-FD3313B24BA5}"/>
              </a:ext>
            </a:extLst>
          </p:cNvPr>
          <p:cNvSpPr/>
          <p:nvPr/>
        </p:nvSpPr>
        <p:spPr>
          <a:xfrm>
            <a:off x="6646503" y="3691249"/>
            <a:ext cx="297315" cy="4561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54">
                <a:extLst>
                  <a:ext uri="{FF2B5EF4-FFF2-40B4-BE49-F238E27FC236}">
                    <a16:creationId xmlns:a16="http://schemas.microsoft.com/office/drawing/2014/main" id="{7DEE0995-06AD-49C7-8860-FFD47BB20E92}"/>
                  </a:ext>
                </a:extLst>
              </p:cNvPr>
              <p:cNvSpPr txBox="1"/>
              <p:nvPr/>
            </p:nvSpPr>
            <p:spPr>
              <a:xfrm>
                <a:off x="6944269" y="3548375"/>
                <a:ext cx="189789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The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endParaRPr lang="en-US" sz="1200" dirty="0">
                  <a:solidFill>
                    <a:srgbClr val="FF0000"/>
                  </a:solidFill>
                  <a:latin typeface="Comic Sans MS" panose="030F0702030302020204" pitchFamily="66" charset="0"/>
                </a:endParaRPr>
              </a:p>
            </p:txBody>
          </p:sp>
        </mc:Choice>
        <mc:Fallback xmlns="">
          <p:sp>
            <p:nvSpPr>
              <p:cNvPr id="31" name="TextBox 54">
                <a:extLst>
                  <a:ext uri="{FF2B5EF4-FFF2-40B4-BE49-F238E27FC236}">
                    <a16:creationId xmlns:a16="http://schemas.microsoft.com/office/drawing/2014/main" id="{7DEE0995-06AD-49C7-8860-FFD47BB20E92}"/>
                  </a:ext>
                </a:extLst>
              </p:cNvPr>
              <p:cNvSpPr txBox="1">
                <a:spLocks noRot="1" noChangeAspect="1" noMove="1" noResize="1" noEditPoints="1" noAdjustHandles="1" noChangeArrowheads="1" noChangeShapeType="1" noTextEdit="1"/>
              </p:cNvSpPr>
              <p:nvPr/>
            </p:nvSpPr>
            <p:spPr>
              <a:xfrm>
                <a:off x="6944269" y="3548375"/>
                <a:ext cx="1897891" cy="646331"/>
              </a:xfrm>
              <a:prstGeom prst="rect">
                <a:avLst/>
              </a:prstGeom>
              <a:blipFill>
                <a:blip r:embed="rId16"/>
                <a:stretch>
                  <a:fillRect r="-1608"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38A04111-B0E5-42E6-B8DC-F1CD643ED62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32" name="TextBox 23">
                <a:extLst>
                  <a:ext uri="{FF2B5EF4-FFF2-40B4-BE49-F238E27FC236}">
                    <a16:creationId xmlns:a16="http://schemas.microsoft.com/office/drawing/2014/main" id="{38A04111-B0E5-42E6-B8DC-F1CD643ED62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7"/>
                <a:stretch>
                  <a:fillRect b="-5769"/>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2274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22" grpId="0"/>
      <p:bldP spid="23" grpId="0" animBg="1"/>
      <p:bldP spid="24" grpId="0"/>
      <p:bldP spid="25" grpId="0" animBg="1"/>
      <p:bldP spid="26" grpId="0" animBg="1"/>
      <p:bldP spid="27" grpId="0"/>
      <p:bldP spid="28" grpId="0"/>
      <p:bldP spid="29" grpId="0"/>
      <p:bldP spid="30" grpId="0" animBg="1"/>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523AD51F-A56E-4CBC-A390-9E2A9D5B158D}"/>
              </a:ext>
            </a:extLst>
          </p:cNvPr>
          <p:cNvSpPr txBox="1"/>
          <p:nvPr/>
        </p:nvSpPr>
        <p:spPr>
          <a:xfrm>
            <a:off x="4101483"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A4E8D792-E5E6-4360-98C1-81EFECEA9F57}"/>
                  </a:ext>
                </a:extLst>
              </p:cNvPr>
              <p:cNvSpPr txBox="1"/>
              <p:nvPr/>
            </p:nvSpPr>
            <p:spPr>
              <a:xfrm>
                <a:off x="4402583" y="2509394"/>
                <a:ext cx="79973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𝑎</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A4E8D792-E5E6-4360-98C1-81EFECEA9F57}"/>
                  </a:ext>
                </a:extLst>
              </p:cNvPr>
              <p:cNvSpPr txBox="1">
                <a:spLocks noRot="1" noChangeAspect="1" noMove="1" noResize="1" noEditPoints="1" noAdjustHandles="1" noChangeArrowheads="1" noChangeShapeType="1" noTextEdit="1"/>
              </p:cNvSpPr>
              <p:nvPr/>
            </p:nvSpPr>
            <p:spPr>
              <a:xfrm>
                <a:off x="4402583" y="2509394"/>
                <a:ext cx="799732"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54">
                <a:extLst>
                  <a:ext uri="{FF2B5EF4-FFF2-40B4-BE49-F238E27FC236}">
                    <a16:creationId xmlns:a16="http://schemas.microsoft.com/office/drawing/2014/main" id="{A98DB94E-26C9-4573-9AB8-8A89C1D63BC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right hand side of the equation is a constant,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𝑎</m:t>
                    </m:r>
                  </m:oMath>
                </a14:m>
                <a:r>
                  <a:rPr lang="en-US" sz="1400" dirty="0">
                    <a:solidFill>
                      <a:srgbClr val="FF0000"/>
                    </a:solidFill>
                    <a:latin typeface="Comic Sans MS" panose="030F0702030302020204" pitchFamily="66" charset="0"/>
                  </a:rPr>
                  <a:t> as a possible form</a:t>
                </a:r>
              </a:p>
            </p:txBody>
          </p:sp>
        </mc:Choice>
        <mc:Fallback xmlns="">
          <p:sp>
            <p:nvSpPr>
              <p:cNvPr id="34" name="TextBox 54">
                <a:extLst>
                  <a:ext uri="{FF2B5EF4-FFF2-40B4-BE49-F238E27FC236}">
                    <a16:creationId xmlns:a16="http://schemas.microsoft.com/office/drawing/2014/main" id="{A98DB94E-26C9-4573-9AB8-8A89C1D63BC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2"/>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AAFD4224-DA38-4F2C-A5E0-DF585A86B527}"/>
                  </a:ext>
                </a:extLst>
              </p:cNvPr>
              <p:cNvSpPr txBox="1"/>
              <p:nvPr/>
            </p:nvSpPr>
            <p:spPr>
              <a:xfrm>
                <a:off x="4350796" y="2874860"/>
                <a:ext cx="79973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AAFD4224-DA38-4F2C-A5E0-DF585A86B527}"/>
                  </a:ext>
                </a:extLst>
              </p:cNvPr>
              <p:cNvSpPr txBox="1">
                <a:spLocks noRot="1" noChangeAspect="1" noMove="1" noResize="1" noEditPoints="1" noAdjustHandles="1" noChangeArrowheads="1" noChangeShapeType="1" noTextEdit="1"/>
              </p:cNvSpPr>
              <p:nvPr/>
            </p:nvSpPr>
            <p:spPr>
              <a:xfrm>
                <a:off x="4350796" y="2874860"/>
                <a:ext cx="799732"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D96E15FC-9B5D-4526-BBCA-7391DBD87BEC}"/>
                  </a:ext>
                </a:extLst>
              </p:cNvPr>
              <p:cNvSpPr txBox="1"/>
              <p:nvPr/>
            </p:nvSpPr>
            <p:spPr>
              <a:xfrm>
                <a:off x="4262020" y="3389766"/>
                <a:ext cx="887029" cy="5376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m:t>
                      </m:r>
                    </m:oMath>
                  </m:oMathPara>
                </a14:m>
                <a:endParaRPr lang="en-GB" sz="1400" dirty="0"/>
              </a:p>
            </p:txBody>
          </p:sp>
        </mc:Choice>
        <mc:Fallback xmlns="">
          <p:sp>
            <p:nvSpPr>
              <p:cNvPr id="36" name="テキスト ボックス 35">
                <a:extLst>
                  <a:ext uri="{FF2B5EF4-FFF2-40B4-BE49-F238E27FC236}">
                    <a16:creationId xmlns:a16="http://schemas.microsoft.com/office/drawing/2014/main" id="{D96E15FC-9B5D-4526-BBCA-7391DBD87BEC}"/>
                  </a:ext>
                </a:extLst>
              </p:cNvPr>
              <p:cNvSpPr txBox="1">
                <a:spLocks noRot="1" noChangeAspect="1" noMove="1" noResize="1" noEditPoints="1" noAdjustHandles="1" noChangeArrowheads="1" noChangeShapeType="1" noTextEdit="1"/>
              </p:cNvSpPr>
              <p:nvPr/>
            </p:nvSpPr>
            <p:spPr>
              <a:xfrm>
                <a:off x="4262020" y="3389766"/>
                <a:ext cx="887029" cy="537648"/>
              </a:xfrm>
              <a:prstGeom prst="rect">
                <a:avLst/>
              </a:prstGeom>
              <a:blipFill>
                <a:blip r:embed="rId14"/>
                <a:stretch>
                  <a:fillRect/>
                </a:stretch>
              </a:blipFill>
            </p:spPr>
            <p:txBody>
              <a:bodyPr/>
              <a:lstStyle/>
              <a:p>
                <a:r>
                  <a:rPr lang="en-GB">
                    <a:noFill/>
                  </a:rPr>
                  <a:t> </a:t>
                </a:r>
              </a:p>
            </p:txBody>
          </p:sp>
        </mc:Fallback>
      </mc:AlternateContent>
      <p:sp>
        <p:nvSpPr>
          <p:cNvPr id="37" name="Arc 53">
            <a:extLst>
              <a:ext uri="{FF2B5EF4-FFF2-40B4-BE49-F238E27FC236}">
                <a16:creationId xmlns:a16="http://schemas.microsoft.com/office/drawing/2014/main" id="{127BB1FF-C51E-4D19-BECC-E97276B1943D}"/>
              </a:ext>
            </a:extLst>
          </p:cNvPr>
          <p:cNvSpPr/>
          <p:nvPr/>
        </p:nvSpPr>
        <p:spPr>
          <a:xfrm>
            <a:off x="4993779" y="2681056"/>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54">
            <a:extLst>
              <a:ext uri="{FF2B5EF4-FFF2-40B4-BE49-F238E27FC236}">
                <a16:creationId xmlns:a16="http://schemas.microsoft.com/office/drawing/2014/main" id="{A2DCBB61-7EC2-4EA8-B1A6-BA02C1907D17}"/>
              </a:ext>
            </a:extLst>
          </p:cNvPr>
          <p:cNvSpPr txBox="1"/>
          <p:nvPr/>
        </p:nvSpPr>
        <p:spPr>
          <a:xfrm>
            <a:off x="5071083" y="2749384"/>
            <a:ext cx="143624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39" name="Arc 53">
            <a:extLst>
              <a:ext uri="{FF2B5EF4-FFF2-40B4-BE49-F238E27FC236}">
                <a16:creationId xmlns:a16="http://schemas.microsoft.com/office/drawing/2014/main" id="{E772DA98-3397-4CB3-9398-A4A2DCB18452}"/>
              </a:ext>
            </a:extLst>
          </p:cNvPr>
          <p:cNvSpPr/>
          <p:nvPr/>
        </p:nvSpPr>
        <p:spPr>
          <a:xfrm>
            <a:off x="5021892" y="319744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0633AE18-71BA-4A33-9E9D-EFEC4369FF31}"/>
              </a:ext>
            </a:extLst>
          </p:cNvPr>
          <p:cNvSpPr txBox="1"/>
          <p:nvPr/>
        </p:nvSpPr>
        <p:spPr>
          <a:xfrm>
            <a:off x="5150982" y="3273167"/>
            <a:ext cx="143624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41" name="TextBox 54">
            <a:extLst>
              <a:ext uri="{FF2B5EF4-FFF2-40B4-BE49-F238E27FC236}">
                <a16:creationId xmlns:a16="http://schemas.microsoft.com/office/drawing/2014/main" id="{50AE5210-A86A-4A79-98D9-479FA2029937}"/>
              </a:ext>
            </a:extLst>
          </p:cNvPr>
          <p:cNvSpPr txBox="1"/>
          <p:nvPr/>
        </p:nvSpPr>
        <p:spPr>
          <a:xfrm>
            <a:off x="4083728" y="403664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these need to make the original equation work!</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E295B4B4-A8D6-48B4-AAC0-4E1EFD55F206}"/>
                  </a:ext>
                </a:extLst>
              </p:cNvPr>
              <p:cNvSpPr txBox="1"/>
              <p:nvPr/>
            </p:nvSpPr>
            <p:spPr>
              <a:xfrm>
                <a:off x="5273336" y="4674093"/>
                <a:ext cx="2055756"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=2</m:t>
                      </m:r>
                      <m:r>
                        <a:rPr lang="en-US" sz="1400" b="0" i="1" smtClean="0">
                          <a:latin typeface="Cambria Math" panose="02040503050406030204" pitchFamily="18" charset="0"/>
                        </a:rPr>
                        <m:t>𝑘𝑈</m:t>
                      </m:r>
                    </m:oMath>
                  </m:oMathPara>
                </a14:m>
                <a:endParaRPr lang="en-GB" sz="1400" dirty="0"/>
              </a:p>
            </p:txBody>
          </p:sp>
        </mc:Choice>
        <mc:Fallback xmlns="">
          <p:sp>
            <p:nvSpPr>
              <p:cNvPr id="42" name="テキスト ボックス 41">
                <a:extLst>
                  <a:ext uri="{FF2B5EF4-FFF2-40B4-BE49-F238E27FC236}">
                    <a16:creationId xmlns:a16="http://schemas.microsoft.com/office/drawing/2014/main" id="{E295B4B4-A8D6-48B4-AAC0-4E1EFD55F206}"/>
                  </a:ext>
                </a:extLst>
              </p:cNvPr>
              <p:cNvSpPr txBox="1">
                <a:spLocks noRot="1" noChangeAspect="1" noMove="1" noResize="1" noEditPoints="1" noAdjustHandles="1" noChangeArrowheads="1" noChangeShapeType="1" noTextEdit="1"/>
              </p:cNvSpPr>
              <p:nvPr/>
            </p:nvSpPr>
            <p:spPr>
              <a:xfrm>
                <a:off x="5273336" y="4674093"/>
                <a:ext cx="2055756" cy="43223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D154D5A4-ECB6-4279-B417-C8E60ADFCBB7}"/>
                  </a:ext>
                </a:extLst>
              </p:cNvPr>
              <p:cNvSpPr txBox="1"/>
              <p:nvPr/>
            </p:nvSpPr>
            <p:spPr>
              <a:xfrm>
                <a:off x="6286869" y="5243743"/>
                <a:ext cx="1042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𝑎</m:t>
                      </m:r>
                      <m:r>
                        <a:rPr lang="en-US" sz="1400" b="0" i="1" smtClean="0">
                          <a:latin typeface="Cambria Math" panose="02040503050406030204" pitchFamily="18" charset="0"/>
                        </a:rPr>
                        <m:t>)=2</m:t>
                      </m:r>
                      <m:r>
                        <a:rPr lang="en-US" sz="1400" b="0" i="1" smtClean="0">
                          <a:latin typeface="Cambria Math" panose="02040503050406030204" pitchFamily="18" charset="0"/>
                        </a:rPr>
                        <m:t>𝑘𝑈</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D154D5A4-ECB6-4279-B417-C8E60ADFCBB7}"/>
                  </a:ext>
                </a:extLst>
              </p:cNvPr>
              <p:cNvSpPr txBox="1">
                <a:spLocks noRot="1" noChangeAspect="1" noMove="1" noResize="1" noEditPoints="1" noAdjustHandles="1" noChangeArrowheads="1" noChangeShapeType="1" noTextEdit="1"/>
              </p:cNvSpPr>
              <p:nvPr/>
            </p:nvSpPr>
            <p:spPr>
              <a:xfrm>
                <a:off x="6286869" y="5243743"/>
                <a:ext cx="1042401" cy="215444"/>
              </a:xfrm>
              <a:prstGeom prst="rect">
                <a:avLst/>
              </a:prstGeom>
              <a:blipFill>
                <a:blip r:embed="rId16"/>
                <a:stretch>
                  <a:fillRect l="-3509" r="-350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A4678112-25FB-4C83-B253-157248E1BCC8}"/>
                  </a:ext>
                </a:extLst>
              </p:cNvPr>
              <p:cNvSpPr txBox="1"/>
              <p:nvPr/>
            </p:nvSpPr>
            <p:spPr>
              <a:xfrm>
                <a:off x="6643455" y="5573697"/>
                <a:ext cx="604589"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𝑈</m:t>
                          </m:r>
                        </m:num>
                        <m:den>
                          <m:r>
                            <a:rPr lang="en-US" sz="1400" b="0" i="1" smtClean="0">
                              <a:latin typeface="Cambria Math" panose="02040503050406030204" pitchFamily="18" charset="0"/>
                            </a:rPr>
                            <m:t>𝑘</m:t>
                          </m:r>
                        </m:den>
                      </m:f>
                    </m:oMath>
                  </m:oMathPara>
                </a14:m>
                <a:endParaRPr lang="en-GB" sz="1400" dirty="0"/>
              </a:p>
            </p:txBody>
          </p:sp>
        </mc:Choice>
        <mc:Fallback xmlns="">
          <p:sp>
            <p:nvSpPr>
              <p:cNvPr id="44" name="テキスト ボックス 43">
                <a:extLst>
                  <a:ext uri="{FF2B5EF4-FFF2-40B4-BE49-F238E27FC236}">
                    <a16:creationId xmlns:a16="http://schemas.microsoft.com/office/drawing/2014/main" id="{A4678112-25FB-4C83-B253-157248E1BCC8}"/>
                  </a:ext>
                </a:extLst>
              </p:cNvPr>
              <p:cNvSpPr txBox="1">
                <a:spLocks noRot="1" noChangeAspect="1" noMove="1" noResize="1" noEditPoints="1" noAdjustHandles="1" noChangeArrowheads="1" noChangeShapeType="1" noTextEdit="1"/>
              </p:cNvSpPr>
              <p:nvPr/>
            </p:nvSpPr>
            <p:spPr>
              <a:xfrm>
                <a:off x="6643455" y="5573697"/>
                <a:ext cx="604589" cy="403316"/>
              </a:xfrm>
              <a:prstGeom prst="rect">
                <a:avLst/>
              </a:prstGeom>
              <a:blipFill>
                <a:blip r:embed="rId17"/>
                <a:stretch>
                  <a:fillRect l="-4040" r="-6061"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647520AA-1829-4A6E-883F-644BA264C5F1}"/>
                  </a:ext>
                </a:extLst>
              </p:cNvPr>
              <p:cNvSpPr txBox="1"/>
              <p:nvPr/>
            </p:nvSpPr>
            <p:spPr>
              <a:xfrm>
                <a:off x="6561338" y="6088574"/>
                <a:ext cx="799732"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oMath>
                  </m:oMathPara>
                </a14:m>
                <a:endParaRPr lang="en-GB" sz="1400" dirty="0"/>
              </a:p>
            </p:txBody>
          </p:sp>
        </mc:Choice>
        <mc:Fallback xmlns="">
          <p:sp>
            <p:nvSpPr>
              <p:cNvPr id="45" name="テキスト ボックス 44">
                <a:extLst>
                  <a:ext uri="{FF2B5EF4-FFF2-40B4-BE49-F238E27FC236}">
                    <a16:creationId xmlns:a16="http://schemas.microsoft.com/office/drawing/2014/main" id="{647520AA-1829-4A6E-883F-644BA264C5F1}"/>
                  </a:ext>
                </a:extLst>
              </p:cNvPr>
              <p:cNvSpPr txBox="1">
                <a:spLocks noRot="1" noChangeAspect="1" noMove="1" noResize="1" noEditPoints="1" noAdjustHandles="1" noChangeArrowheads="1" noChangeShapeType="1" noTextEdit="1"/>
              </p:cNvSpPr>
              <p:nvPr/>
            </p:nvSpPr>
            <p:spPr>
              <a:xfrm>
                <a:off x="6561338" y="6088574"/>
                <a:ext cx="799732" cy="497059"/>
              </a:xfrm>
              <a:prstGeom prst="rect">
                <a:avLst/>
              </a:prstGeom>
              <a:blipFill>
                <a:blip r:embed="rId18"/>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9"/>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20"/>
                <a:stretch>
                  <a:fillRect b="-5769"/>
                </a:stretch>
              </a:blipFill>
              <a:ln w="25400">
                <a:noFill/>
              </a:ln>
            </p:spPr>
            <p:txBody>
              <a:bodyPr/>
              <a:lstStyle/>
              <a:p>
                <a:r>
                  <a:rPr lang="en-GB">
                    <a:noFill/>
                  </a:rPr>
                  <a:t> </a:t>
                </a:r>
              </a:p>
            </p:txBody>
          </p:sp>
        </mc:Fallback>
      </mc:AlternateContent>
      <p:sp>
        <p:nvSpPr>
          <p:cNvPr id="48" name="Arc 53">
            <a:extLst>
              <a:ext uri="{FF2B5EF4-FFF2-40B4-BE49-F238E27FC236}">
                <a16:creationId xmlns:a16="http://schemas.microsoft.com/office/drawing/2014/main" id="{7176B0B6-95DC-4B28-A6F8-DF75505B46D7}"/>
              </a:ext>
            </a:extLst>
          </p:cNvPr>
          <p:cNvSpPr/>
          <p:nvPr/>
        </p:nvSpPr>
        <p:spPr>
          <a:xfrm>
            <a:off x="7223554" y="4901953"/>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54">
            <a:extLst>
              <a:ext uri="{FF2B5EF4-FFF2-40B4-BE49-F238E27FC236}">
                <a16:creationId xmlns:a16="http://schemas.microsoft.com/office/drawing/2014/main" id="{1E2C220E-4B1B-4F30-8473-62FA933A2850}"/>
              </a:ext>
            </a:extLst>
          </p:cNvPr>
          <p:cNvSpPr txBox="1"/>
          <p:nvPr/>
        </p:nvSpPr>
        <p:spPr>
          <a:xfrm>
            <a:off x="7397032" y="4862271"/>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first 2 terms will cancel</a:t>
            </a:r>
          </a:p>
        </p:txBody>
      </p:sp>
      <p:sp>
        <p:nvSpPr>
          <p:cNvPr id="50" name="Arc 53">
            <a:extLst>
              <a:ext uri="{FF2B5EF4-FFF2-40B4-BE49-F238E27FC236}">
                <a16:creationId xmlns:a16="http://schemas.microsoft.com/office/drawing/2014/main" id="{861EB17D-7996-4036-A4F7-D6C08A3966D4}"/>
              </a:ext>
            </a:extLst>
          </p:cNvPr>
          <p:cNvSpPr/>
          <p:nvPr/>
        </p:nvSpPr>
        <p:spPr>
          <a:xfrm>
            <a:off x="7223554" y="536359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C962CBA9-7522-4629-AA3E-DBEDD7065DE2}"/>
              </a:ext>
            </a:extLst>
          </p:cNvPr>
          <p:cNvSpPr/>
          <p:nvPr/>
        </p:nvSpPr>
        <p:spPr>
          <a:xfrm>
            <a:off x="7223554" y="586074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487D3DC6-AF54-4289-B00F-04F1304E55DC}"/>
                  </a:ext>
                </a:extLst>
              </p:cNvPr>
              <p:cNvSpPr txBox="1"/>
              <p:nvPr/>
            </p:nvSpPr>
            <p:spPr>
              <a:xfrm>
                <a:off x="7432543" y="5465952"/>
                <a:ext cx="107226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a:t>
                </a:r>
                <a14:m>
                  <m:oMath xmlns:m="http://schemas.openxmlformats.org/officeDocument/2006/math">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oMath>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487D3DC6-AF54-4289-B00F-04F1304E55DC}"/>
                  </a:ext>
                </a:extLst>
              </p:cNvPr>
              <p:cNvSpPr txBox="1">
                <a:spLocks noRot="1" noChangeAspect="1" noMove="1" noResize="1" noEditPoints="1" noAdjustHandles="1" noChangeArrowheads="1" noChangeShapeType="1" noTextEdit="1"/>
              </p:cNvSpPr>
              <p:nvPr/>
            </p:nvSpPr>
            <p:spPr>
              <a:xfrm>
                <a:off x="7432543" y="5465952"/>
                <a:ext cx="1072265" cy="276999"/>
              </a:xfrm>
              <a:prstGeom prst="rect">
                <a:avLst/>
              </a:prstGeom>
              <a:blipFill>
                <a:blip r:embed="rId21"/>
                <a:stretch>
                  <a:fillRect t="-2222" b="-17778"/>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1CDF7B7D-EE14-4F03-B73B-96E210B70152}"/>
              </a:ext>
            </a:extLst>
          </p:cNvPr>
          <p:cNvSpPr txBox="1"/>
          <p:nvPr/>
        </p:nvSpPr>
        <p:spPr>
          <a:xfrm>
            <a:off x="7388155" y="5847692"/>
            <a:ext cx="159604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is the particular integral</a:t>
            </a:r>
          </a:p>
        </p:txBody>
      </p:sp>
    </p:spTree>
    <p:extLst>
      <p:ext uri="{BB962C8B-B14F-4D97-AF65-F5344CB8AC3E}">
        <p14:creationId xmlns:p14="http://schemas.microsoft.com/office/powerpoint/2010/main" val="413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linds(horizont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linds(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horizontal)">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blinds(horizontal)">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blinds(horizontal)">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linds(horizontal)">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blinds(horizontal)">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4" grpId="0"/>
      <p:bldP spid="35" grpId="0"/>
      <p:bldP spid="36" grpId="0"/>
      <p:bldP spid="37" grpId="0" animBg="1"/>
      <p:bldP spid="38" grpId="0"/>
      <p:bldP spid="39" grpId="0" animBg="1"/>
      <p:bldP spid="40" grpId="0"/>
      <p:bldP spid="41" grpId="0"/>
      <p:bldP spid="42" grpId="0"/>
      <p:bldP spid="43" grpId="0"/>
      <p:bldP spid="44" grpId="0"/>
      <p:bldP spid="45" grpId="0"/>
      <p:bldP spid="46" grpId="0"/>
      <p:bldP spid="48" grpId="0" animBg="1"/>
      <p:bldP spid="49" grpId="0"/>
      <p:bldP spid="50" grpId="0" animBg="1"/>
      <p:bldP spid="51" grpId="0" animBg="1"/>
      <p:bldP spid="52" grpId="0"/>
      <p:bldP spid="5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1"/>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2"/>
                <a:stretch>
                  <a:fillRect b="-57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CA9BA96-B3BD-4448-9622-E56CA1F0EF88}"/>
                  </a:ext>
                </a:extLst>
              </p:cNvPr>
              <p:cNvSpPr txBox="1"/>
              <p:nvPr/>
            </p:nvSpPr>
            <p:spPr>
              <a:xfrm>
                <a:off x="4270159" y="2010792"/>
                <a:ext cx="1830629"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solidFill>
                                <a:schemeClr val="tx1"/>
                              </a:solidFill>
                              <a:latin typeface="Cambria Math"/>
                            </a:rPr>
                            <m:t>𝐴</m:t>
                          </m:r>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 name="テキスト ボックス 1">
                <a:extLst>
                  <a:ext uri="{FF2B5EF4-FFF2-40B4-BE49-F238E27FC236}">
                    <a16:creationId xmlns:a16="http://schemas.microsoft.com/office/drawing/2014/main" id="{ECA9BA96-B3BD-4448-9622-E56CA1F0EF88}"/>
                  </a:ext>
                </a:extLst>
              </p:cNvPr>
              <p:cNvSpPr txBox="1">
                <a:spLocks noRot="1" noChangeAspect="1" noMove="1" noResize="1" noEditPoints="1" noAdjustHandles="1" noChangeArrowheads="1" noChangeShapeType="1" noTextEdit="1"/>
              </p:cNvSpPr>
              <p:nvPr/>
            </p:nvSpPr>
            <p:spPr>
              <a:xfrm>
                <a:off x="4270159" y="2010792"/>
                <a:ext cx="1830629" cy="404726"/>
              </a:xfrm>
              <a:prstGeom prst="rect">
                <a:avLst/>
              </a:prstGeom>
              <a:blipFill>
                <a:blip r:embed="rId13"/>
                <a:stretch>
                  <a:fillRect l="-664" r="-1329"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22A5D97-0DBA-4CF2-A1C8-E09F6AE02B91}"/>
                  </a:ext>
                </a:extLst>
              </p:cNvPr>
              <p:cNvSpPr txBox="1"/>
              <p:nvPr/>
            </p:nvSpPr>
            <p:spPr>
              <a:xfrm>
                <a:off x="4271638" y="2553810"/>
                <a:ext cx="2132122"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0=</m:t>
                      </m:r>
                      <m:d>
                        <m:dPr>
                          <m:ctrlPr>
                            <a:rPr lang="en-GB" sz="1400" i="1">
                              <a:solidFill>
                                <a:schemeClr val="tx1"/>
                              </a:solidFill>
                              <a:latin typeface="Cambria Math" panose="02040503050406030204" pitchFamily="18" charset="0"/>
                            </a:rPr>
                          </m:ctrlPr>
                        </m:dPr>
                        <m:e>
                          <m:r>
                            <a:rPr lang="en-US" sz="1400" i="1">
                              <a:solidFill>
                                <a:schemeClr val="tx1"/>
                              </a:solidFill>
                              <a:latin typeface="Cambria Math"/>
                            </a:rPr>
                            <m:t>𝐴</m:t>
                          </m:r>
                          <m:r>
                            <a:rPr lang="en-US" sz="1400" i="1">
                              <a:solidFill>
                                <a:schemeClr val="tx1"/>
                              </a:solidFill>
                              <a:latin typeface="Cambria Math"/>
                            </a:rPr>
                            <m:t>+</m:t>
                          </m:r>
                          <m:r>
                            <a:rPr lang="en-US" sz="1400" i="1">
                              <a:solidFill>
                                <a:schemeClr val="tx1"/>
                              </a:solidFill>
                              <a:latin typeface="Cambria Math"/>
                            </a:rPr>
                            <m:t>𝐵</m:t>
                          </m:r>
                          <m:r>
                            <a:rPr lang="en-US" sz="1400" b="0" i="1" smtClean="0">
                              <a:solidFill>
                                <a:schemeClr val="tx1"/>
                              </a:solidFill>
                              <a:latin typeface="Cambria Math" panose="02040503050406030204" pitchFamily="18" charset="0"/>
                            </a:rPr>
                            <m:t>(0)</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m:t>
                          </m:r>
                          <m:r>
                            <a:rPr lang="en-US" sz="1400" b="0" i="1" smtClean="0">
                              <a:solidFill>
                                <a:schemeClr val="tx1"/>
                              </a:solidFill>
                              <a:latin typeface="Cambria Math" panose="02040503050406030204" pitchFamily="18" charset="0"/>
                            </a:rPr>
                            <m:t>(0)</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17" name="テキスト ボックス 16">
                <a:extLst>
                  <a:ext uri="{FF2B5EF4-FFF2-40B4-BE49-F238E27FC236}">
                    <a16:creationId xmlns:a16="http://schemas.microsoft.com/office/drawing/2014/main" id="{922A5D97-0DBA-4CF2-A1C8-E09F6AE02B91}"/>
                  </a:ext>
                </a:extLst>
              </p:cNvPr>
              <p:cNvSpPr txBox="1">
                <a:spLocks noRot="1" noChangeAspect="1" noMove="1" noResize="1" noEditPoints="1" noAdjustHandles="1" noChangeArrowheads="1" noChangeShapeType="1" noTextEdit="1"/>
              </p:cNvSpPr>
              <p:nvPr/>
            </p:nvSpPr>
            <p:spPr>
              <a:xfrm>
                <a:off x="4271638" y="2553810"/>
                <a:ext cx="2132122" cy="404726"/>
              </a:xfrm>
              <a:prstGeom prst="rect">
                <a:avLst/>
              </a:prstGeom>
              <a:blipFill>
                <a:blip r:embed="rId14"/>
                <a:stretch>
                  <a:fillRect l="-1433" r="-143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44A88545-1DC9-44E7-BC7B-8B5B011AF2C2}"/>
                  </a:ext>
                </a:extLst>
              </p:cNvPr>
              <p:cNvSpPr txBox="1"/>
              <p:nvPr/>
            </p:nvSpPr>
            <p:spPr>
              <a:xfrm>
                <a:off x="3989032" y="3087950"/>
                <a:ext cx="780983"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b="0" i="1" smtClean="0">
                          <a:solidFill>
                            <a:schemeClr val="tx1"/>
                          </a:solidFill>
                          <a:latin typeface="Cambria Math" panose="02040503050406030204" pitchFamily="18" charset="0"/>
                        </a:rPr>
                        <m:t>=</m:t>
                      </m:r>
                      <m:r>
                        <a:rPr lang="en-US" sz="1400" i="1" smtClean="0">
                          <a:solidFill>
                            <a:schemeClr val="tx1"/>
                          </a:solidFill>
                          <a:latin typeface="Cambria Math" panose="02040503050406030204" pitchFamily="18" charset="0"/>
                        </a:rPr>
                        <m:t>𝐴</m:t>
                      </m:r>
                    </m:oMath>
                  </m:oMathPara>
                </a14:m>
                <a:endParaRPr lang="en-GB" sz="1400" dirty="0">
                  <a:solidFill>
                    <a:schemeClr val="tx1"/>
                  </a:solidFill>
                </a:endParaRPr>
              </a:p>
            </p:txBody>
          </p:sp>
        </mc:Choice>
        <mc:Fallback xmlns="">
          <p:sp>
            <p:nvSpPr>
              <p:cNvPr id="20" name="テキスト ボックス 19">
                <a:extLst>
                  <a:ext uri="{FF2B5EF4-FFF2-40B4-BE49-F238E27FC236}">
                    <a16:creationId xmlns:a16="http://schemas.microsoft.com/office/drawing/2014/main" id="{44A88545-1DC9-44E7-BC7B-8B5B011AF2C2}"/>
                  </a:ext>
                </a:extLst>
              </p:cNvPr>
              <p:cNvSpPr txBox="1">
                <a:spLocks noRot="1" noChangeAspect="1" noMove="1" noResize="1" noEditPoints="1" noAdjustHandles="1" noChangeArrowheads="1" noChangeShapeType="1" noTextEdit="1"/>
              </p:cNvSpPr>
              <p:nvPr/>
            </p:nvSpPr>
            <p:spPr>
              <a:xfrm>
                <a:off x="3989032" y="3087950"/>
                <a:ext cx="780983" cy="404726"/>
              </a:xfrm>
              <a:prstGeom prst="rect">
                <a:avLst/>
              </a:prstGeom>
              <a:blipFill>
                <a:blip r:embed="rId15"/>
                <a:stretch>
                  <a:fillRect l="-781" t="-1515" r="-3906" b="-13636"/>
                </a:stretch>
              </a:blipFill>
            </p:spPr>
            <p:txBody>
              <a:bodyPr/>
              <a:lstStyle/>
              <a:p>
                <a:r>
                  <a:rPr lang="en-GB">
                    <a:noFill/>
                  </a:rPr>
                  <a:t> </a:t>
                </a:r>
              </a:p>
            </p:txBody>
          </p:sp>
        </mc:Fallback>
      </mc:AlternateContent>
      <p:sp>
        <p:nvSpPr>
          <p:cNvPr id="21" name="Arc 53">
            <a:extLst>
              <a:ext uri="{FF2B5EF4-FFF2-40B4-BE49-F238E27FC236}">
                <a16:creationId xmlns:a16="http://schemas.microsoft.com/office/drawing/2014/main" id="{350E11BA-E5EB-4746-9FBE-31BB56F66258}"/>
              </a:ext>
            </a:extLst>
          </p:cNvPr>
          <p:cNvSpPr/>
          <p:nvPr/>
        </p:nvSpPr>
        <p:spPr>
          <a:xfrm>
            <a:off x="6424563" y="227416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54">
                <a:extLst>
                  <a:ext uri="{FF2B5EF4-FFF2-40B4-BE49-F238E27FC236}">
                    <a16:creationId xmlns:a16="http://schemas.microsoft.com/office/drawing/2014/main" id="{7C8DF023-E525-44DC-9FD5-BC3C9CE9047C}"/>
                  </a:ext>
                </a:extLst>
              </p:cNvPr>
              <p:cNvSpPr txBox="1"/>
              <p:nvPr/>
            </p:nvSpPr>
            <p:spPr>
              <a:xfrm>
                <a:off x="6571408" y="2207845"/>
                <a:ext cx="216421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the extension in the string is 0</a:t>
                </a:r>
              </a:p>
            </p:txBody>
          </p:sp>
        </mc:Choice>
        <mc:Fallback xmlns="">
          <p:sp>
            <p:nvSpPr>
              <p:cNvPr id="22" name="TextBox 54">
                <a:extLst>
                  <a:ext uri="{FF2B5EF4-FFF2-40B4-BE49-F238E27FC236}">
                    <a16:creationId xmlns:a16="http://schemas.microsoft.com/office/drawing/2014/main" id="{7C8DF023-E525-44DC-9FD5-BC3C9CE9047C}"/>
                  </a:ext>
                </a:extLst>
              </p:cNvPr>
              <p:cNvSpPr txBox="1">
                <a:spLocks noRot="1" noChangeAspect="1" noMove="1" noResize="1" noEditPoints="1" noAdjustHandles="1" noChangeArrowheads="1" noChangeShapeType="1" noTextEdit="1"/>
              </p:cNvSpPr>
              <p:nvPr/>
            </p:nvSpPr>
            <p:spPr>
              <a:xfrm>
                <a:off x="6571408" y="2207845"/>
                <a:ext cx="2164219" cy="461665"/>
              </a:xfrm>
              <a:prstGeom prst="rect">
                <a:avLst/>
              </a:prstGeom>
              <a:blipFill>
                <a:blip r:embed="rId16"/>
                <a:stretch>
                  <a:fillRect b="-9211"/>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1AB51727-E5DC-46AA-9C94-1E38184C2E01}"/>
              </a:ext>
            </a:extLst>
          </p:cNvPr>
          <p:cNvSpPr/>
          <p:nvPr/>
        </p:nvSpPr>
        <p:spPr>
          <a:xfrm>
            <a:off x="6399409" y="280830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590E331-3465-49F8-822F-580ECC9D7A31}"/>
                  </a:ext>
                </a:extLst>
              </p:cNvPr>
              <p:cNvSpPr txBox="1"/>
              <p:nvPr/>
            </p:nvSpPr>
            <p:spPr>
              <a:xfrm>
                <a:off x="4271638" y="3592496"/>
                <a:ext cx="219290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C590E331-3465-49F8-822F-580ECC9D7A31}"/>
                  </a:ext>
                </a:extLst>
              </p:cNvPr>
              <p:cNvSpPr txBox="1">
                <a:spLocks noRot="1" noChangeAspect="1" noMove="1" noResize="1" noEditPoints="1" noAdjustHandles="1" noChangeArrowheads="1" noChangeShapeType="1" noTextEdit="1"/>
              </p:cNvSpPr>
              <p:nvPr/>
            </p:nvSpPr>
            <p:spPr>
              <a:xfrm>
                <a:off x="4271638" y="3592496"/>
                <a:ext cx="2192908" cy="484043"/>
              </a:xfrm>
              <a:prstGeom prst="rect">
                <a:avLst/>
              </a:prstGeom>
              <a:blipFill>
                <a:blip r:embed="rId17"/>
                <a:stretch>
                  <a:fillRect l="-836" r="-1393"/>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181EFAA0-83EA-4515-8F42-9927D4076E92}"/>
              </a:ext>
            </a:extLst>
          </p:cNvPr>
          <p:cNvSpPr/>
          <p:nvPr/>
        </p:nvSpPr>
        <p:spPr>
          <a:xfrm>
            <a:off x="6418644" y="3351319"/>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54">
                <a:extLst>
                  <a:ext uri="{FF2B5EF4-FFF2-40B4-BE49-F238E27FC236}">
                    <a16:creationId xmlns:a16="http://schemas.microsoft.com/office/drawing/2014/main" id="{943CF59D-391A-4DE5-BD39-C1B956BB40BA}"/>
                  </a:ext>
                </a:extLst>
              </p:cNvPr>
              <p:cNvSpPr txBox="1"/>
              <p:nvPr/>
            </p:nvSpPr>
            <p:spPr>
              <a:xfrm>
                <a:off x="6562531" y="2882548"/>
                <a:ext cx="109889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26" name="TextBox 54">
                <a:extLst>
                  <a:ext uri="{FF2B5EF4-FFF2-40B4-BE49-F238E27FC236}">
                    <a16:creationId xmlns:a16="http://schemas.microsoft.com/office/drawing/2014/main" id="{943CF59D-391A-4DE5-BD39-C1B956BB40BA}"/>
                  </a:ext>
                </a:extLst>
              </p:cNvPr>
              <p:cNvSpPr txBox="1">
                <a:spLocks noRot="1" noChangeAspect="1" noMove="1" noResize="1" noEditPoints="1" noAdjustHandles="1" noChangeArrowheads="1" noChangeShapeType="1" noTextEdit="1"/>
              </p:cNvSpPr>
              <p:nvPr/>
            </p:nvSpPr>
            <p:spPr>
              <a:xfrm>
                <a:off x="6562531" y="2882548"/>
                <a:ext cx="1098899" cy="276999"/>
              </a:xfrm>
              <a:prstGeom prst="rect">
                <a:avLst/>
              </a:prstGeom>
              <a:blipFill>
                <a:blip r:embed="rId18"/>
                <a:stretch>
                  <a:fillRect t="-2222" b="-17778"/>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6977B402-7CFE-4EBD-AAFE-662AB2516D8B}"/>
              </a:ext>
            </a:extLst>
          </p:cNvPr>
          <p:cNvSpPr txBox="1"/>
          <p:nvPr/>
        </p:nvSpPr>
        <p:spPr>
          <a:xfrm>
            <a:off x="6525088" y="3335310"/>
            <a:ext cx="195308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know more of the relationship</a:t>
            </a:r>
          </a:p>
        </p:txBody>
      </p:sp>
      <p:sp>
        <p:nvSpPr>
          <p:cNvPr id="28" name="TextBox 54">
            <a:extLst>
              <a:ext uri="{FF2B5EF4-FFF2-40B4-BE49-F238E27FC236}">
                <a16:creationId xmlns:a16="http://schemas.microsoft.com/office/drawing/2014/main" id="{463722B4-F1CF-41C3-815A-A360412709F4}"/>
              </a:ext>
            </a:extLst>
          </p:cNvPr>
          <p:cNvSpPr txBox="1"/>
          <p:nvPr/>
        </p:nvSpPr>
        <p:spPr>
          <a:xfrm>
            <a:off x="3959441" y="1364466"/>
            <a:ext cx="495374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together the Complementary Function and the Particular Integral</a:t>
            </a:r>
          </a:p>
        </p:txBody>
      </p:sp>
      <p:sp>
        <p:nvSpPr>
          <p:cNvPr id="4" name="正方形/長方形 3">
            <a:extLst>
              <a:ext uri="{FF2B5EF4-FFF2-40B4-BE49-F238E27FC236}">
                <a16:creationId xmlns:a16="http://schemas.microsoft.com/office/drawing/2014/main" id="{5E9962D2-D499-4704-8569-4BA23835A413}"/>
              </a:ext>
            </a:extLst>
          </p:cNvPr>
          <p:cNvSpPr/>
          <p:nvPr/>
        </p:nvSpPr>
        <p:spPr>
          <a:xfrm>
            <a:off x="4252404" y="1944209"/>
            <a:ext cx="1882066"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正方形/長方形 28">
            <a:extLst>
              <a:ext uri="{FF2B5EF4-FFF2-40B4-BE49-F238E27FC236}">
                <a16:creationId xmlns:a16="http://schemas.microsoft.com/office/drawing/2014/main" id="{E9609188-8095-4477-A07B-C9BB82FBFC30}"/>
              </a:ext>
            </a:extLst>
          </p:cNvPr>
          <p:cNvSpPr/>
          <p:nvPr/>
        </p:nvSpPr>
        <p:spPr>
          <a:xfrm>
            <a:off x="4262761" y="3525913"/>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98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1" grpId="0" animBg="1"/>
      <p:bldP spid="22" grpId="0"/>
      <p:bldP spid="23" grpId="0" animBg="1"/>
      <p:bldP spid="24" grpId="0"/>
      <p:bldP spid="25" grpId="0" animBg="1"/>
      <p:bldP spid="26" grpId="0"/>
      <p:bldP spid="27" grpId="0"/>
      <p:bldP spid="28" grpId="0"/>
      <p:bldP spid="4" grpId="0" animBg="1"/>
      <p:bldP spid="4" grpId="1" animBg="1"/>
      <p:bldP spid="29" grpId="0" animBg="1"/>
      <p:bldP spid="29"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1"/>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2"/>
                <a:stretch>
                  <a:fillRect b="-57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590E331-3465-49F8-822F-580ECC9D7A31}"/>
                  </a:ext>
                </a:extLst>
              </p:cNvPr>
              <p:cNvSpPr txBox="1"/>
              <p:nvPr/>
            </p:nvSpPr>
            <p:spPr>
              <a:xfrm>
                <a:off x="4138472" y="1479610"/>
                <a:ext cx="219290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C590E331-3465-49F8-822F-580ECC9D7A31}"/>
                  </a:ext>
                </a:extLst>
              </p:cNvPr>
              <p:cNvSpPr txBox="1">
                <a:spLocks noRot="1" noChangeAspect="1" noMove="1" noResize="1" noEditPoints="1" noAdjustHandles="1" noChangeArrowheads="1" noChangeShapeType="1" noTextEdit="1"/>
              </p:cNvSpPr>
              <p:nvPr/>
            </p:nvSpPr>
            <p:spPr>
              <a:xfrm>
                <a:off x="4138472" y="1479610"/>
                <a:ext cx="2192908" cy="484043"/>
              </a:xfrm>
              <a:prstGeom prst="rect">
                <a:avLst/>
              </a:prstGeom>
              <a:blipFill>
                <a:blip r:embed="rId13"/>
                <a:stretch>
                  <a:fillRect l="-833" r="-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CFFCF96-B61F-44FB-BF9B-4752C71507A5}"/>
                  </a:ext>
                </a:extLst>
              </p:cNvPr>
              <p:cNvSpPr txBox="1"/>
              <p:nvPr/>
            </p:nvSpPr>
            <p:spPr>
              <a:xfrm>
                <a:off x="4042298" y="2120281"/>
                <a:ext cx="4153766"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f>
                        <m:fPr>
                          <m:ctrlPr>
                            <a:rPr lang="en-US" sz="1400" i="1">
                              <a:latin typeface="Cambria Math" panose="02040503050406030204" pitchFamily="18" charset="0"/>
                            </a:rPr>
                          </m:ctrlPr>
                        </m:fPr>
                        <m:num>
                          <m:r>
                            <a:rPr lang="en-US" sz="1400" i="1">
                              <a:latin typeface="Cambria Math" panose="02040503050406030204" pitchFamily="18" charset="0"/>
                            </a:rPr>
                            <m:t>𝑑</m:t>
                          </m:r>
                        </m:num>
                        <m:den>
                          <m:r>
                            <a:rPr lang="en-US" sz="1400" i="1">
                              <a:latin typeface="Cambria Math" panose="02040503050406030204" pitchFamily="18" charset="0"/>
                            </a:rPr>
                            <m:t>𝑑𝑡</m:t>
                          </m:r>
                        </m:den>
                      </m:f>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e>
                      </m:d>
                    </m:oMath>
                  </m:oMathPara>
                </a14:m>
                <a:endParaRPr lang="en-GB" sz="1400" dirty="0"/>
              </a:p>
            </p:txBody>
          </p:sp>
        </mc:Choice>
        <mc:Fallback xmlns="">
          <p:sp>
            <p:nvSpPr>
              <p:cNvPr id="30" name="テキスト ボックス 29">
                <a:extLst>
                  <a:ext uri="{FF2B5EF4-FFF2-40B4-BE49-F238E27FC236}">
                    <a16:creationId xmlns:a16="http://schemas.microsoft.com/office/drawing/2014/main" id="{ACFFCF96-B61F-44FB-BF9B-4752C71507A5}"/>
                  </a:ext>
                </a:extLst>
              </p:cNvPr>
              <p:cNvSpPr txBox="1">
                <a:spLocks noRot="1" noChangeAspect="1" noMove="1" noResize="1" noEditPoints="1" noAdjustHandles="1" noChangeArrowheads="1" noChangeShapeType="1" noTextEdit="1"/>
              </p:cNvSpPr>
              <p:nvPr/>
            </p:nvSpPr>
            <p:spPr>
              <a:xfrm>
                <a:off x="4042298" y="2120281"/>
                <a:ext cx="4153766" cy="484043"/>
              </a:xfrm>
              <a:prstGeom prst="rect">
                <a:avLst/>
              </a:prstGeom>
              <a:blipFill>
                <a:blip r:embed="rId14"/>
                <a:stretch>
                  <a:fillRect l="-8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475DC32F-288F-4A38-8EB7-27D03669814F}"/>
                  </a:ext>
                </a:extLst>
              </p:cNvPr>
              <p:cNvSpPr txBox="1"/>
              <p:nvPr/>
            </p:nvSpPr>
            <p:spPr>
              <a:xfrm>
                <a:off x="4043777" y="2752075"/>
                <a:ext cx="2804679"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𝑘</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oMath>
                  </m:oMathPara>
                </a14:m>
                <a:endParaRPr lang="en-GB" sz="1400" dirty="0"/>
              </a:p>
            </p:txBody>
          </p:sp>
        </mc:Choice>
        <mc:Fallback xmlns="">
          <p:sp>
            <p:nvSpPr>
              <p:cNvPr id="32" name="テキスト ボックス 31">
                <a:extLst>
                  <a:ext uri="{FF2B5EF4-FFF2-40B4-BE49-F238E27FC236}">
                    <a16:creationId xmlns:a16="http://schemas.microsoft.com/office/drawing/2014/main" id="{475DC32F-288F-4A38-8EB7-27D03669814F}"/>
                  </a:ext>
                </a:extLst>
              </p:cNvPr>
              <p:cNvSpPr txBox="1">
                <a:spLocks noRot="1" noChangeAspect="1" noMove="1" noResize="1" noEditPoints="1" noAdjustHandles="1" noChangeArrowheads="1" noChangeShapeType="1" noTextEdit="1"/>
              </p:cNvSpPr>
              <p:nvPr/>
            </p:nvSpPr>
            <p:spPr>
              <a:xfrm>
                <a:off x="4043777" y="2752075"/>
                <a:ext cx="2804679" cy="484043"/>
              </a:xfrm>
              <a:prstGeom prst="rect">
                <a:avLst/>
              </a:prstGeom>
              <a:blipFill>
                <a:blip r:embed="rId15"/>
                <a:stretch>
                  <a:fillRect l="-1087" r="-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0B6DA31-8599-417A-B8EE-C41AF83E59F4}"/>
                  </a:ext>
                </a:extLst>
              </p:cNvPr>
              <p:cNvSpPr txBox="1"/>
              <p:nvPr/>
            </p:nvSpPr>
            <p:spPr>
              <a:xfrm>
                <a:off x="4116278" y="3401624"/>
                <a:ext cx="315650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𝑘</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m:t>
                          </m:r>
                          <m:r>
                            <a:rPr lang="en-US" sz="1400" b="0" i="1" smtClean="0">
                              <a:latin typeface="Cambria Math" panose="02040503050406030204" pitchFamily="18" charset="0"/>
                            </a:rPr>
                            <m:t>(0)</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(0)</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(0)</m:t>
                          </m:r>
                        </m:sup>
                      </m:sSup>
                    </m:oMath>
                  </m:oMathPara>
                </a14:m>
                <a:endParaRPr lang="en-GB" sz="1400" dirty="0"/>
              </a:p>
            </p:txBody>
          </p:sp>
        </mc:Choice>
        <mc:Fallback xmlns="">
          <p:sp>
            <p:nvSpPr>
              <p:cNvPr id="33" name="テキスト ボックス 32">
                <a:extLst>
                  <a:ext uri="{FF2B5EF4-FFF2-40B4-BE49-F238E27FC236}">
                    <a16:creationId xmlns:a16="http://schemas.microsoft.com/office/drawing/2014/main" id="{D0B6DA31-8599-417A-B8EE-C41AF83E59F4}"/>
                  </a:ext>
                </a:extLst>
              </p:cNvPr>
              <p:cNvSpPr txBox="1">
                <a:spLocks noRot="1" noChangeAspect="1" noMove="1" noResize="1" noEditPoints="1" noAdjustHandles="1" noChangeArrowheads="1" noChangeShapeType="1" noTextEdit="1"/>
              </p:cNvSpPr>
              <p:nvPr/>
            </p:nvSpPr>
            <p:spPr>
              <a:xfrm>
                <a:off x="4116278" y="3401624"/>
                <a:ext cx="3156505" cy="484043"/>
              </a:xfrm>
              <a:prstGeom prst="rect">
                <a:avLst/>
              </a:prstGeom>
              <a:blipFill>
                <a:blip r:embed="rId16"/>
                <a:stretch>
                  <a:fillRect l="-772" r="-772" b="-12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48EA3D5-3E55-45C9-9AF1-FF9BB7802403}"/>
                  </a:ext>
                </a:extLst>
              </p:cNvPr>
              <p:cNvSpPr txBox="1"/>
              <p:nvPr/>
            </p:nvSpPr>
            <p:spPr>
              <a:xfrm>
                <a:off x="4117758" y="4184338"/>
                <a:ext cx="9656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=2</m:t>
                      </m:r>
                      <m:r>
                        <a:rPr lang="en-US" sz="1400" b="0" i="1" smtClean="0">
                          <a:latin typeface="Cambria Math" panose="02040503050406030204" pitchFamily="18" charset="0"/>
                        </a:rPr>
                        <m:t>𝑈</m:t>
                      </m:r>
                      <m:r>
                        <a:rPr lang="en-US" sz="1400" b="0" i="1" smtClean="0">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D48EA3D5-3E55-45C9-9AF1-FF9BB7802403}"/>
                  </a:ext>
                </a:extLst>
              </p:cNvPr>
              <p:cNvSpPr txBox="1">
                <a:spLocks noRot="1" noChangeAspect="1" noMove="1" noResize="1" noEditPoints="1" noAdjustHandles="1" noChangeArrowheads="1" noChangeShapeType="1" noTextEdit="1"/>
              </p:cNvSpPr>
              <p:nvPr/>
            </p:nvSpPr>
            <p:spPr>
              <a:xfrm>
                <a:off x="4117758" y="4184338"/>
                <a:ext cx="965649" cy="215444"/>
              </a:xfrm>
              <a:prstGeom prst="rect">
                <a:avLst/>
              </a:prstGeom>
              <a:blipFill>
                <a:blip r:embed="rId17"/>
                <a:stretch>
                  <a:fillRect l="-3774" r="-2516"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0851012C-3E26-42F3-8325-12FD7BE5F0A3}"/>
                  </a:ext>
                </a:extLst>
              </p:cNvPr>
              <p:cNvSpPr txBox="1"/>
              <p:nvPr/>
            </p:nvSpPr>
            <p:spPr>
              <a:xfrm>
                <a:off x="3986073" y="4718480"/>
                <a:ext cx="6595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0851012C-3E26-42F3-8325-12FD7BE5F0A3}"/>
                  </a:ext>
                </a:extLst>
              </p:cNvPr>
              <p:cNvSpPr txBox="1">
                <a:spLocks noRot="1" noChangeAspect="1" noMove="1" noResize="1" noEditPoints="1" noAdjustHandles="1" noChangeArrowheads="1" noChangeShapeType="1" noTextEdit="1"/>
              </p:cNvSpPr>
              <p:nvPr/>
            </p:nvSpPr>
            <p:spPr>
              <a:xfrm>
                <a:off x="3986073" y="4718480"/>
                <a:ext cx="659540" cy="215444"/>
              </a:xfrm>
              <a:prstGeom prst="rect">
                <a:avLst/>
              </a:prstGeom>
              <a:blipFill>
                <a:blip r:embed="rId18"/>
                <a:stretch>
                  <a:fillRect l="-926" r="-4630"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C286C256-D347-4CCA-BB2E-DFD335DB01ED}"/>
                  </a:ext>
                </a:extLst>
              </p:cNvPr>
              <p:cNvSpPr txBox="1"/>
              <p:nvPr/>
            </p:nvSpPr>
            <p:spPr>
              <a:xfrm>
                <a:off x="4139950" y="5156445"/>
                <a:ext cx="219771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b="0" i="1" smtClean="0">
                              <a:latin typeface="Cambria Math" panose="02040503050406030204" pitchFamily="18" charset="0"/>
                            </a:rPr>
                            <m:t>−</m:t>
                          </m:r>
                          <m:r>
                            <a:rPr lang="en-US" sz="1400" b="0" i="1" smtClean="0">
                              <a:latin typeface="Cambria Math" panose="02040503050406030204" pitchFamily="18" charset="0"/>
                            </a:rPr>
                            <m:t>𝑈𝑡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36" name="テキスト ボックス 35">
                <a:extLst>
                  <a:ext uri="{FF2B5EF4-FFF2-40B4-BE49-F238E27FC236}">
                    <a16:creationId xmlns:a16="http://schemas.microsoft.com/office/drawing/2014/main" id="{C286C256-D347-4CCA-BB2E-DFD335DB01ED}"/>
                  </a:ext>
                </a:extLst>
              </p:cNvPr>
              <p:cNvSpPr txBox="1">
                <a:spLocks noRot="1" noChangeAspect="1" noMove="1" noResize="1" noEditPoints="1" noAdjustHandles="1" noChangeArrowheads="1" noChangeShapeType="1" noTextEdit="1"/>
              </p:cNvSpPr>
              <p:nvPr/>
            </p:nvSpPr>
            <p:spPr>
              <a:xfrm>
                <a:off x="4139950" y="5156445"/>
                <a:ext cx="2197718" cy="484043"/>
              </a:xfrm>
              <a:prstGeom prst="rect">
                <a:avLst/>
              </a:prstGeom>
              <a:blipFill>
                <a:blip r:embed="rId19"/>
                <a:stretch>
                  <a:fillRect l="-554" r="-1108"/>
                </a:stretch>
              </a:blipFill>
            </p:spPr>
            <p:txBody>
              <a:bodyPr/>
              <a:lstStyle/>
              <a:p>
                <a:r>
                  <a:rPr lang="en-GB">
                    <a:noFill/>
                  </a:rPr>
                  <a:t> </a:t>
                </a:r>
              </a:p>
            </p:txBody>
          </p:sp>
        </mc:Fallback>
      </mc:AlternateContent>
      <p:sp>
        <p:nvSpPr>
          <p:cNvPr id="37" name="Arc 53">
            <a:extLst>
              <a:ext uri="{FF2B5EF4-FFF2-40B4-BE49-F238E27FC236}">
                <a16:creationId xmlns:a16="http://schemas.microsoft.com/office/drawing/2014/main" id="{F55132CF-A530-4208-B653-704A8A1E741D}"/>
              </a:ext>
            </a:extLst>
          </p:cNvPr>
          <p:cNvSpPr/>
          <p:nvPr/>
        </p:nvSpPr>
        <p:spPr>
          <a:xfrm>
            <a:off x="8052135" y="185987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54">
            <a:extLst>
              <a:ext uri="{FF2B5EF4-FFF2-40B4-BE49-F238E27FC236}">
                <a16:creationId xmlns:a16="http://schemas.microsoft.com/office/drawing/2014/main" id="{9E9BBC54-E43B-44DA-A874-F6772501AD7A}"/>
              </a:ext>
            </a:extLst>
          </p:cNvPr>
          <p:cNvSpPr txBox="1"/>
          <p:nvPr/>
        </p:nvSpPr>
        <p:spPr>
          <a:xfrm>
            <a:off x="8114188" y="1701820"/>
            <a:ext cx="1189609" cy="707886"/>
          </a:xfrm>
          <a:prstGeom prst="rect">
            <a:avLst/>
          </a:prstGeom>
          <a:noFill/>
        </p:spPr>
        <p:txBody>
          <a:bodyPr wrap="square" rtlCol="0">
            <a:spAutoFit/>
          </a:bodyPr>
          <a:lstStyle/>
          <a:p>
            <a:pPr algn="ctr"/>
            <a:r>
              <a:rPr lang="en-US" sz="1000" dirty="0">
                <a:solidFill>
                  <a:srgbClr val="FF0000"/>
                </a:solidFill>
                <a:latin typeface="Comic Sans MS" panose="030F0702030302020204" pitchFamily="66" charset="0"/>
              </a:rPr>
              <a:t>Differentiate using the product rule where needed</a:t>
            </a:r>
          </a:p>
        </p:txBody>
      </p:sp>
      <p:sp>
        <p:nvSpPr>
          <p:cNvPr id="39" name="Arc 53">
            <a:extLst>
              <a:ext uri="{FF2B5EF4-FFF2-40B4-BE49-F238E27FC236}">
                <a16:creationId xmlns:a16="http://schemas.microsoft.com/office/drawing/2014/main" id="{034AD069-BBAB-4F32-AB7E-A1E0CAFC6A6C}"/>
              </a:ext>
            </a:extLst>
          </p:cNvPr>
          <p:cNvSpPr/>
          <p:nvPr/>
        </p:nvSpPr>
        <p:spPr>
          <a:xfrm>
            <a:off x="8052135" y="244579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53">
            <a:extLst>
              <a:ext uri="{FF2B5EF4-FFF2-40B4-BE49-F238E27FC236}">
                <a16:creationId xmlns:a16="http://schemas.microsoft.com/office/drawing/2014/main" id="{E4CB501C-867A-4D7C-A3B5-94782CB915FC}"/>
              </a:ext>
            </a:extLst>
          </p:cNvPr>
          <p:cNvSpPr/>
          <p:nvPr/>
        </p:nvSpPr>
        <p:spPr>
          <a:xfrm>
            <a:off x="7191002" y="308499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53">
            <a:extLst>
              <a:ext uri="{FF2B5EF4-FFF2-40B4-BE49-F238E27FC236}">
                <a16:creationId xmlns:a16="http://schemas.microsoft.com/office/drawing/2014/main" id="{181D1EDC-A459-410F-A8B8-5A6A03CD753D}"/>
              </a:ext>
            </a:extLst>
          </p:cNvPr>
          <p:cNvSpPr/>
          <p:nvPr/>
        </p:nvSpPr>
        <p:spPr>
          <a:xfrm>
            <a:off x="7173247" y="361765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53">
            <a:extLst>
              <a:ext uri="{FF2B5EF4-FFF2-40B4-BE49-F238E27FC236}">
                <a16:creationId xmlns:a16="http://schemas.microsoft.com/office/drawing/2014/main" id="{36F9CC8E-5062-413D-9903-7A75AF8281F6}"/>
              </a:ext>
            </a:extLst>
          </p:cNvPr>
          <p:cNvSpPr/>
          <p:nvPr/>
        </p:nvSpPr>
        <p:spPr>
          <a:xfrm>
            <a:off x="4989340" y="431010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53">
            <a:extLst>
              <a:ext uri="{FF2B5EF4-FFF2-40B4-BE49-F238E27FC236}">
                <a16:creationId xmlns:a16="http://schemas.microsoft.com/office/drawing/2014/main" id="{318C625F-385F-4002-B82B-712447EEB0AA}"/>
              </a:ext>
            </a:extLst>
          </p:cNvPr>
          <p:cNvSpPr/>
          <p:nvPr/>
        </p:nvSpPr>
        <p:spPr>
          <a:xfrm>
            <a:off x="6267724" y="4931545"/>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54">
            <a:extLst>
              <a:ext uri="{FF2B5EF4-FFF2-40B4-BE49-F238E27FC236}">
                <a16:creationId xmlns:a16="http://schemas.microsoft.com/office/drawing/2014/main" id="{16C36006-ADEE-4E0E-AE79-FFDCE1FD5320}"/>
              </a:ext>
            </a:extLst>
          </p:cNvPr>
          <p:cNvSpPr txBox="1"/>
          <p:nvPr/>
        </p:nvSpPr>
        <p:spPr>
          <a:xfrm>
            <a:off x="8140822" y="2465299"/>
            <a:ext cx="1189609" cy="400110"/>
          </a:xfrm>
          <a:prstGeom prst="rect">
            <a:avLst/>
          </a:prstGeom>
          <a:noFill/>
        </p:spPr>
        <p:txBody>
          <a:bodyPr wrap="square" rtlCol="0">
            <a:spAutoFit/>
          </a:bodyPr>
          <a:lstStyle/>
          <a:p>
            <a:pPr algn="ctr"/>
            <a:r>
              <a:rPr lang="en-US" sz="1000" dirty="0">
                <a:solidFill>
                  <a:srgbClr val="FF0000"/>
                </a:solidFill>
                <a:latin typeface="Comic Sans MS" panose="030F0702030302020204" pitchFamily="66" charset="0"/>
              </a:rPr>
              <a:t>Calculate differentials</a:t>
            </a:r>
          </a:p>
        </p:txBody>
      </p:sp>
      <mc:AlternateContent xmlns:mc="http://schemas.openxmlformats.org/markup-compatibility/2006" xmlns:a14="http://schemas.microsoft.com/office/drawing/2010/main">
        <mc:Choice Requires="a14">
          <p:sp>
            <p:nvSpPr>
              <p:cNvPr id="45" name="TextBox 54">
                <a:extLst>
                  <a:ext uri="{FF2B5EF4-FFF2-40B4-BE49-F238E27FC236}">
                    <a16:creationId xmlns:a16="http://schemas.microsoft.com/office/drawing/2014/main" id="{AA2C41FD-7234-40BA-AFFA-F308B22C9282}"/>
                  </a:ext>
                </a:extLst>
              </p:cNvPr>
              <p:cNvSpPr txBox="1"/>
              <p:nvPr/>
            </p:nvSpPr>
            <p:spPr>
              <a:xfrm>
                <a:off x="7412853" y="3077859"/>
                <a:ext cx="103868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𝑈</m:t>
                    </m:r>
                  </m:oMath>
                </a14:m>
                <a:endParaRPr lang="en-US" sz="1200" dirty="0">
                  <a:solidFill>
                    <a:srgbClr val="FF0000"/>
                  </a:solidFill>
                  <a:latin typeface="Comic Sans MS" panose="030F0702030302020204" pitchFamily="66" charset="0"/>
                </a:endParaRPr>
              </a:p>
            </p:txBody>
          </p:sp>
        </mc:Choice>
        <mc:Fallback xmlns="">
          <p:sp>
            <p:nvSpPr>
              <p:cNvPr id="45" name="TextBox 54">
                <a:extLst>
                  <a:ext uri="{FF2B5EF4-FFF2-40B4-BE49-F238E27FC236}">
                    <a16:creationId xmlns:a16="http://schemas.microsoft.com/office/drawing/2014/main" id="{AA2C41FD-7234-40BA-AFFA-F308B22C9282}"/>
                  </a:ext>
                </a:extLst>
              </p:cNvPr>
              <p:cNvSpPr txBox="1">
                <a:spLocks noRot="1" noChangeAspect="1" noMove="1" noResize="1" noEditPoints="1" noAdjustHandles="1" noChangeArrowheads="1" noChangeShapeType="1" noTextEdit="1"/>
              </p:cNvSpPr>
              <p:nvPr/>
            </p:nvSpPr>
            <p:spPr>
              <a:xfrm>
                <a:off x="7412853" y="3077859"/>
                <a:ext cx="1038689" cy="461665"/>
              </a:xfrm>
              <a:prstGeom prst="rect">
                <a:avLst/>
              </a:prstGeom>
              <a:blipFill>
                <a:blip r:embed="rId20"/>
                <a:stretch>
                  <a:fillRect t="-1316" r="-4118"/>
                </a:stretch>
              </a:blipFill>
            </p:spPr>
            <p:txBody>
              <a:bodyPr/>
              <a:lstStyle/>
              <a:p>
                <a:r>
                  <a:rPr lang="en-GB">
                    <a:noFill/>
                  </a:rPr>
                  <a:t> </a:t>
                </a:r>
              </a:p>
            </p:txBody>
          </p:sp>
        </mc:Fallback>
      </mc:AlternateContent>
      <p:sp>
        <p:nvSpPr>
          <p:cNvPr id="48" name="TextBox 54">
            <a:extLst>
              <a:ext uri="{FF2B5EF4-FFF2-40B4-BE49-F238E27FC236}">
                <a16:creationId xmlns:a16="http://schemas.microsoft.com/office/drawing/2014/main" id="{56DBD484-3A04-43B2-BB71-DA114AF7D9FA}"/>
              </a:ext>
            </a:extLst>
          </p:cNvPr>
          <p:cNvSpPr txBox="1"/>
          <p:nvPr/>
        </p:nvSpPr>
        <p:spPr>
          <a:xfrm>
            <a:off x="7307800" y="3665264"/>
            <a:ext cx="103868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49" name="TextBox 54">
                <a:extLst>
                  <a:ext uri="{FF2B5EF4-FFF2-40B4-BE49-F238E27FC236}">
                    <a16:creationId xmlns:a16="http://schemas.microsoft.com/office/drawing/2014/main" id="{4E15DF0C-1C6A-4FCF-BE44-A403E5CA8480}"/>
                  </a:ext>
                </a:extLst>
              </p:cNvPr>
              <p:cNvSpPr txBox="1"/>
              <p:nvPr/>
            </p:nvSpPr>
            <p:spPr>
              <a:xfrm>
                <a:off x="5150527" y="4375477"/>
                <a:ext cx="123251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a:t>
                </a:r>
                <a14:m>
                  <m:oMath xmlns:m="http://schemas.openxmlformats.org/officeDocument/2006/math">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𝑈</m:t>
                    </m:r>
                  </m:oMath>
                </a14:m>
                <a:endParaRPr lang="en-US" sz="1200" dirty="0">
                  <a:solidFill>
                    <a:srgbClr val="FF0000"/>
                  </a:solidFill>
                  <a:latin typeface="Comic Sans MS" panose="030F0702030302020204" pitchFamily="66" charset="0"/>
                </a:endParaRPr>
              </a:p>
            </p:txBody>
          </p:sp>
        </mc:Choice>
        <mc:Fallback xmlns="">
          <p:sp>
            <p:nvSpPr>
              <p:cNvPr id="49" name="TextBox 54">
                <a:extLst>
                  <a:ext uri="{FF2B5EF4-FFF2-40B4-BE49-F238E27FC236}">
                    <a16:creationId xmlns:a16="http://schemas.microsoft.com/office/drawing/2014/main" id="{4E15DF0C-1C6A-4FCF-BE44-A403E5CA8480}"/>
                  </a:ext>
                </a:extLst>
              </p:cNvPr>
              <p:cNvSpPr txBox="1">
                <a:spLocks noRot="1" noChangeAspect="1" noMove="1" noResize="1" noEditPoints="1" noAdjustHandles="1" noChangeArrowheads="1" noChangeShapeType="1" noTextEdit="1"/>
              </p:cNvSpPr>
              <p:nvPr/>
            </p:nvSpPr>
            <p:spPr>
              <a:xfrm>
                <a:off x="5150527" y="4375477"/>
                <a:ext cx="1232518" cy="276999"/>
              </a:xfrm>
              <a:prstGeom prst="rect">
                <a:avLst/>
              </a:prstGeom>
              <a:blipFill>
                <a:blip r:embed="rId21"/>
                <a:stretch>
                  <a:fillRect t="-2222" b="-17778"/>
                </a:stretch>
              </a:blipFill>
            </p:spPr>
            <p:txBody>
              <a:bodyPr/>
              <a:lstStyle/>
              <a:p>
                <a:r>
                  <a:rPr lang="en-GB">
                    <a:noFill/>
                  </a:rPr>
                  <a:t> </a:t>
                </a:r>
              </a:p>
            </p:txBody>
          </p:sp>
        </mc:Fallback>
      </mc:AlternateContent>
      <p:sp>
        <p:nvSpPr>
          <p:cNvPr id="50" name="TextBox 54">
            <a:extLst>
              <a:ext uri="{FF2B5EF4-FFF2-40B4-BE49-F238E27FC236}">
                <a16:creationId xmlns:a16="http://schemas.microsoft.com/office/drawing/2014/main" id="{198503F7-33FB-443A-ABBE-FCB5B6FD3A1B}"/>
              </a:ext>
            </a:extLst>
          </p:cNvPr>
          <p:cNvSpPr txBox="1"/>
          <p:nvPr/>
        </p:nvSpPr>
        <p:spPr>
          <a:xfrm>
            <a:off x="6418556" y="4943648"/>
            <a:ext cx="15979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know the full relationship!</a:t>
            </a:r>
          </a:p>
        </p:txBody>
      </p:sp>
      <p:sp>
        <p:nvSpPr>
          <p:cNvPr id="51" name="正方形/長方形 50">
            <a:extLst>
              <a:ext uri="{FF2B5EF4-FFF2-40B4-BE49-F238E27FC236}">
                <a16:creationId xmlns:a16="http://schemas.microsoft.com/office/drawing/2014/main" id="{59A73A8B-3FD7-4F03-8CD3-41D060DBBC28}"/>
              </a:ext>
            </a:extLst>
          </p:cNvPr>
          <p:cNvSpPr/>
          <p:nvPr/>
        </p:nvSpPr>
        <p:spPr>
          <a:xfrm>
            <a:off x="4111841" y="1448538"/>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4FFF1432-6687-41A7-ADCE-215701D4370F}"/>
              </a:ext>
            </a:extLst>
          </p:cNvPr>
          <p:cNvSpPr/>
          <p:nvPr/>
        </p:nvSpPr>
        <p:spPr>
          <a:xfrm>
            <a:off x="4129596" y="5123893"/>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56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linds(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blinds(horizontal)">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linds(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blinds(horizontal)">
                                      <p:cBhvr>
                                        <p:cTn id="102" dur="500"/>
                                        <p:tgtEl>
                                          <p:spTgt spid="51"/>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51"/>
                                        </p:tgtEl>
                                      </p:cBhvr>
                                    </p:animEffect>
                                    <p:set>
                                      <p:cBhvr>
                                        <p:cTn id="110" dur="1" fill="hold">
                                          <p:stCondLst>
                                            <p:cond delay="499"/>
                                          </p:stCondLst>
                                        </p:cTn>
                                        <p:tgtEl>
                                          <p:spTgt spid="51"/>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52"/>
                                        </p:tgtEl>
                                      </p:cBhvr>
                                    </p:animEffect>
                                    <p:set>
                                      <p:cBhvr>
                                        <p:cTn id="113"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3" grpId="0"/>
      <p:bldP spid="34" grpId="0"/>
      <p:bldP spid="35" grpId="0"/>
      <p:bldP spid="36" grpId="0"/>
      <p:bldP spid="37" grpId="0" animBg="1"/>
      <p:bldP spid="38" grpId="0"/>
      <p:bldP spid="39" grpId="0" animBg="1"/>
      <p:bldP spid="40" grpId="0" animBg="1"/>
      <p:bldP spid="41" grpId="0" animBg="1"/>
      <p:bldP spid="42" grpId="0" animBg="1"/>
      <p:bldP spid="43" grpId="0" animBg="1"/>
      <p:bldP spid="44" grpId="0"/>
      <p:bldP spid="45" grpId="0"/>
      <p:bldP spid="48" grpId="0"/>
      <p:bldP spid="49" grpId="0"/>
      <p:bldP spid="50" grpId="0"/>
      <p:bldP spid="51" grpId="0" animBg="1"/>
      <p:bldP spid="51" grpId="1" animBg="1"/>
      <p:bldP spid="52" grpId="0" animBg="1"/>
      <p:bldP spid="52"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8D</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160213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200"/>
                <a:ext cx="3666478" cy="4724400"/>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It is possible that two (or more) rates of change could be inter-connected.</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For example, the rate of growth of a population of bears will depend on the number of bears, and can also depend on the number of fish.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In the same area, the rate of growth of the population of fish will depend on the number of fish, as well as the number of bears…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be the number of bears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be the number of fish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a:p>
                <a:pPr marL="0" indent="0" algn="ctr">
                  <a:buNone/>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200"/>
                <a:ext cx="3666478" cy="4724400"/>
              </a:xfrm>
              <a:blipFill>
                <a:blip r:embed="rId2"/>
                <a:stretch>
                  <a:fillRect t="-1161" r="-9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2153F03-61D3-4810-AF79-6878A00EB07A}"/>
                  </a:ext>
                </a:extLst>
              </p:cNvPr>
              <p:cNvSpPr txBox="1"/>
              <p:nvPr/>
            </p:nvSpPr>
            <p:spPr>
              <a:xfrm>
                <a:off x="5264459" y="1318334"/>
                <a:ext cx="1871859"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r>
                        <a:rPr lang="en-US" sz="1600" b="0" i="1" smtClean="0">
                          <a:latin typeface="Cambria Math" panose="02040503050406030204" pitchFamily="18" charset="0"/>
                        </a:rPr>
                        <m:t>𝑎𝑥</m:t>
                      </m:r>
                      <m:r>
                        <a:rPr lang="en-US" sz="1600" b="0" i="1" smtClean="0">
                          <a:latin typeface="Cambria Math" panose="02040503050406030204" pitchFamily="18" charset="0"/>
                        </a:rPr>
                        <m:t>+</m:t>
                      </m:r>
                      <m:r>
                        <a:rPr lang="en-US" sz="1600" b="0" i="1" smtClean="0">
                          <a:latin typeface="Cambria Math" panose="02040503050406030204" pitchFamily="18" charset="0"/>
                        </a:rPr>
                        <m:t>𝑏𝑦</m:t>
                      </m:r>
                      <m:r>
                        <a:rPr lang="en-US"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GB" sz="1600" dirty="0"/>
              </a:p>
            </p:txBody>
          </p:sp>
        </mc:Choice>
        <mc:Fallback xmlns="">
          <p:sp>
            <p:nvSpPr>
              <p:cNvPr id="2" name="テキスト ボックス 1">
                <a:extLst>
                  <a:ext uri="{FF2B5EF4-FFF2-40B4-BE49-F238E27FC236}">
                    <a16:creationId xmlns:a16="http://schemas.microsoft.com/office/drawing/2014/main" id="{22153F03-61D3-4810-AF79-6878A00EB07A}"/>
                  </a:ext>
                </a:extLst>
              </p:cNvPr>
              <p:cNvSpPr txBox="1">
                <a:spLocks noRot="1" noChangeAspect="1" noMove="1" noResize="1" noEditPoints="1" noAdjustHandles="1" noChangeArrowheads="1" noChangeShapeType="1" noTextEdit="1"/>
              </p:cNvSpPr>
              <p:nvPr/>
            </p:nvSpPr>
            <p:spPr>
              <a:xfrm>
                <a:off x="5264459" y="1318334"/>
                <a:ext cx="1871859" cy="46750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4DA1342-DE37-4148-9550-5D5A2305C2C2}"/>
                  </a:ext>
                </a:extLst>
              </p:cNvPr>
              <p:cNvSpPr txBox="1"/>
              <p:nvPr/>
            </p:nvSpPr>
            <p:spPr>
              <a:xfrm>
                <a:off x="5265938" y="3956491"/>
                <a:ext cx="1874680"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r>
                        <a:rPr lang="en-US" sz="1600" b="0" i="1" smtClean="0">
                          <a:latin typeface="Cambria Math" panose="02040503050406030204" pitchFamily="18" charset="0"/>
                        </a:rPr>
                        <m:t>𝑐𝑥</m:t>
                      </m:r>
                      <m:r>
                        <a:rPr lang="en-US" sz="1600" b="0" i="1" smtClean="0">
                          <a:latin typeface="Cambria Math" panose="02040503050406030204" pitchFamily="18" charset="0"/>
                        </a:rPr>
                        <m:t>+</m:t>
                      </m:r>
                      <m:r>
                        <a:rPr lang="en-US" sz="1600" b="0" i="1" smtClean="0">
                          <a:latin typeface="Cambria Math" panose="02040503050406030204" pitchFamily="18" charset="0"/>
                        </a:rPr>
                        <m:t>𝑑𝑦</m:t>
                      </m:r>
                      <m:r>
                        <a:rPr lang="en-US" sz="1600" b="0" i="1" smtClean="0">
                          <a:latin typeface="Cambria Math" panose="02040503050406030204" pitchFamily="18" charset="0"/>
                        </a:rPr>
                        <m:t>+</m:t>
                      </m:r>
                      <m:r>
                        <a:rPr lang="en-US" sz="1600" b="0" i="1" smtClean="0">
                          <a:latin typeface="Cambria Math" panose="02040503050406030204" pitchFamily="18" charset="0"/>
                        </a:rPr>
                        <m:t>𝑔</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GB" sz="1600" dirty="0"/>
              </a:p>
            </p:txBody>
          </p:sp>
        </mc:Choice>
        <mc:Fallback xmlns="">
          <p:sp>
            <p:nvSpPr>
              <p:cNvPr id="6" name="テキスト ボックス 5">
                <a:extLst>
                  <a:ext uri="{FF2B5EF4-FFF2-40B4-BE49-F238E27FC236}">
                    <a16:creationId xmlns:a16="http://schemas.microsoft.com/office/drawing/2014/main" id="{94DA1342-DE37-4148-9550-5D5A2305C2C2}"/>
                  </a:ext>
                </a:extLst>
              </p:cNvPr>
              <p:cNvSpPr txBox="1">
                <a:spLocks noRot="1" noChangeAspect="1" noMove="1" noResize="1" noEditPoints="1" noAdjustHandles="1" noChangeArrowheads="1" noChangeShapeType="1" noTextEdit="1"/>
              </p:cNvSpPr>
              <p:nvPr/>
            </p:nvSpPr>
            <p:spPr>
              <a:xfrm>
                <a:off x="5265938" y="3956491"/>
                <a:ext cx="1874680" cy="467500"/>
              </a:xfrm>
              <a:prstGeom prst="rect">
                <a:avLst/>
              </a:prstGeom>
              <a:blipFill>
                <a:blip r:embed="rId4"/>
                <a:stretch>
                  <a:fillRect/>
                </a:stretch>
              </a:blipFill>
            </p:spPr>
            <p:txBody>
              <a:bodyPr/>
              <a:lstStyle/>
              <a:p>
                <a:r>
                  <a:rPr lang="en-GB">
                    <a:noFill/>
                  </a:rPr>
                  <a:t> </a:t>
                </a:r>
              </a:p>
            </p:txBody>
          </p:sp>
        </mc:Fallback>
      </mc:AlternateContent>
      <p:cxnSp>
        <p:nvCxnSpPr>
          <p:cNvPr id="8" name="直線コネクタ 7">
            <a:extLst>
              <a:ext uri="{FF2B5EF4-FFF2-40B4-BE49-F238E27FC236}">
                <a16:creationId xmlns:a16="http://schemas.microsoft.com/office/drawing/2014/main" id="{C4C7AE6E-5094-42BC-9058-0A289409526A}"/>
              </a:ext>
            </a:extLst>
          </p:cNvPr>
          <p:cNvCxnSpPr>
            <a:cxnSpLocks/>
          </p:cNvCxnSpPr>
          <p:nvPr/>
        </p:nvCxnSpPr>
        <p:spPr>
          <a:xfrm flipH="1">
            <a:off x="5122416" y="1864310"/>
            <a:ext cx="239696" cy="745724"/>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8B89193-CB04-4257-B468-29C0F05EE234}"/>
              </a:ext>
            </a:extLst>
          </p:cNvPr>
          <p:cNvCxnSpPr>
            <a:cxnSpLocks/>
          </p:cNvCxnSpPr>
          <p:nvPr/>
        </p:nvCxnSpPr>
        <p:spPr>
          <a:xfrm>
            <a:off x="5905129" y="1777013"/>
            <a:ext cx="0" cy="770878"/>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05B5BD6-CB1E-4C20-A0C9-78FC6B741AC0}"/>
              </a:ext>
            </a:extLst>
          </p:cNvPr>
          <p:cNvCxnSpPr>
            <a:cxnSpLocks/>
          </p:cNvCxnSpPr>
          <p:nvPr/>
        </p:nvCxnSpPr>
        <p:spPr>
          <a:xfrm>
            <a:off x="6350492" y="1805126"/>
            <a:ext cx="485314" cy="74276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43D8A27-86B1-4D7C-88FF-1843A68128B1}"/>
              </a:ext>
            </a:extLst>
          </p:cNvPr>
          <p:cNvCxnSpPr>
            <a:cxnSpLocks/>
          </p:cNvCxnSpPr>
          <p:nvPr/>
        </p:nvCxnSpPr>
        <p:spPr>
          <a:xfrm>
            <a:off x="7062185" y="1771095"/>
            <a:ext cx="954351" cy="572609"/>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797EE96-BA13-4165-A4A2-6F3B5A2DD535}"/>
              </a:ext>
            </a:extLst>
          </p:cNvPr>
          <p:cNvSpPr txBox="1"/>
          <p:nvPr/>
        </p:nvSpPr>
        <p:spPr>
          <a:xfrm>
            <a:off x="4243527" y="2654423"/>
            <a:ext cx="116297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rate of change of the number of bears</a:t>
            </a:r>
            <a:endParaRPr lang="en-GB" sz="1200" dirty="0">
              <a:solidFill>
                <a:srgbClr val="FF0000"/>
              </a:solidFill>
              <a:latin typeface="Comic Sans MS" panose="030F0702030302020204" pitchFamily="66" charset="0"/>
            </a:endParaRPr>
          </a:p>
        </p:txBody>
      </p:sp>
      <p:sp>
        <p:nvSpPr>
          <p:cNvPr id="15" name="テキスト ボックス 14">
            <a:extLst>
              <a:ext uri="{FF2B5EF4-FFF2-40B4-BE49-F238E27FC236}">
                <a16:creationId xmlns:a16="http://schemas.microsoft.com/office/drawing/2014/main" id="{65E44597-2729-40C0-8E82-DC9CDEAA9958}"/>
              </a:ext>
            </a:extLst>
          </p:cNvPr>
          <p:cNvSpPr txBox="1"/>
          <p:nvPr/>
        </p:nvSpPr>
        <p:spPr>
          <a:xfrm>
            <a:off x="5406501" y="2583401"/>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proportional to the number of bears</a:t>
            </a:r>
            <a:endParaRPr lang="en-GB" sz="1200" dirty="0">
              <a:solidFill>
                <a:srgbClr val="FF0000"/>
              </a:solidFill>
              <a:latin typeface="Comic Sans MS" panose="030F0702030302020204" pitchFamily="66" charset="0"/>
            </a:endParaRPr>
          </a:p>
        </p:txBody>
      </p:sp>
      <p:sp>
        <p:nvSpPr>
          <p:cNvPr id="19" name="テキスト ボックス 18">
            <a:extLst>
              <a:ext uri="{FF2B5EF4-FFF2-40B4-BE49-F238E27FC236}">
                <a16:creationId xmlns:a16="http://schemas.microsoft.com/office/drawing/2014/main" id="{E95A511B-2ACD-41CB-B9D9-0A8A39E84E4F}"/>
              </a:ext>
            </a:extLst>
          </p:cNvPr>
          <p:cNvSpPr txBox="1"/>
          <p:nvPr/>
        </p:nvSpPr>
        <p:spPr>
          <a:xfrm>
            <a:off x="6480699" y="2592278"/>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also proportional to the number of fish</a:t>
            </a:r>
            <a:endParaRPr lang="en-GB" sz="1200" dirty="0">
              <a:solidFill>
                <a:srgbClr val="FF0000"/>
              </a:solidFill>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4095F2FC-A20B-4935-982A-E80974350378}"/>
              </a:ext>
            </a:extLst>
          </p:cNvPr>
          <p:cNvSpPr txBox="1"/>
          <p:nvPr/>
        </p:nvSpPr>
        <p:spPr>
          <a:xfrm>
            <a:off x="7679184" y="2405847"/>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And is also proportional to other factors (</a:t>
            </a:r>
            <a:r>
              <a:rPr lang="en-US" sz="1200" dirty="0" err="1">
                <a:solidFill>
                  <a:srgbClr val="FF0000"/>
                </a:solidFill>
                <a:latin typeface="Comic Sans MS" panose="030F0702030302020204" pitchFamily="66" charset="0"/>
              </a:rPr>
              <a:t>eg</a:t>
            </a:r>
            <a:r>
              <a:rPr lang="en-US" sz="1200" dirty="0">
                <a:solidFill>
                  <a:srgbClr val="FF0000"/>
                </a:solidFill>
                <a:latin typeface="Comic Sans MS" panose="030F0702030302020204" pitchFamily="66" charset="0"/>
              </a:rPr>
              <a:t> climate)</a:t>
            </a:r>
            <a:endParaRPr lang="en-GB" sz="1200" dirty="0">
              <a:solidFill>
                <a:srgbClr val="FF0000"/>
              </a:solidFill>
              <a:latin typeface="Comic Sans MS" panose="030F0702030302020204" pitchFamily="66" charset="0"/>
            </a:endParaRPr>
          </a:p>
        </p:txBody>
      </p:sp>
      <p:cxnSp>
        <p:nvCxnSpPr>
          <p:cNvPr id="21" name="直線コネクタ 20">
            <a:extLst>
              <a:ext uri="{FF2B5EF4-FFF2-40B4-BE49-F238E27FC236}">
                <a16:creationId xmlns:a16="http://schemas.microsoft.com/office/drawing/2014/main" id="{6B05CE65-BCD0-461F-B619-BFD94BDA2444}"/>
              </a:ext>
            </a:extLst>
          </p:cNvPr>
          <p:cNvCxnSpPr>
            <a:cxnSpLocks/>
          </p:cNvCxnSpPr>
          <p:nvPr/>
        </p:nvCxnSpPr>
        <p:spPr>
          <a:xfrm flipH="1">
            <a:off x="5123896" y="4520213"/>
            <a:ext cx="239696" cy="745724"/>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817B6CE-1142-433A-9BE1-6083C263979B}"/>
              </a:ext>
            </a:extLst>
          </p:cNvPr>
          <p:cNvCxnSpPr>
            <a:cxnSpLocks/>
          </p:cNvCxnSpPr>
          <p:nvPr/>
        </p:nvCxnSpPr>
        <p:spPr>
          <a:xfrm>
            <a:off x="5906609" y="4432916"/>
            <a:ext cx="0" cy="770878"/>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047015F-44BF-4A18-A6D9-2614D333D025}"/>
              </a:ext>
            </a:extLst>
          </p:cNvPr>
          <p:cNvCxnSpPr>
            <a:cxnSpLocks/>
          </p:cNvCxnSpPr>
          <p:nvPr/>
        </p:nvCxnSpPr>
        <p:spPr>
          <a:xfrm>
            <a:off x="6351972" y="4461029"/>
            <a:ext cx="485314" cy="74276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53A47E1-7EEB-48CB-8280-527F68444075}"/>
              </a:ext>
            </a:extLst>
          </p:cNvPr>
          <p:cNvCxnSpPr>
            <a:cxnSpLocks/>
          </p:cNvCxnSpPr>
          <p:nvPr/>
        </p:nvCxnSpPr>
        <p:spPr>
          <a:xfrm>
            <a:off x="7063665" y="4426998"/>
            <a:ext cx="954351" cy="572609"/>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867B97F-1C29-4943-99C5-C4BA9C82B85C}"/>
              </a:ext>
            </a:extLst>
          </p:cNvPr>
          <p:cNvSpPr txBox="1"/>
          <p:nvPr/>
        </p:nvSpPr>
        <p:spPr>
          <a:xfrm>
            <a:off x="4245007" y="5310326"/>
            <a:ext cx="116297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rate of change of the number of fish</a:t>
            </a:r>
            <a:endParaRPr lang="en-GB" sz="1200" dirty="0">
              <a:solidFill>
                <a:srgbClr val="FF0000"/>
              </a:solidFill>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22E10D93-B243-45CE-ACCA-66731E5074AB}"/>
              </a:ext>
            </a:extLst>
          </p:cNvPr>
          <p:cNvSpPr txBox="1"/>
          <p:nvPr/>
        </p:nvSpPr>
        <p:spPr>
          <a:xfrm>
            <a:off x="5407981" y="5239304"/>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proportional to the number of bears</a:t>
            </a:r>
            <a:endParaRPr lang="en-GB" sz="1200" dirty="0">
              <a:solidFill>
                <a:srgbClr val="FF0000"/>
              </a:solidFill>
              <a:latin typeface="Comic Sans MS" panose="030F0702030302020204" pitchFamily="66" charset="0"/>
            </a:endParaRPr>
          </a:p>
        </p:txBody>
      </p:sp>
      <p:sp>
        <p:nvSpPr>
          <p:cNvPr id="27" name="テキスト ボックス 26">
            <a:extLst>
              <a:ext uri="{FF2B5EF4-FFF2-40B4-BE49-F238E27FC236}">
                <a16:creationId xmlns:a16="http://schemas.microsoft.com/office/drawing/2014/main" id="{960787AA-0AB0-4278-B21E-9B039BF65EFA}"/>
              </a:ext>
            </a:extLst>
          </p:cNvPr>
          <p:cNvSpPr txBox="1"/>
          <p:nvPr/>
        </p:nvSpPr>
        <p:spPr>
          <a:xfrm>
            <a:off x="6482179" y="5248181"/>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also proportional to the number of fish</a:t>
            </a:r>
            <a:endParaRPr lang="en-GB" sz="1200" dirty="0">
              <a:solidFill>
                <a:srgbClr val="FF0000"/>
              </a:solidFill>
              <a:latin typeface="Comic Sans MS" panose="030F0702030302020204" pitchFamily="66" charset="0"/>
            </a:endParaRPr>
          </a:p>
        </p:txBody>
      </p:sp>
      <p:sp>
        <p:nvSpPr>
          <p:cNvPr id="28" name="テキスト ボックス 27">
            <a:extLst>
              <a:ext uri="{FF2B5EF4-FFF2-40B4-BE49-F238E27FC236}">
                <a16:creationId xmlns:a16="http://schemas.microsoft.com/office/drawing/2014/main" id="{828777E8-1900-4C22-935F-C860AC97F731}"/>
              </a:ext>
            </a:extLst>
          </p:cNvPr>
          <p:cNvSpPr txBox="1"/>
          <p:nvPr/>
        </p:nvSpPr>
        <p:spPr>
          <a:xfrm>
            <a:off x="7680664" y="5061750"/>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And is also proportional to other factors (</a:t>
            </a:r>
            <a:r>
              <a:rPr lang="en-US" sz="1200" dirty="0" err="1">
                <a:solidFill>
                  <a:srgbClr val="FF0000"/>
                </a:solidFill>
                <a:latin typeface="Comic Sans MS" panose="030F0702030302020204" pitchFamily="66" charset="0"/>
              </a:rPr>
              <a:t>eg</a:t>
            </a:r>
            <a:r>
              <a:rPr lang="en-US" sz="1200" dirty="0">
                <a:solidFill>
                  <a:srgbClr val="FF0000"/>
                </a:solidFill>
                <a:latin typeface="Comic Sans MS" panose="030F0702030302020204" pitchFamily="66" charset="0"/>
              </a:rPr>
              <a:t> climate)</a:t>
            </a:r>
            <a:endParaRPr lang="en-GB" sz="1200" dirty="0">
              <a:solidFill>
                <a:srgbClr val="FF0000"/>
              </a:solidFill>
              <a:latin typeface="Comic Sans MS" panose="030F0702030302020204" pitchFamily="66" charset="0"/>
            </a:endParaRPr>
          </a:p>
        </p:txBody>
      </p:sp>
      <p:sp>
        <p:nvSpPr>
          <p:cNvPr id="29" name="テキスト ボックス 28">
            <a:extLst>
              <a:ext uri="{FF2B5EF4-FFF2-40B4-BE49-F238E27FC236}">
                <a16:creationId xmlns:a16="http://schemas.microsoft.com/office/drawing/2014/main" id="{A2A20C7D-AAAD-4236-9044-86C32C93646F}"/>
              </a:ext>
            </a:extLst>
          </p:cNvPr>
          <p:cNvSpPr txBox="1"/>
          <p:nvPr/>
        </p:nvSpPr>
        <p:spPr>
          <a:xfrm>
            <a:off x="7590359" y="1036755"/>
            <a:ext cx="1454053" cy="954107"/>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These two rates of change are interlinked!</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2">
                <a:extLst>
                  <a:ext uri="{FF2B5EF4-FFF2-40B4-BE49-F238E27FC236}">
                    <a16:creationId xmlns:a16="http://schemas.microsoft.com/office/drawing/2014/main" id="{A0E5BEDC-EA12-4225-BF0D-9A8F442521D4}"/>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30" name="TextBox 22">
                <a:extLst>
                  <a:ext uri="{FF2B5EF4-FFF2-40B4-BE49-F238E27FC236}">
                    <a16:creationId xmlns:a16="http://schemas.microsoft.com/office/drawing/2014/main" id="{A0E5BEDC-EA12-4225-BF0D-9A8F442521D4}"/>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3">
                <a:extLst>
                  <a:ext uri="{FF2B5EF4-FFF2-40B4-BE49-F238E27FC236}">
                    <a16:creationId xmlns:a16="http://schemas.microsoft.com/office/drawing/2014/main" id="{43437E2A-7C6D-47E2-9DE8-C94AAE046EBF}"/>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31" name="TextBox 23">
                <a:extLst>
                  <a:ext uri="{FF2B5EF4-FFF2-40B4-BE49-F238E27FC236}">
                    <a16:creationId xmlns:a16="http://schemas.microsoft.com/office/drawing/2014/main" id="{43437E2A-7C6D-47E2-9DE8-C94AAE046EBF}"/>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4">
                <a:extLst>
                  <a:ext uri="{FF2B5EF4-FFF2-40B4-BE49-F238E27FC236}">
                    <a16:creationId xmlns:a16="http://schemas.microsoft.com/office/drawing/2014/main" id="{9697816B-C653-40E6-9E54-987A1CC24928}"/>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32" name="TextBox 24">
                <a:extLst>
                  <a:ext uri="{FF2B5EF4-FFF2-40B4-BE49-F238E27FC236}">
                    <a16:creationId xmlns:a16="http://schemas.microsoft.com/office/drawing/2014/main" id="{9697816B-C653-40E6-9E54-987A1CC24928}"/>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8738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blinds(horizontal)">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5" grpId="0"/>
      <p:bldP spid="19" grpId="0"/>
      <p:bldP spid="20" grpId="0"/>
      <p:bldP spid="25" grpId="0"/>
      <p:bldP spid="26" grpId="0"/>
      <p:bldP spid="27" grpId="0"/>
      <p:bldP spid="28" grpId="0"/>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933765"/>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solve the equations using a substitution method (similar to simultaneous equations)</a:t>
                </a: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933765"/>
              </a:xfrm>
              <a:blipFill>
                <a:blip r:embed="rId2"/>
                <a:stretch>
                  <a:fillRect l="-333" t="-988"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8579A30-A6EE-4EDC-A348-C6B864B405D9}"/>
                  </a:ext>
                </a:extLst>
              </p:cNvPr>
              <p:cNvSpPr txBox="1"/>
              <p:nvPr/>
            </p:nvSpPr>
            <p:spPr>
              <a:xfrm>
                <a:off x="4734069" y="1306850"/>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8" name="テキスト ボックス 7">
                <a:extLst>
                  <a:ext uri="{FF2B5EF4-FFF2-40B4-BE49-F238E27FC236}">
                    <a16:creationId xmlns:a16="http://schemas.microsoft.com/office/drawing/2014/main" id="{D8579A30-A6EE-4EDC-A348-C6B864B405D9}"/>
                  </a:ext>
                </a:extLst>
              </p:cNvPr>
              <p:cNvSpPr txBox="1">
                <a:spLocks noRot="1" noChangeAspect="1" noMove="1" noResize="1" noEditPoints="1" noAdjustHandles="1" noChangeArrowheads="1" noChangeShapeType="1" noTextEdit="1"/>
              </p:cNvSpPr>
              <p:nvPr/>
            </p:nvSpPr>
            <p:spPr>
              <a:xfrm>
                <a:off x="4734069" y="1306850"/>
                <a:ext cx="1371721" cy="409023"/>
              </a:xfrm>
              <a:prstGeom prst="rect">
                <a:avLst/>
              </a:prstGeom>
              <a:blipFill>
                <a:blip r:embed="rId5"/>
                <a:stretch>
                  <a:fillRect l="-3111" r="-3556"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838824D-AF19-4AC2-93A4-AEABA100999F}"/>
                  </a:ext>
                </a:extLst>
              </p:cNvPr>
              <p:cNvSpPr txBox="1"/>
              <p:nvPr/>
            </p:nvSpPr>
            <p:spPr>
              <a:xfrm>
                <a:off x="4504729" y="1867623"/>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𝑦</m:t>
                      </m:r>
                    </m:oMath>
                  </m:oMathPara>
                </a14:m>
                <a:endParaRPr lang="en-GB" sz="1400" dirty="0"/>
              </a:p>
            </p:txBody>
          </p:sp>
        </mc:Choice>
        <mc:Fallback xmlns="">
          <p:sp>
            <p:nvSpPr>
              <p:cNvPr id="9" name="テキスト ボックス 8">
                <a:extLst>
                  <a:ext uri="{FF2B5EF4-FFF2-40B4-BE49-F238E27FC236}">
                    <a16:creationId xmlns:a16="http://schemas.microsoft.com/office/drawing/2014/main" id="{E838824D-AF19-4AC2-93A4-AEABA100999F}"/>
                  </a:ext>
                </a:extLst>
              </p:cNvPr>
              <p:cNvSpPr txBox="1">
                <a:spLocks noRot="1" noChangeAspect="1" noMove="1" noResize="1" noEditPoints="1" noAdjustHandles="1" noChangeArrowheads="1" noChangeShapeType="1" noTextEdit="1"/>
              </p:cNvSpPr>
              <p:nvPr/>
            </p:nvSpPr>
            <p:spPr>
              <a:xfrm>
                <a:off x="4504729" y="1867623"/>
                <a:ext cx="1228541" cy="409023"/>
              </a:xfrm>
              <a:prstGeom prst="rect">
                <a:avLst/>
              </a:prstGeom>
              <a:blipFill>
                <a:blip r:embed="rId6"/>
                <a:stretch>
                  <a:fillRect l="-2985" r="-2488"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8F2AE1-BAB4-4AB1-944B-269799B5E978}"/>
                  </a:ext>
                </a:extLst>
              </p:cNvPr>
              <p:cNvSpPr txBox="1"/>
              <p:nvPr/>
            </p:nvSpPr>
            <p:spPr>
              <a:xfrm>
                <a:off x="4842081" y="2426917"/>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D38F2AE1-BAB4-4AB1-944B-269799B5E978}"/>
                  </a:ext>
                </a:extLst>
              </p:cNvPr>
              <p:cNvSpPr txBox="1">
                <a:spLocks noRot="1" noChangeAspect="1" noMove="1" noResize="1" noEditPoints="1" noAdjustHandles="1" noChangeArrowheads="1" noChangeShapeType="1" noTextEdit="1"/>
              </p:cNvSpPr>
              <p:nvPr/>
            </p:nvSpPr>
            <p:spPr>
              <a:xfrm>
                <a:off x="4842081" y="2426917"/>
                <a:ext cx="1228541" cy="409023"/>
              </a:xfrm>
              <a:prstGeom prst="rect">
                <a:avLst/>
              </a:prstGeom>
              <a:blipFill>
                <a:blip r:embed="rId7"/>
                <a:stretch>
                  <a:fillRect l="-2970" r="-1980"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EDFCB8D-F6E9-485B-B5E4-97553327297B}"/>
                  </a:ext>
                </a:extLst>
              </p:cNvPr>
              <p:cNvSpPr txBox="1"/>
              <p:nvPr/>
            </p:nvSpPr>
            <p:spPr>
              <a:xfrm>
                <a:off x="4745906" y="2987690"/>
                <a:ext cx="155536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sz="1400" dirty="0"/>
              </a:p>
            </p:txBody>
          </p:sp>
        </mc:Choice>
        <mc:Fallback xmlns="">
          <p:sp>
            <p:nvSpPr>
              <p:cNvPr id="12" name="テキスト ボックス 11">
                <a:extLst>
                  <a:ext uri="{FF2B5EF4-FFF2-40B4-BE49-F238E27FC236}">
                    <a16:creationId xmlns:a16="http://schemas.microsoft.com/office/drawing/2014/main" id="{EEDFCB8D-F6E9-485B-B5E4-97553327297B}"/>
                  </a:ext>
                </a:extLst>
              </p:cNvPr>
              <p:cNvSpPr txBox="1">
                <a:spLocks noRot="1" noChangeAspect="1" noMove="1" noResize="1" noEditPoints="1" noAdjustHandles="1" noChangeArrowheads="1" noChangeShapeType="1" noTextEdit="1"/>
              </p:cNvSpPr>
              <p:nvPr/>
            </p:nvSpPr>
            <p:spPr>
              <a:xfrm>
                <a:off x="4745906" y="2987690"/>
                <a:ext cx="1555361" cy="432234"/>
              </a:xfrm>
              <a:prstGeom prst="rect">
                <a:avLst/>
              </a:prstGeom>
              <a:blipFill>
                <a:blip r:embed="rId8"/>
                <a:stretch>
                  <a:fillRect/>
                </a:stretch>
              </a:blipFill>
            </p:spPr>
            <p:txBody>
              <a:bodyPr/>
              <a:lstStyle/>
              <a:p>
                <a:r>
                  <a:rPr lang="en-GB">
                    <a:noFill/>
                  </a:rPr>
                  <a:t> </a:t>
                </a:r>
              </a:p>
            </p:txBody>
          </p:sp>
        </mc:Fallback>
      </mc:AlternateContent>
      <p:sp>
        <p:nvSpPr>
          <p:cNvPr id="13" name="Arc 53">
            <a:extLst>
              <a:ext uri="{FF2B5EF4-FFF2-40B4-BE49-F238E27FC236}">
                <a16:creationId xmlns:a16="http://schemas.microsoft.com/office/drawing/2014/main" id="{849458C2-735E-44BA-9A24-EE16CC8A6411}"/>
              </a:ext>
            </a:extLst>
          </p:cNvPr>
          <p:cNvSpPr/>
          <p:nvPr/>
        </p:nvSpPr>
        <p:spPr>
          <a:xfrm>
            <a:off x="6045782" y="1540275"/>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54">
            <a:extLst>
              <a:ext uri="{FF2B5EF4-FFF2-40B4-BE49-F238E27FC236}">
                <a16:creationId xmlns:a16="http://schemas.microsoft.com/office/drawing/2014/main" id="{C408CA66-38E2-4C64-81CE-5B5CC460BD7E}"/>
              </a:ext>
            </a:extLst>
          </p:cNvPr>
          <p:cNvSpPr txBox="1"/>
          <p:nvPr/>
        </p:nvSpPr>
        <p:spPr>
          <a:xfrm>
            <a:off x="6187734" y="1621921"/>
            <a:ext cx="133165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10</a:t>
            </a:r>
          </a:p>
        </p:txBody>
      </p:sp>
      <p:sp>
        <p:nvSpPr>
          <p:cNvPr id="15" name="Arc 53">
            <a:extLst>
              <a:ext uri="{FF2B5EF4-FFF2-40B4-BE49-F238E27FC236}">
                <a16:creationId xmlns:a16="http://schemas.microsoft.com/office/drawing/2014/main" id="{1B531167-EFDD-4B0D-A7B9-33615FCC0C22}"/>
              </a:ext>
            </a:extLst>
          </p:cNvPr>
          <p:cNvSpPr/>
          <p:nvPr/>
        </p:nvSpPr>
        <p:spPr>
          <a:xfrm>
            <a:off x="5992516" y="216171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53">
            <a:extLst>
              <a:ext uri="{FF2B5EF4-FFF2-40B4-BE49-F238E27FC236}">
                <a16:creationId xmlns:a16="http://schemas.microsoft.com/office/drawing/2014/main" id="{CF8D2AFE-A6CC-44D7-AE43-CD6572D8ADF4}"/>
              </a:ext>
            </a:extLst>
          </p:cNvPr>
          <p:cNvSpPr/>
          <p:nvPr/>
        </p:nvSpPr>
        <p:spPr>
          <a:xfrm>
            <a:off x="6249968" y="274763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54">
                <a:extLst>
                  <a:ext uri="{FF2B5EF4-FFF2-40B4-BE49-F238E27FC236}">
                    <a16:creationId xmlns:a16="http://schemas.microsoft.com/office/drawing/2014/main" id="{B87D4507-3669-4792-928B-0235BB27925A}"/>
                  </a:ext>
                </a:extLst>
              </p:cNvPr>
              <p:cNvSpPr txBox="1"/>
              <p:nvPr/>
            </p:nvSpPr>
            <p:spPr>
              <a:xfrm>
                <a:off x="6116713" y="2136826"/>
                <a:ext cx="25390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 we now have an expression for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in terms of </a:t>
                </a:r>
                <a14:m>
                  <m:oMath xmlns:m="http://schemas.openxmlformats.org/officeDocument/2006/math">
                    <m:r>
                      <a:rPr lang="en-US" sz="1200" i="1" dirty="0" smtClean="0">
                        <a:solidFill>
                          <a:srgbClr val="FF0000"/>
                        </a:solidFill>
                        <a:latin typeface="Cambria Math" panose="02040503050406030204" pitchFamily="18" charset="0"/>
                      </a:rPr>
                      <m:t>𝑥</m:t>
                    </m:r>
                  </m:oMath>
                </a14:m>
                <a:endParaRPr lang="en-US" sz="1200" dirty="0">
                  <a:solidFill>
                    <a:srgbClr val="FF0000"/>
                  </a:solidFill>
                  <a:latin typeface="Comic Sans MS" panose="030F0702030302020204" pitchFamily="66" charset="0"/>
                </a:endParaRPr>
              </a:p>
            </p:txBody>
          </p:sp>
        </mc:Choice>
        <mc:Fallback xmlns="">
          <p:sp>
            <p:nvSpPr>
              <p:cNvPr id="19" name="TextBox 54">
                <a:extLst>
                  <a:ext uri="{FF2B5EF4-FFF2-40B4-BE49-F238E27FC236}">
                    <a16:creationId xmlns:a16="http://schemas.microsoft.com/office/drawing/2014/main" id="{B87D4507-3669-4792-928B-0235BB27925A}"/>
                  </a:ext>
                </a:extLst>
              </p:cNvPr>
              <p:cNvSpPr txBox="1">
                <a:spLocks noRot="1" noChangeAspect="1" noMove="1" noResize="1" noEditPoints="1" noAdjustHandles="1" noChangeArrowheads="1" noChangeShapeType="1" noTextEdit="1"/>
              </p:cNvSpPr>
              <p:nvPr/>
            </p:nvSpPr>
            <p:spPr>
              <a:xfrm>
                <a:off x="6116713" y="2136826"/>
                <a:ext cx="2539016" cy="461665"/>
              </a:xfrm>
              <a:prstGeom prst="rect">
                <a:avLst/>
              </a:prstGeom>
              <a:blipFill>
                <a:blip r:embed="rId9"/>
                <a:stretch>
                  <a:fillRect t="-1333" b="-10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54">
                <a:extLst>
                  <a:ext uri="{FF2B5EF4-FFF2-40B4-BE49-F238E27FC236}">
                    <a16:creationId xmlns:a16="http://schemas.microsoft.com/office/drawing/2014/main" id="{97206096-6A33-4FB2-8B41-ED90A089596C}"/>
                  </a:ext>
                </a:extLst>
              </p:cNvPr>
              <p:cNvSpPr txBox="1"/>
              <p:nvPr/>
            </p:nvSpPr>
            <p:spPr>
              <a:xfrm>
                <a:off x="6436309" y="2687242"/>
                <a:ext cx="2539016" cy="72763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r>
                  <a:rPr lang="en-US" sz="1200" dirty="0">
                    <a:solidFill>
                      <a:srgbClr val="FF0000"/>
                    </a:solidFill>
                    <a:latin typeface="Comic Sans MS" panose="030F0702030302020204" pitchFamily="66" charset="0"/>
                  </a:rPr>
                  <a:t>, – we now have an expression for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in terms of </a:t>
                </a:r>
                <a14:m>
                  <m:oMath xmlns:m="http://schemas.openxmlformats.org/officeDocument/2006/math">
                    <m:r>
                      <a:rPr lang="en-US" sz="1200" i="1" dirty="0" smtClean="0">
                        <a:solidFill>
                          <a:srgbClr val="FF0000"/>
                        </a:solidFill>
                        <a:latin typeface="Cambria Math" panose="02040503050406030204" pitchFamily="18" charset="0"/>
                      </a:rPr>
                      <m:t>𝑥</m:t>
                    </m:r>
                  </m:oMath>
                </a14:m>
                <a:endParaRPr lang="en-US" sz="1200" dirty="0">
                  <a:solidFill>
                    <a:srgbClr val="FF0000"/>
                  </a:solidFill>
                  <a:latin typeface="Comic Sans MS" panose="030F0702030302020204" pitchFamily="66" charset="0"/>
                </a:endParaRPr>
              </a:p>
            </p:txBody>
          </p:sp>
        </mc:Choice>
        <mc:Fallback>
          <p:sp>
            <p:nvSpPr>
              <p:cNvPr id="20" name="TextBox 54">
                <a:extLst>
                  <a:ext uri="{FF2B5EF4-FFF2-40B4-BE49-F238E27FC236}">
                    <a16:creationId xmlns:a16="http://schemas.microsoft.com/office/drawing/2014/main" id="{97206096-6A33-4FB2-8B41-ED90A089596C}"/>
                  </a:ext>
                </a:extLst>
              </p:cNvPr>
              <p:cNvSpPr txBox="1">
                <a:spLocks noRot="1" noChangeAspect="1" noMove="1" noResize="1" noEditPoints="1" noAdjustHandles="1" noChangeArrowheads="1" noChangeShapeType="1" noTextEdit="1"/>
              </p:cNvSpPr>
              <p:nvPr/>
            </p:nvSpPr>
            <p:spPr>
              <a:xfrm>
                <a:off x="6436309" y="2687242"/>
                <a:ext cx="2539016" cy="727635"/>
              </a:xfrm>
              <a:prstGeom prst="rect">
                <a:avLst/>
              </a:prstGeom>
              <a:blipFill>
                <a:blip r:embed="rId10"/>
                <a:stretch>
                  <a:fillRect t="-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54">
                <a:extLst>
                  <a:ext uri="{FF2B5EF4-FFF2-40B4-BE49-F238E27FC236}">
                    <a16:creationId xmlns:a16="http://schemas.microsoft.com/office/drawing/2014/main" id="{08FEA54C-56CD-41CD-97C4-705C8A78F173}"/>
                  </a:ext>
                </a:extLst>
              </p:cNvPr>
              <p:cNvSpPr txBox="1"/>
              <p:nvPr/>
            </p:nvSpPr>
            <p:spPr>
              <a:xfrm>
                <a:off x="4651899" y="3681541"/>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 in the second equation with expressions in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a:t>
                </a:r>
              </a:p>
            </p:txBody>
          </p:sp>
        </mc:Choice>
        <mc:Fallback xmlns="">
          <p:sp>
            <p:nvSpPr>
              <p:cNvPr id="21" name="TextBox 54">
                <a:extLst>
                  <a:ext uri="{FF2B5EF4-FFF2-40B4-BE49-F238E27FC236}">
                    <a16:creationId xmlns:a16="http://schemas.microsoft.com/office/drawing/2014/main" id="{08FEA54C-56CD-41CD-97C4-705C8A78F173}"/>
                  </a:ext>
                </a:extLst>
              </p:cNvPr>
              <p:cNvSpPr txBox="1">
                <a:spLocks noRot="1" noChangeAspect="1" noMove="1" noResize="1" noEditPoints="1" noAdjustHandles="1" noChangeArrowheads="1" noChangeShapeType="1" noTextEdit="1"/>
              </p:cNvSpPr>
              <p:nvPr/>
            </p:nvSpPr>
            <p:spPr>
              <a:xfrm>
                <a:off x="4651899" y="3681541"/>
                <a:ext cx="3994952" cy="523220"/>
              </a:xfrm>
              <a:prstGeom prst="rect">
                <a:avLst/>
              </a:prstGeom>
              <a:blipFill>
                <a:blip r:embed="rId11"/>
                <a:stretch>
                  <a:fillRect t="-2326" b="-10465"/>
                </a:stretch>
              </a:blipFill>
            </p:spPr>
            <p:txBody>
              <a:bodyPr/>
              <a:lstStyle/>
              <a:p>
                <a:r>
                  <a:rPr lang="en-GB">
                    <a:noFill/>
                  </a:rPr>
                  <a:t> </a:t>
                </a:r>
              </a:p>
            </p:txBody>
          </p:sp>
        </mc:Fallback>
      </mc:AlternateContent>
      <p:sp>
        <p:nvSpPr>
          <p:cNvPr id="2" name="正方形/長方形 1">
            <a:extLst>
              <a:ext uri="{FF2B5EF4-FFF2-40B4-BE49-F238E27FC236}">
                <a16:creationId xmlns:a16="http://schemas.microsoft.com/office/drawing/2014/main" id="{2B50BEF1-9326-4069-B798-5C2BF2EAC9C8}"/>
              </a:ext>
            </a:extLst>
          </p:cNvPr>
          <p:cNvSpPr/>
          <p:nvPr/>
        </p:nvSpPr>
        <p:spPr>
          <a:xfrm>
            <a:off x="1384917" y="4252404"/>
            <a:ext cx="1553592"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2">
                <a:extLst>
                  <a:ext uri="{FF2B5EF4-FFF2-40B4-BE49-F238E27FC236}">
                    <a16:creationId xmlns:a16="http://schemas.microsoft.com/office/drawing/2014/main" id="{1E50C201-78C9-4173-A6B2-CF56C9F417DA}"/>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25" name="TextBox 22">
                <a:extLst>
                  <a:ext uri="{FF2B5EF4-FFF2-40B4-BE49-F238E27FC236}">
                    <a16:creationId xmlns:a16="http://schemas.microsoft.com/office/drawing/2014/main" id="{1E50C201-78C9-4173-A6B2-CF56C9F417DA}"/>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3">
                <a:extLst>
                  <a:ext uri="{FF2B5EF4-FFF2-40B4-BE49-F238E27FC236}">
                    <a16:creationId xmlns:a16="http://schemas.microsoft.com/office/drawing/2014/main" id="{6F5CD4B1-5B1C-4984-9E61-F8FC76C53950}"/>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26" name="TextBox 23">
                <a:extLst>
                  <a:ext uri="{FF2B5EF4-FFF2-40B4-BE49-F238E27FC236}">
                    <a16:creationId xmlns:a16="http://schemas.microsoft.com/office/drawing/2014/main" id="{6F5CD4B1-5B1C-4984-9E61-F8FC76C53950}"/>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13"/>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C626C740-846C-4E86-B044-AC7042B67985}"/>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27" name="TextBox 24">
                <a:extLst>
                  <a:ext uri="{FF2B5EF4-FFF2-40B4-BE49-F238E27FC236}">
                    <a16:creationId xmlns:a16="http://schemas.microsoft.com/office/drawing/2014/main" id="{C626C740-846C-4E86-B044-AC7042B67985}"/>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14"/>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6704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blinds(horizontal)">
                                      <p:cBhvr>
                                        <p:cTn id="7" dur="500"/>
                                        <p:tgtEl>
                                          <p:spTgt spid="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9" end="9"/>
                                            </p:txEl>
                                          </p:spTgt>
                                        </p:tgtEl>
                                        <p:attrNameLst>
                                          <p:attrName>style.visibility</p:attrName>
                                        </p:attrNameLst>
                                      </p:cBhvr>
                                      <p:to>
                                        <p:strVal val="visible"/>
                                      </p:to>
                                    </p:set>
                                    <p:animEffect transition="in" filter="blinds(horizontal)">
                                      <p:cBhvr>
                                        <p:cTn id="12" dur="500"/>
                                        <p:tgtEl>
                                          <p:spTgt spid="7">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14" grpId="0"/>
      <p:bldP spid="15" grpId="0" animBg="1"/>
      <p:bldP spid="16" grpId="0" animBg="1"/>
      <p:bldP spid="19" grpId="0"/>
      <p:bldP spid="20" grpId="0"/>
      <p:bldP spid="21" grpId="0"/>
      <p:bldP spid="2" grpId="0" animBg="1"/>
      <p:bldP spid="2"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933765"/>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solve the equations using a substitution method (similar to simultaneous equations)</a:t>
                </a: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933765"/>
              </a:xfrm>
              <a:blipFill>
                <a:blip r:embed="rId2"/>
                <a:stretch>
                  <a:fillRect l="-333" t="-988"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8F2AE1-BAB4-4AB1-944B-269799B5E978}"/>
                  </a:ext>
                </a:extLst>
              </p:cNvPr>
              <p:cNvSpPr txBox="1"/>
              <p:nvPr/>
            </p:nvSpPr>
            <p:spPr>
              <a:xfrm>
                <a:off x="4957491" y="1228432"/>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D38F2AE1-BAB4-4AB1-944B-269799B5E978}"/>
                  </a:ext>
                </a:extLst>
              </p:cNvPr>
              <p:cNvSpPr txBox="1">
                <a:spLocks noRot="1" noChangeAspect="1" noMove="1" noResize="1" noEditPoints="1" noAdjustHandles="1" noChangeArrowheads="1" noChangeShapeType="1" noTextEdit="1"/>
              </p:cNvSpPr>
              <p:nvPr/>
            </p:nvSpPr>
            <p:spPr>
              <a:xfrm>
                <a:off x="4957491" y="1228432"/>
                <a:ext cx="1228541" cy="409023"/>
              </a:xfrm>
              <a:prstGeom prst="rect">
                <a:avLst/>
              </a:prstGeom>
              <a:blipFill>
                <a:blip r:embed="rId5"/>
                <a:stretch>
                  <a:fillRect l="-2970" t="-1493" r="-198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EDFCB8D-F6E9-485B-B5E4-97553327297B}"/>
                  </a:ext>
                </a:extLst>
              </p:cNvPr>
              <p:cNvSpPr txBox="1"/>
              <p:nvPr/>
            </p:nvSpPr>
            <p:spPr>
              <a:xfrm>
                <a:off x="6690118" y="1194398"/>
                <a:ext cx="155536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sz="1400" dirty="0"/>
              </a:p>
            </p:txBody>
          </p:sp>
        </mc:Choice>
        <mc:Fallback xmlns="">
          <p:sp>
            <p:nvSpPr>
              <p:cNvPr id="12" name="テキスト ボックス 11">
                <a:extLst>
                  <a:ext uri="{FF2B5EF4-FFF2-40B4-BE49-F238E27FC236}">
                    <a16:creationId xmlns:a16="http://schemas.microsoft.com/office/drawing/2014/main" id="{EEDFCB8D-F6E9-485B-B5E4-97553327297B}"/>
                  </a:ext>
                </a:extLst>
              </p:cNvPr>
              <p:cNvSpPr txBox="1">
                <a:spLocks noRot="1" noChangeAspect="1" noMove="1" noResize="1" noEditPoints="1" noAdjustHandles="1" noChangeArrowheads="1" noChangeShapeType="1" noTextEdit="1"/>
              </p:cNvSpPr>
              <p:nvPr/>
            </p:nvSpPr>
            <p:spPr>
              <a:xfrm>
                <a:off x="6690118" y="1194398"/>
                <a:ext cx="1555361" cy="43223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02FC6473-C796-45FD-8E4C-E5F7EDE76636}"/>
                  </a:ext>
                </a:extLst>
              </p:cNvPr>
              <p:cNvSpPr txBox="1"/>
              <p:nvPr/>
            </p:nvSpPr>
            <p:spPr>
              <a:xfrm>
                <a:off x="5576113" y="2560168"/>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02FC6473-C796-45FD-8E4C-E5F7EDE76636}"/>
                  </a:ext>
                </a:extLst>
              </p:cNvPr>
              <p:cNvSpPr txBox="1">
                <a:spLocks noRot="1" noChangeAspect="1" noMove="1" noResize="1" noEditPoints="1" noAdjustHandles="1" noChangeArrowheads="1" noChangeShapeType="1" noTextEdit="1"/>
              </p:cNvSpPr>
              <p:nvPr/>
            </p:nvSpPr>
            <p:spPr>
              <a:xfrm>
                <a:off x="5576113" y="2560168"/>
                <a:ext cx="1508811" cy="409023"/>
              </a:xfrm>
              <a:prstGeom prst="rect">
                <a:avLst/>
              </a:prstGeom>
              <a:blipFill>
                <a:blip r:embed="rId7"/>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966E1BC-98A7-472B-9EF4-8BE2025AA996}"/>
                  </a:ext>
                </a:extLst>
              </p:cNvPr>
              <p:cNvSpPr txBox="1"/>
              <p:nvPr/>
            </p:nvSpPr>
            <p:spPr>
              <a:xfrm>
                <a:off x="4725336" y="3156451"/>
                <a:ext cx="3354957" cy="488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i="1">
                          <a:latin typeface="Cambria Math" panose="02040503050406030204" pitchFamily="18" charset="0"/>
                        </a:rPr>
                        <m:t>−3</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d>
                        <m:dPr>
                          <m:ctrlPr>
                            <a:rPr lang="en-US" sz="1400" b="0" i="1" smtClean="0">
                              <a:latin typeface="Cambria Math" panose="02040503050406030204" pitchFamily="18" charset="0"/>
                            </a:rPr>
                          </m:ctrlPr>
                        </m:dPr>
                        <m:e>
                          <m:r>
                            <a:rPr lang="en-US" sz="1400" i="1">
                              <a:latin typeface="Cambria Math" panose="02040503050406030204" pitchFamily="18" charset="0"/>
                            </a:rPr>
                            <m:t>10</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i="1">
                              <a:latin typeface="Cambria Math" panose="02040503050406030204" pitchFamily="18" charset="0"/>
                            </a:rPr>
                            <m:t>−3</m:t>
                          </m:r>
                          <m:r>
                            <a:rPr lang="en-US" sz="1400" i="1">
                              <a:latin typeface="Cambria Math" panose="02040503050406030204" pitchFamily="18" charset="0"/>
                            </a:rPr>
                            <m:t>𝑥</m:t>
                          </m:r>
                        </m:e>
                      </m:d>
                    </m:oMath>
                  </m:oMathPara>
                </a14:m>
                <a:endParaRPr lang="en-GB" sz="1400" dirty="0"/>
              </a:p>
            </p:txBody>
          </p:sp>
        </mc:Choice>
        <mc:Fallback xmlns="">
          <p:sp>
            <p:nvSpPr>
              <p:cNvPr id="23" name="テキスト ボックス 22">
                <a:extLst>
                  <a:ext uri="{FF2B5EF4-FFF2-40B4-BE49-F238E27FC236}">
                    <a16:creationId xmlns:a16="http://schemas.microsoft.com/office/drawing/2014/main" id="{B966E1BC-98A7-472B-9EF4-8BE2025AA996}"/>
                  </a:ext>
                </a:extLst>
              </p:cNvPr>
              <p:cNvSpPr txBox="1">
                <a:spLocks noRot="1" noChangeAspect="1" noMove="1" noResize="1" noEditPoints="1" noAdjustHandles="1" noChangeArrowheads="1" noChangeShapeType="1" noTextEdit="1"/>
              </p:cNvSpPr>
              <p:nvPr/>
            </p:nvSpPr>
            <p:spPr>
              <a:xfrm>
                <a:off x="4725336" y="3156451"/>
                <a:ext cx="3354957" cy="48833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BDBA3AE9-5D53-46D1-AA9F-13576BE307BA}"/>
                  </a:ext>
                </a:extLst>
              </p:cNvPr>
              <p:cNvSpPr txBox="1"/>
              <p:nvPr/>
            </p:nvSpPr>
            <p:spPr>
              <a:xfrm>
                <a:off x="4744570" y="3752734"/>
                <a:ext cx="2920287"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i="1">
                          <a:latin typeface="Cambria Math" panose="02040503050406030204" pitchFamily="18" charset="0"/>
                        </a:rPr>
                        <m:t>−3</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+5</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i="1">
                          <a:latin typeface="Cambria Math" panose="02040503050406030204" pitchFamily="18" charset="0"/>
                        </a:rPr>
                        <m:t>−1.5</m:t>
                      </m:r>
                      <m:r>
                        <a:rPr lang="en-US" sz="1400" b="0" i="1" smtClean="0">
                          <a:latin typeface="Cambria Math" panose="02040503050406030204" pitchFamily="18" charset="0"/>
                        </a:rPr>
                        <m:t>𝑥</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BDBA3AE9-5D53-46D1-AA9F-13576BE307BA}"/>
                  </a:ext>
                </a:extLst>
              </p:cNvPr>
              <p:cNvSpPr txBox="1">
                <a:spLocks noRot="1" noChangeAspect="1" noMove="1" noResize="1" noEditPoints="1" noAdjustHandles="1" noChangeArrowheads="1" noChangeShapeType="1" noTextEdit="1"/>
              </p:cNvSpPr>
              <p:nvPr/>
            </p:nvSpPr>
            <p:spPr>
              <a:xfrm>
                <a:off x="4744570" y="3752734"/>
                <a:ext cx="2920287" cy="432234"/>
              </a:xfrm>
              <a:prstGeom prst="rect">
                <a:avLst/>
              </a:prstGeom>
              <a:blipFill>
                <a:blip r:embed="rId9"/>
                <a:stretch>
                  <a:fillRect/>
                </a:stretch>
              </a:blipFill>
            </p:spPr>
            <p:txBody>
              <a:bodyPr/>
              <a:lstStyle/>
              <a:p>
                <a:r>
                  <a:rPr lang="en-GB">
                    <a:noFill/>
                  </a:rPr>
                  <a:t> </a:t>
                </a:r>
              </a:p>
            </p:txBody>
          </p:sp>
        </mc:Fallback>
      </mc:AlternateContent>
      <p:sp>
        <p:nvSpPr>
          <p:cNvPr id="25" name="正方形/長方形 24">
            <a:extLst>
              <a:ext uri="{FF2B5EF4-FFF2-40B4-BE49-F238E27FC236}">
                <a16:creationId xmlns:a16="http://schemas.microsoft.com/office/drawing/2014/main" id="{D4667861-9E6F-4DA7-9CA9-6A3BC7D6B660}"/>
              </a:ext>
            </a:extLst>
          </p:cNvPr>
          <p:cNvSpPr/>
          <p:nvPr/>
        </p:nvSpPr>
        <p:spPr>
          <a:xfrm>
            <a:off x="5513033" y="2521259"/>
            <a:ext cx="34622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正方形/長方形 25">
            <a:extLst>
              <a:ext uri="{FF2B5EF4-FFF2-40B4-BE49-F238E27FC236}">
                <a16:creationId xmlns:a16="http://schemas.microsoft.com/office/drawing/2014/main" id="{4F0CCF0F-6BAD-4FC2-BD64-664AC385ED8B}"/>
              </a:ext>
            </a:extLst>
          </p:cNvPr>
          <p:cNvSpPr/>
          <p:nvPr/>
        </p:nvSpPr>
        <p:spPr>
          <a:xfrm>
            <a:off x="4751033" y="3135298"/>
            <a:ext cx="110822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26">
            <a:extLst>
              <a:ext uri="{FF2B5EF4-FFF2-40B4-BE49-F238E27FC236}">
                <a16:creationId xmlns:a16="http://schemas.microsoft.com/office/drawing/2014/main" id="{57C9C434-271B-4765-9F17-B2B0BEA1DD0F}"/>
              </a:ext>
            </a:extLst>
          </p:cNvPr>
          <p:cNvSpPr/>
          <p:nvPr/>
        </p:nvSpPr>
        <p:spPr>
          <a:xfrm>
            <a:off x="6661212" y="1192567"/>
            <a:ext cx="160389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正方形/長方形 27">
            <a:extLst>
              <a:ext uri="{FF2B5EF4-FFF2-40B4-BE49-F238E27FC236}">
                <a16:creationId xmlns:a16="http://schemas.microsoft.com/office/drawing/2014/main" id="{27FDAE6E-973D-45B6-8FDF-6BA67D7CAAE0}"/>
              </a:ext>
            </a:extLst>
          </p:cNvPr>
          <p:cNvSpPr/>
          <p:nvPr/>
        </p:nvSpPr>
        <p:spPr>
          <a:xfrm>
            <a:off x="4913792" y="1185169"/>
            <a:ext cx="1291700"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正方形/長方形 28">
            <a:extLst>
              <a:ext uri="{FF2B5EF4-FFF2-40B4-BE49-F238E27FC236}">
                <a16:creationId xmlns:a16="http://schemas.microsoft.com/office/drawing/2014/main" id="{83FDC25A-C7A3-40CA-9875-0BBB15598DDA}"/>
              </a:ext>
            </a:extLst>
          </p:cNvPr>
          <p:cNvSpPr/>
          <p:nvPr/>
        </p:nvSpPr>
        <p:spPr>
          <a:xfrm>
            <a:off x="6894992" y="2695854"/>
            <a:ext cx="198266" cy="20714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正方形/長方形 30">
            <a:extLst>
              <a:ext uri="{FF2B5EF4-FFF2-40B4-BE49-F238E27FC236}">
                <a16:creationId xmlns:a16="http://schemas.microsoft.com/office/drawing/2014/main" id="{80E5E845-1A98-49A5-B503-1158ACCF3D93}"/>
              </a:ext>
            </a:extLst>
          </p:cNvPr>
          <p:cNvSpPr/>
          <p:nvPr/>
        </p:nvSpPr>
        <p:spPr>
          <a:xfrm>
            <a:off x="6994126" y="3141217"/>
            <a:ext cx="1013532" cy="5252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BAA1A870-00ED-4843-890B-08F24574F1DC}"/>
                  </a:ext>
                </a:extLst>
              </p:cNvPr>
              <p:cNvSpPr txBox="1"/>
              <p:nvPr/>
            </p:nvSpPr>
            <p:spPr>
              <a:xfrm>
                <a:off x="4195634" y="4340139"/>
                <a:ext cx="1998176"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2" name="テキスト ボックス 31">
                <a:extLst>
                  <a:ext uri="{FF2B5EF4-FFF2-40B4-BE49-F238E27FC236}">
                    <a16:creationId xmlns:a16="http://schemas.microsoft.com/office/drawing/2014/main" id="{BAA1A870-00ED-4843-890B-08F24574F1DC}"/>
                  </a:ext>
                </a:extLst>
              </p:cNvPr>
              <p:cNvSpPr txBox="1">
                <a:spLocks noRot="1" noChangeAspect="1" noMove="1" noResize="1" noEditPoints="1" noAdjustHandles="1" noChangeArrowheads="1" noChangeShapeType="1" noTextEdit="1"/>
              </p:cNvSpPr>
              <p:nvPr/>
            </p:nvSpPr>
            <p:spPr>
              <a:xfrm>
                <a:off x="4195634" y="4340139"/>
                <a:ext cx="1998176" cy="43223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22CEAA06-D875-49B7-8DB9-CD37CABA5DF6}"/>
                  </a:ext>
                </a:extLst>
              </p:cNvPr>
              <p:cNvSpPr txBox="1"/>
              <p:nvPr/>
            </p:nvSpPr>
            <p:spPr>
              <a:xfrm>
                <a:off x="4197115" y="4936422"/>
                <a:ext cx="200510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22CEAA06-D875-49B7-8DB9-CD37CABA5DF6}"/>
                  </a:ext>
                </a:extLst>
              </p:cNvPr>
              <p:cNvSpPr txBox="1">
                <a:spLocks noRot="1" noChangeAspect="1" noMove="1" noResize="1" noEditPoints="1" noAdjustHandles="1" noChangeArrowheads="1" noChangeShapeType="1" noTextEdit="1"/>
              </p:cNvSpPr>
              <p:nvPr/>
            </p:nvSpPr>
            <p:spPr>
              <a:xfrm>
                <a:off x="4197115" y="4936422"/>
                <a:ext cx="2005101" cy="432234"/>
              </a:xfrm>
              <a:prstGeom prst="rect">
                <a:avLst/>
              </a:prstGeom>
              <a:blipFill>
                <a:blip r:embed="rId11"/>
                <a:stretch>
                  <a:fillRect/>
                </a:stretch>
              </a:blipFill>
            </p:spPr>
            <p:txBody>
              <a:bodyPr/>
              <a:lstStyle/>
              <a:p>
                <a:r>
                  <a:rPr lang="en-GB">
                    <a:noFill/>
                  </a:rPr>
                  <a:t> </a:t>
                </a:r>
              </a:p>
            </p:txBody>
          </p:sp>
        </mc:Fallback>
      </mc:AlternateContent>
      <p:sp>
        <p:nvSpPr>
          <p:cNvPr id="34" name="Arc 53">
            <a:extLst>
              <a:ext uri="{FF2B5EF4-FFF2-40B4-BE49-F238E27FC236}">
                <a16:creationId xmlns:a16="http://schemas.microsoft.com/office/drawing/2014/main" id="{DD40784C-8038-4EB8-8B9A-D996F19DB838}"/>
              </a:ext>
            </a:extLst>
          </p:cNvPr>
          <p:cNvSpPr/>
          <p:nvPr/>
        </p:nvSpPr>
        <p:spPr>
          <a:xfrm>
            <a:off x="8004788" y="2885245"/>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54">
                <a:extLst>
                  <a:ext uri="{FF2B5EF4-FFF2-40B4-BE49-F238E27FC236}">
                    <a16:creationId xmlns:a16="http://schemas.microsoft.com/office/drawing/2014/main" id="{A3924097-E2EA-41FC-A4CD-6D09BD31B706}"/>
                  </a:ext>
                </a:extLst>
              </p:cNvPr>
              <p:cNvSpPr txBox="1"/>
              <p:nvPr/>
            </p:nvSpPr>
            <p:spPr>
              <a:xfrm>
                <a:off x="8133880" y="2784898"/>
                <a:ext cx="1134409"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terms using the above</a:t>
                </a:r>
              </a:p>
            </p:txBody>
          </p:sp>
        </mc:Choice>
        <mc:Fallback xmlns="">
          <p:sp>
            <p:nvSpPr>
              <p:cNvPr id="35" name="TextBox 54">
                <a:extLst>
                  <a:ext uri="{FF2B5EF4-FFF2-40B4-BE49-F238E27FC236}">
                    <a16:creationId xmlns:a16="http://schemas.microsoft.com/office/drawing/2014/main" id="{A3924097-E2EA-41FC-A4CD-6D09BD31B706}"/>
                  </a:ext>
                </a:extLst>
              </p:cNvPr>
              <p:cNvSpPr txBox="1">
                <a:spLocks noRot="1" noChangeAspect="1" noMove="1" noResize="1" noEditPoints="1" noAdjustHandles="1" noChangeArrowheads="1" noChangeShapeType="1" noTextEdit="1"/>
              </p:cNvSpPr>
              <p:nvPr/>
            </p:nvSpPr>
            <p:spPr>
              <a:xfrm>
                <a:off x="8133880" y="2784898"/>
                <a:ext cx="1134409" cy="646331"/>
              </a:xfrm>
              <a:prstGeom prst="rect">
                <a:avLst/>
              </a:prstGeom>
              <a:blipFill>
                <a:blip r:embed="rId12"/>
                <a:stretch>
                  <a:fillRect t="-943" b="-6604"/>
                </a:stretch>
              </a:blipFill>
            </p:spPr>
            <p:txBody>
              <a:bodyPr/>
              <a:lstStyle/>
              <a:p>
                <a:r>
                  <a:rPr lang="en-GB">
                    <a:noFill/>
                  </a:rPr>
                  <a:t> </a:t>
                </a:r>
              </a:p>
            </p:txBody>
          </p:sp>
        </mc:Fallback>
      </mc:AlternateContent>
      <p:sp>
        <p:nvSpPr>
          <p:cNvPr id="36" name="Arc 53">
            <a:extLst>
              <a:ext uri="{FF2B5EF4-FFF2-40B4-BE49-F238E27FC236}">
                <a16:creationId xmlns:a16="http://schemas.microsoft.com/office/drawing/2014/main" id="{1E416B78-C706-4F3C-9C5A-158D7C7AAF9A}"/>
              </a:ext>
            </a:extLst>
          </p:cNvPr>
          <p:cNvSpPr/>
          <p:nvPr/>
        </p:nvSpPr>
        <p:spPr>
          <a:xfrm>
            <a:off x="7969277" y="3400150"/>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E76DD1E9-B906-4BE8-A68D-F0368001FE0F}"/>
              </a:ext>
            </a:extLst>
          </p:cNvPr>
          <p:cNvSpPr/>
          <p:nvPr/>
        </p:nvSpPr>
        <p:spPr>
          <a:xfrm>
            <a:off x="7578660" y="4030465"/>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4CEB4A17-2089-4D89-A9F6-CCE684E6B1E5}"/>
              </a:ext>
            </a:extLst>
          </p:cNvPr>
          <p:cNvSpPr/>
          <p:nvPr/>
        </p:nvSpPr>
        <p:spPr>
          <a:xfrm>
            <a:off x="6131599" y="4625269"/>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7C807683-1B7A-47E5-9B72-304D97709049}"/>
              </a:ext>
            </a:extLst>
          </p:cNvPr>
          <p:cNvSpPr txBox="1"/>
          <p:nvPr/>
        </p:nvSpPr>
        <p:spPr>
          <a:xfrm>
            <a:off x="8117604" y="3416693"/>
            <a:ext cx="113440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the bracket</a:t>
            </a:r>
          </a:p>
        </p:txBody>
      </p:sp>
      <p:sp>
        <p:nvSpPr>
          <p:cNvPr id="40" name="TextBox 54">
            <a:extLst>
              <a:ext uri="{FF2B5EF4-FFF2-40B4-BE49-F238E27FC236}">
                <a16:creationId xmlns:a16="http://schemas.microsoft.com/office/drawing/2014/main" id="{2024E95E-9502-4245-BC2B-305C9E8EF3E7}"/>
              </a:ext>
            </a:extLst>
          </p:cNvPr>
          <p:cNvSpPr txBox="1"/>
          <p:nvPr/>
        </p:nvSpPr>
        <p:spPr>
          <a:xfrm>
            <a:off x="7673720" y="4144661"/>
            <a:ext cx="11344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41" name="TextBox 54">
            <a:extLst>
              <a:ext uri="{FF2B5EF4-FFF2-40B4-BE49-F238E27FC236}">
                <a16:creationId xmlns:a16="http://schemas.microsoft.com/office/drawing/2014/main" id="{086FF012-1364-469E-8EEA-F38FCCBE3F54}"/>
              </a:ext>
            </a:extLst>
          </p:cNvPr>
          <p:cNvSpPr txBox="1"/>
          <p:nvPr/>
        </p:nvSpPr>
        <p:spPr>
          <a:xfrm>
            <a:off x="6342070" y="4712833"/>
            <a:ext cx="11344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10</a:t>
            </a:r>
          </a:p>
        </p:txBody>
      </p:sp>
      <mc:AlternateContent xmlns:mc="http://schemas.openxmlformats.org/markup-compatibility/2006" xmlns:a14="http://schemas.microsoft.com/office/drawing/2010/main">
        <mc:Choice Requires="a14">
          <p:sp>
            <p:nvSpPr>
              <p:cNvPr id="42" name="TextBox 54">
                <a:extLst>
                  <a:ext uri="{FF2B5EF4-FFF2-40B4-BE49-F238E27FC236}">
                    <a16:creationId xmlns:a16="http://schemas.microsoft.com/office/drawing/2014/main" id="{1DB868C7-684D-4358-9313-FD0C10BB34C3}"/>
                  </a:ext>
                </a:extLst>
              </p:cNvPr>
              <p:cNvSpPr txBox="1"/>
              <p:nvPr/>
            </p:nvSpPr>
            <p:spPr>
              <a:xfrm>
                <a:off x="4527611" y="1826108"/>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 in the second equation with expressions in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a:t>
                </a:r>
              </a:p>
            </p:txBody>
          </p:sp>
        </mc:Choice>
        <mc:Fallback xmlns="">
          <p:sp>
            <p:nvSpPr>
              <p:cNvPr id="42" name="TextBox 54">
                <a:extLst>
                  <a:ext uri="{FF2B5EF4-FFF2-40B4-BE49-F238E27FC236}">
                    <a16:creationId xmlns:a16="http://schemas.microsoft.com/office/drawing/2014/main" id="{1DB868C7-684D-4358-9313-FD0C10BB34C3}"/>
                  </a:ext>
                </a:extLst>
              </p:cNvPr>
              <p:cNvSpPr txBox="1">
                <a:spLocks noRot="1" noChangeAspect="1" noMove="1" noResize="1" noEditPoints="1" noAdjustHandles="1" noChangeArrowheads="1" noChangeShapeType="1" noTextEdit="1"/>
              </p:cNvSpPr>
              <p:nvPr/>
            </p:nvSpPr>
            <p:spPr>
              <a:xfrm>
                <a:off x="4527611" y="1826108"/>
                <a:ext cx="3994952" cy="523220"/>
              </a:xfrm>
              <a:prstGeom prst="rect">
                <a:avLst/>
              </a:prstGeom>
              <a:blipFill>
                <a:blip r:embed="rId13"/>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22">
                <a:extLst>
                  <a:ext uri="{FF2B5EF4-FFF2-40B4-BE49-F238E27FC236}">
                    <a16:creationId xmlns:a16="http://schemas.microsoft.com/office/drawing/2014/main" id="{12A4AD75-6A4D-4B60-B713-C1797F9DFEF7}"/>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3" name="TextBox 22">
                <a:extLst>
                  <a:ext uri="{FF2B5EF4-FFF2-40B4-BE49-F238E27FC236}">
                    <a16:creationId xmlns:a16="http://schemas.microsoft.com/office/drawing/2014/main" id="{12A4AD75-6A4D-4B60-B713-C1797F9DFEF7}"/>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4E389BF4-4DA7-4314-9AB4-D3037AD60717}"/>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4" name="TextBox 23">
                <a:extLst>
                  <a:ext uri="{FF2B5EF4-FFF2-40B4-BE49-F238E27FC236}">
                    <a16:creationId xmlns:a16="http://schemas.microsoft.com/office/drawing/2014/main" id="{4E389BF4-4DA7-4314-9AB4-D3037AD60717}"/>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15"/>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4">
                <a:extLst>
                  <a:ext uri="{FF2B5EF4-FFF2-40B4-BE49-F238E27FC236}">
                    <a16:creationId xmlns:a16="http://schemas.microsoft.com/office/drawing/2014/main" id="{08D042FE-EA8E-4FE9-A8C4-0CC4B3B1C3C0}"/>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5" name="TextBox 24">
                <a:extLst>
                  <a:ext uri="{FF2B5EF4-FFF2-40B4-BE49-F238E27FC236}">
                    <a16:creationId xmlns:a16="http://schemas.microsoft.com/office/drawing/2014/main" id="{08D042FE-EA8E-4FE9-A8C4-0CC4B3B1C3C0}"/>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16"/>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3229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linds(horizont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linds(horizontal)">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blinds(horizontal)">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blinds(horizontal)">
                                      <p:cBhvr>
                                        <p:cTn id="1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p:bldP spid="33" grpId="0"/>
      <p:bldP spid="34" grpId="0" animBg="1"/>
      <p:bldP spid="35" grpId="0"/>
      <p:bldP spid="36" grpId="0" animBg="1"/>
      <p:bldP spid="37" grpId="0" animBg="1"/>
      <p:bldP spid="38" grpId="0" animBg="1"/>
      <p:bldP spid="39" grpId="0"/>
      <p:bldP spid="40" grpId="0"/>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33896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338961"/>
              </a:xfrm>
              <a:blipFill>
                <a:blip r:embed="rId2"/>
                <a:stretch>
                  <a:fillRect l="-333" t="-1124"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D087CE50-6B10-4A5C-AD6A-DB641F0CF7FE}"/>
                  </a:ext>
                </a:extLst>
              </p:cNvPr>
              <p:cNvSpPr txBox="1"/>
              <p:nvPr/>
            </p:nvSpPr>
            <p:spPr>
              <a:xfrm>
                <a:off x="4374472" y="1300378"/>
                <a:ext cx="2283781"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43" name="テキスト ボックス 42">
                <a:extLst>
                  <a:ext uri="{FF2B5EF4-FFF2-40B4-BE49-F238E27FC236}">
                    <a16:creationId xmlns:a16="http://schemas.microsoft.com/office/drawing/2014/main" id="{D087CE50-6B10-4A5C-AD6A-DB641F0CF7FE}"/>
                  </a:ext>
                </a:extLst>
              </p:cNvPr>
              <p:cNvSpPr txBox="1">
                <a:spLocks noRot="1" noChangeAspect="1" noMove="1" noResize="1" noEditPoints="1" noAdjustHandles="1" noChangeArrowheads="1" noChangeShapeType="1" noTextEdit="1"/>
              </p:cNvSpPr>
              <p:nvPr/>
            </p:nvSpPr>
            <p:spPr>
              <a:xfrm>
                <a:off x="4374472" y="1300378"/>
                <a:ext cx="2283781" cy="52456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AD494A6E-B8E5-49B5-9EDE-F285D94F75BC}"/>
                  </a:ext>
                </a:extLst>
              </p:cNvPr>
              <p:cNvSpPr txBox="1"/>
              <p:nvPr/>
            </p:nvSpPr>
            <p:spPr>
              <a:xfrm>
                <a:off x="4642282" y="1994316"/>
                <a:ext cx="198933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−0.8</m:t>
                      </m:r>
                      <m:r>
                        <a:rPr lang="en-US" sz="1400" b="0" i="1" smtClean="0">
                          <a:latin typeface="Cambria Math" panose="02040503050406030204" pitchFamily="18" charset="0"/>
                        </a:rPr>
                        <m:t>𝑚</m:t>
                      </m:r>
                      <m:r>
                        <a:rPr lang="en-US" sz="1400" b="0" i="1" smtClean="0">
                          <a:latin typeface="Cambria Math" panose="02040503050406030204" pitchFamily="18" charset="0"/>
                        </a:rPr>
                        <m:t>+0.16=0</m:t>
                      </m:r>
                    </m:oMath>
                  </m:oMathPara>
                </a14:m>
                <a:endParaRPr lang="en-US" sz="1400" dirty="0">
                  <a:latin typeface="Comic Sans MS" pitchFamily="66" charset="0"/>
                </a:endParaRPr>
              </a:p>
            </p:txBody>
          </p:sp>
        </mc:Choice>
        <mc:Fallback xmlns="">
          <p:sp>
            <p:nvSpPr>
              <p:cNvPr id="44" name="テキスト ボックス 43">
                <a:extLst>
                  <a:ext uri="{FF2B5EF4-FFF2-40B4-BE49-F238E27FC236}">
                    <a16:creationId xmlns:a16="http://schemas.microsoft.com/office/drawing/2014/main" id="{AD494A6E-B8E5-49B5-9EDE-F285D94F75BC}"/>
                  </a:ext>
                </a:extLst>
              </p:cNvPr>
              <p:cNvSpPr txBox="1">
                <a:spLocks noRot="1" noChangeAspect="1" noMove="1" noResize="1" noEditPoints="1" noAdjustHandles="1" noChangeArrowheads="1" noChangeShapeType="1" noTextEdit="1"/>
              </p:cNvSpPr>
              <p:nvPr/>
            </p:nvSpPr>
            <p:spPr>
              <a:xfrm>
                <a:off x="4642282" y="1994316"/>
                <a:ext cx="1989337"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C01344FE-5FDA-40EF-8F80-6F407DFC86AE}"/>
                  </a:ext>
                </a:extLst>
              </p:cNvPr>
              <p:cNvSpPr txBox="1"/>
              <p:nvPr/>
            </p:nvSpPr>
            <p:spPr>
              <a:xfrm>
                <a:off x="5895513" y="2510702"/>
                <a:ext cx="851516"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=0.4</m:t>
                      </m:r>
                    </m:oMath>
                  </m:oMathPara>
                </a14:m>
                <a:endParaRPr lang="en-US" sz="1400" dirty="0">
                  <a:latin typeface="Comic Sans MS" pitchFamily="66" charset="0"/>
                </a:endParaRPr>
              </a:p>
            </p:txBody>
          </p:sp>
        </mc:Choice>
        <mc:Fallback xmlns="">
          <p:sp>
            <p:nvSpPr>
              <p:cNvPr id="48" name="テキスト ボックス 47">
                <a:extLst>
                  <a:ext uri="{FF2B5EF4-FFF2-40B4-BE49-F238E27FC236}">
                    <a16:creationId xmlns:a16="http://schemas.microsoft.com/office/drawing/2014/main" id="{C01344FE-5FDA-40EF-8F80-6F407DFC86AE}"/>
                  </a:ext>
                </a:extLst>
              </p:cNvPr>
              <p:cNvSpPr txBox="1">
                <a:spLocks noRot="1" noChangeAspect="1" noMove="1" noResize="1" noEditPoints="1" noAdjustHandles="1" noChangeArrowheads="1" noChangeShapeType="1" noTextEdit="1"/>
              </p:cNvSpPr>
              <p:nvPr/>
            </p:nvSpPr>
            <p:spPr>
              <a:xfrm>
                <a:off x="5895513" y="2510702"/>
                <a:ext cx="85151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8BDA4A24-555E-4FAA-A198-2B59F0188EB2}"/>
                  </a:ext>
                </a:extLst>
              </p:cNvPr>
              <p:cNvSpPr txBox="1"/>
              <p:nvPr/>
            </p:nvSpPr>
            <p:spPr>
              <a:xfrm>
                <a:off x="5920658" y="3028765"/>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49" name="TextBox 23">
                <a:extLst>
                  <a:ext uri="{FF2B5EF4-FFF2-40B4-BE49-F238E27FC236}">
                    <a16:creationId xmlns:a16="http://schemas.microsoft.com/office/drawing/2014/main" id="{8BDA4A24-555E-4FAA-A198-2B59F0188EB2}"/>
                  </a:ext>
                </a:extLst>
              </p:cNvPr>
              <p:cNvSpPr txBox="1">
                <a:spLocks noRot="1" noChangeAspect="1" noMove="1" noResize="1" noEditPoints="1" noAdjustHandles="1" noChangeArrowheads="1" noChangeShapeType="1" noTextEdit="1"/>
              </p:cNvSpPr>
              <p:nvPr/>
            </p:nvSpPr>
            <p:spPr>
              <a:xfrm>
                <a:off x="5920658" y="3028765"/>
                <a:ext cx="1577804" cy="307777"/>
              </a:xfrm>
              <a:prstGeom prst="rect">
                <a:avLst/>
              </a:prstGeom>
              <a:blipFill>
                <a:blip r:embed="rId11"/>
                <a:stretch>
                  <a:fillRect b="-10000"/>
                </a:stretch>
              </a:blipFill>
              <a:ln w="25400">
                <a:noFill/>
              </a:ln>
            </p:spPr>
            <p:txBody>
              <a:bodyPr/>
              <a:lstStyle/>
              <a:p>
                <a:r>
                  <a:rPr lang="en-GB">
                    <a:noFill/>
                  </a:rPr>
                  <a:t> </a:t>
                </a:r>
              </a:p>
            </p:txBody>
          </p:sp>
        </mc:Fallback>
      </mc:AlternateContent>
      <p:sp>
        <p:nvSpPr>
          <p:cNvPr id="50" name="Arc 53">
            <a:extLst>
              <a:ext uri="{FF2B5EF4-FFF2-40B4-BE49-F238E27FC236}">
                <a16:creationId xmlns:a16="http://schemas.microsoft.com/office/drawing/2014/main" id="{15D46325-4F67-4FC2-8732-F7C48375C2E2}"/>
              </a:ext>
            </a:extLst>
          </p:cNvPr>
          <p:cNvSpPr/>
          <p:nvPr/>
        </p:nvSpPr>
        <p:spPr>
          <a:xfrm>
            <a:off x="6418642" y="1620173"/>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A07E8E87-188F-4C8C-9CEA-8DCA731527CA}"/>
              </a:ext>
            </a:extLst>
          </p:cNvPr>
          <p:cNvSpPr txBox="1"/>
          <p:nvPr/>
        </p:nvSpPr>
        <p:spPr>
          <a:xfrm>
            <a:off x="6640494" y="1559777"/>
            <a:ext cx="150032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52" name="Arc 53">
            <a:extLst>
              <a:ext uri="{FF2B5EF4-FFF2-40B4-BE49-F238E27FC236}">
                <a16:creationId xmlns:a16="http://schemas.microsoft.com/office/drawing/2014/main" id="{98BA20AF-2058-4EF4-92F2-D2416398D740}"/>
              </a:ext>
            </a:extLst>
          </p:cNvPr>
          <p:cNvSpPr/>
          <p:nvPr/>
        </p:nvSpPr>
        <p:spPr>
          <a:xfrm>
            <a:off x="6579920" y="213655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A0E13392-A224-4570-9EC5-FC155B08FC13}"/>
              </a:ext>
            </a:extLst>
          </p:cNvPr>
          <p:cNvSpPr/>
          <p:nvPr/>
        </p:nvSpPr>
        <p:spPr>
          <a:xfrm>
            <a:off x="7281256" y="2695851"/>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4">
            <a:extLst>
              <a:ext uri="{FF2B5EF4-FFF2-40B4-BE49-F238E27FC236}">
                <a16:creationId xmlns:a16="http://schemas.microsoft.com/office/drawing/2014/main" id="{084BD64E-11C8-4A4C-8FC2-B49DF1ACB068}"/>
              </a:ext>
            </a:extLst>
          </p:cNvPr>
          <p:cNvSpPr txBox="1"/>
          <p:nvPr/>
        </p:nvSpPr>
        <p:spPr>
          <a:xfrm>
            <a:off x="6747025" y="2269990"/>
            <a:ext cx="67470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CB05F2D-CA81-46CD-8209-33182AF8E3C8}"/>
                  </a:ext>
                </a:extLst>
              </p:cNvPr>
              <p:cNvSpPr txBox="1"/>
              <p:nvPr/>
            </p:nvSpPr>
            <p:spPr>
              <a:xfrm>
                <a:off x="7474999" y="2438666"/>
                <a:ext cx="1589102"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from above. There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=0.4</m:t>
                    </m:r>
                  </m:oMath>
                </a14:m>
                <a:endParaRPr lang="en-US" sz="1200" dirty="0">
                  <a:solidFill>
                    <a:srgbClr val="FF0000"/>
                  </a:solidFill>
                  <a:latin typeface="Comic Sans MS" panose="030F0702030302020204" pitchFamily="66" charset="0"/>
                </a:endParaRPr>
              </a:p>
            </p:txBody>
          </p:sp>
        </mc:Choice>
        <mc:Fallback xmlns="">
          <p:sp>
            <p:nvSpPr>
              <p:cNvPr id="55" name="TextBox 54">
                <a:extLst>
                  <a:ext uri="{FF2B5EF4-FFF2-40B4-BE49-F238E27FC236}">
                    <a16:creationId xmlns:a16="http://schemas.microsoft.com/office/drawing/2014/main" id="{5CB05F2D-CA81-46CD-8209-33182AF8E3C8}"/>
                  </a:ext>
                </a:extLst>
              </p:cNvPr>
              <p:cNvSpPr txBox="1">
                <a:spLocks noRot="1" noChangeAspect="1" noMove="1" noResize="1" noEditPoints="1" noAdjustHandles="1" noChangeArrowheads="1" noChangeShapeType="1" noTextEdit="1"/>
              </p:cNvSpPr>
              <p:nvPr/>
            </p:nvSpPr>
            <p:spPr>
              <a:xfrm>
                <a:off x="7474999" y="2438666"/>
                <a:ext cx="1589102" cy="1015663"/>
              </a:xfrm>
              <a:prstGeom prst="rect">
                <a:avLst/>
              </a:prstGeom>
              <a:blipFill>
                <a:blip r:embed="rId12"/>
                <a:stretch>
                  <a:fillRect r="-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CAACD013-1AD6-48D2-9168-84A4BE6FAA16}"/>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CAACD013-1AD6-48D2-9168-84A4BE6FAA16}"/>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3"/>
                <a:stretch>
                  <a:fillRect b="-7843"/>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762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blinds(horizontal)">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linds(horizont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P spid="49" grpId="0"/>
      <p:bldP spid="50" grpId="0" animBg="1"/>
      <p:bldP spid="51" grpId="0"/>
      <p:bldP spid="52" grpId="0" animBg="1"/>
      <p:bldP spid="53" grpId="0" animBg="1"/>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1248052" y="5744861"/>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6</m:t>
                          </m:r>
                        </m:num>
                        <m:den>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den>
                      </m:f>
                      <m:r>
                        <a:rPr lang="en-US" sz="1400" b="0" i="1" smtClean="0">
                          <a:solidFill>
                            <a:srgbClr val="FF0000"/>
                          </a:solidFill>
                          <a:latin typeface="Cambria Math" panose="02040503050406030204" pitchFamily="18" charset="0"/>
                        </a:rPr>
                        <m:t>+3</m:t>
                      </m:r>
                    </m:oMath>
                  </m:oMathPara>
                </a14:m>
                <a:endParaRPr lang="en-US" sz="1400" dirty="0">
                  <a:solidFill>
                    <a:srgbClr val="FF0000"/>
                  </a:solidFill>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1248052" y="5744861"/>
                <a:ext cx="1469993" cy="5006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E2ED4CFA-CD59-4C66-829D-C4974440866B}"/>
                  </a:ext>
                </a:extLst>
              </p:cNvPr>
              <p:cNvSpPr txBox="1"/>
              <p:nvPr/>
            </p:nvSpPr>
            <p:spPr>
              <a:xfrm>
                <a:off x="4145779" y="1460462"/>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54" name="テキスト ボックス 53">
                <a:extLst>
                  <a:ext uri="{FF2B5EF4-FFF2-40B4-BE49-F238E27FC236}">
                    <a16:creationId xmlns:a16="http://schemas.microsoft.com/office/drawing/2014/main" id="{E2ED4CFA-CD59-4C66-829D-C4974440866B}"/>
                  </a:ext>
                </a:extLst>
              </p:cNvPr>
              <p:cNvSpPr txBox="1">
                <a:spLocks noRot="1" noChangeAspect="1" noMove="1" noResize="1" noEditPoints="1" noAdjustHandles="1" noChangeArrowheads="1" noChangeShapeType="1" noTextEdit="1"/>
              </p:cNvSpPr>
              <p:nvPr/>
            </p:nvSpPr>
            <p:spPr>
              <a:xfrm>
                <a:off x="4145779" y="1460462"/>
                <a:ext cx="2445144" cy="307777"/>
              </a:xfrm>
              <a:prstGeom prst="rect">
                <a:avLst/>
              </a:prstGeom>
              <a:blipFill>
                <a:blip r:embed="rId4"/>
                <a:stretch>
                  <a:fillRect/>
                </a:stretch>
              </a:blipFill>
            </p:spPr>
            <p:txBody>
              <a:bodyPr/>
              <a:lstStyle/>
              <a:p>
                <a:r>
                  <a:rPr lang="en-GB">
                    <a:noFill/>
                  </a:rPr>
                  <a:t> </a:t>
                </a:r>
              </a:p>
            </p:txBody>
          </p:sp>
        </mc:Fallback>
      </mc:AlternateContent>
      <p:sp>
        <p:nvSpPr>
          <p:cNvPr id="55" name="円弧 54">
            <a:extLst>
              <a:ext uri="{FF2B5EF4-FFF2-40B4-BE49-F238E27FC236}">
                <a16:creationId xmlns:a16="http://schemas.microsoft.com/office/drawing/2014/main" id="{CE0A318B-A3CC-4D13-86C1-2A4B8A7A4B2B}"/>
              </a:ext>
            </a:extLst>
          </p:cNvPr>
          <p:cNvSpPr/>
          <p:nvPr/>
        </p:nvSpPr>
        <p:spPr>
          <a:xfrm>
            <a:off x="6354815" y="163013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EDFDDF18-6D1B-4B86-B65B-37F77B8635DA}"/>
                  </a:ext>
                </a:extLst>
              </p:cNvPr>
              <p:cNvSpPr txBox="1"/>
              <p:nvPr/>
            </p:nvSpPr>
            <p:spPr>
              <a:xfrm>
                <a:off x="6636191" y="1728155"/>
                <a:ext cx="103209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Let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=6</m:t>
                    </m:r>
                  </m:oMath>
                </a14:m>
                <a:endParaRPr lang="en-GB" sz="1400" dirty="0">
                  <a:solidFill>
                    <a:srgbClr val="FF0000"/>
                  </a:solidFill>
                  <a:latin typeface="Comic Sans MS" panose="030F0702030302020204" pitchFamily="66" charset="0"/>
                </a:endParaRPr>
              </a:p>
            </p:txBody>
          </p:sp>
        </mc:Choice>
        <mc:Fallback xmlns="">
          <p:sp>
            <p:nvSpPr>
              <p:cNvPr id="56" name="テキスト ボックス 55">
                <a:extLst>
                  <a:ext uri="{FF2B5EF4-FFF2-40B4-BE49-F238E27FC236}">
                    <a16:creationId xmlns:a16="http://schemas.microsoft.com/office/drawing/2014/main" id="{EDFDDF18-6D1B-4B86-B65B-37F77B8635DA}"/>
                  </a:ext>
                </a:extLst>
              </p:cNvPr>
              <p:cNvSpPr txBox="1">
                <a:spLocks noRot="1" noChangeAspect="1" noMove="1" noResize="1" noEditPoints="1" noAdjustHandles="1" noChangeArrowheads="1" noChangeShapeType="1" noTextEdit="1"/>
              </p:cNvSpPr>
              <p:nvPr/>
            </p:nvSpPr>
            <p:spPr>
              <a:xfrm>
                <a:off x="6636191" y="1728155"/>
                <a:ext cx="1032095" cy="307777"/>
              </a:xfrm>
              <a:prstGeom prst="rect">
                <a:avLst/>
              </a:prstGeom>
              <a:blipFill>
                <a:blip r:embed="rId5"/>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8BB063F0-6984-401A-9555-BF5C6D48C5E5}"/>
                  </a:ext>
                </a:extLst>
              </p:cNvPr>
              <p:cNvSpPr txBox="1"/>
              <p:nvPr/>
            </p:nvSpPr>
            <p:spPr>
              <a:xfrm>
                <a:off x="4091457" y="2048938"/>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8</m:t>
                          </m:r>
                        </m:e>
                      </m:d>
                      <m:r>
                        <a:rPr lang="en-US" sz="1400" b="0" i="1" smtClean="0">
                          <a:solidFill>
                            <a:schemeClr val="tx1"/>
                          </a:solidFill>
                          <a:latin typeface="Cambria Math" panose="02040503050406030204" pitchFamily="18" charset="0"/>
                        </a:rPr>
                        <m:t>+3(6)+6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28" name="テキスト ボックス 27">
                <a:extLst>
                  <a:ext uri="{FF2B5EF4-FFF2-40B4-BE49-F238E27FC236}">
                    <a16:creationId xmlns:a16="http://schemas.microsoft.com/office/drawing/2014/main" id="{8BB063F0-6984-401A-9555-BF5C6D48C5E5}"/>
                  </a:ext>
                </a:extLst>
              </p:cNvPr>
              <p:cNvSpPr txBox="1">
                <a:spLocks noRot="1" noChangeAspect="1" noMove="1" noResize="1" noEditPoints="1" noAdjustHandles="1" noChangeArrowheads="1" noChangeShapeType="1" noTextEdit="1"/>
              </p:cNvSpPr>
              <p:nvPr/>
            </p:nvSpPr>
            <p:spPr>
              <a:xfrm>
                <a:off x="4091457" y="2048938"/>
                <a:ext cx="2445144" cy="307777"/>
              </a:xfrm>
              <a:prstGeom prst="rect">
                <a:avLst/>
              </a:prstGeom>
              <a:blipFill>
                <a:blip r:embed="rId6"/>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F2BD71A8-9548-4D00-BEDB-CC434281CB80}"/>
                  </a:ext>
                </a:extLst>
              </p:cNvPr>
              <p:cNvSpPr txBox="1"/>
              <p:nvPr/>
            </p:nvSpPr>
            <p:spPr>
              <a:xfrm>
                <a:off x="4053735" y="2635904"/>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2</m:t>
                          </m:r>
                        </m:e>
                        <m:sup>
                          <m:r>
                            <a:rPr lang="en-US" sz="1400" b="0" i="1" smtClean="0">
                              <a:solidFill>
                                <a:schemeClr val="tx1"/>
                              </a:solidFill>
                              <a:latin typeface="Cambria Math" panose="02040503050406030204" pitchFamily="18" charset="0"/>
                            </a:rPr>
                            <m:t>3</m:t>
                          </m:r>
                        </m:sup>
                      </m:sSup>
                      <m:r>
                        <a:rPr lang="en-US" sz="1400" b="0" i="1" smtClean="0">
                          <a:solidFill>
                            <a:schemeClr val="tx1"/>
                          </a:solidFill>
                          <a:latin typeface="Cambria Math" panose="02040503050406030204" pitchFamily="18" charset="0"/>
                        </a:rPr>
                        <m:t>+3(6)+6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35" name="テキスト ボックス 34">
                <a:extLst>
                  <a:ext uri="{FF2B5EF4-FFF2-40B4-BE49-F238E27FC236}">
                    <a16:creationId xmlns:a16="http://schemas.microsoft.com/office/drawing/2014/main" id="{F2BD71A8-9548-4D00-BEDB-CC434281CB80}"/>
                  </a:ext>
                </a:extLst>
              </p:cNvPr>
              <p:cNvSpPr txBox="1">
                <a:spLocks noRot="1" noChangeAspect="1" noMove="1" noResize="1" noEditPoints="1" noAdjustHandles="1" noChangeArrowheads="1" noChangeShapeType="1" noTextEdit="1"/>
              </p:cNvSpPr>
              <p:nvPr/>
            </p:nvSpPr>
            <p:spPr>
              <a:xfrm>
                <a:off x="4053735" y="2635904"/>
                <a:ext cx="2445144" cy="307777"/>
              </a:xfrm>
              <a:prstGeom prst="rect">
                <a:avLst/>
              </a:prstGeom>
              <a:blipFill>
                <a:blip r:embed="rId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887A37A-D5F9-4669-BE8B-5D837B7D0986}"/>
                  </a:ext>
                </a:extLst>
              </p:cNvPr>
              <p:cNvSpPr txBox="1"/>
              <p:nvPr/>
            </p:nvSpPr>
            <p:spPr>
              <a:xfrm>
                <a:off x="3990361" y="3260594"/>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=−18</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2+18+6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36" name="テキスト ボックス 35">
                <a:extLst>
                  <a:ext uri="{FF2B5EF4-FFF2-40B4-BE49-F238E27FC236}">
                    <a16:creationId xmlns:a16="http://schemas.microsoft.com/office/drawing/2014/main" id="{B887A37A-D5F9-4669-BE8B-5D837B7D0986}"/>
                  </a:ext>
                </a:extLst>
              </p:cNvPr>
              <p:cNvSpPr txBox="1">
                <a:spLocks noRot="1" noChangeAspect="1" noMove="1" noResize="1" noEditPoints="1" noAdjustHandles="1" noChangeArrowheads="1" noChangeShapeType="1" noTextEdit="1"/>
              </p:cNvSpPr>
              <p:nvPr/>
            </p:nvSpPr>
            <p:spPr>
              <a:xfrm>
                <a:off x="3990361" y="3260594"/>
                <a:ext cx="2445144"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B8F0DE86-687B-452C-9A26-DC838BB41812}"/>
                  </a:ext>
                </a:extLst>
              </p:cNvPr>
              <p:cNvSpPr txBox="1"/>
              <p:nvPr/>
            </p:nvSpPr>
            <p:spPr>
              <a:xfrm>
                <a:off x="4124655" y="3856614"/>
                <a:ext cx="147944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=18−12</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43" name="テキスト ボックス 42">
                <a:extLst>
                  <a:ext uri="{FF2B5EF4-FFF2-40B4-BE49-F238E27FC236}">
                    <a16:creationId xmlns:a16="http://schemas.microsoft.com/office/drawing/2014/main" id="{B8F0DE86-687B-452C-9A26-DC838BB41812}"/>
                  </a:ext>
                </a:extLst>
              </p:cNvPr>
              <p:cNvSpPr txBox="1">
                <a:spLocks noRot="1" noChangeAspect="1" noMove="1" noResize="1" noEditPoints="1" noAdjustHandles="1" noChangeArrowheads="1" noChangeShapeType="1" noTextEdit="1"/>
              </p:cNvSpPr>
              <p:nvPr/>
            </p:nvSpPr>
            <p:spPr>
              <a:xfrm>
                <a:off x="4124655" y="3856614"/>
                <a:ext cx="1479441" cy="307777"/>
              </a:xfrm>
              <a:prstGeom prst="rect">
                <a:avLst/>
              </a:prstGeom>
              <a:blipFill>
                <a:blip r:embed="rId9"/>
                <a:stretch>
                  <a:fillRect/>
                </a:stretch>
              </a:blipFill>
            </p:spPr>
            <p:txBody>
              <a:bodyPr/>
              <a:lstStyle/>
              <a:p>
                <a:r>
                  <a:rPr lang="en-GB">
                    <a:noFill/>
                  </a:rPr>
                  <a:t> </a:t>
                </a:r>
              </a:p>
            </p:txBody>
          </p:sp>
        </mc:Fallback>
      </mc:AlternateContent>
      <p:sp>
        <p:nvSpPr>
          <p:cNvPr id="44" name="円弧 43">
            <a:extLst>
              <a:ext uri="{FF2B5EF4-FFF2-40B4-BE49-F238E27FC236}">
                <a16:creationId xmlns:a16="http://schemas.microsoft.com/office/drawing/2014/main" id="{FD343B52-C59C-4E18-9CD7-97864DEC78D2}"/>
              </a:ext>
            </a:extLst>
          </p:cNvPr>
          <p:cNvSpPr/>
          <p:nvPr/>
        </p:nvSpPr>
        <p:spPr>
          <a:xfrm>
            <a:off x="6282387" y="219145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円弧 48">
            <a:extLst>
              <a:ext uri="{FF2B5EF4-FFF2-40B4-BE49-F238E27FC236}">
                <a16:creationId xmlns:a16="http://schemas.microsoft.com/office/drawing/2014/main" id="{59835976-003B-4699-A797-43B010D32A3E}"/>
              </a:ext>
            </a:extLst>
          </p:cNvPr>
          <p:cNvSpPr/>
          <p:nvPr/>
        </p:nvSpPr>
        <p:spPr>
          <a:xfrm>
            <a:off x="6173745" y="278898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円弧 49">
            <a:extLst>
              <a:ext uri="{FF2B5EF4-FFF2-40B4-BE49-F238E27FC236}">
                <a16:creationId xmlns:a16="http://schemas.microsoft.com/office/drawing/2014/main" id="{25AB98BF-FBB2-4365-95C9-E0B31CBAAF90}"/>
              </a:ext>
            </a:extLst>
          </p:cNvPr>
          <p:cNvSpPr/>
          <p:nvPr/>
        </p:nvSpPr>
        <p:spPr>
          <a:xfrm>
            <a:off x="6028890" y="340461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テキスト ボックス 56">
            <a:extLst>
              <a:ext uri="{FF2B5EF4-FFF2-40B4-BE49-F238E27FC236}">
                <a16:creationId xmlns:a16="http://schemas.microsoft.com/office/drawing/2014/main" id="{566C1577-C9D1-48B2-B4D1-1C39A15D2081}"/>
              </a:ext>
            </a:extLst>
          </p:cNvPr>
          <p:cNvSpPr txBox="1"/>
          <p:nvPr/>
        </p:nvSpPr>
        <p:spPr>
          <a:xfrm>
            <a:off x="6509442" y="2325684"/>
            <a:ext cx="18287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as a power</a:t>
            </a:r>
            <a:endParaRPr lang="en-GB" sz="1400" dirty="0">
              <a:solidFill>
                <a:srgbClr val="FF0000"/>
              </a:solidFill>
              <a:latin typeface="Comic Sans MS" panose="030F0702030302020204" pitchFamily="66" charset="0"/>
            </a:endParaRPr>
          </a:p>
        </p:txBody>
      </p:sp>
      <p:sp>
        <p:nvSpPr>
          <p:cNvPr id="58" name="テキスト ボックス 57">
            <a:extLst>
              <a:ext uri="{FF2B5EF4-FFF2-40B4-BE49-F238E27FC236}">
                <a16:creationId xmlns:a16="http://schemas.microsoft.com/office/drawing/2014/main" id="{53AF3545-3DFE-49BD-B5ED-F9AAC7613B67}"/>
              </a:ext>
            </a:extLst>
          </p:cNvPr>
          <p:cNvSpPr txBox="1"/>
          <p:nvPr/>
        </p:nvSpPr>
        <p:spPr>
          <a:xfrm>
            <a:off x="6464175" y="2886998"/>
            <a:ext cx="18287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Use the power law</a:t>
            </a:r>
            <a:endParaRPr lang="en-GB" sz="1400" dirty="0">
              <a:solidFill>
                <a:srgbClr val="FF0000"/>
              </a:solidFill>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5C67DB2F-E994-4D65-B2BC-3446F03C7F5A}"/>
              </a:ext>
            </a:extLst>
          </p:cNvPr>
          <p:cNvSpPr txBox="1"/>
          <p:nvPr/>
        </p:nvSpPr>
        <p:spPr>
          <a:xfrm>
            <a:off x="6310266" y="3556955"/>
            <a:ext cx="99588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70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linds(horizontal)">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28" grpId="0"/>
      <p:bldP spid="35" grpId="0"/>
      <p:bldP spid="36" grpId="0"/>
      <p:bldP spid="43" grpId="0"/>
      <p:bldP spid="44" grpId="0" animBg="1"/>
      <p:bldP spid="49" grpId="0" animBg="1"/>
      <p:bldP spid="50" grpId="0" animBg="1"/>
      <p:bldP spid="57" grpId="0"/>
      <p:bldP spid="58" grpId="0"/>
      <p:bldP spid="5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fish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333" t="-1015" r="-1664"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23">
                <a:extLst>
                  <a:ext uri="{FF2B5EF4-FFF2-40B4-BE49-F238E27FC236}">
                    <a16:creationId xmlns:a16="http://schemas.microsoft.com/office/drawing/2014/main" id="{69BC0FBD-3E07-4D55-AD9C-1C2539B049E2}"/>
                  </a:ext>
                </a:extLst>
              </p:cNvPr>
              <p:cNvSpPr txBox="1"/>
              <p:nvPr/>
            </p:nvSpPr>
            <p:spPr>
              <a:xfrm>
                <a:off x="4553496" y="1306498"/>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20" name="TextBox 23">
                <a:extLst>
                  <a:ext uri="{FF2B5EF4-FFF2-40B4-BE49-F238E27FC236}">
                    <a16:creationId xmlns:a16="http://schemas.microsoft.com/office/drawing/2014/main" id="{69BC0FBD-3E07-4D55-AD9C-1C2539B049E2}"/>
                  </a:ext>
                </a:extLst>
              </p:cNvPr>
              <p:cNvSpPr txBox="1">
                <a:spLocks noRot="1" noChangeAspect="1" noMove="1" noResize="1" noEditPoints="1" noAdjustHandles="1" noChangeArrowheads="1" noChangeShapeType="1" noTextEdit="1"/>
              </p:cNvSpPr>
              <p:nvPr/>
            </p:nvSpPr>
            <p:spPr>
              <a:xfrm>
                <a:off x="4553496" y="1306498"/>
                <a:ext cx="1577804" cy="307777"/>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3">
                <a:extLst>
                  <a:ext uri="{FF2B5EF4-FFF2-40B4-BE49-F238E27FC236}">
                    <a16:creationId xmlns:a16="http://schemas.microsoft.com/office/drawing/2014/main" id="{B19E86DE-F3AB-46B4-BD15-42D73AF37549}"/>
                  </a:ext>
                </a:extLst>
              </p:cNvPr>
              <p:cNvSpPr txBox="1"/>
              <p:nvPr/>
            </p:nvSpPr>
            <p:spPr>
              <a:xfrm>
                <a:off x="4448442" y="1742985"/>
                <a:ext cx="3662541"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oMath>
                  </m:oMathPara>
                </a14:m>
                <a:endParaRPr lang="en-GB" sz="1400" dirty="0"/>
              </a:p>
            </p:txBody>
          </p:sp>
        </mc:Choice>
        <mc:Fallback xmlns="">
          <p:sp>
            <p:nvSpPr>
              <p:cNvPr id="21" name="TextBox 23">
                <a:extLst>
                  <a:ext uri="{FF2B5EF4-FFF2-40B4-BE49-F238E27FC236}">
                    <a16:creationId xmlns:a16="http://schemas.microsoft.com/office/drawing/2014/main" id="{B19E86DE-F3AB-46B4-BD15-42D73AF37549}"/>
                  </a:ext>
                </a:extLst>
              </p:cNvPr>
              <p:cNvSpPr txBox="1">
                <a:spLocks noRot="1" noChangeAspect="1" noMove="1" noResize="1" noEditPoints="1" noAdjustHandles="1" noChangeArrowheads="1" noChangeShapeType="1" noTextEdit="1"/>
              </p:cNvSpPr>
              <p:nvPr/>
            </p:nvSpPr>
            <p:spPr>
              <a:xfrm>
                <a:off x="4448442" y="1742985"/>
                <a:ext cx="3662541" cy="501356"/>
              </a:xfrm>
              <a:prstGeom prst="rect">
                <a:avLst/>
              </a:prstGeom>
              <a:blipFill>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3">
                <a:extLst>
                  <a:ext uri="{FF2B5EF4-FFF2-40B4-BE49-F238E27FC236}">
                    <a16:creationId xmlns:a16="http://schemas.microsoft.com/office/drawing/2014/main" id="{5FE8AC82-8BC0-473E-A8AB-9040B2B0DAB0}"/>
                  </a:ext>
                </a:extLst>
              </p:cNvPr>
              <p:cNvSpPr txBox="1"/>
              <p:nvPr/>
            </p:nvSpPr>
            <p:spPr>
              <a:xfrm>
                <a:off x="4467677" y="2339269"/>
                <a:ext cx="2752099"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oMath>
                  </m:oMathPara>
                </a14:m>
                <a:endParaRPr lang="en-GB" sz="1400" dirty="0"/>
              </a:p>
            </p:txBody>
          </p:sp>
        </mc:Choice>
        <mc:Fallback xmlns="">
          <p:sp>
            <p:nvSpPr>
              <p:cNvPr id="22" name="TextBox 23">
                <a:extLst>
                  <a:ext uri="{FF2B5EF4-FFF2-40B4-BE49-F238E27FC236}">
                    <a16:creationId xmlns:a16="http://schemas.microsoft.com/office/drawing/2014/main" id="{5FE8AC82-8BC0-473E-A8AB-9040B2B0DAB0}"/>
                  </a:ext>
                </a:extLst>
              </p:cNvPr>
              <p:cNvSpPr txBox="1">
                <a:spLocks noRot="1" noChangeAspect="1" noMove="1" noResize="1" noEditPoints="1" noAdjustHandles="1" noChangeArrowheads="1" noChangeShapeType="1" noTextEdit="1"/>
              </p:cNvSpPr>
              <p:nvPr/>
            </p:nvSpPr>
            <p:spPr>
              <a:xfrm>
                <a:off x="4467677" y="2339269"/>
                <a:ext cx="2752099" cy="501356"/>
              </a:xfrm>
              <a:prstGeom prst="rect">
                <a:avLst/>
              </a:prstGeom>
              <a:blipFill>
                <a:blip r:embed="rId10"/>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3">
                <a:extLst>
                  <a:ext uri="{FF2B5EF4-FFF2-40B4-BE49-F238E27FC236}">
                    <a16:creationId xmlns:a16="http://schemas.microsoft.com/office/drawing/2014/main" id="{4FE7C624-55E0-423A-851B-7E90B75CE5C7}"/>
                  </a:ext>
                </a:extLst>
              </p:cNvPr>
              <p:cNvSpPr txBox="1"/>
              <p:nvPr/>
            </p:nvSpPr>
            <p:spPr>
              <a:xfrm>
                <a:off x="4469155" y="2962185"/>
                <a:ext cx="3035767"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r>
                        <a:rPr lang="en-US" sz="1400" b="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+0.4</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oMath>
                  </m:oMathPara>
                </a14:m>
                <a:endParaRPr lang="en-GB" sz="1400" dirty="0"/>
              </a:p>
            </p:txBody>
          </p:sp>
        </mc:Choice>
        <mc:Fallback xmlns="">
          <p:sp>
            <p:nvSpPr>
              <p:cNvPr id="23" name="TextBox 23">
                <a:extLst>
                  <a:ext uri="{FF2B5EF4-FFF2-40B4-BE49-F238E27FC236}">
                    <a16:creationId xmlns:a16="http://schemas.microsoft.com/office/drawing/2014/main" id="{4FE7C624-55E0-423A-851B-7E90B75CE5C7}"/>
                  </a:ext>
                </a:extLst>
              </p:cNvPr>
              <p:cNvSpPr txBox="1">
                <a:spLocks noRot="1" noChangeAspect="1" noMove="1" noResize="1" noEditPoints="1" noAdjustHandles="1" noChangeArrowheads="1" noChangeShapeType="1" noTextEdit="1"/>
              </p:cNvSpPr>
              <p:nvPr/>
            </p:nvSpPr>
            <p:spPr>
              <a:xfrm>
                <a:off x="4469155" y="2962185"/>
                <a:ext cx="3035767"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B599722D-69DA-43DB-984B-BDC3FCC791A6}"/>
                  </a:ext>
                </a:extLst>
              </p:cNvPr>
              <p:cNvSpPr txBox="1"/>
              <p:nvPr/>
            </p:nvSpPr>
            <p:spPr>
              <a:xfrm>
                <a:off x="4651899" y="3592765"/>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b="0" i="1"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in the first equation with expressions in </a:t>
                </a:r>
                <a14:m>
                  <m:oMath xmlns:m="http://schemas.openxmlformats.org/officeDocument/2006/math">
                    <m:r>
                      <a:rPr lang="en-US" sz="1400" b="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a:t>
                </a:r>
              </a:p>
            </p:txBody>
          </p:sp>
        </mc:Choice>
        <mc:Fallback xmlns="">
          <p:sp>
            <p:nvSpPr>
              <p:cNvPr id="24" name="TextBox 54">
                <a:extLst>
                  <a:ext uri="{FF2B5EF4-FFF2-40B4-BE49-F238E27FC236}">
                    <a16:creationId xmlns:a16="http://schemas.microsoft.com/office/drawing/2014/main" id="{B599722D-69DA-43DB-984B-BDC3FCC791A6}"/>
                  </a:ext>
                </a:extLst>
              </p:cNvPr>
              <p:cNvSpPr txBox="1">
                <a:spLocks noRot="1" noChangeAspect="1" noMove="1" noResize="1" noEditPoints="1" noAdjustHandles="1" noChangeArrowheads="1" noChangeShapeType="1" noTextEdit="1"/>
              </p:cNvSpPr>
              <p:nvPr/>
            </p:nvSpPr>
            <p:spPr>
              <a:xfrm>
                <a:off x="4651899" y="3592765"/>
                <a:ext cx="3994952" cy="523220"/>
              </a:xfrm>
              <a:prstGeom prst="rect">
                <a:avLst/>
              </a:prstGeom>
              <a:blipFill>
                <a:blip r:embed="rId12"/>
                <a:stretch>
                  <a:fillRect t="-1163" b="-11628"/>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F71A2755-1437-47EC-90D0-869791CAE443}"/>
              </a:ext>
            </a:extLst>
          </p:cNvPr>
          <p:cNvSpPr/>
          <p:nvPr/>
        </p:nvSpPr>
        <p:spPr>
          <a:xfrm>
            <a:off x="7936725" y="1540274"/>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54">
            <a:extLst>
              <a:ext uri="{FF2B5EF4-FFF2-40B4-BE49-F238E27FC236}">
                <a16:creationId xmlns:a16="http://schemas.microsoft.com/office/drawing/2014/main" id="{263EB7DF-6312-4163-A6EC-E2F4A3A6E19D}"/>
              </a:ext>
            </a:extLst>
          </p:cNvPr>
          <p:cNvSpPr txBox="1"/>
          <p:nvPr/>
        </p:nvSpPr>
        <p:spPr>
          <a:xfrm>
            <a:off x="8016537" y="1408857"/>
            <a:ext cx="123399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a:t>
            </a:r>
          </a:p>
        </p:txBody>
      </p:sp>
      <p:sp>
        <p:nvSpPr>
          <p:cNvPr id="27" name="Arc 53">
            <a:extLst>
              <a:ext uri="{FF2B5EF4-FFF2-40B4-BE49-F238E27FC236}">
                <a16:creationId xmlns:a16="http://schemas.microsoft.com/office/drawing/2014/main" id="{887EB9BC-6084-43E9-8AFE-A8F2DA41EF0A}"/>
              </a:ext>
            </a:extLst>
          </p:cNvPr>
          <p:cNvSpPr/>
          <p:nvPr/>
        </p:nvSpPr>
        <p:spPr>
          <a:xfrm>
            <a:off x="7892337" y="2117323"/>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53">
            <a:extLst>
              <a:ext uri="{FF2B5EF4-FFF2-40B4-BE49-F238E27FC236}">
                <a16:creationId xmlns:a16="http://schemas.microsoft.com/office/drawing/2014/main" id="{77C0EA52-19D2-46C0-A636-8079338F8CA5}"/>
              </a:ext>
            </a:extLst>
          </p:cNvPr>
          <p:cNvSpPr/>
          <p:nvPr/>
        </p:nvSpPr>
        <p:spPr>
          <a:xfrm>
            <a:off x="7333044" y="265886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54">
            <a:extLst>
              <a:ext uri="{FF2B5EF4-FFF2-40B4-BE49-F238E27FC236}">
                <a16:creationId xmlns:a16="http://schemas.microsoft.com/office/drawing/2014/main" id="{7B27596D-9786-4C02-B1C2-2DA6AA283093}"/>
              </a:ext>
            </a:extLst>
          </p:cNvPr>
          <p:cNvSpPr txBox="1"/>
          <p:nvPr/>
        </p:nvSpPr>
        <p:spPr>
          <a:xfrm>
            <a:off x="8018017" y="2085040"/>
            <a:ext cx="123399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differentials</a:t>
            </a:r>
          </a:p>
        </p:txBody>
      </p:sp>
      <p:sp>
        <p:nvSpPr>
          <p:cNvPr id="31" name="TextBox 54">
            <a:extLst>
              <a:ext uri="{FF2B5EF4-FFF2-40B4-BE49-F238E27FC236}">
                <a16:creationId xmlns:a16="http://schemas.microsoft.com/office/drawing/2014/main" id="{B9D835EB-5FEC-4F0C-A2CF-823383C079A4}"/>
              </a:ext>
            </a:extLst>
          </p:cNvPr>
          <p:cNvSpPr txBox="1"/>
          <p:nvPr/>
        </p:nvSpPr>
        <p:spPr>
          <a:xfrm>
            <a:off x="7458724" y="2741989"/>
            <a:ext cx="8418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p:sp>
        <p:nvSpPr>
          <p:cNvPr id="2" name="正方形/長方形 1">
            <a:extLst>
              <a:ext uri="{FF2B5EF4-FFF2-40B4-BE49-F238E27FC236}">
                <a16:creationId xmlns:a16="http://schemas.microsoft.com/office/drawing/2014/main" id="{8358D381-F499-4FC1-8120-505DE93D77F0}"/>
              </a:ext>
            </a:extLst>
          </p:cNvPr>
          <p:cNvSpPr/>
          <p:nvPr/>
        </p:nvSpPr>
        <p:spPr>
          <a:xfrm>
            <a:off x="4989249" y="1278384"/>
            <a:ext cx="1056443" cy="36398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正方形/長方形 31">
            <a:extLst>
              <a:ext uri="{FF2B5EF4-FFF2-40B4-BE49-F238E27FC236}">
                <a16:creationId xmlns:a16="http://schemas.microsoft.com/office/drawing/2014/main" id="{0498DA84-02A8-45F9-A4DC-38AF80F3E748}"/>
              </a:ext>
            </a:extLst>
          </p:cNvPr>
          <p:cNvSpPr/>
          <p:nvPr/>
        </p:nvSpPr>
        <p:spPr>
          <a:xfrm>
            <a:off x="4999606" y="1759258"/>
            <a:ext cx="3016930" cy="52230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正方形/長方形 32">
            <a:extLst>
              <a:ext uri="{FF2B5EF4-FFF2-40B4-BE49-F238E27FC236}">
                <a16:creationId xmlns:a16="http://schemas.microsoft.com/office/drawing/2014/main" id="{3567E27D-15B8-4A76-B46C-3727E9352558}"/>
              </a:ext>
            </a:extLst>
          </p:cNvPr>
          <p:cNvSpPr/>
          <p:nvPr/>
        </p:nvSpPr>
        <p:spPr>
          <a:xfrm>
            <a:off x="1349406" y="3622089"/>
            <a:ext cx="1553592"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AFEA307A-2EF5-4C36-B1E9-D81B819CC7A5}"/>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34" name="TextBox 23">
                <a:extLst>
                  <a:ext uri="{FF2B5EF4-FFF2-40B4-BE49-F238E27FC236}">
                    <a16:creationId xmlns:a16="http://schemas.microsoft.com/office/drawing/2014/main" id="{AFEA307A-2EF5-4C36-B1E9-D81B819CC7A5}"/>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3"/>
                <a:stretch>
                  <a:fillRect b="-7843"/>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26109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blinds(horizontal)">
                                      <p:cBhvr>
                                        <p:cTn id="7" dur="500"/>
                                        <p:tgtEl>
                                          <p:spTgt spid="7">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animBg="1"/>
      <p:bldP spid="26" grpId="0"/>
      <p:bldP spid="27" grpId="0" animBg="1"/>
      <p:bldP spid="28" grpId="0" animBg="1"/>
      <p:bldP spid="29" grpId="0"/>
      <p:bldP spid="31" grpId="0"/>
      <p:bldP spid="2" grpId="0" animBg="1"/>
      <p:bldP spid="2" grpId="1" animBg="1"/>
      <p:bldP spid="32" grpId="0" animBg="1"/>
      <p:bldP spid="32" grpId="1" animBg="1"/>
      <p:bldP spid="33" grpId="0" animBg="1"/>
      <p:bldP spid="3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fish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333" t="-1015" r="-1664"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5851168" y="2388449"/>
                <a:ext cx="1371722"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5851168" y="2388449"/>
                <a:ext cx="1371722"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23">
                <a:extLst>
                  <a:ext uri="{FF2B5EF4-FFF2-40B4-BE49-F238E27FC236}">
                    <a16:creationId xmlns:a16="http://schemas.microsoft.com/office/drawing/2014/main" id="{69BC0FBD-3E07-4D55-AD9C-1C2539B049E2}"/>
                  </a:ext>
                </a:extLst>
              </p:cNvPr>
              <p:cNvSpPr txBox="1"/>
              <p:nvPr/>
            </p:nvSpPr>
            <p:spPr>
              <a:xfrm>
                <a:off x="4500226" y="1324253"/>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20" name="TextBox 23">
                <a:extLst>
                  <a:ext uri="{FF2B5EF4-FFF2-40B4-BE49-F238E27FC236}">
                    <a16:creationId xmlns:a16="http://schemas.microsoft.com/office/drawing/2014/main" id="{69BC0FBD-3E07-4D55-AD9C-1C2539B049E2}"/>
                  </a:ext>
                </a:extLst>
              </p:cNvPr>
              <p:cNvSpPr txBox="1">
                <a:spLocks noRot="1" noChangeAspect="1" noMove="1" noResize="1" noEditPoints="1" noAdjustHandles="1" noChangeArrowheads="1" noChangeShapeType="1" noTextEdit="1"/>
              </p:cNvSpPr>
              <p:nvPr/>
            </p:nvSpPr>
            <p:spPr>
              <a:xfrm>
                <a:off x="4500226" y="1324253"/>
                <a:ext cx="1577804" cy="307777"/>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3">
                <a:extLst>
                  <a:ext uri="{FF2B5EF4-FFF2-40B4-BE49-F238E27FC236}">
                    <a16:creationId xmlns:a16="http://schemas.microsoft.com/office/drawing/2014/main" id="{4FE7C624-55E0-423A-851B-7E90B75CE5C7}"/>
                  </a:ext>
                </a:extLst>
              </p:cNvPr>
              <p:cNvSpPr txBox="1"/>
              <p:nvPr/>
            </p:nvSpPr>
            <p:spPr>
              <a:xfrm>
                <a:off x="6182545" y="1204407"/>
                <a:ext cx="3035767"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r>
                        <a:rPr lang="en-US" sz="1400" b="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+0.4</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oMath>
                  </m:oMathPara>
                </a14:m>
                <a:endParaRPr lang="en-GB" sz="1400" dirty="0"/>
              </a:p>
            </p:txBody>
          </p:sp>
        </mc:Choice>
        <mc:Fallback xmlns="">
          <p:sp>
            <p:nvSpPr>
              <p:cNvPr id="23" name="TextBox 23">
                <a:extLst>
                  <a:ext uri="{FF2B5EF4-FFF2-40B4-BE49-F238E27FC236}">
                    <a16:creationId xmlns:a16="http://schemas.microsoft.com/office/drawing/2014/main" id="{4FE7C624-55E0-423A-851B-7E90B75CE5C7}"/>
                  </a:ext>
                </a:extLst>
              </p:cNvPr>
              <p:cNvSpPr txBox="1">
                <a:spLocks noRot="1" noChangeAspect="1" noMove="1" noResize="1" noEditPoints="1" noAdjustHandles="1" noChangeArrowheads="1" noChangeShapeType="1" noTextEdit="1"/>
              </p:cNvSpPr>
              <p:nvPr/>
            </p:nvSpPr>
            <p:spPr>
              <a:xfrm>
                <a:off x="6182545" y="1204407"/>
                <a:ext cx="3035767" cy="501356"/>
              </a:xfrm>
              <a:prstGeom prst="rect">
                <a:avLst/>
              </a:prstGeom>
              <a:blipFill>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B599722D-69DA-43DB-984B-BDC3FCC791A6}"/>
                  </a:ext>
                </a:extLst>
              </p:cNvPr>
              <p:cNvSpPr txBox="1"/>
              <p:nvPr/>
            </p:nvSpPr>
            <p:spPr>
              <a:xfrm>
                <a:off x="4421081" y="1701822"/>
                <a:ext cx="450985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b="0" i="1"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in the first equation with expressions in </a:t>
                </a:r>
                <a14:m>
                  <m:oMath xmlns:m="http://schemas.openxmlformats.org/officeDocument/2006/math">
                    <m:r>
                      <a:rPr lang="en-US" sz="1400" b="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a:t>
                </a:r>
              </a:p>
            </p:txBody>
          </p:sp>
        </mc:Choice>
        <mc:Fallback xmlns="">
          <p:sp>
            <p:nvSpPr>
              <p:cNvPr id="24" name="TextBox 54">
                <a:extLst>
                  <a:ext uri="{FF2B5EF4-FFF2-40B4-BE49-F238E27FC236}">
                    <a16:creationId xmlns:a16="http://schemas.microsoft.com/office/drawing/2014/main" id="{B599722D-69DA-43DB-984B-BDC3FCC791A6}"/>
                  </a:ext>
                </a:extLst>
              </p:cNvPr>
              <p:cNvSpPr txBox="1">
                <a:spLocks noRot="1" noChangeAspect="1" noMove="1" noResize="1" noEditPoints="1" noAdjustHandles="1" noChangeArrowheads="1" noChangeShapeType="1" noTextEdit="1"/>
              </p:cNvSpPr>
              <p:nvPr/>
            </p:nvSpPr>
            <p:spPr>
              <a:xfrm>
                <a:off x="4421081" y="1701822"/>
                <a:ext cx="4509856" cy="523220"/>
              </a:xfrm>
              <a:prstGeom prst="rect">
                <a:avLst/>
              </a:prstGeom>
              <a:blipFill>
                <a:blip r:embed="rId10"/>
                <a:stretch>
                  <a:fillRect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257D9594-B9B4-4C5C-AABC-8DB75A2945D3}"/>
                  </a:ext>
                </a:extLst>
              </p:cNvPr>
              <p:cNvSpPr txBox="1"/>
              <p:nvPr/>
            </p:nvSpPr>
            <p:spPr>
              <a:xfrm>
                <a:off x="3915837" y="3027642"/>
                <a:ext cx="44520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0.4</m:t>
                      </m:r>
                      <m:r>
                        <a:rPr lang="en-US" sz="140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b="0" i="1" smtClean="0">
                          <a:latin typeface="Cambria Math" panose="02040503050406030204" pitchFamily="18" charset="0"/>
                        </a:rPr>
                        <m:t>0.4</m:t>
                      </m:r>
                      <m:r>
                        <a:rPr lang="en-US" sz="1400" i="1">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=0.3</m:t>
                      </m:r>
                      <m:r>
                        <a:rPr lang="en-GB" sz="1400" i="1">
                          <a:latin typeface="Cambria Math"/>
                        </a:rPr>
                        <m:t>(</m:t>
                      </m:r>
                      <m:r>
                        <a:rPr lang="en-US" sz="1400" i="1">
                          <a:latin typeface="Cambria Math"/>
                        </a:rPr>
                        <m:t>𝐴</m:t>
                      </m:r>
                      <m:r>
                        <a:rPr lang="en-US" sz="1400" i="1">
                          <a:latin typeface="Cambria Math"/>
                        </a:rPr>
                        <m:t>+</m:t>
                      </m:r>
                      <m:r>
                        <a:rPr lang="en-US" sz="1400" i="1">
                          <a:latin typeface="Cambria Math"/>
                        </a:rPr>
                        <m:t>𝐵𝑡</m:t>
                      </m:r>
                      <m:r>
                        <a:rPr lang="en-GB" sz="1400" i="1">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257D9594-B9B4-4C5C-AABC-8DB75A2945D3}"/>
                  </a:ext>
                </a:extLst>
              </p:cNvPr>
              <p:cNvSpPr txBox="1">
                <a:spLocks noRot="1" noChangeAspect="1" noMove="1" noResize="1" noEditPoints="1" noAdjustHandles="1" noChangeArrowheads="1" noChangeShapeType="1" noTextEdit="1"/>
              </p:cNvSpPr>
              <p:nvPr/>
            </p:nvSpPr>
            <p:spPr>
              <a:xfrm>
                <a:off x="3915837" y="3027642"/>
                <a:ext cx="4452053" cy="215444"/>
              </a:xfrm>
              <a:prstGeom prst="rect">
                <a:avLst/>
              </a:prstGeom>
              <a:blipFill>
                <a:blip r:embed="rId11"/>
                <a:stretch>
                  <a:fillRect l="-410" r="-547" b="-3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4D8045B4-2E09-4925-8504-3F3D9E35E260}"/>
                  </a:ext>
                </a:extLst>
              </p:cNvPr>
              <p:cNvSpPr txBox="1"/>
              <p:nvPr/>
            </p:nvSpPr>
            <p:spPr>
              <a:xfrm>
                <a:off x="3917316" y="3579538"/>
                <a:ext cx="488627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0.4</m:t>
                      </m:r>
                      <m:r>
                        <a:rPr lang="en-US" sz="140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b="0" i="1" smtClean="0">
                          <a:latin typeface="Cambria Math" panose="02040503050406030204" pitchFamily="18" charset="0"/>
                        </a:rPr>
                        <m:t>0.4</m:t>
                      </m:r>
                      <m:r>
                        <a:rPr lang="en-US" sz="1400" i="1">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=0.3</m:t>
                      </m:r>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+0.3</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4D8045B4-2E09-4925-8504-3F3D9E35E260}"/>
                  </a:ext>
                </a:extLst>
              </p:cNvPr>
              <p:cNvSpPr txBox="1">
                <a:spLocks noRot="1" noChangeAspect="1" noMove="1" noResize="1" noEditPoints="1" noAdjustHandles="1" noChangeArrowheads="1" noChangeShapeType="1" noTextEdit="1"/>
              </p:cNvSpPr>
              <p:nvPr/>
            </p:nvSpPr>
            <p:spPr>
              <a:xfrm>
                <a:off x="3917316" y="3579538"/>
                <a:ext cx="4886273" cy="215444"/>
              </a:xfrm>
              <a:prstGeom prst="rect">
                <a:avLst/>
              </a:prstGeom>
              <a:blipFill>
                <a:blip r:embed="rId12"/>
                <a:stretch>
                  <a:fillRect l="-375" r="-624"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13C21C30-8EAD-4CFA-9EF8-5E22B710893C}"/>
                  </a:ext>
                </a:extLst>
              </p:cNvPr>
              <p:cNvSpPr txBox="1"/>
              <p:nvPr/>
            </p:nvSpPr>
            <p:spPr>
              <a:xfrm>
                <a:off x="3945428" y="4113679"/>
                <a:ext cx="298498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0.1</m:t>
                      </m:r>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13C21C30-8EAD-4CFA-9EF8-5E22B710893C}"/>
                  </a:ext>
                </a:extLst>
              </p:cNvPr>
              <p:cNvSpPr txBox="1">
                <a:spLocks noRot="1" noChangeAspect="1" noMove="1" noResize="1" noEditPoints="1" noAdjustHandles="1" noChangeArrowheads="1" noChangeShapeType="1" noTextEdit="1"/>
              </p:cNvSpPr>
              <p:nvPr/>
            </p:nvSpPr>
            <p:spPr>
              <a:xfrm>
                <a:off x="3945428" y="4113679"/>
                <a:ext cx="2984984" cy="215444"/>
              </a:xfrm>
              <a:prstGeom prst="rect">
                <a:avLst/>
              </a:prstGeom>
              <a:blipFill>
                <a:blip r:embed="rId13"/>
                <a:stretch>
                  <a:fillRect l="-816" r="-1224" b="-3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E951CC6B-2062-41E7-95DF-227D976FC1BA}"/>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6" name="テキスト ボックス 35">
                <a:extLst>
                  <a:ext uri="{FF2B5EF4-FFF2-40B4-BE49-F238E27FC236}">
                    <a16:creationId xmlns:a16="http://schemas.microsoft.com/office/drawing/2014/main" id="{E951CC6B-2062-41E7-95DF-227D976FC1BA}"/>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666E2DA5-76D1-49FF-9C02-F7D7348CD744}"/>
                  </a:ext>
                </a:extLst>
              </p:cNvPr>
              <p:cNvSpPr txBox="1"/>
              <p:nvPr/>
            </p:nvSpPr>
            <p:spPr>
              <a:xfrm>
                <a:off x="4222114" y="4665575"/>
                <a:ext cx="24768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+10</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𝑦</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666E2DA5-76D1-49FF-9C02-F7D7348CD744}"/>
                  </a:ext>
                </a:extLst>
              </p:cNvPr>
              <p:cNvSpPr txBox="1">
                <a:spLocks noRot="1" noChangeAspect="1" noMove="1" noResize="1" noEditPoints="1" noAdjustHandles="1" noChangeArrowheads="1" noChangeShapeType="1" noTextEdit="1"/>
              </p:cNvSpPr>
              <p:nvPr/>
            </p:nvSpPr>
            <p:spPr>
              <a:xfrm>
                <a:off x="4222114" y="4665575"/>
                <a:ext cx="2476832" cy="215444"/>
              </a:xfrm>
              <a:prstGeom prst="rect">
                <a:avLst/>
              </a:prstGeom>
              <a:blipFill>
                <a:blip r:embed="rId14"/>
                <a:stretch>
                  <a:fillRect l="-1232" r="-985" b="-25000"/>
                </a:stretch>
              </a:blipFill>
            </p:spPr>
            <p:txBody>
              <a:bodyPr/>
              <a:lstStyle/>
              <a:p>
                <a:r>
                  <a:rPr lang="en-GB">
                    <a:noFill/>
                  </a:rPr>
                  <a:t> </a:t>
                </a:r>
              </a:p>
            </p:txBody>
          </p:sp>
        </mc:Fallback>
      </mc:AlternateContent>
      <p:sp>
        <p:nvSpPr>
          <p:cNvPr id="39" name="Arc 53">
            <a:extLst>
              <a:ext uri="{FF2B5EF4-FFF2-40B4-BE49-F238E27FC236}">
                <a16:creationId xmlns:a16="http://schemas.microsoft.com/office/drawing/2014/main" id="{BAB16244-41E1-4948-8FA5-65E321F651F3}"/>
              </a:ext>
            </a:extLst>
          </p:cNvPr>
          <p:cNvSpPr/>
          <p:nvPr/>
        </p:nvSpPr>
        <p:spPr>
          <a:xfrm>
            <a:off x="8293306" y="2633707"/>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2237A2FD-9D5F-4C22-A416-869E733B77D6}"/>
              </a:ext>
            </a:extLst>
          </p:cNvPr>
          <p:cNvSpPr txBox="1"/>
          <p:nvPr/>
        </p:nvSpPr>
        <p:spPr>
          <a:xfrm>
            <a:off x="8478167" y="2731627"/>
            <a:ext cx="7457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a:t>
            </a:r>
          </a:p>
        </p:txBody>
      </p:sp>
      <p:sp>
        <p:nvSpPr>
          <p:cNvPr id="41" name="正方形/長方形 40">
            <a:extLst>
              <a:ext uri="{FF2B5EF4-FFF2-40B4-BE49-F238E27FC236}">
                <a16:creationId xmlns:a16="http://schemas.microsoft.com/office/drawing/2014/main" id="{D0C3D72B-F845-41C8-9955-C236E9988429}"/>
              </a:ext>
            </a:extLst>
          </p:cNvPr>
          <p:cNvSpPr/>
          <p:nvPr/>
        </p:nvSpPr>
        <p:spPr>
          <a:xfrm>
            <a:off x="4600110" y="1306498"/>
            <a:ext cx="1410073" cy="32699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6EA94E8E-59BB-4832-A745-0867FEAF0DE6}"/>
              </a:ext>
            </a:extLst>
          </p:cNvPr>
          <p:cNvSpPr/>
          <p:nvPr/>
        </p:nvSpPr>
        <p:spPr>
          <a:xfrm>
            <a:off x="6510284" y="2524218"/>
            <a:ext cx="183475" cy="1923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AC5F2384-9518-4CBD-9EFA-6AF725134345}"/>
              </a:ext>
            </a:extLst>
          </p:cNvPr>
          <p:cNvSpPr/>
          <p:nvPr/>
        </p:nvSpPr>
        <p:spPr>
          <a:xfrm>
            <a:off x="6769216" y="2996215"/>
            <a:ext cx="1016496" cy="27076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41A2443A-654B-4098-BB3A-89D57E6D738D}"/>
              </a:ext>
            </a:extLst>
          </p:cNvPr>
          <p:cNvSpPr/>
          <p:nvPr/>
        </p:nvSpPr>
        <p:spPr>
          <a:xfrm>
            <a:off x="5811907" y="2331869"/>
            <a:ext cx="331436" cy="54449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C7CFB0A0-3CAD-4E6E-BDCD-E8C0EB14B8AB}"/>
              </a:ext>
            </a:extLst>
          </p:cNvPr>
          <p:cNvSpPr/>
          <p:nvPr/>
        </p:nvSpPr>
        <p:spPr>
          <a:xfrm>
            <a:off x="3922442" y="2990297"/>
            <a:ext cx="2425087" cy="25005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4F78A16B-6CE6-4E33-A4FF-73D4698201D3}"/>
              </a:ext>
            </a:extLst>
          </p:cNvPr>
          <p:cNvSpPr/>
          <p:nvPr/>
        </p:nvSpPr>
        <p:spPr>
          <a:xfrm>
            <a:off x="6258753" y="1216242"/>
            <a:ext cx="2885247" cy="45276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c 53">
            <a:extLst>
              <a:ext uri="{FF2B5EF4-FFF2-40B4-BE49-F238E27FC236}">
                <a16:creationId xmlns:a16="http://schemas.microsoft.com/office/drawing/2014/main" id="{7AA4D85A-65DF-4917-9FD0-5F4140B19182}"/>
              </a:ext>
            </a:extLst>
          </p:cNvPr>
          <p:cNvSpPr/>
          <p:nvPr/>
        </p:nvSpPr>
        <p:spPr>
          <a:xfrm>
            <a:off x="8667648" y="320335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3C753B11-AD3D-4A0C-8E91-17FABBCEA3A6}"/>
              </a:ext>
            </a:extLst>
          </p:cNvPr>
          <p:cNvSpPr txBox="1"/>
          <p:nvPr/>
        </p:nvSpPr>
        <p:spPr>
          <a:xfrm rot="5400000">
            <a:off x="8668148" y="3326433"/>
            <a:ext cx="7457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p:sp>
        <p:nvSpPr>
          <p:cNvPr id="52" name="Arc 53">
            <a:extLst>
              <a:ext uri="{FF2B5EF4-FFF2-40B4-BE49-F238E27FC236}">
                <a16:creationId xmlns:a16="http://schemas.microsoft.com/office/drawing/2014/main" id="{C6651EBB-30DF-44CD-B725-495D02AAB86F}"/>
              </a:ext>
            </a:extLst>
          </p:cNvPr>
          <p:cNvSpPr/>
          <p:nvPr/>
        </p:nvSpPr>
        <p:spPr>
          <a:xfrm>
            <a:off x="8658770" y="374489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4">
            <a:extLst>
              <a:ext uri="{FF2B5EF4-FFF2-40B4-BE49-F238E27FC236}">
                <a16:creationId xmlns:a16="http://schemas.microsoft.com/office/drawing/2014/main" id="{BE72186C-0E3D-44C0-99D1-1A649E20110A}"/>
              </a:ext>
            </a:extLst>
          </p:cNvPr>
          <p:cNvSpPr txBox="1"/>
          <p:nvPr/>
        </p:nvSpPr>
        <p:spPr>
          <a:xfrm>
            <a:off x="8016536" y="3842815"/>
            <a:ext cx="93363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4" name="Arc 53">
            <a:extLst>
              <a:ext uri="{FF2B5EF4-FFF2-40B4-BE49-F238E27FC236}">
                <a16:creationId xmlns:a16="http://schemas.microsoft.com/office/drawing/2014/main" id="{D36A95B4-4EF5-4910-8EBC-A35C38279E15}"/>
              </a:ext>
            </a:extLst>
          </p:cNvPr>
          <p:cNvSpPr/>
          <p:nvPr/>
        </p:nvSpPr>
        <p:spPr>
          <a:xfrm>
            <a:off x="6838848" y="423316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5809E30E-AB9E-44A4-BEB5-4C21BC824465}"/>
              </a:ext>
            </a:extLst>
          </p:cNvPr>
          <p:cNvSpPr txBox="1"/>
          <p:nvPr/>
        </p:nvSpPr>
        <p:spPr>
          <a:xfrm>
            <a:off x="6977849" y="4251188"/>
            <a:ext cx="93363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10</a:t>
            </a:r>
          </a:p>
        </p:txBody>
      </p:sp>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EEDD233A-45A9-493A-9431-5F7E955CDC97}"/>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EEDD233A-45A9-493A-9431-5F7E955CDC97}"/>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5"/>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830749DA-B786-45DE-99C8-C2CF9E2B78A5}"/>
                  </a:ext>
                </a:extLst>
              </p:cNvPr>
              <p:cNvSpPr txBox="1"/>
              <p:nvPr/>
            </p:nvSpPr>
            <p:spPr>
              <a:xfrm>
                <a:off x="1799996" y="1160374"/>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𝑨</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𝑩𝒕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𝟏𝟎</m:t>
                      </m:r>
                      <m:r>
                        <a:rPr lang="en-US" sz="1400" b="1" i="1" smtClean="0">
                          <a:solidFill>
                            <a:srgbClr val="FF0000"/>
                          </a:solidFill>
                          <a:latin typeface="Cambria Math" panose="02040503050406030204" pitchFamily="18" charset="0"/>
                        </a:rPr>
                        <m:t>𝑩</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7" name="テキスト ボックス 56">
                <a:extLst>
                  <a:ext uri="{FF2B5EF4-FFF2-40B4-BE49-F238E27FC236}">
                    <a16:creationId xmlns:a16="http://schemas.microsoft.com/office/drawing/2014/main" id="{830749DA-B786-45DE-99C8-C2CF9E2B78A5}"/>
                  </a:ext>
                </a:extLst>
              </p:cNvPr>
              <p:cNvSpPr txBox="1">
                <a:spLocks noRot="1" noChangeAspect="1" noMove="1" noResize="1" noEditPoints="1" noAdjustHandles="1" noChangeArrowheads="1" noChangeShapeType="1" noTextEdit="1"/>
              </p:cNvSpPr>
              <p:nvPr/>
            </p:nvSpPr>
            <p:spPr>
              <a:xfrm>
                <a:off x="1799996" y="1160374"/>
                <a:ext cx="2516202" cy="220253"/>
              </a:xfrm>
              <a:prstGeom prst="rect">
                <a:avLst/>
              </a:prstGeom>
              <a:blipFill>
                <a:blip r:embed="rId16"/>
                <a:stretch>
                  <a:fillRect l="-1211" t="-2778" r="-484" b="-25000"/>
                </a:stretch>
              </a:blipFill>
            </p:spPr>
            <p:txBody>
              <a:bodyPr/>
              <a:lstStyle/>
              <a:p>
                <a:r>
                  <a:rPr lang="en-GB">
                    <a:noFill/>
                  </a:rPr>
                  <a:t> </a:t>
                </a:r>
              </a:p>
            </p:txBody>
          </p:sp>
        </mc:Fallback>
      </mc:AlternateContent>
    </p:spTree>
    <p:extLst>
      <p:ext uri="{BB962C8B-B14F-4D97-AF65-F5344CB8AC3E}">
        <p14:creationId xmlns:p14="http://schemas.microsoft.com/office/powerpoint/2010/main" val="1521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9"/>
                                        </p:tgtEl>
                                      </p:cBhvr>
                                    </p:animEffect>
                                    <p:set>
                                      <p:cBhvr>
                                        <p:cTn id="48" dur="1" fill="hold">
                                          <p:stCondLst>
                                            <p:cond delay="499"/>
                                          </p:stCondLst>
                                        </p:cTn>
                                        <p:tgtEl>
                                          <p:spTgt spid="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linds(horizontal)">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linds(horizontal)">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blinds(horizontal)">
                                      <p:cBhvr>
                                        <p:cTn id="94" dur="500"/>
                                        <p:tgtEl>
                                          <p:spTgt spid="5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blinds(horizontal)">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linds(horizontal)">
                                      <p:cBhvr>
                                        <p:cTn id="109" dur="500"/>
                                        <p:tgtEl>
                                          <p:spTgt spid="5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linds(horizontal)">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blinds(horizontal)">
                                      <p:cBhvr>
                                        <p:cTn id="1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P spid="35" grpId="0"/>
      <p:bldP spid="38" grpId="0"/>
      <p:bldP spid="39" grpId="0" animBg="1"/>
      <p:bldP spid="40" grpId="0"/>
      <p:bldP spid="41" grpId="0" animBg="1"/>
      <p:bldP spid="41" grpId="1" animBg="1"/>
      <p:bldP spid="42" grpId="0" animBg="1"/>
      <p:bldP spid="42" grpId="1" animBg="1"/>
      <p:bldP spid="43" grpId="0" animBg="1"/>
      <p:bldP spid="43" grpId="1" animBg="1"/>
      <p:bldP spid="44" grpId="0" animBg="1"/>
      <p:bldP spid="44" grpId="1" animBg="1"/>
      <p:bldP spid="48" grpId="0" animBg="1"/>
      <p:bldP spid="48" grpId="1" animBg="1"/>
      <p:bldP spid="49" grpId="0" animBg="1"/>
      <p:bldP spid="49" grpId="1" animBg="1"/>
      <p:bldP spid="50" grpId="0" animBg="1"/>
      <p:bldP spid="51" grpId="0"/>
      <p:bldP spid="52" grpId="0" animBg="1"/>
      <p:bldP spid="53" grpId="0"/>
      <p:bldP spid="54" grpId="0" animBg="1"/>
      <p:bldP spid="55" grpId="0"/>
      <p:bldP spid="5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3397929"/>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d) At the start of 2020, there were 5 bears and 20 fish on the island. Use this information to predict the number of bears on the island in 2020.</a:t>
                </a: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3397929"/>
              </a:xfrm>
              <a:blipFill>
                <a:blip r:embed="rId2"/>
                <a:stretch>
                  <a:fillRect l="-333" t="-1434"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4"/>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5"/>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EEDD233A-45A9-493A-9431-5F7E955CDC97}"/>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EEDD233A-45A9-493A-9431-5F7E955CDC97}"/>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6"/>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830749DA-B786-45DE-99C8-C2CF9E2B78A5}"/>
                  </a:ext>
                </a:extLst>
              </p:cNvPr>
              <p:cNvSpPr txBox="1"/>
              <p:nvPr/>
            </p:nvSpPr>
            <p:spPr>
              <a:xfrm>
                <a:off x="1799996" y="1160374"/>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𝑨</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𝑩𝒕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𝟏𝟎</m:t>
                      </m:r>
                      <m:r>
                        <a:rPr lang="en-US" sz="1400" b="1" i="1" smtClean="0">
                          <a:solidFill>
                            <a:srgbClr val="FF0000"/>
                          </a:solidFill>
                          <a:latin typeface="Cambria Math" panose="02040503050406030204" pitchFamily="18" charset="0"/>
                        </a:rPr>
                        <m:t>𝑩</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7" name="テキスト ボックス 56">
                <a:extLst>
                  <a:ext uri="{FF2B5EF4-FFF2-40B4-BE49-F238E27FC236}">
                    <a16:creationId xmlns:a16="http://schemas.microsoft.com/office/drawing/2014/main" id="{830749DA-B786-45DE-99C8-C2CF9E2B78A5}"/>
                  </a:ext>
                </a:extLst>
              </p:cNvPr>
              <p:cNvSpPr txBox="1">
                <a:spLocks noRot="1" noChangeAspect="1" noMove="1" noResize="1" noEditPoints="1" noAdjustHandles="1" noChangeArrowheads="1" noChangeShapeType="1" noTextEdit="1"/>
              </p:cNvSpPr>
              <p:nvPr/>
            </p:nvSpPr>
            <p:spPr>
              <a:xfrm>
                <a:off x="1799996" y="1160374"/>
                <a:ext cx="2516202" cy="220253"/>
              </a:xfrm>
              <a:prstGeom prst="rect">
                <a:avLst/>
              </a:prstGeom>
              <a:blipFill>
                <a:blip r:embed="rId7"/>
                <a:stretch>
                  <a:fillRect l="-1211" t="-2778" r="-484"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23">
                <a:extLst>
                  <a:ext uri="{FF2B5EF4-FFF2-40B4-BE49-F238E27FC236}">
                    <a16:creationId xmlns:a16="http://schemas.microsoft.com/office/drawing/2014/main" id="{E51447D8-63EC-4EB5-BB06-F625C15D7206}"/>
                  </a:ext>
                </a:extLst>
              </p:cNvPr>
              <p:cNvSpPr txBox="1"/>
              <p:nvPr/>
            </p:nvSpPr>
            <p:spPr>
              <a:xfrm>
                <a:off x="4679264" y="1494408"/>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en-US" sz="1400" b="0" i="1">
                          <a:solidFill>
                            <a:schemeClr val="tx1"/>
                          </a:solidFill>
                          <a:latin typeface="Cambria Math"/>
                        </a:rPr>
                        <m:t>𝐴</m:t>
                      </m:r>
                      <m:r>
                        <a:rPr lang="en-US" sz="1400" b="0" i="1">
                          <a:solidFill>
                            <a:schemeClr val="tx1"/>
                          </a:solidFill>
                          <a:latin typeface="Cambria Math"/>
                        </a:rPr>
                        <m:t>+</m:t>
                      </m:r>
                      <m:r>
                        <a:rPr lang="en-US" sz="1400" b="0" i="1">
                          <a:solidFill>
                            <a:schemeClr val="tx1"/>
                          </a:solidFill>
                          <a:latin typeface="Cambria Math"/>
                        </a:rPr>
                        <m:t>𝐵𝑡</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37" name="TextBox 23">
                <a:extLst>
                  <a:ext uri="{FF2B5EF4-FFF2-40B4-BE49-F238E27FC236}">
                    <a16:creationId xmlns:a16="http://schemas.microsoft.com/office/drawing/2014/main" id="{E51447D8-63EC-4EB5-BB06-F625C15D7206}"/>
                  </a:ext>
                </a:extLst>
              </p:cNvPr>
              <p:cNvSpPr txBox="1">
                <a:spLocks noRot="1" noChangeAspect="1" noMove="1" noResize="1" noEditPoints="1" noAdjustHandles="1" noChangeArrowheads="1" noChangeShapeType="1" noTextEdit="1"/>
              </p:cNvSpPr>
              <p:nvPr/>
            </p:nvSpPr>
            <p:spPr>
              <a:xfrm>
                <a:off x="4679264" y="1494408"/>
                <a:ext cx="1594732" cy="312586"/>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DB8CEDE7-4BD3-495D-BA8F-439F40FFBDCE}"/>
                  </a:ext>
                </a:extLst>
              </p:cNvPr>
              <p:cNvSpPr txBox="1"/>
              <p:nvPr/>
            </p:nvSpPr>
            <p:spPr>
              <a:xfrm>
                <a:off x="4698500" y="1948651"/>
                <a:ext cx="1875450"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GB" sz="1400" b="0" i="1" smtClean="0">
                          <a:solidFill>
                            <a:schemeClr val="tx1"/>
                          </a:solidFill>
                          <a:latin typeface="Cambria Math"/>
                        </a:rPr>
                        <m:t>(</m:t>
                      </m:r>
                      <m:r>
                        <a:rPr lang="en-US" sz="1400" b="0" i="1">
                          <a:solidFill>
                            <a:schemeClr val="tx1"/>
                          </a:solidFill>
                          <a:latin typeface="Cambria Math"/>
                        </a:rPr>
                        <m:t>𝐴</m:t>
                      </m:r>
                      <m:r>
                        <a:rPr lang="en-US" sz="1400" b="0" i="1">
                          <a:solidFill>
                            <a:schemeClr val="tx1"/>
                          </a:solidFill>
                          <a:latin typeface="Cambria Math"/>
                        </a:rPr>
                        <m:t>+</m:t>
                      </m:r>
                      <m:r>
                        <a:rPr lang="en-US" sz="1400" b="0" i="1">
                          <a:solidFill>
                            <a:schemeClr val="tx1"/>
                          </a:solidFill>
                          <a:latin typeface="Cambria Math"/>
                        </a:rPr>
                        <m:t>𝐵</m:t>
                      </m:r>
                      <m:r>
                        <a:rPr lang="en-US" sz="1400" b="0" i="1" smtClean="0">
                          <a:solidFill>
                            <a:schemeClr val="tx1"/>
                          </a:solidFill>
                          <a:latin typeface="Cambria Math" panose="02040503050406030204" pitchFamily="18" charset="0"/>
                        </a:rPr>
                        <m:t>(0)</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0.4(0)</m:t>
                          </m:r>
                        </m:sup>
                      </m:sSup>
                    </m:oMath>
                  </m:oMathPara>
                </a14:m>
                <a:endParaRPr lang="en-GB" sz="1400" dirty="0">
                  <a:solidFill>
                    <a:schemeClr val="tx1"/>
                  </a:solidFill>
                </a:endParaRPr>
              </a:p>
            </p:txBody>
          </p:sp>
        </mc:Choice>
        <mc:Fallback xmlns="">
          <p:sp>
            <p:nvSpPr>
              <p:cNvPr id="58" name="TextBox 23">
                <a:extLst>
                  <a:ext uri="{FF2B5EF4-FFF2-40B4-BE49-F238E27FC236}">
                    <a16:creationId xmlns:a16="http://schemas.microsoft.com/office/drawing/2014/main" id="{DB8CEDE7-4BD3-495D-BA8F-439F40FFBDCE}"/>
                  </a:ext>
                </a:extLst>
              </p:cNvPr>
              <p:cNvSpPr txBox="1">
                <a:spLocks noRot="1" noChangeAspect="1" noMove="1" noResize="1" noEditPoints="1" noAdjustHandles="1" noChangeArrowheads="1" noChangeShapeType="1" noTextEdit="1"/>
              </p:cNvSpPr>
              <p:nvPr/>
            </p:nvSpPr>
            <p:spPr>
              <a:xfrm>
                <a:off x="4698500" y="1948651"/>
                <a:ext cx="1875450" cy="316690"/>
              </a:xfrm>
              <a:prstGeom prst="rect">
                <a:avLst/>
              </a:prstGeom>
              <a:blipFill>
                <a:blip r:embed="rId9"/>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23">
                <a:extLst>
                  <a:ext uri="{FF2B5EF4-FFF2-40B4-BE49-F238E27FC236}">
                    <a16:creationId xmlns:a16="http://schemas.microsoft.com/office/drawing/2014/main" id="{C2E44FFB-8DA5-4178-976A-F2A5FD505314}"/>
                  </a:ext>
                </a:extLst>
              </p:cNvPr>
              <p:cNvSpPr txBox="1"/>
              <p:nvPr/>
            </p:nvSpPr>
            <p:spPr>
              <a:xfrm>
                <a:off x="4708856" y="2438403"/>
                <a:ext cx="67409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US" sz="1400" b="0" i="1" smtClean="0">
                          <a:solidFill>
                            <a:schemeClr val="tx1"/>
                          </a:solidFill>
                          <a:latin typeface="Cambria Math" panose="02040503050406030204" pitchFamily="18" charset="0"/>
                        </a:rPr>
                        <m:t>𝐴</m:t>
                      </m:r>
                    </m:oMath>
                  </m:oMathPara>
                </a14:m>
                <a:endParaRPr lang="en-GB" sz="1400" dirty="0">
                  <a:solidFill>
                    <a:schemeClr val="tx1"/>
                  </a:solidFill>
                </a:endParaRPr>
              </a:p>
            </p:txBody>
          </p:sp>
        </mc:Choice>
        <mc:Fallback xmlns="">
          <p:sp>
            <p:nvSpPr>
              <p:cNvPr id="59" name="TextBox 23">
                <a:extLst>
                  <a:ext uri="{FF2B5EF4-FFF2-40B4-BE49-F238E27FC236}">
                    <a16:creationId xmlns:a16="http://schemas.microsoft.com/office/drawing/2014/main" id="{C2E44FFB-8DA5-4178-976A-F2A5FD505314}"/>
                  </a:ext>
                </a:extLst>
              </p:cNvPr>
              <p:cNvSpPr txBox="1">
                <a:spLocks noRot="1" noChangeAspect="1" noMove="1" noResize="1" noEditPoints="1" noAdjustHandles="1" noChangeArrowheads="1" noChangeShapeType="1" noTextEdit="1"/>
              </p:cNvSpPr>
              <p:nvPr/>
            </p:nvSpPr>
            <p:spPr>
              <a:xfrm>
                <a:off x="4708856" y="2438403"/>
                <a:ext cx="674095" cy="307777"/>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6BD43CDE-A28D-4AFC-BF2E-9DC512BF8EB1}"/>
                  </a:ext>
                </a:extLst>
              </p:cNvPr>
              <p:cNvSpPr txBox="1"/>
              <p:nvPr/>
            </p:nvSpPr>
            <p:spPr>
              <a:xfrm>
                <a:off x="4757738" y="3647601"/>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𝐴</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𝐵𝑡</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60" name="テキスト ボックス 59">
                <a:extLst>
                  <a:ext uri="{FF2B5EF4-FFF2-40B4-BE49-F238E27FC236}">
                    <a16:creationId xmlns:a16="http://schemas.microsoft.com/office/drawing/2014/main" id="{6BD43CDE-A28D-4AFC-BF2E-9DC512BF8EB1}"/>
                  </a:ext>
                </a:extLst>
              </p:cNvPr>
              <p:cNvSpPr txBox="1">
                <a:spLocks noRot="1" noChangeAspect="1" noMove="1" noResize="1" noEditPoints="1" noAdjustHandles="1" noChangeArrowheads="1" noChangeShapeType="1" noTextEdit="1"/>
              </p:cNvSpPr>
              <p:nvPr/>
            </p:nvSpPr>
            <p:spPr>
              <a:xfrm>
                <a:off x="4757738" y="3647601"/>
                <a:ext cx="2516202" cy="220253"/>
              </a:xfrm>
              <a:prstGeom prst="rect">
                <a:avLst/>
              </a:prstGeom>
              <a:blipFill>
                <a:blip r:embed="rId11"/>
                <a:stretch>
                  <a:fillRect l="-484"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CC09FE69-74E1-4BEE-B2B4-F9FC896549DD}"/>
                  </a:ext>
                </a:extLst>
              </p:cNvPr>
              <p:cNvSpPr txBox="1"/>
              <p:nvPr/>
            </p:nvSpPr>
            <p:spPr>
              <a:xfrm>
                <a:off x="4679319" y="4181739"/>
                <a:ext cx="311764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20=</m:t>
                      </m:r>
                      <m:r>
                        <a:rPr lang="en-US" sz="1400" b="0" i="1" smtClean="0">
                          <a:solidFill>
                            <a:schemeClr val="tx1"/>
                          </a:solidFill>
                          <a:latin typeface="Cambria Math" panose="02040503050406030204" pitchFamily="18" charset="0"/>
                        </a:rPr>
                        <m:t>𝐴</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m:t>
                      </m:r>
                      <m:r>
                        <a:rPr lang="en-US" sz="1400" b="0" i="1" smtClean="0">
                          <a:solidFill>
                            <a:schemeClr val="tx1"/>
                          </a:solidFill>
                          <a:latin typeface="Cambria Math" panose="02040503050406030204" pitchFamily="18" charset="0"/>
                        </a:rPr>
                        <m:t>(0)</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oMath>
                  </m:oMathPara>
                </a14:m>
                <a:endParaRPr lang="en-GB" sz="1400" dirty="0">
                  <a:solidFill>
                    <a:schemeClr val="tx1"/>
                  </a:solidFill>
                </a:endParaRPr>
              </a:p>
            </p:txBody>
          </p:sp>
        </mc:Choice>
        <mc:Fallback xmlns="">
          <p:sp>
            <p:nvSpPr>
              <p:cNvPr id="61" name="テキスト ボックス 60">
                <a:extLst>
                  <a:ext uri="{FF2B5EF4-FFF2-40B4-BE49-F238E27FC236}">
                    <a16:creationId xmlns:a16="http://schemas.microsoft.com/office/drawing/2014/main" id="{CC09FE69-74E1-4BEE-B2B4-F9FC896549DD}"/>
                  </a:ext>
                </a:extLst>
              </p:cNvPr>
              <p:cNvSpPr txBox="1">
                <a:spLocks noRot="1" noChangeAspect="1" noMove="1" noResize="1" noEditPoints="1" noAdjustHandles="1" noChangeArrowheads="1" noChangeShapeType="1" noTextEdit="1"/>
              </p:cNvSpPr>
              <p:nvPr/>
            </p:nvSpPr>
            <p:spPr>
              <a:xfrm>
                <a:off x="4679319" y="4181739"/>
                <a:ext cx="3117648" cy="224357"/>
              </a:xfrm>
              <a:prstGeom prst="rect">
                <a:avLst/>
              </a:prstGeom>
              <a:blipFill>
                <a:blip r:embed="rId12"/>
                <a:stretch>
                  <a:fillRect l="-783" t="-8108" r="-783" b="-29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3F881E31-1064-4CB4-B747-F0DE1B53BDAB}"/>
                  </a:ext>
                </a:extLst>
              </p:cNvPr>
              <p:cNvSpPr txBox="1"/>
              <p:nvPr/>
            </p:nvSpPr>
            <p:spPr>
              <a:xfrm>
                <a:off x="4689678" y="4707001"/>
                <a:ext cx="11254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20=</m:t>
                      </m:r>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62" name="テキスト ボックス 61">
                <a:extLst>
                  <a:ext uri="{FF2B5EF4-FFF2-40B4-BE49-F238E27FC236}">
                    <a16:creationId xmlns:a16="http://schemas.microsoft.com/office/drawing/2014/main" id="{3F881E31-1064-4CB4-B747-F0DE1B53BDAB}"/>
                  </a:ext>
                </a:extLst>
              </p:cNvPr>
              <p:cNvSpPr txBox="1">
                <a:spLocks noRot="1" noChangeAspect="1" noMove="1" noResize="1" noEditPoints="1" noAdjustHandles="1" noChangeArrowheads="1" noChangeShapeType="1" noTextEdit="1"/>
              </p:cNvSpPr>
              <p:nvPr/>
            </p:nvSpPr>
            <p:spPr>
              <a:xfrm>
                <a:off x="4689678" y="4707001"/>
                <a:ext cx="1125436" cy="215444"/>
              </a:xfrm>
              <a:prstGeom prst="rect">
                <a:avLst/>
              </a:prstGeom>
              <a:blipFill>
                <a:blip r:embed="rId13"/>
                <a:stretch>
                  <a:fillRect l="-3243" r="-216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AC17AC3A-545A-478C-BDD2-B1BBEE0909BD}"/>
                  </a:ext>
                </a:extLst>
              </p:cNvPr>
              <p:cNvSpPr txBox="1"/>
              <p:nvPr/>
            </p:nvSpPr>
            <p:spPr>
              <a:xfrm>
                <a:off x="4664525" y="5241142"/>
                <a:ext cx="6335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1.5=</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63" name="テキスト ボックス 62">
                <a:extLst>
                  <a:ext uri="{FF2B5EF4-FFF2-40B4-BE49-F238E27FC236}">
                    <a16:creationId xmlns:a16="http://schemas.microsoft.com/office/drawing/2014/main" id="{AC17AC3A-545A-478C-BDD2-B1BBEE0909BD}"/>
                  </a:ext>
                </a:extLst>
              </p:cNvPr>
              <p:cNvSpPr txBox="1">
                <a:spLocks noRot="1" noChangeAspect="1" noMove="1" noResize="1" noEditPoints="1" noAdjustHandles="1" noChangeArrowheads="1" noChangeShapeType="1" noTextEdit="1"/>
              </p:cNvSpPr>
              <p:nvPr/>
            </p:nvSpPr>
            <p:spPr>
              <a:xfrm>
                <a:off x="4664525" y="5241142"/>
                <a:ext cx="633571" cy="215444"/>
              </a:xfrm>
              <a:prstGeom prst="rect">
                <a:avLst/>
              </a:prstGeom>
              <a:blipFill>
                <a:blip r:embed="rId14"/>
                <a:stretch>
                  <a:fillRect l="-5769" r="-480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23">
                <a:extLst>
                  <a:ext uri="{FF2B5EF4-FFF2-40B4-BE49-F238E27FC236}">
                    <a16:creationId xmlns:a16="http://schemas.microsoft.com/office/drawing/2014/main" id="{3E5706B8-2AB9-414F-9676-12ECD887B5A7}"/>
                  </a:ext>
                </a:extLst>
              </p:cNvPr>
              <p:cNvSpPr txBox="1"/>
              <p:nvPr/>
            </p:nvSpPr>
            <p:spPr>
              <a:xfrm>
                <a:off x="17756" y="1121544"/>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a:solidFill>
                            <a:srgbClr val="FF0000"/>
                          </a:solidFill>
                          <a:latin typeface="Cambria Math"/>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5" name="TextBox 23">
                <a:extLst>
                  <a:ext uri="{FF2B5EF4-FFF2-40B4-BE49-F238E27FC236}">
                    <a16:creationId xmlns:a16="http://schemas.microsoft.com/office/drawing/2014/main" id="{3E5706B8-2AB9-414F-9676-12ECD887B5A7}"/>
                  </a:ext>
                </a:extLst>
              </p:cNvPr>
              <p:cNvSpPr txBox="1">
                <a:spLocks noRot="1" noChangeAspect="1" noMove="1" noResize="1" noEditPoints="1" noAdjustHandles="1" noChangeArrowheads="1" noChangeShapeType="1" noTextEdit="1"/>
              </p:cNvSpPr>
              <p:nvPr/>
            </p:nvSpPr>
            <p:spPr>
              <a:xfrm>
                <a:off x="17756" y="1121544"/>
                <a:ext cx="1735283" cy="312586"/>
              </a:xfrm>
              <a:prstGeom prst="rect">
                <a:avLst/>
              </a:prstGeom>
              <a:blipFill>
                <a:blip r:embed="rId15"/>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64DA491B-B1D3-47B3-BA4D-8D06559D4FA8}"/>
                  </a:ext>
                </a:extLst>
              </p:cNvPr>
              <p:cNvSpPr txBox="1"/>
              <p:nvPr/>
            </p:nvSpPr>
            <p:spPr>
              <a:xfrm>
                <a:off x="1827380" y="1161852"/>
                <a:ext cx="252691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6" name="テキスト ボックス 65">
                <a:extLst>
                  <a:ext uri="{FF2B5EF4-FFF2-40B4-BE49-F238E27FC236}">
                    <a16:creationId xmlns:a16="http://schemas.microsoft.com/office/drawing/2014/main" id="{64DA491B-B1D3-47B3-BA4D-8D06559D4FA8}"/>
                  </a:ext>
                </a:extLst>
              </p:cNvPr>
              <p:cNvSpPr txBox="1">
                <a:spLocks noRot="1" noChangeAspect="1" noMove="1" noResize="1" noEditPoints="1" noAdjustHandles="1" noChangeArrowheads="1" noChangeShapeType="1" noTextEdit="1"/>
              </p:cNvSpPr>
              <p:nvPr/>
            </p:nvSpPr>
            <p:spPr>
              <a:xfrm>
                <a:off x="1827380" y="1161852"/>
                <a:ext cx="2526910" cy="220253"/>
              </a:xfrm>
              <a:prstGeom prst="rect">
                <a:avLst/>
              </a:prstGeom>
              <a:blipFill>
                <a:blip r:embed="rId16"/>
                <a:stretch>
                  <a:fillRect l="-1449" t="-2778" r="-242" b="-22222"/>
                </a:stretch>
              </a:blipFill>
            </p:spPr>
            <p:txBody>
              <a:bodyPr/>
              <a:lstStyle/>
              <a:p>
                <a:r>
                  <a:rPr lang="en-GB">
                    <a:noFill/>
                  </a:rPr>
                  <a:t> </a:t>
                </a:r>
              </a:p>
            </p:txBody>
          </p:sp>
        </mc:Fallback>
      </mc:AlternateContent>
      <p:sp>
        <p:nvSpPr>
          <p:cNvPr id="67" name="Arc 53">
            <a:extLst>
              <a:ext uri="{FF2B5EF4-FFF2-40B4-BE49-F238E27FC236}">
                <a16:creationId xmlns:a16="http://schemas.microsoft.com/office/drawing/2014/main" id="{BD4F4DD0-2C7D-44C3-9315-1FB7922FF5F8}"/>
              </a:ext>
            </a:extLst>
          </p:cNvPr>
          <p:cNvSpPr/>
          <p:nvPr/>
        </p:nvSpPr>
        <p:spPr>
          <a:xfrm>
            <a:off x="6412720" y="161425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54">
                <a:extLst>
                  <a:ext uri="{FF2B5EF4-FFF2-40B4-BE49-F238E27FC236}">
                    <a16:creationId xmlns:a16="http://schemas.microsoft.com/office/drawing/2014/main" id="{1D9BE9C2-3678-49C5-930B-2590121EC88B}"/>
                  </a:ext>
                </a:extLst>
              </p:cNvPr>
              <p:cNvSpPr txBox="1"/>
              <p:nvPr/>
            </p:nvSpPr>
            <p:spPr>
              <a:xfrm>
                <a:off x="6596110" y="1738808"/>
                <a:ext cx="1519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68" name="TextBox 54">
                <a:extLst>
                  <a:ext uri="{FF2B5EF4-FFF2-40B4-BE49-F238E27FC236}">
                    <a16:creationId xmlns:a16="http://schemas.microsoft.com/office/drawing/2014/main" id="{1D9BE9C2-3678-49C5-930B-2590121EC88B}"/>
                  </a:ext>
                </a:extLst>
              </p:cNvPr>
              <p:cNvSpPr txBox="1">
                <a:spLocks noRot="1" noChangeAspect="1" noMove="1" noResize="1" noEditPoints="1" noAdjustHandles="1" noChangeArrowheads="1" noChangeShapeType="1" noTextEdit="1"/>
              </p:cNvSpPr>
              <p:nvPr/>
            </p:nvSpPr>
            <p:spPr>
              <a:xfrm>
                <a:off x="6596110" y="1738808"/>
                <a:ext cx="1519558" cy="276999"/>
              </a:xfrm>
              <a:prstGeom prst="rect">
                <a:avLst/>
              </a:prstGeom>
              <a:blipFill>
                <a:blip r:embed="rId17"/>
                <a:stretch>
                  <a:fillRect b="-15217"/>
                </a:stretch>
              </a:blipFill>
            </p:spPr>
            <p:txBody>
              <a:bodyPr/>
              <a:lstStyle/>
              <a:p>
                <a:r>
                  <a:rPr lang="en-GB">
                    <a:noFill/>
                  </a:rPr>
                  <a:t> </a:t>
                </a:r>
              </a:p>
            </p:txBody>
          </p:sp>
        </mc:Fallback>
      </mc:AlternateContent>
      <p:sp>
        <p:nvSpPr>
          <p:cNvPr id="69" name="Arc 53">
            <a:extLst>
              <a:ext uri="{FF2B5EF4-FFF2-40B4-BE49-F238E27FC236}">
                <a16:creationId xmlns:a16="http://schemas.microsoft.com/office/drawing/2014/main" id="{1631A889-77CC-4601-8A64-41C904943832}"/>
              </a:ext>
            </a:extLst>
          </p:cNvPr>
          <p:cNvSpPr/>
          <p:nvPr/>
        </p:nvSpPr>
        <p:spPr>
          <a:xfrm>
            <a:off x="6350576" y="211140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53">
            <a:extLst>
              <a:ext uri="{FF2B5EF4-FFF2-40B4-BE49-F238E27FC236}">
                <a16:creationId xmlns:a16="http://schemas.microsoft.com/office/drawing/2014/main" id="{8ED684B2-8F4F-4E90-8765-9FC1570A8F06}"/>
              </a:ext>
            </a:extLst>
          </p:cNvPr>
          <p:cNvSpPr/>
          <p:nvPr/>
        </p:nvSpPr>
        <p:spPr>
          <a:xfrm>
            <a:off x="7735493" y="375377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53">
            <a:extLst>
              <a:ext uri="{FF2B5EF4-FFF2-40B4-BE49-F238E27FC236}">
                <a16:creationId xmlns:a16="http://schemas.microsoft.com/office/drawing/2014/main" id="{0A51DEE5-3268-44DD-B6C7-1D2FFE9AAC5F}"/>
              </a:ext>
            </a:extLst>
          </p:cNvPr>
          <p:cNvSpPr/>
          <p:nvPr/>
        </p:nvSpPr>
        <p:spPr>
          <a:xfrm>
            <a:off x="7691106" y="4268679"/>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53">
            <a:extLst>
              <a:ext uri="{FF2B5EF4-FFF2-40B4-BE49-F238E27FC236}">
                <a16:creationId xmlns:a16="http://schemas.microsoft.com/office/drawing/2014/main" id="{6DE2D544-316F-456B-867C-7750233E23AE}"/>
              </a:ext>
            </a:extLst>
          </p:cNvPr>
          <p:cNvSpPr/>
          <p:nvPr/>
        </p:nvSpPr>
        <p:spPr>
          <a:xfrm>
            <a:off x="5686230" y="485608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54">
                <a:extLst>
                  <a:ext uri="{FF2B5EF4-FFF2-40B4-BE49-F238E27FC236}">
                    <a16:creationId xmlns:a16="http://schemas.microsoft.com/office/drawing/2014/main" id="{A7A7F86F-2704-4555-8D7D-B0A5666BE971}"/>
                  </a:ext>
                </a:extLst>
              </p:cNvPr>
              <p:cNvSpPr txBox="1"/>
              <p:nvPr/>
            </p:nvSpPr>
            <p:spPr>
              <a:xfrm>
                <a:off x="7875973" y="3746641"/>
                <a:ext cx="113486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i="1">
                        <a:solidFill>
                          <a:srgbClr val="FF0000"/>
                        </a:solidFill>
                        <a:latin typeface="Cambria Math" panose="02040503050406030204" pitchFamily="18" charset="0"/>
                      </a:rPr>
                      <m:t>𝑡</m:t>
                    </m:r>
                    <m:r>
                      <a:rPr lang="en-US" sz="1200" i="1">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𝑦</m:t>
                    </m:r>
                    <m:r>
                      <a:rPr lang="en-US" sz="1200" i="1">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20</m:t>
                    </m:r>
                  </m:oMath>
                </a14:m>
                <a:endParaRPr lang="en-US" sz="1200" dirty="0">
                  <a:solidFill>
                    <a:srgbClr val="FF0000"/>
                  </a:solidFill>
                  <a:latin typeface="Comic Sans MS" panose="030F0702030302020204" pitchFamily="66" charset="0"/>
                </a:endParaRPr>
              </a:p>
            </p:txBody>
          </p:sp>
        </mc:Choice>
        <mc:Fallback xmlns="">
          <p:sp>
            <p:nvSpPr>
              <p:cNvPr id="73" name="TextBox 54">
                <a:extLst>
                  <a:ext uri="{FF2B5EF4-FFF2-40B4-BE49-F238E27FC236}">
                    <a16:creationId xmlns:a16="http://schemas.microsoft.com/office/drawing/2014/main" id="{A7A7F86F-2704-4555-8D7D-B0A5666BE971}"/>
                  </a:ext>
                </a:extLst>
              </p:cNvPr>
              <p:cNvSpPr txBox="1">
                <a:spLocks noRot="1" noChangeAspect="1" noMove="1" noResize="1" noEditPoints="1" noAdjustHandles="1" noChangeArrowheads="1" noChangeShapeType="1" noTextEdit="1"/>
              </p:cNvSpPr>
              <p:nvPr/>
            </p:nvSpPr>
            <p:spPr>
              <a:xfrm>
                <a:off x="7875973" y="3746641"/>
                <a:ext cx="1134861" cy="461665"/>
              </a:xfrm>
              <a:prstGeom prst="rect">
                <a:avLst/>
              </a:prstGeom>
              <a:blipFill>
                <a:blip r:embed="rId18"/>
                <a:stretch>
                  <a:fillRect t="-1333"/>
                </a:stretch>
              </a:blipFill>
            </p:spPr>
            <p:txBody>
              <a:bodyPr/>
              <a:lstStyle/>
              <a:p>
                <a:r>
                  <a:rPr lang="en-GB">
                    <a:noFill/>
                  </a:rPr>
                  <a:t> </a:t>
                </a:r>
              </a:p>
            </p:txBody>
          </p:sp>
        </mc:Fallback>
      </mc:AlternateContent>
      <p:sp>
        <p:nvSpPr>
          <p:cNvPr id="74" name="TextBox 54">
            <a:extLst>
              <a:ext uri="{FF2B5EF4-FFF2-40B4-BE49-F238E27FC236}">
                <a16:creationId xmlns:a16="http://schemas.microsoft.com/office/drawing/2014/main" id="{9A169EC3-D385-44F0-B692-842049539A2F}"/>
              </a:ext>
            </a:extLst>
          </p:cNvPr>
          <p:cNvSpPr txBox="1"/>
          <p:nvPr/>
        </p:nvSpPr>
        <p:spPr>
          <a:xfrm>
            <a:off x="4429958" y="2876630"/>
            <a:ext cx="477618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use the number of fish with our other equation</a:t>
            </a:r>
          </a:p>
        </p:txBody>
      </p:sp>
      <p:sp>
        <p:nvSpPr>
          <p:cNvPr id="75" name="TextBox 54">
            <a:extLst>
              <a:ext uri="{FF2B5EF4-FFF2-40B4-BE49-F238E27FC236}">
                <a16:creationId xmlns:a16="http://schemas.microsoft.com/office/drawing/2014/main" id="{FA195E21-C9FB-4342-B93F-83FB110D9B55}"/>
              </a:ext>
            </a:extLst>
          </p:cNvPr>
          <p:cNvSpPr txBox="1"/>
          <p:nvPr/>
        </p:nvSpPr>
        <p:spPr>
          <a:xfrm>
            <a:off x="4864964" y="1145485"/>
            <a:ext cx="386178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Use the number of bears in one equation</a:t>
            </a:r>
          </a:p>
        </p:txBody>
      </p:sp>
      <p:sp>
        <p:nvSpPr>
          <p:cNvPr id="76" name="TextBox 54">
            <a:extLst>
              <a:ext uri="{FF2B5EF4-FFF2-40B4-BE49-F238E27FC236}">
                <a16:creationId xmlns:a16="http://schemas.microsoft.com/office/drawing/2014/main" id="{7A057075-88A6-4C18-8483-47B14C3F2A84}"/>
              </a:ext>
            </a:extLst>
          </p:cNvPr>
          <p:cNvSpPr txBox="1"/>
          <p:nvPr/>
        </p:nvSpPr>
        <p:spPr>
          <a:xfrm>
            <a:off x="7698420" y="4359200"/>
            <a:ext cx="113486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77" name="TextBox 54">
                <a:extLst>
                  <a:ext uri="{FF2B5EF4-FFF2-40B4-BE49-F238E27FC236}">
                    <a16:creationId xmlns:a16="http://schemas.microsoft.com/office/drawing/2014/main" id="{101430AB-E5B0-4650-916A-58FB7D4301C9}"/>
                  </a:ext>
                </a:extLst>
              </p:cNvPr>
              <p:cNvSpPr txBox="1"/>
              <p:nvPr/>
            </p:nvSpPr>
            <p:spPr>
              <a:xfrm>
                <a:off x="5905131" y="4945127"/>
                <a:ext cx="133017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know </a:t>
                </a:r>
                <a14:m>
                  <m:oMath xmlns:m="http://schemas.openxmlformats.org/officeDocument/2006/math">
                    <m:r>
                      <a:rPr lang="en-US" sz="1200" i="1" dirty="0" smtClean="0">
                        <a:solidFill>
                          <a:srgbClr val="FF0000"/>
                        </a:solidFill>
                        <a:latin typeface="Cambria Math" panose="02040503050406030204" pitchFamily="18" charset="0"/>
                      </a:rPr>
                      <m:t>𝐴</m:t>
                    </m:r>
                    <m:r>
                      <a:rPr lang="en-US" sz="1200" i="1" dirty="0"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77" name="TextBox 54">
                <a:extLst>
                  <a:ext uri="{FF2B5EF4-FFF2-40B4-BE49-F238E27FC236}">
                    <a16:creationId xmlns:a16="http://schemas.microsoft.com/office/drawing/2014/main" id="{101430AB-E5B0-4650-916A-58FB7D4301C9}"/>
                  </a:ext>
                </a:extLst>
              </p:cNvPr>
              <p:cNvSpPr txBox="1">
                <a:spLocks noRot="1" noChangeAspect="1" noMove="1" noResize="1" noEditPoints="1" noAdjustHandles="1" noChangeArrowheads="1" noChangeShapeType="1" noTextEdit="1"/>
              </p:cNvSpPr>
              <p:nvPr/>
            </p:nvSpPr>
            <p:spPr>
              <a:xfrm>
                <a:off x="5905131" y="4945127"/>
                <a:ext cx="1330171" cy="276999"/>
              </a:xfrm>
              <a:prstGeom prst="rect">
                <a:avLst/>
              </a:prstGeom>
              <a:blipFill>
                <a:blip r:embed="rId19"/>
                <a:stretch>
                  <a:fillRect b="-15217"/>
                </a:stretch>
              </a:blipFill>
            </p:spPr>
            <p:txBody>
              <a:bodyPr/>
              <a:lstStyle/>
              <a:p>
                <a:r>
                  <a:rPr lang="en-GB">
                    <a:noFill/>
                  </a:rPr>
                  <a:t> </a:t>
                </a:r>
              </a:p>
            </p:txBody>
          </p:sp>
        </mc:Fallback>
      </mc:AlternateContent>
      <p:sp>
        <p:nvSpPr>
          <p:cNvPr id="78" name="TextBox 54">
            <a:extLst>
              <a:ext uri="{FF2B5EF4-FFF2-40B4-BE49-F238E27FC236}">
                <a16:creationId xmlns:a16="http://schemas.microsoft.com/office/drawing/2014/main" id="{87E1E6F4-DFAE-4E98-BE72-AAF9DE9C6BE4}"/>
              </a:ext>
            </a:extLst>
          </p:cNvPr>
          <p:cNvSpPr txBox="1"/>
          <p:nvPr/>
        </p:nvSpPr>
        <p:spPr>
          <a:xfrm>
            <a:off x="6579835" y="2210805"/>
            <a:ext cx="85965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79" name="TextBox 54">
            <a:extLst>
              <a:ext uri="{FF2B5EF4-FFF2-40B4-BE49-F238E27FC236}">
                <a16:creationId xmlns:a16="http://schemas.microsoft.com/office/drawing/2014/main" id="{B08AB800-6B78-4536-8718-549CFC27B18F}"/>
              </a:ext>
            </a:extLst>
          </p:cNvPr>
          <p:cNvSpPr txBox="1"/>
          <p:nvPr/>
        </p:nvSpPr>
        <p:spPr>
          <a:xfrm>
            <a:off x="5122416" y="5637586"/>
            <a:ext cx="330249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update our equations now…</a:t>
            </a:r>
          </a:p>
        </p:txBody>
      </p:sp>
    </p:spTree>
    <p:extLst>
      <p:ext uri="{BB962C8B-B14F-4D97-AF65-F5344CB8AC3E}">
        <p14:creationId xmlns:p14="http://schemas.microsoft.com/office/powerpoint/2010/main" val="25945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blinds(horizontal)">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linds(horizontal)">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linds(horizontal)">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linds(horizontal)">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blinds(horizontal)">
                                      <p:cBhvr>
                                        <p:cTn id="72" dur="5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blinds(horizontal)">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linds(horizontal)">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linds(horizontal)">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blinds(horizontal)">
                                      <p:cBhvr>
                                        <p:cTn id="92" dur="5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linds(horizontal)">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500"/>
                                        <p:tgtEl>
                                          <p:spTgt spid="57"/>
                                        </p:tgtEl>
                                      </p:cBhvr>
                                    </p:animEffect>
                                    <p:set>
                                      <p:cBhvr>
                                        <p:cTn id="110" dur="1" fill="hold">
                                          <p:stCondLst>
                                            <p:cond delay="499"/>
                                          </p:stCondLst>
                                        </p:cTn>
                                        <p:tgtEl>
                                          <p:spTgt spid="57"/>
                                        </p:tgtEl>
                                        <p:attrNameLst>
                                          <p:attrName>style.visibility</p:attrName>
                                        </p:attrNameLst>
                                      </p:cBhvr>
                                      <p:to>
                                        <p:strVal val="hidden"/>
                                      </p:to>
                                    </p:set>
                                  </p:childTnLst>
                                </p:cTn>
                              </p:par>
                              <p:par>
                                <p:cTn id="111" presetID="3" presetClass="entr" presetSubtype="1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blinds(horizontal)">
                                      <p:cBhvr>
                                        <p:cTn id="113" dur="500"/>
                                        <p:tgtEl>
                                          <p:spTgt spid="6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blinds(horizontal)">
                                      <p:cBhvr>
                                        <p:cTn id="1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37" grpId="0"/>
      <p:bldP spid="58" grpId="0"/>
      <p:bldP spid="59" grpId="0"/>
      <p:bldP spid="60" grpId="0"/>
      <p:bldP spid="61" grpId="0"/>
      <p:bldP spid="62" grpId="0"/>
      <p:bldP spid="63" grpId="0"/>
      <p:bldP spid="65" grpId="0"/>
      <p:bldP spid="66" grpId="0"/>
      <p:bldP spid="67" grpId="0" animBg="1"/>
      <p:bldP spid="68" grpId="0"/>
      <p:bldP spid="69" grpId="0" animBg="1"/>
      <p:bldP spid="70" grpId="0" animBg="1"/>
      <p:bldP spid="71" grpId="0" animBg="1"/>
      <p:bldP spid="72" grpId="0" animBg="1"/>
      <p:bldP spid="73" grpId="0"/>
      <p:bldP spid="74" grpId="0"/>
      <p:bldP spid="75" grpId="0"/>
      <p:bldP spid="76" grpId="0"/>
      <p:bldP spid="77" grpId="0"/>
      <p:bldP spid="78" grpId="0"/>
      <p:bldP spid="7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23">
                <a:extLst>
                  <a:ext uri="{FF2B5EF4-FFF2-40B4-BE49-F238E27FC236}">
                    <a16:creationId xmlns:a16="http://schemas.microsoft.com/office/drawing/2014/main" id="{3E5706B8-2AB9-414F-9676-12ECD887B5A7}"/>
                  </a:ext>
                </a:extLst>
              </p:cNvPr>
              <p:cNvSpPr txBox="1"/>
              <p:nvPr/>
            </p:nvSpPr>
            <p:spPr>
              <a:xfrm>
                <a:off x="17756" y="1121544"/>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a:solidFill>
                            <a:srgbClr val="FF0000"/>
                          </a:solidFill>
                          <a:latin typeface="Cambria Math"/>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5" name="TextBox 23">
                <a:extLst>
                  <a:ext uri="{FF2B5EF4-FFF2-40B4-BE49-F238E27FC236}">
                    <a16:creationId xmlns:a16="http://schemas.microsoft.com/office/drawing/2014/main" id="{3E5706B8-2AB9-414F-9676-12ECD887B5A7}"/>
                  </a:ext>
                </a:extLst>
              </p:cNvPr>
              <p:cNvSpPr txBox="1">
                <a:spLocks noRot="1" noChangeAspect="1" noMove="1" noResize="1" noEditPoints="1" noAdjustHandles="1" noChangeArrowheads="1" noChangeShapeType="1" noTextEdit="1"/>
              </p:cNvSpPr>
              <p:nvPr/>
            </p:nvSpPr>
            <p:spPr>
              <a:xfrm>
                <a:off x="17756" y="1121544"/>
                <a:ext cx="1735283" cy="312586"/>
              </a:xfrm>
              <a:prstGeom prst="rect">
                <a:avLst/>
              </a:prstGeom>
              <a:blipFill>
                <a:blip r:embed="rId2"/>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64DA491B-B1D3-47B3-BA4D-8D06559D4FA8}"/>
                  </a:ext>
                </a:extLst>
              </p:cNvPr>
              <p:cNvSpPr txBox="1"/>
              <p:nvPr/>
            </p:nvSpPr>
            <p:spPr>
              <a:xfrm>
                <a:off x="1827380" y="1161852"/>
                <a:ext cx="252691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6" name="テキスト ボックス 65">
                <a:extLst>
                  <a:ext uri="{FF2B5EF4-FFF2-40B4-BE49-F238E27FC236}">
                    <a16:creationId xmlns:a16="http://schemas.microsoft.com/office/drawing/2014/main" id="{64DA491B-B1D3-47B3-BA4D-8D06559D4FA8}"/>
                  </a:ext>
                </a:extLst>
              </p:cNvPr>
              <p:cNvSpPr txBox="1">
                <a:spLocks noRot="1" noChangeAspect="1" noMove="1" noResize="1" noEditPoints="1" noAdjustHandles="1" noChangeArrowheads="1" noChangeShapeType="1" noTextEdit="1"/>
              </p:cNvSpPr>
              <p:nvPr/>
            </p:nvSpPr>
            <p:spPr>
              <a:xfrm>
                <a:off x="1827380" y="1161852"/>
                <a:ext cx="2526910" cy="220253"/>
              </a:xfrm>
              <a:prstGeom prst="rect">
                <a:avLst/>
              </a:prstGeom>
              <a:blipFill>
                <a:blip r:embed="rId3"/>
                <a:stretch>
                  <a:fillRect l="-1449" t="-2778" r="-242" b="-22222"/>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108143"/>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d) At the start of 2020, there were 5 bears and 20 fish on the island. Use this information to predict the number of bears on the island in 2020.</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e) Comment on the suitability of the model</a:t>
                </a: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108143"/>
              </a:xfrm>
              <a:blipFill>
                <a:blip r:embed="rId4"/>
                <a:stretch>
                  <a:fillRect l="-333" t="-1187"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C6800687-876F-47F6-8B14-AB46DBB0B47F}"/>
                  </a:ext>
                </a:extLst>
              </p:cNvPr>
              <p:cNvSpPr txBox="1"/>
              <p:nvPr/>
            </p:nvSpPr>
            <p:spPr>
              <a:xfrm>
                <a:off x="5026241" y="1344966"/>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=(5+1.5</m:t>
                      </m:r>
                      <m:r>
                        <a:rPr lang="en-US" sz="1400" b="0" i="1" smtClean="0">
                          <a:solidFill>
                            <a:schemeClr val="tx1"/>
                          </a:solidFill>
                          <a:latin typeface="Cambria Math" panose="02040503050406030204" pitchFamily="18" charset="0"/>
                        </a:rPr>
                        <m:t>𝑡</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32" name="TextBox 23">
                <a:extLst>
                  <a:ext uri="{FF2B5EF4-FFF2-40B4-BE49-F238E27FC236}">
                    <a16:creationId xmlns:a16="http://schemas.microsoft.com/office/drawing/2014/main" id="{C6800687-876F-47F6-8B14-AB46DBB0B47F}"/>
                  </a:ext>
                </a:extLst>
              </p:cNvPr>
              <p:cNvSpPr txBox="1">
                <a:spLocks noRot="1" noChangeAspect="1" noMove="1" noResize="1" noEditPoints="1" noAdjustHandles="1" noChangeArrowheads="1" noChangeShapeType="1" noTextEdit="1"/>
              </p:cNvSpPr>
              <p:nvPr/>
            </p:nvSpPr>
            <p:spPr>
              <a:xfrm>
                <a:off x="5026241" y="1344966"/>
                <a:ext cx="1735283" cy="312586"/>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977666E4-2DDA-4790-A7F1-196FFE36628F}"/>
                  </a:ext>
                </a:extLst>
              </p:cNvPr>
              <p:cNvSpPr txBox="1"/>
              <p:nvPr/>
            </p:nvSpPr>
            <p:spPr>
              <a:xfrm>
                <a:off x="5054354" y="1879106"/>
                <a:ext cx="2148473"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=(5+1.5(10))</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0.4(10)</m:t>
                          </m:r>
                        </m:sup>
                      </m:sSup>
                    </m:oMath>
                  </m:oMathPara>
                </a14:m>
                <a:endParaRPr lang="en-GB" sz="1400" dirty="0">
                  <a:solidFill>
                    <a:schemeClr val="tx1"/>
                  </a:solidFill>
                </a:endParaRPr>
              </a:p>
            </p:txBody>
          </p:sp>
        </mc:Choice>
        <mc:Fallback xmlns="">
          <p:sp>
            <p:nvSpPr>
              <p:cNvPr id="33" name="TextBox 23">
                <a:extLst>
                  <a:ext uri="{FF2B5EF4-FFF2-40B4-BE49-F238E27FC236}">
                    <a16:creationId xmlns:a16="http://schemas.microsoft.com/office/drawing/2014/main" id="{977666E4-2DDA-4790-A7F1-196FFE36628F}"/>
                  </a:ext>
                </a:extLst>
              </p:cNvPr>
              <p:cNvSpPr txBox="1">
                <a:spLocks noRot="1" noChangeAspect="1" noMove="1" noResize="1" noEditPoints="1" noAdjustHandles="1" noChangeArrowheads="1" noChangeShapeType="1" noTextEdit="1"/>
              </p:cNvSpPr>
              <p:nvPr/>
            </p:nvSpPr>
            <p:spPr>
              <a:xfrm>
                <a:off x="5054354" y="1879106"/>
                <a:ext cx="2148473" cy="316690"/>
              </a:xfrm>
              <a:prstGeom prst="rect">
                <a:avLst/>
              </a:prstGeom>
              <a:blipFill>
                <a:blip r:embed="rId9"/>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A1DA5EE2-40DF-48CC-8ACB-2DF7B6CF5D6D}"/>
                  </a:ext>
                </a:extLst>
              </p:cNvPr>
              <p:cNvSpPr txBox="1"/>
              <p:nvPr/>
            </p:nvSpPr>
            <p:spPr>
              <a:xfrm>
                <a:off x="5064711" y="2422124"/>
                <a:ext cx="95833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=1092</m:t>
                      </m:r>
                    </m:oMath>
                  </m:oMathPara>
                </a14:m>
                <a:endParaRPr lang="en-GB" sz="1400" dirty="0">
                  <a:solidFill>
                    <a:schemeClr val="tx1"/>
                  </a:solidFill>
                </a:endParaRPr>
              </a:p>
            </p:txBody>
          </p:sp>
        </mc:Choice>
        <mc:Fallback xmlns="">
          <p:sp>
            <p:nvSpPr>
              <p:cNvPr id="34" name="TextBox 23">
                <a:extLst>
                  <a:ext uri="{FF2B5EF4-FFF2-40B4-BE49-F238E27FC236}">
                    <a16:creationId xmlns:a16="http://schemas.microsoft.com/office/drawing/2014/main" id="{A1DA5EE2-40DF-48CC-8ACB-2DF7B6CF5D6D}"/>
                  </a:ext>
                </a:extLst>
              </p:cNvPr>
              <p:cNvSpPr txBox="1">
                <a:spLocks noRot="1" noChangeAspect="1" noMove="1" noResize="1" noEditPoints="1" noAdjustHandles="1" noChangeArrowheads="1" noChangeShapeType="1" noTextEdit="1"/>
              </p:cNvSpPr>
              <p:nvPr/>
            </p:nvSpPr>
            <p:spPr>
              <a:xfrm>
                <a:off x="5064711" y="2422124"/>
                <a:ext cx="958339" cy="307777"/>
              </a:xfrm>
              <a:prstGeom prst="rect">
                <a:avLst/>
              </a:prstGeom>
              <a:blipFill>
                <a:blip r:embed="rId10"/>
                <a:stretch>
                  <a:fillRect/>
                </a:stretch>
              </a:blipFill>
              <a:ln w="25400">
                <a:noFill/>
              </a:ln>
            </p:spPr>
            <p:txBody>
              <a:bodyPr/>
              <a:lstStyle/>
              <a:p>
                <a:r>
                  <a:rPr lang="en-GB">
                    <a:noFill/>
                  </a:rPr>
                  <a:t> </a:t>
                </a:r>
              </a:p>
            </p:txBody>
          </p:sp>
        </mc:Fallback>
      </mc:AlternateContent>
      <p:sp>
        <p:nvSpPr>
          <p:cNvPr id="35" name="Arc 53">
            <a:extLst>
              <a:ext uri="{FF2B5EF4-FFF2-40B4-BE49-F238E27FC236}">
                <a16:creationId xmlns:a16="http://schemas.microsoft.com/office/drawing/2014/main" id="{67212F70-6265-4904-AD1C-4B2F1FD9374C}"/>
              </a:ext>
            </a:extLst>
          </p:cNvPr>
          <p:cNvSpPr/>
          <p:nvPr/>
        </p:nvSpPr>
        <p:spPr>
          <a:xfrm>
            <a:off x="7016402" y="149884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54">
                <a:extLst>
                  <a:ext uri="{FF2B5EF4-FFF2-40B4-BE49-F238E27FC236}">
                    <a16:creationId xmlns:a16="http://schemas.microsoft.com/office/drawing/2014/main" id="{1E83B88F-E7EE-4A77-99E9-ECC0C3A7E317}"/>
                  </a:ext>
                </a:extLst>
              </p:cNvPr>
              <p:cNvSpPr txBox="1"/>
              <p:nvPr/>
            </p:nvSpPr>
            <p:spPr>
              <a:xfrm>
                <a:off x="7137648" y="1579010"/>
                <a:ext cx="1519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 2020,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=10</m:t>
                    </m:r>
                  </m:oMath>
                </a14:m>
                <a:endParaRPr lang="en-US" sz="1200" dirty="0">
                  <a:solidFill>
                    <a:srgbClr val="FF0000"/>
                  </a:solidFill>
                  <a:latin typeface="Comic Sans MS" panose="030F0702030302020204" pitchFamily="66" charset="0"/>
                </a:endParaRPr>
              </a:p>
            </p:txBody>
          </p:sp>
        </mc:Choice>
        <mc:Fallback xmlns="">
          <p:sp>
            <p:nvSpPr>
              <p:cNvPr id="36" name="TextBox 54">
                <a:extLst>
                  <a:ext uri="{FF2B5EF4-FFF2-40B4-BE49-F238E27FC236}">
                    <a16:creationId xmlns:a16="http://schemas.microsoft.com/office/drawing/2014/main" id="{1E83B88F-E7EE-4A77-99E9-ECC0C3A7E317}"/>
                  </a:ext>
                </a:extLst>
              </p:cNvPr>
              <p:cNvSpPr txBox="1">
                <a:spLocks noRot="1" noChangeAspect="1" noMove="1" noResize="1" noEditPoints="1" noAdjustHandles="1" noChangeArrowheads="1" noChangeShapeType="1" noTextEdit="1"/>
              </p:cNvSpPr>
              <p:nvPr/>
            </p:nvSpPr>
            <p:spPr>
              <a:xfrm>
                <a:off x="7137648" y="1579010"/>
                <a:ext cx="1519558" cy="276999"/>
              </a:xfrm>
              <a:prstGeom prst="rect">
                <a:avLst/>
              </a:prstGeom>
              <a:blipFill>
                <a:blip r:embed="rId11"/>
                <a:stretch>
                  <a:fillRect b="-17778"/>
                </a:stretch>
              </a:blipFill>
            </p:spPr>
            <p:txBody>
              <a:bodyPr/>
              <a:lstStyle/>
              <a:p>
                <a:r>
                  <a:rPr lang="en-GB">
                    <a:noFill/>
                  </a:rPr>
                  <a:t> </a:t>
                </a:r>
              </a:p>
            </p:txBody>
          </p:sp>
        </mc:Fallback>
      </mc:AlternateContent>
      <p:sp>
        <p:nvSpPr>
          <p:cNvPr id="38" name="Arc 53">
            <a:extLst>
              <a:ext uri="{FF2B5EF4-FFF2-40B4-BE49-F238E27FC236}">
                <a16:creationId xmlns:a16="http://schemas.microsoft.com/office/drawing/2014/main" id="{7B14D84A-73C0-40BE-AA5F-C1C8EF7DAF24}"/>
              </a:ext>
            </a:extLst>
          </p:cNvPr>
          <p:cNvSpPr/>
          <p:nvPr/>
        </p:nvSpPr>
        <p:spPr>
          <a:xfrm>
            <a:off x="7007524" y="2067017"/>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5B70CEC0-9EA7-4A4E-8236-B46F8A6D075B}"/>
              </a:ext>
            </a:extLst>
          </p:cNvPr>
          <p:cNvSpPr txBox="1"/>
          <p:nvPr/>
        </p:nvSpPr>
        <p:spPr>
          <a:xfrm>
            <a:off x="7182036" y="2182691"/>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40" name="TextBox 54">
            <a:extLst>
              <a:ext uri="{FF2B5EF4-FFF2-40B4-BE49-F238E27FC236}">
                <a16:creationId xmlns:a16="http://schemas.microsoft.com/office/drawing/2014/main" id="{F7AC39AD-F9A1-43D7-89CB-0B69A84628E5}"/>
              </a:ext>
            </a:extLst>
          </p:cNvPr>
          <p:cNvSpPr txBox="1"/>
          <p:nvPr/>
        </p:nvSpPr>
        <p:spPr>
          <a:xfrm>
            <a:off x="248576" y="5636105"/>
            <a:ext cx="3515556"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The model predicts that the number of bears (and fish) will grow without limit, which is unrealistic</a:t>
            </a:r>
            <a:endParaRPr lang="en-US"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886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linds(horizont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6" grpId="0"/>
      <p:bldP spid="38" grpId="0" animBg="1"/>
      <p:bldP spid="39" grpId="0"/>
      <p:bldP spid="4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Two barrels contain contaminated water.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amount of contaminant in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ml and the amount in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ml. Additional contaminated water flows into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at a rate of 5 ml per second. Contaminated water flows from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and then back 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through two connecting hoses, and then drains out of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leave the system completely. The system is modelled using the following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 </a:t>
                </a:r>
                <a14:m>
                  <m:oMath xmlns:m="http://schemas.openxmlformats.org/officeDocument/2006/math">
                    <m:r>
                      <a:rPr lang="en-US" sz="1400" b="0" i="1" smtClean="0">
                        <a:latin typeface="Cambria Math" panose="02040503050406030204" pitchFamily="18" charset="0"/>
                      </a:rPr>
                      <m:t>630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+370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+28</m:t>
                    </m:r>
                    <m:r>
                      <a:rPr lang="en-US" sz="1400" b="0" i="1" smtClean="0">
                        <a:latin typeface="Cambria Math" panose="02040503050406030204" pitchFamily="18" charset="0"/>
                      </a:rPr>
                      <m:t>𝑦</m:t>
                    </m:r>
                    <m:r>
                      <a:rPr lang="en-US" sz="1400" b="0" i="1" smtClean="0">
                        <a:latin typeface="Cambria Math" panose="02040503050406030204" pitchFamily="18" charset="0"/>
                      </a:rPr>
                      <m:t>=135</m:t>
                    </m:r>
                  </m:oMath>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499" t="-1015" r="-1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EC2AE66-4291-4D80-ABF4-2CD7FCBE8513}"/>
                  </a:ext>
                </a:extLst>
              </p:cNvPr>
              <p:cNvSpPr txBox="1"/>
              <p:nvPr/>
            </p:nvSpPr>
            <p:spPr>
              <a:xfrm>
                <a:off x="395057" y="4873839"/>
                <a:ext cx="147290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7</m:t>
                          </m:r>
                        </m:den>
                      </m:f>
                      <m:r>
                        <a:rPr lang="en-US" sz="1400" b="0" i="1" smtClean="0">
                          <a:latin typeface="Cambria Math" panose="02040503050406030204" pitchFamily="18" charset="0"/>
                        </a:rPr>
                        <m:t>𝑥</m:t>
                      </m:r>
                    </m:oMath>
                  </m:oMathPara>
                </a14:m>
                <a:endParaRPr lang="en-GB" dirty="0"/>
              </a:p>
            </p:txBody>
          </p:sp>
        </mc:Choice>
        <mc:Fallback xmlns="">
          <p:sp>
            <p:nvSpPr>
              <p:cNvPr id="2" name="テキスト ボックス 1">
                <a:extLst>
                  <a:ext uri="{FF2B5EF4-FFF2-40B4-BE49-F238E27FC236}">
                    <a16:creationId xmlns:a16="http://schemas.microsoft.com/office/drawing/2014/main" id="{7EC2AE66-4291-4D80-ABF4-2CD7FCBE8513}"/>
                  </a:ext>
                </a:extLst>
              </p:cNvPr>
              <p:cNvSpPr txBox="1">
                <a:spLocks noRot="1" noChangeAspect="1" noMove="1" noResize="1" noEditPoints="1" noAdjustHandles="1" noChangeArrowheads="1" noChangeShapeType="1" noTextEdit="1"/>
              </p:cNvSpPr>
              <p:nvPr/>
            </p:nvSpPr>
            <p:spPr>
              <a:xfrm>
                <a:off x="395057" y="4873839"/>
                <a:ext cx="1472904" cy="409023"/>
              </a:xfrm>
              <a:prstGeom prst="rect">
                <a:avLst/>
              </a:prstGeom>
              <a:blipFill>
                <a:blip r:embed="rId3"/>
                <a:stretch>
                  <a:fillRect l="-2905" t="-1493" r="-83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7BBF126-9E83-47C8-AE11-01B57273851E}"/>
                  </a:ext>
                </a:extLst>
              </p:cNvPr>
              <p:cNvSpPr txBox="1"/>
              <p:nvPr/>
            </p:nvSpPr>
            <p:spPr>
              <a:xfrm>
                <a:off x="2357023" y="4873839"/>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xmlns="">
          <p:sp>
            <p:nvSpPr>
              <p:cNvPr id="19" name="テキスト ボックス 18">
                <a:extLst>
                  <a:ext uri="{FF2B5EF4-FFF2-40B4-BE49-F238E27FC236}">
                    <a16:creationId xmlns:a16="http://schemas.microsoft.com/office/drawing/2014/main" id="{87BBF126-9E83-47C8-AE11-01B57273851E}"/>
                  </a:ext>
                </a:extLst>
              </p:cNvPr>
              <p:cNvSpPr txBox="1">
                <a:spLocks noRot="1" noChangeAspect="1" noMove="1" noResize="1" noEditPoints="1" noAdjustHandles="1" noChangeArrowheads="1" noChangeShapeType="1" noTextEdit="1"/>
              </p:cNvSpPr>
              <p:nvPr/>
            </p:nvSpPr>
            <p:spPr>
              <a:xfrm>
                <a:off x="2357023" y="4873839"/>
                <a:ext cx="1260923" cy="409023"/>
              </a:xfrm>
              <a:prstGeom prst="rect">
                <a:avLst/>
              </a:prstGeom>
              <a:blipFill>
                <a:blip r:embed="rId4"/>
                <a:stretch>
                  <a:fillRect l="-4854" t="-2985" r="-2913"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9E9E663F-1AE7-47AF-8526-90A91A480924}"/>
                  </a:ext>
                </a:extLst>
              </p:cNvPr>
              <p:cNvSpPr txBox="1"/>
              <p:nvPr/>
            </p:nvSpPr>
            <p:spPr>
              <a:xfrm>
                <a:off x="186431" y="6116715"/>
                <a:ext cx="3763081"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We need to replace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with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a:t>
                </a:r>
                <a:endParaRPr lang="en-GB" sz="1400" dirty="0">
                  <a:solidFill>
                    <a:srgbClr val="FF0000"/>
                  </a:solidFill>
                  <a:latin typeface="Comic Sans MS" panose="030F0702030302020204" pitchFamily="66" charset="0"/>
                </a:endParaRPr>
              </a:p>
            </p:txBody>
          </p:sp>
        </mc:Choice>
        <mc:Fallback>
          <p:sp>
            <p:nvSpPr>
              <p:cNvPr id="3" name="テキスト ボックス 2">
                <a:extLst>
                  <a:ext uri="{FF2B5EF4-FFF2-40B4-BE49-F238E27FC236}">
                    <a16:creationId xmlns:a16="http://schemas.microsoft.com/office/drawing/2014/main" id="{9E9E663F-1AE7-47AF-8526-90A91A480924}"/>
                  </a:ext>
                </a:extLst>
              </p:cNvPr>
              <p:cNvSpPr txBox="1">
                <a:spLocks noRot="1" noChangeAspect="1" noMove="1" noResize="1" noEditPoints="1" noAdjustHandles="1" noChangeArrowheads="1" noChangeShapeType="1" noTextEdit="1"/>
              </p:cNvSpPr>
              <p:nvPr/>
            </p:nvSpPr>
            <p:spPr>
              <a:xfrm>
                <a:off x="186431" y="6116715"/>
                <a:ext cx="3763081" cy="307777"/>
              </a:xfrm>
              <a:prstGeom prst="rect">
                <a:avLst/>
              </a:prstGeom>
              <a:blipFill>
                <a:blip r:embed="rId5"/>
                <a:stretch>
                  <a:fillRect l="-486" t="-1961" b="-196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87FB4E30-D774-4CDF-8CFD-CC63397A4FF3}"/>
                  </a:ext>
                </a:extLst>
              </p:cNvPr>
              <p:cNvSpPr txBox="1"/>
              <p:nvPr/>
            </p:nvSpPr>
            <p:spPr>
              <a:xfrm>
                <a:off x="5430181" y="1377516"/>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p:sp>
            <p:nvSpPr>
              <p:cNvPr id="8" name="テキスト ボックス 7">
                <a:extLst>
                  <a:ext uri="{FF2B5EF4-FFF2-40B4-BE49-F238E27FC236}">
                    <a16:creationId xmlns:a16="http://schemas.microsoft.com/office/drawing/2014/main" id="{87FB4E30-D774-4CDF-8CFD-CC63397A4FF3}"/>
                  </a:ext>
                </a:extLst>
              </p:cNvPr>
              <p:cNvSpPr txBox="1">
                <a:spLocks noRot="1" noChangeAspect="1" noMove="1" noResize="1" noEditPoints="1" noAdjustHandles="1" noChangeArrowheads="1" noChangeShapeType="1" noTextEdit="1"/>
              </p:cNvSpPr>
              <p:nvPr/>
            </p:nvSpPr>
            <p:spPr>
              <a:xfrm>
                <a:off x="5430181" y="1377516"/>
                <a:ext cx="1260923" cy="409023"/>
              </a:xfrm>
              <a:prstGeom prst="rect">
                <a:avLst/>
              </a:prstGeom>
              <a:blipFill>
                <a:blip r:embed="rId6"/>
                <a:stretch>
                  <a:fillRect l="-4831" t="-2985" r="-2415"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3D72457D-6D3B-45BC-84B7-1BEAA6ECDC97}"/>
                  </a:ext>
                </a:extLst>
              </p:cNvPr>
              <p:cNvSpPr txBox="1"/>
              <p:nvPr/>
            </p:nvSpPr>
            <p:spPr>
              <a:xfrm>
                <a:off x="4987778" y="2009310"/>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4</m:t>
                          </m:r>
                        </m:num>
                        <m:den>
                          <m:r>
                            <a:rPr lang="en-US" sz="1400" i="1">
                              <a:latin typeface="Cambria Math" panose="02040503050406030204" pitchFamily="18" charset="0"/>
                            </a:rPr>
                            <m:t>9</m:t>
                          </m:r>
                        </m:den>
                      </m:f>
                      <m:r>
                        <a:rPr lang="en-US" sz="1400" i="1">
                          <a:latin typeface="Cambria Math" panose="02040503050406030204" pitchFamily="18" charset="0"/>
                        </a:rPr>
                        <m:t>𝑦</m:t>
                      </m:r>
                      <m:r>
                        <a:rPr lang="en-US" sz="1400" i="1">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oMath>
                  </m:oMathPara>
                </a14:m>
                <a:endParaRPr lang="en-GB" dirty="0"/>
              </a:p>
            </p:txBody>
          </p:sp>
        </mc:Choice>
        <mc:Fallback>
          <p:sp>
            <p:nvSpPr>
              <p:cNvPr id="9" name="テキスト ボックス 8">
                <a:extLst>
                  <a:ext uri="{FF2B5EF4-FFF2-40B4-BE49-F238E27FC236}">
                    <a16:creationId xmlns:a16="http://schemas.microsoft.com/office/drawing/2014/main" id="{3D72457D-6D3B-45BC-84B7-1BEAA6ECDC97}"/>
                  </a:ext>
                </a:extLst>
              </p:cNvPr>
              <p:cNvSpPr txBox="1">
                <a:spLocks noRot="1" noChangeAspect="1" noMove="1" noResize="1" noEditPoints="1" noAdjustHandles="1" noChangeArrowheads="1" noChangeShapeType="1" noTextEdit="1"/>
              </p:cNvSpPr>
              <p:nvPr/>
            </p:nvSpPr>
            <p:spPr>
              <a:xfrm>
                <a:off x="4987778" y="2009310"/>
                <a:ext cx="1260923" cy="409023"/>
              </a:xfrm>
              <a:prstGeom prst="rect">
                <a:avLst/>
              </a:prstGeom>
              <a:blipFill>
                <a:blip r:embed="rId7"/>
                <a:stretch>
                  <a:fillRect l="-4348" t="-2985" r="-966"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C35E3B61-690C-4955-8E66-579CEB65B362}"/>
                  </a:ext>
                </a:extLst>
              </p:cNvPr>
              <p:cNvSpPr txBox="1"/>
              <p:nvPr/>
            </p:nvSpPr>
            <p:spPr>
              <a:xfrm>
                <a:off x="4572006" y="2605594"/>
                <a:ext cx="155908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70</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i="1">
                              <a:latin typeface="Cambria Math" panose="02040503050406030204" pitchFamily="18" charset="0"/>
                            </a:rPr>
                            <m:t>9</m:t>
                          </m:r>
                        </m:den>
                      </m:f>
                      <m:r>
                        <a:rPr lang="en-US" sz="1400" i="1">
                          <a:latin typeface="Cambria Math" panose="02040503050406030204" pitchFamily="18" charset="0"/>
                        </a:rPr>
                        <m:t>𝑦</m:t>
                      </m:r>
                      <m:r>
                        <a:rPr lang="en-US" sz="1400" i="1">
                          <a:latin typeface="Cambria Math" panose="02040503050406030204" pitchFamily="18" charset="0"/>
                        </a:rPr>
                        <m:t>=3</m:t>
                      </m:r>
                      <m:r>
                        <a:rPr lang="en-US" sz="1400" b="0" i="1" smtClean="0">
                          <a:latin typeface="Cambria Math" panose="02040503050406030204" pitchFamily="18" charset="0"/>
                        </a:rPr>
                        <m:t>𝑥</m:t>
                      </m:r>
                    </m:oMath>
                  </m:oMathPara>
                </a14:m>
                <a:endParaRPr lang="en-GB" dirty="0"/>
              </a:p>
            </p:txBody>
          </p:sp>
        </mc:Choice>
        <mc:Fallback>
          <p:sp>
            <p:nvSpPr>
              <p:cNvPr id="10" name="テキスト ボックス 9">
                <a:extLst>
                  <a:ext uri="{FF2B5EF4-FFF2-40B4-BE49-F238E27FC236}">
                    <a16:creationId xmlns:a16="http://schemas.microsoft.com/office/drawing/2014/main" id="{C35E3B61-690C-4955-8E66-579CEB65B362}"/>
                  </a:ext>
                </a:extLst>
              </p:cNvPr>
              <p:cNvSpPr txBox="1">
                <a:spLocks noRot="1" noChangeAspect="1" noMove="1" noResize="1" noEditPoints="1" noAdjustHandles="1" noChangeArrowheads="1" noChangeShapeType="1" noTextEdit="1"/>
              </p:cNvSpPr>
              <p:nvPr/>
            </p:nvSpPr>
            <p:spPr>
              <a:xfrm>
                <a:off x="4572006" y="2605594"/>
                <a:ext cx="1559081" cy="409023"/>
              </a:xfrm>
              <a:prstGeom prst="rect">
                <a:avLst/>
              </a:prstGeom>
              <a:blipFill>
                <a:blip r:embed="rId8"/>
                <a:stretch>
                  <a:fillRect l="-2344" t="-2941" r="-781" b="-1323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F1153127-0F56-4B04-BC0E-DC5B931E96B4}"/>
                  </a:ext>
                </a:extLst>
              </p:cNvPr>
              <p:cNvSpPr txBox="1"/>
              <p:nvPr/>
            </p:nvSpPr>
            <p:spPr>
              <a:xfrm>
                <a:off x="4582363" y="3210755"/>
                <a:ext cx="145969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r>
                        <a:rPr lang="en-US" sz="1400" i="1">
                          <a:latin typeface="Cambria Math" panose="02040503050406030204" pitchFamily="18" charset="0"/>
                        </a:rPr>
                        <m:t>𝑦</m:t>
                      </m:r>
                      <m:r>
                        <a:rPr lang="en-US" sz="1400" i="1">
                          <a:latin typeface="Cambria Math" panose="02040503050406030204" pitchFamily="18" charset="0"/>
                        </a:rPr>
                        <m:t>=</m:t>
                      </m:r>
                      <m:r>
                        <a:rPr lang="en-US" sz="1400" b="0" i="1" smtClean="0">
                          <a:latin typeface="Cambria Math" panose="02040503050406030204" pitchFamily="18" charset="0"/>
                        </a:rPr>
                        <m:t>𝑥</m:t>
                      </m:r>
                    </m:oMath>
                  </m:oMathPara>
                </a14:m>
                <a:endParaRPr lang="en-GB" dirty="0"/>
              </a:p>
            </p:txBody>
          </p:sp>
        </mc:Choice>
        <mc:Fallback>
          <p:sp>
            <p:nvSpPr>
              <p:cNvPr id="11" name="テキスト ボックス 10">
                <a:extLst>
                  <a:ext uri="{FF2B5EF4-FFF2-40B4-BE49-F238E27FC236}">
                    <a16:creationId xmlns:a16="http://schemas.microsoft.com/office/drawing/2014/main" id="{F1153127-0F56-4B04-BC0E-DC5B931E96B4}"/>
                  </a:ext>
                </a:extLst>
              </p:cNvPr>
              <p:cNvSpPr txBox="1">
                <a:spLocks noRot="1" noChangeAspect="1" noMove="1" noResize="1" noEditPoints="1" noAdjustHandles="1" noChangeArrowheads="1" noChangeShapeType="1" noTextEdit="1"/>
              </p:cNvSpPr>
              <p:nvPr/>
            </p:nvSpPr>
            <p:spPr>
              <a:xfrm>
                <a:off x="4582363" y="3210755"/>
                <a:ext cx="1459694" cy="409023"/>
              </a:xfrm>
              <a:prstGeom prst="rect">
                <a:avLst/>
              </a:prstGeom>
              <a:blipFill>
                <a:blip r:embed="rId9"/>
                <a:stretch>
                  <a:fillRect l="-2510" t="-2985" r="-418"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427E19E1-7BB6-4784-904D-669573A996FD}"/>
                  </a:ext>
                </a:extLst>
              </p:cNvPr>
              <p:cNvSpPr txBox="1"/>
              <p:nvPr/>
            </p:nvSpPr>
            <p:spPr>
              <a:xfrm>
                <a:off x="4379658" y="3815916"/>
                <a:ext cx="1777987" cy="445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i="1">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dirty="0"/>
              </a:p>
            </p:txBody>
          </p:sp>
        </mc:Choice>
        <mc:Fallback>
          <p:sp>
            <p:nvSpPr>
              <p:cNvPr id="12" name="テキスト ボックス 11">
                <a:extLst>
                  <a:ext uri="{FF2B5EF4-FFF2-40B4-BE49-F238E27FC236}">
                    <a16:creationId xmlns:a16="http://schemas.microsoft.com/office/drawing/2014/main" id="{427E19E1-7BB6-4784-904D-669573A996FD}"/>
                  </a:ext>
                </a:extLst>
              </p:cNvPr>
              <p:cNvSpPr txBox="1">
                <a:spLocks noRot="1" noChangeAspect="1" noMove="1" noResize="1" noEditPoints="1" noAdjustHandles="1" noChangeArrowheads="1" noChangeShapeType="1" noTextEdit="1"/>
              </p:cNvSpPr>
              <p:nvPr/>
            </p:nvSpPr>
            <p:spPr>
              <a:xfrm>
                <a:off x="4379658" y="3815916"/>
                <a:ext cx="1777987" cy="445315"/>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4A6CFA08-2E91-44F0-B5FC-13A0736682F1}"/>
              </a:ext>
            </a:extLst>
          </p:cNvPr>
          <p:cNvSpPr txBox="1"/>
          <p:nvPr/>
        </p:nvSpPr>
        <p:spPr>
          <a:xfrm>
            <a:off x="4607511" y="4421080"/>
            <a:ext cx="43284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sym typeface="Wingdings" panose="05000000000000000000" pitchFamily="2" charset="2"/>
              </a:rPr>
              <a:t> We can now replace these in the first equation</a:t>
            </a:r>
            <a:endParaRPr lang="en-GB" sz="1400" dirty="0">
              <a:solidFill>
                <a:srgbClr val="FF0000"/>
              </a:solidFill>
              <a:latin typeface="Comic Sans MS" panose="030F0702030302020204" pitchFamily="66" charset="0"/>
            </a:endParaRPr>
          </a:p>
        </p:txBody>
      </p:sp>
      <p:sp>
        <p:nvSpPr>
          <p:cNvPr id="14" name="Arc 53">
            <a:extLst>
              <a:ext uri="{FF2B5EF4-FFF2-40B4-BE49-F238E27FC236}">
                <a16:creationId xmlns:a16="http://schemas.microsoft.com/office/drawing/2014/main" id="{A4D51DD5-521F-447E-96D6-1FB93F5FEB58}"/>
              </a:ext>
            </a:extLst>
          </p:cNvPr>
          <p:cNvSpPr/>
          <p:nvPr/>
        </p:nvSpPr>
        <p:spPr>
          <a:xfrm>
            <a:off x="6616906" y="1632011"/>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54">
            <a:extLst>
              <a:ext uri="{FF2B5EF4-FFF2-40B4-BE49-F238E27FC236}">
                <a16:creationId xmlns:a16="http://schemas.microsoft.com/office/drawing/2014/main" id="{42083A3A-3C87-4B64-92AF-E7DE521D5232}"/>
              </a:ext>
            </a:extLst>
          </p:cNvPr>
          <p:cNvSpPr txBox="1"/>
          <p:nvPr/>
        </p:nvSpPr>
        <p:spPr>
          <a:xfrm>
            <a:off x="6924583" y="1729930"/>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16" name="Arc 53">
            <a:extLst>
              <a:ext uri="{FF2B5EF4-FFF2-40B4-BE49-F238E27FC236}">
                <a16:creationId xmlns:a16="http://schemas.microsoft.com/office/drawing/2014/main" id="{C23EA619-703C-4B35-A181-9CD254A02975}"/>
              </a:ext>
            </a:extLst>
          </p:cNvPr>
          <p:cNvSpPr/>
          <p:nvPr/>
        </p:nvSpPr>
        <p:spPr>
          <a:xfrm>
            <a:off x="6173022" y="2288959"/>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53">
            <a:extLst>
              <a:ext uri="{FF2B5EF4-FFF2-40B4-BE49-F238E27FC236}">
                <a16:creationId xmlns:a16="http://schemas.microsoft.com/office/drawing/2014/main" id="{94C96F01-02DB-4B9B-8483-535C770B5A91}"/>
              </a:ext>
            </a:extLst>
          </p:cNvPr>
          <p:cNvSpPr/>
          <p:nvPr/>
        </p:nvSpPr>
        <p:spPr>
          <a:xfrm>
            <a:off x="6048735" y="287488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53">
            <a:extLst>
              <a:ext uri="{FF2B5EF4-FFF2-40B4-BE49-F238E27FC236}">
                <a16:creationId xmlns:a16="http://schemas.microsoft.com/office/drawing/2014/main" id="{CA4243A1-5B8A-408E-A8A5-02FEC1C2EC47}"/>
              </a:ext>
            </a:extLst>
          </p:cNvPr>
          <p:cNvSpPr/>
          <p:nvPr/>
        </p:nvSpPr>
        <p:spPr>
          <a:xfrm>
            <a:off x="6075368" y="354958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54">
            <a:extLst>
              <a:ext uri="{FF2B5EF4-FFF2-40B4-BE49-F238E27FC236}">
                <a16:creationId xmlns:a16="http://schemas.microsoft.com/office/drawing/2014/main" id="{E67ED485-627A-4568-95DA-3C6E35347B27}"/>
              </a:ext>
            </a:extLst>
          </p:cNvPr>
          <p:cNvSpPr txBox="1"/>
          <p:nvPr/>
        </p:nvSpPr>
        <p:spPr>
          <a:xfrm>
            <a:off x="6285390" y="2378000"/>
            <a:ext cx="147369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70</a:t>
            </a:r>
          </a:p>
        </p:txBody>
      </p:sp>
      <p:sp>
        <p:nvSpPr>
          <p:cNvPr id="23" name="TextBox 54">
            <a:extLst>
              <a:ext uri="{FF2B5EF4-FFF2-40B4-BE49-F238E27FC236}">
                <a16:creationId xmlns:a16="http://schemas.microsoft.com/office/drawing/2014/main" id="{016E802B-0AE5-4D8A-9946-EA9F5DBB8677}"/>
              </a:ext>
            </a:extLst>
          </p:cNvPr>
          <p:cNvSpPr txBox="1"/>
          <p:nvPr/>
        </p:nvSpPr>
        <p:spPr>
          <a:xfrm>
            <a:off x="6249880" y="2963926"/>
            <a:ext cx="9943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3</a:t>
            </a:r>
          </a:p>
        </p:txBody>
      </p:sp>
      <mc:AlternateContent xmlns:mc="http://schemas.openxmlformats.org/markup-compatibility/2006">
        <mc:Choice xmlns:a14="http://schemas.microsoft.com/office/drawing/2010/main" Requires="a14">
          <p:sp>
            <p:nvSpPr>
              <p:cNvPr id="24" name="TextBox 54">
                <a:extLst>
                  <a:ext uri="{FF2B5EF4-FFF2-40B4-BE49-F238E27FC236}">
                    <a16:creationId xmlns:a16="http://schemas.microsoft.com/office/drawing/2014/main" id="{0DCBCA82-5E4A-4D14-ABE0-0E606E46BB20}"/>
                  </a:ext>
                </a:extLst>
              </p:cNvPr>
              <p:cNvSpPr txBox="1"/>
              <p:nvPr/>
            </p:nvSpPr>
            <p:spPr>
              <a:xfrm>
                <a:off x="6081203" y="3585363"/>
                <a:ext cx="20684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US" sz="1200" dirty="0">
                  <a:solidFill>
                    <a:srgbClr val="FF0000"/>
                  </a:solidFill>
                  <a:latin typeface="Comic Sans MS" panose="030F0702030302020204" pitchFamily="66" charset="0"/>
                </a:endParaRPr>
              </a:p>
            </p:txBody>
          </p:sp>
        </mc:Choice>
        <mc:Fallback>
          <p:sp>
            <p:nvSpPr>
              <p:cNvPr id="24" name="TextBox 54">
                <a:extLst>
                  <a:ext uri="{FF2B5EF4-FFF2-40B4-BE49-F238E27FC236}">
                    <a16:creationId xmlns:a16="http://schemas.microsoft.com/office/drawing/2014/main" id="{0DCBCA82-5E4A-4D14-ABE0-0E606E46BB20}"/>
                  </a:ext>
                </a:extLst>
              </p:cNvPr>
              <p:cNvSpPr txBox="1">
                <a:spLocks noRot="1" noChangeAspect="1" noMove="1" noResize="1" noEditPoints="1" noAdjustHandles="1" noChangeArrowheads="1" noChangeShapeType="1" noTextEdit="1"/>
              </p:cNvSpPr>
              <p:nvPr/>
            </p:nvSpPr>
            <p:spPr>
              <a:xfrm>
                <a:off x="6081203" y="3585363"/>
                <a:ext cx="2068497" cy="461665"/>
              </a:xfrm>
              <a:prstGeom prst="rect">
                <a:avLst/>
              </a:prstGeom>
              <a:blipFill>
                <a:blip r:embed="rId11"/>
                <a:stretch>
                  <a:fillRect b="-9211"/>
                </a:stretch>
              </a:blipFill>
            </p:spPr>
            <p:txBody>
              <a:bodyPr/>
              <a:lstStyle/>
              <a:p>
                <a:r>
                  <a:rPr lang="en-GB">
                    <a:noFill/>
                  </a:rPr>
                  <a:t> </a:t>
                </a:r>
              </a:p>
            </p:txBody>
          </p:sp>
        </mc:Fallback>
      </mc:AlternateContent>
    </p:spTree>
    <p:extLst>
      <p:ext uri="{BB962C8B-B14F-4D97-AF65-F5344CB8AC3E}">
        <p14:creationId xmlns:p14="http://schemas.microsoft.com/office/powerpoint/2010/main" val="31000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linds(horizont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animBg="1"/>
      <p:bldP spid="15" grpId="0"/>
      <p:bldP spid="16" grpId="0" animBg="1"/>
      <p:bldP spid="20" grpId="0" animBg="1"/>
      <p:bldP spid="21" grpId="0" animBg="1"/>
      <p:bldP spid="22" grpId="0"/>
      <p:bldP spid="23"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Two barrels contain contaminated water.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amount of contaminant in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ml and the amount in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ml. Additional contaminated water flows into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at a rate of 5 ml per second. Contaminated water flows from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and then back 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through two connecting hoses, and then drains out of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leave the system completely. The system is modelled using the following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 </a:t>
                </a:r>
                <a14:m>
                  <m:oMath xmlns:m="http://schemas.openxmlformats.org/officeDocument/2006/math">
                    <m:r>
                      <a:rPr lang="en-US" sz="1400" b="0" i="1" smtClean="0">
                        <a:latin typeface="Cambria Math" panose="02040503050406030204" pitchFamily="18" charset="0"/>
                      </a:rPr>
                      <m:t>630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+370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+28</m:t>
                    </m:r>
                    <m:r>
                      <a:rPr lang="en-US" sz="1400" b="0" i="1" smtClean="0">
                        <a:latin typeface="Cambria Math" panose="02040503050406030204" pitchFamily="18" charset="0"/>
                      </a:rPr>
                      <m:t>𝑦</m:t>
                    </m:r>
                    <m:r>
                      <a:rPr lang="en-US" sz="1400" b="0" i="1" smtClean="0">
                        <a:latin typeface="Cambria Math" panose="02040503050406030204" pitchFamily="18" charset="0"/>
                      </a:rPr>
                      <m:t>=135</m:t>
                    </m:r>
                  </m:oMath>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499" t="-1015" r="-1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EC2AE66-4291-4D80-ABF4-2CD7FCBE8513}"/>
                  </a:ext>
                </a:extLst>
              </p:cNvPr>
              <p:cNvSpPr txBox="1"/>
              <p:nvPr/>
            </p:nvSpPr>
            <p:spPr>
              <a:xfrm>
                <a:off x="395057" y="4873839"/>
                <a:ext cx="147290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7</m:t>
                          </m:r>
                        </m:den>
                      </m:f>
                      <m:r>
                        <a:rPr lang="en-US" sz="1400" b="0" i="1" smtClean="0">
                          <a:latin typeface="Cambria Math" panose="02040503050406030204" pitchFamily="18" charset="0"/>
                        </a:rPr>
                        <m:t>𝑥</m:t>
                      </m:r>
                    </m:oMath>
                  </m:oMathPara>
                </a14:m>
                <a:endParaRPr lang="en-GB" dirty="0"/>
              </a:p>
            </p:txBody>
          </p:sp>
        </mc:Choice>
        <mc:Fallback xmlns="">
          <p:sp>
            <p:nvSpPr>
              <p:cNvPr id="2" name="テキスト ボックス 1">
                <a:extLst>
                  <a:ext uri="{FF2B5EF4-FFF2-40B4-BE49-F238E27FC236}">
                    <a16:creationId xmlns:a16="http://schemas.microsoft.com/office/drawing/2014/main" id="{7EC2AE66-4291-4D80-ABF4-2CD7FCBE8513}"/>
                  </a:ext>
                </a:extLst>
              </p:cNvPr>
              <p:cNvSpPr txBox="1">
                <a:spLocks noRot="1" noChangeAspect="1" noMove="1" noResize="1" noEditPoints="1" noAdjustHandles="1" noChangeArrowheads="1" noChangeShapeType="1" noTextEdit="1"/>
              </p:cNvSpPr>
              <p:nvPr/>
            </p:nvSpPr>
            <p:spPr>
              <a:xfrm>
                <a:off x="395057" y="4873839"/>
                <a:ext cx="1472904" cy="409023"/>
              </a:xfrm>
              <a:prstGeom prst="rect">
                <a:avLst/>
              </a:prstGeom>
              <a:blipFill>
                <a:blip r:embed="rId3"/>
                <a:stretch>
                  <a:fillRect l="-2905" t="-1493" r="-83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7BBF126-9E83-47C8-AE11-01B57273851E}"/>
                  </a:ext>
                </a:extLst>
              </p:cNvPr>
              <p:cNvSpPr txBox="1"/>
              <p:nvPr/>
            </p:nvSpPr>
            <p:spPr>
              <a:xfrm>
                <a:off x="2357023" y="4873839"/>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xmlns="">
          <p:sp>
            <p:nvSpPr>
              <p:cNvPr id="19" name="テキスト ボックス 18">
                <a:extLst>
                  <a:ext uri="{FF2B5EF4-FFF2-40B4-BE49-F238E27FC236}">
                    <a16:creationId xmlns:a16="http://schemas.microsoft.com/office/drawing/2014/main" id="{87BBF126-9E83-47C8-AE11-01B57273851E}"/>
                  </a:ext>
                </a:extLst>
              </p:cNvPr>
              <p:cNvSpPr txBox="1">
                <a:spLocks noRot="1" noChangeAspect="1" noMove="1" noResize="1" noEditPoints="1" noAdjustHandles="1" noChangeArrowheads="1" noChangeShapeType="1" noTextEdit="1"/>
              </p:cNvSpPr>
              <p:nvPr/>
            </p:nvSpPr>
            <p:spPr>
              <a:xfrm>
                <a:off x="2357023" y="4873839"/>
                <a:ext cx="1260923" cy="409023"/>
              </a:xfrm>
              <a:prstGeom prst="rect">
                <a:avLst/>
              </a:prstGeom>
              <a:blipFill>
                <a:blip r:embed="rId4"/>
                <a:stretch>
                  <a:fillRect l="-4854" t="-2985" r="-2913"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F1153127-0F56-4B04-BC0E-DC5B931E96B4}"/>
                  </a:ext>
                </a:extLst>
              </p:cNvPr>
              <p:cNvSpPr txBox="1"/>
              <p:nvPr/>
            </p:nvSpPr>
            <p:spPr>
              <a:xfrm>
                <a:off x="4653384" y="1470732"/>
                <a:ext cx="1459695"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r>
                        <a:rPr lang="en-US" sz="1400" i="1">
                          <a:latin typeface="Cambria Math" panose="02040503050406030204" pitchFamily="18" charset="0"/>
                        </a:rPr>
                        <m:t>𝑦</m:t>
                      </m:r>
                    </m:oMath>
                  </m:oMathPara>
                </a14:m>
                <a:endParaRPr lang="en-GB" dirty="0"/>
              </a:p>
            </p:txBody>
          </p:sp>
        </mc:Choice>
        <mc:Fallback>
          <p:sp>
            <p:nvSpPr>
              <p:cNvPr id="11" name="テキスト ボックス 10">
                <a:extLst>
                  <a:ext uri="{FF2B5EF4-FFF2-40B4-BE49-F238E27FC236}">
                    <a16:creationId xmlns:a16="http://schemas.microsoft.com/office/drawing/2014/main" id="{F1153127-0F56-4B04-BC0E-DC5B931E96B4}"/>
                  </a:ext>
                </a:extLst>
              </p:cNvPr>
              <p:cNvSpPr txBox="1">
                <a:spLocks noRot="1" noChangeAspect="1" noMove="1" noResize="1" noEditPoints="1" noAdjustHandles="1" noChangeArrowheads="1" noChangeShapeType="1" noTextEdit="1"/>
              </p:cNvSpPr>
              <p:nvPr/>
            </p:nvSpPr>
            <p:spPr>
              <a:xfrm>
                <a:off x="4653384" y="1470732"/>
                <a:ext cx="1459695" cy="409023"/>
              </a:xfrm>
              <a:prstGeom prst="rect">
                <a:avLst/>
              </a:prstGeom>
              <a:blipFill>
                <a:blip r:embed="rId5"/>
                <a:stretch>
                  <a:fillRect l="-1250" t="-2985" r="-2083" b="-1492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427E19E1-7BB6-4784-904D-669573A996FD}"/>
                  </a:ext>
                </a:extLst>
              </p:cNvPr>
              <p:cNvSpPr txBox="1"/>
              <p:nvPr/>
            </p:nvSpPr>
            <p:spPr>
              <a:xfrm>
                <a:off x="6670099" y="1445577"/>
                <a:ext cx="1756570"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GB" sz="1400" i="1">
                              <a:latin typeface="Cambria Math" panose="02040503050406030204" pitchFamily="18" charset="0"/>
                            </a:rPr>
                          </m:ctrlPr>
                        </m:fPr>
                        <m:num>
                          <m:r>
                            <a:rPr lang="en-US" sz="1400" i="1">
                              <a:latin typeface="Cambria Math" panose="02040503050406030204" pitchFamily="18" charset="0"/>
                            </a:rPr>
                            <m:t>70</m:t>
                          </m:r>
                        </m:num>
                        <m:den>
                          <m:r>
                            <a:rPr lang="en-US" sz="1400" i="1">
                              <a:latin typeface="Cambria Math" panose="02040503050406030204" pitchFamily="18" charset="0"/>
                            </a:rPr>
                            <m:t>3</m:t>
                          </m:r>
                        </m:den>
                      </m:f>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𝑦</m:t>
                          </m:r>
                        </m:num>
                        <m:den>
                          <m:r>
                            <a:rPr lang="en-US" sz="1400" i="1">
                              <a:latin typeface="Cambria Math" panose="02040503050406030204" pitchFamily="18" charset="0"/>
                            </a:rPr>
                            <m:t>𝑑</m:t>
                          </m:r>
                          <m:sSup>
                            <m:sSupPr>
                              <m:ctrlPr>
                                <a:rPr lang="en-US" sz="1400" i="1">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2</m:t>
                              </m:r>
                            </m:sup>
                          </m:sSup>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280</m:t>
                          </m:r>
                        </m:num>
                        <m:den>
                          <m:r>
                            <a:rPr lang="en-US" sz="1400" i="1">
                              <a:latin typeface="Cambria Math" panose="02040503050406030204" pitchFamily="18" charset="0"/>
                            </a:rPr>
                            <m:t>27</m:t>
                          </m:r>
                        </m:den>
                      </m:f>
                      <m:f>
                        <m:fPr>
                          <m:ctrlPr>
                            <a:rPr lang="en-US" sz="1400" i="1">
                              <a:latin typeface="Cambria Math" panose="02040503050406030204" pitchFamily="18" charset="0"/>
                            </a:rPr>
                          </m:ctrlPr>
                        </m:fPr>
                        <m:num>
                          <m:r>
                            <a:rPr lang="en-US" sz="1400" i="1">
                              <a:latin typeface="Cambria Math" panose="02040503050406030204" pitchFamily="18" charset="0"/>
                            </a:rPr>
                            <m:t>𝑑𝑦</m:t>
                          </m:r>
                        </m:num>
                        <m:den>
                          <m:r>
                            <a:rPr lang="en-US" sz="1400" i="1">
                              <a:latin typeface="Cambria Math" panose="02040503050406030204" pitchFamily="18" charset="0"/>
                            </a:rPr>
                            <m:t>𝑑𝑡</m:t>
                          </m:r>
                        </m:den>
                      </m:f>
                    </m:oMath>
                  </m:oMathPara>
                </a14:m>
                <a:endParaRPr lang="en-GB" sz="1400" dirty="0"/>
              </a:p>
            </p:txBody>
          </p:sp>
        </mc:Choice>
        <mc:Fallback>
          <p:sp>
            <p:nvSpPr>
              <p:cNvPr id="12" name="テキスト ボックス 11">
                <a:extLst>
                  <a:ext uri="{FF2B5EF4-FFF2-40B4-BE49-F238E27FC236}">
                    <a16:creationId xmlns:a16="http://schemas.microsoft.com/office/drawing/2014/main" id="{427E19E1-7BB6-4784-904D-669573A996FD}"/>
                  </a:ext>
                </a:extLst>
              </p:cNvPr>
              <p:cNvSpPr txBox="1">
                <a:spLocks noRot="1" noChangeAspect="1" noMove="1" noResize="1" noEditPoints="1" noAdjustHandles="1" noChangeArrowheads="1" noChangeShapeType="1" noTextEdit="1"/>
              </p:cNvSpPr>
              <p:nvPr/>
            </p:nvSpPr>
            <p:spPr>
              <a:xfrm>
                <a:off x="6670099" y="1445577"/>
                <a:ext cx="1756570" cy="432234"/>
              </a:xfrm>
              <a:prstGeom prst="rect">
                <a:avLst/>
              </a:prstGeom>
              <a:blipFill>
                <a:blip r:embed="rId6"/>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4A6CFA08-2E91-44F0-B5FC-13A0736682F1}"/>
              </a:ext>
            </a:extLst>
          </p:cNvPr>
          <p:cNvSpPr txBox="1"/>
          <p:nvPr/>
        </p:nvSpPr>
        <p:spPr>
          <a:xfrm>
            <a:off x="4429958" y="1926454"/>
            <a:ext cx="43284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sym typeface="Wingdings" panose="05000000000000000000" pitchFamily="2" charset="2"/>
              </a:rPr>
              <a:t> We can now replace these in the first equation</a:t>
            </a:r>
            <a:endParaRPr lang="en-GB" sz="14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5" name="テキスト ボックス 24">
                <a:extLst>
                  <a:ext uri="{FF2B5EF4-FFF2-40B4-BE49-F238E27FC236}">
                    <a16:creationId xmlns:a16="http://schemas.microsoft.com/office/drawing/2014/main" id="{AEE45E43-69B2-4D48-89EA-5B8D2487DE8F}"/>
                  </a:ext>
                </a:extLst>
              </p:cNvPr>
              <p:cNvSpPr txBox="1"/>
              <p:nvPr/>
            </p:nvSpPr>
            <p:spPr>
              <a:xfrm>
                <a:off x="5535228" y="2512378"/>
                <a:ext cx="1261756" cy="3506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b="0" i="1" smtClean="0">
                              <a:latin typeface="Cambria Math" panose="02040503050406030204" pitchFamily="18" charset="0"/>
                            </a:rPr>
                            <m:t>𝑑𝑥</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7</m:t>
                          </m:r>
                        </m:den>
                      </m:f>
                      <m:r>
                        <a:rPr lang="en-US" sz="1200" b="0" i="1" smtClean="0">
                          <a:latin typeface="Cambria Math" panose="02040503050406030204" pitchFamily="18" charset="0"/>
                        </a:rPr>
                        <m:t>𝑥</m:t>
                      </m:r>
                    </m:oMath>
                  </m:oMathPara>
                </a14:m>
                <a:endParaRPr lang="en-GB" sz="1600" dirty="0"/>
              </a:p>
            </p:txBody>
          </p:sp>
        </mc:Choice>
        <mc:Fallback>
          <p:sp>
            <p:nvSpPr>
              <p:cNvPr id="25" name="テキスト ボックス 24">
                <a:extLst>
                  <a:ext uri="{FF2B5EF4-FFF2-40B4-BE49-F238E27FC236}">
                    <a16:creationId xmlns:a16="http://schemas.microsoft.com/office/drawing/2014/main" id="{AEE45E43-69B2-4D48-89EA-5B8D2487DE8F}"/>
                  </a:ext>
                </a:extLst>
              </p:cNvPr>
              <p:cNvSpPr txBox="1">
                <a:spLocks noRot="1" noChangeAspect="1" noMove="1" noResize="1" noEditPoints="1" noAdjustHandles="1" noChangeArrowheads="1" noChangeShapeType="1" noTextEdit="1"/>
              </p:cNvSpPr>
              <p:nvPr/>
            </p:nvSpPr>
            <p:spPr>
              <a:xfrm>
                <a:off x="5535228" y="2512378"/>
                <a:ext cx="1261756" cy="350609"/>
              </a:xfrm>
              <a:prstGeom prst="rect">
                <a:avLst/>
              </a:prstGeom>
              <a:blipFill>
                <a:blip r:embed="rId7"/>
                <a:stretch>
                  <a:fillRect l="-2415" t="-3448" r="-966" b="-1551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テキスト ボックス 25">
                <a:extLst>
                  <a:ext uri="{FF2B5EF4-FFF2-40B4-BE49-F238E27FC236}">
                    <a16:creationId xmlns:a16="http://schemas.microsoft.com/office/drawing/2014/main" id="{6BE8831D-5DC9-42AE-88BE-C4755EBFA977}"/>
                  </a:ext>
                </a:extLst>
              </p:cNvPr>
              <p:cNvSpPr txBox="1"/>
              <p:nvPr/>
            </p:nvSpPr>
            <p:spPr>
              <a:xfrm>
                <a:off x="4613430" y="3046518"/>
                <a:ext cx="3198504" cy="418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m:t>
                      </m:r>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7</m:t>
                          </m:r>
                        </m:den>
                      </m:f>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r>
                            <a:rPr lang="en-US" sz="1200" i="1">
                              <a:latin typeface="Cambria Math" panose="02040503050406030204" pitchFamily="18" charset="0"/>
                            </a:rPr>
                            <m:t>𝑦</m:t>
                          </m:r>
                        </m:e>
                      </m:d>
                    </m:oMath>
                  </m:oMathPara>
                </a14:m>
                <a:endParaRPr lang="en-GB" sz="1600" dirty="0"/>
              </a:p>
            </p:txBody>
          </p:sp>
        </mc:Choice>
        <mc:Fallback>
          <p:sp>
            <p:nvSpPr>
              <p:cNvPr id="26" name="テキスト ボックス 25">
                <a:extLst>
                  <a:ext uri="{FF2B5EF4-FFF2-40B4-BE49-F238E27FC236}">
                    <a16:creationId xmlns:a16="http://schemas.microsoft.com/office/drawing/2014/main" id="{6BE8831D-5DC9-42AE-88BE-C4755EBFA977}"/>
                  </a:ext>
                </a:extLst>
              </p:cNvPr>
              <p:cNvSpPr txBox="1">
                <a:spLocks noRot="1" noChangeAspect="1" noMove="1" noResize="1" noEditPoints="1" noAdjustHandles="1" noChangeArrowheads="1" noChangeShapeType="1" noTextEdit="1"/>
              </p:cNvSpPr>
              <p:nvPr/>
            </p:nvSpPr>
            <p:spPr>
              <a:xfrm>
                <a:off x="4613430" y="3046518"/>
                <a:ext cx="3198504" cy="418641"/>
              </a:xfrm>
              <a:prstGeom prst="rect">
                <a:avLst/>
              </a:prstGeom>
              <a:blipFill>
                <a:blip r:embed="rId8"/>
                <a:stretch>
                  <a:fillRect l="-763" b="-147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テキスト ボックス 26">
                <a:extLst>
                  <a:ext uri="{FF2B5EF4-FFF2-40B4-BE49-F238E27FC236}">
                    <a16:creationId xmlns:a16="http://schemas.microsoft.com/office/drawing/2014/main" id="{DA1112B7-C874-46A2-9EFA-873905991920}"/>
                  </a:ext>
                </a:extLst>
              </p:cNvPr>
              <p:cNvSpPr txBox="1"/>
              <p:nvPr/>
            </p:nvSpPr>
            <p:spPr>
              <a:xfrm>
                <a:off x="4614913" y="3616170"/>
                <a:ext cx="282635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m:t>
                      </m:r>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10</m:t>
                          </m:r>
                        </m:num>
                        <m:den>
                          <m:r>
                            <a:rPr lang="en-US" sz="1200" b="0" i="1" smtClean="0">
                              <a:latin typeface="Cambria Math" panose="02040503050406030204" pitchFamily="18" charset="0"/>
                            </a:rPr>
                            <m:t>3</m:t>
                          </m:r>
                        </m:den>
                      </m:f>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𝑑𝑦</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40</m:t>
                          </m:r>
                        </m:num>
                        <m:den>
                          <m:r>
                            <a:rPr lang="en-US" sz="1200" b="0" i="1" smtClean="0">
                              <a:latin typeface="Cambria Math" panose="02040503050406030204" pitchFamily="18" charset="0"/>
                            </a:rPr>
                            <m:t>27</m:t>
                          </m:r>
                        </m:den>
                      </m:f>
                      <m:r>
                        <a:rPr lang="en-US" sz="1200" b="0" i="1" smtClean="0">
                          <a:latin typeface="Cambria Math" panose="02040503050406030204" pitchFamily="18" charset="0"/>
                        </a:rPr>
                        <m:t>𝑦</m:t>
                      </m:r>
                    </m:oMath>
                  </m:oMathPara>
                </a14:m>
                <a:endParaRPr lang="en-GB" sz="1400" dirty="0"/>
              </a:p>
            </p:txBody>
          </p:sp>
        </mc:Choice>
        <mc:Fallback>
          <p:sp>
            <p:nvSpPr>
              <p:cNvPr id="27" name="テキスト ボックス 26">
                <a:extLst>
                  <a:ext uri="{FF2B5EF4-FFF2-40B4-BE49-F238E27FC236}">
                    <a16:creationId xmlns:a16="http://schemas.microsoft.com/office/drawing/2014/main" id="{DA1112B7-C874-46A2-9EFA-873905991920}"/>
                  </a:ext>
                </a:extLst>
              </p:cNvPr>
              <p:cNvSpPr txBox="1">
                <a:spLocks noRot="1" noChangeAspect="1" noMove="1" noResize="1" noEditPoints="1" noAdjustHandles="1" noChangeArrowheads="1" noChangeShapeType="1" noTextEdit="1"/>
              </p:cNvSpPr>
              <p:nvPr/>
            </p:nvSpPr>
            <p:spPr>
              <a:xfrm>
                <a:off x="4614913" y="3616170"/>
                <a:ext cx="2826350" cy="370551"/>
              </a:xfrm>
              <a:prstGeom prst="rect">
                <a:avLst/>
              </a:prstGeom>
              <a:blipFill>
                <a:blip r:embed="rId9"/>
                <a:stretch>
                  <a:fillRect l="-862" r="-647" b="-1475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テキスト ボックス 27">
                <a:extLst>
                  <a:ext uri="{FF2B5EF4-FFF2-40B4-BE49-F238E27FC236}">
                    <a16:creationId xmlns:a16="http://schemas.microsoft.com/office/drawing/2014/main" id="{AA5AFB82-C44C-491C-955A-FEA5F1ED88CD}"/>
                  </a:ext>
                </a:extLst>
              </p:cNvPr>
              <p:cNvSpPr txBox="1"/>
              <p:nvPr/>
            </p:nvSpPr>
            <p:spPr>
              <a:xfrm>
                <a:off x="4616391" y="4176944"/>
                <a:ext cx="188449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b="0" i="1" smtClean="0">
                              <a:latin typeface="Cambria Math" panose="02040503050406030204" pitchFamily="18" charset="0"/>
                            </a:rPr>
                            <m:t>37</m:t>
                          </m:r>
                          <m:r>
                            <a:rPr lang="en-US" sz="1200" i="1">
                              <a:latin typeface="Cambria Math" panose="02040503050406030204" pitchFamily="18" charset="0"/>
                            </a:rPr>
                            <m:t>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m:t>
                      </m:r>
                      <m:r>
                        <a:rPr lang="en-US" sz="1200" b="0" i="1" smtClean="0">
                          <a:latin typeface="Cambria Math" panose="02040503050406030204" pitchFamily="18" charset="0"/>
                        </a:rPr>
                        <m:t>5</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28</m:t>
                          </m:r>
                        </m:num>
                        <m:den>
                          <m:r>
                            <a:rPr lang="en-US" sz="1200" b="0" i="1" smtClean="0">
                              <a:latin typeface="Cambria Math" panose="02040503050406030204" pitchFamily="18" charset="0"/>
                            </a:rPr>
                            <m:t>27</m:t>
                          </m:r>
                        </m:den>
                      </m:f>
                      <m:r>
                        <a:rPr lang="en-US" sz="1200" b="0" i="1" smtClean="0">
                          <a:latin typeface="Cambria Math" panose="02040503050406030204" pitchFamily="18" charset="0"/>
                        </a:rPr>
                        <m:t>𝑦</m:t>
                      </m:r>
                    </m:oMath>
                  </m:oMathPara>
                </a14:m>
                <a:endParaRPr lang="en-GB" sz="1400" dirty="0"/>
              </a:p>
            </p:txBody>
          </p:sp>
        </mc:Choice>
        <mc:Fallback>
          <p:sp>
            <p:nvSpPr>
              <p:cNvPr id="28" name="テキスト ボックス 27">
                <a:extLst>
                  <a:ext uri="{FF2B5EF4-FFF2-40B4-BE49-F238E27FC236}">
                    <a16:creationId xmlns:a16="http://schemas.microsoft.com/office/drawing/2014/main" id="{AA5AFB82-C44C-491C-955A-FEA5F1ED88CD}"/>
                  </a:ext>
                </a:extLst>
              </p:cNvPr>
              <p:cNvSpPr txBox="1">
                <a:spLocks noRot="1" noChangeAspect="1" noMove="1" noResize="1" noEditPoints="1" noAdjustHandles="1" noChangeArrowheads="1" noChangeShapeType="1" noTextEdit="1"/>
              </p:cNvSpPr>
              <p:nvPr/>
            </p:nvSpPr>
            <p:spPr>
              <a:xfrm>
                <a:off x="4616391" y="4176944"/>
                <a:ext cx="1884490" cy="370551"/>
              </a:xfrm>
              <a:prstGeom prst="rect">
                <a:avLst/>
              </a:prstGeom>
              <a:blipFill>
                <a:blip r:embed="rId10"/>
                <a:stretch>
                  <a:fillRect l="-1618" r="-1294" b="-1475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テキスト ボックス 30">
                <a:extLst>
                  <a:ext uri="{FF2B5EF4-FFF2-40B4-BE49-F238E27FC236}">
                    <a16:creationId xmlns:a16="http://schemas.microsoft.com/office/drawing/2014/main" id="{06B9771D-9906-47A2-9E09-4CF64A6AA7D6}"/>
                  </a:ext>
                </a:extLst>
              </p:cNvPr>
              <p:cNvSpPr txBox="1"/>
              <p:nvPr/>
            </p:nvSpPr>
            <p:spPr>
              <a:xfrm>
                <a:off x="4156234" y="4728841"/>
                <a:ext cx="188449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b="0" i="1" smtClean="0">
                              <a:latin typeface="Cambria Math" panose="02040503050406030204" pitchFamily="18" charset="0"/>
                            </a:rPr>
                            <m:t>37</m:t>
                          </m:r>
                          <m:r>
                            <a:rPr lang="en-US" sz="1200" i="1">
                              <a:latin typeface="Cambria Math" panose="02040503050406030204" pitchFamily="18" charset="0"/>
                            </a:rPr>
                            <m:t>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m:t>
                          </m:r>
                        </m:num>
                        <m:den>
                          <m:r>
                            <a:rPr lang="en-US" sz="1200" i="1">
                              <a:latin typeface="Cambria Math" panose="02040503050406030204" pitchFamily="18" charset="0"/>
                            </a:rPr>
                            <m:t>27</m:t>
                          </m:r>
                        </m:den>
                      </m:f>
                      <m:r>
                        <a:rPr lang="en-US" sz="1200" i="1">
                          <a:latin typeface="Cambria Math" panose="02040503050406030204" pitchFamily="18" charset="0"/>
                        </a:rPr>
                        <m:t>𝑦</m:t>
                      </m:r>
                      <m:r>
                        <a:rPr lang="en-US" sz="1200" b="0" i="1" smtClean="0">
                          <a:latin typeface="Cambria Math" panose="02040503050406030204" pitchFamily="18" charset="0"/>
                        </a:rPr>
                        <m:t>=</m:t>
                      </m:r>
                      <m:r>
                        <a:rPr lang="en-US" sz="1200" b="0" i="1" smtClean="0">
                          <a:latin typeface="Cambria Math" panose="02040503050406030204" pitchFamily="18" charset="0"/>
                        </a:rPr>
                        <m:t>5</m:t>
                      </m:r>
                    </m:oMath>
                  </m:oMathPara>
                </a14:m>
                <a:endParaRPr lang="en-GB" sz="1400" dirty="0"/>
              </a:p>
            </p:txBody>
          </p:sp>
        </mc:Choice>
        <mc:Fallback>
          <p:sp>
            <p:nvSpPr>
              <p:cNvPr id="31" name="テキスト ボックス 30">
                <a:extLst>
                  <a:ext uri="{FF2B5EF4-FFF2-40B4-BE49-F238E27FC236}">
                    <a16:creationId xmlns:a16="http://schemas.microsoft.com/office/drawing/2014/main" id="{06B9771D-9906-47A2-9E09-4CF64A6AA7D6}"/>
                  </a:ext>
                </a:extLst>
              </p:cNvPr>
              <p:cNvSpPr txBox="1">
                <a:spLocks noRot="1" noChangeAspect="1" noMove="1" noResize="1" noEditPoints="1" noAdjustHandles="1" noChangeArrowheads="1" noChangeShapeType="1" noTextEdit="1"/>
              </p:cNvSpPr>
              <p:nvPr/>
            </p:nvSpPr>
            <p:spPr>
              <a:xfrm>
                <a:off x="4156234" y="4728841"/>
                <a:ext cx="1884490" cy="370551"/>
              </a:xfrm>
              <a:prstGeom prst="rect">
                <a:avLst/>
              </a:prstGeom>
              <a:blipFill>
                <a:blip r:embed="rId11"/>
                <a:stretch>
                  <a:fillRect l="-1618" t="-1639" r="-1618" b="-1311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5C0D7C7B-6AEA-4EC5-B74C-4829AE85EDC6}"/>
                  </a:ext>
                </a:extLst>
              </p:cNvPr>
              <p:cNvSpPr txBox="1"/>
              <p:nvPr/>
            </p:nvSpPr>
            <p:spPr>
              <a:xfrm>
                <a:off x="4095572" y="5271858"/>
                <a:ext cx="211372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630</m:t>
                      </m:r>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r>
                        <a:rPr lang="en-US" sz="1200" i="1" smtClean="0">
                          <a:latin typeface="Cambria Math" panose="02040503050406030204" pitchFamily="18" charset="0"/>
                        </a:rPr>
                        <m:t>3</m:t>
                      </m:r>
                      <m:r>
                        <a:rPr lang="en-US" sz="1200" b="0" i="1" smtClean="0">
                          <a:latin typeface="Cambria Math" panose="02040503050406030204" pitchFamily="18" charset="0"/>
                        </a:rPr>
                        <m:t>70</m:t>
                      </m:r>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+28</m:t>
                      </m:r>
                      <m:r>
                        <a:rPr lang="en-US" sz="1200" i="1">
                          <a:latin typeface="Cambria Math" panose="02040503050406030204" pitchFamily="18" charset="0"/>
                        </a:rPr>
                        <m:t>𝑦</m:t>
                      </m:r>
                      <m:r>
                        <a:rPr lang="en-US" sz="1200" b="0" i="1" smtClean="0">
                          <a:latin typeface="Cambria Math" panose="02040503050406030204" pitchFamily="18" charset="0"/>
                        </a:rPr>
                        <m:t>=</m:t>
                      </m:r>
                      <m:r>
                        <a:rPr lang="en-US" sz="1200" b="0" i="1" smtClean="0">
                          <a:latin typeface="Cambria Math" panose="02040503050406030204" pitchFamily="18" charset="0"/>
                        </a:rPr>
                        <m:t>135</m:t>
                      </m:r>
                    </m:oMath>
                  </m:oMathPara>
                </a14:m>
                <a:endParaRPr lang="en-GB" sz="1400" dirty="0"/>
              </a:p>
            </p:txBody>
          </p:sp>
        </mc:Choice>
        <mc:Fallback>
          <p:sp>
            <p:nvSpPr>
              <p:cNvPr id="32" name="テキスト ボックス 31">
                <a:extLst>
                  <a:ext uri="{FF2B5EF4-FFF2-40B4-BE49-F238E27FC236}">
                    <a16:creationId xmlns:a16="http://schemas.microsoft.com/office/drawing/2014/main" id="{5C0D7C7B-6AEA-4EC5-B74C-4829AE85EDC6}"/>
                  </a:ext>
                </a:extLst>
              </p:cNvPr>
              <p:cNvSpPr txBox="1">
                <a:spLocks noRot="1" noChangeAspect="1" noMove="1" noResize="1" noEditPoints="1" noAdjustHandles="1" noChangeArrowheads="1" noChangeShapeType="1" noTextEdit="1"/>
              </p:cNvSpPr>
              <p:nvPr/>
            </p:nvSpPr>
            <p:spPr>
              <a:xfrm>
                <a:off x="4095572" y="5271858"/>
                <a:ext cx="2113720" cy="370551"/>
              </a:xfrm>
              <a:prstGeom prst="rect">
                <a:avLst/>
              </a:prstGeom>
              <a:blipFill>
                <a:blip r:embed="rId12"/>
                <a:stretch>
                  <a:fillRect l="-1441" r="-1441" b="-13115"/>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76B46D10-501A-4B37-9B7C-680EEAADEC0F}"/>
              </a:ext>
            </a:extLst>
          </p:cNvPr>
          <p:cNvSpPr/>
          <p:nvPr/>
        </p:nvSpPr>
        <p:spPr>
          <a:xfrm>
            <a:off x="7735492" y="2741720"/>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54">
            <a:extLst>
              <a:ext uri="{FF2B5EF4-FFF2-40B4-BE49-F238E27FC236}">
                <a16:creationId xmlns:a16="http://schemas.microsoft.com/office/drawing/2014/main" id="{198A0C3C-BF5C-448C-B831-DCA96070F54D}"/>
              </a:ext>
            </a:extLst>
          </p:cNvPr>
          <p:cNvSpPr txBox="1"/>
          <p:nvPr/>
        </p:nvSpPr>
        <p:spPr>
          <a:xfrm>
            <a:off x="7892249" y="2848516"/>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a:t>
            </a:r>
          </a:p>
        </p:txBody>
      </p:sp>
      <p:sp>
        <p:nvSpPr>
          <p:cNvPr id="35" name="Arc 53">
            <a:extLst>
              <a:ext uri="{FF2B5EF4-FFF2-40B4-BE49-F238E27FC236}">
                <a16:creationId xmlns:a16="http://schemas.microsoft.com/office/drawing/2014/main" id="{9285B963-6A37-401F-8300-86840B23AF2D}"/>
              </a:ext>
            </a:extLst>
          </p:cNvPr>
          <p:cNvSpPr/>
          <p:nvPr/>
        </p:nvSpPr>
        <p:spPr>
          <a:xfrm>
            <a:off x="7699981" y="3274380"/>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7402AEF7-6267-44C2-9743-A487F51C6B0B}"/>
              </a:ext>
            </a:extLst>
          </p:cNvPr>
          <p:cNvSpPr/>
          <p:nvPr/>
        </p:nvSpPr>
        <p:spPr>
          <a:xfrm>
            <a:off x="7309364" y="382479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082F015B-359D-4FCB-9E92-3693E2FF65B7}"/>
              </a:ext>
            </a:extLst>
          </p:cNvPr>
          <p:cNvSpPr/>
          <p:nvPr/>
        </p:nvSpPr>
        <p:spPr>
          <a:xfrm>
            <a:off x="6421597" y="439296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2444D933-9411-444F-B619-6CA918F7690E}"/>
              </a:ext>
            </a:extLst>
          </p:cNvPr>
          <p:cNvSpPr/>
          <p:nvPr/>
        </p:nvSpPr>
        <p:spPr>
          <a:xfrm>
            <a:off x="6119756" y="4943382"/>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正方形/長方形 38">
            <a:extLst>
              <a:ext uri="{FF2B5EF4-FFF2-40B4-BE49-F238E27FC236}">
                <a16:creationId xmlns:a16="http://schemas.microsoft.com/office/drawing/2014/main" id="{F9C65EA2-41AF-46CB-A46A-DF3C58AC7CE7}"/>
              </a:ext>
            </a:extLst>
          </p:cNvPr>
          <p:cNvSpPr/>
          <p:nvPr/>
        </p:nvSpPr>
        <p:spPr>
          <a:xfrm>
            <a:off x="4641533" y="1427828"/>
            <a:ext cx="1501815" cy="489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39">
            <a:extLst>
              <a:ext uri="{FF2B5EF4-FFF2-40B4-BE49-F238E27FC236}">
                <a16:creationId xmlns:a16="http://schemas.microsoft.com/office/drawing/2014/main" id="{F918E26F-13D4-4D7C-AC8B-2C0F3BB09A7E}"/>
              </a:ext>
            </a:extLst>
          </p:cNvPr>
          <p:cNvSpPr/>
          <p:nvPr/>
        </p:nvSpPr>
        <p:spPr>
          <a:xfrm>
            <a:off x="6613856" y="1411552"/>
            <a:ext cx="1819930" cy="489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正方形/長方形 40">
            <a:extLst>
              <a:ext uri="{FF2B5EF4-FFF2-40B4-BE49-F238E27FC236}">
                <a16:creationId xmlns:a16="http://schemas.microsoft.com/office/drawing/2014/main" id="{B174F1A0-4BFB-430C-B26A-6A9632E5C1FE}"/>
              </a:ext>
            </a:extLst>
          </p:cNvPr>
          <p:cNvSpPr/>
          <p:nvPr/>
        </p:nvSpPr>
        <p:spPr>
          <a:xfrm>
            <a:off x="5496749" y="2487230"/>
            <a:ext cx="282614"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7F04F9B0-163A-4F8E-9AD4-5B895D74F735}"/>
              </a:ext>
            </a:extLst>
          </p:cNvPr>
          <p:cNvSpPr/>
          <p:nvPr/>
        </p:nvSpPr>
        <p:spPr>
          <a:xfrm>
            <a:off x="4601584" y="2994737"/>
            <a:ext cx="1142268"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30DFFF60-D7EB-442D-9821-765AE45A0E75}"/>
              </a:ext>
            </a:extLst>
          </p:cNvPr>
          <p:cNvSpPr/>
          <p:nvPr/>
        </p:nvSpPr>
        <p:spPr>
          <a:xfrm>
            <a:off x="6680439" y="3022850"/>
            <a:ext cx="1087522"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2D1C1AFE-8F81-4B8A-8430-B43B1F987E01}"/>
              </a:ext>
            </a:extLst>
          </p:cNvPr>
          <p:cNvSpPr/>
          <p:nvPr/>
        </p:nvSpPr>
        <p:spPr>
          <a:xfrm>
            <a:off x="6637530" y="2589323"/>
            <a:ext cx="216031" cy="2515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54">
            <a:extLst>
              <a:ext uri="{FF2B5EF4-FFF2-40B4-BE49-F238E27FC236}">
                <a16:creationId xmlns:a16="http://schemas.microsoft.com/office/drawing/2014/main" id="{A43F838A-004F-4320-9F07-001E2F97D706}"/>
              </a:ext>
            </a:extLst>
          </p:cNvPr>
          <p:cNvSpPr txBox="1"/>
          <p:nvPr/>
        </p:nvSpPr>
        <p:spPr>
          <a:xfrm>
            <a:off x="7892250" y="3292400"/>
            <a:ext cx="92327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bracket</a:t>
            </a:r>
          </a:p>
        </p:txBody>
      </p:sp>
      <mc:AlternateContent xmlns:mc="http://schemas.openxmlformats.org/markup-compatibility/2006">
        <mc:Choice xmlns:a14="http://schemas.microsoft.com/office/drawing/2010/main" Requires="a14">
          <p:sp>
            <p:nvSpPr>
              <p:cNvPr id="46" name="TextBox 54">
                <a:extLst>
                  <a:ext uri="{FF2B5EF4-FFF2-40B4-BE49-F238E27FC236}">
                    <a16:creationId xmlns:a16="http://schemas.microsoft.com/office/drawing/2014/main" id="{A3C2FAEC-6FE9-452B-9107-33306834615A}"/>
                  </a:ext>
                </a:extLst>
              </p:cNvPr>
              <p:cNvSpPr txBox="1"/>
              <p:nvPr/>
            </p:nvSpPr>
            <p:spPr>
              <a:xfrm>
                <a:off x="7403976" y="3736283"/>
                <a:ext cx="1624615"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10</m:t>
                        </m:r>
                      </m:num>
                      <m:den>
                        <m:r>
                          <a:rPr lang="en-US" sz="1200" b="0" i="1" smtClean="0">
                            <a:solidFill>
                              <a:srgbClr val="FF0000"/>
                            </a:solidFill>
                            <a:latin typeface="Cambria Math" panose="02040503050406030204" pitchFamily="18" charset="0"/>
                          </a:rPr>
                          <m:t>3</m:t>
                        </m:r>
                      </m:den>
                    </m:f>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group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terms on right</a:t>
                </a:r>
              </a:p>
            </p:txBody>
          </p:sp>
        </mc:Choice>
        <mc:Fallback>
          <p:sp>
            <p:nvSpPr>
              <p:cNvPr id="46" name="TextBox 54">
                <a:extLst>
                  <a:ext uri="{FF2B5EF4-FFF2-40B4-BE49-F238E27FC236}">
                    <a16:creationId xmlns:a16="http://schemas.microsoft.com/office/drawing/2014/main" id="{A3C2FAEC-6FE9-452B-9107-33306834615A}"/>
                  </a:ext>
                </a:extLst>
              </p:cNvPr>
              <p:cNvSpPr txBox="1">
                <a:spLocks noRot="1" noChangeAspect="1" noMove="1" noResize="1" noEditPoints="1" noAdjustHandles="1" noChangeArrowheads="1" noChangeShapeType="1" noTextEdit="1"/>
              </p:cNvSpPr>
              <p:nvPr/>
            </p:nvSpPr>
            <p:spPr>
              <a:xfrm>
                <a:off x="7403976" y="3736283"/>
                <a:ext cx="1624615" cy="542969"/>
              </a:xfrm>
              <a:prstGeom prst="rect">
                <a:avLst/>
              </a:prstGeom>
              <a:blipFill>
                <a:blip r:embed="rId13"/>
                <a:stretch>
                  <a:fillRect b="-786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TextBox 54">
                <a:extLst>
                  <a:ext uri="{FF2B5EF4-FFF2-40B4-BE49-F238E27FC236}">
                    <a16:creationId xmlns:a16="http://schemas.microsoft.com/office/drawing/2014/main" id="{0144DFE3-AF19-476E-A536-FDF07436D075}"/>
                  </a:ext>
                </a:extLst>
              </p:cNvPr>
              <p:cNvSpPr txBox="1"/>
              <p:nvPr/>
            </p:nvSpPr>
            <p:spPr>
              <a:xfrm>
                <a:off x="6624223" y="4456854"/>
                <a:ext cx="815266" cy="35830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28</m:t>
                        </m:r>
                      </m:num>
                      <m:den>
                        <m:r>
                          <a:rPr lang="en-US" sz="1200" b="0" i="1" smtClean="0">
                            <a:solidFill>
                              <a:srgbClr val="FF0000"/>
                            </a:solidFill>
                            <a:latin typeface="Cambria Math" panose="02040503050406030204" pitchFamily="18" charset="0"/>
                          </a:rPr>
                          <m:t>27</m:t>
                        </m:r>
                      </m:den>
                    </m:f>
                    <m:r>
                      <a:rPr lang="en-US" sz="1200" i="1"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a:t>
                </a:r>
              </a:p>
            </p:txBody>
          </p:sp>
        </mc:Choice>
        <mc:Fallback>
          <p:sp>
            <p:nvSpPr>
              <p:cNvPr id="47" name="TextBox 54">
                <a:extLst>
                  <a:ext uri="{FF2B5EF4-FFF2-40B4-BE49-F238E27FC236}">
                    <a16:creationId xmlns:a16="http://schemas.microsoft.com/office/drawing/2014/main" id="{0144DFE3-AF19-476E-A536-FDF07436D075}"/>
                  </a:ext>
                </a:extLst>
              </p:cNvPr>
              <p:cNvSpPr txBox="1">
                <a:spLocks noRot="1" noChangeAspect="1" noMove="1" noResize="1" noEditPoints="1" noAdjustHandles="1" noChangeArrowheads="1" noChangeShapeType="1" noTextEdit="1"/>
              </p:cNvSpPr>
              <p:nvPr/>
            </p:nvSpPr>
            <p:spPr>
              <a:xfrm>
                <a:off x="6624223" y="4456854"/>
                <a:ext cx="815266" cy="358303"/>
              </a:xfrm>
              <a:prstGeom prst="rect">
                <a:avLst/>
              </a:prstGeom>
              <a:blipFill>
                <a:blip r:embed="rId14"/>
                <a:stretch>
                  <a:fillRect/>
                </a:stretch>
              </a:blipFill>
            </p:spPr>
            <p:txBody>
              <a:bodyPr/>
              <a:lstStyle/>
              <a:p>
                <a:r>
                  <a:rPr lang="en-GB">
                    <a:noFill/>
                  </a:rPr>
                  <a:t> </a:t>
                </a:r>
              </a:p>
            </p:txBody>
          </p:sp>
        </mc:Fallback>
      </mc:AlternateContent>
      <p:sp>
        <p:nvSpPr>
          <p:cNvPr id="48" name="TextBox 54">
            <a:extLst>
              <a:ext uri="{FF2B5EF4-FFF2-40B4-BE49-F238E27FC236}">
                <a16:creationId xmlns:a16="http://schemas.microsoft.com/office/drawing/2014/main" id="{BADD851B-F8F2-4A8C-B37A-9DB4064D75EF}"/>
              </a:ext>
            </a:extLst>
          </p:cNvPr>
          <p:cNvSpPr txBox="1"/>
          <p:nvPr/>
        </p:nvSpPr>
        <p:spPr>
          <a:xfrm>
            <a:off x="6366770" y="5051658"/>
            <a:ext cx="125027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27</a:t>
            </a:r>
          </a:p>
        </p:txBody>
      </p:sp>
    </p:spTree>
    <p:extLst>
      <p:ext uri="{BB962C8B-B14F-4D97-AF65-F5344CB8AC3E}">
        <p14:creationId xmlns:p14="http://schemas.microsoft.com/office/powerpoint/2010/main" val="5589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9"/>
                                        </p:tgtEl>
                                      </p:cBhvr>
                                    </p:animEffect>
                                    <p:set>
                                      <p:cBhvr>
                                        <p:cTn id="74" dur="1" fill="hold">
                                          <p:stCondLst>
                                            <p:cond delay="499"/>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linds(horizontal)">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linds(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blinds(horizontal)">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linds(horizontal)">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linds(horizont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linds(horizontal)">
                                      <p:cBhvr>
                                        <p:cTn id="114" dur="500"/>
                                        <p:tgtEl>
                                          <p:spTgt spid="4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blinds(horizontal)">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blinds(horizontal)">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blinds(horizontal)">
                                      <p:cBhvr>
                                        <p:cTn id="129" dur="5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blinds(horizontal)">
                                      <p:cBhvr>
                                        <p:cTn id="1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p:bldP spid="32" grpId="0"/>
      <p:bldP spid="33" grpId="0" animBg="1"/>
      <p:bldP spid="34" grpId="0"/>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EA78E5BE-EBA7-4706-A198-A0082AF8BFCB}"/>
              </a:ext>
            </a:extLst>
          </p:cNvPr>
          <p:cNvSpPr txBox="1"/>
          <p:nvPr/>
        </p:nvSpPr>
        <p:spPr>
          <a:xfrm>
            <a:off x="3994951" y="3237359"/>
            <a:ext cx="4891595"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this is the form of a first-order differential equation</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We need to find the integrating factor so that we can use the reverse of the product rule…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travelling along a straight line. At time t seconds, the acceleration of the particle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Given that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=0</m:t>
                    </m:r>
                  </m:oMath>
                </a14:m>
                <a:r>
                  <a:rPr lang="en-US" sz="1400" dirty="0">
                    <a:latin typeface="Comic Sans MS" pitchFamily="66" charset="0"/>
                  </a:rPr>
                  <a:t> when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=2</m:t>
                    </m:r>
                  </m:oMath>
                </a14:m>
                <a:r>
                  <a:rPr lang="en-US" sz="1400" dirty="0">
                    <a:latin typeface="Comic Sans MS" pitchFamily="66" charset="0"/>
                  </a:rPr>
                  <a:t>, show that the velocity of the particle at time t is given by the equation:</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𝑐𝑡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𝑐</m:t>
                    </m:r>
                  </m:oMath>
                </a14:m>
                <a:r>
                  <a:rPr lang="en-US" sz="1400" dirty="0">
                    <a:latin typeface="Comic Sans MS" pitchFamily="66" charset="0"/>
                  </a:rPr>
                  <a:t> is a constant to be found.</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AB45E8F-F297-4274-B9D0-3D6FB001BDE2}"/>
                  </a:ext>
                </a:extLst>
              </p:cNvPr>
              <p:cNvSpPr txBox="1"/>
              <p:nvPr/>
            </p:nvSpPr>
            <p:spPr>
              <a:xfrm>
                <a:off x="4676312" y="1513556"/>
                <a:ext cx="1147439"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6" name="テキスト ボックス 5">
                <a:extLst>
                  <a:ext uri="{FF2B5EF4-FFF2-40B4-BE49-F238E27FC236}">
                    <a16:creationId xmlns:a16="http://schemas.microsoft.com/office/drawing/2014/main" id="{1AB45E8F-F297-4274-B9D0-3D6FB001BDE2}"/>
                  </a:ext>
                </a:extLst>
              </p:cNvPr>
              <p:cNvSpPr txBox="1">
                <a:spLocks noRot="1" noChangeAspect="1" noMove="1" noResize="1" noEditPoints="1" noAdjustHandles="1" noChangeArrowheads="1" noChangeShapeType="1" noTextEdit="1"/>
              </p:cNvSpPr>
              <p:nvPr/>
            </p:nvSpPr>
            <p:spPr>
              <a:xfrm>
                <a:off x="4676312" y="1513556"/>
                <a:ext cx="1147439" cy="49705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28C927F-284C-4B8B-8948-343E0C750B88}"/>
                  </a:ext>
                </a:extLst>
              </p:cNvPr>
              <p:cNvSpPr txBox="1"/>
              <p:nvPr/>
            </p:nvSpPr>
            <p:spPr>
              <a:xfrm>
                <a:off x="4633403" y="2074329"/>
                <a:ext cx="1147439" cy="515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7" name="テキスト ボックス 6">
                <a:extLst>
                  <a:ext uri="{FF2B5EF4-FFF2-40B4-BE49-F238E27FC236}">
                    <a16:creationId xmlns:a16="http://schemas.microsoft.com/office/drawing/2014/main" id="{B28C927F-284C-4B8B-8948-343E0C750B88}"/>
                  </a:ext>
                </a:extLst>
              </p:cNvPr>
              <p:cNvSpPr txBox="1">
                <a:spLocks noRot="1" noChangeAspect="1" noMove="1" noResize="1" noEditPoints="1" noAdjustHandles="1" noChangeArrowheads="1" noChangeShapeType="1" noTextEdit="1"/>
              </p:cNvSpPr>
              <p:nvPr/>
            </p:nvSpPr>
            <p:spPr>
              <a:xfrm>
                <a:off x="4633403" y="2074329"/>
                <a:ext cx="1147439" cy="5156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82C2CC-1A5A-4E76-814C-696EF4EBB115}"/>
                  </a:ext>
                </a:extLst>
              </p:cNvPr>
              <p:cNvSpPr txBox="1"/>
              <p:nvPr/>
            </p:nvSpPr>
            <p:spPr>
              <a:xfrm>
                <a:off x="4198397" y="2615867"/>
                <a:ext cx="1147439"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𝑡</m:t>
                          </m:r>
                        </m:den>
                      </m:f>
                      <m:r>
                        <a:rPr lang="en-US" sz="1400" i="1">
                          <a:latin typeface="Cambria Math" panose="02040503050406030204" pitchFamily="18" charset="0"/>
                        </a:rPr>
                        <m:t>𝑣</m:t>
                      </m:r>
                      <m:r>
                        <a:rPr lang="en-US" sz="1400" i="1">
                          <a:latin typeface="Cambria Math" panose="02040503050406030204" pitchFamily="18" charset="0"/>
                        </a:rPr>
                        <m:t>=</m:t>
                      </m:r>
                      <m:r>
                        <a:rPr lang="en-US" sz="1400" i="1">
                          <a:latin typeface="Cambria Math" panose="02040503050406030204" pitchFamily="18" charset="0"/>
                        </a:rPr>
                        <m:t>𝑡</m:t>
                      </m:r>
                    </m:oMath>
                  </m:oMathPara>
                </a14:m>
                <a:endParaRPr lang="en-GB" sz="1400" dirty="0"/>
              </a:p>
            </p:txBody>
          </p:sp>
        </mc:Choice>
        <mc:Fallback xmlns="">
          <p:sp>
            <p:nvSpPr>
              <p:cNvPr id="8" name="テキスト ボックス 7">
                <a:extLst>
                  <a:ext uri="{FF2B5EF4-FFF2-40B4-BE49-F238E27FC236}">
                    <a16:creationId xmlns:a16="http://schemas.microsoft.com/office/drawing/2014/main" id="{E582C2CC-1A5A-4E76-814C-696EF4EBB115}"/>
                  </a:ext>
                </a:extLst>
              </p:cNvPr>
              <p:cNvSpPr txBox="1">
                <a:spLocks noRot="1" noChangeAspect="1" noMove="1" noResize="1" noEditPoints="1" noAdjustHandles="1" noChangeArrowheads="1" noChangeShapeType="1" noTextEdit="1"/>
              </p:cNvSpPr>
              <p:nvPr/>
            </p:nvSpPr>
            <p:spPr>
              <a:xfrm>
                <a:off x="4198397" y="2615867"/>
                <a:ext cx="1147439" cy="501356"/>
              </a:xfrm>
              <a:prstGeom prst="rect">
                <a:avLst/>
              </a:prstGeom>
              <a:blipFill>
                <a:blip r:embed="rId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46856C2-2845-42E6-A04F-51B6B75110FB}"/>
                  </a:ext>
                </a:extLst>
              </p:cNvPr>
              <p:cNvSpPr txBox="1"/>
              <p:nvPr/>
            </p:nvSpPr>
            <p:spPr>
              <a:xfrm>
                <a:off x="4048955" y="4597067"/>
                <a:ext cx="2467254" cy="341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𝐼𝑛𝑡𝑒𝑔𝑟𝑎𝑡𝑖𝑛𝑔</m:t>
                      </m:r>
                      <m:r>
                        <a:rPr lang="en-US" sz="1400" b="0" i="1" smtClean="0">
                          <a:latin typeface="Cambria Math" panose="02040503050406030204" pitchFamily="18" charset="0"/>
                        </a:rPr>
                        <m:t> </m:t>
                      </m:r>
                      <m:r>
                        <a:rPr lang="en-US" sz="1400" b="0" i="1" smtClean="0">
                          <a:latin typeface="Cambria Math" panose="02040503050406030204" pitchFamily="18" charset="0"/>
                        </a:rPr>
                        <m:t>𝑓𝑎𝑐𝑡𝑜𝑟</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𝑃</m:t>
                              </m:r>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9" name="テキスト ボックス 8">
                <a:extLst>
                  <a:ext uri="{FF2B5EF4-FFF2-40B4-BE49-F238E27FC236}">
                    <a16:creationId xmlns:a16="http://schemas.microsoft.com/office/drawing/2014/main" id="{E46856C2-2845-42E6-A04F-51B6B75110FB}"/>
                  </a:ext>
                </a:extLst>
              </p:cNvPr>
              <p:cNvSpPr txBox="1">
                <a:spLocks noRot="1" noChangeAspect="1" noMove="1" noResize="1" noEditPoints="1" noAdjustHandles="1" noChangeArrowheads="1" noChangeShapeType="1" noTextEdit="1"/>
              </p:cNvSpPr>
              <p:nvPr/>
            </p:nvSpPr>
            <p:spPr>
              <a:xfrm>
                <a:off x="4048955" y="4597067"/>
                <a:ext cx="2467254" cy="341888"/>
              </a:xfrm>
              <a:prstGeom prst="rect">
                <a:avLst/>
              </a:prstGeom>
              <a:blipFill>
                <a:blip r:embed="rId6"/>
                <a:stretch>
                  <a:fillRect t="-78571" r="-1975" b="-98214"/>
                </a:stretch>
              </a:blipFill>
            </p:spPr>
            <p:txBody>
              <a:bodyPr/>
              <a:lstStyle/>
              <a:p>
                <a:r>
                  <a:rPr lang="en-GB">
                    <a:noFill/>
                  </a:rPr>
                  <a:t> </a:t>
                </a:r>
              </a:p>
            </p:txBody>
          </p:sp>
        </mc:Fallback>
      </mc:AlternateContent>
      <p:cxnSp>
        <p:nvCxnSpPr>
          <p:cNvPr id="5" name="直線コネクタ 4">
            <a:extLst>
              <a:ext uri="{FF2B5EF4-FFF2-40B4-BE49-F238E27FC236}">
                <a16:creationId xmlns:a16="http://schemas.microsoft.com/office/drawing/2014/main" id="{7C9043D8-CBA9-4FA6-96AA-056CA3411E4D}"/>
              </a:ext>
            </a:extLst>
          </p:cNvPr>
          <p:cNvCxnSpPr/>
          <p:nvPr/>
        </p:nvCxnSpPr>
        <p:spPr>
          <a:xfrm>
            <a:off x="4181382" y="4474346"/>
            <a:ext cx="45808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155F907-6A8F-40A5-AF19-202492FA1908}"/>
                  </a:ext>
                </a:extLst>
              </p:cNvPr>
              <p:cNvSpPr txBox="1"/>
              <p:nvPr/>
            </p:nvSpPr>
            <p:spPr>
              <a:xfrm>
                <a:off x="5657292" y="4971408"/>
                <a:ext cx="921060" cy="4058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12" name="テキスト ボックス 11">
                <a:extLst>
                  <a:ext uri="{FF2B5EF4-FFF2-40B4-BE49-F238E27FC236}">
                    <a16:creationId xmlns:a16="http://schemas.microsoft.com/office/drawing/2014/main" id="{2155F907-6A8F-40A5-AF19-202492FA1908}"/>
                  </a:ext>
                </a:extLst>
              </p:cNvPr>
              <p:cNvSpPr txBox="1">
                <a:spLocks noRot="1" noChangeAspect="1" noMove="1" noResize="1" noEditPoints="1" noAdjustHandles="1" noChangeArrowheads="1" noChangeShapeType="1" noTextEdit="1"/>
              </p:cNvSpPr>
              <p:nvPr/>
            </p:nvSpPr>
            <p:spPr>
              <a:xfrm>
                <a:off x="5657292" y="4971408"/>
                <a:ext cx="921060" cy="405880"/>
              </a:xfrm>
              <a:prstGeom prst="rect">
                <a:avLst/>
              </a:prstGeom>
              <a:blipFill>
                <a:blip r:embed="rId7"/>
                <a:stretch>
                  <a:fillRect t="-54545" b="-803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B1B1CA9-695C-4A38-AC8F-783C55763432}"/>
                  </a:ext>
                </a:extLst>
              </p:cNvPr>
              <p:cNvSpPr txBox="1"/>
              <p:nvPr/>
            </p:nvSpPr>
            <p:spPr>
              <a:xfrm>
                <a:off x="5614384" y="5505547"/>
                <a:ext cx="921060" cy="3115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−3</m:t>
                          </m:r>
                          <m:r>
                            <a:rPr lang="en-US" sz="1400" b="0" i="1" smtClean="0">
                              <a:latin typeface="Cambria Math" panose="02040503050406030204" pitchFamily="18" charset="0"/>
                            </a:rPr>
                            <m:t>𝑙𝑛𝑡</m:t>
                          </m:r>
                        </m:sup>
                      </m:sSup>
                    </m:oMath>
                  </m:oMathPara>
                </a14:m>
                <a:endParaRPr lang="en-GB" sz="1400" dirty="0"/>
              </a:p>
            </p:txBody>
          </p:sp>
        </mc:Choice>
        <mc:Fallback xmlns="">
          <p:sp>
            <p:nvSpPr>
              <p:cNvPr id="13" name="テキスト ボックス 12">
                <a:extLst>
                  <a:ext uri="{FF2B5EF4-FFF2-40B4-BE49-F238E27FC236}">
                    <a16:creationId xmlns:a16="http://schemas.microsoft.com/office/drawing/2014/main" id="{0B1B1CA9-695C-4A38-AC8F-783C55763432}"/>
                  </a:ext>
                </a:extLst>
              </p:cNvPr>
              <p:cNvSpPr txBox="1">
                <a:spLocks noRot="1" noChangeAspect="1" noMove="1" noResize="1" noEditPoints="1" noAdjustHandles="1" noChangeArrowheads="1" noChangeShapeType="1" noTextEdit="1"/>
              </p:cNvSpPr>
              <p:nvPr/>
            </p:nvSpPr>
            <p:spPr>
              <a:xfrm>
                <a:off x="5614384" y="5505547"/>
                <a:ext cx="921060" cy="31156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2CC0E89A-A719-46E2-9CBF-5C1C534671CE}"/>
                  </a:ext>
                </a:extLst>
              </p:cNvPr>
              <p:cNvSpPr txBox="1"/>
              <p:nvPr/>
            </p:nvSpPr>
            <p:spPr>
              <a:xfrm>
                <a:off x="5605507" y="5931677"/>
                <a:ext cx="921060" cy="3372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𝑙𝑛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sup>
                      </m:sSup>
                    </m:oMath>
                  </m:oMathPara>
                </a14:m>
                <a:endParaRPr lang="en-GB" sz="1400" dirty="0"/>
              </a:p>
            </p:txBody>
          </p:sp>
        </mc:Choice>
        <mc:Fallback xmlns="">
          <p:sp>
            <p:nvSpPr>
              <p:cNvPr id="14" name="テキスト ボックス 13">
                <a:extLst>
                  <a:ext uri="{FF2B5EF4-FFF2-40B4-BE49-F238E27FC236}">
                    <a16:creationId xmlns:a16="http://schemas.microsoft.com/office/drawing/2014/main" id="{2CC0E89A-A719-46E2-9CBF-5C1C534671CE}"/>
                  </a:ext>
                </a:extLst>
              </p:cNvPr>
              <p:cNvSpPr txBox="1">
                <a:spLocks noRot="1" noChangeAspect="1" noMove="1" noResize="1" noEditPoints="1" noAdjustHandles="1" noChangeArrowheads="1" noChangeShapeType="1" noTextEdit="1"/>
              </p:cNvSpPr>
              <p:nvPr/>
            </p:nvSpPr>
            <p:spPr>
              <a:xfrm>
                <a:off x="5605507" y="5931677"/>
                <a:ext cx="921060" cy="33727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917FF9EF-96EA-4F35-8866-7CA9DA77C596}"/>
                  </a:ext>
                </a:extLst>
              </p:cNvPr>
              <p:cNvSpPr txBox="1"/>
              <p:nvPr/>
            </p:nvSpPr>
            <p:spPr>
              <a:xfrm>
                <a:off x="5667649" y="6402195"/>
                <a:ext cx="60886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oMath>
                  </m:oMathPara>
                </a14:m>
                <a:endParaRPr lang="en-GB" sz="1400" dirty="0"/>
              </a:p>
            </p:txBody>
          </p:sp>
        </mc:Choice>
        <mc:Fallback xmlns="">
          <p:sp>
            <p:nvSpPr>
              <p:cNvPr id="15" name="テキスト ボックス 14">
                <a:extLst>
                  <a:ext uri="{FF2B5EF4-FFF2-40B4-BE49-F238E27FC236}">
                    <a16:creationId xmlns:a16="http://schemas.microsoft.com/office/drawing/2014/main" id="{917FF9EF-96EA-4F35-8866-7CA9DA77C596}"/>
                  </a:ext>
                </a:extLst>
              </p:cNvPr>
              <p:cNvSpPr txBox="1">
                <a:spLocks noRot="1" noChangeAspect="1" noMove="1" noResize="1" noEditPoints="1" noAdjustHandles="1" noChangeArrowheads="1" noChangeShapeType="1" noTextEdit="1"/>
              </p:cNvSpPr>
              <p:nvPr/>
            </p:nvSpPr>
            <p:spPr>
              <a:xfrm>
                <a:off x="5667649" y="6402195"/>
                <a:ext cx="608862" cy="307777"/>
              </a:xfrm>
              <a:prstGeom prst="rect">
                <a:avLst/>
              </a:prstGeom>
              <a:blipFill>
                <a:blip r:embed="rId10"/>
                <a:stretch>
                  <a:fillRect/>
                </a:stretch>
              </a:blipFill>
            </p:spPr>
            <p:txBody>
              <a:bodyPr/>
              <a:lstStyle/>
              <a:p>
                <a:r>
                  <a:rPr lang="en-GB">
                    <a:noFill/>
                  </a:rPr>
                  <a:t> </a:t>
                </a:r>
              </a:p>
            </p:txBody>
          </p:sp>
        </mc:Fallback>
      </mc:AlternateContent>
      <p:sp>
        <p:nvSpPr>
          <p:cNvPr id="16" name="円弧 15">
            <a:extLst>
              <a:ext uri="{FF2B5EF4-FFF2-40B4-BE49-F238E27FC236}">
                <a16:creationId xmlns:a16="http://schemas.microsoft.com/office/drawing/2014/main" id="{3435DD3A-F2F7-4439-83A8-B71BEC0DB9D2}"/>
              </a:ext>
            </a:extLst>
          </p:cNvPr>
          <p:cNvSpPr/>
          <p:nvPr/>
        </p:nvSpPr>
        <p:spPr>
          <a:xfrm>
            <a:off x="5620518" y="1837678"/>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テキスト ボックス 18">
            <a:extLst>
              <a:ext uri="{FF2B5EF4-FFF2-40B4-BE49-F238E27FC236}">
                <a16:creationId xmlns:a16="http://schemas.microsoft.com/office/drawing/2014/main" id="{CEEE2692-A153-4655-BC6B-4B5E463FC5DC}"/>
              </a:ext>
            </a:extLst>
          </p:cNvPr>
          <p:cNvSpPr txBox="1"/>
          <p:nvPr/>
        </p:nvSpPr>
        <p:spPr>
          <a:xfrm>
            <a:off x="6019061" y="1772543"/>
            <a:ext cx="21395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acceleration as a differential</a:t>
            </a:r>
            <a:endParaRPr lang="en-GB" sz="1400" dirty="0">
              <a:solidFill>
                <a:srgbClr val="FF0000"/>
              </a:solidFill>
              <a:latin typeface="Comic Sans MS" panose="030F0702030302020204" pitchFamily="66" charset="0"/>
            </a:endParaRPr>
          </a:p>
        </p:txBody>
      </p:sp>
      <p:sp>
        <p:nvSpPr>
          <p:cNvPr id="20" name="円弧 19">
            <a:extLst>
              <a:ext uri="{FF2B5EF4-FFF2-40B4-BE49-F238E27FC236}">
                <a16:creationId xmlns:a16="http://schemas.microsoft.com/office/drawing/2014/main" id="{170A2F94-6FEF-4186-9C66-FF7B0449E4D8}"/>
              </a:ext>
            </a:extLst>
          </p:cNvPr>
          <p:cNvSpPr/>
          <p:nvPr/>
        </p:nvSpPr>
        <p:spPr>
          <a:xfrm>
            <a:off x="5549496" y="2423605"/>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A2E1EDD-EF6E-4AEA-85DD-9F4F73866023}"/>
                  </a:ext>
                </a:extLst>
              </p:cNvPr>
              <p:cNvSpPr txBox="1"/>
              <p:nvPr/>
            </p:nvSpPr>
            <p:spPr>
              <a:xfrm>
                <a:off x="5814873" y="2456123"/>
                <a:ext cx="2698811" cy="39812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Subtract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num>
                      <m:den>
                        <m:r>
                          <a:rPr lang="en-US" sz="1400" b="0" i="1" smtClean="0">
                            <a:solidFill>
                              <a:srgbClr val="FF0000"/>
                            </a:solidFill>
                            <a:latin typeface="Cambria Math" panose="02040503050406030204" pitchFamily="18" charset="0"/>
                          </a:rPr>
                          <m:t>𝑡</m:t>
                        </m:r>
                      </m:den>
                    </m:f>
                    <m:r>
                      <a:rPr lang="en-US" sz="1400" b="0" i="1" smtClean="0">
                        <a:solidFill>
                          <a:srgbClr val="FF0000"/>
                        </a:solidFill>
                        <a:latin typeface="Cambria Math" panose="02040503050406030204" pitchFamily="18" charset="0"/>
                      </a:rPr>
                      <m:t>𝑣</m:t>
                    </m:r>
                  </m:oMath>
                </a14:m>
                <a:r>
                  <a:rPr lang="en-GB" sz="1400" dirty="0">
                    <a:solidFill>
                      <a:srgbClr val="FF0000"/>
                    </a:solidFill>
                    <a:latin typeface="Comic Sans MS" panose="030F0702030302020204" pitchFamily="66" charset="0"/>
                  </a:rPr>
                  <a:t> from both sides</a:t>
                </a:r>
              </a:p>
            </p:txBody>
          </p:sp>
        </mc:Choice>
        <mc:Fallback xmlns="">
          <p:sp>
            <p:nvSpPr>
              <p:cNvPr id="21" name="テキスト ボックス 20">
                <a:extLst>
                  <a:ext uri="{FF2B5EF4-FFF2-40B4-BE49-F238E27FC236}">
                    <a16:creationId xmlns:a16="http://schemas.microsoft.com/office/drawing/2014/main" id="{2A2E1EDD-EF6E-4AEA-85DD-9F4F73866023}"/>
                  </a:ext>
                </a:extLst>
              </p:cNvPr>
              <p:cNvSpPr txBox="1">
                <a:spLocks noRot="1" noChangeAspect="1" noMove="1" noResize="1" noEditPoints="1" noAdjustHandles="1" noChangeArrowheads="1" noChangeShapeType="1" noTextEdit="1"/>
              </p:cNvSpPr>
              <p:nvPr/>
            </p:nvSpPr>
            <p:spPr>
              <a:xfrm>
                <a:off x="5814873" y="2456123"/>
                <a:ext cx="2698811" cy="398122"/>
              </a:xfrm>
              <a:prstGeom prst="rect">
                <a:avLst/>
              </a:prstGeom>
              <a:blipFill>
                <a:blip r:embed="rId11"/>
                <a:stretch>
                  <a:fillRect b="-3077"/>
                </a:stretch>
              </a:blipFill>
            </p:spPr>
            <p:txBody>
              <a:bodyPr/>
              <a:lstStyle/>
              <a:p>
                <a:r>
                  <a:rPr lang="en-GB">
                    <a:noFill/>
                  </a:rPr>
                  <a:t> </a:t>
                </a:r>
              </a:p>
            </p:txBody>
          </p:sp>
        </mc:Fallback>
      </mc:AlternateContent>
      <p:sp>
        <p:nvSpPr>
          <p:cNvPr id="23" name="円弧 22">
            <a:extLst>
              <a:ext uri="{FF2B5EF4-FFF2-40B4-BE49-F238E27FC236}">
                <a16:creationId xmlns:a16="http://schemas.microsoft.com/office/drawing/2014/main" id="{67ADFF37-C0D3-4559-BAB1-581D2B53A05A}"/>
              </a:ext>
            </a:extLst>
          </p:cNvPr>
          <p:cNvSpPr/>
          <p:nvPr/>
        </p:nvSpPr>
        <p:spPr>
          <a:xfrm>
            <a:off x="6429864" y="4767309"/>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円弧 23">
            <a:extLst>
              <a:ext uri="{FF2B5EF4-FFF2-40B4-BE49-F238E27FC236}">
                <a16:creationId xmlns:a16="http://schemas.microsoft.com/office/drawing/2014/main" id="{82C9E121-CD62-4F34-B638-1D456BA14C45}"/>
              </a:ext>
            </a:extLst>
          </p:cNvPr>
          <p:cNvSpPr/>
          <p:nvPr/>
        </p:nvSpPr>
        <p:spPr>
          <a:xfrm>
            <a:off x="6412108" y="5193437"/>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円弧 24">
            <a:extLst>
              <a:ext uri="{FF2B5EF4-FFF2-40B4-BE49-F238E27FC236}">
                <a16:creationId xmlns:a16="http://schemas.microsoft.com/office/drawing/2014/main" id="{8441AE63-7558-4FCF-957D-936AB81CDAB4}"/>
              </a:ext>
            </a:extLst>
          </p:cNvPr>
          <p:cNvSpPr/>
          <p:nvPr/>
        </p:nvSpPr>
        <p:spPr>
          <a:xfrm>
            <a:off x="6341087" y="5646198"/>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円弧 25">
            <a:extLst>
              <a:ext uri="{FF2B5EF4-FFF2-40B4-BE49-F238E27FC236}">
                <a16:creationId xmlns:a16="http://schemas.microsoft.com/office/drawing/2014/main" id="{E11BD7DA-4825-41BE-A202-F74F14806B65}"/>
              </a:ext>
            </a:extLst>
          </p:cNvPr>
          <p:cNvSpPr/>
          <p:nvPr/>
        </p:nvSpPr>
        <p:spPr>
          <a:xfrm>
            <a:off x="6287821" y="6081204"/>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A6505D4A-2D73-46A4-8CB0-8C080EE04C5B}"/>
                  </a:ext>
                </a:extLst>
              </p:cNvPr>
              <p:cNvSpPr txBox="1"/>
              <p:nvPr/>
            </p:nvSpPr>
            <p:spPr>
              <a:xfrm>
                <a:off x="6686366" y="4712531"/>
                <a:ext cx="2253448" cy="430887"/>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Replace </a:t>
                </a:r>
                <a14:m>
                  <m:oMath xmlns:m="http://schemas.openxmlformats.org/officeDocument/2006/math">
                    <m:r>
                      <a:rPr lang="en-US" sz="1100" i="1" dirty="0" smtClean="0">
                        <a:solidFill>
                          <a:srgbClr val="0000FF"/>
                        </a:solidFill>
                        <a:latin typeface="Cambria Math" panose="02040503050406030204" pitchFamily="18" charset="0"/>
                      </a:rPr>
                      <m:t>𝑃</m:t>
                    </m:r>
                  </m:oMath>
                </a14:m>
                <a:r>
                  <a:rPr lang="en-US" sz="1100" dirty="0">
                    <a:solidFill>
                      <a:srgbClr val="0000FF"/>
                    </a:solidFill>
                    <a:latin typeface="Comic Sans MS" panose="030F0702030302020204" pitchFamily="66" charset="0"/>
                  </a:rPr>
                  <a:t> (the coefficient of </a:t>
                </a:r>
                <a14:m>
                  <m:oMath xmlns:m="http://schemas.openxmlformats.org/officeDocument/2006/math">
                    <m:r>
                      <a:rPr lang="en-US" sz="1050" i="1" dirty="0" smtClean="0">
                        <a:solidFill>
                          <a:srgbClr val="0000FF"/>
                        </a:solidFill>
                        <a:latin typeface="Cambria Math" panose="02040503050406030204" pitchFamily="18" charset="0"/>
                      </a:rPr>
                      <m:t>𝑣</m:t>
                    </m:r>
                  </m:oMath>
                </a14:m>
                <a:r>
                  <a:rPr lang="en-US" sz="1100" dirty="0">
                    <a:solidFill>
                      <a:srgbClr val="0000FF"/>
                    </a:solidFill>
                    <a:latin typeface="Comic Sans MS" panose="030F0702030302020204" pitchFamily="66" charset="0"/>
                  </a:rPr>
                  <a:t> in this case)</a:t>
                </a:r>
                <a:endParaRPr lang="en-GB" sz="1100" dirty="0">
                  <a:solidFill>
                    <a:srgbClr val="0000FF"/>
                  </a:solidFill>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A6505D4A-2D73-46A4-8CB0-8C080EE04C5B}"/>
                  </a:ext>
                </a:extLst>
              </p:cNvPr>
              <p:cNvSpPr txBox="1">
                <a:spLocks noRot="1" noChangeAspect="1" noMove="1" noResize="1" noEditPoints="1" noAdjustHandles="1" noChangeArrowheads="1" noChangeShapeType="1" noTextEdit="1"/>
              </p:cNvSpPr>
              <p:nvPr/>
            </p:nvSpPr>
            <p:spPr>
              <a:xfrm>
                <a:off x="6686366" y="4712531"/>
                <a:ext cx="2253448" cy="430887"/>
              </a:xfrm>
              <a:prstGeom prst="rect">
                <a:avLst/>
              </a:prstGeom>
              <a:blipFill>
                <a:blip r:embed="rId12"/>
                <a:stretch>
                  <a:fillRect b="-8451"/>
                </a:stretch>
              </a:blipFill>
            </p:spPr>
            <p:txBody>
              <a:bodyPr/>
              <a:lstStyle/>
              <a:p>
                <a:r>
                  <a:rPr lang="en-GB">
                    <a:noFill/>
                  </a:rPr>
                  <a:t> </a:t>
                </a:r>
              </a:p>
            </p:txBody>
          </p:sp>
        </mc:Fallback>
      </mc:AlternateContent>
      <p:sp>
        <p:nvSpPr>
          <p:cNvPr id="28" name="テキスト ボックス 27">
            <a:extLst>
              <a:ext uri="{FF2B5EF4-FFF2-40B4-BE49-F238E27FC236}">
                <a16:creationId xmlns:a16="http://schemas.microsoft.com/office/drawing/2014/main" id="{871B4519-CB86-4EC5-A26B-2332974BF230}"/>
              </a:ext>
            </a:extLst>
          </p:cNvPr>
          <p:cNvSpPr txBox="1"/>
          <p:nvPr/>
        </p:nvSpPr>
        <p:spPr>
          <a:xfrm>
            <a:off x="6633100" y="5262946"/>
            <a:ext cx="957307"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Integrate</a:t>
            </a:r>
            <a:endParaRPr lang="en-GB" sz="1100" dirty="0">
              <a:solidFill>
                <a:srgbClr val="0000FF"/>
              </a:solidFill>
              <a:latin typeface="Comic Sans MS" panose="030F0702030302020204" pitchFamily="66" charset="0"/>
            </a:endParaRPr>
          </a:p>
        </p:txBody>
      </p:sp>
      <p:sp>
        <p:nvSpPr>
          <p:cNvPr id="29" name="テキスト ボックス 28">
            <a:extLst>
              <a:ext uri="{FF2B5EF4-FFF2-40B4-BE49-F238E27FC236}">
                <a16:creationId xmlns:a16="http://schemas.microsoft.com/office/drawing/2014/main" id="{988E6F56-CFE5-4D79-8E80-944931E5AE57}"/>
              </a:ext>
            </a:extLst>
          </p:cNvPr>
          <p:cNvSpPr txBox="1"/>
          <p:nvPr/>
        </p:nvSpPr>
        <p:spPr>
          <a:xfrm>
            <a:off x="6597590" y="5689074"/>
            <a:ext cx="139231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Use the power law</a:t>
            </a:r>
            <a:endParaRPr lang="en-GB" sz="1100" dirty="0">
              <a:solidFill>
                <a:srgbClr val="0000FF"/>
              </a:solidFill>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4D5D97D6-DF83-402F-8E19-7B6BB59C1F90}"/>
              </a:ext>
            </a:extLst>
          </p:cNvPr>
          <p:cNvSpPr txBox="1"/>
          <p:nvPr/>
        </p:nvSpPr>
        <p:spPr>
          <a:xfrm>
            <a:off x="6588712" y="6141835"/>
            <a:ext cx="74424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Simplify</a:t>
            </a:r>
            <a:endParaRPr lang="en-GB" sz="1100" dirty="0">
              <a:solidFill>
                <a:srgbClr val="0000FF"/>
              </a:solidFill>
              <a:latin typeface="Comic Sans MS" panose="030F0702030302020204" pitchFamily="66" charset="0"/>
            </a:endParaRPr>
          </a:p>
        </p:txBody>
      </p:sp>
      <p:sp>
        <p:nvSpPr>
          <p:cNvPr id="32" name="正方形/長方形 31">
            <a:extLst>
              <a:ext uri="{FF2B5EF4-FFF2-40B4-BE49-F238E27FC236}">
                <a16:creationId xmlns:a16="http://schemas.microsoft.com/office/drawing/2014/main" id="{B2BC7831-E5B5-479F-BD95-4196B7F071B9}"/>
              </a:ext>
            </a:extLst>
          </p:cNvPr>
          <p:cNvSpPr/>
          <p:nvPr/>
        </p:nvSpPr>
        <p:spPr>
          <a:xfrm>
            <a:off x="4805779" y="2790548"/>
            <a:ext cx="183471" cy="22786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正方形/長方形 32">
            <a:extLst>
              <a:ext uri="{FF2B5EF4-FFF2-40B4-BE49-F238E27FC236}">
                <a16:creationId xmlns:a16="http://schemas.microsoft.com/office/drawing/2014/main" id="{197EC393-46A8-4817-9A2C-B9BE0ECBF1D2}"/>
              </a:ext>
            </a:extLst>
          </p:cNvPr>
          <p:cNvSpPr/>
          <p:nvPr/>
        </p:nvSpPr>
        <p:spPr>
          <a:xfrm>
            <a:off x="4256844" y="2649985"/>
            <a:ext cx="288524" cy="44832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正方形/長方形 33">
            <a:extLst>
              <a:ext uri="{FF2B5EF4-FFF2-40B4-BE49-F238E27FC236}">
                <a16:creationId xmlns:a16="http://schemas.microsoft.com/office/drawing/2014/main" id="{2765D005-256E-4656-BEDF-7819D3F66216}"/>
              </a:ext>
            </a:extLst>
          </p:cNvPr>
          <p:cNvSpPr/>
          <p:nvPr/>
        </p:nvSpPr>
        <p:spPr>
          <a:xfrm>
            <a:off x="4545367" y="2649984"/>
            <a:ext cx="267809" cy="45719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9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blinds(horizontal)">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2">
                                            <p:txEl>
                                              <p:pRg st="2" end="2"/>
                                            </p:txEl>
                                          </p:spTgt>
                                        </p:tgtEl>
                                        <p:attrNameLst>
                                          <p:attrName>style.visibility</p:attrName>
                                        </p:attrNameLst>
                                      </p:cBhvr>
                                      <p:to>
                                        <p:strVal val="visible"/>
                                      </p:to>
                                    </p:set>
                                    <p:animEffect transition="in" filter="blinds(horizontal)">
                                      <p:cBhvr>
                                        <p:cTn id="78" dur="500"/>
                                        <p:tgtEl>
                                          <p:spTgt spid="2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5"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linds(vertical)">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linds(horizont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linds(horizontal)">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linds(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linds(horizontal)">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blinds(horizontal)">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34"/>
                                        </p:tgtEl>
                                      </p:cBhvr>
                                    </p:animEffect>
                                    <p:set>
                                      <p:cBhvr>
                                        <p:cTn id="113" dur="1" fill="hold">
                                          <p:stCondLst>
                                            <p:cond delay="499"/>
                                          </p:stCondLst>
                                        </p:cTn>
                                        <p:tgtEl>
                                          <p:spTgt spid="3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linds(horizontal)">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linds(horizontal)">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blinds(horizontal)">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blinds(horizontal)">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blinds(horizontal)">
                                      <p:cBhvr>
                                        <p:cTn id="138" dur="500"/>
                                        <p:tgtEl>
                                          <p:spTgt spid="29"/>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blinds(horizontal)">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blinds(horizontal)">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blinds(horizontal)">
                                      <p:cBhvr>
                                        <p:cTn id="153" dur="500"/>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15"/>
                                        </p:tgtEl>
                                        <p:attrNameLst>
                                          <p:attrName>style.visibility</p:attrName>
                                        </p:attrNameLst>
                                      </p:cBhvr>
                                      <p:to>
                                        <p:strVal val="visible"/>
                                      </p:to>
                                    </p:set>
                                    <p:animEffect transition="in" filter="blinds(horizontal)">
                                      <p:cBhvr>
                                        <p:cTn id="1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P spid="16" grpId="0" animBg="1"/>
      <p:bldP spid="19" grpId="0"/>
      <p:bldP spid="20" grpId="0" animBg="1"/>
      <p:bldP spid="21" grpId="0"/>
      <p:bldP spid="23" grpId="0" animBg="1"/>
      <p:bldP spid="24" grpId="0" animBg="1"/>
      <p:bldP spid="25" grpId="0" animBg="1"/>
      <p:bldP spid="26" grpId="0" animBg="1"/>
      <p:bldP spid="27" grpId="0"/>
      <p:bldP spid="28" grpId="0"/>
      <p:bldP spid="29" grpId="0"/>
      <p:bldP spid="30" grpId="0"/>
      <p:bldP spid="32" grpId="0" animBg="1"/>
      <p:bldP spid="32" grpId="1" animBg="1"/>
      <p:bldP spid="33" grpId="0" animBg="1"/>
      <p:bldP spid="33" grpId="1" animBg="1"/>
      <p:bldP spid="34" grpId="0" animBg="1"/>
      <p:bldP spid="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travelling along a straight line. At time t seconds, the acceleration of the particle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Given that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=0</m:t>
                    </m:r>
                  </m:oMath>
                </a14:m>
                <a:r>
                  <a:rPr lang="en-US" sz="1400" dirty="0">
                    <a:latin typeface="Comic Sans MS" pitchFamily="66" charset="0"/>
                  </a:rPr>
                  <a:t> when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=2</m:t>
                    </m:r>
                  </m:oMath>
                </a14:m>
                <a:r>
                  <a:rPr lang="en-US" sz="1400" dirty="0">
                    <a:latin typeface="Comic Sans MS" pitchFamily="66" charset="0"/>
                  </a:rPr>
                  <a:t>, show that the velocity of the particle at time t is given by the equation:</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𝑐𝑡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𝑐</m:t>
                    </m:r>
                  </m:oMath>
                </a14:m>
                <a:r>
                  <a:rPr lang="en-US" sz="1400" dirty="0">
                    <a:latin typeface="Comic Sans MS" pitchFamily="66" charset="0"/>
                  </a:rPr>
                  <a:t> is a constant to be found.</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AB45E8F-F297-4274-B9D0-3D6FB001BDE2}"/>
                  </a:ext>
                </a:extLst>
              </p:cNvPr>
              <p:cNvSpPr txBox="1"/>
              <p:nvPr/>
            </p:nvSpPr>
            <p:spPr>
              <a:xfrm>
                <a:off x="4676312" y="1513556"/>
                <a:ext cx="1147439"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6" name="テキスト ボックス 5">
                <a:extLst>
                  <a:ext uri="{FF2B5EF4-FFF2-40B4-BE49-F238E27FC236}">
                    <a16:creationId xmlns:a16="http://schemas.microsoft.com/office/drawing/2014/main" id="{1AB45E8F-F297-4274-B9D0-3D6FB001BDE2}"/>
                  </a:ext>
                </a:extLst>
              </p:cNvPr>
              <p:cNvSpPr txBox="1">
                <a:spLocks noRot="1" noChangeAspect="1" noMove="1" noResize="1" noEditPoints="1" noAdjustHandles="1" noChangeArrowheads="1" noChangeShapeType="1" noTextEdit="1"/>
              </p:cNvSpPr>
              <p:nvPr/>
            </p:nvSpPr>
            <p:spPr>
              <a:xfrm>
                <a:off x="4676312" y="1513556"/>
                <a:ext cx="1147439" cy="49705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28C927F-284C-4B8B-8948-343E0C750B88}"/>
                  </a:ext>
                </a:extLst>
              </p:cNvPr>
              <p:cNvSpPr txBox="1"/>
              <p:nvPr/>
            </p:nvSpPr>
            <p:spPr>
              <a:xfrm>
                <a:off x="4633403" y="2074329"/>
                <a:ext cx="1147439" cy="515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7" name="テキスト ボックス 6">
                <a:extLst>
                  <a:ext uri="{FF2B5EF4-FFF2-40B4-BE49-F238E27FC236}">
                    <a16:creationId xmlns:a16="http://schemas.microsoft.com/office/drawing/2014/main" id="{B28C927F-284C-4B8B-8948-343E0C750B88}"/>
                  </a:ext>
                </a:extLst>
              </p:cNvPr>
              <p:cNvSpPr txBox="1">
                <a:spLocks noRot="1" noChangeAspect="1" noMove="1" noResize="1" noEditPoints="1" noAdjustHandles="1" noChangeArrowheads="1" noChangeShapeType="1" noTextEdit="1"/>
              </p:cNvSpPr>
              <p:nvPr/>
            </p:nvSpPr>
            <p:spPr>
              <a:xfrm>
                <a:off x="4633403" y="2074329"/>
                <a:ext cx="1147439" cy="5156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82C2CC-1A5A-4E76-814C-696EF4EBB115}"/>
                  </a:ext>
                </a:extLst>
              </p:cNvPr>
              <p:cNvSpPr txBox="1"/>
              <p:nvPr/>
            </p:nvSpPr>
            <p:spPr>
              <a:xfrm>
                <a:off x="4198397" y="2615867"/>
                <a:ext cx="1147439"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𝑡</m:t>
                          </m:r>
                        </m:den>
                      </m:f>
                      <m:r>
                        <a:rPr lang="en-US" sz="1400" i="1">
                          <a:latin typeface="Cambria Math" panose="02040503050406030204" pitchFamily="18" charset="0"/>
                        </a:rPr>
                        <m:t>𝑣</m:t>
                      </m:r>
                      <m:r>
                        <a:rPr lang="en-US" sz="1400" i="1">
                          <a:latin typeface="Cambria Math" panose="02040503050406030204" pitchFamily="18" charset="0"/>
                        </a:rPr>
                        <m:t>=</m:t>
                      </m:r>
                      <m:r>
                        <a:rPr lang="en-US" sz="1400" i="1">
                          <a:latin typeface="Cambria Math" panose="02040503050406030204" pitchFamily="18" charset="0"/>
                        </a:rPr>
                        <m:t>𝑡</m:t>
                      </m:r>
                    </m:oMath>
                  </m:oMathPara>
                </a14:m>
                <a:endParaRPr lang="en-GB" sz="1400" dirty="0"/>
              </a:p>
            </p:txBody>
          </p:sp>
        </mc:Choice>
        <mc:Fallback xmlns="">
          <p:sp>
            <p:nvSpPr>
              <p:cNvPr id="8" name="テキスト ボックス 7">
                <a:extLst>
                  <a:ext uri="{FF2B5EF4-FFF2-40B4-BE49-F238E27FC236}">
                    <a16:creationId xmlns:a16="http://schemas.microsoft.com/office/drawing/2014/main" id="{E582C2CC-1A5A-4E76-814C-696EF4EBB115}"/>
                  </a:ext>
                </a:extLst>
              </p:cNvPr>
              <p:cNvSpPr txBox="1">
                <a:spLocks noRot="1" noChangeAspect="1" noMove="1" noResize="1" noEditPoints="1" noAdjustHandles="1" noChangeArrowheads="1" noChangeShapeType="1" noTextEdit="1"/>
              </p:cNvSpPr>
              <p:nvPr/>
            </p:nvSpPr>
            <p:spPr>
              <a:xfrm>
                <a:off x="4198397" y="2615867"/>
                <a:ext cx="1147439" cy="501356"/>
              </a:xfrm>
              <a:prstGeom prst="rect">
                <a:avLst/>
              </a:prstGeom>
              <a:blipFill>
                <a:blip r:embed="rId5"/>
                <a:stretch>
                  <a:fillRect b="-2439"/>
                </a:stretch>
              </a:blipFill>
            </p:spPr>
            <p:txBody>
              <a:bodyPr/>
              <a:lstStyle/>
              <a:p>
                <a:r>
                  <a:rPr lang="en-GB">
                    <a:noFill/>
                  </a:rPr>
                  <a:t> </a:t>
                </a:r>
              </a:p>
            </p:txBody>
          </p:sp>
        </mc:Fallback>
      </mc:AlternateContent>
      <p:sp>
        <p:nvSpPr>
          <p:cNvPr id="16" name="円弧 15">
            <a:extLst>
              <a:ext uri="{FF2B5EF4-FFF2-40B4-BE49-F238E27FC236}">
                <a16:creationId xmlns:a16="http://schemas.microsoft.com/office/drawing/2014/main" id="{3435DD3A-F2F7-4439-83A8-B71BEC0DB9D2}"/>
              </a:ext>
            </a:extLst>
          </p:cNvPr>
          <p:cNvSpPr/>
          <p:nvPr/>
        </p:nvSpPr>
        <p:spPr>
          <a:xfrm>
            <a:off x="5620518" y="1837678"/>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テキスト ボックス 18">
            <a:extLst>
              <a:ext uri="{FF2B5EF4-FFF2-40B4-BE49-F238E27FC236}">
                <a16:creationId xmlns:a16="http://schemas.microsoft.com/office/drawing/2014/main" id="{CEEE2692-A153-4655-BC6B-4B5E463FC5DC}"/>
              </a:ext>
            </a:extLst>
          </p:cNvPr>
          <p:cNvSpPr txBox="1"/>
          <p:nvPr/>
        </p:nvSpPr>
        <p:spPr>
          <a:xfrm>
            <a:off x="6019061" y="1772543"/>
            <a:ext cx="21395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acceleration as a differential</a:t>
            </a:r>
            <a:endParaRPr lang="en-GB" sz="1400" dirty="0">
              <a:solidFill>
                <a:srgbClr val="FF0000"/>
              </a:solidFill>
              <a:latin typeface="Comic Sans MS" panose="030F0702030302020204" pitchFamily="66" charset="0"/>
            </a:endParaRPr>
          </a:p>
        </p:txBody>
      </p:sp>
      <p:sp>
        <p:nvSpPr>
          <p:cNvPr id="20" name="円弧 19">
            <a:extLst>
              <a:ext uri="{FF2B5EF4-FFF2-40B4-BE49-F238E27FC236}">
                <a16:creationId xmlns:a16="http://schemas.microsoft.com/office/drawing/2014/main" id="{170A2F94-6FEF-4186-9C66-FF7B0449E4D8}"/>
              </a:ext>
            </a:extLst>
          </p:cNvPr>
          <p:cNvSpPr/>
          <p:nvPr/>
        </p:nvSpPr>
        <p:spPr>
          <a:xfrm>
            <a:off x="5549496" y="2423605"/>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A2E1EDD-EF6E-4AEA-85DD-9F4F73866023}"/>
                  </a:ext>
                </a:extLst>
              </p:cNvPr>
              <p:cNvSpPr txBox="1"/>
              <p:nvPr/>
            </p:nvSpPr>
            <p:spPr>
              <a:xfrm>
                <a:off x="5814873" y="2456123"/>
                <a:ext cx="2698811" cy="39812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Subtract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num>
                      <m:den>
                        <m:r>
                          <a:rPr lang="en-US" sz="1400" b="0" i="1" smtClean="0">
                            <a:solidFill>
                              <a:srgbClr val="FF0000"/>
                            </a:solidFill>
                            <a:latin typeface="Cambria Math" panose="02040503050406030204" pitchFamily="18" charset="0"/>
                          </a:rPr>
                          <m:t>𝑡</m:t>
                        </m:r>
                      </m:den>
                    </m:f>
                    <m:r>
                      <a:rPr lang="en-US" sz="1400" b="0" i="1" smtClean="0">
                        <a:solidFill>
                          <a:srgbClr val="FF0000"/>
                        </a:solidFill>
                        <a:latin typeface="Cambria Math" panose="02040503050406030204" pitchFamily="18" charset="0"/>
                      </a:rPr>
                      <m:t>𝑣</m:t>
                    </m:r>
                  </m:oMath>
                </a14:m>
                <a:r>
                  <a:rPr lang="en-GB" sz="1400" dirty="0">
                    <a:solidFill>
                      <a:srgbClr val="FF0000"/>
                    </a:solidFill>
                    <a:latin typeface="Comic Sans MS" panose="030F0702030302020204" pitchFamily="66" charset="0"/>
                  </a:rPr>
                  <a:t> from both sides</a:t>
                </a:r>
              </a:p>
            </p:txBody>
          </p:sp>
        </mc:Choice>
        <mc:Fallback xmlns="">
          <p:sp>
            <p:nvSpPr>
              <p:cNvPr id="21" name="テキスト ボックス 20">
                <a:extLst>
                  <a:ext uri="{FF2B5EF4-FFF2-40B4-BE49-F238E27FC236}">
                    <a16:creationId xmlns:a16="http://schemas.microsoft.com/office/drawing/2014/main" id="{2A2E1EDD-EF6E-4AEA-85DD-9F4F73866023}"/>
                  </a:ext>
                </a:extLst>
              </p:cNvPr>
              <p:cNvSpPr txBox="1">
                <a:spLocks noRot="1" noChangeAspect="1" noMove="1" noResize="1" noEditPoints="1" noAdjustHandles="1" noChangeArrowheads="1" noChangeShapeType="1" noTextEdit="1"/>
              </p:cNvSpPr>
              <p:nvPr/>
            </p:nvSpPr>
            <p:spPr>
              <a:xfrm>
                <a:off x="5814873" y="2456123"/>
                <a:ext cx="2698811" cy="398122"/>
              </a:xfrm>
              <a:prstGeom prst="rect">
                <a:avLst/>
              </a:prstGeom>
              <a:blipFill>
                <a:blip r:embed="rId6"/>
                <a:stretch>
                  <a:fillRect b="-3077"/>
                </a:stretch>
              </a:blipFill>
            </p:spPr>
            <p:txBody>
              <a:bodyPr/>
              <a:lstStyle/>
              <a:p>
                <a:r>
                  <a:rPr lang="en-GB">
                    <a:noFill/>
                  </a:rPr>
                  <a:t> </a:t>
                </a:r>
              </a:p>
            </p:txBody>
          </p:sp>
        </mc:Fallback>
      </mc:AlternateContent>
      <p:sp>
        <p:nvSpPr>
          <p:cNvPr id="31" name="円弧 30">
            <a:extLst>
              <a:ext uri="{FF2B5EF4-FFF2-40B4-BE49-F238E27FC236}">
                <a16:creationId xmlns:a16="http://schemas.microsoft.com/office/drawing/2014/main" id="{30CC0627-8F65-4278-9808-84D977856CD1}"/>
              </a:ext>
            </a:extLst>
          </p:cNvPr>
          <p:cNvSpPr/>
          <p:nvPr/>
        </p:nvSpPr>
        <p:spPr>
          <a:xfrm>
            <a:off x="5488832" y="293999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65363192-6EBE-4B89-826F-D7CFF761DABF}"/>
                  </a:ext>
                </a:extLst>
              </p:cNvPr>
              <p:cNvSpPr txBox="1"/>
              <p:nvPr/>
            </p:nvSpPr>
            <p:spPr>
              <a:xfrm>
                <a:off x="3576960" y="3201793"/>
                <a:ext cx="2060360"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r>
                        <a:rPr lang="en-US" sz="1400" i="1">
                          <a:latin typeface="Cambria Math" panose="02040503050406030204" pitchFamily="18" charset="0"/>
                        </a:rPr>
                        <m:t>𝑣</m:t>
                      </m:r>
                      <m:r>
                        <a:rPr lang="en-US" sz="1400" i="1">
                          <a:latin typeface="Cambria Math" panose="02040503050406030204" pitchFamily="18" charset="0"/>
                        </a:rPr>
                        <m:t>=</m:t>
                      </m:r>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GB" sz="1400" dirty="0"/>
              </a:p>
            </p:txBody>
          </p:sp>
        </mc:Choice>
        <mc:Fallback xmlns="">
          <p:sp>
            <p:nvSpPr>
              <p:cNvPr id="35" name="テキスト ボックス 34">
                <a:extLst>
                  <a:ext uri="{FF2B5EF4-FFF2-40B4-BE49-F238E27FC236}">
                    <a16:creationId xmlns:a16="http://schemas.microsoft.com/office/drawing/2014/main" id="{65363192-6EBE-4B89-826F-D7CFF761DABF}"/>
                  </a:ext>
                </a:extLst>
              </p:cNvPr>
              <p:cNvSpPr txBox="1">
                <a:spLocks noRot="1" noChangeAspect="1" noMove="1" noResize="1" noEditPoints="1" noAdjustHandles="1" noChangeArrowheads="1" noChangeShapeType="1" noTextEdit="1"/>
              </p:cNvSpPr>
              <p:nvPr/>
            </p:nvSpPr>
            <p:spPr>
              <a:xfrm>
                <a:off x="3576960" y="3201793"/>
                <a:ext cx="2060360" cy="501356"/>
              </a:xfrm>
              <a:prstGeom prst="rect">
                <a:avLst/>
              </a:prstGeom>
              <a:blipFill>
                <a:blip r:embed="rId7"/>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A27CA6E-C5E0-4EDF-AAC3-1E7AE2B1DADE}"/>
                  </a:ext>
                </a:extLst>
              </p:cNvPr>
              <p:cNvSpPr txBox="1"/>
              <p:nvPr/>
            </p:nvSpPr>
            <p:spPr>
              <a:xfrm>
                <a:off x="4004568" y="3753690"/>
                <a:ext cx="1650508"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i="1" smtClean="0">
                              <a:latin typeface="Cambria Math" panose="02040503050406030204" pitchFamily="18" charset="0"/>
                            </a:rPr>
                          </m:ctrlPr>
                        </m:dPr>
                        <m:e>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𝑣</m:t>
                          </m:r>
                        </m:e>
                      </m:d>
                      <m:r>
                        <a:rPr lang="en-US" sz="1400" i="1">
                          <a:latin typeface="Cambria Math" panose="02040503050406030204" pitchFamily="18" charset="0"/>
                        </a:rPr>
                        <m:t>=</m:t>
                      </m:r>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GB" sz="1400" dirty="0"/>
              </a:p>
            </p:txBody>
          </p:sp>
        </mc:Choice>
        <mc:Fallback xmlns="">
          <p:sp>
            <p:nvSpPr>
              <p:cNvPr id="36" name="テキスト ボックス 35">
                <a:extLst>
                  <a:ext uri="{FF2B5EF4-FFF2-40B4-BE49-F238E27FC236}">
                    <a16:creationId xmlns:a16="http://schemas.microsoft.com/office/drawing/2014/main" id="{AA27CA6E-C5E0-4EDF-AAC3-1E7AE2B1DADE}"/>
                  </a:ext>
                </a:extLst>
              </p:cNvPr>
              <p:cNvSpPr txBox="1">
                <a:spLocks noRot="1" noChangeAspect="1" noMove="1" noResize="1" noEditPoints="1" noAdjustHandles="1" noChangeArrowheads="1" noChangeShapeType="1" noTextEdit="1"/>
              </p:cNvSpPr>
              <p:nvPr/>
            </p:nvSpPr>
            <p:spPr>
              <a:xfrm>
                <a:off x="4004568" y="3753690"/>
                <a:ext cx="1650508" cy="51424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395E866-AD3E-4C9D-AE16-8352A3886027}"/>
                  </a:ext>
                </a:extLst>
              </p:cNvPr>
              <p:cNvSpPr txBox="1"/>
              <p:nvPr/>
            </p:nvSpPr>
            <p:spPr>
              <a:xfrm>
                <a:off x="4474346" y="4225684"/>
                <a:ext cx="1473692" cy="6574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−3</m:t>
                          </m:r>
                        </m:sup>
                      </m:sSup>
                      <m:r>
                        <a:rPr lang="en-US" sz="1400" i="1">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sSup>
                            <m:sSupPr>
                              <m:ctrlPr>
                                <a:rPr lang="en-US" sz="1400" i="1">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−2</m:t>
                              </m:r>
                            </m:sup>
                          </m:sSup>
                          <m:r>
                            <a:rPr lang="en-US" sz="1400" b="0" i="1" smtClean="0">
                              <a:latin typeface="Cambria Math" panose="02040503050406030204" pitchFamily="18" charset="0"/>
                            </a:rPr>
                            <m:t> </m:t>
                          </m:r>
                          <m:r>
                            <a:rPr lang="en-US" sz="1400" b="0" i="1" smtClean="0">
                              <a:latin typeface="Cambria Math" panose="02040503050406030204" pitchFamily="18" charset="0"/>
                            </a:rPr>
                            <m:t>𝑑𝑡</m:t>
                          </m:r>
                        </m:e>
                      </m:nary>
                    </m:oMath>
                  </m:oMathPara>
                </a14:m>
                <a:endParaRPr lang="en-GB" sz="1400" dirty="0"/>
              </a:p>
            </p:txBody>
          </p:sp>
        </mc:Choice>
        <mc:Fallback xmlns="">
          <p:sp>
            <p:nvSpPr>
              <p:cNvPr id="37" name="テキスト ボックス 36">
                <a:extLst>
                  <a:ext uri="{FF2B5EF4-FFF2-40B4-BE49-F238E27FC236}">
                    <a16:creationId xmlns:a16="http://schemas.microsoft.com/office/drawing/2014/main" id="{3395E866-AD3E-4C9D-AE16-8352A3886027}"/>
                  </a:ext>
                </a:extLst>
              </p:cNvPr>
              <p:cNvSpPr txBox="1">
                <a:spLocks noRot="1" noChangeAspect="1" noMove="1" noResize="1" noEditPoints="1" noAdjustHandles="1" noChangeArrowheads="1" noChangeShapeType="1" noTextEdit="1"/>
              </p:cNvSpPr>
              <p:nvPr/>
            </p:nvSpPr>
            <p:spPr>
              <a:xfrm>
                <a:off x="4474346" y="4225684"/>
                <a:ext cx="1473692" cy="65742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066933B-ED5A-49BC-B492-A876B8832880}"/>
                  </a:ext>
                </a:extLst>
              </p:cNvPr>
              <p:cNvSpPr txBox="1"/>
              <p:nvPr/>
            </p:nvSpPr>
            <p:spPr>
              <a:xfrm>
                <a:off x="4460287" y="4857476"/>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−3</m:t>
                          </m:r>
                        </m:sup>
                      </m:sSup>
                      <m:r>
                        <a:rPr lang="en-US" sz="1400" i="1">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−1</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0066933B-ED5A-49BC-B492-A876B8832880}"/>
                  </a:ext>
                </a:extLst>
              </p:cNvPr>
              <p:cNvSpPr txBox="1">
                <a:spLocks noRot="1" noChangeAspect="1" noMove="1" noResize="1" noEditPoints="1" noAdjustHandles="1" noChangeArrowheads="1" noChangeShapeType="1" noTextEdit="1"/>
              </p:cNvSpPr>
              <p:nvPr/>
            </p:nvSpPr>
            <p:spPr>
              <a:xfrm>
                <a:off x="4460287" y="4857476"/>
                <a:ext cx="1558773"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E921B1C-BAB0-406D-9F79-B1BFC1DE49FA}"/>
                  </a:ext>
                </a:extLst>
              </p:cNvPr>
              <p:cNvSpPr txBox="1"/>
              <p:nvPr/>
            </p:nvSpPr>
            <p:spPr>
              <a:xfrm>
                <a:off x="4630443" y="5302839"/>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oMath>
                  </m:oMathPara>
                </a14:m>
                <a:endParaRPr lang="en-GB" sz="1400" dirty="0"/>
              </a:p>
            </p:txBody>
          </p:sp>
        </mc:Choice>
        <mc:Fallback xmlns="">
          <p:sp>
            <p:nvSpPr>
              <p:cNvPr id="39" name="テキスト ボックス 38">
                <a:extLst>
                  <a:ext uri="{FF2B5EF4-FFF2-40B4-BE49-F238E27FC236}">
                    <a16:creationId xmlns:a16="http://schemas.microsoft.com/office/drawing/2014/main" id="{FE921B1C-BAB0-406D-9F79-B1BFC1DE49FA}"/>
                  </a:ext>
                </a:extLst>
              </p:cNvPr>
              <p:cNvSpPr txBox="1">
                <a:spLocks noRot="1" noChangeAspect="1" noMove="1" noResize="1" noEditPoints="1" noAdjustHandles="1" noChangeArrowheads="1" noChangeShapeType="1" noTextEdit="1"/>
              </p:cNvSpPr>
              <p:nvPr/>
            </p:nvSpPr>
            <p:spPr>
              <a:xfrm>
                <a:off x="4630443" y="5302839"/>
                <a:ext cx="155877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1299DD6A-6C49-41D1-9174-789B05A5C22E}"/>
                  </a:ext>
                </a:extLst>
              </p:cNvPr>
              <p:cNvSpPr txBox="1"/>
              <p:nvPr/>
            </p:nvSpPr>
            <p:spPr>
              <a:xfrm>
                <a:off x="4765088" y="5739326"/>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3</m:t>
                          </m:r>
                        </m:sup>
                      </m:sSup>
                    </m:oMath>
                  </m:oMathPara>
                </a14:m>
                <a:endParaRPr lang="en-GB" sz="1400" dirty="0"/>
              </a:p>
            </p:txBody>
          </p:sp>
        </mc:Choice>
        <mc:Fallback xmlns="">
          <p:sp>
            <p:nvSpPr>
              <p:cNvPr id="40" name="テキスト ボックス 39">
                <a:extLst>
                  <a:ext uri="{FF2B5EF4-FFF2-40B4-BE49-F238E27FC236}">
                    <a16:creationId xmlns:a16="http://schemas.microsoft.com/office/drawing/2014/main" id="{1299DD6A-6C49-41D1-9174-789B05A5C22E}"/>
                  </a:ext>
                </a:extLst>
              </p:cNvPr>
              <p:cNvSpPr txBox="1">
                <a:spLocks noRot="1" noChangeAspect="1" noMove="1" noResize="1" noEditPoints="1" noAdjustHandles="1" noChangeArrowheads="1" noChangeShapeType="1" noTextEdit="1"/>
              </p:cNvSpPr>
              <p:nvPr/>
            </p:nvSpPr>
            <p:spPr>
              <a:xfrm>
                <a:off x="4765088" y="5739326"/>
                <a:ext cx="1558773"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971D2CD0-7D2C-42FD-B76A-D94151884381}"/>
                  </a:ext>
                </a:extLst>
              </p:cNvPr>
              <p:cNvSpPr txBox="1"/>
              <p:nvPr/>
            </p:nvSpPr>
            <p:spPr>
              <a:xfrm>
                <a:off x="4660035" y="6042649"/>
                <a:ext cx="835243"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41" name="テキスト ボックス 40">
                <a:extLst>
                  <a:ext uri="{FF2B5EF4-FFF2-40B4-BE49-F238E27FC236}">
                    <a16:creationId xmlns:a16="http://schemas.microsoft.com/office/drawing/2014/main" id="{971D2CD0-7D2C-42FD-B76A-D94151884381}"/>
                  </a:ext>
                </a:extLst>
              </p:cNvPr>
              <p:cNvSpPr txBox="1">
                <a:spLocks noRot="1" noChangeAspect="1" noMove="1" noResize="1" noEditPoints="1" noAdjustHandles="1" noChangeArrowheads="1" noChangeShapeType="1" noTextEdit="1"/>
              </p:cNvSpPr>
              <p:nvPr/>
            </p:nvSpPr>
            <p:spPr>
              <a:xfrm>
                <a:off x="4660035" y="6042649"/>
                <a:ext cx="835243" cy="514243"/>
              </a:xfrm>
              <a:prstGeom prst="rect">
                <a:avLst/>
              </a:prstGeom>
              <a:blipFill>
                <a:blip r:embed="rId13"/>
                <a:stretch>
                  <a:fillRect/>
                </a:stretch>
              </a:blipFill>
            </p:spPr>
            <p:txBody>
              <a:bodyPr/>
              <a:lstStyle/>
              <a:p>
                <a:r>
                  <a:rPr lang="en-GB">
                    <a:noFill/>
                  </a:rPr>
                  <a:t> </a:t>
                </a:r>
              </a:p>
            </p:txBody>
          </p:sp>
        </mc:Fallback>
      </mc:AlternateContent>
      <p:sp>
        <p:nvSpPr>
          <p:cNvPr id="42" name="円弧 41">
            <a:extLst>
              <a:ext uri="{FF2B5EF4-FFF2-40B4-BE49-F238E27FC236}">
                <a16:creationId xmlns:a16="http://schemas.microsoft.com/office/drawing/2014/main" id="{56A1740E-2F85-4C4E-B292-B8912EDBB8CE}"/>
              </a:ext>
            </a:extLst>
          </p:cNvPr>
          <p:cNvSpPr/>
          <p:nvPr/>
        </p:nvSpPr>
        <p:spPr>
          <a:xfrm>
            <a:off x="5382300" y="347265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円弧 42">
            <a:extLst>
              <a:ext uri="{FF2B5EF4-FFF2-40B4-BE49-F238E27FC236}">
                <a16:creationId xmlns:a16="http://schemas.microsoft.com/office/drawing/2014/main" id="{1AC67275-661E-4AD3-92AC-929FBDAA7187}"/>
              </a:ext>
            </a:extLst>
          </p:cNvPr>
          <p:cNvSpPr/>
          <p:nvPr/>
        </p:nvSpPr>
        <p:spPr>
          <a:xfrm>
            <a:off x="5701899" y="4023066"/>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円弧 43">
            <a:extLst>
              <a:ext uri="{FF2B5EF4-FFF2-40B4-BE49-F238E27FC236}">
                <a16:creationId xmlns:a16="http://schemas.microsoft.com/office/drawing/2014/main" id="{F27E412E-E33F-4704-8706-C57A4E7B9EF5}"/>
              </a:ext>
            </a:extLst>
          </p:cNvPr>
          <p:cNvSpPr/>
          <p:nvPr/>
        </p:nvSpPr>
        <p:spPr>
          <a:xfrm>
            <a:off x="5755162" y="450246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円弧 44">
            <a:extLst>
              <a:ext uri="{FF2B5EF4-FFF2-40B4-BE49-F238E27FC236}">
                <a16:creationId xmlns:a16="http://schemas.microsoft.com/office/drawing/2014/main" id="{BEC64C66-7DE2-4409-B28F-03F3A4F45236}"/>
              </a:ext>
            </a:extLst>
          </p:cNvPr>
          <p:cNvSpPr/>
          <p:nvPr/>
        </p:nvSpPr>
        <p:spPr>
          <a:xfrm>
            <a:off x="5897205" y="4981854"/>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円弧 45">
            <a:extLst>
              <a:ext uri="{FF2B5EF4-FFF2-40B4-BE49-F238E27FC236}">
                <a16:creationId xmlns:a16="http://schemas.microsoft.com/office/drawing/2014/main" id="{9E4E0923-466E-458D-BCDD-E70CE486EBA5}"/>
              </a:ext>
            </a:extLst>
          </p:cNvPr>
          <p:cNvSpPr/>
          <p:nvPr/>
        </p:nvSpPr>
        <p:spPr>
          <a:xfrm>
            <a:off x="6119146" y="5443493"/>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円弧 46">
            <a:extLst>
              <a:ext uri="{FF2B5EF4-FFF2-40B4-BE49-F238E27FC236}">
                <a16:creationId xmlns:a16="http://schemas.microsoft.com/office/drawing/2014/main" id="{74C59D71-A981-4E75-9E75-9040E14B6DEC}"/>
              </a:ext>
            </a:extLst>
          </p:cNvPr>
          <p:cNvSpPr/>
          <p:nvPr/>
        </p:nvSpPr>
        <p:spPr>
          <a:xfrm>
            <a:off x="6065879" y="5905132"/>
            <a:ext cx="361553" cy="460157"/>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D07E23A-7378-48ED-B4C1-CCBA012F20E3}"/>
                  </a:ext>
                </a:extLst>
              </p:cNvPr>
              <p:cNvSpPr txBox="1"/>
              <p:nvPr/>
            </p:nvSpPr>
            <p:spPr>
              <a:xfrm>
                <a:off x="5859263" y="2864495"/>
                <a:ext cx="175777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all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48" name="テキスト ボックス 47">
                <a:extLst>
                  <a:ext uri="{FF2B5EF4-FFF2-40B4-BE49-F238E27FC236}">
                    <a16:creationId xmlns:a16="http://schemas.microsoft.com/office/drawing/2014/main" id="{DD07E23A-7378-48ED-B4C1-CCBA012F20E3}"/>
                  </a:ext>
                </a:extLst>
              </p:cNvPr>
              <p:cNvSpPr txBox="1">
                <a:spLocks noRot="1" noChangeAspect="1" noMove="1" noResize="1" noEditPoints="1" noAdjustHandles="1" noChangeArrowheads="1" noChangeShapeType="1" noTextEdit="1"/>
              </p:cNvSpPr>
              <p:nvPr/>
            </p:nvSpPr>
            <p:spPr>
              <a:xfrm>
                <a:off x="5859263" y="2864495"/>
                <a:ext cx="1757779" cy="307777"/>
              </a:xfrm>
              <a:prstGeom prst="rect">
                <a:avLst/>
              </a:prstGeom>
              <a:blipFill>
                <a:blip r:embed="rId14"/>
                <a:stretch>
                  <a:fillRect t="-4000" b="-20000"/>
                </a:stretch>
              </a:blipFill>
            </p:spPr>
            <p:txBody>
              <a:bodyPr/>
              <a:lstStyle/>
              <a:p>
                <a:r>
                  <a:rPr lang="en-GB">
                    <a:noFill/>
                  </a:rPr>
                  <a:t> </a:t>
                </a:r>
              </a:p>
            </p:txBody>
          </p:sp>
        </mc:Fallback>
      </mc:AlternateContent>
      <p:sp>
        <p:nvSpPr>
          <p:cNvPr id="49" name="テキスト ボックス 48">
            <a:extLst>
              <a:ext uri="{FF2B5EF4-FFF2-40B4-BE49-F238E27FC236}">
                <a16:creationId xmlns:a16="http://schemas.microsoft.com/office/drawing/2014/main" id="{CB819F37-595D-4F03-AF47-9EC6584FB34A}"/>
              </a:ext>
            </a:extLst>
          </p:cNvPr>
          <p:cNvSpPr txBox="1"/>
          <p:nvPr/>
        </p:nvSpPr>
        <p:spPr>
          <a:xfrm>
            <a:off x="5717220" y="3095315"/>
            <a:ext cx="33468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now have the pattern we need!</a:t>
            </a:r>
            <a:endParaRPr lang="en-GB" sz="1400" dirty="0">
              <a:solidFill>
                <a:srgbClr val="FF0000"/>
              </a:solidFill>
              <a:latin typeface="Comic Sans MS" panose="030F0702030302020204" pitchFamily="66" charset="0"/>
            </a:endParaRPr>
          </a:p>
        </p:txBody>
      </p:sp>
      <p:sp>
        <p:nvSpPr>
          <p:cNvPr id="50" name="正方形/長方形 49">
            <a:extLst>
              <a:ext uri="{FF2B5EF4-FFF2-40B4-BE49-F238E27FC236}">
                <a16:creationId xmlns:a16="http://schemas.microsoft.com/office/drawing/2014/main" id="{4B7F8B85-0429-4239-B8B8-A0295D209D7F}"/>
              </a:ext>
            </a:extLst>
          </p:cNvPr>
          <p:cNvSpPr/>
          <p:nvPr/>
        </p:nvSpPr>
        <p:spPr>
          <a:xfrm>
            <a:off x="3719744" y="3342444"/>
            <a:ext cx="346229" cy="2441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D228F299-6B01-4DA1-A5EB-E97A0E995568}"/>
              </a:ext>
            </a:extLst>
          </p:cNvPr>
          <p:cNvSpPr/>
          <p:nvPr/>
        </p:nvSpPr>
        <p:spPr>
          <a:xfrm>
            <a:off x="4289394" y="3352801"/>
            <a:ext cx="540058" cy="2441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1E48E869-D908-4B75-B1CA-E5551E9A95F2}"/>
              </a:ext>
            </a:extLst>
          </p:cNvPr>
          <p:cNvSpPr/>
          <p:nvPr/>
        </p:nvSpPr>
        <p:spPr>
          <a:xfrm>
            <a:off x="4042299" y="3221115"/>
            <a:ext cx="263371" cy="47199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正方形/長方形 52">
            <a:extLst>
              <a:ext uri="{FF2B5EF4-FFF2-40B4-BE49-F238E27FC236}">
                <a16:creationId xmlns:a16="http://schemas.microsoft.com/office/drawing/2014/main" id="{CF31497B-E890-4D7F-9753-A13E542329F1}"/>
              </a:ext>
            </a:extLst>
          </p:cNvPr>
          <p:cNvSpPr/>
          <p:nvPr/>
        </p:nvSpPr>
        <p:spPr>
          <a:xfrm>
            <a:off x="4798382" y="3355760"/>
            <a:ext cx="181992" cy="22194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テキスト ボックス 53">
            <a:extLst>
              <a:ext uri="{FF2B5EF4-FFF2-40B4-BE49-F238E27FC236}">
                <a16:creationId xmlns:a16="http://schemas.microsoft.com/office/drawing/2014/main" id="{0900D1C6-41EA-4BC7-A599-0245016EBA7D}"/>
              </a:ext>
            </a:extLst>
          </p:cNvPr>
          <p:cNvSpPr txBox="1"/>
          <p:nvPr/>
        </p:nvSpPr>
        <p:spPr>
          <a:xfrm>
            <a:off x="5628444" y="3530321"/>
            <a:ext cx="33468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the left side as a differential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243E5F5B-5A72-420D-AEA7-106434A24300}"/>
                  </a:ext>
                </a:extLst>
              </p:cNvPr>
              <p:cNvSpPr txBox="1"/>
              <p:nvPr/>
            </p:nvSpPr>
            <p:spPr>
              <a:xfrm>
                <a:off x="5983552" y="3983083"/>
                <a:ext cx="23792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55" name="テキスト ボックス 54">
                <a:extLst>
                  <a:ext uri="{FF2B5EF4-FFF2-40B4-BE49-F238E27FC236}">
                    <a16:creationId xmlns:a16="http://schemas.microsoft.com/office/drawing/2014/main" id="{243E5F5B-5A72-420D-AEA7-106434A24300}"/>
                  </a:ext>
                </a:extLst>
              </p:cNvPr>
              <p:cNvSpPr txBox="1">
                <a:spLocks noRot="1" noChangeAspect="1" noMove="1" noResize="1" noEditPoints="1" noAdjustHandles="1" noChangeArrowheads="1" noChangeShapeType="1" noTextEdit="1"/>
              </p:cNvSpPr>
              <p:nvPr/>
            </p:nvSpPr>
            <p:spPr>
              <a:xfrm>
                <a:off x="5983552" y="3983083"/>
                <a:ext cx="2379218" cy="523220"/>
              </a:xfrm>
              <a:prstGeom prst="rect">
                <a:avLst/>
              </a:prstGeom>
              <a:blipFill>
                <a:blip r:embed="rId15"/>
                <a:stretch>
                  <a:fillRect t="-1163" r="-1795" b="-11628"/>
                </a:stretch>
              </a:blipFill>
            </p:spPr>
            <p:txBody>
              <a:bodyPr/>
              <a:lstStyle/>
              <a:p>
                <a:r>
                  <a:rPr lang="en-GB">
                    <a:noFill/>
                  </a:rPr>
                  <a:t> </a:t>
                </a:r>
              </a:p>
            </p:txBody>
          </p:sp>
        </mc:Fallback>
      </mc:AlternateContent>
      <p:sp>
        <p:nvSpPr>
          <p:cNvPr id="56" name="テキスト ボックス 55">
            <a:extLst>
              <a:ext uri="{FF2B5EF4-FFF2-40B4-BE49-F238E27FC236}">
                <a16:creationId xmlns:a16="http://schemas.microsoft.com/office/drawing/2014/main" id="{1BAC3AC5-2192-4BB7-B7CB-0774DC3A6BCA}"/>
              </a:ext>
            </a:extLst>
          </p:cNvPr>
          <p:cNvSpPr txBox="1"/>
          <p:nvPr/>
        </p:nvSpPr>
        <p:spPr>
          <a:xfrm>
            <a:off x="5956914" y="4543856"/>
            <a:ext cx="21483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right side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9705B9BB-4EDC-4280-BE13-33A900F06DA9}"/>
                  </a:ext>
                </a:extLst>
              </p:cNvPr>
              <p:cNvSpPr txBox="1"/>
              <p:nvPr/>
            </p:nvSpPr>
            <p:spPr>
              <a:xfrm>
                <a:off x="6116712" y="5032127"/>
                <a:ext cx="154471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57" name="テキスト ボックス 56">
                <a:extLst>
                  <a:ext uri="{FF2B5EF4-FFF2-40B4-BE49-F238E27FC236}">
                    <a16:creationId xmlns:a16="http://schemas.microsoft.com/office/drawing/2014/main" id="{9705B9BB-4EDC-4280-BE13-33A900F06DA9}"/>
                  </a:ext>
                </a:extLst>
              </p:cNvPr>
              <p:cNvSpPr txBox="1">
                <a:spLocks noRot="1" noChangeAspect="1" noMove="1" noResize="1" noEditPoints="1" noAdjustHandles="1" noChangeArrowheads="1" noChangeShapeType="1" noTextEdit="1"/>
              </p:cNvSpPr>
              <p:nvPr/>
            </p:nvSpPr>
            <p:spPr>
              <a:xfrm>
                <a:off x="6116712" y="5032127"/>
                <a:ext cx="1544717" cy="307777"/>
              </a:xfrm>
              <a:prstGeom prst="rect">
                <a:avLst/>
              </a:prstGeom>
              <a:blipFill>
                <a:blip r:embed="rId16"/>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E49297D9-DECB-4253-8F33-36AB480AEF18}"/>
                  </a:ext>
                </a:extLst>
              </p:cNvPr>
              <p:cNvSpPr txBox="1"/>
              <p:nvPr/>
            </p:nvSpPr>
            <p:spPr>
              <a:xfrm>
                <a:off x="6400798" y="5493765"/>
                <a:ext cx="169563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oMath>
                </a14:m>
                <a:r>
                  <a:rPr lang="en-GB"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58" name="テキスト ボックス 57">
                <a:extLst>
                  <a:ext uri="{FF2B5EF4-FFF2-40B4-BE49-F238E27FC236}">
                    <a16:creationId xmlns:a16="http://schemas.microsoft.com/office/drawing/2014/main" id="{E49297D9-DECB-4253-8F33-36AB480AEF18}"/>
                  </a:ext>
                </a:extLst>
              </p:cNvPr>
              <p:cNvSpPr txBox="1">
                <a:spLocks noRot="1" noChangeAspect="1" noMove="1" noResize="1" noEditPoints="1" noAdjustHandles="1" noChangeArrowheads="1" noChangeShapeType="1" noTextEdit="1"/>
              </p:cNvSpPr>
              <p:nvPr/>
            </p:nvSpPr>
            <p:spPr>
              <a:xfrm>
                <a:off x="6400798" y="5493765"/>
                <a:ext cx="1695635" cy="307777"/>
              </a:xfrm>
              <a:prstGeom prst="rect">
                <a:avLst/>
              </a:prstGeom>
              <a:blipFill>
                <a:blip r:embed="rId17"/>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F0B128EC-76D4-4FA7-9B61-C1344C0A619D}"/>
                  </a:ext>
                </a:extLst>
              </p:cNvPr>
              <p:cNvSpPr txBox="1"/>
              <p:nvPr/>
            </p:nvSpPr>
            <p:spPr>
              <a:xfrm>
                <a:off x="6427435" y="5990915"/>
                <a:ext cx="110970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𝑐</m:t>
                    </m:r>
                  </m:oMath>
                </a14:m>
                <a:endParaRPr lang="en-GB" sz="1400" dirty="0">
                  <a:solidFill>
                    <a:srgbClr val="FF0000"/>
                  </a:solidFill>
                  <a:latin typeface="Comic Sans MS" panose="030F0702030302020204" pitchFamily="66" charset="0"/>
                </a:endParaRPr>
              </a:p>
            </p:txBody>
          </p:sp>
        </mc:Choice>
        <mc:Fallback xmlns="">
          <p:sp>
            <p:nvSpPr>
              <p:cNvPr id="59" name="テキスト ボックス 58">
                <a:extLst>
                  <a:ext uri="{FF2B5EF4-FFF2-40B4-BE49-F238E27FC236}">
                    <a16:creationId xmlns:a16="http://schemas.microsoft.com/office/drawing/2014/main" id="{F0B128EC-76D4-4FA7-9B61-C1344C0A619D}"/>
                  </a:ext>
                </a:extLst>
              </p:cNvPr>
              <p:cNvSpPr txBox="1">
                <a:spLocks noRot="1" noChangeAspect="1" noMove="1" noResize="1" noEditPoints="1" noAdjustHandles="1" noChangeArrowheads="1" noChangeShapeType="1" noTextEdit="1"/>
              </p:cNvSpPr>
              <p:nvPr/>
            </p:nvSpPr>
            <p:spPr>
              <a:xfrm>
                <a:off x="6427435" y="5990915"/>
                <a:ext cx="1109708" cy="307777"/>
              </a:xfrm>
              <a:prstGeom prst="rect">
                <a:avLst/>
              </a:prstGeom>
              <a:blipFill>
                <a:blip r:embed="rId18"/>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24F8A551-C1FC-4558-A81F-5CEC9DEE151D}"/>
                  </a:ext>
                </a:extLst>
              </p:cNvPr>
              <p:cNvSpPr txBox="1"/>
              <p:nvPr/>
            </p:nvSpPr>
            <p:spPr>
              <a:xfrm>
                <a:off x="1097130" y="5640191"/>
                <a:ext cx="1558773"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2</m:t>
                          </m:r>
                        </m:den>
                      </m:f>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𝑡</m:t>
                          </m:r>
                        </m:e>
                        <m:sup>
                          <m:r>
                            <a:rPr lang="en-US" sz="1400" i="1">
                              <a:solidFill>
                                <a:srgbClr val="FF0000"/>
                              </a:solidFill>
                              <a:latin typeface="Cambria Math" panose="02040503050406030204" pitchFamily="18" charset="0"/>
                            </a:rPr>
                            <m:t>2</m:t>
                          </m:r>
                        </m:sup>
                      </m:sSup>
                    </m:oMath>
                  </m:oMathPara>
                </a14:m>
                <a:endParaRPr lang="en-GB" sz="1400" dirty="0">
                  <a:solidFill>
                    <a:srgbClr val="FF0000"/>
                  </a:solidFill>
                </a:endParaRPr>
              </a:p>
            </p:txBody>
          </p:sp>
        </mc:Choice>
        <mc:Fallback xmlns="">
          <p:sp>
            <p:nvSpPr>
              <p:cNvPr id="60" name="テキスト ボックス 59">
                <a:extLst>
                  <a:ext uri="{FF2B5EF4-FFF2-40B4-BE49-F238E27FC236}">
                    <a16:creationId xmlns:a16="http://schemas.microsoft.com/office/drawing/2014/main" id="{24F8A551-C1FC-4558-A81F-5CEC9DEE151D}"/>
                  </a:ext>
                </a:extLst>
              </p:cNvPr>
              <p:cNvSpPr txBox="1">
                <a:spLocks noRot="1" noChangeAspect="1" noMove="1" noResize="1" noEditPoints="1" noAdjustHandles="1" noChangeArrowheads="1" noChangeShapeType="1" noTextEdit="1"/>
              </p:cNvSpPr>
              <p:nvPr/>
            </p:nvSpPr>
            <p:spPr>
              <a:xfrm>
                <a:off x="1097130" y="5640191"/>
                <a:ext cx="1558773" cy="514243"/>
              </a:xfrm>
              <a:prstGeom prst="rect">
                <a:avLst/>
              </a:prstGeom>
              <a:blipFill>
                <a:blip r:embed="rId1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927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linds(horizont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linds(horizontal)">
                                      <p:cBhvr>
                                        <p:cTn id="43" dur="500"/>
                                        <p:tgtEl>
                                          <p:spTgt spid="5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3"/>
                                        </p:tgtEl>
                                      </p:cBhvr>
                                    </p:animEffect>
                                    <p:set>
                                      <p:cBhvr>
                                        <p:cTn id="54" dur="1" fill="hold">
                                          <p:stCondLst>
                                            <p:cond delay="499"/>
                                          </p:stCondLst>
                                        </p:cTn>
                                        <p:tgtEl>
                                          <p:spTgt spid="5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linds(horizontal)">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linds(horizont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linds(horizontal)">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linds(horizontal)">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linds(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linds(horizont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blinds(horizontal)">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blinds(horizontal)">
                                      <p:cBhvr>
                                        <p:cTn id="99" dur="500"/>
                                        <p:tgtEl>
                                          <p:spTgt spid="3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blinds(horizontal)">
                                      <p:cBhvr>
                                        <p:cTn id="104" dur="500"/>
                                        <p:tgtEl>
                                          <p:spTgt spid="4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blinds(horizontal)">
                                      <p:cBhvr>
                                        <p:cTn id="109" dur="5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blinds(horizontal)">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blinds(horizontal)">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blinds(horizontal)">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blinds(horizontal)">
                                      <p:cBhvr>
                                        <p:cTn id="139" dur="500"/>
                                        <p:tgtEl>
                                          <p:spTgt spid="59"/>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blinds(horizontal)">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linds(horizontal)">
                                      <p:cBhvr>
                                        <p:cTn id="1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P spid="38" grpId="0"/>
      <p:bldP spid="39" grpId="0"/>
      <p:bldP spid="40" grpId="0"/>
      <p:bldP spid="41" grpId="0"/>
      <p:bldP spid="42" grpId="0" animBg="1"/>
      <p:bldP spid="43" grpId="0" animBg="1"/>
      <p:bldP spid="44" grpId="0" animBg="1"/>
      <p:bldP spid="45" grpId="0" animBg="1"/>
      <p:bldP spid="46" grpId="0" animBg="1"/>
      <p:bldP spid="47" grpId="0" animBg="1"/>
      <p:bldP spid="48" grpId="0"/>
      <p:bldP spid="49" grpId="0"/>
      <p:bldP spid="50" grpId="0" animBg="1"/>
      <p:bldP spid="50" grpId="1" animBg="1"/>
      <p:bldP spid="51" grpId="0" animBg="1"/>
      <p:bldP spid="51" grpId="1" animBg="1"/>
      <p:bldP spid="52" grpId="0" animBg="1"/>
      <p:bldP spid="52" grpId="1" animBg="1"/>
      <p:bldP spid="53" grpId="0" animBg="1"/>
      <p:bldP spid="53" grpId="1" animBg="1"/>
      <p:bldP spid="54" grpId="0"/>
      <p:bldP spid="55" grpId="0"/>
      <p:bldP spid="56" grpId="0"/>
      <p:bldP spid="57" grpId="0"/>
      <p:bldP spid="58" grpId="0"/>
      <p:bldP spid="59" grpId="0"/>
      <p:bldP spid="60"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14819</Words>
  <Application>Microsoft Office PowerPoint</Application>
  <PresentationFormat>画面に合わせる (4:3)</PresentationFormat>
  <Paragraphs>1858</Paragraphs>
  <Slides>75</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75</vt:i4>
      </vt:variant>
    </vt:vector>
  </HeadingPairs>
  <TitlesOfParts>
    <vt:vector size="84" baseType="lpstr">
      <vt:lpstr>Arial</vt:lpstr>
      <vt:lpstr>Arial Black</vt:lpstr>
      <vt:lpstr>Calibri</vt:lpstr>
      <vt:lpstr>Calibri Light</vt:lpstr>
      <vt:lpstr>Cambria Math</vt:lpstr>
      <vt:lpstr>Comic Sans MS</vt:lpstr>
      <vt:lpstr>Monotype Corsiva</vt:lpstr>
      <vt:lpstr>Wingdings</vt:lpstr>
      <vt:lpstr>Office テーマ</vt:lpstr>
      <vt:lpstr>PowerPoint プレゼンテーション</vt:lpstr>
      <vt:lpstr>Prior Knowledge Check</vt:lpstr>
      <vt:lpstr>PowerPoint プレゼンテーション</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プレゼンテーション</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プレゼンテーション</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プレゼンテーション</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Mike Pye</cp:lastModifiedBy>
  <cp:revision>198</cp:revision>
  <dcterms:created xsi:type="dcterms:W3CDTF">2017-08-14T15:35:38Z</dcterms:created>
  <dcterms:modified xsi:type="dcterms:W3CDTF">2020-07-31T01:41:59Z</dcterms:modified>
</cp:coreProperties>
</file>