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2" r:id="rId5"/>
    <p:sldId id="269" r:id="rId6"/>
    <p:sldId id="270" r:id="rId7"/>
    <p:sldId id="271" r:id="rId8"/>
    <p:sldId id="272" r:id="rId9"/>
    <p:sldId id="273" r:id="rId10"/>
    <p:sldId id="263" r:id="rId11"/>
    <p:sldId id="264" r:id="rId12"/>
    <p:sldId id="274" r:id="rId13"/>
    <p:sldId id="275" r:id="rId14"/>
    <p:sldId id="276" r:id="rId15"/>
    <p:sldId id="265" r:id="rId16"/>
    <p:sldId id="266" r:id="rId17"/>
    <p:sldId id="277" r:id="rId18"/>
    <p:sldId id="278" r:id="rId19"/>
    <p:sldId id="279" r:id="rId20"/>
    <p:sldId id="280" r:id="rId21"/>
    <p:sldId id="281" r:id="rId22"/>
    <p:sldId id="282" r:id="rId23"/>
    <p:sldId id="267" r:id="rId24"/>
    <p:sldId id="268" r:id="rId25"/>
    <p:sldId id="283" r:id="rId26"/>
    <p:sldId id="284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CC00CC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1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5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93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66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6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5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13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65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97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4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03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77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00CC"/>
            </a:gs>
            <a:gs pos="7000">
              <a:srgbClr val="FFFFCC"/>
            </a:gs>
            <a:gs pos="95000">
              <a:srgbClr val="FFFFCC"/>
            </a:gs>
            <a:gs pos="100000">
              <a:srgbClr val="CC00C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C350-365A-4F35-859D-17F134836970}" type="datetimeFigureOut">
              <a:rPr lang="en-GB" smtClean="0"/>
              <a:t>15/02/2019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7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5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0.png"/><Relationship Id="rId3" Type="http://schemas.openxmlformats.org/officeDocument/2006/relationships/image" Target="../media/image40.png"/><Relationship Id="rId7" Type="http://schemas.openxmlformats.org/officeDocument/2006/relationships/image" Target="../media/image64.png"/><Relationship Id="rId12" Type="http://schemas.openxmlformats.org/officeDocument/2006/relationships/image" Target="../media/image69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68.png"/><Relationship Id="rId5" Type="http://schemas.openxmlformats.org/officeDocument/2006/relationships/image" Target="../media/image43.png"/><Relationship Id="rId15" Type="http://schemas.openxmlformats.org/officeDocument/2006/relationships/image" Target="../media/image72.png"/><Relationship Id="rId10" Type="http://schemas.openxmlformats.org/officeDocument/2006/relationships/image" Target="../media/image67.png"/><Relationship Id="rId4" Type="http://schemas.openxmlformats.org/officeDocument/2006/relationships/image" Target="../media/image60.png"/><Relationship Id="rId9" Type="http://schemas.openxmlformats.org/officeDocument/2006/relationships/image" Target="../media/image66.png"/><Relationship Id="rId14" Type="http://schemas.openxmlformats.org/officeDocument/2006/relationships/image" Target="../media/image7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png"/><Relationship Id="rId13" Type="http://schemas.openxmlformats.org/officeDocument/2006/relationships/image" Target="../media/image75.png"/><Relationship Id="rId3" Type="http://schemas.openxmlformats.org/officeDocument/2006/relationships/image" Target="../media/image40.png"/><Relationship Id="rId7" Type="http://schemas.openxmlformats.org/officeDocument/2006/relationships/image" Target="../media/image64.png"/><Relationship Id="rId12" Type="http://schemas.openxmlformats.org/officeDocument/2006/relationships/image" Target="../media/image74.png"/><Relationship Id="rId17" Type="http://schemas.openxmlformats.org/officeDocument/2006/relationships/image" Target="../media/image78.png"/><Relationship Id="rId2" Type="http://schemas.openxmlformats.org/officeDocument/2006/relationships/image" Target="../media/image73.png"/><Relationship Id="rId16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72.png"/><Relationship Id="rId5" Type="http://schemas.openxmlformats.org/officeDocument/2006/relationships/image" Target="../media/image43.png"/><Relationship Id="rId15" Type="http://schemas.openxmlformats.org/officeDocument/2006/relationships/image" Target="../media/image77.png"/><Relationship Id="rId10" Type="http://schemas.openxmlformats.org/officeDocument/2006/relationships/image" Target="../media/image67.png"/><Relationship Id="rId4" Type="http://schemas.openxmlformats.org/officeDocument/2006/relationships/image" Target="../media/image60.png"/><Relationship Id="rId9" Type="http://schemas.openxmlformats.org/officeDocument/2006/relationships/image" Target="../media/image66.png"/><Relationship Id="rId14" Type="http://schemas.openxmlformats.org/officeDocument/2006/relationships/image" Target="../media/image7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13" Type="http://schemas.openxmlformats.org/officeDocument/2006/relationships/image" Target="../media/image91.png"/><Relationship Id="rId3" Type="http://schemas.openxmlformats.org/officeDocument/2006/relationships/image" Target="../media/image80.png"/><Relationship Id="rId7" Type="http://schemas.openxmlformats.org/officeDocument/2006/relationships/image" Target="../media/image85.png"/><Relationship Id="rId12" Type="http://schemas.openxmlformats.org/officeDocument/2006/relationships/image" Target="../media/image90.png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11" Type="http://schemas.openxmlformats.org/officeDocument/2006/relationships/image" Target="../media/image89.png"/><Relationship Id="rId5" Type="http://schemas.openxmlformats.org/officeDocument/2006/relationships/image" Target="../media/image83.png"/><Relationship Id="rId10" Type="http://schemas.openxmlformats.org/officeDocument/2006/relationships/image" Target="../media/image88.png"/><Relationship Id="rId4" Type="http://schemas.openxmlformats.org/officeDocument/2006/relationships/image" Target="../media/image81.png"/><Relationship Id="rId9" Type="http://schemas.openxmlformats.org/officeDocument/2006/relationships/image" Target="../media/image87.png"/><Relationship Id="rId14" Type="http://schemas.openxmlformats.org/officeDocument/2006/relationships/image" Target="../media/image9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13" Type="http://schemas.openxmlformats.org/officeDocument/2006/relationships/image" Target="../media/image98.png"/><Relationship Id="rId3" Type="http://schemas.openxmlformats.org/officeDocument/2006/relationships/image" Target="../media/image80.png"/><Relationship Id="rId7" Type="http://schemas.openxmlformats.org/officeDocument/2006/relationships/image" Target="../media/image85.png"/><Relationship Id="rId12" Type="http://schemas.openxmlformats.org/officeDocument/2006/relationships/image" Target="../media/image97.png"/><Relationship Id="rId2" Type="http://schemas.openxmlformats.org/officeDocument/2006/relationships/image" Target="../media/image82.png"/><Relationship Id="rId16" Type="http://schemas.openxmlformats.org/officeDocument/2006/relationships/image" Target="../media/image1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11" Type="http://schemas.openxmlformats.org/officeDocument/2006/relationships/image" Target="../media/image96.png"/><Relationship Id="rId5" Type="http://schemas.openxmlformats.org/officeDocument/2006/relationships/image" Target="../media/image83.png"/><Relationship Id="rId15" Type="http://schemas.openxmlformats.org/officeDocument/2006/relationships/image" Target="../media/image100.png"/><Relationship Id="rId10" Type="http://schemas.openxmlformats.org/officeDocument/2006/relationships/image" Target="../media/image95.png"/><Relationship Id="rId4" Type="http://schemas.openxmlformats.org/officeDocument/2006/relationships/image" Target="../media/image81.png"/><Relationship Id="rId9" Type="http://schemas.openxmlformats.org/officeDocument/2006/relationships/image" Target="../media/image94.png"/><Relationship Id="rId14" Type="http://schemas.openxmlformats.org/officeDocument/2006/relationships/image" Target="../media/image99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13" Type="http://schemas.openxmlformats.org/officeDocument/2006/relationships/image" Target="../media/image105.png"/><Relationship Id="rId18" Type="http://schemas.openxmlformats.org/officeDocument/2006/relationships/image" Target="../media/image110.png"/><Relationship Id="rId3" Type="http://schemas.openxmlformats.org/officeDocument/2006/relationships/image" Target="../media/image82.png"/><Relationship Id="rId7" Type="http://schemas.openxmlformats.org/officeDocument/2006/relationships/image" Target="../media/image84.png"/><Relationship Id="rId12" Type="http://schemas.openxmlformats.org/officeDocument/2006/relationships/image" Target="../media/image104.png"/><Relationship Id="rId17" Type="http://schemas.openxmlformats.org/officeDocument/2006/relationships/image" Target="../media/image109.png"/><Relationship Id="rId2" Type="http://schemas.openxmlformats.org/officeDocument/2006/relationships/image" Target="../media/image93.png"/><Relationship Id="rId16" Type="http://schemas.openxmlformats.org/officeDocument/2006/relationships/image" Target="../media/image10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png"/><Relationship Id="rId11" Type="http://schemas.openxmlformats.org/officeDocument/2006/relationships/image" Target="../media/image103.png"/><Relationship Id="rId5" Type="http://schemas.openxmlformats.org/officeDocument/2006/relationships/image" Target="../media/image81.png"/><Relationship Id="rId15" Type="http://schemas.openxmlformats.org/officeDocument/2006/relationships/image" Target="../media/image107.png"/><Relationship Id="rId10" Type="http://schemas.openxmlformats.org/officeDocument/2006/relationships/image" Target="../media/image101.png"/><Relationship Id="rId4" Type="http://schemas.openxmlformats.org/officeDocument/2006/relationships/image" Target="../media/image80.png"/><Relationship Id="rId9" Type="http://schemas.openxmlformats.org/officeDocument/2006/relationships/image" Target="../media/image102.png"/><Relationship Id="rId14" Type="http://schemas.openxmlformats.org/officeDocument/2006/relationships/image" Target="../media/image10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png"/><Relationship Id="rId13" Type="http://schemas.openxmlformats.org/officeDocument/2006/relationships/image" Target="../media/image120.png"/><Relationship Id="rId3" Type="http://schemas.openxmlformats.org/officeDocument/2006/relationships/image" Target="../media/image80.png"/><Relationship Id="rId7" Type="http://schemas.openxmlformats.org/officeDocument/2006/relationships/image" Target="../media/image114.png"/><Relationship Id="rId12" Type="http://schemas.openxmlformats.org/officeDocument/2006/relationships/image" Target="../media/image119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png"/><Relationship Id="rId11" Type="http://schemas.openxmlformats.org/officeDocument/2006/relationships/image" Target="../media/image118.png"/><Relationship Id="rId5" Type="http://schemas.openxmlformats.org/officeDocument/2006/relationships/image" Target="../media/image112.png"/><Relationship Id="rId10" Type="http://schemas.openxmlformats.org/officeDocument/2006/relationships/image" Target="../media/image117.png"/><Relationship Id="rId4" Type="http://schemas.openxmlformats.org/officeDocument/2006/relationships/image" Target="../media/image81.png"/><Relationship Id="rId9" Type="http://schemas.openxmlformats.org/officeDocument/2006/relationships/image" Target="../media/image11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png"/><Relationship Id="rId3" Type="http://schemas.openxmlformats.org/officeDocument/2006/relationships/image" Target="../media/image80.png"/><Relationship Id="rId7" Type="http://schemas.openxmlformats.org/officeDocument/2006/relationships/image" Target="../media/image114.png"/><Relationship Id="rId2" Type="http://schemas.openxmlformats.org/officeDocument/2006/relationships/image" Target="../media/image1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png"/><Relationship Id="rId11" Type="http://schemas.openxmlformats.org/officeDocument/2006/relationships/image" Target="../media/image125.png"/><Relationship Id="rId5" Type="http://schemas.openxmlformats.org/officeDocument/2006/relationships/image" Target="../media/image112.png"/><Relationship Id="rId10" Type="http://schemas.openxmlformats.org/officeDocument/2006/relationships/image" Target="../media/image124.png"/><Relationship Id="rId4" Type="http://schemas.openxmlformats.org/officeDocument/2006/relationships/image" Target="../media/image81.png"/><Relationship Id="rId9" Type="http://schemas.openxmlformats.org/officeDocument/2006/relationships/image" Target="../media/image12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png"/><Relationship Id="rId3" Type="http://schemas.openxmlformats.org/officeDocument/2006/relationships/image" Target="../media/image80.png"/><Relationship Id="rId7" Type="http://schemas.openxmlformats.org/officeDocument/2006/relationships/image" Target="../media/image114.png"/><Relationship Id="rId12" Type="http://schemas.openxmlformats.org/officeDocument/2006/relationships/image" Target="../media/image131.png"/><Relationship Id="rId2" Type="http://schemas.openxmlformats.org/officeDocument/2006/relationships/image" Target="../media/image1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png"/><Relationship Id="rId11" Type="http://schemas.openxmlformats.org/officeDocument/2006/relationships/image" Target="../media/image130.png"/><Relationship Id="rId5" Type="http://schemas.openxmlformats.org/officeDocument/2006/relationships/image" Target="../media/image112.png"/><Relationship Id="rId10" Type="http://schemas.openxmlformats.org/officeDocument/2006/relationships/image" Target="../media/image129.png"/><Relationship Id="rId4" Type="http://schemas.openxmlformats.org/officeDocument/2006/relationships/image" Target="../media/image81.png"/><Relationship Id="rId9" Type="http://schemas.openxmlformats.org/officeDocument/2006/relationships/image" Target="../media/image12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3.png"/><Relationship Id="rId2" Type="http://schemas.openxmlformats.org/officeDocument/2006/relationships/image" Target="../media/image1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6.png"/><Relationship Id="rId5" Type="http://schemas.openxmlformats.org/officeDocument/2006/relationships/image" Target="../media/image135.png"/><Relationship Id="rId4" Type="http://schemas.openxmlformats.org/officeDocument/2006/relationships/image" Target="../media/image134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8.png"/><Relationship Id="rId13" Type="http://schemas.openxmlformats.org/officeDocument/2006/relationships/image" Target="../media/image143.png"/><Relationship Id="rId3" Type="http://schemas.openxmlformats.org/officeDocument/2006/relationships/image" Target="../media/image133.png"/><Relationship Id="rId7" Type="http://schemas.openxmlformats.org/officeDocument/2006/relationships/image" Target="../media/image136.png"/><Relationship Id="rId12" Type="http://schemas.openxmlformats.org/officeDocument/2006/relationships/image" Target="../media/image142.png"/><Relationship Id="rId2" Type="http://schemas.openxmlformats.org/officeDocument/2006/relationships/image" Target="../media/image1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5.png"/><Relationship Id="rId11" Type="http://schemas.openxmlformats.org/officeDocument/2006/relationships/image" Target="../media/image141.png"/><Relationship Id="rId5" Type="http://schemas.openxmlformats.org/officeDocument/2006/relationships/image" Target="../media/image137.png"/><Relationship Id="rId15" Type="http://schemas.openxmlformats.org/officeDocument/2006/relationships/image" Target="../media/image145.png"/><Relationship Id="rId10" Type="http://schemas.openxmlformats.org/officeDocument/2006/relationships/image" Target="../media/image140.png"/><Relationship Id="rId4" Type="http://schemas.openxmlformats.org/officeDocument/2006/relationships/image" Target="../media/image134.png"/><Relationship Id="rId9" Type="http://schemas.openxmlformats.org/officeDocument/2006/relationships/image" Target="../media/image139.png"/><Relationship Id="rId14" Type="http://schemas.openxmlformats.org/officeDocument/2006/relationships/image" Target="../media/image14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2.png"/><Relationship Id="rId7" Type="http://schemas.openxmlformats.org/officeDocument/2006/relationships/image" Target="../media/image146.png"/><Relationship Id="rId2" Type="http://schemas.openxmlformats.org/officeDocument/2006/relationships/image" Target="../media/image1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6.png"/><Relationship Id="rId5" Type="http://schemas.openxmlformats.org/officeDocument/2006/relationships/image" Target="../media/image135.png"/><Relationship Id="rId4" Type="http://schemas.openxmlformats.org/officeDocument/2006/relationships/image" Target="../media/image13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6.png"/><Relationship Id="rId18" Type="http://schemas.openxmlformats.org/officeDocument/2006/relationships/image" Target="../media/image31.png"/><Relationship Id="rId7" Type="http://schemas.openxmlformats.org/officeDocument/2006/relationships/image" Target="../media/image15.png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" Type="http://schemas.openxmlformats.org/officeDocument/2006/relationships/image" Target="../media/image10.png"/><Relationship Id="rId16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23.png"/><Relationship Id="rId5" Type="http://schemas.openxmlformats.org/officeDocument/2006/relationships/image" Target="../media/image13.png"/><Relationship Id="rId15" Type="http://schemas.openxmlformats.org/officeDocument/2006/relationships/image" Target="../media/image28.png"/><Relationship Id="rId10" Type="http://schemas.openxmlformats.org/officeDocument/2006/relationships/image" Target="../media/image22.png"/><Relationship Id="rId19" Type="http://schemas.openxmlformats.org/officeDocument/2006/relationships/image" Target="../media/image32.png"/><Relationship Id="rId9" Type="http://schemas.openxmlformats.org/officeDocument/2006/relationships/image" Target="../media/image24.png"/><Relationship Id="rId1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36.png"/><Relationship Id="rId3" Type="http://schemas.openxmlformats.org/officeDocument/2006/relationships/image" Target="../media/image10.png"/><Relationship Id="rId7" Type="http://schemas.openxmlformats.org/officeDocument/2006/relationships/image" Target="../media/image15.png"/><Relationship Id="rId12" Type="http://schemas.openxmlformats.org/officeDocument/2006/relationships/image" Target="../media/image35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34.png"/><Relationship Id="rId5" Type="http://schemas.openxmlformats.org/officeDocument/2006/relationships/image" Target="../media/image13.png"/><Relationship Id="rId15" Type="http://schemas.openxmlformats.org/officeDocument/2006/relationships/image" Target="../media/image38.png"/><Relationship Id="rId10" Type="http://schemas.openxmlformats.org/officeDocument/2006/relationships/image" Target="../media/image23.png"/><Relationship Id="rId9" Type="http://schemas.openxmlformats.org/officeDocument/2006/relationships/image" Target="../media/image22.png"/><Relationship Id="rId14" Type="http://schemas.openxmlformats.org/officeDocument/2006/relationships/image" Target="../media/image3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44.png"/><Relationship Id="rId3" Type="http://schemas.openxmlformats.org/officeDocument/2006/relationships/image" Target="../media/image40.png"/><Relationship Id="rId7" Type="http://schemas.openxmlformats.org/officeDocument/2006/relationships/image" Target="../media/image55.png"/><Relationship Id="rId12" Type="http://schemas.openxmlformats.org/officeDocument/2006/relationships/image" Target="../media/image43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11" Type="http://schemas.openxmlformats.org/officeDocument/2006/relationships/image" Target="../media/image42.png"/><Relationship Id="rId5" Type="http://schemas.openxmlformats.org/officeDocument/2006/relationships/image" Target="../media/image53.png"/><Relationship Id="rId15" Type="http://schemas.openxmlformats.org/officeDocument/2006/relationships/image" Target="../media/image50.png"/><Relationship Id="rId10" Type="http://schemas.openxmlformats.org/officeDocument/2006/relationships/image" Target="../media/image41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Relationship Id="rId14" Type="http://schemas.openxmlformats.org/officeDocument/2006/relationships/image" Target="../media/image4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51BC11E-75C5-4612-8041-02DDC84458DD}"/>
              </a:ext>
            </a:extLst>
          </p:cNvPr>
          <p:cNvSpPr/>
          <p:nvPr/>
        </p:nvSpPr>
        <p:spPr>
          <a:xfrm>
            <a:off x="450379" y="2843054"/>
            <a:ext cx="8349850" cy="108491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Volumes of Revolution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76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3310" y="2567846"/>
            <a:ext cx="520174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5B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95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400175"/>
            <a:ext cx="3630135" cy="4776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need to be able to calculate the volume of a solid created by revolving a shape around the y-axis</a:t>
            </a:r>
            <a:endParaRPr lang="en-GB" sz="1600" b="1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7610" y="6488668"/>
            <a:ext cx="496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5B</a:t>
            </a:r>
            <a:endParaRPr lang="en-GB" dirty="0">
              <a:latin typeface="Comic Sans MS" panose="030F0702030302020204" pitchFamily="66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01E9ABC-1C2D-4687-BFFA-7189DAD2C6E5}"/>
              </a:ext>
            </a:extLst>
          </p:cNvPr>
          <p:cNvCxnSpPr/>
          <p:nvPr/>
        </p:nvCxnSpPr>
        <p:spPr>
          <a:xfrm flipV="1">
            <a:off x="2189934" y="3114675"/>
            <a:ext cx="0" cy="28956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8DCF575-8B66-4A47-B787-817CFC92507B}"/>
              </a:ext>
            </a:extLst>
          </p:cNvPr>
          <p:cNvCxnSpPr/>
          <p:nvPr/>
        </p:nvCxnSpPr>
        <p:spPr>
          <a:xfrm>
            <a:off x="837384" y="4638675"/>
            <a:ext cx="29718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5FFED99-DA46-4023-92CA-52FBB8A87BFA}"/>
                  </a:ext>
                </a:extLst>
              </p:cNvPr>
              <p:cNvSpPr txBox="1"/>
              <p:nvPr/>
            </p:nvSpPr>
            <p:spPr>
              <a:xfrm>
                <a:off x="3009084" y="2847975"/>
                <a:ext cx="67242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5FFED99-DA46-4023-92CA-52FBB8A87B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9084" y="2847975"/>
                <a:ext cx="672427" cy="27699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B19D544F-CF68-49FE-8F48-1B8A5EF5F278}"/>
              </a:ext>
            </a:extLst>
          </p:cNvPr>
          <p:cNvSpPr txBox="1"/>
          <p:nvPr/>
        </p:nvSpPr>
        <p:spPr>
          <a:xfrm>
            <a:off x="3790134" y="4495800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9F9E29-2EB8-4EF8-BD83-6C61DB53E955}"/>
              </a:ext>
            </a:extLst>
          </p:cNvPr>
          <p:cNvSpPr txBox="1"/>
          <p:nvPr/>
        </p:nvSpPr>
        <p:spPr>
          <a:xfrm>
            <a:off x="2075634" y="2819400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56C8A5F-097F-4657-895E-1957AE46F79E}"/>
              </a:ext>
            </a:extLst>
          </p:cNvPr>
          <p:cNvCxnSpPr>
            <a:cxnSpLocks/>
          </p:cNvCxnSpPr>
          <p:nvPr/>
        </p:nvCxnSpPr>
        <p:spPr>
          <a:xfrm>
            <a:off x="2199459" y="3371850"/>
            <a:ext cx="925481" cy="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6AB86FA-9DAE-4831-8B1C-FFD5F1B519D2}"/>
              </a:ext>
            </a:extLst>
          </p:cNvPr>
          <p:cNvCxnSpPr>
            <a:cxnSpLocks/>
          </p:cNvCxnSpPr>
          <p:nvPr/>
        </p:nvCxnSpPr>
        <p:spPr>
          <a:xfrm rot="16200000">
            <a:off x="2551884" y="3648075"/>
            <a:ext cx="0" cy="6858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FEC719E-75C5-451F-8CC8-11F0166A709E}"/>
              </a:ext>
            </a:extLst>
          </p:cNvPr>
          <p:cNvGrpSpPr/>
          <p:nvPr/>
        </p:nvGrpSpPr>
        <p:grpSpPr>
          <a:xfrm>
            <a:off x="2190750" y="3400426"/>
            <a:ext cx="789759" cy="536893"/>
            <a:chOff x="1447800" y="2895600"/>
            <a:chExt cx="790575" cy="847725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C4C8641-7A16-4380-8E86-4BD5A757CB2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47800" y="2925681"/>
              <a:ext cx="362324" cy="274719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8D9111C-D21E-4254-801B-70DF54E62B64}"/>
                </a:ext>
              </a:extLst>
            </p:cNvPr>
            <p:cNvCxnSpPr/>
            <p:nvPr/>
          </p:nvCxnSpPr>
          <p:spPr>
            <a:xfrm flipV="1">
              <a:off x="1447800" y="2895600"/>
              <a:ext cx="685800" cy="4572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A528EF-F49E-4FCF-81C4-3E7CC8EE00A6}"/>
                </a:ext>
              </a:extLst>
            </p:cNvPr>
            <p:cNvCxnSpPr/>
            <p:nvPr/>
          </p:nvCxnSpPr>
          <p:spPr>
            <a:xfrm flipV="1">
              <a:off x="1447800" y="2990850"/>
              <a:ext cx="781050" cy="523875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584154A-421B-4FAA-82A1-8CC43318A708}"/>
                </a:ext>
              </a:extLst>
            </p:cNvPr>
            <p:cNvCxnSpPr/>
            <p:nvPr/>
          </p:nvCxnSpPr>
          <p:spPr>
            <a:xfrm flipV="1">
              <a:off x="1457325" y="3143250"/>
              <a:ext cx="781050" cy="523875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54D781D1-D130-4DE4-BFEB-68FE79C39C9D}"/>
                </a:ext>
              </a:extLst>
            </p:cNvPr>
            <p:cNvCxnSpPr/>
            <p:nvPr/>
          </p:nvCxnSpPr>
          <p:spPr>
            <a:xfrm flipV="1">
              <a:off x="1638300" y="3324227"/>
              <a:ext cx="581025" cy="38099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7B9F41C-021B-4244-9CAC-A71CCC4A6F46}"/>
                </a:ext>
              </a:extLst>
            </p:cNvPr>
            <p:cNvCxnSpPr/>
            <p:nvPr/>
          </p:nvCxnSpPr>
          <p:spPr>
            <a:xfrm flipV="1">
              <a:off x="1809750" y="3476625"/>
              <a:ext cx="419100" cy="2667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B43EB2E-8C03-4AD6-8AA4-4DE4B1CCC1D4}"/>
                </a:ext>
              </a:extLst>
            </p:cNvPr>
            <p:cNvCxnSpPr/>
            <p:nvPr/>
          </p:nvCxnSpPr>
          <p:spPr>
            <a:xfrm flipV="1">
              <a:off x="1466289" y="2897605"/>
              <a:ext cx="219075" cy="13335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Arrow Connector 31">
            <a:extLst>
              <a:ext uri="{FF2B5EF4-FFF2-40B4-BE49-F238E27FC236}">
                <a16:creationId xmlns:a16="http://schemas.microsoft.com/office/drawing/2014/main" id="{EFF3F370-D562-4570-8481-6D1293E08579}"/>
              </a:ext>
            </a:extLst>
          </p:cNvPr>
          <p:cNvCxnSpPr/>
          <p:nvPr/>
        </p:nvCxnSpPr>
        <p:spPr>
          <a:xfrm>
            <a:off x="4237809" y="4133850"/>
            <a:ext cx="7620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2">
            <a:extLst>
              <a:ext uri="{FF2B5EF4-FFF2-40B4-BE49-F238E27FC236}">
                <a16:creationId xmlns:a16="http://schemas.microsoft.com/office/drawing/2014/main" id="{3B1C9752-80A6-42F9-9C01-9C8B5D600463}"/>
              </a:ext>
            </a:extLst>
          </p:cNvPr>
          <p:cNvSpPr txBox="1"/>
          <p:nvPr/>
        </p:nvSpPr>
        <p:spPr>
          <a:xfrm>
            <a:off x="3780609" y="3524250"/>
            <a:ext cx="1600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This would be the solid formed</a:t>
            </a:r>
          </a:p>
        </p:txBody>
      </p:sp>
      <p:sp>
        <p:nvSpPr>
          <p:cNvPr id="9" name="Arc 8">
            <a:extLst>
              <a:ext uri="{FF2B5EF4-FFF2-40B4-BE49-F238E27FC236}">
                <a16:creationId xmlns:a16="http://schemas.microsoft.com/office/drawing/2014/main" id="{9CDE943B-438D-4899-AF83-08A812E3FAAA}"/>
              </a:ext>
            </a:extLst>
          </p:cNvPr>
          <p:cNvSpPr/>
          <p:nvPr/>
        </p:nvSpPr>
        <p:spPr>
          <a:xfrm rot="5400000">
            <a:off x="-1953441" y="-809625"/>
            <a:ext cx="8305800" cy="2590800"/>
          </a:xfrm>
          <a:prstGeom prst="arc">
            <a:avLst>
              <a:gd name="adj1" fmla="val 20362584"/>
              <a:gd name="adj2" fmla="val 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5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495234" y="3114675"/>
            <a:ext cx="0" cy="28956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>
            <a:off x="5142684" y="4638675"/>
            <a:ext cx="29718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095434" y="4495800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38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380934" y="2819400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pic>
        <p:nvPicPr>
          <p:cNvPr id="25" name="Picture 2">
            <a:extLst>
              <a:ext uri="{FF2B5EF4-FFF2-40B4-BE49-F238E27FC236}">
                <a16:creationId xmlns:a16="http://schemas.microsoft.com/office/drawing/2014/main" id="{9DDAC88A-5EDB-4C67-B373-654D2AE820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093620" y="2859879"/>
            <a:ext cx="823913" cy="1809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Arc 8">
            <a:extLst>
              <a:ext uri="{FF2B5EF4-FFF2-40B4-BE49-F238E27FC236}">
                <a16:creationId xmlns:a16="http://schemas.microsoft.com/office/drawing/2014/main" id="{93D52D5E-5D45-4874-AD9F-9B38712B9150}"/>
              </a:ext>
            </a:extLst>
          </p:cNvPr>
          <p:cNvSpPr/>
          <p:nvPr/>
        </p:nvSpPr>
        <p:spPr>
          <a:xfrm rot="5400000">
            <a:off x="2295117" y="-819558"/>
            <a:ext cx="8305800" cy="2629716"/>
          </a:xfrm>
          <a:prstGeom prst="arc">
            <a:avLst>
              <a:gd name="adj1" fmla="val 20362584"/>
              <a:gd name="adj2" fmla="val 2156881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9">
                <a:extLst>
                  <a:ext uri="{FF2B5EF4-FFF2-40B4-BE49-F238E27FC236}">
                    <a16:creationId xmlns:a16="http://schemas.microsoft.com/office/drawing/2014/main" id="{C70D2DCD-87FB-4F2D-8C08-DE88E061B317}"/>
                  </a:ext>
                </a:extLst>
              </p:cNvPr>
              <p:cNvSpPr txBox="1"/>
              <p:nvPr/>
            </p:nvSpPr>
            <p:spPr>
              <a:xfrm>
                <a:off x="7409634" y="2847975"/>
                <a:ext cx="67242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40" name="TextBox 9">
                <a:extLst>
                  <a:ext uri="{FF2B5EF4-FFF2-40B4-BE49-F238E27FC236}">
                    <a16:creationId xmlns:a16="http://schemas.microsoft.com/office/drawing/2014/main" id="{C70D2DCD-87FB-4F2D-8C08-DE88E061B3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9634" y="2847975"/>
                <a:ext cx="672427" cy="2769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65">
                <a:extLst>
                  <a:ext uri="{FF2B5EF4-FFF2-40B4-BE49-F238E27FC236}">
                    <a16:creationId xmlns:a16="http://schemas.microsoft.com/office/drawing/2014/main" id="{C5DF6564-AB3E-4989-80FF-71F658D84EF2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1" name="TextBox 65">
                <a:extLst>
                  <a:ext uri="{FF2B5EF4-FFF2-40B4-BE49-F238E27FC236}">
                    <a16:creationId xmlns:a16="http://schemas.microsoft.com/office/drawing/2014/main" id="{C5DF6564-AB3E-4989-80FF-71F658D84E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c 4">
            <a:extLst>
              <a:ext uri="{FF2B5EF4-FFF2-40B4-BE49-F238E27FC236}">
                <a16:creationId xmlns:a16="http://schemas.microsoft.com/office/drawing/2014/main" id="{351FD298-E306-4027-91DF-525B6D0D75F8}"/>
              </a:ext>
            </a:extLst>
          </p:cNvPr>
          <p:cNvSpPr/>
          <p:nvPr/>
        </p:nvSpPr>
        <p:spPr>
          <a:xfrm>
            <a:off x="1208859" y="4876800"/>
            <a:ext cx="1905000" cy="304800"/>
          </a:xfrm>
          <a:prstGeom prst="arc">
            <a:avLst>
              <a:gd name="adj1" fmla="val 19505022"/>
              <a:gd name="adj2" fmla="val 13585183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789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31" grpId="0"/>
      <p:bldP spid="9" grpId="0" animBg="1"/>
      <p:bldP spid="37" grpId="0"/>
      <p:bldP spid="38" grpId="0"/>
      <p:bldP spid="39" grpId="0" animBg="1"/>
      <p:bldP spid="40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" y="1400175"/>
            <a:ext cx="3630135" cy="4776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need to be able to calculate the volume of a solid created by revolving a shape around the y-axis</a:t>
            </a:r>
          </a:p>
          <a:p>
            <a:pPr marL="0" indent="0" algn="ctr">
              <a:buNone/>
            </a:pPr>
            <a:endParaRPr lang="en-US" sz="16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  <a:sym typeface="Wingdings" panose="05000000000000000000" pitchFamily="2" charset="2"/>
              </a:rPr>
              <a:t>There is nothing particularly new here though!</a:t>
            </a:r>
          </a:p>
          <a:p>
            <a:pPr algn="ctr">
              <a:buFont typeface="Wingdings" panose="05000000000000000000" pitchFamily="2" charset="2"/>
              <a:buChar char="à"/>
            </a:pPr>
            <a:endParaRPr lang="en-US" sz="16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>
              <a:buFont typeface="Wingdings" panose="05000000000000000000" pitchFamily="2" charset="2"/>
              <a:buChar char="à"/>
            </a:pPr>
            <a:r>
              <a:rPr lang="en-US" sz="1600" dirty="0">
                <a:latin typeface="Comic Sans MS" panose="030F0702030302020204" pitchFamily="66" charset="0"/>
                <a:sym typeface="Wingdings" panose="05000000000000000000" pitchFamily="2" charset="2"/>
              </a:rPr>
              <a:t>The process is the same, just with the x and y reversed!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7610" y="6488668"/>
            <a:ext cx="496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5B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65">
                <a:extLst>
                  <a:ext uri="{FF2B5EF4-FFF2-40B4-BE49-F238E27FC236}">
                    <a16:creationId xmlns:a16="http://schemas.microsoft.com/office/drawing/2014/main" id="{6FC68F0A-6204-4128-B6AC-534DF8BA4DEE}"/>
                  </a:ext>
                </a:extLst>
              </p:cNvPr>
              <p:cNvSpPr txBox="1"/>
              <p:nvPr/>
            </p:nvSpPr>
            <p:spPr>
              <a:xfrm>
                <a:off x="4572000" y="1828800"/>
                <a:ext cx="2047997" cy="837730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1" name="TextBox 65">
                <a:extLst>
                  <a:ext uri="{FF2B5EF4-FFF2-40B4-BE49-F238E27FC236}">
                    <a16:creationId xmlns:a16="http://schemas.microsoft.com/office/drawing/2014/main" id="{6FC68F0A-6204-4128-B6AC-534DF8BA4D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828800"/>
                <a:ext cx="2047997" cy="83773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2F358103-97F7-4FA8-B9FB-4910ADF11243}"/>
              </a:ext>
            </a:extLst>
          </p:cNvPr>
          <p:cNvSpPr txBox="1"/>
          <p:nvPr/>
        </p:nvSpPr>
        <p:spPr>
          <a:xfrm>
            <a:off x="7115175" y="200977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65">
                <a:extLst>
                  <a:ext uri="{FF2B5EF4-FFF2-40B4-BE49-F238E27FC236}">
                    <a16:creationId xmlns:a16="http://schemas.microsoft.com/office/drawing/2014/main" id="{9CB30D8C-130B-4A9D-B543-644BAB330D64}"/>
                  </a:ext>
                </a:extLst>
              </p:cNvPr>
              <p:cNvSpPr txBox="1"/>
              <p:nvPr/>
            </p:nvSpPr>
            <p:spPr>
              <a:xfrm>
                <a:off x="4562475" y="3390900"/>
                <a:ext cx="2045753" cy="837730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43" name="TextBox 65">
                <a:extLst>
                  <a:ext uri="{FF2B5EF4-FFF2-40B4-BE49-F238E27FC236}">
                    <a16:creationId xmlns:a16="http://schemas.microsoft.com/office/drawing/2014/main" id="{9CB30D8C-130B-4A9D-B543-644BAB330D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2475" y="3390900"/>
                <a:ext cx="2045753" cy="8377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BBD27C8F-4AB4-4A17-A551-2DA027BB0BEA}"/>
              </a:ext>
            </a:extLst>
          </p:cNvPr>
          <p:cNvSpPr txBox="1"/>
          <p:nvPr/>
        </p:nvSpPr>
        <p:spPr>
          <a:xfrm>
            <a:off x="7077075" y="3524250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81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6" grpId="0"/>
      <p:bldP spid="34" grpId="0"/>
      <p:bldP spid="41" grpId="0"/>
      <p:bldP spid="42" grpId="0"/>
      <p:bldP spid="43" grpId="0"/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B99C8509-B70F-4471-9A47-5C31D87C0FEA}"/>
              </a:ext>
            </a:extLst>
          </p:cNvPr>
          <p:cNvSpPr/>
          <p:nvPr/>
        </p:nvSpPr>
        <p:spPr>
          <a:xfrm>
            <a:off x="6881813" y="1804988"/>
            <a:ext cx="1304925" cy="762000"/>
          </a:xfrm>
          <a:custGeom>
            <a:avLst/>
            <a:gdLst>
              <a:gd name="connsiteX0" fmla="*/ 0 w 1304925"/>
              <a:gd name="connsiteY0" fmla="*/ 0 h 762000"/>
              <a:gd name="connsiteX1" fmla="*/ 1304925 w 1304925"/>
              <a:gd name="connsiteY1" fmla="*/ 0 h 762000"/>
              <a:gd name="connsiteX2" fmla="*/ 1100137 w 1304925"/>
              <a:gd name="connsiteY2" fmla="*/ 114300 h 762000"/>
              <a:gd name="connsiteX3" fmla="*/ 909637 w 1304925"/>
              <a:gd name="connsiteY3" fmla="*/ 247650 h 762000"/>
              <a:gd name="connsiteX4" fmla="*/ 709612 w 1304925"/>
              <a:gd name="connsiteY4" fmla="*/ 404812 h 762000"/>
              <a:gd name="connsiteX5" fmla="*/ 519112 w 1304925"/>
              <a:gd name="connsiteY5" fmla="*/ 604837 h 762000"/>
              <a:gd name="connsiteX6" fmla="*/ 414337 w 1304925"/>
              <a:gd name="connsiteY6" fmla="*/ 762000 h 762000"/>
              <a:gd name="connsiteX7" fmla="*/ 4762 w 1304925"/>
              <a:gd name="connsiteY7" fmla="*/ 762000 h 762000"/>
              <a:gd name="connsiteX8" fmla="*/ 0 w 1304925"/>
              <a:gd name="connsiteY8" fmla="*/ 0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04925" h="762000">
                <a:moveTo>
                  <a:pt x="0" y="0"/>
                </a:moveTo>
                <a:lnTo>
                  <a:pt x="1304925" y="0"/>
                </a:lnTo>
                <a:lnTo>
                  <a:pt x="1100137" y="114300"/>
                </a:lnTo>
                <a:lnTo>
                  <a:pt x="909637" y="247650"/>
                </a:lnTo>
                <a:lnTo>
                  <a:pt x="709612" y="404812"/>
                </a:lnTo>
                <a:lnTo>
                  <a:pt x="519112" y="604837"/>
                </a:lnTo>
                <a:lnTo>
                  <a:pt x="414337" y="762000"/>
                </a:lnTo>
                <a:lnTo>
                  <a:pt x="4762" y="762000"/>
                </a:lnTo>
                <a:cubicBezTo>
                  <a:pt x="3175" y="508000"/>
                  <a:pt x="1587" y="254000"/>
                  <a:pt x="0" y="0"/>
                </a:cubicBez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calculate the volume of a solid created by revolving a shape around the y-axis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diagram shows the curve with equation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16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radPr>
                      <m:deg/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−1</m:t>
                        </m:r>
                      </m:e>
                    </m:rad>
                  </m:oMath>
                </a14:m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. The region R is bounded by the curve, the y axis and the lines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US" sz="16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=1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US" sz="16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=3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. The region is rotated 360˚ about the y axis. Find the volume of the solid generated.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  <a:sym typeface="Wingdings" panose="05000000000000000000" pitchFamily="2" charset="2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 We will need x to be the subject here</a:t>
                </a: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2"/>
                <a:stretch>
                  <a:fillRect t="-766" r="-15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7610" y="6488668"/>
            <a:ext cx="496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5B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13" name="Straight Arrow Connector 38">
            <a:extLst>
              <a:ext uri="{FF2B5EF4-FFF2-40B4-BE49-F238E27FC236}">
                <a16:creationId xmlns:a16="http://schemas.microsoft.com/office/drawing/2014/main" id="{E3FB4599-4A00-4D77-8A7C-6F076FBA608B}"/>
              </a:ext>
            </a:extLst>
          </p:cNvPr>
          <p:cNvCxnSpPr>
            <a:cxnSpLocks/>
          </p:cNvCxnSpPr>
          <p:nvPr/>
        </p:nvCxnSpPr>
        <p:spPr>
          <a:xfrm flipV="1">
            <a:off x="6885837" y="1282375"/>
            <a:ext cx="0" cy="1984792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39">
            <a:extLst>
              <a:ext uri="{FF2B5EF4-FFF2-40B4-BE49-F238E27FC236}">
                <a16:creationId xmlns:a16="http://schemas.microsoft.com/office/drawing/2014/main" id="{192FD161-660E-49EB-A559-7F086108A487}"/>
              </a:ext>
            </a:extLst>
          </p:cNvPr>
          <p:cNvCxnSpPr>
            <a:cxnSpLocks/>
          </p:cNvCxnSpPr>
          <p:nvPr/>
        </p:nvCxnSpPr>
        <p:spPr>
          <a:xfrm>
            <a:off x="6522867" y="2995093"/>
            <a:ext cx="2086253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40">
                <a:extLst>
                  <a:ext uri="{FF2B5EF4-FFF2-40B4-BE49-F238E27FC236}">
                    <a16:creationId xmlns:a16="http://schemas.microsoft.com/office/drawing/2014/main" id="{2F49C965-2082-4EBE-8BAA-42765BA1F570}"/>
                  </a:ext>
                </a:extLst>
              </p:cNvPr>
              <p:cNvSpPr txBox="1"/>
              <p:nvPr/>
            </p:nvSpPr>
            <p:spPr>
              <a:xfrm>
                <a:off x="6660513" y="1026833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40">
                <a:extLst>
                  <a:ext uri="{FF2B5EF4-FFF2-40B4-BE49-F238E27FC236}">
                    <a16:creationId xmlns:a16="http://schemas.microsoft.com/office/drawing/2014/main" id="{2F49C965-2082-4EBE-8BAA-42765BA1F5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513" y="1026833"/>
                <a:ext cx="255134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40">
                <a:extLst>
                  <a:ext uri="{FF2B5EF4-FFF2-40B4-BE49-F238E27FC236}">
                    <a16:creationId xmlns:a16="http://schemas.microsoft.com/office/drawing/2014/main" id="{1E05952A-D585-4BDD-9ED2-BCC566520180}"/>
                  </a:ext>
                </a:extLst>
              </p:cNvPr>
              <p:cNvSpPr txBox="1"/>
              <p:nvPr/>
            </p:nvSpPr>
            <p:spPr>
              <a:xfrm>
                <a:off x="8570151" y="2880812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40">
                <a:extLst>
                  <a:ext uri="{FF2B5EF4-FFF2-40B4-BE49-F238E27FC236}">
                    <a16:creationId xmlns:a16="http://schemas.microsoft.com/office/drawing/2014/main" id="{1E05952A-D585-4BDD-9ED2-BCC5665201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0151" y="2880812"/>
                <a:ext cx="255134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Arc 8">
            <a:extLst>
              <a:ext uri="{FF2B5EF4-FFF2-40B4-BE49-F238E27FC236}">
                <a16:creationId xmlns:a16="http://schemas.microsoft.com/office/drawing/2014/main" id="{A4A9037A-0E7A-4AB0-B300-7B95F029C454}"/>
              </a:ext>
            </a:extLst>
          </p:cNvPr>
          <p:cNvSpPr/>
          <p:nvPr/>
        </p:nvSpPr>
        <p:spPr>
          <a:xfrm flipH="1">
            <a:off x="7153274" y="904875"/>
            <a:ext cx="11181940" cy="4286249"/>
          </a:xfrm>
          <a:prstGeom prst="arc">
            <a:avLst>
              <a:gd name="adj1" fmla="val 20362584"/>
              <a:gd name="adj2" fmla="val 2156881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9">
                <a:extLst>
                  <a:ext uri="{FF2B5EF4-FFF2-40B4-BE49-F238E27FC236}">
                    <a16:creationId xmlns:a16="http://schemas.microsoft.com/office/drawing/2014/main" id="{A6E5E6E0-BA5D-409C-946C-6F7602419493}"/>
                  </a:ext>
                </a:extLst>
              </p:cNvPr>
              <p:cNvSpPr txBox="1"/>
              <p:nvPr/>
            </p:nvSpPr>
            <p:spPr>
              <a:xfrm>
                <a:off x="8047809" y="1238250"/>
                <a:ext cx="966290" cy="298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9">
                <a:extLst>
                  <a:ext uri="{FF2B5EF4-FFF2-40B4-BE49-F238E27FC236}">
                    <a16:creationId xmlns:a16="http://schemas.microsoft.com/office/drawing/2014/main" id="{A6E5E6E0-BA5D-409C-946C-6F76024194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7809" y="1238250"/>
                <a:ext cx="966290" cy="29873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39">
            <a:extLst>
              <a:ext uri="{FF2B5EF4-FFF2-40B4-BE49-F238E27FC236}">
                <a16:creationId xmlns:a16="http://schemas.microsoft.com/office/drawing/2014/main" id="{1789D3CC-A958-4808-89AC-27EA4482062B}"/>
              </a:ext>
            </a:extLst>
          </p:cNvPr>
          <p:cNvCxnSpPr>
            <a:cxnSpLocks/>
          </p:cNvCxnSpPr>
          <p:nvPr/>
        </p:nvCxnSpPr>
        <p:spPr>
          <a:xfrm>
            <a:off x="6877050" y="2566468"/>
            <a:ext cx="427145" cy="0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39">
            <a:extLst>
              <a:ext uri="{FF2B5EF4-FFF2-40B4-BE49-F238E27FC236}">
                <a16:creationId xmlns:a16="http://schemas.microsoft.com/office/drawing/2014/main" id="{B3B521DA-78D7-4586-A167-D767A32BE276}"/>
              </a:ext>
            </a:extLst>
          </p:cNvPr>
          <p:cNvCxnSpPr>
            <a:cxnSpLocks/>
          </p:cNvCxnSpPr>
          <p:nvPr/>
        </p:nvCxnSpPr>
        <p:spPr>
          <a:xfrm>
            <a:off x="6905625" y="1804468"/>
            <a:ext cx="1303445" cy="0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92">
                <a:extLst>
                  <a:ext uri="{FF2B5EF4-FFF2-40B4-BE49-F238E27FC236}">
                    <a16:creationId xmlns:a16="http://schemas.microsoft.com/office/drawing/2014/main" id="{7AA80F62-ED48-4500-9CAE-FFA9593020C1}"/>
                  </a:ext>
                </a:extLst>
              </p:cNvPr>
              <p:cNvSpPr txBox="1"/>
              <p:nvPr/>
            </p:nvSpPr>
            <p:spPr>
              <a:xfrm>
                <a:off x="7149586" y="1966077"/>
                <a:ext cx="2287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3" name="TextBox 92">
                <a:extLst>
                  <a:ext uri="{FF2B5EF4-FFF2-40B4-BE49-F238E27FC236}">
                    <a16:creationId xmlns:a16="http://schemas.microsoft.com/office/drawing/2014/main" id="{7AA80F62-ED48-4500-9CAE-FFA9593020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9586" y="1966077"/>
                <a:ext cx="228716" cy="307777"/>
              </a:xfrm>
              <a:prstGeom prst="rect">
                <a:avLst/>
              </a:prstGeom>
              <a:blipFill>
                <a:blip r:embed="rId8"/>
                <a:stretch>
                  <a:fillRect l="-27027" r="-24324"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40">
                <a:extLst>
                  <a:ext uri="{FF2B5EF4-FFF2-40B4-BE49-F238E27FC236}">
                    <a16:creationId xmlns:a16="http://schemas.microsoft.com/office/drawing/2014/main" id="{900AD2D8-8A47-4926-8DA7-6C4398B312C8}"/>
                  </a:ext>
                </a:extLst>
              </p:cNvPr>
              <p:cNvSpPr txBox="1"/>
              <p:nvPr/>
            </p:nvSpPr>
            <p:spPr>
              <a:xfrm>
                <a:off x="6653455" y="2402923"/>
                <a:ext cx="31551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40">
                <a:extLst>
                  <a:ext uri="{FF2B5EF4-FFF2-40B4-BE49-F238E27FC236}">
                    <a16:creationId xmlns:a16="http://schemas.microsoft.com/office/drawing/2014/main" id="{900AD2D8-8A47-4926-8DA7-6C4398B312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3455" y="2402923"/>
                <a:ext cx="315516" cy="3077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40">
                <a:extLst>
                  <a:ext uri="{FF2B5EF4-FFF2-40B4-BE49-F238E27FC236}">
                    <a16:creationId xmlns:a16="http://schemas.microsoft.com/office/drawing/2014/main" id="{E7BC05B9-D517-484A-80E4-87C206CC6FF3}"/>
                  </a:ext>
                </a:extLst>
              </p:cNvPr>
              <p:cNvSpPr txBox="1"/>
              <p:nvPr/>
            </p:nvSpPr>
            <p:spPr>
              <a:xfrm>
                <a:off x="6635700" y="1639444"/>
                <a:ext cx="31551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40">
                <a:extLst>
                  <a:ext uri="{FF2B5EF4-FFF2-40B4-BE49-F238E27FC236}">
                    <a16:creationId xmlns:a16="http://schemas.microsoft.com/office/drawing/2014/main" id="{E7BC05B9-D517-484A-80E4-87C206CC6F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5700" y="1639444"/>
                <a:ext cx="315516" cy="3077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65">
                <a:extLst>
                  <a:ext uri="{FF2B5EF4-FFF2-40B4-BE49-F238E27FC236}">
                    <a16:creationId xmlns:a16="http://schemas.microsoft.com/office/drawing/2014/main" id="{7568F24C-2B3F-4C84-8A37-42208110A7A7}"/>
                  </a:ext>
                </a:extLst>
              </p:cNvPr>
              <p:cNvSpPr txBox="1"/>
              <p:nvPr/>
            </p:nvSpPr>
            <p:spPr>
              <a:xfrm>
                <a:off x="1466800" y="5354715"/>
                <a:ext cx="1042208" cy="275268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𝑦</m:t>
                      </m:r>
                      <m:r>
                        <a:rPr lang="en-US" sz="1600" i="1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600" i="1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radPr>
                        <m:deg/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𝑥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8" name="TextBox 65">
                <a:extLst>
                  <a:ext uri="{FF2B5EF4-FFF2-40B4-BE49-F238E27FC236}">
                    <a16:creationId xmlns:a16="http://schemas.microsoft.com/office/drawing/2014/main" id="{7568F24C-2B3F-4C84-8A37-42208110A7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6800" y="5354715"/>
                <a:ext cx="1042208" cy="275268"/>
              </a:xfrm>
              <a:prstGeom prst="rect">
                <a:avLst/>
              </a:prstGeom>
              <a:blipFill>
                <a:blip r:embed="rId11"/>
                <a:stretch>
                  <a:fillRect l="-4094" r="-3509" b="-19565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BFFC431E-9EED-43FC-ACB2-2DB89F671D6E}"/>
                  </a:ext>
                </a:extLst>
              </p:cNvPr>
              <p:cNvSpPr txBox="1"/>
              <p:nvPr/>
            </p:nvSpPr>
            <p:spPr>
              <a:xfrm>
                <a:off x="1361747" y="5773445"/>
                <a:ext cx="1009059" cy="246221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BFFC431E-9EED-43FC-ACB2-2DB89F671D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1747" y="5773445"/>
                <a:ext cx="1009059" cy="246221"/>
              </a:xfrm>
              <a:prstGeom prst="rect">
                <a:avLst/>
              </a:prstGeom>
              <a:blipFill>
                <a:blip r:embed="rId12"/>
                <a:stretch>
                  <a:fillRect l="-4819" r="-3614" b="-25000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65">
                <a:extLst>
                  <a:ext uri="{FF2B5EF4-FFF2-40B4-BE49-F238E27FC236}">
                    <a16:creationId xmlns:a16="http://schemas.microsoft.com/office/drawing/2014/main" id="{D7375BAE-74ED-4D31-971C-B9D1845D65BA}"/>
                  </a:ext>
                </a:extLst>
              </p:cNvPr>
              <p:cNvSpPr txBox="1"/>
              <p:nvPr/>
            </p:nvSpPr>
            <p:spPr>
              <a:xfrm>
                <a:off x="1006641" y="6190695"/>
                <a:ext cx="1009058" cy="246221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+1</m:t>
                      </m:r>
                      <m:r>
                        <a:rPr lang="en-US" sz="1600" i="1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1" name="TextBox 65">
                <a:extLst>
                  <a:ext uri="{FF2B5EF4-FFF2-40B4-BE49-F238E27FC236}">
                    <a16:creationId xmlns:a16="http://schemas.microsoft.com/office/drawing/2014/main" id="{D7375BAE-74ED-4D31-971C-B9D1845D65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641" y="6190695"/>
                <a:ext cx="1009058" cy="246221"/>
              </a:xfrm>
              <a:prstGeom prst="rect">
                <a:avLst/>
              </a:prstGeom>
              <a:blipFill>
                <a:blip r:embed="rId13"/>
                <a:stretch>
                  <a:fillRect l="-4819" t="-2500" r="-1807" b="-25000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Arc 42">
            <a:extLst>
              <a:ext uri="{FF2B5EF4-FFF2-40B4-BE49-F238E27FC236}">
                <a16:creationId xmlns:a16="http://schemas.microsoft.com/office/drawing/2014/main" id="{333EB5A7-28B9-445E-AAE4-8EFCD710422C}"/>
              </a:ext>
            </a:extLst>
          </p:cNvPr>
          <p:cNvSpPr>
            <a:spLocks/>
          </p:cNvSpPr>
          <p:nvPr/>
        </p:nvSpPr>
        <p:spPr bwMode="auto">
          <a:xfrm>
            <a:off x="2530452" y="5493011"/>
            <a:ext cx="123972" cy="41063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37" name="Text Box 45">
            <a:extLst>
              <a:ext uri="{FF2B5EF4-FFF2-40B4-BE49-F238E27FC236}">
                <a16:creationId xmlns:a16="http://schemas.microsoft.com/office/drawing/2014/main" id="{C1CA46D6-7C73-4CE6-AE43-CFACB69D4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562" y="5468518"/>
            <a:ext cx="9332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Square both sides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9" name="Arc 42">
            <a:extLst>
              <a:ext uri="{FF2B5EF4-FFF2-40B4-BE49-F238E27FC236}">
                <a16:creationId xmlns:a16="http://schemas.microsoft.com/office/drawing/2014/main" id="{9F3770A8-0F5B-4AB7-849B-189EA05AA8C0}"/>
              </a:ext>
            </a:extLst>
          </p:cNvPr>
          <p:cNvSpPr>
            <a:spLocks/>
          </p:cNvSpPr>
          <p:nvPr/>
        </p:nvSpPr>
        <p:spPr bwMode="auto">
          <a:xfrm>
            <a:off x="2372133" y="5929496"/>
            <a:ext cx="123972" cy="41063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40" name="Text Box 45">
            <a:extLst>
              <a:ext uri="{FF2B5EF4-FFF2-40B4-BE49-F238E27FC236}">
                <a16:creationId xmlns:a16="http://schemas.microsoft.com/office/drawing/2014/main" id="{53047B9C-8BC4-40B8-80EF-285F6066F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2855" y="6002658"/>
            <a:ext cx="68320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Add 1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65">
                <a:extLst>
                  <a:ext uri="{FF2B5EF4-FFF2-40B4-BE49-F238E27FC236}">
                    <a16:creationId xmlns:a16="http://schemas.microsoft.com/office/drawing/2014/main" id="{88F8EC7D-4D49-4EE0-94D6-E260D282E867}"/>
                  </a:ext>
                </a:extLst>
              </p:cNvPr>
              <p:cNvSpPr txBox="1"/>
              <p:nvPr/>
            </p:nvSpPr>
            <p:spPr>
              <a:xfrm>
                <a:off x="4514889" y="1460199"/>
                <a:ext cx="1009058" cy="246221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+1</m:t>
                      </m:r>
                      <m:r>
                        <a:rPr lang="en-US" sz="1600" i="1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65">
                <a:extLst>
                  <a:ext uri="{FF2B5EF4-FFF2-40B4-BE49-F238E27FC236}">
                    <a16:creationId xmlns:a16="http://schemas.microsoft.com/office/drawing/2014/main" id="{88F8EC7D-4D49-4EE0-94D6-E260D282E8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4889" y="1460199"/>
                <a:ext cx="1009058" cy="246221"/>
              </a:xfrm>
              <a:prstGeom prst="rect">
                <a:avLst/>
              </a:prstGeom>
              <a:blipFill>
                <a:blip r:embed="rId14"/>
                <a:stretch>
                  <a:fillRect l="-4848" t="-2500" r="-1818" b="-25000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65">
                <a:extLst>
                  <a:ext uri="{FF2B5EF4-FFF2-40B4-BE49-F238E27FC236}">
                    <a16:creationId xmlns:a16="http://schemas.microsoft.com/office/drawing/2014/main" id="{7E358F65-1BA5-4CDF-A666-29903341AB96}"/>
                  </a:ext>
                </a:extLst>
              </p:cNvPr>
              <p:cNvSpPr txBox="1"/>
              <p:nvPr/>
            </p:nvSpPr>
            <p:spPr>
              <a:xfrm>
                <a:off x="3942013" y="2719851"/>
                <a:ext cx="1366656" cy="55848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0" name="TextBox 65">
                <a:extLst>
                  <a:ext uri="{FF2B5EF4-FFF2-40B4-BE49-F238E27FC236}">
                    <a16:creationId xmlns:a16="http://schemas.microsoft.com/office/drawing/2014/main" id="{7E358F65-1BA5-4CDF-A666-29903341AB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2013" y="2719851"/>
                <a:ext cx="1366656" cy="55848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249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  <p:bldP spid="35" grpId="0" animBg="1"/>
      <p:bldP spid="37" grpId="0"/>
      <p:bldP spid="39" grpId="0" animBg="1"/>
      <p:bldP spid="40" grpId="0"/>
      <p:bldP spid="49" grpId="0"/>
      <p:bldP spid="5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リーフォーム: 図形 7">
            <a:extLst>
              <a:ext uri="{FF2B5EF4-FFF2-40B4-BE49-F238E27FC236}">
                <a16:creationId xmlns:a16="http://schemas.microsoft.com/office/drawing/2014/main" id="{B99C8509-B70F-4471-9A47-5C31D87C0FEA}"/>
              </a:ext>
            </a:extLst>
          </p:cNvPr>
          <p:cNvSpPr/>
          <p:nvPr/>
        </p:nvSpPr>
        <p:spPr>
          <a:xfrm>
            <a:off x="6881813" y="1804988"/>
            <a:ext cx="1304925" cy="762000"/>
          </a:xfrm>
          <a:custGeom>
            <a:avLst/>
            <a:gdLst>
              <a:gd name="connsiteX0" fmla="*/ 0 w 1304925"/>
              <a:gd name="connsiteY0" fmla="*/ 0 h 762000"/>
              <a:gd name="connsiteX1" fmla="*/ 1304925 w 1304925"/>
              <a:gd name="connsiteY1" fmla="*/ 0 h 762000"/>
              <a:gd name="connsiteX2" fmla="*/ 1100137 w 1304925"/>
              <a:gd name="connsiteY2" fmla="*/ 114300 h 762000"/>
              <a:gd name="connsiteX3" fmla="*/ 909637 w 1304925"/>
              <a:gd name="connsiteY3" fmla="*/ 247650 h 762000"/>
              <a:gd name="connsiteX4" fmla="*/ 709612 w 1304925"/>
              <a:gd name="connsiteY4" fmla="*/ 404812 h 762000"/>
              <a:gd name="connsiteX5" fmla="*/ 519112 w 1304925"/>
              <a:gd name="connsiteY5" fmla="*/ 604837 h 762000"/>
              <a:gd name="connsiteX6" fmla="*/ 414337 w 1304925"/>
              <a:gd name="connsiteY6" fmla="*/ 762000 h 762000"/>
              <a:gd name="connsiteX7" fmla="*/ 4762 w 1304925"/>
              <a:gd name="connsiteY7" fmla="*/ 762000 h 762000"/>
              <a:gd name="connsiteX8" fmla="*/ 0 w 1304925"/>
              <a:gd name="connsiteY8" fmla="*/ 0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04925" h="762000">
                <a:moveTo>
                  <a:pt x="0" y="0"/>
                </a:moveTo>
                <a:lnTo>
                  <a:pt x="1304925" y="0"/>
                </a:lnTo>
                <a:lnTo>
                  <a:pt x="1100137" y="114300"/>
                </a:lnTo>
                <a:lnTo>
                  <a:pt x="909637" y="247650"/>
                </a:lnTo>
                <a:lnTo>
                  <a:pt x="709612" y="404812"/>
                </a:lnTo>
                <a:lnTo>
                  <a:pt x="519112" y="604837"/>
                </a:lnTo>
                <a:lnTo>
                  <a:pt x="414337" y="762000"/>
                </a:lnTo>
                <a:lnTo>
                  <a:pt x="4762" y="762000"/>
                </a:lnTo>
                <a:cubicBezTo>
                  <a:pt x="3175" y="508000"/>
                  <a:pt x="1587" y="254000"/>
                  <a:pt x="0" y="0"/>
                </a:cubicBez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calculate the volume of a solid created by revolving a shape around the y-axis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The diagram shows the curve with equation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16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radPr>
                      <m:deg/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−1</m:t>
                        </m:r>
                      </m:e>
                    </m:rad>
                  </m:oMath>
                </a14:m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. The region R is bounded by the curve, the y axis and the lines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US" sz="16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=1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𝑦</m:t>
                    </m:r>
                    <m:r>
                      <a:rPr lang="en-US" sz="1600" i="1" dirty="0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=3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. The region is rotated 360˚ about the y axis. Find the volume of the solid generated.</a:t>
                </a: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2"/>
                <a:stretch>
                  <a:fillRect t="-766" r="-15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7610" y="6488668"/>
            <a:ext cx="496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5B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13" name="Straight Arrow Connector 38">
            <a:extLst>
              <a:ext uri="{FF2B5EF4-FFF2-40B4-BE49-F238E27FC236}">
                <a16:creationId xmlns:a16="http://schemas.microsoft.com/office/drawing/2014/main" id="{E3FB4599-4A00-4D77-8A7C-6F076FBA608B}"/>
              </a:ext>
            </a:extLst>
          </p:cNvPr>
          <p:cNvCxnSpPr>
            <a:cxnSpLocks/>
          </p:cNvCxnSpPr>
          <p:nvPr/>
        </p:nvCxnSpPr>
        <p:spPr>
          <a:xfrm flipV="1">
            <a:off x="6885837" y="1282375"/>
            <a:ext cx="0" cy="1984792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39">
            <a:extLst>
              <a:ext uri="{FF2B5EF4-FFF2-40B4-BE49-F238E27FC236}">
                <a16:creationId xmlns:a16="http://schemas.microsoft.com/office/drawing/2014/main" id="{192FD161-660E-49EB-A559-7F086108A487}"/>
              </a:ext>
            </a:extLst>
          </p:cNvPr>
          <p:cNvCxnSpPr>
            <a:cxnSpLocks/>
          </p:cNvCxnSpPr>
          <p:nvPr/>
        </p:nvCxnSpPr>
        <p:spPr>
          <a:xfrm>
            <a:off x="6522867" y="2995093"/>
            <a:ext cx="2086253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40">
                <a:extLst>
                  <a:ext uri="{FF2B5EF4-FFF2-40B4-BE49-F238E27FC236}">
                    <a16:creationId xmlns:a16="http://schemas.microsoft.com/office/drawing/2014/main" id="{2F49C965-2082-4EBE-8BAA-42765BA1F570}"/>
                  </a:ext>
                </a:extLst>
              </p:cNvPr>
              <p:cNvSpPr txBox="1"/>
              <p:nvPr/>
            </p:nvSpPr>
            <p:spPr>
              <a:xfrm>
                <a:off x="6660513" y="1026833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TextBox 40">
                <a:extLst>
                  <a:ext uri="{FF2B5EF4-FFF2-40B4-BE49-F238E27FC236}">
                    <a16:creationId xmlns:a16="http://schemas.microsoft.com/office/drawing/2014/main" id="{2F49C965-2082-4EBE-8BAA-42765BA1F5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513" y="1026833"/>
                <a:ext cx="255134" cy="3077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40">
                <a:extLst>
                  <a:ext uri="{FF2B5EF4-FFF2-40B4-BE49-F238E27FC236}">
                    <a16:creationId xmlns:a16="http://schemas.microsoft.com/office/drawing/2014/main" id="{1E05952A-D585-4BDD-9ED2-BCC566520180}"/>
                  </a:ext>
                </a:extLst>
              </p:cNvPr>
              <p:cNvSpPr txBox="1"/>
              <p:nvPr/>
            </p:nvSpPr>
            <p:spPr>
              <a:xfrm>
                <a:off x="8570151" y="2880812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TextBox 40">
                <a:extLst>
                  <a:ext uri="{FF2B5EF4-FFF2-40B4-BE49-F238E27FC236}">
                    <a16:creationId xmlns:a16="http://schemas.microsoft.com/office/drawing/2014/main" id="{1E05952A-D585-4BDD-9ED2-BCC5665201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0151" y="2880812"/>
                <a:ext cx="255134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Arc 8">
            <a:extLst>
              <a:ext uri="{FF2B5EF4-FFF2-40B4-BE49-F238E27FC236}">
                <a16:creationId xmlns:a16="http://schemas.microsoft.com/office/drawing/2014/main" id="{A4A9037A-0E7A-4AB0-B300-7B95F029C454}"/>
              </a:ext>
            </a:extLst>
          </p:cNvPr>
          <p:cNvSpPr/>
          <p:nvPr/>
        </p:nvSpPr>
        <p:spPr>
          <a:xfrm flipH="1">
            <a:off x="7153274" y="904875"/>
            <a:ext cx="11181940" cy="4286249"/>
          </a:xfrm>
          <a:prstGeom prst="arc">
            <a:avLst>
              <a:gd name="adj1" fmla="val 20362584"/>
              <a:gd name="adj2" fmla="val 2156881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9">
                <a:extLst>
                  <a:ext uri="{FF2B5EF4-FFF2-40B4-BE49-F238E27FC236}">
                    <a16:creationId xmlns:a16="http://schemas.microsoft.com/office/drawing/2014/main" id="{A6E5E6E0-BA5D-409C-946C-6F7602419493}"/>
                  </a:ext>
                </a:extLst>
              </p:cNvPr>
              <p:cNvSpPr txBox="1"/>
              <p:nvPr/>
            </p:nvSpPr>
            <p:spPr>
              <a:xfrm>
                <a:off x="8047809" y="1238250"/>
                <a:ext cx="966290" cy="2987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8" name="TextBox 9">
                <a:extLst>
                  <a:ext uri="{FF2B5EF4-FFF2-40B4-BE49-F238E27FC236}">
                    <a16:creationId xmlns:a16="http://schemas.microsoft.com/office/drawing/2014/main" id="{A6E5E6E0-BA5D-409C-946C-6F76024194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7809" y="1238250"/>
                <a:ext cx="966290" cy="29873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39">
            <a:extLst>
              <a:ext uri="{FF2B5EF4-FFF2-40B4-BE49-F238E27FC236}">
                <a16:creationId xmlns:a16="http://schemas.microsoft.com/office/drawing/2014/main" id="{1789D3CC-A958-4808-89AC-27EA4482062B}"/>
              </a:ext>
            </a:extLst>
          </p:cNvPr>
          <p:cNvCxnSpPr>
            <a:cxnSpLocks/>
          </p:cNvCxnSpPr>
          <p:nvPr/>
        </p:nvCxnSpPr>
        <p:spPr>
          <a:xfrm>
            <a:off x="6877050" y="2566468"/>
            <a:ext cx="427145" cy="0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39">
            <a:extLst>
              <a:ext uri="{FF2B5EF4-FFF2-40B4-BE49-F238E27FC236}">
                <a16:creationId xmlns:a16="http://schemas.microsoft.com/office/drawing/2014/main" id="{B3B521DA-78D7-4586-A167-D767A32BE276}"/>
              </a:ext>
            </a:extLst>
          </p:cNvPr>
          <p:cNvCxnSpPr>
            <a:cxnSpLocks/>
          </p:cNvCxnSpPr>
          <p:nvPr/>
        </p:nvCxnSpPr>
        <p:spPr>
          <a:xfrm>
            <a:off x="6905625" y="1804468"/>
            <a:ext cx="1303445" cy="0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92">
                <a:extLst>
                  <a:ext uri="{FF2B5EF4-FFF2-40B4-BE49-F238E27FC236}">
                    <a16:creationId xmlns:a16="http://schemas.microsoft.com/office/drawing/2014/main" id="{7AA80F62-ED48-4500-9CAE-FFA9593020C1}"/>
                  </a:ext>
                </a:extLst>
              </p:cNvPr>
              <p:cNvSpPr txBox="1"/>
              <p:nvPr/>
            </p:nvSpPr>
            <p:spPr>
              <a:xfrm>
                <a:off x="7149586" y="1966077"/>
                <a:ext cx="2287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3" name="TextBox 92">
                <a:extLst>
                  <a:ext uri="{FF2B5EF4-FFF2-40B4-BE49-F238E27FC236}">
                    <a16:creationId xmlns:a16="http://schemas.microsoft.com/office/drawing/2014/main" id="{7AA80F62-ED48-4500-9CAE-FFA9593020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9586" y="1966077"/>
                <a:ext cx="228716" cy="307777"/>
              </a:xfrm>
              <a:prstGeom prst="rect">
                <a:avLst/>
              </a:prstGeom>
              <a:blipFill>
                <a:blip r:embed="rId8"/>
                <a:stretch>
                  <a:fillRect l="-27027" r="-24324"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40">
                <a:extLst>
                  <a:ext uri="{FF2B5EF4-FFF2-40B4-BE49-F238E27FC236}">
                    <a16:creationId xmlns:a16="http://schemas.microsoft.com/office/drawing/2014/main" id="{900AD2D8-8A47-4926-8DA7-6C4398B312C8}"/>
                  </a:ext>
                </a:extLst>
              </p:cNvPr>
              <p:cNvSpPr txBox="1"/>
              <p:nvPr/>
            </p:nvSpPr>
            <p:spPr>
              <a:xfrm>
                <a:off x="6653455" y="2402923"/>
                <a:ext cx="31551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TextBox 40">
                <a:extLst>
                  <a:ext uri="{FF2B5EF4-FFF2-40B4-BE49-F238E27FC236}">
                    <a16:creationId xmlns:a16="http://schemas.microsoft.com/office/drawing/2014/main" id="{900AD2D8-8A47-4926-8DA7-6C4398B312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3455" y="2402923"/>
                <a:ext cx="315516" cy="3077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40">
                <a:extLst>
                  <a:ext uri="{FF2B5EF4-FFF2-40B4-BE49-F238E27FC236}">
                    <a16:creationId xmlns:a16="http://schemas.microsoft.com/office/drawing/2014/main" id="{E7BC05B9-D517-484A-80E4-87C206CC6FF3}"/>
                  </a:ext>
                </a:extLst>
              </p:cNvPr>
              <p:cNvSpPr txBox="1"/>
              <p:nvPr/>
            </p:nvSpPr>
            <p:spPr>
              <a:xfrm>
                <a:off x="6635700" y="1639444"/>
                <a:ext cx="31551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TextBox 40">
                <a:extLst>
                  <a:ext uri="{FF2B5EF4-FFF2-40B4-BE49-F238E27FC236}">
                    <a16:creationId xmlns:a16="http://schemas.microsoft.com/office/drawing/2014/main" id="{E7BC05B9-D517-484A-80E4-87C206CC6F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5700" y="1639444"/>
                <a:ext cx="315516" cy="3077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5EEE8F43-85DD-4BC3-8FF4-1261DEA43B72}"/>
                  </a:ext>
                </a:extLst>
              </p:cNvPr>
              <p:cNvSpPr txBox="1"/>
              <p:nvPr/>
            </p:nvSpPr>
            <p:spPr>
              <a:xfrm>
                <a:off x="3942013" y="2719851"/>
                <a:ext cx="1366656" cy="55848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5EEE8F43-85DD-4BC3-8FF4-1261DEA43B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2013" y="2719851"/>
                <a:ext cx="1366656" cy="55848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65">
                <a:extLst>
                  <a:ext uri="{FF2B5EF4-FFF2-40B4-BE49-F238E27FC236}">
                    <a16:creationId xmlns:a16="http://schemas.microsoft.com/office/drawing/2014/main" id="{CB2E65F6-21AC-4648-9229-9DA9E8A86696}"/>
                  </a:ext>
                </a:extLst>
              </p:cNvPr>
              <p:cNvSpPr txBox="1"/>
              <p:nvPr/>
            </p:nvSpPr>
            <p:spPr>
              <a:xfrm>
                <a:off x="3943492" y="3404912"/>
                <a:ext cx="1996187" cy="55848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5" name="TextBox 65">
                <a:extLst>
                  <a:ext uri="{FF2B5EF4-FFF2-40B4-BE49-F238E27FC236}">
                    <a16:creationId xmlns:a16="http://schemas.microsoft.com/office/drawing/2014/main" id="{CB2E65F6-21AC-4648-9229-9DA9E8A866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3492" y="3404912"/>
                <a:ext cx="1996187" cy="55848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65">
                <a:extLst>
                  <a:ext uri="{FF2B5EF4-FFF2-40B4-BE49-F238E27FC236}">
                    <a16:creationId xmlns:a16="http://schemas.microsoft.com/office/drawing/2014/main" id="{07B48DA2-DE5B-47E3-8E98-B278A7B2BC02}"/>
                  </a:ext>
                </a:extLst>
              </p:cNvPr>
              <p:cNvSpPr txBox="1"/>
              <p:nvPr/>
            </p:nvSpPr>
            <p:spPr>
              <a:xfrm>
                <a:off x="3952370" y="4061860"/>
                <a:ext cx="2355132" cy="55848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6" name="TextBox 65">
                <a:extLst>
                  <a:ext uri="{FF2B5EF4-FFF2-40B4-BE49-F238E27FC236}">
                    <a16:creationId xmlns:a16="http://schemas.microsoft.com/office/drawing/2014/main" id="{07B48DA2-DE5B-47E3-8E98-B278A7B2BC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370" y="4061860"/>
                <a:ext cx="2355132" cy="55848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65">
                <a:extLst>
                  <a:ext uri="{FF2B5EF4-FFF2-40B4-BE49-F238E27FC236}">
                    <a16:creationId xmlns:a16="http://schemas.microsoft.com/office/drawing/2014/main" id="{B21042ED-2398-4DBF-A3A3-33999E362899}"/>
                  </a:ext>
                </a:extLst>
              </p:cNvPr>
              <p:cNvSpPr txBox="1"/>
              <p:nvPr/>
            </p:nvSpPr>
            <p:spPr>
              <a:xfrm>
                <a:off x="3927217" y="4658144"/>
                <a:ext cx="2070952" cy="675185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Sup>
                        <m:sSubSup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5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f>
                                    <m:f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num>
                                    <m:den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  <m:sup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b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7" name="TextBox 65">
                <a:extLst>
                  <a:ext uri="{FF2B5EF4-FFF2-40B4-BE49-F238E27FC236}">
                    <a16:creationId xmlns:a16="http://schemas.microsoft.com/office/drawing/2014/main" id="{B21042ED-2398-4DBF-A3A3-33999E3628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7217" y="4658144"/>
                <a:ext cx="2070952" cy="67518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65">
                <a:extLst>
                  <a:ext uri="{FF2B5EF4-FFF2-40B4-BE49-F238E27FC236}">
                    <a16:creationId xmlns:a16="http://schemas.microsoft.com/office/drawing/2014/main" id="{F79FC216-D828-45EA-AAF4-AF6AEABE944A}"/>
                  </a:ext>
                </a:extLst>
              </p:cNvPr>
              <p:cNvSpPr txBox="1"/>
              <p:nvPr/>
            </p:nvSpPr>
            <p:spPr>
              <a:xfrm>
                <a:off x="3940682" y="5450713"/>
                <a:ext cx="4776629" cy="58176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(3)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f>
                                <m:f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(3)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(3)</m:t>
                          </m:r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(1)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f>
                                <m:f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(1)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(1)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8" name="TextBox 65">
                <a:extLst>
                  <a:ext uri="{FF2B5EF4-FFF2-40B4-BE49-F238E27FC236}">
                    <a16:creationId xmlns:a16="http://schemas.microsoft.com/office/drawing/2014/main" id="{F79FC216-D828-45EA-AAF4-AF6AEABE94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0682" y="5450713"/>
                <a:ext cx="4776629" cy="58176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65">
                <a:extLst>
                  <a:ext uri="{FF2B5EF4-FFF2-40B4-BE49-F238E27FC236}">
                    <a16:creationId xmlns:a16="http://schemas.microsoft.com/office/drawing/2014/main" id="{88F8EC7D-4D49-4EE0-94D6-E260D282E867}"/>
                  </a:ext>
                </a:extLst>
              </p:cNvPr>
              <p:cNvSpPr txBox="1"/>
              <p:nvPr/>
            </p:nvSpPr>
            <p:spPr>
              <a:xfrm>
                <a:off x="4514889" y="1460199"/>
                <a:ext cx="1009058" cy="246221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sym typeface="Wingdings" panose="05000000000000000000" pitchFamily="2" charset="2"/>
                            </a:rPr>
                            <m:t>2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+1</m:t>
                      </m:r>
                      <m:r>
                        <a:rPr lang="en-US" sz="1600" i="1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sym typeface="Wingdings" panose="05000000000000000000" pitchFamily="2" charset="2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65">
                <a:extLst>
                  <a:ext uri="{FF2B5EF4-FFF2-40B4-BE49-F238E27FC236}">
                    <a16:creationId xmlns:a16="http://schemas.microsoft.com/office/drawing/2014/main" id="{88F8EC7D-4D49-4EE0-94D6-E260D282E8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4889" y="1460199"/>
                <a:ext cx="1009058" cy="246221"/>
              </a:xfrm>
              <a:prstGeom prst="rect">
                <a:avLst/>
              </a:prstGeom>
              <a:blipFill>
                <a:blip r:embed="rId16"/>
                <a:stretch>
                  <a:fillRect l="-4848" t="-2500" r="-1818" b="-25000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65">
                <a:extLst>
                  <a:ext uri="{FF2B5EF4-FFF2-40B4-BE49-F238E27FC236}">
                    <a16:creationId xmlns:a16="http://schemas.microsoft.com/office/drawing/2014/main" id="{FD6FCB1B-1426-4411-92E9-14E5544A09CA}"/>
                  </a:ext>
                </a:extLst>
              </p:cNvPr>
              <p:cNvSpPr txBox="1"/>
              <p:nvPr/>
            </p:nvSpPr>
            <p:spPr>
              <a:xfrm>
                <a:off x="3958437" y="6134293"/>
                <a:ext cx="1030667" cy="46102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  <m:t>1016</m:t>
                          </m:r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6" name="TextBox 65">
                <a:extLst>
                  <a:ext uri="{FF2B5EF4-FFF2-40B4-BE49-F238E27FC236}">
                    <a16:creationId xmlns:a16="http://schemas.microsoft.com/office/drawing/2014/main" id="{FD6FCB1B-1426-4411-92E9-14E5544A09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8437" y="6134293"/>
                <a:ext cx="1030667" cy="46102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947283" y="3060132"/>
            <a:ext cx="159438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4337" y="3227970"/>
            <a:ext cx="12542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the equation for x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2" name="Arc 42">
            <a:extLst>
              <a:ext uri="{FF2B5EF4-FFF2-40B4-BE49-F238E27FC236}">
                <a16:creationId xmlns:a16="http://schemas.microsoft.com/office/drawing/2014/main" id="{6C32B6D7-F511-4148-A1D1-A81F7535A1C1}"/>
              </a:ext>
            </a:extLst>
          </p:cNvPr>
          <p:cNvSpPr>
            <a:spLocks/>
          </p:cNvSpPr>
          <p:nvPr/>
        </p:nvSpPr>
        <p:spPr bwMode="auto">
          <a:xfrm>
            <a:off x="6381919" y="3707832"/>
            <a:ext cx="159438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3" name="Arc 42">
            <a:extLst>
              <a:ext uri="{FF2B5EF4-FFF2-40B4-BE49-F238E27FC236}">
                <a16:creationId xmlns:a16="http://schemas.microsoft.com/office/drawing/2014/main" id="{D7C2EF4D-F7E4-41B2-8202-A304DF39AAFA}"/>
              </a:ext>
            </a:extLst>
          </p:cNvPr>
          <p:cNvSpPr>
            <a:spLocks/>
          </p:cNvSpPr>
          <p:nvPr/>
        </p:nvSpPr>
        <p:spPr bwMode="auto">
          <a:xfrm>
            <a:off x="6360926" y="4401863"/>
            <a:ext cx="159438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4" name="Text Box 45">
            <a:extLst>
              <a:ext uri="{FF2B5EF4-FFF2-40B4-BE49-F238E27FC236}">
                <a16:creationId xmlns:a16="http://schemas.microsoft.com/office/drawing/2014/main" id="{98636B8A-6A7A-4C58-B829-41731FC6D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3029" y="3800118"/>
            <a:ext cx="22186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Square the bracket (do not forget this!)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0" name="Text Box 45">
            <a:extLst>
              <a:ext uri="{FF2B5EF4-FFF2-40B4-BE49-F238E27FC236}">
                <a16:creationId xmlns:a16="http://schemas.microsoft.com/office/drawing/2014/main" id="{1F9BB28B-088F-48F8-9151-F880E7F622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3936" y="4484624"/>
            <a:ext cx="17138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Integrate and use a square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1" name="Arc 42">
            <a:extLst>
              <a:ext uri="{FF2B5EF4-FFF2-40B4-BE49-F238E27FC236}">
                <a16:creationId xmlns:a16="http://schemas.microsoft.com/office/drawing/2014/main" id="{2BEDC173-F43C-4761-93A2-AD04691EF573}"/>
              </a:ext>
            </a:extLst>
          </p:cNvPr>
          <p:cNvSpPr>
            <a:spLocks/>
          </p:cNvSpPr>
          <p:nvPr/>
        </p:nvSpPr>
        <p:spPr bwMode="auto">
          <a:xfrm flipH="1">
            <a:off x="3641140" y="5029218"/>
            <a:ext cx="213880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2" name="Arc 42">
            <a:extLst>
              <a:ext uri="{FF2B5EF4-FFF2-40B4-BE49-F238E27FC236}">
                <a16:creationId xmlns:a16="http://schemas.microsoft.com/office/drawing/2014/main" id="{C9DED57C-7645-48C9-98FB-B7A751E6871D}"/>
              </a:ext>
            </a:extLst>
          </p:cNvPr>
          <p:cNvSpPr>
            <a:spLocks/>
          </p:cNvSpPr>
          <p:nvPr/>
        </p:nvSpPr>
        <p:spPr bwMode="auto">
          <a:xfrm flipH="1">
            <a:off x="3629673" y="5732773"/>
            <a:ext cx="213880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3" name="Text Box 45">
            <a:extLst>
              <a:ext uri="{FF2B5EF4-FFF2-40B4-BE49-F238E27FC236}">
                <a16:creationId xmlns:a16="http://schemas.microsoft.com/office/drawing/2014/main" id="{4A30AE89-A004-42E7-97EC-2A8A65CA2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2676" y="5111331"/>
            <a:ext cx="13137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as a subtraction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4" name="Text Box 45">
            <a:extLst>
              <a:ext uri="{FF2B5EF4-FFF2-40B4-BE49-F238E27FC236}">
                <a16:creationId xmlns:a16="http://schemas.microsoft.com/office/drawing/2014/main" id="{A734B5AA-8427-4AC3-941F-72E2743049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5878" y="5939359"/>
            <a:ext cx="85658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37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48" grpId="0"/>
      <p:bldP spid="36" grpId="0"/>
      <p:bldP spid="38" grpId="0" animBg="1"/>
      <p:bldP spid="41" grpId="0"/>
      <p:bldP spid="42" grpId="0" animBg="1"/>
      <p:bldP spid="43" grpId="0" animBg="1"/>
      <p:bldP spid="44" grpId="0"/>
      <p:bldP spid="50" grpId="0"/>
      <p:bldP spid="51" grpId="0" animBg="1"/>
      <p:bldP spid="52" grpId="0" animBg="1"/>
      <p:bldP spid="53" grpId="0"/>
      <p:bldP spid="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5C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997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ight Triangle 31"/>
          <p:cNvSpPr/>
          <p:nvPr/>
        </p:nvSpPr>
        <p:spPr>
          <a:xfrm>
            <a:off x="7258050" y="4495800"/>
            <a:ext cx="590550" cy="847725"/>
          </a:xfrm>
          <a:prstGeom prst="rtTriangle">
            <a:avLst/>
          </a:prstGeom>
          <a:solidFill>
            <a:srgbClr val="C0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7529513" y="1676400"/>
            <a:ext cx="619125" cy="857250"/>
          </a:xfrm>
          <a:prstGeom prst="rect">
            <a:avLst/>
          </a:prstGeom>
          <a:solidFill>
            <a:srgbClr val="C0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find the volume of shapes where part is a cylinder or cone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If part of the solid of revolution is a cylinder or cone, you can use their respective volume formulae: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Cylinder = </a:t>
                </a:r>
                <a14:m>
                  <m:oMath xmlns:m="http://schemas.openxmlformats.org/officeDocument/2006/math">
                    <m:r>
                      <a:rPr lang="en-US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Cone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sSup>
                      <m:sSupPr>
                        <m:ctrlPr>
                          <a:rPr lang="en-US" sz="1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2"/>
                <a:stretch>
                  <a:fillRect l="-336" t="-766" r="-1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5C</a:t>
            </a:r>
            <a:endParaRPr lang="en-GB" dirty="0">
              <a:latin typeface="Comic Sans MS" panose="030F0702030302020204" pitchFamily="66" charset="0"/>
            </a:endParaRPr>
          </a:p>
        </p:txBody>
      </p:sp>
      <p:cxnSp>
        <p:nvCxnSpPr>
          <p:cNvPr id="5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7244832" y="1248747"/>
            <a:ext cx="1128" cy="23997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033369" y="2528790"/>
            <a:ext cx="2508417" cy="136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472936" y="2349954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8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7131660" y="953472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cxnSp>
        <p:nvCxnSpPr>
          <p:cNvPr id="15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7257272" y="4069702"/>
            <a:ext cx="1128" cy="23997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045809" y="5349745"/>
            <a:ext cx="2508417" cy="136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485376" y="5170909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7134770" y="3774427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08455" y="1225013"/>
            <a:ext cx="23299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A cylinder can be formed by starting with a horizontal line and rotating it about the x-axis (or a vertical line about the y-axis)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27969" y="3973091"/>
            <a:ext cx="23299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</a:rPr>
              <a:t>A cone can be formed by starting with a straight diagonal line and rotating it about one of the x or y axes</a:t>
            </a:r>
          </a:p>
          <a:p>
            <a:pPr algn="ctr"/>
            <a:endParaRPr lang="en-US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sz="12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The radius and height depend on which way it is rotated!</a:t>
            </a:r>
            <a:endParaRPr lang="en-GB" sz="1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1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000380" y="1662247"/>
            <a:ext cx="2508417" cy="1361"/>
          </a:xfrm>
          <a:prstGeom prst="straightConnector1">
            <a:avLst/>
          </a:prstGeom>
          <a:ln w="317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7524751" y="1647826"/>
            <a:ext cx="4762" cy="885824"/>
          </a:xfrm>
          <a:prstGeom prst="straightConnector1">
            <a:avLst/>
          </a:prstGeom>
          <a:ln w="317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8143876" y="1647826"/>
            <a:ext cx="4762" cy="885824"/>
          </a:xfrm>
          <a:prstGeom prst="straightConnector1">
            <a:avLst/>
          </a:prstGeom>
          <a:ln w="317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>
            <a:off x="7058025" y="4191000"/>
            <a:ext cx="1552575" cy="2266950"/>
          </a:xfrm>
          <a:prstGeom prst="straightConnector1">
            <a:avLst/>
          </a:prstGeom>
          <a:ln w="3175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258050" y="5362575"/>
            <a:ext cx="647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Radius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496175" y="2524125"/>
            <a:ext cx="6735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Height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638925" y="4800600"/>
            <a:ext cx="6735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Height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629400" y="4791075"/>
            <a:ext cx="647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Radius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258050" y="5372100"/>
            <a:ext cx="6735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Height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162925" y="1971675"/>
            <a:ext cx="647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omic Sans MS" panose="030F0702030302020204" pitchFamily="66" charset="0"/>
              </a:rPr>
              <a:t>Radius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42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0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27" grpId="0" animBg="1"/>
      <p:bldP spid="7" grpId="0"/>
      <p:bldP spid="8" grpId="0"/>
      <p:bldP spid="17" grpId="0"/>
      <p:bldP spid="18" grpId="0"/>
      <p:bldP spid="19" grpId="0"/>
      <p:bldP spid="33" grpId="0"/>
      <p:bldP spid="33" grpId="1"/>
      <p:bldP spid="34" grpId="0"/>
      <p:bldP spid="35" grpId="0"/>
      <p:bldP spid="35" grpId="1"/>
      <p:bldP spid="36" grpId="0"/>
      <p:bldP spid="37" grpId="0"/>
      <p:bldP spid="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>
          <a:xfrm>
            <a:off x="6518275" y="2387600"/>
            <a:ext cx="1143000" cy="1076325"/>
          </a:xfrm>
          <a:custGeom>
            <a:avLst/>
            <a:gdLst>
              <a:gd name="connsiteX0" fmla="*/ 0 w 1143000"/>
              <a:gd name="connsiteY0" fmla="*/ 1073150 h 1076325"/>
              <a:gd name="connsiteX1" fmla="*/ 1143000 w 1143000"/>
              <a:gd name="connsiteY1" fmla="*/ 1076325 h 1076325"/>
              <a:gd name="connsiteX2" fmla="*/ 422275 w 1143000"/>
              <a:gd name="connsiteY2" fmla="*/ 0 h 1076325"/>
              <a:gd name="connsiteX3" fmla="*/ 336550 w 1143000"/>
              <a:gd name="connsiteY3" fmla="*/ 69850 h 1076325"/>
              <a:gd name="connsiteX4" fmla="*/ 260350 w 1143000"/>
              <a:gd name="connsiteY4" fmla="*/ 133350 h 1076325"/>
              <a:gd name="connsiteX5" fmla="*/ 158750 w 1143000"/>
              <a:gd name="connsiteY5" fmla="*/ 184150 h 1076325"/>
              <a:gd name="connsiteX6" fmla="*/ 76200 w 1143000"/>
              <a:gd name="connsiteY6" fmla="*/ 206375 h 1076325"/>
              <a:gd name="connsiteX7" fmla="*/ 0 w 1143000"/>
              <a:gd name="connsiteY7" fmla="*/ 209550 h 1076325"/>
              <a:gd name="connsiteX8" fmla="*/ 0 w 1143000"/>
              <a:gd name="connsiteY8" fmla="*/ 1073150 h 1076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0" h="1076325">
                <a:moveTo>
                  <a:pt x="0" y="1073150"/>
                </a:moveTo>
                <a:lnTo>
                  <a:pt x="1143000" y="1076325"/>
                </a:lnTo>
                <a:lnTo>
                  <a:pt x="422275" y="0"/>
                </a:lnTo>
                <a:lnTo>
                  <a:pt x="336550" y="69850"/>
                </a:lnTo>
                <a:lnTo>
                  <a:pt x="260350" y="133350"/>
                </a:lnTo>
                <a:lnTo>
                  <a:pt x="158750" y="184150"/>
                </a:lnTo>
                <a:lnTo>
                  <a:pt x="76200" y="206375"/>
                </a:lnTo>
                <a:lnTo>
                  <a:pt x="0" y="209550"/>
                </a:lnTo>
                <a:lnTo>
                  <a:pt x="0" y="1073150"/>
                </a:lnTo>
                <a:close/>
              </a:path>
            </a:pathLst>
          </a:cu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find the volume of shapes where part is a cylinder or cone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The region R is bounded by the curve with equation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the line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=5−2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and the x and y axes.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Verify that the coordinates of A are (1,3)</a:t>
                </a:r>
              </a:p>
              <a:p>
                <a:pPr marL="342900" indent="-342900" algn="ctr">
                  <a:buAutoNum type="alphaLcParenR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A solid is created by rotating the region 360˚ about the x-axis. Find the volume of this solid</a:t>
                </a:r>
                <a:endParaRPr lang="en-GB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2"/>
                <a:stretch>
                  <a:fillRect t="-766" r="-1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5C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9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40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522938" y="1367559"/>
            <a:ext cx="1128" cy="23997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169339" y="3465749"/>
            <a:ext cx="2508417" cy="136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608906" y="3286913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43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409766" y="1072284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cxnSp>
        <p:nvCxnSpPr>
          <p:cNvPr id="44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>
            <a:off x="6364705" y="1526507"/>
            <a:ext cx="1479884" cy="2213810"/>
          </a:xfrm>
          <a:prstGeom prst="straightConnector1">
            <a:avLst/>
          </a:prstGeom>
          <a:ln w="317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グループ化 28">
            <a:extLst>
              <a:ext uri="{FF2B5EF4-FFF2-40B4-BE49-F238E27FC236}">
                <a16:creationId xmlns:a16="http://schemas.microsoft.com/office/drawing/2014/main" id="{E32CE1FA-04F5-41DD-B964-4900E2E431F8}"/>
              </a:ext>
            </a:extLst>
          </p:cNvPr>
          <p:cNvGrpSpPr/>
          <p:nvPr/>
        </p:nvGrpSpPr>
        <p:grpSpPr>
          <a:xfrm>
            <a:off x="5673501" y="-458703"/>
            <a:ext cx="1677793" cy="6121972"/>
            <a:chOff x="4656101" y="1633380"/>
            <a:chExt cx="1141017" cy="3355870"/>
          </a:xfrm>
        </p:grpSpPr>
        <p:sp>
          <p:nvSpPr>
            <p:cNvPr id="46" name="円弧 5">
              <a:extLst>
                <a:ext uri="{FF2B5EF4-FFF2-40B4-BE49-F238E27FC236}">
                  <a16:creationId xmlns:a16="http://schemas.microsoft.com/office/drawing/2014/main" id="{9F873EA3-0B08-4E7E-B353-DD9A19071E15}"/>
                </a:ext>
              </a:extLst>
            </p:cNvPr>
            <p:cNvSpPr/>
            <p:nvPr/>
          </p:nvSpPr>
          <p:spPr>
            <a:xfrm rot="16200000">
              <a:off x="4390008" y="3582140"/>
              <a:ext cx="1677879" cy="1136341"/>
            </a:xfrm>
            <a:prstGeom prst="arc">
              <a:avLst>
                <a:gd name="adj1" fmla="val 17725609"/>
                <a:gd name="adj2" fmla="val 0"/>
              </a:avLst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円弧 27">
              <a:extLst>
                <a:ext uri="{FF2B5EF4-FFF2-40B4-BE49-F238E27FC236}">
                  <a16:creationId xmlns:a16="http://schemas.microsoft.com/office/drawing/2014/main" id="{1DB9BA76-1B7C-406E-BBB2-348E371A18DE}"/>
                </a:ext>
              </a:extLst>
            </p:cNvPr>
            <p:cNvSpPr/>
            <p:nvPr/>
          </p:nvSpPr>
          <p:spPr>
            <a:xfrm rot="5400000">
              <a:off x="4385332" y="1904149"/>
              <a:ext cx="1677879" cy="1136341"/>
            </a:xfrm>
            <a:prstGeom prst="arc">
              <a:avLst>
                <a:gd name="adj1" fmla="val 17725609"/>
                <a:gd name="adj2" fmla="val 0"/>
              </a:avLst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411452" y="1297906"/>
                <a:ext cx="1023229" cy="251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1452" y="1297906"/>
                <a:ext cx="1023229" cy="251800"/>
              </a:xfrm>
              <a:prstGeom prst="rect">
                <a:avLst/>
              </a:prstGeom>
              <a:blipFill>
                <a:blip r:embed="rId5"/>
                <a:stretch>
                  <a:fillRect l="-4167" t="-2439" r="-3571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7575884" y="3002379"/>
                <a:ext cx="104836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GB" sz="16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5884" y="3002379"/>
                <a:ext cx="1048364" cy="246221"/>
              </a:xfrm>
              <a:prstGeom prst="rect">
                <a:avLst/>
              </a:prstGeom>
              <a:blipFill>
                <a:blip r:embed="rId6"/>
                <a:stretch>
                  <a:fillRect l="-4070" r="-3488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651959" y="2926179"/>
                <a:ext cx="18915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1959" y="2926179"/>
                <a:ext cx="189154" cy="246221"/>
              </a:xfrm>
              <a:prstGeom prst="rect">
                <a:avLst/>
              </a:prstGeom>
              <a:blipFill>
                <a:blip r:embed="rId7"/>
                <a:stretch>
                  <a:fillRect l="-22581" r="-19355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762500" y="4814887"/>
                <a:ext cx="100751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2500" y="4814887"/>
                <a:ext cx="1007519" cy="246221"/>
              </a:xfrm>
              <a:prstGeom prst="rect">
                <a:avLst/>
              </a:prstGeom>
              <a:blipFill>
                <a:blip r:embed="rId8"/>
                <a:stretch>
                  <a:fillRect l="-4819" r="-3614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905625" y="4805362"/>
                <a:ext cx="1021242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=5−2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625" y="4805362"/>
                <a:ext cx="1021242" cy="246221"/>
              </a:xfrm>
              <a:prstGeom prst="rect">
                <a:avLst/>
              </a:prstGeom>
              <a:blipFill>
                <a:blip r:embed="rId9"/>
                <a:stretch>
                  <a:fillRect l="-4192" r="-3593" b="-219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752975" y="5319712"/>
                <a:ext cx="107984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(1)</m:t>
                          </m:r>
                        </m:e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2975" y="5319712"/>
                <a:ext cx="1079847" cy="246221"/>
              </a:xfrm>
              <a:prstGeom prst="rect">
                <a:avLst/>
              </a:prstGeom>
              <a:blipFill>
                <a:blip r:embed="rId10"/>
                <a:stretch>
                  <a:fillRect l="-3955" t="-2500" r="-3390" b="-3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6905625" y="5310187"/>
                <a:ext cx="118974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=5−2(1)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625" y="5310187"/>
                <a:ext cx="1189749" cy="246221"/>
              </a:xfrm>
              <a:prstGeom prst="rect">
                <a:avLst/>
              </a:prstGeom>
              <a:blipFill>
                <a:blip r:embed="rId11"/>
                <a:stretch>
                  <a:fillRect l="-3590" r="-5641" b="-3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752975" y="5815012"/>
                <a:ext cx="54713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2975" y="5815012"/>
                <a:ext cx="547137" cy="246221"/>
              </a:xfrm>
              <a:prstGeom prst="rect">
                <a:avLst/>
              </a:prstGeom>
              <a:blipFill>
                <a:blip r:embed="rId12"/>
                <a:stretch>
                  <a:fillRect l="-8989" r="-7865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6915150" y="5805487"/>
                <a:ext cx="54713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5150" y="5805487"/>
                <a:ext cx="547137" cy="246221"/>
              </a:xfrm>
              <a:prstGeom prst="rect">
                <a:avLst/>
              </a:prstGeom>
              <a:blipFill>
                <a:blip r:embed="rId13"/>
                <a:stretch>
                  <a:fillRect l="-8889" r="-7778" b="-219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3990976" y="4114800"/>
                <a:ext cx="494347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Sub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into both equations and show we get 3 for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in both cases</a:t>
                </a:r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976" y="4114800"/>
                <a:ext cx="4943474" cy="523220"/>
              </a:xfrm>
              <a:prstGeom prst="rect">
                <a:avLst/>
              </a:prstGeom>
              <a:blipFill>
                <a:blip r:embed="rId14"/>
                <a:stretch>
                  <a:fillRect t="-2326" r="-617" b="-104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7941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2" grpId="0"/>
      <p:bldP spid="43" grpId="0"/>
      <p:bldP spid="12" grpId="0"/>
      <p:bldP spid="48" grpId="0"/>
      <p:bldP spid="49" grpId="0"/>
      <p:bldP spid="14" grpId="0"/>
      <p:bldP spid="50" grpId="0"/>
      <p:bldP spid="51" grpId="0"/>
      <p:bldP spid="52" grpId="0"/>
      <p:bldP spid="53" grpId="0"/>
      <p:bldP spid="54" grpId="0"/>
      <p:bldP spid="2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>
          <a:xfrm>
            <a:off x="6518275" y="2387600"/>
            <a:ext cx="1143000" cy="1076325"/>
          </a:xfrm>
          <a:custGeom>
            <a:avLst/>
            <a:gdLst>
              <a:gd name="connsiteX0" fmla="*/ 0 w 1143000"/>
              <a:gd name="connsiteY0" fmla="*/ 1073150 h 1076325"/>
              <a:gd name="connsiteX1" fmla="*/ 1143000 w 1143000"/>
              <a:gd name="connsiteY1" fmla="*/ 1076325 h 1076325"/>
              <a:gd name="connsiteX2" fmla="*/ 422275 w 1143000"/>
              <a:gd name="connsiteY2" fmla="*/ 0 h 1076325"/>
              <a:gd name="connsiteX3" fmla="*/ 336550 w 1143000"/>
              <a:gd name="connsiteY3" fmla="*/ 69850 h 1076325"/>
              <a:gd name="connsiteX4" fmla="*/ 260350 w 1143000"/>
              <a:gd name="connsiteY4" fmla="*/ 133350 h 1076325"/>
              <a:gd name="connsiteX5" fmla="*/ 158750 w 1143000"/>
              <a:gd name="connsiteY5" fmla="*/ 184150 h 1076325"/>
              <a:gd name="connsiteX6" fmla="*/ 76200 w 1143000"/>
              <a:gd name="connsiteY6" fmla="*/ 206375 h 1076325"/>
              <a:gd name="connsiteX7" fmla="*/ 0 w 1143000"/>
              <a:gd name="connsiteY7" fmla="*/ 209550 h 1076325"/>
              <a:gd name="connsiteX8" fmla="*/ 0 w 1143000"/>
              <a:gd name="connsiteY8" fmla="*/ 1073150 h 1076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0" h="1076325">
                <a:moveTo>
                  <a:pt x="0" y="1073150"/>
                </a:moveTo>
                <a:lnTo>
                  <a:pt x="1143000" y="1076325"/>
                </a:lnTo>
                <a:lnTo>
                  <a:pt x="422275" y="0"/>
                </a:lnTo>
                <a:lnTo>
                  <a:pt x="336550" y="69850"/>
                </a:lnTo>
                <a:lnTo>
                  <a:pt x="260350" y="133350"/>
                </a:lnTo>
                <a:lnTo>
                  <a:pt x="158750" y="184150"/>
                </a:lnTo>
                <a:lnTo>
                  <a:pt x="76200" y="206375"/>
                </a:lnTo>
                <a:lnTo>
                  <a:pt x="0" y="209550"/>
                </a:lnTo>
                <a:lnTo>
                  <a:pt x="0" y="1073150"/>
                </a:lnTo>
                <a:close/>
              </a:path>
            </a:pathLst>
          </a:cu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find the volume of shapes where part is a cylinder or cone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The region R is bounded by the curve with equation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the line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=5−2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and the x and y axes.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Verify that the coordinates of A are (1,3)</a:t>
                </a:r>
              </a:p>
              <a:p>
                <a:pPr marL="342900" indent="-342900" algn="ctr">
                  <a:buAutoNum type="alphaLcParenR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A solid is created by rotating the region 360˚ about the x-axis. Find the volume of this solid</a:t>
                </a:r>
                <a:endParaRPr lang="en-GB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2"/>
                <a:stretch>
                  <a:fillRect t="-766" r="-1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5C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9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40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522938" y="1367559"/>
            <a:ext cx="1128" cy="23997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169339" y="3465749"/>
            <a:ext cx="2508417" cy="136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608906" y="3286913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43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409766" y="1072284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cxnSp>
        <p:nvCxnSpPr>
          <p:cNvPr id="44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>
            <a:off x="6364705" y="1526507"/>
            <a:ext cx="1479884" cy="2213810"/>
          </a:xfrm>
          <a:prstGeom prst="straightConnector1">
            <a:avLst/>
          </a:prstGeom>
          <a:ln w="317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グループ化 28">
            <a:extLst>
              <a:ext uri="{FF2B5EF4-FFF2-40B4-BE49-F238E27FC236}">
                <a16:creationId xmlns:a16="http://schemas.microsoft.com/office/drawing/2014/main" id="{E32CE1FA-04F5-41DD-B964-4900E2E431F8}"/>
              </a:ext>
            </a:extLst>
          </p:cNvPr>
          <p:cNvGrpSpPr/>
          <p:nvPr/>
        </p:nvGrpSpPr>
        <p:grpSpPr>
          <a:xfrm>
            <a:off x="5673501" y="-458703"/>
            <a:ext cx="1677793" cy="6121972"/>
            <a:chOff x="4656101" y="1633380"/>
            <a:chExt cx="1141017" cy="3355870"/>
          </a:xfrm>
        </p:grpSpPr>
        <p:sp>
          <p:nvSpPr>
            <p:cNvPr id="46" name="円弧 5">
              <a:extLst>
                <a:ext uri="{FF2B5EF4-FFF2-40B4-BE49-F238E27FC236}">
                  <a16:creationId xmlns:a16="http://schemas.microsoft.com/office/drawing/2014/main" id="{9F873EA3-0B08-4E7E-B353-DD9A19071E15}"/>
                </a:ext>
              </a:extLst>
            </p:cNvPr>
            <p:cNvSpPr/>
            <p:nvPr/>
          </p:nvSpPr>
          <p:spPr>
            <a:xfrm rot="16200000">
              <a:off x="4390008" y="3582140"/>
              <a:ext cx="1677879" cy="1136341"/>
            </a:xfrm>
            <a:prstGeom prst="arc">
              <a:avLst>
                <a:gd name="adj1" fmla="val 17725609"/>
                <a:gd name="adj2" fmla="val 0"/>
              </a:avLst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円弧 27">
              <a:extLst>
                <a:ext uri="{FF2B5EF4-FFF2-40B4-BE49-F238E27FC236}">
                  <a16:creationId xmlns:a16="http://schemas.microsoft.com/office/drawing/2014/main" id="{1DB9BA76-1B7C-406E-BBB2-348E371A18DE}"/>
                </a:ext>
              </a:extLst>
            </p:cNvPr>
            <p:cNvSpPr/>
            <p:nvPr/>
          </p:nvSpPr>
          <p:spPr>
            <a:xfrm rot="5400000">
              <a:off x="4385332" y="1904149"/>
              <a:ext cx="1677879" cy="1136341"/>
            </a:xfrm>
            <a:prstGeom prst="arc">
              <a:avLst>
                <a:gd name="adj1" fmla="val 17725609"/>
                <a:gd name="adj2" fmla="val 0"/>
              </a:avLst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411452" y="1297906"/>
                <a:ext cx="1023229" cy="251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1452" y="1297906"/>
                <a:ext cx="1023229" cy="251800"/>
              </a:xfrm>
              <a:prstGeom prst="rect">
                <a:avLst/>
              </a:prstGeom>
              <a:blipFill>
                <a:blip r:embed="rId5"/>
                <a:stretch>
                  <a:fillRect l="-4167" t="-2439" r="-3571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7575884" y="3002379"/>
                <a:ext cx="104836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GB" sz="16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5884" y="3002379"/>
                <a:ext cx="1048364" cy="246221"/>
              </a:xfrm>
              <a:prstGeom prst="rect">
                <a:avLst/>
              </a:prstGeom>
              <a:blipFill>
                <a:blip r:embed="rId6"/>
                <a:stretch>
                  <a:fillRect l="-4070" r="-3488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6651959" y="2926179"/>
                <a:ext cx="18915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1959" y="2926179"/>
                <a:ext cx="189154" cy="246221"/>
              </a:xfrm>
              <a:prstGeom prst="rect">
                <a:avLst/>
              </a:prstGeom>
              <a:blipFill>
                <a:blip r:embed="rId7"/>
                <a:stretch>
                  <a:fillRect l="-22581" r="-19355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645032" y="2905397"/>
                <a:ext cx="264752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5032" y="2905397"/>
                <a:ext cx="264752" cy="246221"/>
              </a:xfrm>
              <a:prstGeom prst="rect">
                <a:avLst/>
              </a:prstGeom>
              <a:blipFill>
                <a:blip r:embed="rId8"/>
                <a:stretch>
                  <a:fillRect l="-16279" r="-4651" b="-1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7056050" y="2983906"/>
                <a:ext cx="26949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6050" y="2983906"/>
                <a:ext cx="269497" cy="246221"/>
              </a:xfrm>
              <a:prstGeom prst="rect">
                <a:avLst/>
              </a:prstGeom>
              <a:blipFill>
                <a:blip r:embed="rId9"/>
                <a:stretch>
                  <a:fillRect l="-15556" r="-2222" b="-12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H="1" flipV="1">
            <a:off x="6945313" y="2359026"/>
            <a:ext cx="1587" cy="1095374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943725" y="2238375"/>
            <a:ext cx="554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(1,3)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821191" y="3451027"/>
            <a:ext cx="25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69871" y="1427584"/>
            <a:ext cx="1787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You can split the area into 2 parts and find both separately…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933825" y="3716888"/>
                <a:ext cx="246753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u="sng" dirty="0">
                    <a:latin typeface="Comic Sans MS" panose="030F0702030302020204" pitchFamily="66" charset="0"/>
                  </a:rPr>
                  <a:t>Volume of revolution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u="sng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u="sng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400" b="0" i="1" u="sng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GB" sz="1400" u="sng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3825" y="3716888"/>
                <a:ext cx="2467535" cy="307777"/>
              </a:xfrm>
              <a:prstGeom prst="rect">
                <a:avLst/>
              </a:prstGeom>
              <a:blipFill>
                <a:blip r:embed="rId10"/>
                <a:stretch>
                  <a:fillRect l="-741" t="-4000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7335540" y="3451027"/>
            <a:ext cx="5321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2.5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4007394" y="4021967"/>
                <a:ext cx="1028167" cy="418961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2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7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7394" y="4021967"/>
                <a:ext cx="1028167" cy="418961"/>
              </a:xfrm>
              <a:prstGeom prst="rect">
                <a:avLst/>
              </a:prstGeom>
              <a:blipFill>
                <a:blip r:embed="rId11"/>
                <a:stretch>
                  <a:fillRect l="-21302" t="-185294" r="-47337" b="-272059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3998064" y="4525821"/>
                <a:ext cx="1488292" cy="41485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2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2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12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+2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38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064" y="4525821"/>
                <a:ext cx="1488292" cy="414857"/>
              </a:xfrm>
              <a:prstGeom prst="rect">
                <a:avLst/>
              </a:prstGeom>
              <a:blipFill>
                <a:blip r:embed="rId12"/>
                <a:stretch>
                  <a:fillRect l="-14754" t="-183824" r="-2049" b="-273529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3982513" y="5014123"/>
                <a:ext cx="1719509" cy="41485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2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sSup>
                            <m:sSupPr>
                              <m:ctrlPr>
                                <a:rPr lang="en-US" sz="1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+4</m:t>
                          </m:r>
                          <m:sSup>
                            <m:sSupPr>
                              <m:ctrlP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+4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5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2513" y="5014123"/>
                <a:ext cx="1719509" cy="414857"/>
              </a:xfrm>
              <a:prstGeom prst="rect">
                <a:avLst/>
              </a:prstGeom>
              <a:blipFill>
                <a:blip r:embed="rId13"/>
                <a:stretch>
                  <a:fillRect l="-12411" t="-185294" r="-1773" b="-272059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3957632" y="5530417"/>
                <a:ext cx="1548373" cy="492507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2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Sup>
                        <m:sSubSupPr>
                          <m:ctrlPr>
                            <a:rPr lang="en-US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2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2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20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7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den>
                              </m:f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sup>
                              </m:sSup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+4</m:t>
                              </m:r>
                              <m:r>
                                <a:rPr lang="en-US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  <m:sub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6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632" y="5530417"/>
                <a:ext cx="1548373" cy="492507"/>
              </a:xfrm>
              <a:prstGeom prst="rect">
                <a:avLst/>
              </a:prstGeom>
              <a:blipFill>
                <a:blip r:embed="rId14"/>
                <a:stretch>
                  <a:fillRect l="-787" b="-3704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3979404" y="6168008"/>
                <a:ext cx="601896" cy="345672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2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dirty="0" smtClean="0">
                              <a:latin typeface="Cambria Math" panose="02040503050406030204" pitchFamily="18" charset="0"/>
                            </a:rPr>
                            <m:t>36</m:t>
                          </m:r>
                          <m:r>
                            <a:rPr lang="en-US" sz="12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dirty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57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9404" y="6168008"/>
                <a:ext cx="601896" cy="345672"/>
              </a:xfrm>
              <a:prstGeom prst="rect">
                <a:avLst/>
              </a:prstGeom>
              <a:blipFill>
                <a:blip r:embed="rId15"/>
                <a:stretch>
                  <a:fillRect l="-6061" t="-3509" r="-2020" b="-14035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0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556669" y="4239491"/>
            <a:ext cx="168721" cy="515506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5288" y="4260275"/>
            <a:ext cx="12542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the equation for 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2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781805" y="4745182"/>
            <a:ext cx="168721" cy="515506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3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736778" y="5292436"/>
            <a:ext cx="168721" cy="515506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4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504714" y="5818909"/>
            <a:ext cx="168721" cy="515506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5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8415" y="4769430"/>
            <a:ext cx="12542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Square the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6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8077" y="5316685"/>
            <a:ext cx="16437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Integrate and use a square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7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8359" y="5853550"/>
            <a:ext cx="28110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 (you need to write the substitution step as well remember!)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98764" y="5791606"/>
                <a:ext cx="2904770" cy="3969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Volume of revolution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64" y="5791606"/>
                <a:ext cx="2904770" cy="396968"/>
              </a:xfrm>
              <a:prstGeom prst="rect">
                <a:avLst/>
              </a:prstGeom>
              <a:blipFill>
                <a:blip r:embed="rId16"/>
                <a:stretch>
                  <a:fillRect l="-630" b="-46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511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28" grpId="0"/>
      <p:bldP spid="32" grpId="0"/>
      <p:bldP spid="6" grpId="0"/>
      <p:bldP spid="34" grpId="0"/>
      <p:bldP spid="7" grpId="0"/>
      <p:bldP spid="8" grpId="0"/>
      <p:bldP spid="36" grpId="0"/>
      <p:bldP spid="37" grpId="0"/>
      <p:bldP spid="38" grpId="0"/>
      <p:bldP spid="55" grpId="0"/>
      <p:bldP spid="56" grpId="0"/>
      <p:bldP spid="57" grpId="0"/>
      <p:bldP spid="60" grpId="0" animBg="1"/>
      <p:bldP spid="61" grpId="0"/>
      <p:bldP spid="62" grpId="0" animBg="1"/>
      <p:bldP spid="63" grpId="0" animBg="1"/>
      <p:bldP spid="64" grpId="0" animBg="1"/>
      <p:bldP spid="65" grpId="0"/>
      <p:bldP spid="66" grpId="0"/>
      <p:bldP spid="67" grpId="0"/>
      <p:bldP spid="6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>
          <a:xfrm>
            <a:off x="6518275" y="2387600"/>
            <a:ext cx="1143000" cy="1076325"/>
          </a:xfrm>
          <a:custGeom>
            <a:avLst/>
            <a:gdLst>
              <a:gd name="connsiteX0" fmla="*/ 0 w 1143000"/>
              <a:gd name="connsiteY0" fmla="*/ 1073150 h 1076325"/>
              <a:gd name="connsiteX1" fmla="*/ 1143000 w 1143000"/>
              <a:gd name="connsiteY1" fmla="*/ 1076325 h 1076325"/>
              <a:gd name="connsiteX2" fmla="*/ 422275 w 1143000"/>
              <a:gd name="connsiteY2" fmla="*/ 0 h 1076325"/>
              <a:gd name="connsiteX3" fmla="*/ 336550 w 1143000"/>
              <a:gd name="connsiteY3" fmla="*/ 69850 h 1076325"/>
              <a:gd name="connsiteX4" fmla="*/ 260350 w 1143000"/>
              <a:gd name="connsiteY4" fmla="*/ 133350 h 1076325"/>
              <a:gd name="connsiteX5" fmla="*/ 158750 w 1143000"/>
              <a:gd name="connsiteY5" fmla="*/ 184150 h 1076325"/>
              <a:gd name="connsiteX6" fmla="*/ 76200 w 1143000"/>
              <a:gd name="connsiteY6" fmla="*/ 206375 h 1076325"/>
              <a:gd name="connsiteX7" fmla="*/ 0 w 1143000"/>
              <a:gd name="connsiteY7" fmla="*/ 209550 h 1076325"/>
              <a:gd name="connsiteX8" fmla="*/ 0 w 1143000"/>
              <a:gd name="connsiteY8" fmla="*/ 1073150 h 1076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43000" h="1076325">
                <a:moveTo>
                  <a:pt x="0" y="1073150"/>
                </a:moveTo>
                <a:lnTo>
                  <a:pt x="1143000" y="1076325"/>
                </a:lnTo>
                <a:lnTo>
                  <a:pt x="422275" y="0"/>
                </a:lnTo>
                <a:lnTo>
                  <a:pt x="336550" y="69850"/>
                </a:lnTo>
                <a:lnTo>
                  <a:pt x="260350" y="133350"/>
                </a:lnTo>
                <a:lnTo>
                  <a:pt x="158750" y="184150"/>
                </a:lnTo>
                <a:lnTo>
                  <a:pt x="76200" y="206375"/>
                </a:lnTo>
                <a:lnTo>
                  <a:pt x="0" y="209550"/>
                </a:lnTo>
                <a:lnTo>
                  <a:pt x="0" y="1073150"/>
                </a:lnTo>
                <a:close/>
              </a:path>
            </a:pathLst>
          </a:custGeom>
          <a:solidFill>
            <a:schemeClr val="accent4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6645032" y="2905397"/>
                <a:ext cx="264752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5032" y="2905397"/>
                <a:ext cx="264752" cy="246221"/>
              </a:xfrm>
              <a:prstGeom prst="rect">
                <a:avLst/>
              </a:prstGeom>
              <a:blipFill>
                <a:blip r:embed="rId2"/>
                <a:stretch>
                  <a:fillRect l="-16279" r="-4651" b="-1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find the volume of shapes where part is a cylinder or cone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The region R is bounded by the curve with equation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the line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=5−2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and the x and y axes.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Verify that the coordinates of A are (1,3)</a:t>
                </a:r>
              </a:p>
              <a:p>
                <a:pPr marL="342900" indent="-342900" algn="ctr">
                  <a:buAutoNum type="alphaLcParenR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A solid is created by rotating the region 360˚ about the x-axis. Find the volume of this solid</a:t>
                </a:r>
                <a:endParaRPr lang="en-GB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3"/>
                <a:stretch>
                  <a:fillRect t="-766" r="-117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5C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9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40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522938" y="1367559"/>
            <a:ext cx="1128" cy="23997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169339" y="3465749"/>
            <a:ext cx="2508417" cy="136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608906" y="3286913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43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409766" y="1072284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cxnSp>
        <p:nvCxnSpPr>
          <p:cNvPr id="44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>
            <a:off x="6364705" y="1526507"/>
            <a:ext cx="1479884" cy="2213810"/>
          </a:xfrm>
          <a:prstGeom prst="straightConnector1">
            <a:avLst/>
          </a:prstGeom>
          <a:ln w="317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グループ化 28">
            <a:extLst>
              <a:ext uri="{FF2B5EF4-FFF2-40B4-BE49-F238E27FC236}">
                <a16:creationId xmlns:a16="http://schemas.microsoft.com/office/drawing/2014/main" id="{E32CE1FA-04F5-41DD-B964-4900E2E431F8}"/>
              </a:ext>
            </a:extLst>
          </p:cNvPr>
          <p:cNvGrpSpPr/>
          <p:nvPr/>
        </p:nvGrpSpPr>
        <p:grpSpPr>
          <a:xfrm>
            <a:off x="5673501" y="-458703"/>
            <a:ext cx="1677793" cy="6121972"/>
            <a:chOff x="4656101" y="1633380"/>
            <a:chExt cx="1141017" cy="3355870"/>
          </a:xfrm>
        </p:grpSpPr>
        <p:sp>
          <p:nvSpPr>
            <p:cNvPr id="46" name="円弧 5">
              <a:extLst>
                <a:ext uri="{FF2B5EF4-FFF2-40B4-BE49-F238E27FC236}">
                  <a16:creationId xmlns:a16="http://schemas.microsoft.com/office/drawing/2014/main" id="{9F873EA3-0B08-4E7E-B353-DD9A19071E15}"/>
                </a:ext>
              </a:extLst>
            </p:cNvPr>
            <p:cNvSpPr/>
            <p:nvPr/>
          </p:nvSpPr>
          <p:spPr>
            <a:xfrm rot="16200000">
              <a:off x="4390008" y="3582140"/>
              <a:ext cx="1677879" cy="1136341"/>
            </a:xfrm>
            <a:prstGeom prst="arc">
              <a:avLst>
                <a:gd name="adj1" fmla="val 17725609"/>
                <a:gd name="adj2" fmla="val 0"/>
              </a:avLst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円弧 27">
              <a:extLst>
                <a:ext uri="{FF2B5EF4-FFF2-40B4-BE49-F238E27FC236}">
                  <a16:creationId xmlns:a16="http://schemas.microsoft.com/office/drawing/2014/main" id="{1DB9BA76-1B7C-406E-BBB2-348E371A18DE}"/>
                </a:ext>
              </a:extLst>
            </p:cNvPr>
            <p:cNvSpPr/>
            <p:nvPr/>
          </p:nvSpPr>
          <p:spPr>
            <a:xfrm rot="5400000">
              <a:off x="4385332" y="1904149"/>
              <a:ext cx="1677879" cy="1136341"/>
            </a:xfrm>
            <a:prstGeom prst="arc">
              <a:avLst>
                <a:gd name="adj1" fmla="val 17725609"/>
                <a:gd name="adj2" fmla="val 0"/>
              </a:avLst>
            </a:prstGeom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411452" y="1297906"/>
                <a:ext cx="1023229" cy="251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1452" y="1297906"/>
                <a:ext cx="1023229" cy="251800"/>
              </a:xfrm>
              <a:prstGeom prst="rect">
                <a:avLst/>
              </a:prstGeom>
              <a:blipFill>
                <a:blip r:embed="rId6"/>
                <a:stretch>
                  <a:fillRect l="-4167" t="-2439" r="-3571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7575884" y="3002379"/>
                <a:ext cx="104836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GB" sz="16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5884" y="3002379"/>
                <a:ext cx="1048364" cy="246221"/>
              </a:xfrm>
              <a:prstGeom prst="rect">
                <a:avLst/>
              </a:prstGeom>
              <a:blipFill>
                <a:blip r:embed="rId7"/>
                <a:stretch>
                  <a:fillRect l="-4070" r="-3488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7056050" y="2983906"/>
                <a:ext cx="269497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6050" y="2983906"/>
                <a:ext cx="269497" cy="246221"/>
              </a:xfrm>
              <a:prstGeom prst="rect">
                <a:avLst/>
              </a:prstGeom>
              <a:blipFill>
                <a:blip r:embed="rId8"/>
                <a:stretch>
                  <a:fillRect l="-15556" r="-2222" b="-12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H="1" flipV="1">
            <a:off x="6945313" y="2359026"/>
            <a:ext cx="1587" cy="1095374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943725" y="2238375"/>
            <a:ext cx="554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(1,3)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821191" y="3451027"/>
            <a:ext cx="25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69871" y="1427584"/>
            <a:ext cx="1787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You can split the area into 2 parts and find both separately…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933825" y="3716888"/>
                <a:ext cx="246753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u="sng" dirty="0">
                    <a:latin typeface="Comic Sans MS" panose="030F0702030302020204" pitchFamily="66" charset="0"/>
                  </a:rPr>
                  <a:t>Volume of revolution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u="sng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u="sng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400" b="0" i="1" u="sng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1400" u="sng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3825" y="3716888"/>
                <a:ext cx="2467535" cy="307777"/>
              </a:xfrm>
              <a:prstGeom prst="rect">
                <a:avLst/>
              </a:prstGeom>
              <a:blipFill>
                <a:blip r:embed="rId9"/>
                <a:stretch>
                  <a:fillRect l="-741" t="-4000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7335540" y="3451027"/>
            <a:ext cx="5321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2.5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498764" y="5791606"/>
                <a:ext cx="2904770" cy="3969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Volume of revolution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36</m:t>
                        </m:r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64" y="5791606"/>
                <a:ext cx="2904770" cy="396968"/>
              </a:xfrm>
              <a:prstGeom prst="rect">
                <a:avLst/>
              </a:prstGeom>
              <a:blipFill>
                <a:blip r:embed="rId10"/>
                <a:stretch>
                  <a:fillRect l="-630" b="-46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076210" y="3449782"/>
                <a:ext cx="383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6210" y="3449782"/>
                <a:ext cx="383438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667501" y="2625437"/>
                <a:ext cx="360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</m:oMath>
                  </m:oMathPara>
                </a14:m>
                <a:endParaRPr lang="en-GB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7501" y="2625437"/>
                <a:ext cx="360996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844638" y="4077266"/>
                <a:ext cx="504998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This will be a cone with height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1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, as shown…</a:t>
                </a:r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4638" y="4077266"/>
                <a:ext cx="5049982" cy="307777"/>
              </a:xfrm>
              <a:prstGeom prst="rect">
                <a:avLst/>
              </a:prstGeom>
              <a:blipFill>
                <a:blip r:embed="rId13"/>
                <a:stretch>
                  <a:fillRect t="-4000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010890" y="4504459"/>
                <a:ext cx="910377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0890" y="4504459"/>
                <a:ext cx="910377" cy="404726"/>
              </a:xfrm>
              <a:prstGeom prst="rect">
                <a:avLst/>
              </a:prstGeom>
              <a:blipFill>
                <a:blip r:embed="rId14"/>
                <a:stretch>
                  <a:fillRect l="-4027" r="-4027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007427" y="5051715"/>
                <a:ext cx="1345688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</m:e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(1.5)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7427" y="5051715"/>
                <a:ext cx="1345688" cy="404726"/>
              </a:xfrm>
              <a:prstGeom prst="rect">
                <a:avLst/>
              </a:prstGeom>
              <a:blipFill>
                <a:blip r:embed="rId15"/>
                <a:stretch>
                  <a:fillRect l="-2715" t="-1515" r="-4072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4014355" y="5609360"/>
                <a:ext cx="601447" cy="403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4355" y="5609360"/>
                <a:ext cx="601447" cy="403316"/>
              </a:xfrm>
              <a:prstGeom prst="rect">
                <a:avLst/>
              </a:prstGeom>
              <a:blipFill>
                <a:blip r:embed="rId16"/>
                <a:stretch>
                  <a:fillRect l="-6122" r="-3061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88373" y="6207242"/>
                <a:ext cx="2830390" cy="39722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Volume of revolution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1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GB" sz="14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373" y="6207242"/>
                <a:ext cx="2830390" cy="397225"/>
              </a:xfrm>
              <a:prstGeom prst="rect">
                <a:avLst/>
              </a:prstGeom>
              <a:blipFill>
                <a:blip r:embed="rId17"/>
                <a:stretch>
                  <a:fillRect l="-647" b="-46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380024" y="4759036"/>
            <a:ext cx="168721" cy="515506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9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43" y="4779820"/>
            <a:ext cx="12542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the equation for 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9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376561" y="5316681"/>
            <a:ext cx="168721" cy="515506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0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5180" y="5337465"/>
            <a:ext cx="125423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the equation for y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5226628" y="6083878"/>
                <a:ext cx="2170659" cy="4660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𝑻𝒐𝒕𝒂𝒍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𝑽𝒐𝒍𝒖𝒎𝒆</m:t>
                      </m:r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𝟏𝟑𝟓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𝟏𝟒</m:t>
                          </m:r>
                        </m:den>
                      </m:f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6628" y="6083878"/>
                <a:ext cx="2170659" cy="46602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8915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50" grpId="0"/>
      <p:bldP spid="51" grpId="0"/>
      <p:bldP spid="9" grpId="0"/>
      <p:bldP spid="52" grpId="0"/>
      <p:bldP spid="53" grpId="0"/>
      <p:bldP spid="54" grpId="0"/>
      <p:bldP spid="58" grpId="0" animBg="1"/>
      <p:bldP spid="59" grpId="0"/>
      <p:bldP spid="69" grpId="0" animBg="1"/>
      <p:bldP spid="70" grpId="0"/>
      <p:bldP spid="7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Prior Knowledge Check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87383" y="1393371"/>
                <a:ext cx="3979817" cy="4763590"/>
              </a:xfrm>
            </p:spPr>
            <p:txBody>
              <a:bodyPr>
                <a:normAutofit/>
              </a:bodyPr>
              <a:lstStyle/>
              <a:p>
                <a:pPr marL="342900" indent="-342900">
                  <a:buAutoNum type="arabicParenR"/>
                </a:pPr>
                <a:r>
                  <a:rPr lang="en-US" sz="1800" dirty="0">
                    <a:latin typeface="Comic Sans MS" panose="030F0702030302020204" pitchFamily="66" charset="0"/>
                  </a:rPr>
                  <a:t>Evaluate:</a:t>
                </a: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a) 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  <m:e>
                        <m:d>
                          <m:dPr>
                            <m:ctrlPr>
                              <a:rPr lang="en-US" sz="18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18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−8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nary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b)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  <m:e>
                        <m:d>
                          <m:d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18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en-US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rad>
                              </m:den>
                            </m:f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</m:sup>
                            </m:sSup>
                          </m:e>
                        </m:d>
                      </m:e>
                    </m:nary>
                    <m:r>
                      <a:rPr lang="en-US" sz="1800" i="1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c)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1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  <m:e>
                        <m:d>
                          <m:dPr>
                            <m:ctrlPr>
                              <a:rPr lang="en-US" sz="1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18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en-US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+8</m:t>
                                </m:r>
                                <m:r>
                                  <a:rPr lang="en-US" sz="1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1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e>
                    </m:nary>
                    <m:r>
                      <a:rPr lang="en-US" sz="1800" i="1">
                        <a:latin typeface="Cambria Math" panose="02040503050406030204" pitchFamily="18" charset="0"/>
                      </a:rPr>
                      <m:t>𝑑𝑥</m:t>
                    </m:r>
                  </m:oMath>
                </a14:m>
                <a:endParaRPr lang="en-GB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2) Find the area of the region R bounded by the curve                     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+3)</m:t>
                    </m:r>
                    <m:sSup>
                      <m:sSup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18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 and the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 axis.</a:t>
                </a: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7383" y="1393371"/>
                <a:ext cx="3979817" cy="4763590"/>
              </a:xfrm>
              <a:blipFill>
                <a:blip r:embed="rId2"/>
                <a:stretch>
                  <a:fillRect l="-1838" t="-3073" r="-306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659086" y="1358537"/>
                <a:ext cx="3979817" cy="476359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3) Find the area of the finite region bounded by the curve     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+6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+4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 and the line      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=10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9086" y="1358537"/>
                <a:ext cx="3979817" cy="4763590"/>
              </a:xfrm>
              <a:prstGeom prst="rect">
                <a:avLst/>
              </a:prstGeom>
              <a:blipFill>
                <a:blip r:embed="rId3"/>
                <a:stretch>
                  <a:fillRect l="-1225" t="-12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516778" y="1776548"/>
                <a:ext cx="54694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64</m:t>
                      </m:r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6778" y="1776548"/>
                <a:ext cx="546945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277292" y="2207622"/>
                <a:ext cx="689612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472</m:t>
                          </m:r>
                        </m:num>
                        <m:den>
                          <m:r>
                            <a:rPr lang="en-US" sz="2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7292" y="2207622"/>
                <a:ext cx="689612" cy="66851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68286" y="2956559"/>
                <a:ext cx="404277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sz="2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8286" y="2956559"/>
                <a:ext cx="404277" cy="6685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859280" y="5299166"/>
                <a:ext cx="546945" cy="6685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64</m:t>
                          </m:r>
                        </m:num>
                        <m:den>
                          <m:r>
                            <a:rPr lang="en-US" sz="2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9280" y="5299166"/>
                <a:ext cx="546945" cy="66851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122126" y="2429691"/>
                <a:ext cx="689612" cy="6768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125</m:t>
                          </m:r>
                        </m:num>
                        <m:den>
                          <m:r>
                            <a:rPr lang="en-US" sz="2000" b="0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000" dirty="0">
                  <a:solidFill>
                    <a:srgbClr val="FF000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2126" y="2429691"/>
                <a:ext cx="689612" cy="67685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59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/>
          <p:cNvSpPr/>
          <p:nvPr/>
        </p:nvSpPr>
        <p:spPr>
          <a:xfrm>
            <a:off x="6877050" y="2143125"/>
            <a:ext cx="676275" cy="926306"/>
          </a:xfrm>
          <a:custGeom>
            <a:avLst/>
            <a:gdLst>
              <a:gd name="connsiteX0" fmla="*/ 676275 w 676275"/>
              <a:gd name="connsiteY0" fmla="*/ 0 h 926306"/>
              <a:gd name="connsiteX1" fmla="*/ 357188 w 676275"/>
              <a:gd name="connsiteY1" fmla="*/ 185738 h 926306"/>
              <a:gd name="connsiteX2" fmla="*/ 195263 w 676275"/>
              <a:gd name="connsiteY2" fmla="*/ 300038 h 926306"/>
              <a:gd name="connsiteX3" fmla="*/ 0 w 676275"/>
              <a:gd name="connsiteY3" fmla="*/ 457200 h 926306"/>
              <a:gd name="connsiteX4" fmla="*/ 100013 w 676275"/>
              <a:gd name="connsiteY4" fmla="*/ 590550 h 926306"/>
              <a:gd name="connsiteX5" fmla="*/ 233363 w 676275"/>
              <a:gd name="connsiteY5" fmla="*/ 716756 h 926306"/>
              <a:gd name="connsiteX6" fmla="*/ 442913 w 676275"/>
              <a:gd name="connsiteY6" fmla="*/ 840581 h 926306"/>
              <a:gd name="connsiteX7" fmla="*/ 664369 w 676275"/>
              <a:gd name="connsiteY7" fmla="*/ 926306 h 926306"/>
              <a:gd name="connsiteX8" fmla="*/ 676275 w 676275"/>
              <a:gd name="connsiteY8" fmla="*/ 0 h 926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6275" h="926306">
                <a:moveTo>
                  <a:pt x="676275" y="0"/>
                </a:moveTo>
                <a:lnTo>
                  <a:pt x="357188" y="185738"/>
                </a:lnTo>
                <a:lnTo>
                  <a:pt x="195263" y="300038"/>
                </a:lnTo>
                <a:lnTo>
                  <a:pt x="0" y="457200"/>
                </a:lnTo>
                <a:lnTo>
                  <a:pt x="100013" y="590550"/>
                </a:lnTo>
                <a:lnTo>
                  <a:pt x="233363" y="716756"/>
                </a:lnTo>
                <a:lnTo>
                  <a:pt x="442913" y="840581"/>
                </a:lnTo>
                <a:lnTo>
                  <a:pt x="664369" y="926306"/>
                </a:lnTo>
                <a:cubicBezTo>
                  <a:pt x="665956" y="619125"/>
                  <a:pt x="667544" y="311944"/>
                  <a:pt x="676275" y="0"/>
                </a:cubicBezTo>
                <a:close/>
              </a:path>
            </a:pathLst>
          </a:custGeom>
          <a:solidFill>
            <a:schemeClr val="accent6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find the volume of shapes where part is a cylinder or cone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The diagram shows the region R bounded by the curves with equations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the line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 The region is rotated through 360˚ about the x-axis. Find the exact volume of the solid generated.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We need to start by finding the point of intersection. This will give us the limits we need…</a:t>
                </a: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GB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2"/>
                <a:stretch>
                  <a:fillRect l="-671" t="-766" r="-23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5C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9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9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470687" y="1280474"/>
            <a:ext cx="1128" cy="23997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117088" y="3378664"/>
            <a:ext cx="2508417" cy="136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556655" y="3199828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357515" y="985199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sp>
        <p:nvSpPr>
          <p:cNvPr id="6" name="Freeform 5"/>
          <p:cNvSpPr/>
          <p:nvPr/>
        </p:nvSpPr>
        <p:spPr>
          <a:xfrm>
            <a:off x="6618514" y="1306286"/>
            <a:ext cx="2246811" cy="1924594"/>
          </a:xfrm>
          <a:custGeom>
            <a:avLst/>
            <a:gdLst>
              <a:gd name="connsiteX0" fmla="*/ 0 w 2246811"/>
              <a:gd name="connsiteY0" fmla="*/ 0 h 1924594"/>
              <a:gd name="connsiteX1" fmla="*/ 452846 w 2246811"/>
              <a:gd name="connsiteY1" fmla="*/ 1524000 h 1924594"/>
              <a:gd name="connsiteX2" fmla="*/ 2246811 w 2246811"/>
              <a:gd name="connsiteY2" fmla="*/ 1924594 h 1924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46811" h="1924594">
                <a:moveTo>
                  <a:pt x="0" y="0"/>
                </a:moveTo>
                <a:cubicBezTo>
                  <a:pt x="39189" y="601617"/>
                  <a:pt x="78378" y="1203234"/>
                  <a:pt x="452846" y="1524000"/>
                </a:cubicBezTo>
                <a:cubicBezTo>
                  <a:pt x="827314" y="1844766"/>
                  <a:pt x="1537062" y="1884680"/>
                  <a:pt x="2246811" y="1924594"/>
                </a:cubicBezTo>
              </a:path>
            </a:pathLst>
          </a:cu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212183" y="1415143"/>
                <a:ext cx="691215" cy="2507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2183" y="1415143"/>
                <a:ext cx="691215" cy="250774"/>
              </a:xfrm>
              <a:prstGeom prst="rect">
                <a:avLst/>
              </a:prstGeom>
              <a:blipFill>
                <a:blip r:embed="rId5"/>
                <a:stretch>
                  <a:fillRect l="-7018" r="-3509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338458" y="2708365"/>
                <a:ext cx="679866" cy="4626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8458" y="2708365"/>
                <a:ext cx="679866" cy="4626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7539084" y="2133600"/>
            <a:ext cx="11247" cy="1259841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413374" y="3390067"/>
            <a:ext cx="25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5" name="Arc 8">
            <a:extLst>
              <a:ext uri="{FF2B5EF4-FFF2-40B4-BE49-F238E27FC236}">
                <a16:creationId xmlns:a16="http://schemas.microsoft.com/office/drawing/2014/main" id="{A4A9037A-0E7A-4AB0-B300-7B95F029C454}"/>
              </a:ext>
            </a:extLst>
          </p:cNvPr>
          <p:cNvSpPr/>
          <p:nvPr/>
        </p:nvSpPr>
        <p:spPr>
          <a:xfrm flipH="1">
            <a:off x="6467326" y="1265647"/>
            <a:ext cx="11181940" cy="4286249"/>
          </a:xfrm>
          <a:prstGeom prst="arc">
            <a:avLst>
              <a:gd name="adj1" fmla="val 20016464"/>
              <a:gd name="adj2" fmla="val 21568819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179917" y="2483493"/>
                <a:ext cx="18915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9917" y="2483493"/>
                <a:ext cx="189154" cy="246221"/>
              </a:xfrm>
              <a:prstGeom prst="rect">
                <a:avLst/>
              </a:prstGeom>
              <a:blipFill>
                <a:blip r:embed="rId7"/>
                <a:stretch>
                  <a:fillRect l="-25806" r="-16129"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136572" y="3078480"/>
                <a:ext cx="793422" cy="4626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6572" y="3078480"/>
                <a:ext cx="793422" cy="46262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241075" y="3766457"/>
                <a:ext cx="643509" cy="4626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f>
                            <m:f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1075" y="3766457"/>
                <a:ext cx="643509" cy="46262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905796" y="4380411"/>
                <a:ext cx="1253548" cy="6893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num>
                                    <m:den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796" y="4380411"/>
                <a:ext cx="1253548" cy="68935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901441" y="5107577"/>
                <a:ext cx="873957" cy="6893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GB" sz="16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sup>
                      </m:sSup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1441" y="5107577"/>
                <a:ext cx="873957" cy="68935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232367" y="5926183"/>
                <a:ext cx="543418" cy="4610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2367" y="5926183"/>
                <a:ext cx="543418" cy="46102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4970721" y="3444042"/>
            <a:ext cx="168721" cy="515506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7089" y="3464826"/>
            <a:ext cx="8660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Multiply by x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6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323420" y="4023162"/>
            <a:ext cx="154272" cy="644632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 Box 45">
                <a:extLst>
                  <a:ext uri="{FF2B5EF4-FFF2-40B4-BE49-F238E27FC236}">
                    <a16:creationId xmlns:a16="http://schemas.microsoft.com/office/drawing/2014/main" id="{440D02D7-97A1-4EEC-A688-FBC443C4DE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99787" y="4043946"/>
                <a:ext cx="1384190" cy="5390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200" dirty="0">
                    <a:solidFill>
                      <a:srgbClr val="FF0000"/>
                    </a:solidFill>
                    <a:latin typeface="Comic Sans MS" pitchFamily="66" charset="0"/>
                  </a:rPr>
                  <a:t>Raise each side to the power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37" name="Text Box 45">
                <a:extLst>
                  <a:ext uri="{FF2B5EF4-FFF2-40B4-BE49-F238E27FC236}">
                    <a16:creationId xmlns:a16="http://schemas.microsoft.com/office/drawing/2014/main" id="{440D02D7-97A1-4EEC-A688-FBC443C4DE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99787" y="4043946"/>
                <a:ext cx="1384190" cy="53905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223271" y="4750327"/>
            <a:ext cx="158625" cy="69252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4992494" y="5477493"/>
            <a:ext cx="158625" cy="69252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944983" y="4511040"/>
            <a:ext cx="313508" cy="53993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4650376" y="4532811"/>
            <a:ext cx="348343" cy="36140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4619896" y="3753395"/>
            <a:ext cx="300447" cy="387530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4228012" y="3757749"/>
            <a:ext cx="195942" cy="509452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827" y="4801592"/>
            <a:ext cx="9923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Simplify right side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5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4508" y="5615844"/>
            <a:ext cx="99230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 left side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334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7" grpId="0"/>
      <p:bldP spid="28" grpId="0"/>
      <p:bldP spid="32" grpId="0"/>
      <p:bldP spid="33" grpId="0"/>
      <p:bldP spid="34" grpId="0" animBg="1"/>
      <p:bldP spid="35" grpId="0"/>
      <p:bldP spid="36" grpId="0" animBg="1"/>
      <p:bldP spid="37" grpId="0"/>
      <p:bldP spid="38" grpId="0" animBg="1"/>
      <p:bldP spid="40" grpId="0" animBg="1"/>
      <p:bldP spid="22" grpId="0" animBg="1"/>
      <p:bldP spid="22" grpId="1" animBg="1"/>
      <p:bldP spid="41" grpId="0" animBg="1"/>
      <p:bldP spid="41" grpId="1" animBg="1"/>
      <p:bldP spid="42" grpId="0" animBg="1"/>
      <p:bldP spid="42" grpId="1" animBg="1"/>
      <p:bldP spid="43" grpId="0" animBg="1"/>
      <p:bldP spid="43" grpId="1" animBg="1"/>
      <p:bldP spid="44" grpId="0"/>
      <p:bldP spid="4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/>
          <p:cNvSpPr/>
          <p:nvPr/>
        </p:nvSpPr>
        <p:spPr>
          <a:xfrm>
            <a:off x="6877050" y="2143125"/>
            <a:ext cx="676275" cy="926306"/>
          </a:xfrm>
          <a:custGeom>
            <a:avLst/>
            <a:gdLst>
              <a:gd name="connsiteX0" fmla="*/ 676275 w 676275"/>
              <a:gd name="connsiteY0" fmla="*/ 0 h 926306"/>
              <a:gd name="connsiteX1" fmla="*/ 357188 w 676275"/>
              <a:gd name="connsiteY1" fmla="*/ 185738 h 926306"/>
              <a:gd name="connsiteX2" fmla="*/ 195263 w 676275"/>
              <a:gd name="connsiteY2" fmla="*/ 300038 h 926306"/>
              <a:gd name="connsiteX3" fmla="*/ 0 w 676275"/>
              <a:gd name="connsiteY3" fmla="*/ 457200 h 926306"/>
              <a:gd name="connsiteX4" fmla="*/ 100013 w 676275"/>
              <a:gd name="connsiteY4" fmla="*/ 590550 h 926306"/>
              <a:gd name="connsiteX5" fmla="*/ 233363 w 676275"/>
              <a:gd name="connsiteY5" fmla="*/ 716756 h 926306"/>
              <a:gd name="connsiteX6" fmla="*/ 442913 w 676275"/>
              <a:gd name="connsiteY6" fmla="*/ 840581 h 926306"/>
              <a:gd name="connsiteX7" fmla="*/ 664369 w 676275"/>
              <a:gd name="connsiteY7" fmla="*/ 926306 h 926306"/>
              <a:gd name="connsiteX8" fmla="*/ 676275 w 676275"/>
              <a:gd name="connsiteY8" fmla="*/ 0 h 926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6275" h="926306">
                <a:moveTo>
                  <a:pt x="676275" y="0"/>
                </a:moveTo>
                <a:lnTo>
                  <a:pt x="357188" y="185738"/>
                </a:lnTo>
                <a:lnTo>
                  <a:pt x="195263" y="300038"/>
                </a:lnTo>
                <a:lnTo>
                  <a:pt x="0" y="457200"/>
                </a:lnTo>
                <a:lnTo>
                  <a:pt x="100013" y="590550"/>
                </a:lnTo>
                <a:lnTo>
                  <a:pt x="233363" y="716756"/>
                </a:lnTo>
                <a:lnTo>
                  <a:pt x="442913" y="840581"/>
                </a:lnTo>
                <a:lnTo>
                  <a:pt x="664369" y="926306"/>
                </a:lnTo>
                <a:cubicBezTo>
                  <a:pt x="665956" y="619125"/>
                  <a:pt x="667544" y="311944"/>
                  <a:pt x="676275" y="0"/>
                </a:cubicBezTo>
                <a:close/>
              </a:path>
            </a:pathLst>
          </a:custGeom>
          <a:solidFill>
            <a:schemeClr val="accent6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find the volume of shapes where part is a cylinder or cone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The diagram shows the region R bounded by the curves with equations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the line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 The region is rotated through 360˚ about the x-axis. Find the exact volume of the solid generated.</a:t>
                </a: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GB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2"/>
                <a:stretch>
                  <a:fillRect l="-671" t="-766" r="-23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5C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9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9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470687" y="1280474"/>
            <a:ext cx="1128" cy="23997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117088" y="3378664"/>
            <a:ext cx="2508417" cy="136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556655" y="3199828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357515" y="985199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sp>
        <p:nvSpPr>
          <p:cNvPr id="6" name="Freeform 5"/>
          <p:cNvSpPr/>
          <p:nvPr/>
        </p:nvSpPr>
        <p:spPr>
          <a:xfrm>
            <a:off x="6618514" y="1306286"/>
            <a:ext cx="2246811" cy="1924594"/>
          </a:xfrm>
          <a:custGeom>
            <a:avLst/>
            <a:gdLst>
              <a:gd name="connsiteX0" fmla="*/ 0 w 2246811"/>
              <a:gd name="connsiteY0" fmla="*/ 0 h 1924594"/>
              <a:gd name="connsiteX1" fmla="*/ 452846 w 2246811"/>
              <a:gd name="connsiteY1" fmla="*/ 1524000 h 1924594"/>
              <a:gd name="connsiteX2" fmla="*/ 2246811 w 2246811"/>
              <a:gd name="connsiteY2" fmla="*/ 1924594 h 1924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46811" h="1924594">
                <a:moveTo>
                  <a:pt x="0" y="0"/>
                </a:moveTo>
                <a:cubicBezTo>
                  <a:pt x="39189" y="601617"/>
                  <a:pt x="78378" y="1203234"/>
                  <a:pt x="452846" y="1524000"/>
                </a:cubicBezTo>
                <a:cubicBezTo>
                  <a:pt x="827314" y="1844766"/>
                  <a:pt x="1537062" y="1884680"/>
                  <a:pt x="2246811" y="1924594"/>
                </a:cubicBezTo>
              </a:path>
            </a:pathLst>
          </a:cu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212183" y="1415143"/>
                <a:ext cx="691215" cy="2507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2183" y="1415143"/>
                <a:ext cx="691215" cy="250774"/>
              </a:xfrm>
              <a:prstGeom prst="rect">
                <a:avLst/>
              </a:prstGeom>
              <a:blipFill>
                <a:blip r:embed="rId5"/>
                <a:stretch>
                  <a:fillRect l="-7018" r="-3509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338458" y="2708365"/>
                <a:ext cx="679866" cy="4626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8458" y="2708365"/>
                <a:ext cx="679866" cy="4626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7539084" y="2133600"/>
            <a:ext cx="11247" cy="1259841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413374" y="3390067"/>
            <a:ext cx="25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5" name="Arc 8">
            <a:extLst>
              <a:ext uri="{FF2B5EF4-FFF2-40B4-BE49-F238E27FC236}">
                <a16:creationId xmlns:a16="http://schemas.microsoft.com/office/drawing/2014/main" id="{A4A9037A-0E7A-4AB0-B300-7B95F029C454}"/>
              </a:ext>
            </a:extLst>
          </p:cNvPr>
          <p:cNvSpPr/>
          <p:nvPr/>
        </p:nvSpPr>
        <p:spPr>
          <a:xfrm flipH="1">
            <a:off x="6467326" y="1265647"/>
            <a:ext cx="11181940" cy="4286249"/>
          </a:xfrm>
          <a:prstGeom prst="arc">
            <a:avLst>
              <a:gd name="adj1" fmla="val 20016464"/>
              <a:gd name="adj2" fmla="val 21568819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179917" y="2483493"/>
                <a:ext cx="18915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9917" y="2483493"/>
                <a:ext cx="189154" cy="246221"/>
              </a:xfrm>
              <a:prstGeom prst="rect">
                <a:avLst/>
              </a:prstGeom>
              <a:blipFill>
                <a:blip r:embed="rId7"/>
                <a:stretch>
                  <a:fillRect l="-25806" r="-16129"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6838608" y="3346525"/>
            <a:ext cx="1021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u="sng" dirty="0">
                <a:latin typeface="Comic Sans MS" panose="030F0702030302020204" pitchFamily="66" charset="0"/>
              </a:rPr>
              <a:t>1</a:t>
            </a:r>
            <a:r>
              <a:rPr lang="en-US" sz="1100" dirty="0">
                <a:latin typeface="Comic Sans MS" panose="030F0702030302020204" pitchFamily="66" charset="0"/>
              </a:rPr>
              <a:t> 4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cxnSp>
        <p:nvCxnSpPr>
          <p:cNvPr id="47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888480" y="2625635"/>
            <a:ext cx="4354" cy="744582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454228" y="3901739"/>
            <a:ext cx="11532178" cy="4566697"/>
            <a:chOff x="6269488" y="1137599"/>
            <a:chExt cx="11532178" cy="4566697"/>
          </a:xfrm>
        </p:grpSpPr>
        <p:sp>
          <p:nvSpPr>
            <p:cNvPr id="48" name="Freeform 47"/>
            <p:cNvSpPr/>
            <p:nvPr/>
          </p:nvSpPr>
          <p:spPr>
            <a:xfrm>
              <a:off x="7038976" y="2295525"/>
              <a:ext cx="666749" cy="1240631"/>
            </a:xfrm>
            <a:custGeom>
              <a:avLst/>
              <a:gdLst>
                <a:gd name="connsiteX0" fmla="*/ 676275 w 676275"/>
                <a:gd name="connsiteY0" fmla="*/ 0 h 926306"/>
                <a:gd name="connsiteX1" fmla="*/ 357188 w 676275"/>
                <a:gd name="connsiteY1" fmla="*/ 185738 h 926306"/>
                <a:gd name="connsiteX2" fmla="*/ 195263 w 676275"/>
                <a:gd name="connsiteY2" fmla="*/ 300038 h 926306"/>
                <a:gd name="connsiteX3" fmla="*/ 0 w 676275"/>
                <a:gd name="connsiteY3" fmla="*/ 457200 h 926306"/>
                <a:gd name="connsiteX4" fmla="*/ 100013 w 676275"/>
                <a:gd name="connsiteY4" fmla="*/ 590550 h 926306"/>
                <a:gd name="connsiteX5" fmla="*/ 233363 w 676275"/>
                <a:gd name="connsiteY5" fmla="*/ 716756 h 926306"/>
                <a:gd name="connsiteX6" fmla="*/ 442913 w 676275"/>
                <a:gd name="connsiteY6" fmla="*/ 840581 h 926306"/>
                <a:gd name="connsiteX7" fmla="*/ 664369 w 676275"/>
                <a:gd name="connsiteY7" fmla="*/ 926306 h 926306"/>
                <a:gd name="connsiteX8" fmla="*/ 676275 w 676275"/>
                <a:gd name="connsiteY8" fmla="*/ 0 h 926306"/>
                <a:gd name="connsiteX0" fmla="*/ 676275 w 676275"/>
                <a:gd name="connsiteY0" fmla="*/ 0 h 1231106"/>
                <a:gd name="connsiteX1" fmla="*/ 357188 w 676275"/>
                <a:gd name="connsiteY1" fmla="*/ 185738 h 1231106"/>
                <a:gd name="connsiteX2" fmla="*/ 195263 w 676275"/>
                <a:gd name="connsiteY2" fmla="*/ 300038 h 1231106"/>
                <a:gd name="connsiteX3" fmla="*/ 0 w 676275"/>
                <a:gd name="connsiteY3" fmla="*/ 457200 h 1231106"/>
                <a:gd name="connsiteX4" fmla="*/ 100013 w 676275"/>
                <a:gd name="connsiteY4" fmla="*/ 590550 h 1231106"/>
                <a:gd name="connsiteX5" fmla="*/ 233363 w 676275"/>
                <a:gd name="connsiteY5" fmla="*/ 716756 h 1231106"/>
                <a:gd name="connsiteX6" fmla="*/ 442913 w 676275"/>
                <a:gd name="connsiteY6" fmla="*/ 840581 h 1231106"/>
                <a:gd name="connsiteX7" fmla="*/ 664369 w 676275"/>
                <a:gd name="connsiteY7" fmla="*/ 1231106 h 1231106"/>
                <a:gd name="connsiteX8" fmla="*/ 676275 w 676275"/>
                <a:gd name="connsiteY8" fmla="*/ 0 h 1231106"/>
                <a:gd name="connsiteX0" fmla="*/ 676275 w 676275"/>
                <a:gd name="connsiteY0" fmla="*/ 0 h 1240631"/>
                <a:gd name="connsiteX1" fmla="*/ 357188 w 676275"/>
                <a:gd name="connsiteY1" fmla="*/ 185738 h 1240631"/>
                <a:gd name="connsiteX2" fmla="*/ 195263 w 676275"/>
                <a:gd name="connsiteY2" fmla="*/ 300038 h 1240631"/>
                <a:gd name="connsiteX3" fmla="*/ 0 w 676275"/>
                <a:gd name="connsiteY3" fmla="*/ 457200 h 1240631"/>
                <a:gd name="connsiteX4" fmla="*/ 100013 w 676275"/>
                <a:gd name="connsiteY4" fmla="*/ 590550 h 1240631"/>
                <a:gd name="connsiteX5" fmla="*/ 233363 w 676275"/>
                <a:gd name="connsiteY5" fmla="*/ 716756 h 1240631"/>
                <a:gd name="connsiteX6" fmla="*/ 9526 w 676275"/>
                <a:gd name="connsiteY6" fmla="*/ 1240631 h 1240631"/>
                <a:gd name="connsiteX7" fmla="*/ 664369 w 676275"/>
                <a:gd name="connsiteY7" fmla="*/ 1231106 h 1240631"/>
                <a:gd name="connsiteX8" fmla="*/ 676275 w 676275"/>
                <a:gd name="connsiteY8" fmla="*/ 0 h 1240631"/>
                <a:gd name="connsiteX0" fmla="*/ 676275 w 676275"/>
                <a:gd name="connsiteY0" fmla="*/ 0 h 1240631"/>
                <a:gd name="connsiteX1" fmla="*/ 357188 w 676275"/>
                <a:gd name="connsiteY1" fmla="*/ 185738 h 1240631"/>
                <a:gd name="connsiteX2" fmla="*/ 195263 w 676275"/>
                <a:gd name="connsiteY2" fmla="*/ 300038 h 1240631"/>
                <a:gd name="connsiteX3" fmla="*/ 0 w 676275"/>
                <a:gd name="connsiteY3" fmla="*/ 457200 h 1240631"/>
                <a:gd name="connsiteX4" fmla="*/ 100013 w 676275"/>
                <a:gd name="connsiteY4" fmla="*/ 590550 h 1240631"/>
                <a:gd name="connsiteX5" fmla="*/ 14288 w 676275"/>
                <a:gd name="connsiteY5" fmla="*/ 707231 h 1240631"/>
                <a:gd name="connsiteX6" fmla="*/ 9526 w 676275"/>
                <a:gd name="connsiteY6" fmla="*/ 1240631 h 1240631"/>
                <a:gd name="connsiteX7" fmla="*/ 664369 w 676275"/>
                <a:gd name="connsiteY7" fmla="*/ 1231106 h 1240631"/>
                <a:gd name="connsiteX8" fmla="*/ 676275 w 676275"/>
                <a:gd name="connsiteY8" fmla="*/ 0 h 1240631"/>
                <a:gd name="connsiteX0" fmla="*/ 676275 w 676275"/>
                <a:gd name="connsiteY0" fmla="*/ 0 h 1240631"/>
                <a:gd name="connsiteX1" fmla="*/ 357188 w 676275"/>
                <a:gd name="connsiteY1" fmla="*/ 185738 h 1240631"/>
                <a:gd name="connsiteX2" fmla="*/ 195263 w 676275"/>
                <a:gd name="connsiteY2" fmla="*/ 300038 h 1240631"/>
                <a:gd name="connsiteX3" fmla="*/ 0 w 676275"/>
                <a:gd name="connsiteY3" fmla="*/ 457200 h 1240631"/>
                <a:gd name="connsiteX4" fmla="*/ 14288 w 676275"/>
                <a:gd name="connsiteY4" fmla="*/ 554832 h 1240631"/>
                <a:gd name="connsiteX5" fmla="*/ 14288 w 676275"/>
                <a:gd name="connsiteY5" fmla="*/ 707231 h 1240631"/>
                <a:gd name="connsiteX6" fmla="*/ 9526 w 676275"/>
                <a:gd name="connsiteY6" fmla="*/ 1240631 h 1240631"/>
                <a:gd name="connsiteX7" fmla="*/ 664369 w 676275"/>
                <a:gd name="connsiteY7" fmla="*/ 1231106 h 1240631"/>
                <a:gd name="connsiteX8" fmla="*/ 676275 w 676275"/>
                <a:gd name="connsiteY8" fmla="*/ 0 h 1240631"/>
                <a:gd name="connsiteX0" fmla="*/ 666749 w 666749"/>
                <a:gd name="connsiteY0" fmla="*/ 0 h 1240631"/>
                <a:gd name="connsiteX1" fmla="*/ 347662 w 666749"/>
                <a:gd name="connsiteY1" fmla="*/ 185738 h 1240631"/>
                <a:gd name="connsiteX2" fmla="*/ 185737 w 666749"/>
                <a:gd name="connsiteY2" fmla="*/ 300038 h 1240631"/>
                <a:gd name="connsiteX3" fmla="*/ 9524 w 666749"/>
                <a:gd name="connsiteY3" fmla="*/ 461962 h 1240631"/>
                <a:gd name="connsiteX4" fmla="*/ 4762 w 666749"/>
                <a:gd name="connsiteY4" fmla="*/ 554832 h 1240631"/>
                <a:gd name="connsiteX5" fmla="*/ 4762 w 666749"/>
                <a:gd name="connsiteY5" fmla="*/ 707231 h 1240631"/>
                <a:gd name="connsiteX6" fmla="*/ 0 w 666749"/>
                <a:gd name="connsiteY6" fmla="*/ 1240631 h 1240631"/>
                <a:gd name="connsiteX7" fmla="*/ 654843 w 666749"/>
                <a:gd name="connsiteY7" fmla="*/ 1231106 h 1240631"/>
                <a:gd name="connsiteX8" fmla="*/ 666749 w 666749"/>
                <a:gd name="connsiteY8" fmla="*/ 0 h 1240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66749" h="1240631">
                  <a:moveTo>
                    <a:pt x="666749" y="0"/>
                  </a:moveTo>
                  <a:lnTo>
                    <a:pt x="347662" y="185738"/>
                  </a:lnTo>
                  <a:lnTo>
                    <a:pt x="185737" y="300038"/>
                  </a:lnTo>
                  <a:lnTo>
                    <a:pt x="9524" y="461962"/>
                  </a:lnTo>
                  <a:lnTo>
                    <a:pt x="4762" y="554832"/>
                  </a:lnTo>
                  <a:lnTo>
                    <a:pt x="4762" y="707231"/>
                  </a:lnTo>
                  <a:cubicBezTo>
                    <a:pt x="3175" y="885031"/>
                    <a:pt x="1587" y="1062831"/>
                    <a:pt x="0" y="1240631"/>
                  </a:cubicBezTo>
                  <a:lnTo>
                    <a:pt x="654843" y="1231106"/>
                  </a:lnTo>
                  <a:cubicBezTo>
                    <a:pt x="656430" y="923925"/>
                    <a:pt x="658018" y="311944"/>
                    <a:pt x="666749" y="0"/>
                  </a:cubicBezTo>
                  <a:close/>
                </a:path>
              </a:pathLst>
            </a:custGeom>
            <a:solidFill>
              <a:schemeClr val="accent6">
                <a:lumMod val="7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9" name="Straight Arrow Connector 6">
              <a:extLst>
                <a:ext uri="{FF2B5EF4-FFF2-40B4-BE49-F238E27FC236}">
                  <a16:creationId xmlns:a16="http://schemas.microsoft.com/office/drawing/2014/main" id="{A529B713-1636-47E2-BDD9-6C5012F1E7A3}"/>
                </a:ext>
              </a:extLst>
            </p:cNvPr>
            <p:cNvCxnSpPr/>
            <p:nvPr/>
          </p:nvCxnSpPr>
          <p:spPr>
            <a:xfrm flipV="1">
              <a:off x="6623087" y="1432874"/>
              <a:ext cx="1128" cy="2399717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7">
              <a:extLst>
                <a:ext uri="{FF2B5EF4-FFF2-40B4-BE49-F238E27FC236}">
                  <a16:creationId xmlns:a16="http://schemas.microsoft.com/office/drawing/2014/main" id="{E60F16A4-E42F-448E-9B27-50A92AE2F6A1}"/>
                </a:ext>
              </a:extLst>
            </p:cNvPr>
            <p:cNvCxnSpPr/>
            <p:nvPr/>
          </p:nvCxnSpPr>
          <p:spPr>
            <a:xfrm flipV="1">
              <a:off x="6269488" y="3531064"/>
              <a:ext cx="2508417" cy="1361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ABAFB4D0-B554-46DF-848C-D4EE18DE49C5}"/>
                </a:ext>
              </a:extLst>
            </p:cNvPr>
            <p:cNvSpPr txBox="1"/>
            <p:nvPr/>
          </p:nvSpPr>
          <p:spPr>
            <a:xfrm>
              <a:off x="8709055" y="3352228"/>
              <a:ext cx="3064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x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DC736EB1-D0E6-4220-9FBC-CD2B22179D40}"/>
                </a:ext>
              </a:extLst>
            </p:cNvPr>
            <p:cNvSpPr txBox="1"/>
            <p:nvPr/>
          </p:nvSpPr>
          <p:spPr>
            <a:xfrm>
              <a:off x="6509915" y="1137599"/>
              <a:ext cx="29206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y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TextBox 53"/>
                <p:cNvSpPr txBox="1"/>
                <p:nvPr/>
              </p:nvSpPr>
              <p:spPr>
                <a:xfrm>
                  <a:off x="8364583" y="1567543"/>
                  <a:ext cx="691215" cy="25077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oMath>
                    </m:oMathPara>
                  </a14:m>
                  <a:endParaRPr lang="en-GB" sz="16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4" name="TextBox 5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64583" y="1567543"/>
                  <a:ext cx="691215" cy="250774"/>
                </a:xfrm>
                <a:prstGeom prst="rect">
                  <a:avLst/>
                </a:prstGeom>
                <a:blipFill>
                  <a:blip r:embed="rId8"/>
                  <a:stretch>
                    <a:fillRect l="-7018" r="-3509" b="-2439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6" name="Straight Arrow Connector 6">
              <a:extLst>
                <a:ext uri="{FF2B5EF4-FFF2-40B4-BE49-F238E27FC236}">
                  <a16:creationId xmlns:a16="http://schemas.microsoft.com/office/drawing/2014/main" id="{A529B713-1636-47E2-BDD9-6C5012F1E7A3}"/>
                </a:ext>
              </a:extLst>
            </p:cNvPr>
            <p:cNvCxnSpPr/>
            <p:nvPr/>
          </p:nvCxnSpPr>
          <p:spPr>
            <a:xfrm flipV="1">
              <a:off x="7691484" y="2286000"/>
              <a:ext cx="11247" cy="1259841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7565774" y="3542467"/>
              <a:ext cx="2558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omic Sans MS" panose="030F0702030302020204" pitchFamily="66" charset="0"/>
                </a:rPr>
                <a:t>1</a:t>
              </a:r>
              <a:endParaRPr lang="en-GB" sz="1400" dirty="0">
                <a:latin typeface="Comic Sans MS" panose="030F0702030302020204" pitchFamily="66" charset="0"/>
              </a:endParaRPr>
            </a:p>
          </p:txBody>
        </p:sp>
        <p:sp>
          <p:nvSpPr>
            <p:cNvPr id="58" name="Arc 8">
              <a:extLst>
                <a:ext uri="{FF2B5EF4-FFF2-40B4-BE49-F238E27FC236}">
                  <a16:creationId xmlns:a16="http://schemas.microsoft.com/office/drawing/2014/main" id="{A4A9037A-0E7A-4AB0-B300-7B95F029C454}"/>
                </a:ext>
              </a:extLst>
            </p:cNvPr>
            <p:cNvSpPr/>
            <p:nvPr/>
          </p:nvSpPr>
          <p:spPr>
            <a:xfrm flipH="1">
              <a:off x="6619726" y="1418047"/>
              <a:ext cx="11181940" cy="4286249"/>
            </a:xfrm>
            <a:prstGeom prst="arc">
              <a:avLst>
                <a:gd name="adj1" fmla="val 20016464"/>
                <a:gd name="adj2" fmla="val 21568819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Box 58"/>
                <p:cNvSpPr txBox="1"/>
                <p:nvPr/>
              </p:nvSpPr>
              <p:spPr>
                <a:xfrm>
                  <a:off x="7303742" y="2902593"/>
                  <a:ext cx="264752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9" name="TextBox 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03742" y="2902593"/>
                  <a:ext cx="264752" cy="246221"/>
                </a:xfrm>
                <a:prstGeom prst="rect">
                  <a:avLst/>
                </a:prstGeom>
                <a:blipFill>
                  <a:blip r:embed="rId9"/>
                  <a:stretch>
                    <a:fillRect l="-15909" r="-2273" b="-15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0" name="TextBox 59"/>
            <p:cNvSpPr txBox="1"/>
            <p:nvPr/>
          </p:nvSpPr>
          <p:spPr>
            <a:xfrm>
              <a:off x="6991008" y="3498925"/>
              <a:ext cx="1021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u="sng" dirty="0">
                  <a:latin typeface="Comic Sans MS" panose="030F0702030302020204" pitchFamily="66" charset="0"/>
                </a:rPr>
                <a:t>1</a:t>
              </a:r>
              <a:r>
                <a:rPr lang="en-US" sz="1100" dirty="0">
                  <a:latin typeface="Comic Sans MS" panose="030F0702030302020204" pitchFamily="66" charset="0"/>
                </a:rPr>
                <a:t> 4</a:t>
              </a:r>
              <a:endParaRPr lang="en-GB" sz="1100" dirty="0">
                <a:latin typeface="Comic Sans MS" panose="030F0702030302020204" pitchFamily="66" charset="0"/>
              </a:endParaRPr>
            </a:p>
          </p:txBody>
        </p:sp>
        <p:cxnSp>
          <p:nvCxnSpPr>
            <p:cNvPr id="61" name="Straight Arrow Connector 6">
              <a:extLst>
                <a:ext uri="{FF2B5EF4-FFF2-40B4-BE49-F238E27FC236}">
                  <a16:creationId xmlns:a16="http://schemas.microsoft.com/office/drawing/2014/main" id="{A529B713-1636-47E2-BDD9-6C5012F1E7A3}"/>
                </a:ext>
              </a:extLst>
            </p:cNvPr>
            <p:cNvCxnSpPr/>
            <p:nvPr/>
          </p:nvCxnSpPr>
          <p:spPr>
            <a:xfrm flipV="1">
              <a:off x="7040880" y="2778035"/>
              <a:ext cx="4354" cy="744582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6028804" y="3904012"/>
            <a:ext cx="2901236" cy="2792213"/>
            <a:chOff x="6269488" y="1137599"/>
            <a:chExt cx="2901236" cy="2792213"/>
          </a:xfrm>
        </p:grpSpPr>
        <p:sp>
          <p:nvSpPr>
            <p:cNvPr id="63" name="Freeform 62"/>
            <p:cNvSpPr/>
            <p:nvPr/>
          </p:nvSpPr>
          <p:spPr>
            <a:xfrm>
              <a:off x="7043737" y="2757488"/>
              <a:ext cx="647701" cy="788193"/>
            </a:xfrm>
            <a:custGeom>
              <a:avLst/>
              <a:gdLst>
                <a:gd name="connsiteX0" fmla="*/ 676275 w 676275"/>
                <a:gd name="connsiteY0" fmla="*/ 0 h 926306"/>
                <a:gd name="connsiteX1" fmla="*/ 357188 w 676275"/>
                <a:gd name="connsiteY1" fmla="*/ 185738 h 926306"/>
                <a:gd name="connsiteX2" fmla="*/ 195263 w 676275"/>
                <a:gd name="connsiteY2" fmla="*/ 300038 h 926306"/>
                <a:gd name="connsiteX3" fmla="*/ 0 w 676275"/>
                <a:gd name="connsiteY3" fmla="*/ 457200 h 926306"/>
                <a:gd name="connsiteX4" fmla="*/ 100013 w 676275"/>
                <a:gd name="connsiteY4" fmla="*/ 590550 h 926306"/>
                <a:gd name="connsiteX5" fmla="*/ 233363 w 676275"/>
                <a:gd name="connsiteY5" fmla="*/ 716756 h 926306"/>
                <a:gd name="connsiteX6" fmla="*/ 442913 w 676275"/>
                <a:gd name="connsiteY6" fmla="*/ 840581 h 926306"/>
                <a:gd name="connsiteX7" fmla="*/ 664369 w 676275"/>
                <a:gd name="connsiteY7" fmla="*/ 926306 h 926306"/>
                <a:gd name="connsiteX8" fmla="*/ 676275 w 676275"/>
                <a:gd name="connsiteY8" fmla="*/ 0 h 926306"/>
                <a:gd name="connsiteX0" fmla="*/ 676275 w 676275"/>
                <a:gd name="connsiteY0" fmla="*/ 0 h 1250156"/>
                <a:gd name="connsiteX1" fmla="*/ 357188 w 676275"/>
                <a:gd name="connsiteY1" fmla="*/ 185738 h 1250156"/>
                <a:gd name="connsiteX2" fmla="*/ 195263 w 676275"/>
                <a:gd name="connsiteY2" fmla="*/ 300038 h 1250156"/>
                <a:gd name="connsiteX3" fmla="*/ 0 w 676275"/>
                <a:gd name="connsiteY3" fmla="*/ 457200 h 1250156"/>
                <a:gd name="connsiteX4" fmla="*/ 100013 w 676275"/>
                <a:gd name="connsiteY4" fmla="*/ 590550 h 1250156"/>
                <a:gd name="connsiteX5" fmla="*/ 233363 w 676275"/>
                <a:gd name="connsiteY5" fmla="*/ 716756 h 1250156"/>
                <a:gd name="connsiteX6" fmla="*/ 442913 w 676275"/>
                <a:gd name="connsiteY6" fmla="*/ 840581 h 1250156"/>
                <a:gd name="connsiteX7" fmla="*/ 659607 w 676275"/>
                <a:gd name="connsiteY7" fmla="*/ 1250156 h 1250156"/>
                <a:gd name="connsiteX8" fmla="*/ 676275 w 676275"/>
                <a:gd name="connsiteY8" fmla="*/ 0 h 1250156"/>
                <a:gd name="connsiteX0" fmla="*/ 661988 w 661988"/>
                <a:gd name="connsiteY0" fmla="*/ 738187 h 1064418"/>
                <a:gd name="connsiteX1" fmla="*/ 357188 w 661988"/>
                <a:gd name="connsiteY1" fmla="*/ 0 h 1064418"/>
                <a:gd name="connsiteX2" fmla="*/ 195263 w 661988"/>
                <a:gd name="connsiteY2" fmla="*/ 114300 h 1064418"/>
                <a:gd name="connsiteX3" fmla="*/ 0 w 661988"/>
                <a:gd name="connsiteY3" fmla="*/ 271462 h 1064418"/>
                <a:gd name="connsiteX4" fmla="*/ 100013 w 661988"/>
                <a:gd name="connsiteY4" fmla="*/ 404812 h 1064418"/>
                <a:gd name="connsiteX5" fmla="*/ 233363 w 661988"/>
                <a:gd name="connsiteY5" fmla="*/ 531018 h 1064418"/>
                <a:gd name="connsiteX6" fmla="*/ 442913 w 661988"/>
                <a:gd name="connsiteY6" fmla="*/ 654843 h 1064418"/>
                <a:gd name="connsiteX7" fmla="*/ 659607 w 661988"/>
                <a:gd name="connsiteY7" fmla="*/ 1064418 h 1064418"/>
                <a:gd name="connsiteX8" fmla="*/ 661988 w 661988"/>
                <a:gd name="connsiteY8" fmla="*/ 738187 h 1064418"/>
                <a:gd name="connsiteX0" fmla="*/ 661988 w 661988"/>
                <a:gd name="connsiteY0" fmla="*/ 738187 h 1064418"/>
                <a:gd name="connsiteX1" fmla="*/ 357188 w 661988"/>
                <a:gd name="connsiteY1" fmla="*/ 0 h 1064418"/>
                <a:gd name="connsiteX2" fmla="*/ 195263 w 661988"/>
                <a:gd name="connsiteY2" fmla="*/ 114300 h 1064418"/>
                <a:gd name="connsiteX3" fmla="*/ 0 w 661988"/>
                <a:gd name="connsiteY3" fmla="*/ 271462 h 1064418"/>
                <a:gd name="connsiteX4" fmla="*/ 100013 w 661988"/>
                <a:gd name="connsiteY4" fmla="*/ 404812 h 1064418"/>
                <a:gd name="connsiteX5" fmla="*/ 233363 w 661988"/>
                <a:gd name="connsiteY5" fmla="*/ 531018 h 1064418"/>
                <a:gd name="connsiteX6" fmla="*/ 4763 w 661988"/>
                <a:gd name="connsiteY6" fmla="*/ 1059656 h 1064418"/>
                <a:gd name="connsiteX7" fmla="*/ 659607 w 661988"/>
                <a:gd name="connsiteY7" fmla="*/ 1064418 h 1064418"/>
                <a:gd name="connsiteX8" fmla="*/ 661988 w 661988"/>
                <a:gd name="connsiteY8" fmla="*/ 738187 h 1064418"/>
                <a:gd name="connsiteX0" fmla="*/ 661988 w 661988"/>
                <a:gd name="connsiteY0" fmla="*/ 623887 h 950118"/>
                <a:gd name="connsiteX1" fmla="*/ 438151 w 661988"/>
                <a:gd name="connsiteY1" fmla="*/ 542925 h 950118"/>
                <a:gd name="connsiteX2" fmla="*/ 195263 w 661988"/>
                <a:gd name="connsiteY2" fmla="*/ 0 h 950118"/>
                <a:gd name="connsiteX3" fmla="*/ 0 w 661988"/>
                <a:gd name="connsiteY3" fmla="*/ 157162 h 950118"/>
                <a:gd name="connsiteX4" fmla="*/ 100013 w 661988"/>
                <a:gd name="connsiteY4" fmla="*/ 290512 h 950118"/>
                <a:gd name="connsiteX5" fmla="*/ 233363 w 661988"/>
                <a:gd name="connsiteY5" fmla="*/ 416718 h 950118"/>
                <a:gd name="connsiteX6" fmla="*/ 4763 w 661988"/>
                <a:gd name="connsiteY6" fmla="*/ 945356 h 950118"/>
                <a:gd name="connsiteX7" fmla="*/ 659607 w 661988"/>
                <a:gd name="connsiteY7" fmla="*/ 950118 h 950118"/>
                <a:gd name="connsiteX8" fmla="*/ 661988 w 661988"/>
                <a:gd name="connsiteY8" fmla="*/ 623887 h 950118"/>
                <a:gd name="connsiteX0" fmla="*/ 661988 w 661988"/>
                <a:gd name="connsiteY0" fmla="*/ 623887 h 950118"/>
                <a:gd name="connsiteX1" fmla="*/ 438151 w 661988"/>
                <a:gd name="connsiteY1" fmla="*/ 542925 h 950118"/>
                <a:gd name="connsiteX2" fmla="*/ 195263 w 661988"/>
                <a:gd name="connsiteY2" fmla="*/ 0 h 950118"/>
                <a:gd name="connsiteX3" fmla="*/ 0 w 661988"/>
                <a:gd name="connsiteY3" fmla="*/ 157162 h 950118"/>
                <a:gd name="connsiteX4" fmla="*/ 100013 w 661988"/>
                <a:gd name="connsiteY4" fmla="*/ 290512 h 950118"/>
                <a:gd name="connsiteX5" fmla="*/ 19051 w 661988"/>
                <a:gd name="connsiteY5" fmla="*/ 440531 h 950118"/>
                <a:gd name="connsiteX6" fmla="*/ 4763 w 661988"/>
                <a:gd name="connsiteY6" fmla="*/ 945356 h 950118"/>
                <a:gd name="connsiteX7" fmla="*/ 659607 w 661988"/>
                <a:gd name="connsiteY7" fmla="*/ 950118 h 950118"/>
                <a:gd name="connsiteX8" fmla="*/ 661988 w 661988"/>
                <a:gd name="connsiteY8" fmla="*/ 623887 h 950118"/>
                <a:gd name="connsiteX0" fmla="*/ 661988 w 661988"/>
                <a:gd name="connsiteY0" fmla="*/ 623887 h 950118"/>
                <a:gd name="connsiteX1" fmla="*/ 438151 w 661988"/>
                <a:gd name="connsiteY1" fmla="*/ 542925 h 950118"/>
                <a:gd name="connsiteX2" fmla="*/ 195263 w 661988"/>
                <a:gd name="connsiteY2" fmla="*/ 0 h 950118"/>
                <a:gd name="connsiteX3" fmla="*/ 0 w 661988"/>
                <a:gd name="connsiteY3" fmla="*/ 157162 h 950118"/>
                <a:gd name="connsiteX4" fmla="*/ 100013 w 661988"/>
                <a:gd name="connsiteY4" fmla="*/ 290512 h 950118"/>
                <a:gd name="connsiteX5" fmla="*/ 19051 w 661988"/>
                <a:gd name="connsiteY5" fmla="*/ 440531 h 950118"/>
                <a:gd name="connsiteX6" fmla="*/ 19050 w 661988"/>
                <a:gd name="connsiteY6" fmla="*/ 945356 h 950118"/>
                <a:gd name="connsiteX7" fmla="*/ 659607 w 661988"/>
                <a:gd name="connsiteY7" fmla="*/ 950118 h 950118"/>
                <a:gd name="connsiteX8" fmla="*/ 661988 w 661988"/>
                <a:gd name="connsiteY8" fmla="*/ 623887 h 950118"/>
                <a:gd name="connsiteX0" fmla="*/ 661988 w 661988"/>
                <a:gd name="connsiteY0" fmla="*/ 623887 h 950118"/>
                <a:gd name="connsiteX1" fmla="*/ 438151 w 661988"/>
                <a:gd name="connsiteY1" fmla="*/ 542925 h 950118"/>
                <a:gd name="connsiteX2" fmla="*/ 195263 w 661988"/>
                <a:gd name="connsiteY2" fmla="*/ 0 h 950118"/>
                <a:gd name="connsiteX3" fmla="*/ 0 w 661988"/>
                <a:gd name="connsiteY3" fmla="*/ 157162 h 950118"/>
                <a:gd name="connsiteX4" fmla="*/ 14288 w 661988"/>
                <a:gd name="connsiteY4" fmla="*/ 300037 h 950118"/>
                <a:gd name="connsiteX5" fmla="*/ 19051 w 661988"/>
                <a:gd name="connsiteY5" fmla="*/ 440531 h 950118"/>
                <a:gd name="connsiteX6" fmla="*/ 19050 w 661988"/>
                <a:gd name="connsiteY6" fmla="*/ 945356 h 950118"/>
                <a:gd name="connsiteX7" fmla="*/ 659607 w 661988"/>
                <a:gd name="connsiteY7" fmla="*/ 950118 h 950118"/>
                <a:gd name="connsiteX8" fmla="*/ 661988 w 661988"/>
                <a:gd name="connsiteY8" fmla="*/ 623887 h 950118"/>
                <a:gd name="connsiteX0" fmla="*/ 647701 w 647701"/>
                <a:gd name="connsiteY0" fmla="*/ 623887 h 950118"/>
                <a:gd name="connsiteX1" fmla="*/ 423864 w 647701"/>
                <a:gd name="connsiteY1" fmla="*/ 542925 h 950118"/>
                <a:gd name="connsiteX2" fmla="*/ 180976 w 647701"/>
                <a:gd name="connsiteY2" fmla="*/ 0 h 950118"/>
                <a:gd name="connsiteX3" fmla="*/ 0 w 647701"/>
                <a:gd name="connsiteY3" fmla="*/ 161925 h 950118"/>
                <a:gd name="connsiteX4" fmla="*/ 1 w 647701"/>
                <a:gd name="connsiteY4" fmla="*/ 300037 h 950118"/>
                <a:gd name="connsiteX5" fmla="*/ 4764 w 647701"/>
                <a:gd name="connsiteY5" fmla="*/ 440531 h 950118"/>
                <a:gd name="connsiteX6" fmla="*/ 4763 w 647701"/>
                <a:gd name="connsiteY6" fmla="*/ 945356 h 950118"/>
                <a:gd name="connsiteX7" fmla="*/ 645320 w 647701"/>
                <a:gd name="connsiteY7" fmla="*/ 950118 h 950118"/>
                <a:gd name="connsiteX8" fmla="*/ 647701 w 647701"/>
                <a:gd name="connsiteY8" fmla="*/ 623887 h 950118"/>
                <a:gd name="connsiteX0" fmla="*/ 647701 w 647701"/>
                <a:gd name="connsiteY0" fmla="*/ 461962 h 788193"/>
                <a:gd name="connsiteX1" fmla="*/ 423864 w 647701"/>
                <a:gd name="connsiteY1" fmla="*/ 381000 h 788193"/>
                <a:gd name="connsiteX2" fmla="*/ 171451 w 647701"/>
                <a:gd name="connsiteY2" fmla="*/ 223838 h 788193"/>
                <a:gd name="connsiteX3" fmla="*/ 0 w 647701"/>
                <a:gd name="connsiteY3" fmla="*/ 0 h 788193"/>
                <a:gd name="connsiteX4" fmla="*/ 1 w 647701"/>
                <a:gd name="connsiteY4" fmla="*/ 138112 h 788193"/>
                <a:gd name="connsiteX5" fmla="*/ 4764 w 647701"/>
                <a:gd name="connsiteY5" fmla="*/ 278606 h 788193"/>
                <a:gd name="connsiteX6" fmla="*/ 4763 w 647701"/>
                <a:gd name="connsiteY6" fmla="*/ 783431 h 788193"/>
                <a:gd name="connsiteX7" fmla="*/ 645320 w 647701"/>
                <a:gd name="connsiteY7" fmla="*/ 788193 h 788193"/>
                <a:gd name="connsiteX8" fmla="*/ 647701 w 647701"/>
                <a:gd name="connsiteY8" fmla="*/ 461962 h 788193"/>
                <a:gd name="connsiteX0" fmla="*/ 647701 w 647701"/>
                <a:gd name="connsiteY0" fmla="*/ 461962 h 788193"/>
                <a:gd name="connsiteX1" fmla="*/ 423864 w 647701"/>
                <a:gd name="connsiteY1" fmla="*/ 381000 h 788193"/>
                <a:gd name="connsiteX2" fmla="*/ 171451 w 647701"/>
                <a:gd name="connsiteY2" fmla="*/ 223838 h 788193"/>
                <a:gd name="connsiteX3" fmla="*/ 0 w 647701"/>
                <a:gd name="connsiteY3" fmla="*/ 0 h 788193"/>
                <a:gd name="connsiteX4" fmla="*/ 1 w 647701"/>
                <a:gd name="connsiteY4" fmla="*/ 138112 h 788193"/>
                <a:gd name="connsiteX5" fmla="*/ 4764 w 647701"/>
                <a:gd name="connsiteY5" fmla="*/ 278606 h 788193"/>
                <a:gd name="connsiteX6" fmla="*/ 4763 w 647701"/>
                <a:gd name="connsiteY6" fmla="*/ 783431 h 788193"/>
                <a:gd name="connsiteX7" fmla="*/ 645320 w 647701"/>
                <a:gd name="connsiteY7" fmla="*/ 788193 h 788193"/>
                <a:gd name="connsiteX8" fmla="*/ 647701 w 647701"/>
                <a:gd name="connsiteY8" fmla="*/ 461962 h 788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47701" h="788193">
                  <a:moveTo>
                    <a:pt x="647701" y="461962"/>
                  </a:moveTo>
                  <a:lnTo>
                    <a:pt x="423864" y="381000"/>
                  </a:lnTo>
                  <a:lnTo>
                    <a:pt x="171451" y="223838"/>
                  </a:lnTo>
                  <a:cubicBezTo>
                    <a:pt x="114301" y="163512"/>
                    <a:pt x="57150" y="74613"/>
                    <a:pt x="0" y="0"/>
                  </a:cubicBezTo>
                  <a:cubicBezTo>
                    <a:pt x="0" y="46037"/>
                    <a:pt x="1" y="92075"/>
                    <a:pt x="1" y="138112"/>
                  </a:cubicBezTo>
                  <a:lnTo>
                    <a:pt x="4764" y="278606"/>
                  </a:lnTo>
                  <a:cubicBezTo>
                    <a:pt x="4764" y="446881"/>
                    <a:pt x="4763" y="615156"/>
                    <a:pt x="4763" y="783431"/>
                  </a:cubicBezTo>
                  <a:lnTo>
                    <a:pt x="645320" y="788193"/>
                  </a:lnTo>
                  <a:cubicBezTo>
                    <a:pt x="646907" y="481012"/>
                    <a:pt x="638970" y="773906"/>
                    <a:pt x="647701" y="461962"/>
                  </a:cubicBezTo>
                  <a:close/>
                </a:path>
              </a:pathLst>
            </a:custGeom>
            <a:solidFill>
              <a:schemeClr val="accent6">
                <a:lumMod val="75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4" name="Straight Arrow Connector 6">
              <a:extLst>
                <a:ext uri="{FF2B5EF4-FFF2-40B4-BE49-F238E27FC236}">
                  <a16:creationId xmlns:a16="http://schemas.microsoft.com/office/drawing/2014/main" id="{A529B713-1636-47E2-BDD9-6C5012F1E7A3}"/>
                </a:ext>
              </a:extLst>
            </p:cNvPr>
            <p:cNvCxnSpPr/>
            <p:nvPr/>
          </p:nvCxnSpPr>
          <p:spPr>
            <a:xfrm flipV="1">
              <a:off x="6623087" y="1432874"/>
              <a:ext cx="1128" cy="2399717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7">
              <a:extLst>
                <a:ext uri="{FF2B5EF4-FFF2-40B4-BE49-F238E27FC236}">
                  <a16:creationId xmlns:a16="http://schemas.microsoft.com/office/drawing/2014/main" id="{E60F16A4-E42F-448E-9B27-50A92AE2F6A1}"/>
                </a:ext>
              </a:extLst>
            </p:cNvPr>
            <p:cNvCxnSpPr/>
            <p:nvPr/>
          </p:nvCxnSpPr>
          <p:spPr>
            <a:xfrm flipV="1">
              <a:off x="6269488" y="3531064"/>
              <a:ext cx="2508417" cy="1361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ABAFB4D0-B554-46DF-848C-D4EE18DE49C5}"/>
                </a:ext>
              </a:extLst>
            </p:cNvPr>
            <p:cNvSpPr txBox="1"/>
            <p:nvPr/>
          </p:nvSpPr>
          <p:spPr>
            <a:xfrm>
              <a:off x="8709055" y="3352228"/>
              <a:ext cx="30649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x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DC736EB1-D0E6-4220-9FBC-CD2B22179D40}"/>
                </a:ext>
              </a:extLst>
            </p:cNvPr>
            <p:cNvSpPr txBox="1"/>
            <p:nvPr/>
          </p:nvSpPr>
          <p:spPr>
            <a:xfrm>
              <a:off x="6509915" y="1137599"/>
              <a:ext cx="29206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>
                  <a:latin typeface="Comic Sans MS" pitchFamily="66" charset="0"/>
                </a:rPr>
                <a:t>y</a:t>
              </a:r>
            </a:p>
          </p:txBody>
        </p:sp>
        <p:sp>
          <p:nvSpPr>
            <p:cNvPr id="68" name="Freeform 67"/>
            <p:cNvSpPr/>
            <p:nvPr/>
          </p:nvSpPr>
          <p:spPr>
            <a:xfrm>
              <a:off x="6770914" y="1458686"/>
              <a:ext cx="2246811" cy="1924594"/>
            </a:xfrm>
            <a:custGeom>
              <a:avLst/>
              <a:gdLst>
                <a:gd name="connsiteX0" fmla="*/ 0 w 2246811"/>
                <a:gd name="connsiteY0" fmla="*/ 0 h 1924594"/>
                <a:gd name="connsiteX1" fmla="*/ 452846 w 2246811"/>
                <a:gd name="connsiteY1" fmla="*/ 1524000 h 1924594"/>
                <a:gd name="connsiteX2" fmla="*/ 2246811 w 2246811"/>
                <a:gd name="connsiteY2" fmla="*/ 1924594 h 1924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46811" h="1924594">
                  <a:moveTo>
                    <a:pt x="0" y="0"/>
                  </a:moveTo>
                  <a:cubicBezTo>
                    <a:pt x="39189" y="601617"/>
                    <a:pt x="78378" y="1203234"/>
                    <a:pt x="452846" y="1524000"/>
                  </a:cubicBezTo>
                  <a:cubicBezTo>
                    <a:pt x="827314" y="1844766"/>
                    <a:pt x="1537062" y="1884680"/>
                    <a:pt x="2246811" y="1924594"/>
                  </a:cubicBezTo>
                </a:path>
              </a:pathLst>
            </a:custGeom>
            <a:noFill/>
            <a:ln w="254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/>
                <p:cNvSpPr txBox="1"/>
                <p:nvPr/>
              </p:nvSpPr>
              <p:spPr>
                <a:xfrm>
                  <a:off x="8490858" y="2860765"/>
                  <a:ext cx="679866" cy="46269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US" sz="1600" b="1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16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𝟖</m:t>
                            </m:r>
                            <m:r>
                              <a:rPr lang="en-US" sz="1600" b="1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</m:oMath>
                    </m:oMathPara>
                  </a14:m>
                  <a:endParaRPr lang="en-GB" sz="1600" b="1" dirty="0">
                    <a:solidFill>
                      <a:srgbClr val="0000FF"/>
                    </a:solidFill>
                  </a:endParaRPr>
                </a:p>
              </p:txBody>
            </p:sp>
          </mc:Choice>
          <mc:Fallback xmlns="">
            <p:sp>
              <p:nvSpPr>
                <p:cNvPr id="70" name="TextBox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90858" y="2860765"/>
                  <a:ext cx="679866" cy="462691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1" name="Straight Arrow Connector 6">
              <a:extLst>
                <a:ext uri="{FF2B5EF4-FFF2-40B4-BE49-F238E27FC236}">
                  <a16:creationId xmlns:a16="http://schemas.microsoft.com/office/drawing/2014/main" id="{A529B713-1636-47E2-BDD9-6C5012F1E7A3}"/>
                </a:ext>
              </a:extLst>
            </p:cNvPr>
            <p:cNvCxnSpPr/>
            <p:nvPr/>
          </p:nvCxnSpPr>
          <p:spPr>
            <a:xfrm flipV="1">
              <a:off x="7691484" y="3215287"/>
              <a:ext cx="2513" cy="330555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TextBox 71"/>
            <p:cNvSpPr txBox="1"/>
            <p:nvPr/>
          </p:nvSpPr>
          <p:spPr>
            <a:xfrm>
              <a:off x="7565774" y="3542467"/>
              <a:ext cx="2558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latin typeface="Comic Sans MS" panose="030F0702030302020204" pitchFamily="66" charset="0"/>
                </a:rPr>
                <a:t>1</a:t>
              </a:r>
              <a:endParaRPr lang="en-GB" sz="1400" dirty="0">
                <a:latin typeface="Comic Sans MS" panose="030F0702030302020204" pitchFamily="66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/>
                <p:cNvSpPr txBox="1"/>
                <p:nvPr/>
              </p:nvSpPr>
              <p:spPr>
                <a:xfrm>
                  <a:off x="7260879" y="3164530"/>
                  <a:ext cx="269496" cy="24622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sz="1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oMath>
                    </m:oMathPara>
                  </a14:m>
                  <a:endParaRPr lang="en-GB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4" name="Text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60879" y="3164530"/>
                  <a:ext cx="269496" cy="246221"/>
                </a:xfrm>
                <a:prstGeom prst="rect">
                  <a:avLst/>
                </a:prstGeom>
                <a:blipFill>
                  <a:blip r:embed="rId11"/>
                  <a:stretch>
                    <a:fillRect l="-18182" r="-4545" b="-15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5" name="TextBox 74"/>
            <p:cNvSpPr txBox="1"/>
            <p:nvPr/>
          </p:nvSpPr>
          <p:spPr>
            <a:xfrm>
              <a:off x="6991008" y="3498925"/>
              <a:ext cx="10212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u="sng" dirty="0">
                  <a:latin typeface="Comic Sans MS" panose="030F0702030302020204" pitchFamily="66" charset="0"/>
                </a:rPr>
                <a:t>1</a:t>
              </a:r>
              <a:r>
                <a:rPr lang="en-US" sz="1100" dirty="0">
                  <a:latin typeface="Comic Sans MS" panose="030F0702030302020204" pitchFamily="66" charset="0"/>
                </a:rPr>
                <a:t> 4</a:t>
              </a:r>
              <a:endParaRPr lang="en-GB" sz="1100" dirty="0">
                <a:latin typeface="Comic Sans MS" panose="030F0702030302020204" pitchFamily="66" charset="0"/>
              </a:endParaRPr>
            </a:p>
          </p:txBody>
        </p:sp>
        <p:cxnSp>
          <p:nvCxnSpPr>
            <p:cNvPr id="76" name="Straight Arrow Connector 6">
              <a:extLst>
                <a:ext uri="{FF2B5EF4-FFF2-40B4-BE49-F238E27FC236}">
                  <a16:creationId xmlns:a16="http://schemas.microsoft.com/office/drawing/2014/main" id="{A529B713-1636-47E2-BDD9-6C5012F1E7A3}"/>
                </a:ext>
              </a:extLst>
            </p:cNvPr>
            <p:cNvCxnSpPr/>
            <p:nvPr/>
          </p:nvCxnSpPr>
          <p:spPr>
            <a:xfrm flipV="1">
              <a:off x="7040880" y="2778035"/>
              <a:ext cx="4354" cy="744582"/>
            </a:xfrm>
            <a:prstGeom prst="straightConnector1">
              <a:avLst/>
            </a:prstGeom>
            <a:ln w="15875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3889231" y="1498600"/>
            <a:ext cx="21305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volume will be the volume for the part under the red line, subtract the volume for the part under the blue line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095731" y="5054600"/>
            <a:ext cx="12669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MINUS</a:t>
            </a:r>
            <a:endParaRPr lang="en-GB" sz="2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728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7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19"/>
          <p:cNvSpPr/>
          <p:nvPr/>
        </p:nvSpPr>
        <p:spPr>
          <a:xfrm>
            <a:off x="6877050" y="2143125"/>
            <a:ext cx="676275" cy="926306"/>
          </a:xfrm>
          <a:custGeom>
            <a:avLst/>
            <a:gdLst>
              <a:gd name="connsiteX0" fmla="*/ 676275 w 676275"/>
              <a:gd name="connsiteY0" fmla="*/ 0 h 926306"/>
              <a:gd name="connsiteX1" fmla="*/ 357188 w 676275"/>
              <a:gd name="connsiteY1" fmla="*/ 185738 h 926306"/>
              <a:gd name="connsiteX2" fmla="*/ 195263 w 676275"/>
              <a:gd name="connsiteY2" fmla="*/ 300038 h 926306"/>
              <a:gd name="connsiteX3" fmla="*/ 0 w 676275"/>
              <a:gd name="connsiteY3" fmla="*/ 457200 h 926306"/>
              <a:gd name="connsiteX4" fmla="*/ 100013 w 676275"/>
              <a:gd name="connsiteY4" fmla="*/ 590550 h 926306"/>
              <a:gd name="connsiteX5" fmla="*/ 233363 w 676275"/>
              <a:gd name="connsiteY5" fmla="*/ 716756 h 926306"/>
              <a:gd name="connsiteX6" fmla="*/ 442913 w 676275"/>
              <a:gd name="connsiteY6" fmla="*/ 840581 h 926306"/>
              <a:gd name="connsiteX7" fmla="*/ 664369 w 676275"/>
              <a:gd name="connsiteY7" fmla="*/ 926306 h 926306"/>
              <a:gd name="connsiteX8" fmla="*/ 676275 w 676275"/>
              <a:gd name="connsiteY8" fmla="*/ 0 h 926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6275" h="926306">
                <a:moveTo>
                  <a:pt x="676275" y="0"/>
                </a:moveTo>
                <a:lnTo>
                  <a:pt x="357188" y="185738"/>
                </a:lnTo>
                <a:lnTo>
                  <a:pt x="195263" y="300038"/>
                </a:lnTo>
                <a:lnTo>
                  <a:pt x="0" y="457200"/>
                </a:lnTo>
                <a:lnTo>
                  <a:pt x="100013" y="590550"/>
                </a:lnTo>
                <a:lnTo>
                  <a:pt x="233363" y="716756"/>
                </a:lnTo>
                <a:lnTo>
                  <a:pt x="442913" y="840581"/>
                </a:lnTo>
                <a:lnTo>
                  <a:pt x="664369" y="926306"/>
                </a:lnTo>
                <a:cubicBezTo>
                  <a:pt x="665956" y="619125"/>
                  <a:pt x="667544" y="311944"/>
                  <a:pt x="676275" y="0"/>
                </a:cubicBezTo>
                <a:close/>
              </a:path>
            </a:pathLst>
          </a:custGeom>
          <a:solidFill>
            <a:schemeClr val="accent6">
              <a:lumMod val="7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find the volume of shapes where part is a cylinder or cone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The diagram shows the region R bounded by the curves with equations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and the line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. The region is rotated through 360˚ about the x-axis. Find the exact volume of the solid generated.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r>
                  <a:rPr lang="en-US" sz="1600" u="sng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Because the limits are the same</a:t>
                </a: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, we can do the subtraction before any of the integrating!</a:t>
                </a:r>
              </a:p>
              <a:p>
                <a:pPr marL="0" indent="0" algn="ctr">
                  <a:buNone/>
                </a:pPr>
                <a:endParaRPr lang="en-GB" sz="1600" dirty="0">
                  <a:latin typeface="Comic Sans MS" panose="030F0702030302020204" pitchFamily="66" charset="0"/>
                </a:endParaRPr>
              </a:p>
              <a:p>
                <a:pPr algn="ctr">
                  <a:buFont typeface="Wingdings" panose="05000000000000000000" pitchFamily="2" charset="2"/>
                  <a:buChar char="à"/>
                </a:pPr>
                <a:endParaRPr lang="en-GB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4776787"/>
              </a:xfrm>
              <a:blipFill>
                <a:blip r:embed="rId2"/>
                <a:stretch>
                  <a:fillRect l="-671" t="-766" r="-23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651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5C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39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cxnSp>
        <p:nvCxnSpPr>
          <p:cNvPr id="9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470687" y="1280474"/>
            <a:ext cx="1128" cy="239971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 flipV="1">
            <a:off x="6117088" y="3378664"/>
            <a:ext cx="2508417" cy="1361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8556655" y="3199828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357515" y="985199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sp>
        <p:nvSpPr>
          <p:cNvPr id="6" name="Freeform 5"/>
          <p:cNvSpPr/>
          <p:nvPr/>
        </p:nvSpPr>
        <p:spPr>
          <a:xfrm>
            <a:off x="6618514" y="1306286"/>
            <a:ext cx="2246811" cy="1924594"/>
          </a:xfrm>
          <a:custGeom>
            <a:avLst/>
            <a:gdLst>
              <a:gd name="connsiteX0" fmla="*/ 0 w 2246811"/>
              <a:gd name="connsiteY0" fmla="*/ 0 h 1924594"/>
              <a:gd name="connsiteX1" fmla="*/ 452846 w 2246811"/>
              <a:gd name="connsiteY1" fmla="*/ 1524000 h 1924594"/>
              <a:gd name="connsiteX2" fmla="*/ 2246811 w 2246811"/>
              <a:gd name="connsiteY2" fmla="*/ 1924594 h 1924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46811" h="1924594">
                <a:moveTo>
                  <a:pt x="0" y="0"/>
                </a:moveTo>
                <a:cubicBezTo>
                  <a:pt x="39189" y="601617"/>
                  <a:pt x="78378" y="1203234"/>
                  <a:pt x="452846" y="1524000"/>
                </a:cubicBezTo>
                <a:cubicBezTo>
                  <a:pt x="827314" y="1844766"/>
                  <a:pt x="1537062" y="1884680"/>
                  <a:pt x="2246811" y="1924594"/>
                </a:cubicBezTo>
              </a:path>
            </a:pathLst>
          </a:cu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212183" y="1415143"/>
                <a:ext cx="691215" cy="2507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2183" y="1415143"/>
                <a:ext cx="691215" cy="250774"/>
              </a:xfrm>
              <a:prstGeom prst="rect">
                <a:avLst/>
              </a:prstGeom>
              <a:blipFill>
                <a:blip r:embed="rId5"/>
                <a:stretch>
                  <a:fillRect l="-7018" r="-3509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338458" y="2708365"/>
                <a:ext cx="679866" cy="4626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sz="1600" b="1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8458" y="2708365"/>
                <a:ext cx="679866" cy="4626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7539084" y="2133600"/>
            <a:ext cx="11247" cy="1259841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413374" y="3390067"/>
            <a:ext cx="2558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omic Sans MS" panose="030F0702030302020204" pitchFamily="66" charset="0"/>
              </a:rPr>
              <a:t>1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15" name="Arc 8">
            <a:extLst>
              <a:ext uri="{FF2B5EF4-FFF2-40B4-BE49-F238E27FC236}">
                <a16:creationId xmlns:a16="http://schemas.microsoft.com/office/drawing/2014/main" id="{A4A9037A-0E7A-4AB0-B300-7B95F029C454}"/>
              </a:ext>
            </a:extLst>
          </p:cNvPr>
          <p:cNvSpPr/>
          <p:nvPr/>
        </p:nvSpPr>
        <p:spPr>
          <a:xfrm flipH="1">
            <a:off x="6467326" y="1265647"/>
            <a:ext cx="11181940" cy="4286249"/>
          </a:xfrm>
          <a:prstGeom prst="arc">
            <a:avLst>
              <a:gd name="adj1" fmla="val 20016464"/>
              <a:gd name="adj2" fmla="val 21568819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7179917" y="2483493"/>
                <a:ext cx="189154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9917" y="2483493"/>
                <a:ext cx="189154" cy="246221"/>
              </a:xfrm>
              <a:prstGeom prst="rect">
                <a:avLst/>
              </a:prstGeom>
              <a:blipFill>
                <a:blip r:embed="rId7"/>
                <a:stretch>
                  <a:fillRect l="-25806" r="-16129"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/>
          <p:cNvSpPr txBox="1"/>
          <p:nvPr/>
        </p:nvSpPr>
        <p:spPr>
          <a:xfrm>
            <a:off x="6838608" y="3346525"/>
            <a:ext cx="10212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u="sng" dirty="0">
                <a:latin typeface="Comic Sans MS" panose="030F0702030302020204" pitchFamily="66" charset="0"/>
              </a:rPr>
              <a:t>1</a:t>
            </a:r>
            <a:r>
              <a:rPr lang="en-US" sz="1100" dirty="0">
                <a:latin typeface="Comic Sans MS" panose="030F0702030302020204" pitchFamily="66" charset="0"/>
              </a:rPr>
              <a:t> 4</a:t>
            </a:r>
            <a:endParaRPr lang="en-GB" sz="1100" dirty="0">
              <a:latin typeface="Comic Sans MS" panose="030F0702030302020204" pitchFamily="66" charset="0"/>
            </a:endParaRPr>
          </a:p>
        </p:txBody>
      </p:sp>
      <p:cxnSp>
        <p:nvCxnSpPr>
          <p:cNvPr id="47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V="1">
            <a:off x="6888480" y="2625635"/>
            <a:ext cx="4354" cy="744582"/>
          </a:xfrm>
          <a:prstGeom prst="straightConnector1">
            <a:avLst/>
          </a:prstGeom>
          <a:ln w="15875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89231" y="1498600"/>
            <a:ext cx="213056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The volume will be the volume for the part under the red line, subtract the volume for the part under the blue line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854359" y="4130719"/>
                <a:ext cx="2458302" cy="6935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sz="1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lang="en-US" sz="1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8</m:t>
                                          </m:r>
                                          <m:r>
                                            <a:rPr lang="en-US" sz="14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  <m:sup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4359" y="4130719"/>
                <a:ext cx="2458302" cy="69358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3873409" y="3594734"/>
                <a:ext cx="1753365" cy="488660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bSup>
                                <m:sSubSupPr>
                                  <m:ctrlP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  <m:sup>
                                  <m:r>
                                    <a:rPr lang="en-US" sz="1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d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3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3409" y="3594734"/>
                <a:ext cx="1753365" cy="48866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841297" y="4901427"/>
                <a:ext cx="1967526" cy="54835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d>
                            <m:d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64</m:t>
                                      </m:r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</m:nary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1297" y="4901427"/>
                <a:ext cx="1967526" cy="548355"/>
              </a:xfrm>
              <a:prstGeom prst="rect">
                <a:avLst/>
              </a:prstGeom>
              <a:blipFill>
                <a:blip r:embed="rId10"/>
                <a:stretch>
                  <a:fillRect b="-111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839750" y="5515382"/>
                <a:ext cx="1583767" cy="5464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Sup>
                        <m:sSubSup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64</m:t>
                                  </m:r>
                                  <m:r>
                                    <a:rPr lang="en-US" sz="1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f>
                            <m:fPr>
                              <m:ctrlP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sub>
                        <m:sup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9750" y="5515382"/>
                <a:ext cx="1583767" cy="546432"/>
              </a:xfrm>
              <a:prstGeom prst="rect">
                <a:avLst/>
              </a:prstGeom>
              <a:blipFill>
                <a:blip r:embed="rId11"/>
                <a:stretch>
                  <a:fillRect b="-11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3844104" y="6129336"/>
                <a:ext cx="700833" cy="403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64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4104" y="6129336"/>
                <a:ext cx="700833" cy="403316"/>
              </a:xfrm>
              <a:prstGeom prst="rect">
                <a:avLst/>
              </a:prstGeom>
              <a:blipFill>
                <a:blip r:embed="rId12"/>
                <a:stretch>
                  <a:fillRect l="-5217" r="-1739" b="-119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6398926" y="3892731"/>
            <a:ext cx="115086" cy="606748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6586" y="3856712"/>
            <a:ext cx="20591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each equation (make sure you put them the correct way)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6333612" y="4541520"/>
            <a:ext cx="115086" cy="606748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806743" y="5164183"/>
            <a:ext cx="115086" cy="606748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5532423" y="5795555"/>
            <a:ext cx="115086" cy="606748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9832" y="4718861"/>
            <a:ext cx="205910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Square each function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8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6837" y="5219603"/>
            <a:ext cx="181091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Integrate and use a square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0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1854" y="5868391"/>
            <a:ext cx="24248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limits and subtract (you will need to show this step)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0970" y="5599274"/>
            <a:ext cx="30857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000FF"/>
                </a:solidFill>
                <a:latin typeface="Comic Sans MS" panose="030F0702030302020204" pitchFamily="66" charset="0"/>
              </a:rPr>
              <a:t>You could also do this by finding the two volumes separately and subtracting – it is up to you which method you are most confident with</a:t>
            </a:r>
            <a:endParaRPr lang="en-GB" sz="1200" dirty="0">
              <a:solidFill>
                <a:srgbClr val="0000FF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990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3" grpId="0"/>
      <p:bldP spid="26" grpId="0"/>
      <p:bldP spid="27" grpId="0"/>
      <p:bldP spid="28" grpId="0"/>
      <p:bldP spid="32" grpId="0" animBg="1"/>
      <p:bldP spid="33" grpId="0"/>
      <p:bldP spid="34" grpId="0" animBg="1"/>
      <p:bldP spid="35" grpId="0" animBg="1"/>
      <p:bldP spid="36" grpId="0" animBg="1"/>
      <p:bldP spid="37" grpId="0"/>
      <p:bldP spid="38" grpId="0"/>
      <p:bldP spid="40" grpId="0"/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5D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26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/>
          <p:cNvSpPr/>
          <p:nvPr/>
        </p:nvSpPr>
        <p:spPr>
          <a:xfrm>
            <a:off x="6200775" y="1504950"/>
            <a:ext cx="549275" cy="1381125"/>
          </a:xfrm>
          <a:custGeom>
            <a:avLst/>
            <a:gdLst>
              <a:gd name="connsiteX0" fmla="*/ 0 w 549275"/>
              <a:gd name="connsiteY0" fmla="*/ 1371600 h 1381125"/>
              <a:gd name="connsiteX1" fmla="*/ 546100 w 549275"/>
              <a:gd name="connsiteY1" fmla="*/ 1381125 h 1381125"/>
              <a:gd name="connsiteX2" fmla="*/ 549275 w 549275"/>
              <a:gd name="connsiteY2" fmla="*/ 1111250 h 1381125"/>
              <a:gd name="connsiteX3" fmla="*/ 527050 w 549275"/>
              <a:gd name="connsiteY3" fmla="*/ 841375 h 1381125"/>
              <a:gd name="connsiteX4" fmla="*/ 495300 w 549275"/>
              <a:gd name="connsiteY4" fmla="*/ 546100 h 1381125"/>
              <a:gd name="connsiteX5" fmla="*/ 438150 w 549275"/>
              <a:gd name="connsiteY5" fmla="*/ 260350 h 1381125"/>
              <a:gd name="connsiteX6" fmla="*/ 371475 w 549275"/>
              <a:gd name="connsiteY6" fmla="*/ 85725 h 1381125"/>
              <a:gd name="connsiteX7" fmla="*/ 317500 w 549275"/>
              <a:gd name="connsiteY7" fmla="*/ 12700 h 1381125"/>
              <a:gd name="connsiteX8" fmla="*/ 269875 w 549275"/>
              <a:gd name="connsiteY8" fmla="*/ 0 h 1381125"/>
              <a:gd name="connsiteX9" fmla="*/ 193675 w 549275"/>
              <a:gd name="connsiteY9" fmla="*/ 41275 h 1381125"/>
              <a:gd name="connsiteX10" fmla="*/ 155575 w 549275"/>
              <a:gd name="connsiteY10" fmla="*/ 127000 h 1381125"/>
              <a:gd name="connsiteX11" fmla="*/ 104775 w 549275"/>
              <a:gd name="connsiteY11" fmla="*/ 279400 h 1381125"/>
              <a:gd name="connsiteX12" fmla="*/ 60325 w 549275"/>
              <a:gd name="connsiteY12" fmla="*/ 485775 h 1381125"/>
              <a:gd name="connsiteX13" fmla="*/ 28575 w 549275"/>
              <a:gd name="connsiteY13" fmla="*/ 752475 h 1381125"/>
              <a:gd name="connsiteX14" fmla="*/ 6350 w 549275"/>
              <a:gd name="connsiteY14" fmla="*/ 1073150 h 1381125"/>
              <a:gd name="connsiteX15" fmla="*/ 0 w 549275"/>
              <a:gd name="connsiteY15" fmla="*/ 1371600 h 1381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9275" h="1381125">
                <a:moveTo>
                  <a:pt x="0" y="1371600"/>
                </a:moveTo>
                <a:lnTo>
                  <a:pt x="546100" y="1381125"/>
                </a:lnTo>
                <a:cubicBezTo>
                  <a:pt x="547158" y="1291167"/>
                  <a:pt x="548217" y="1201208"/>
                  <a:pt x="549275" y="1111250"/>
                </a:cubicBezTo>
                <a:lnTo>
                  <a:pt x="527050" y="841375"/>
                </a:lnTo>
                <a:lnTo>
                  <a:pt x="495300" y="546100"/>
                </a:lnTo>
                <a:lnTo>
                  <a:pt x="438150" y="260350"/>
                </a:lnTo>
                <a:lnTo>
                  <a:pt x="371475" y="85725"/>
                </a:lnTo>
                <a:lnTo>
                  <a:pt x="317500" y="12700"/>
                </a:lnTo>
                <a:lnTo>
                  <a:pt x="269875" y="0"/>
                </a:lnTo>
                <a:lnTo>
                  <a:pt x="193675" y="41275"/>
                </a:lnTo>
                <a:lnTo>
                  <a:pt x="155575" y="127000"/>
                </a:lnTo>
                <a:lnTo>
                  <a:pt x="104775" y="279400"/>
                </a:lnTo>
                <a:lnTo>
                  <a:pt x="60325" y="485775"/>
                </a:lnTo>
                <a:lnTo>
                  <a:pt x="28575" y="752475"/>
                </a:lnTo>
                <a:lnTo>
                  <a:pt x="6350" y="1073150"/>
                </a:lnTo>
                <a:lnTo>
                  <a:pt x="0" y="137160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514266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use Volumes of revolution to model real-life situations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A manufacturer wants to cast a prototype for a new design for a pen barrel made out of solid resin. The shaded region shown in the diagram is used as a model for the cross section of the pen barrel. The region is bounded by the x-axis and the curve with equation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−100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and will be rotated around the y-axis. Each unit on the coordinate axes represents 1cm.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Suggest a suitable value for k</a:t>
                </a: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Use your value of k to estimate the volume of resin needed to make the prototype</a:t>
                </a: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State one limitation of this model</a:t>
                </a:r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5142668"/>
              </a:xfrm>
              <a:blipFill>
                <a:blip r:embed="rId2"/>
                <a:stretch>
                  <a:fillRect t="-1068" r="-13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5D</a:t>
            </a:r>
            <a:endParaRPr lang="en-GB" dirty="0">
              <a:latin typeface="Comic Sans MS" panose="030F0702030302020204" pitchFamily="66" charset="0"/>
            </a:endParaRPr>
          </a:p>
        </p:txBody>
      </p:sp>
      <p:cxnSp>
        <p:nvCxnSpPr>
          <p:cNvPr id="5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H="1" flipV="1">
            <a:off x="6471815" y="1280475"/>
            <a:ext cx="6" cy="172017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7722154" y="2693800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357515" y="985199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sp>
        <p:nvSpPr>
          <p:cNvPr id="13" name="Arc 12"/>
          <p:cNvSpPr/>
          <p:nvPr/>
        </p:nvSpPr>
        <p:spPr>
          <a:xfrm>
            <a:off x="6190976" y="1488349"/>
            <a:ext cx="548809" cy="2786743"/>
          </a:xfrm>
          <a:prstGeom prst="arc">
            <a:avLst>
              <a:gd name="adj1" fmla="val 10866105"/>
              <a:gd name="adj2" fmla="val 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>
            <a:off x="5299970" y="2885243"/>
            <a:ext cx="2503503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670765" y="1358537"/>
                <a:ext cx="1395126" cy="251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𝟏𝟎𝟎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0765" y="1358537"/>
                <a:ext cx="1395126" cy="251800"/>
              </a:xfrm>
              <a:prstGeom prst="rect">
                <a:avLst/>
              </a:prstGeom>
              <a:blipFill>
                <a:blip r:embed="rId3"/>
                <a:stretch>
                  <a:fillRect l="-3057" t="-2439" r="-873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6188629" y="2836675"/>
            <a:ext cx="348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86274" y="3143250"/>
            <a:ext cx="4095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a) Most pens are around 10-15cm long so anything in this range would be sensible</a:t>
            </a:r>
            <a:endParaRPr lang="en-GB" sz="1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014662" y="4572000"/>
                <a:ext cx="68627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4662" y="4572000"/>
                <a:ext cx="686278" cy="246221"/>
              </a:xfrm>
              <a:prstGeom prst="rect">
                <a:avLst/>
              </a:prstGeom>
              <a:blipFill>
                <a:blip r:embed="rId4"/>
                <a:stretch>
                  <a:fillRect l="-8036" r="-6250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2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361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/>
          <p:cNvSpPr/>
          <p:nvPr/>
        </p:nvSpPr>
        <p:spPr>
          <a:xfrm>
            <a:off x="6200775" y="1504950"/>
            <a:ext cx="549275" cy="1381125"/>
          </a:xfrm>
          <a:custGeom>
            <a:avLst/>
            <a:gdLst>
              <a:gd name="connsiteX0" fmla="*/ 0 w 549275"/>
              <a:gd name="connsiteY0" fmla="*/ 1371600 h 1381125"/>
              <a:gd name="connsiteX1" fmla="*/ 546100 w 549275"/>
              <a:gd name="connsiteY1" fmla="*/ 1381125 h 1381125"/>
              <a:gd name="connsiteX2" fmla="*/ 549275 w 549275"/>
              <a:gd name="connsiteY2" fmla="*/ 1111250 h 1381125"/>
              <a:gd name="connsiteX3" fmla="*/ 527050 w 549275"/>
              <a:gd name="connsiteY3" fmla="*/ 841375 h 1381125"/>
              <a:gd name="connsiteX4" fmla="*/ 495300 w 549275"/>
              <a:gd name="connsiteY4" fmla="*/ 546100 h 1381125"/>
              <a:gd name="connsiteX5" fmla="*/ 438150 w 549275"/>
              <a:gd name="connsiteY5" fmla="*/ 260350 h 1381125"/>
              <a:gd name="connsiteX6" fmla="*/ 371475 w 549275"/>
              <a:gd name="connsiteY6" fmla="*/ 85725 h 1381125"/>
              <a:gd name="connsiteX7" fmla="*/ 317500 w 549275"/>
              <a:gd name="connsiteY7" fmla="*/ 12700 h 1381125"/>
              <a:gd name="connsiteX8" fmla="*/ 269875 w 549275"/>
              <a:gd name="connsiteY8" fmla="*/ 0 h 1381125"/>
              <a:gd name="connsiteX9" fmla="*/ 193675 w 549275"/>
              <a:gd name="connsiteY9" fmla="*/ 41275 h 1381125"/>
              <a:gd name="connsiteX10" fmla="*/ 155575 w 549275"/>
              <a:gd name="connsiteY10" fmla="*/ 127000 h 1381125"/>
              <a:gd name="connsiteX11" fmla="*/ 104775 w 549275"/>
              <a:gd name="connsiteY11" fmla="*/ 279400 h 1381125"/>
              <a:gd name="connsiteX12" fmla="*/ 60325 w 549275"/>
              <a:gd name="connsiteY12" fmla="*/ 485775 h 1381125"/>
              <a:gd name="connsiteX13" fmla="*/ 28575 w 549275"/>
              <a:gd name="connsiteY13" fmla="*/ 752475 h 1381125"/>
              <a:gd name="connsiteX14" fmla="*/ 6350 w 549275"/>
              <a:gd name="connsiteY14" fmla="*/ 1073150 h 1381125"/>
              <a:gd name="connsiteX15" fmla="*/ 0 w 549275"/>
              <a:gd name="connsiteY15" fmla="*/ 1371600 h 1381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9275" h="1381125">
                <a:moveTo>
                  <a:pt x="0" y="1371600"/>
                </a:moveTo>
                <a:lnTo>
                  <a:pt x="546100" y="1381125"/>
                </a:lnTo>
                <a:cubicBezTo>
                  <a:pt x="547158" y="1291167"/>
                  <a:pt x="548217" y="1201208"/>
                  <a:pt x="549275" y="1111250"/>
                </a:cubicBezTo>
                <a:lnTo>
                  <a:pt x="527050" y="841375"/>
                </a:lnTo>
                <a:lnTo>
                  <a:pt x="495300" y="546100"/>
                </a:lnTo>
                <a:lnTo>
                  <a:pt x="438150" y="260350"/>
                </a:lnTo>
                <a:lnTo>
                  <a:pt x="371475" y="85725"/>
                </a:lnTo>
                <a:lnTo>
                  <a:pt x="317500" y="12700"/>
                </a:lnTo>
                <a:lnTo>
                  <a:pt x="269875" y="0"/>
                </a:lnTo>
                <a:lnTo>
                  <a:pt x="193675" y="41275"/>
                </a:lnTo>
                <a:lnTo>
                  <a:pt x="155575" y="127000"/>
                </a:lnTo>
                <a:lnTo>
                  <a:pt x="104775" y="279400"/>
                </a:lnTo>
                <a:lnTo>
                  <a:pt x="60325" y="485775"/>
                </a:lnTo>
                <a:lnTo>
                  <a:pt x="28575" y="752475"/>
                </a:lnTo>
                <a:lnTo>
                  <a:pt x="6350" y="1073150"/>
                </a:lnTo>
                <a:lnTo>
                  <a:pt x="0" y="137160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514266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use Volumes of revolution to model real-life situations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A manufacturer wants to cast a prototype for a new design for a pen barrel made out of solid resin. The shaded region shown in the diagram is used as a model for the cross section of the pen barrel. The region is bounded by the x-axis and the curve with equation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−100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and will be rotated around the y-axis. Each unit on the coordinate axes represents 1cm.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Suggest a suitable value for k</a:t>
                </a: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Use your value of k to estimate the volume of resin needed to make the prototype</a:t>
                </a: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State one limitation of this model</a:t>
                </a:r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5142668"/>
              </a:xfrm>
              <a:blipFill>
                <a:blip r:embed="rId2"/>
                <a:stretch>
                  <a:fillRect t="-1068" r="-13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5D</a:t>
            </a:r>
            <a:endParaRPr lang="en-GB" dirty="0">
              <a:latin typeface="Comic Sans MS" panose="030F0702030302020204" pitchFamily="66" charset="0"/>
            </a:endParaRPr>
          </a:p>
        </p:txBody>
      </p:sp>
      <p:cxnSp>
        <p:nvCxnSpPr>
          <p:cNvPr id="5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H="1" flipV="1">
            <a:off x="6471815" y="1280475"/>
            <a:ext cx="6" cy="172017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7722154" y="2693800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357515" y="985199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sp>
        <p:nvSpPr>
          <p:cNvPr id="13" name="Arc 12"/>
          <p:cNvSpPr/>
          <p:nvPr/>
        </p:nvSpPr>
        <p:spPr>
          <a:xfrm>
            <a:off x="6190976" y="1488349"/>
            <a:ext cx="548809" cy="2786743"/>
          </a:xfrm>
          <a:prstGeom prst="arc">
            <a:avLst>
              <a:gd name="adj1" fmla="val 10866105"/>
              <a:gd name="adj2" fmla="val 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>
            <a:off x="5299970" y="2885243"/>
            <a:ext cx="2503503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670765" y="1358537"/>
                <a:ext cx="1395126" cy="251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𝟏𝟎𝟎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0765" y="1358537"/>
                <a:ext cx="1395126" cy="251800"/>
              </a:xfrm>
              <a:prstGeom prst="rect">
                <a:avLst/>
              </a:prstGeom>
              <a:blipFill>
                <a:blip r:embed="rId3"/>
                <a:stretch>
                  <a:fillRect l="-3057" t="-2439" r="-873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6188629" y="2836675"/>
            <a:ext cx="348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014662" y="4572000"/>
                <a:ext cx="68627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4662" y="4572000"/>
                <a:ext cx="686278" cy="246221"/>
              </a:xfrm>
              <a:prstGeom prst="rect">
                <a:avLst/>
              </a:prstGeom>
              <a:blipFill>
                <a:blip r:embed="rId4"/>
                <a:stretch>
                  <a:fillRect l="-8036" r="-6250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670765" y="1339487"/>
                <a:ext cx="1516954" cy="251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𝟏𝟎𝟎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0765" y="1339487"/>
                <a:ext cx="1516954" cy="251800"/>
              </a:xfrm>
              <a:prstGeom prst="rect">
                <a:avLst/>
              </a:prstGeom>
              <a:blipFill>
                <a:blip r:embed="rId5"/>
                <a:stretch>
                  <a:fillRect l="-2811" t="-2439" r="-803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6264829" y="2655700"/>
            <a:ext cx="2792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6121954" y="1303150"/>
            <a:ext cx="3481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10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067175" y="3143250"/>
            <a:ext cx="4791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 Note that we are rotating about the y-axis, and the horizontal limits will be 0 and 10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6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9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4281669" y="3733800"/>
                <a:ext cx="1366656" cy="558486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1669" y="3733800"/>
                <a:ext cx="1366656" cy="5584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6713251" y="4073706"/>
            <a:ext cx="115086" cy="606748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 Box 45">
                <a:extLst>
                  <a:ext uri="{FF2B5EF4-FFF2-40B4-BE49-F238E27FC236}">
                    <a16:creationId xmlns:a16="http://schemas.microsoft.com/office/drawing/2014/main" id="{440D02D7-97A1-4EEC-A688-FBC443C4DE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829424" y="3951962"/>
                <a:ext cx="2200275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200" dirty="0">
                    <a:solidFill>
                      <a:srgbClr val="FF0000"/>
                    </a:solidFill>
                    <a:latin typeface="Comic Sans MS" pitchFamily="66" charset="0"/>
                  </a:rPr>
                  <a:t>Sub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 (we can rearrange the formula to get this, and we will not need to do any squaring!)</a:t>
                </a:r>
              </a:p>
            </p:txBody>
          </p:sp>
        </mc:Choice>
        <mc:Fallback xmlns="">
          <p:sp>
            <p:nvSpPr>
              <p:cNvPr id="32" name="Text Box 45">
                <a:extLst>
                  <a:ext uri="{FF2B5EF4-FFF2-40B4-BE49-F238E27FC236}">
                    <a16:creationId xmlns:a16="http://schemas.microsoft.com/office/drawing/2014/main" id="{440D02D7-97A1-4EEC-A688-FBC443C4DE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29424" y="3951962"/>
                <a:ext cx="2200275" cy="830997"/>
              </a:xfrm>
              <a:prstGeom prst="rect">
                <a:avLst/>
              </a:prstGeom>
              <a:blipFill>
                <a:blip r:embed="rId9"/>
                <a:stretch>
                  <a:fillRect r="-1108" b="-438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318090" y="1301387"/>
                <a:ext cx="1278683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=10−100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8090" y="1301387"/>
                <a:ext cx="1278683" cy="215444"/>
              </a:xfrm>
              <a:prstGeom prst="rect">
                <a:avLst/>
              </a:prstGeom>
              <a:blipFill>
                <a:blip r:embed="rId10"/>
                <a:stretch>
                  <a:fillRect l="-2857" r="-476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937090" y="1682387"/>
                <a:ext cx="1278683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100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=10−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7090" y="1682387"/>
                <a:ext cx="1278683" cy="215444"/>
              </a:xfrm>
              <a:prstGeom prst="rect">
                <a:avLst/>
              </a:prstGeom>
              <a:blipFill>
                <a:blip r:embed="rId11"/>
                <a:stretch>
                  <a:fillRect l="-2857" r="-2381" b="-25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222840" y="1996712"/>
                <a:ext cx="1174617" cy="40472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2840" y="1996712"/>
                <a:ext cx="1174617" cy="404726"/>
              </a:xfrm>
              <a:prstGeom prst="rect">
                <a:avLst/>
              </a:prstGeom>
              <a:blipFill>
                <a:blip r:embed="rId12"/>
                <a:stretch>
                  <a:fillRect l="-2083" t="-1515" r="-3125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4272144" y="4391025"/>
                <a:ext cx="2348592" cy="560923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sup>
                        <m:e>
                          <m:d>
                            <m:d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</m:e>
                          </m:d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6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2144" y="4391025"/>
                <a:ext cx="2348592" cy="56092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4272144" y="5133975"/>
                <a:ext cx="1758494" cy="659604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Sup>
                        <m:sSubSup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num>
                                <m:den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den>
                              </m:f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</a:rPr>
                                    <m:t>200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sup>
                      </m:sSub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7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2144" y="5133975"/>
                <a:ext cx="1758494" cy="65960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4272144" y="5953125"/>
                <a:ext cx="575414" cy="418448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8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2144" y="5953125"/>
                <a:ext cx="575414" cy="418448"/>
              </a:xfrm>
              <a:prstGeom prst="rect">
                <a:avLst/>
              </a:prstGeom>
              <a:blipFill>
                <a:blip r:embed="rId15"/>
                <a:stretch>
                  <a:fillRect l="-8511" r="-6383" b="-16176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6665626" y="4769031"/>
            <a:ext cx="115086" cy="606748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24" y="4847312"/>
            <a:ext cx="16954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Integrate and use a square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" name="Arc 42">
            <a:extLst>
              <a:ext uri="{FF2B5EF4-FFF2-40B4-BE49-F238E27FC236}">
                <a16:creationId xmlns:a16="http://schemas.microsoft.com/office/drawing/2014/main" id="{DB6A1F38-BF73-4820-AFC0-E67A9C3F0601}"/>
              </a:ext>
            </a:extLst>
          </p:cNvPr>
          <p:cNvSpPr>
            <a:spLocks/>
          </p:cNvSpPr>
          <p:nvPr/>
        </p:nvSpPr>
        <p:spPr bwMode="auto">
          <a:xfrm>
            <a:off x="6084601" y="5502456"/>
            <a:ext cx="115086" cy="606748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1724" y="5542637"/>
            <a:ext cx="242887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limits and subtract (you need to show this)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210321" y="1962694"/>
            <a:ext cx="1228454" cy="494755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5067571" y="3877219"/>
            <a:ext cx="295004" cy="275681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5296170" y="4401094"/>
            <a:ext cx="876029" cy="551906"/>
          </a:xfrm>
          <a:prstGeom prst="rect">
            <a:avLst/>
          </a:prstGeom>
          <a:noFill/>
          <a:ln w="254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015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/>
      <p:bldP spid="20" grpId="0"/>
      <p:bldP spid="21" grpId="0"/>
      <p:bldP spid="23" grpId="0"/>
      <p:bldP spid="30" grpId="0"/>
      <p:bldP spid="31" grpId="0" animBg="1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 animBg="1"/>
      <p:bldP spid="40" grpId="0"/>
      <p:bldP spid="41" grpId="0" animBg="1"/>
      <p:bldP spid="42" grpId="0"/>
      <p:bldP spid="43" grpId="0" animBg="1"/>
      <p:bldP spid="43" grpId="1" animBg="1"/>
      <p:bldP spid="44" grpId="0" animBg="1"/>
      <p:bldP spid="44" grpId="1" animBg="1"/>
      <p:bldP spid="45" grpId="0" animBg="1"/>
      <p:bldP spid="45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670765" y="1339487"/>
                <a:ext cx="1516954" cy="2518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𝟏𝟎𝟎</m:t>
                      </m:r>
                      <m:sSup>
                        <m:sSupPr>
                          <m:ctrlP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1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0765" y="1339487"/>
                <a:ext cx="1516954" cy="251800"/>
              </a:xfrm>
              <a:prstGeom prst="rect">
                <a:avLst/>
              </a:prstGeom>
              <a:blipFill>
                <a:blip r:embed="rId2"/>
                <a:stretch>
                  <a:fillRect l="-2811" t="-2439" r="-803" b="-243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Freeform 14"/>
          <p:cNvSpPr/>
          <p:nvPr/>
        </p:nvSpPr>
        <p:spPr>
          <a:xfrm>
            <a:off x="6200775" y="1504950"/>
            <a:ext cx="549275" cy="1381125"/>
          </a:xfrm>
          <a:custGeom>
            <a:avLst/>
            <a:gdLst>
              <a:gd name="connsiteX0" fmla="*/ 0 w 549275"/>
              <a:gd name="connsiteY0" fmla="*/ 1371600 h 1381125"/>
              <a:gd name="connsiteX1" fmla="*/ 546100 w 549275"/>
              <a:gd name="connsiteY1" fmla="*/ 1381125 h 1381125"/>
              <a:gd name="connsiteX2" fmla="*/ 549275 w 549275"/>
              <a:gd name="connsiteY2" fmla="*/ 1111250 h 1381125"/>
              <a:gd name="connsiteX3" fmla="*/ 527050 w 549275"/>
              <a:gd name="connsiteY3" fmla="*/ 841375 h 1381125"/>
              <a:gd name="connsiteX4" fmla="*/ 495300 w 549275"/>
              <a:gd name="connsiteY4" fmla="*/ 546100 h 1381125"/>
              <a:gd name="connsiteX5" fmla="*/ 438150 w 549275"/>
              <a:gd name="connsiteY5" fmla="*/ 260350 h 1381125"/>
              <a:gd name="connsiteX6" fmla="*/ 371475 w 549275"/>
              <a:gd name="connsiteY6" fmla="*/ 85725 h 1381125"/>
              <a:gd name="connsiteX7" fmla="*/ 317500 w 549275"/>
              <a:gd name="connsiteY7" fmla="*/ 12700 h 1381125"/>
              <a:gd name="connsiteX8" fmla="*/ 269875 w 549275"/>
              <a:gd name="connsiteY8" fmla="*/ 0 h 1381125"/>
              <a:gd name="connsiteX9" fmla="*/ 193675 w 549275"/>
              <a:gd name="connsiteY9" fmla="*/ 41275 h 1381125"/>
              <a:gd name="connsiteX10" fmla="*/ 155575 w 549275"/>
              <a:gd name="connsiteY10" fmla="*/ 127000 h 1381125"/>
              <a:gd name="connsiteX11" fmla="*/ 104775 w 549275"/>
              <a:gd name="connsiteY11" fmla="*/ 279400 h 1381125"/>
              <a:gd name="connsiteX12" fmla="*/ 60325 w 549275"/>
              <a:gd name="connsiteY12" fmla="*/ 485775 h 1381125"/>
              <a:gd name="connsiteX13" fmla="*/ 28575 w 549275"/>
              <a:gd name="connsiteY13" fmla="*/ 752475 h 1381125"/>
              <a:gd name="connsiteX14" fmla="*/ 6350 w 549275"/>
              <a:gd name="connsiteY14" fmla="*/ 1073150 h 1381125"/>
              <a:gd name="connsiteX15" fmla="*/ 0 w 549275"/>
              <a:gd name="connsiteY15" fmla="*/ 1371600 h 1381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9275" h="1381125">
                <a:moveTo>
                  <a:pt x="0" y="1371600"/>
                </a:moveTo>
                <a:lnTo>
                  <a:pt x="546100" y="1381125"/>
                </a:lnTo>
                <a:cubicBezTo>
                  <a:pt x="547158" y="1291167"/>
                  <a:pt x="548217" y="1201208"/>
                  <a:pt x="549275" y="1111250"/>
                </a:cubicBezTo>
                <a:lnTo>
                  <a:pt x="527050" y="841375"/>
                </a:lnTo>
                <a:lnTo>
                  <a:pt x="495300" y="546100"/>
                </a:lnTo>
                <a:lnTo>
                  <a:pt x="438150" y="260350"/>
                </a:lnTo>
                <a:lnTo>
                  <a:pt x="371475" y="85725"/>
                </a:lnTo>
                <a:lnTo>
                  <a:pt x="317500" y="12700"/>
                </a:lnTo>
                <a:lnTo>
                  <a:pt x="269875" y="0"/>
                </a:lnTo>
                <a:lnTo>
                  <a:pt x="193675" y="41275"/>
                </a:lnTo>
                <a:lnTo>
                  <a:pt x="155575" y="127000"/>
                </a:lnTo>
                <a:lnTo>
                  <a:pt x="104775" y="279400"/>
                </a:lnTo>
                <a:lnTo>
                  <a:pt x="60325" y="485775"/>
                </a:lnTo>
                <a:lnTo>
                  <a:pt x="28575" y="752475"/>
                </a:lnTo>
                <a:lnTo>
                  <a:pt x="6350" y="1073150"/>
                </a:lnTo>
                <a:lnTo>
                  <a:pt x="0" y="137160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875" y="1400175"/>
                <a:ext cx="3630135" cy="5142668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use Volumes of revolution to model real-life situations</a:t>
                </a: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A manufacturer wants to cast a prototype for a new design for a pen barrel made out of solid resin. The shaded region shown in the diagram is used as a model for the cross section of the pen barrel. The region is bounded by the x-axis and the curve with equation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−100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, and will be rotated around the y-axis. Each unit on the coordinate axes represents 1cm.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Suggest a suitable value for k</a:t>
                </a: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Use your value of k to estimate the volume of resin needed to make the prototype</a:t>
                </a:r>
              </a:p>
              <a:p>
                <a:pPr marL="342900" indent="-342900" algn="ctr">
                  <a:buAutoNum type="alphaLcParenR"/>
                </a:pPr>
                <a:r>
                  <a:rPr lang="en-US" sz="1600" dirty="0">
                    <a:latin typeface="Comic Sans MS" panose="030F0702030302020204" pitchFamily="66" charset="0"/>
                  </a:rPr>
                  <a:t>State one limitation of this model</a:t>
                </a:r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75" y="1400175"/>
                <a:ext cx="3630135" cy="5142668"/>
              </a:xfrm>
              <a:blipFill>
                <a:blip r:embed="rId3"/>
                <a:stretch>
                  <a:fillRect t="-1068" r="-134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51557" y="6488668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5D</a:t>
            </a:r>
            <a:endParaRPr lang="en-GB" dirty="0">
              <a:latin typeface="Comic Sans MS" panose="030F0702030302020204" pitchFamily="66" charset="0"/>
            </a:endParaRPr>
          </a:p>
        </p:txBody>
      </p:sp>
      <p:cxnSp>
        <p:nvCxnSpPr>
          <p:cNvPr id="5" name="Straight Arrow Connector 6">
            <a:extLst>
              <a:ext uri="{FF2B5EF4-FFF2-40B4-BE49-F238E27FC236}">
                <a16:creationId xmlns:a16="http://schemas.microsoft.com/office/drawing/2014/main" id="{A529B713-1636-47E2-BDD9-6C5012F1E7A3}"/>
              </a:ext>
            </a:extLst>
          </p:cNvPr>
          <p:cNvCxnSpPr/>
          <p:nvPr/>
        </p:nvCxnSpPr>
        <p:spPr>
          <a:xfrm flipH="1" flipV="1">
            <a:off x="6471815" y="1280475"/>
            <a:ext cx="6" cy="1720177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7722154" y="2693800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736EB1-D0E6-4220-9FBC-CD2B22179D40}"/>
              </a:ext>
            </a:extLst>
          </p:cNvPr>
          <p:cNvSpPr txBox="1"/>
          <p:nvPr/>
        </p:nvSpPr>
        <p:spPr>
          <a:xfrm>
            <a:off x="6357515" y="985199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sp>
        <p:nvSpPr>
          <p:cNvPr id="13" name="Arc 12"/>
          <p:cNvSpPr/>
          <p:nvPr/>
        </p:nvSpPr>
        <p:spPr>
          <a:xfrm>
            <a:off x="6190976" y="1488349"/>
            <a:ext cx="548809" cy="2786743"/>
          </a:xfrm>
          <a:prstGeom prst="arc">
            <a:avLst>
              <a:gd name="adj1" fmla="val 10866105"/>
              <a:gd name="adj2" fmla="val 0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7">
            <a:extLst>
              <a:ext uri="{FF2B5EF4-FFF2-40B4-BE49-F238E27FC236}">
                <a16:creationId xmlns:a16="http://schemas.microsoft.com/office/drawing/2014/main" id="{E60F16A4-E42F-448E-9B27-50A92AE2F6A1}"/>
              </a:ext>
            </a:extLst>
          </p:cNvPr>
          <p:cNvCxnSpPr/>
          <p:nvPr/>
        </p:nvCxnSpPr>
        <p:spPr>
          <a:xfrm>
            <a:off x="5299970" y="2885243"/>
            <a:ext cx="2503503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6188629" y="2836675"/>
            <a:ext cx="3481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014662" y="4572000"/>
                <a:ext cx="68627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𝒌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4662" y="4572000"/>
                <a:ext cx="686278" cy="246221"/>
              </a:xfrm>
              <a:prstGeom prst="rect">
                <a:avLst/>
              </a:prstGeom>
              <a:blipFill>
                <a:blip r:embed="rId4"/>
                <a:stretch>
                  <a:fillRect l="-8036" r="-6250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6264829" y="2655700"/>
            <a:ext cx="2792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BAFB4D0-B554-46DF-848C-D4EE18DE49C5}"/>
              </a:ext>
            </a:extLst>
          </p:cNvPr>
          <p:cNvSpPr txBox="1"/>
          <p:nvPr/>
        </p:nvSpPr>
        <p:spPr>
          <a:xfrm>
            <a:off x="6121954" y="1303150"/>
            <a:ext cx="3481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10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6" name="TextBox 65">
                <a:extLst>
                  <a:ext uri="{FF2B5EF4-FFF2-40B4-BE49-F238E27FC236}">
                    <a16:creationId xmlns:a16="http://schemas.microsoft.com/office/drawing/2014/main" id="{21489B9E-6385-47D4-B704-184088A3B1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7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7344" y="0"/>
                <a:ext cx="1366656" cy="5584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テキスト ボックス 5">
            <a:extLst>
              <a:ext uri="{FF2B5EF4-FFF2-40B4-BE49-F238E27FC236}">
                <a16:creationId xmlns:a16="http://schemas.microsoft.com/office/drawing/2014/main" id="{F6BEE625-810E-4993-95F0-2FCCD35CD562}"/>
              </a:ext>
            </a:extLst>
          </p:cNvPr>
          <p:cNvSpPr txBox="1"/>
          <p:nvPr/>
        </p:nvSpPr>
        <p:spPr>
          <a:xfrm>
            <a:off x="-1524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x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9" name="テキスト ボックス 33">
            <a:extLst>
              <a:ext uri="{FF2B5EF4-FFF2-40B4-BE49-F238E27FC236}">
                <a16:creationId xmlns:a16="http://schemas.microsoft.com/office/drawing/2014/main" id="{223B26DC-5E20-4889-B33F-6A52B34B7342}"/>
              </a:ext>
            </a:extLst>
          </p:cNvPr>
          <p:cNvSpPr txBox="1"/>
          <p:nvPr/>
        </p:nvSpPr>
        <p:spPr>
          <a:xfrm>
            <a:off x="7581900" y="542925"/>
            <a:ext cx="1704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Comic Sans MS" panose="030F0702030302020204" pitchFamily="66" charset="0"/>
              </a:rPr>
              <a:t>For rotation about the y axis</a:t>
            </a:r>
            <a:endParaRPr lang="en-GB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/>
              <p:nvPr/>
            </p:nvSpPr>
            <p:spPr>
              <a:xfrm>
                <a:off x="3557769" y="5200650"/>
                <a:ext cx="588494" cy="422039"/>
              </a:xfrm>
              <a:prstGeom prst="rect">
                <a:avLst/>
              </a:prstGeom>
              <a:noFill/>
              <a:ln w="25400"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16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US" sz="16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GB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TextBox 65">
                <a:extLst>
                  <a:ext uri="{FF2B5EF4-FFF2-40B4-BE49-F238E27FC236}">
                    <a16:creationId xmlns:a16="http://schemas.microsoft.com/office/drawing/2014/main" id="{68C32053-CDA6-434F-94CD-2C19A91E1B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7769" y="5200650"/>
                <a:ext cx="588494" cy="422039"/>
              </a:xfrm>
              <a:prstGeom prst="rect">
                <a:avLst/>
              </a:prstGeom>
              <a:blipFill>
                <a:blip r:embed="rId7"/>
                <a:stretch>
                  <a:fillRect l="-8333" r="-5208" b="-15942"/>
                </a:stretch>
              </a:blipFill>
              <a:ln w="25400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 Box 45">
            <a:extLst>
              <a:ext uri="{FF2B5EF4-FFF2-40B4-BE49-F238E27FC236}">
                <a16:creationId xmlns:a16="http://schemas.microsoft.com/office/drawing/2014/main" id="{440D02D7-97A1-4EEC-A688-FBC443C4D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124" y="5780762"/>
            <a:ext cx="371475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It is unlikely that the cross-section of the pen will match the curve exactly, the pen might have other parts to it that affect the shape etc…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27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DB8E39B-EA44-453A-8CF7-C32DCB1EA9A9}"/>
              </a:ext>
            </a:extLst>
          </p:cNvPr>
          <p:cNvSpPr/>
          <p:nvPr/>
        </p:nvSpPr>
        <p:spPr>
          <a:xfrm>
            <a:off x="2036195" y="2567846"/>
            <a:ext cx="5195974" cy="2100575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6600" b="1" dirty="0">
                <a:ln w="38100">
                  <a:solidFill>
                    <a:srgbClr val="7030A0"/>
                  </a:solidFill>
                  <a:prstDash val="solid"/>
                </a:ln>
                <a:solidFill>
                  <a:srgbClr val="00B0F0"/>
                </a:solidFill>
                <a:latin typeface="Javanese Text" panose="02000000000000000000" pitchFamily="2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5A</a:t>
            </a:r>
            <a:endParaRPr lang="ja-JP" altLang="en-US" sz="6600" b="1" dirty="0">
              <a:ln w="38100">
                <a:solidFill>
                  <a:srgbClr val="7030A0"/>
                </a:solidFill>
                <a:prstDash val="solid"/>
              </a:ln>
              <a:solidFill>
                <a:srgbClr val="00B0F0"/>
              </a:solidFill>
              <a:latin typeface="Javanese Text" panose="02000000000000000000" pitchFamily="2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122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50" y="1217295"/>
            <a:ext cx="3810816" cy="47767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need to be able to calculate the volume of a solid created by revolving a shape around the x-axis</a:t>
            </a:r>
            <a:endParaRPr lang="en-GB" sz="1600" b="1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5A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" name="Arc 4"/>
          <p:cNvSpPr/>
          <p:nvPr/>
        </p:nvSpPr>
        <p:spPr>
          <a:xfrm rot="16200000">
            <a:off x="2028009" y="3695700"/>
            <a:ext cx="1905000" cy="304800"/>
          </a:xfrm>
          <a:prstGeom prst="arc">
            <a:avLst>
              <a:gd name="adj1" fmla="val 19505022"/>
              <a:gd name="adj2" fmla="val 13585183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723709" y="3810000"/>
            <a:ext cx="914400" cy="0"/>
          </a:xfrm>
          <a:prstGeom prst="straightConnector1">
            <a:avLst/>
          </a:prstGeom>
          <a:ln w="317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694509" y="2286000"/>
            <a:ext cx="0" cy="28956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65909" y="3810000"/>
            <a:ext cx="29718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rc 8"/>
          <p:cNvSpPr/>
          <p:nvPr/>
        </p:nvSpPr>
        <p:spPr>
          <a:xfrm flipH="1">
            <a:off x="694509" y="2514600"/>
            <a:ext cx="8305800" cy="2590800"/>
          </a:xfrm>
          <a:prstGeom prst="arc">
            <a:avLst>
              <a:gd name="adj1" fmla="val 19553132"/>
              <a:gd name="adj2" fmla="val 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828109" y="2362200"/>
                <a:ext cx="697563" cy="2790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b="0" i="1" smtClean="0">
                          <a:latin typeface="Cambria Math"/>
                        </a:rPr>
                        <m:t>𝑦</m:t>
                      </m:r>
                      <m:r>
                        <a:rPr lang="en-GB" sz="12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2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200" b="0" i="1" smtClean="0">
                              <a:latin typeface="Cambria Math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en-GB" sz="12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8109" y="2362200"/>
                <a:ext cx="697563" cy="27905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3437709" y="3657600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2109" y="1981200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2294709" y="2819400"/>
            <a:ext cx="0" cy="9906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380309" y="3124200"/>
            <a:ext cx="0" cy="6858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456509" y="2895600"/>
            <a:ext cx="790575" cy="857250"/>
            <a:chOff x="1447800" y="2895600"/>
            <a:chExt cx="790575" cy="857250"/>
          </a:xfrm>
        </p:grpSpPr>
        <p:cxnSp>
          <p:nvCxnSpPr>
            <p:cNvPr id="16" name="Straight Connector 15"/>
            <p:cNvCxnSpPr/>
            <p:nvPr/>
          </p:nvCxnSpPr>
          <p:spPr>
            <a:xfrm flipV="1">
              <a:off x="1447800" y="3048000"/>
              <a:ext cx="228600" cy="1524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1447800" y="2895600"/>
              <a:ext cx="685800" cy="4572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1447800" y="2990850"/>
              <a:ext cx="781050" cy="523875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1457325" y="3143250"/>
              <a:ext cx="781050" cy="523875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1638300" y="3324227"/>
              <a:ext cx="581025" cy="38099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1809750" y="3476625"/>
              <a:ext cx="419100" cy="26670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2009775" y="3619500"/>
              <a:ext cx="219075" cy="13335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1237434" y="3810000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135096" y="3819525"/>
            <a:ext cx="2904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94509" y="5334000"/>
            <a:ext cx="26574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You already know how to find the area under a curve by Integration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61109" y="5867400"/>
            <a:ext cx="373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Imagine we rotated the area shaded around the x-axis</a:t>
            </a:r>
          </a:p>
          <a:p>
            <a:pPr algn="ctr"/>
            <a:r>
              <a:rPr lang="en-GB" sz="1200" dirty="0">
                <a:latin typeface="Comic Sans MS" pitchFamily="66" charset="0"/>
                <a:sym typeface="Wingdings" pitchFamily="2" charset="2"/>
              </a:rPr>
              <a:t> What would be the shape of the solid formed?</a:t>
            </a:r>
            <a:endParaRPr lang="en-GB" sz="1200" dirty="0">
              <a:latin typeface="Comic Sans MS" pitchFamily="66" charset="0"/>
            </a:endParaRP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509" y="2743200"/>
            <a:ext cx="1247775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8" name="Straight Arrow Connector 27"/>
          <p:cNvCxnSpPr/>
          <p:nvPr/>
        </p:nvCxnSpPr>
        <p:spPr>
          <a:xfrm>
            <a:off x="7476309" y="3810000"/>
            <a:ext cx="9144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723709" y="2286000"/>
            <a:ext cx="0" cy="28956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571309" y="1981200"/>
            <a:ext cx="292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390709" y="3657600"/>
            <a:ext cx="3064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x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4352109" y="3810000"/>
            <a:ext cx="762000" cy="0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894909" y="3200400"/>
            <a:ext cx="1600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Comic Sans MS" pitchFamily="66" charset="0"/>
              </a:rPr>
              <a:t>This would be the solid formed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352109" y="5562600"/>
            <a:ext cx="4479275" cy="738664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latin typeface="Comic Sans MS" pitchFamily="66" charset="0"/>
              </a:rPr>
              <a:t>In this section you will learn how to find the volume of any solid created in this way. It also involves Integration!</a:t>
            </a:r>
          </a:p>
        </p:txBody>
      </p:sp>
    </p:spTree>
    <p:extLst>
      <p:ext uri="{BB962C8B-B14F-4D97-AF65-F5344CB8AC3E}">
        <p14:creationId xmlns:p14="http://schemas.microsoft.com/office/powerpoint/2010/main" val="1718743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6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/>
      <p:bldP spid="11" grpId="0"/>
      <p:bldP spid="12" grpId="0"/>
      <p:bldP spid="23" grpId="0"/>
      <p:bldP spid="24" grpId="0"/>
      <p:bldP spid="25" grpId="0"/>
      <p:bldP spid="30" grpId="0"/>
      <p:bldP spid="31" grpId="0"/>
      <p:bldP spid="33" grpId="0"/>
      <p:bldP spid="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Oval 94"/>
          <p:cNvSpPr/>
          <p:nvPr/>
        </p:nvSpPr>
        <p:spPr>
          <a:xfrm>
            <a:off x="8061135" y="1221531"/>
            <a:ext cx="186220" cy="3625678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Freeform 96"/>
          <p:cNvSpPr/>
          <p:nvPr/>
        </p:nvSpPr>
        <p:spPr>
          <a:xfrm flipV="1">
            <a:off x="7415211" y="3041650"/>
            <a:ext cx="744538" cy="1811338"/>
          </a:xfrm>
          <a:custGeom>
            <a:avLst/>
            <a:gdLst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73025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7238"/>
              <a:gd name="connsiteY0" fmla="*/ 322255 h 1838325"/>
              <a:gd name="connsiteX1" fmla="*/ 255588 w 757238"/>
              <a:gd name="connsiteY1" fmla="*/ 187325 h 1838325"/>
              <a:gd name="connsiteX2" fmla="*/ 468313 w 757238"/>
              <a:gd name="connsiteY2" fmla="*/ 101600 h 1838325"/>
              <a:gd name="connsiteX3" fmla="*/ 757238 w 757238"/>
              <a:gd name="connsiteY3" fmla="*/ 0 h 1838325"/>
              <a:gd name="connsiteX4" fmla="*/ 715963 w 757238"/>
              <a:gd name="connsiteY4" fmla="*/ 158750 h 1838325"/>
              <a:gd name="connsiteX5" fmla="*/ 690563 w 757238"/>
              <a:gd name="connsiteY5" fmla="*/ 406400 h 1838325"/>
              <a:gd name="connsiteX6" fmla="*/ 671513 w 757238"/>
              <a:gd name="connsiteY6" fmla="*/ 739775 h 1838325"/>
              <a:gd name="connsiteX7" fmla="*/ 668338 w 757238"/>
              <a:gd name="connsiteY7" fmla="*/ 987425 h 1838325"/>
              <a:gd name="connsiteX8" fmla="*/ 661988 w 757238"/>
              <a:gd name="connsiteY8" fmla="*/ 1323975 h 1838325"/>
              <a:gd name="connsiteX9" fmla="*/ 658813 w 757238"/>
              <a:gd name="connsiteY9" fmla="*/ 1590675 h 1838325"/>
              <a:gd name="connsiteX10" fmla="*/ 658813 w 757238"/>
              <a:gd name="connsiteY10" fmla="*/ 1838325 h 1838325"/>
              <a:gd name="connsiteX11" fmla="*/ 100013 w 757238"/>
              <a:gd name="connsiteY11" fmla="*/ 1835150 h 1838325"/>
              <a:gd name="connsiteX12" fmla="*/ 93663 w 757238"/>
              <a:gd name="connsiteY12" fmla="*/ 1597025 h 1838325"/>
              <a:gd name="connsiteX13" fmla="*/ 90488 w 757238"/>
              <a:gd name="connsiteY13" fmla="*/ 1346200 h 1838325"/>
              <a:gd name="connsiteX14" fmla="*/ 77788 w 757238"/>
              <a:gd name="connsiteY14" fmla="*/ 1025525 h 1838325"/>
              <a:gd name="connsiteX15" fmla="*/ 68263 w 757238"/>
              <a:gd name="connsiteY15" fmla="*/ 752475 h 1838325"/>
              <a:gd name="connsiteX16" fmla="*/ 52388 w 757238"/>
              <a:gd name="connsiteY16" fmla="*/ 565150 h 1838325"/>
              <a:gd name="connsiteX17" fmla="*/ 0 w 757238"/>
              <a:gd name="connsiteY17" fmla="*/ 322255 h 1838325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7 h 1814472"/>
              <a:gd name="connsiteX12" fmla="*/ 9366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7 h 1814472"/>
              <a:gd name="connsiteX12" fmla="*/ 10001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683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6838 w 747713"/>
              <a:gd name="connsiteY13" fmla="*/ 1322347 h 1814472"/>
              <a:gd name="connsiteX14" fmla="*/ 87313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3338 w 728663"/>
              <a:gd name="connsiteY16" fmla="*/ 541297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9688 w 728663"/>
              <a:gd name="connsiteY16" fmla="*/ 525394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9688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6513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55563 w 728663"/>
              <a:gd name="connsiteY15" fmla="*/ 719081 h 1814472"/>
              <a:gd name="connsiteX16" fmla="*/ 36513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55563 w 728663"/>
              <a:gd name="connsiteY15" fmla="*/ 719081 h 1814472"/>
              <a:gd name="connsiteX16" fmla="*/ 26988 w 728663"/>
              <a:gd name="connsiteY16" fmla="*/ 449063 h 1814472"/>
              <a:gd name="connsiteX17" fmla="*/ 0 w 728663"/>
              <a:gd name="connsiteY17" fmla="*/ 279319 h 1814472"/>
              <a:gd name="connsiteX0" fmla="*/ 0 w 735013"/>
              <a:gd name="connsiteY0" fmla="*/ 279319 h 1814472"/>
              <a:gd name="connsiteX1" fmla="*/ 242888 w 735013"/>
              <a:gd name="connsiteY1" fmla="*/ 163472 h 1814472"/>
              <a:gd name="connsiteX2" fmla="*/ 455613 w 735013"/>
              <a:gd name="connsiteY2" fmla="*/ 77747 h 1814472"/>
              <a:gd name="connsiteX3" fmla="*/ 735013 w 735013"/>
              <a:gd name="connsiteY3" fmla="*/ 0 h 1814472"/>
              <a:gd name="connsiteX4" fmla="*/ 703263 w 735013"/>
              <a:gd name="connsiteY4" fmla="*/ 134897 h 1814472"/>
              <a:gd name="connsiteX5" fmla="*/ 677863 w 735013"/>
              <a:gd name="connsiteY5" fmla="*/ 382547 h 1814472"/>
              <a:gd name="connsiteX6" fmla="*/ 658813 w 735013"/>
              <a:gd name="connsiteY6" fmla="*/ 715922 h 1814472"/>
              <a:gd name="connsiteX7" fmla="*/ 655638 w 735013"/>
              <a:gd name="connsiteY7" fmla="*/ 963572 h 1814472"/>
              <a:gd name="connsiteX8" fmla="*/ 649288 w 735013"/>
              <a:gd name="connsiteY8" fmla="*/ 1300122 h 1814472"/>
              <a:gd name="connsiteX9" fmla="*/ 646113 w 735013"/>
              <a:gd name="connsiteY9" fmla="*/ 1566822 h 1814472"/>
              <a:gd name="connsiteX10" fmla="*/ 646113 w 735013"/>
              <a:gd name="connsiteY10" fmla="*/ 1814472 h 1814472"/>
              <a:gd name="connsiteX11" fmla="*/ 87313 w 735013"/>
              <a:gd name="connsiteY11" fmla="*/ 1811298 h 1814472"/>
              <a:gd name="connsiteX12" fmla="*/ 87313 w 735013"/>
              <a:gd name="connsiteY12" fmla="*/ 1573172 h 1814472"/>
              <a:gd name="connsiteX13" fmla="*/ 84138 w 735013"/>
              <a:gd name="connsiteY13" fmla="*/ 1322347 h 1814472"/>
              <a:gd name="connsiteX14" fmla="*/ 74613 w 735013"/>
              <a:gd name="connsiteY14" fmla="*/ 1001672 h 1814472"/>
              <a:gd name="connsiteX15" fmla="*/ 61913 w 735013"/>
              <a:gd name="connsiteY15" fmla="*/ 719081 h 1814472"/>
              <a:gd name="connsiteX16" fmla="*/ 33338 w 735013"/>
              <a:gd name="connsiteY16" fmla="*/ 449063 h 1814472"/>
              <a:gd name="connsiteX17" fmla="*/ 0 w 735013"/>
              <a:gd name="connsiteY17" fmla="*/ 279319 h 1814472"/>
              <a:gd name="connsiteX0" fmla="*/ 0 w 735013"/>
              <a:gd name="connsiteY0" fmla="*/ 279319 h 1814472"/>
              <a:gd name="connsiteX1" fmla="*/ 242888 w 735013"/>
              <a:gd name="connsiteY1" fmla="*/ 163472 h 1814472"/>
              <a:gd name="connsiteX2" fmla="*/ 455613 w 735013"/>
              <a:gd name="connsiteY2" fmla="*/ 77747 h 1814472"/>
              <a:gd name="connsiteX3" fmla="*/ 735013 w 735013"/>
              <a:gd name="connsiteY3" fmla="*/ 0 h 1814472"/>
              <a:gd name="connsiteX4" fmla="*/ 703263 w 735013"/>
              <a:gd name="connsiteY4" fmla="*/ 134897 h 1814472"/>
              <a:gd name="connsiteX5" fmla="*/ 677863 w 735013"/>
              <a:gd name="connsiteY5" fmla="*/ 382547 h 1814472"/>
              <a:gd name="connsiteX6" fmla="*/ 658813 w 735013"/>
              <a:gd name="connsiteY6" fmla="*/ 715922 h 1814472"/>
              <a:gd name="connsiteX7" fmla="*/ 655638 w 735013"/>
              <a:gd name="connsiteY7" fmla="*/ 963572 h 1814472"/>
              <a:gd name="connsiteX8" fmla="*/ 649288 w 735013"/>
              <a:gd name="connsiteY8" fmla="*/ 1300122 h 1814472"/>
              <a:gd name="connsiteX9" fmla="*/ 646113 w 735013"/>
              <a:gd name="connsiteY9" fmla="*/ 1566822 h 1814472"/>
              <a:gd name="connsiteX10" fmla="*/ 646113 w 735013"/>
              <a:gd name="connsiteY10" fmla="*/ 1814472 h 1814472"/>
              <a:gd name="connsiteX11" fmla="*/ 87313 w 735013"/>
              <a:gd name="connsiteY11" fmla="*/ 1811298 h 1814472"/>
              <a:gd name="connsiteX12" fmla="*/ 87313 w 735013"/>
              <a:gd name="connsiteY12" fmla="*/ 1573172 h 1814472"/>
              <a:gd name="connsiteX13" fmla="*/ 84138 w 735013"/>
              <a:gd name="connsiteY13" fmla="*/ 1322347 h 1814472"/>
              <a:gd name="connsiteX14" fmla="*/ 74613 w 735013"/>
              <a:gd name="connsiteY14" fmla="*/ 1001672 h 1814472"/>
              <a:gd name="connsiteX15" fmla="*/ 61913 w 735013"/>
              <a:gd name="connsiteY15" fmla="*/ 719081 h 1814472"/>
              <a:gd name="connsiteX16" fmla="*/ 33338 w 735013"/>
              <a:gd name="connsiteY16" fmla="*/ 449063 h 1814472"/>
              <a:gd name="connsiteX17" fmla="*/ 0 w 735013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71438 w 744538"/>
              <a:gd name="connsiteY15" fmla="*/ 719081 h 1814472"/>
              <a:gd name="connsiteX16" fmla="*/ 42863 w 744538"/>
              <a:gd name="connsiteY16" fmla="*/ 449063 h 1814472"/>
              <a:gd name="connsiteX17" fmla="*/ 0 w 744538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71438 w 744538"/>
              <a:gd name="connsiteY15" fmla="*/ 719081 h 1814472"/>
              <a:gd name="connsiteX16" fmla="*/ 36513 w 744538"/>
              <a:gd name="connsiteY16" fmla="*/ 449063 h 1814472"/>
              <a:gd name="connsiteX17" fmla="*/ 0 w 744538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65088 w 744538"/>
              <a:gd name="connsiteY15" fmla="*/ 715901 h 1814472"/>
              <a:gd name="connsiteX16" fmla="*/ 36513 w 744538"/>
              <a:gd name="connsiteY16" fmla="*/ 449063 h 1814472"/>
              <a:gd name="connsiteX17" fmla="*/ 0 w 744538"/>
              <a:gd name="connsiteY17" fmla="*/ 279319 h 1814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44538" h="1814472">
                <a:moveTo>
                  <a:pt x="0" y="279319"/>
                </a:moveTo>
                <a:lnTo>
                  <a:pt x="252413" y="163472"/>
                </a:lnTo>
                <a:lnTo>
                  <a:pt x="465138" y="77747"/>
                </a:lnTo>
                <a:lnTo>
                  <a:pt x="744538" y="0"/>
                </a:lnTo>
                <a:lnTo>
                  <a:pt x="712788" y="134897"/>
                </a:lnTo>
                <a:lnTo>
                  <a:pt x="687388" y="382547"/>
                </a:lnTo>
                <a:lnTo>
                  <a:pt x="668338" y="715922"/>
                </a:lnTo>
                <a:cubicBezTo>
                  <a:pt x="667280" y="798472"/>
                  <a:pt x="666221" y="881022"/>
                  <a:pt x="665163" y="963572"/>
                </a:cubicBezTo>
                <a:lnTo>
                  <a:pt x="658813" y="1300122"/>
                </a:lnTo>
                <a:cubicBezTo>
                  <a:pt x="657755" y="1389022"/>
                  <a:pt x="656696" y="1477922"/>
                  <a:pt x="655638" y="1566822"/>
                </a:cubicBezTo>
                <a:lnTo>
                  <a:pt x="655638" y="1814472"/>
                </a:lnTo>
                <a:lnTo>
                  <a:pt x="96838" y="1811298"/>
                </a:lnTo>
                <a:cubicBezTo>
                  <a:pt x="94721" y="1731923"/>
                  <a:pt x="98955" y="1652547"/>
                  <a:pt x="96838" y="1573172"/>
                </a:cubicBezTo>
                <a:cubicBezTo>
                  <a:pt x="95780" y="1489564"/>
                  <a:pt x="94721" y="1405955"/>
                  <a:pt x="93663" y="1322347"/>
                </a:cubicBezTo>
                <a:lnTo>
                  <a:pt x="84138" y="1001672"/>
                </a:lnTo>
                <a:lnTo>
                  <a:pt x="65088" y="715901"/>
                </a:lnTo>
                <a:lnTo>
                  <a:pt x="36513" y="449063"/>
                </a:lnTo>
                <a:cubicBezTo>
                  <a:pt x="25400" y="392482"/>
                  <a:pt x="30163" y="335900"/>
                  <a:pt x="0" y="279319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Freeform 95"/>
          <p:cNvSpPr/>
          <p:nvPr/>
        </p:nvSpPr>
        <p:spPr>
          <a:xfrm>
            <a:off x="7429501" y="1203325"/>
            <a:ext cx="730250" cy="1838325"/>
          </a:xfrm>
          <a:custGeom>
            <a:avLst/>
            <a:gdLst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73025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82550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3025 w 752475"/>
              <a:gd name="connsiteY15" fmla="*/ 755650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3025 w 752475"/>
              <a:gd name="connsiteY15" fmla="*/ 7556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9375 w 752475"/>
              <a:gd name="connsiteY15" fmla="*/ 752475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82550 w 752475"/>
              <a:gd name="connsiteY14" fmla="*/ 10255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95250 w 752475"/>
              <a:gd name="connsiteY14" fmla="*/ 101917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101600 w 752475"/>
              <a:gd name="connsiteY12" fmla="*/ 1597025 h 1838325"/>
              <a:gd name="connsiteX13" fmla="*/ 95250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101600 w 752475"/>
              <a:gd name="connsiteY12" fmla="*/ 1597025 h 1838325"/>
              <a:gd name="connsiteX13" fmla="*/ 98425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30250"/>
              <a:gd name="connsiteY0" fmla="*/ 327025 h 1838325"/>
              <a:gd name="connsiteX1" fmla="*/ 228600 w 730250"/>
              <a:gd name="connsiteY1" fmla="*/ 187325 h 1838325"/>
              <a:gd name="connsiteX2" fmla="*/ 441325 w 730250"/>
              <a:gd name="connsiteY2" fmla="*/ 101600 h 1838325"/>
              <a:gd name="connsiteX3" fmla="*/ 730250 w 730250"/>
              <a:gd name="connsiteY3" fmla="*/ 0 h 1838325"/>
              <a:gd name="connsiteX4" fmla="*/ 688975 w 730250"/>
              <a:gd name="connsiteY4" fmla="*/ 158750 h 1838325"/>
              <a:gd name="connsiteX5" fmla="*/ 663575 w 730250"/>
              <a:gd name="connsiteY5" fmla="*/ 406400 h 1838325"/>
              <a:gd name="connsiteX6" fmla="*/ 644525 w 730250"/>
              <a:gd name="connsiteY6" fmla="*/ 739775 h 1838325"/>
              <a:gd name="connsiteX7" fmla="*/ 641350 w 730250"/>
              <a:gd name="connsiteY7" fmla="*/ 987425 h 1838325"/>
              <a:gd name="connsiteX8" fmla="*/ 635000 w 730250"/>
              <a:gd name="connsiteY8" fmla="*/ 1323975 h 1838325"/>
              <a:gd name="connsiteX9" fmla="*/ 631825 w 730250"/>
              <a:gd name="connsiteY9" fmla="*/ 1590675 h 1838325"/>
              <a:gd name="connsiteX10" fmla="*/ 631825 w 730250"/>
              <a:gd name="connsiteY10" fmla="*/ 1838325 h 1838325"/>
              <a:gd name="connsiteX11" fmla="*/ 73025 w 730250"/>
              <a:gd name="connsiteY11" fmla="*/ 1835150 h 1838325"/>
              <a:gd name="connsiteX12" fmla="*/ 79375 w 730250"/>
              <a:gd name="connsiteY12" fmla="*/ 1597025 h 1838325"/>
              <a:gd name="connsiteX13" fmla="*/ 76200 w 730250"/>
              <a:gd name="connsiteY13" fmla="*/ 1336675 h 1838325"/>
              <a:gd name="connsiteX14" fmla="*/ 66675 w 730250"/>
              <a:gd name="connsiteY14" fmla="*/ 1012825 h 1838325"/>
              <a:gd name="connsiteX15" fmla="*/ 53975 w 730250"/>
              <a:gd name="connsiteY15" fmla="*/ 768350 h 1838325"/>
              <a:gd name="connsiteX16" fmla="*/ 31750 w 730250"/>
              <a:gd name="connsiteY16" fmla="*/ 552450 h 1838325"/>
              <a:gd name="connsiteX17" fmla="*/ 0 w 730250"/>
              <a:gd name="connsiteY17" fmla="*/ 327025 h 1838325"/>
              <a:gd name="connsiteX0" fmla="*/ 0 w 730250"/>
              <a:gd name="connsiteY0" fmla="*/ 327025 h 1838325"/>
              <a:gd name="connsiteX1" fmla="*/ 228600 w 730250"/>
              <a:gd name="connsiteY1" fmla="*/ 187325 h 1838325"/>
              <a:gd name="connsiteX2" fmla="*/ 441325 w 730250"/>
              <a:gd name="connsiteY2" fmla="*/ 101600 h 1838325"/>
              <a:gd name="connsiteX3" fmla="*/ 730250 w 730250"/>
              <a:gd name="connsiteY3" fmla="*/ 0 h 1838325"/>
              <a:gd name="connsiteX4" fmla="*/ 688975 w 730250"/>
              <a:gd name="connsiteY4" fmla="*/ 158750 h 1838325"/>
              <a:gd name="connsiteX5" fmla="*/ 663575 w 730250"/>
              <a:gd name="connsiteY5" fmla="*/ 406400 h 1838325"/>
              <a:gd name="connsiteX6" fmla="*/ 644525 w 730250"/>
              <a:gd name="connsiteY6" fmla="*/ 739775 h 1838325"/>
              <a:gd name="connsiteX7" fmla="*/ 641350 w 730250"/>
              <a:gd name="connsiteY7" fmla="*/ 987425 h 1838325"/>
              <a:gd name="connsiteX8" fmla="*/ 635000 w 730250"/>
              <a:gd name="connsiteY8" fmla="*/ 1323975 h 1838325"/>
              <a:gd name="connsiteX9" fmla="*/ 631825 w 730250"/>
              <a:gd name="connsiteY9" fmla="*/ 1590675 h 1838325"/>
              <a:gd name="connsiteX10" fmla="*/ 631825 w 730250"/>
              <a:gd name="connsiteY10" fmla="*/ 1838325 h 1838325"/>
              <a:gd name="connsiteX11" fmla="*/ 82550 w 730250"/>
              <a:gd name="connsiteY11" fmla="*/ 1835150 h 1838325"/>
              <a:gd name="connsiteX12" fmla="*/ 79375 w 730250"/>
              <a:gd name="connsiteY12" fmla="*/ 1597025 h 1838325"/>
              <a:gd name="connsiteX13" fmla="*/ 76200 w 730250"/>
              <a:gd name="connsiteY13" fmla="*/ 1336675 h 1838325"/>
              <a:gd name="connsiteX14" fmla="*/ 66675 w 730250"/>
              <a:gd name="connsiteY14" fmla="*/ 1012825 h 1838325"/>
              <a:gd name="connsiteX15" fmla="*/ 53975 w 730250"/>
              <a:gd name="connsiteY15" fmla="*/ 768350 h 1838325"/>
              <a:gd name="connsiteX16" fmla="*/ 31750 w 730250"/>
              <a:gd name="connsiteY16" fmla="*/ 552450 h 1838325"/>
              <a:gd name="connsiteX17" fmla="*/ 0 w 730250"/>
              <a:gd name="connsiteY17" fmla="*/ 327025 h 183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0250" h="1838325">
                <a:moveTo>
                  <a:pt x="0" y="327025"/>
                </a:moveTo>
                <a:lnTo>
                  <a:pt x="228600" y="187325"/>
                </a:lnTo>
                <a:lnTo>
                  <a:pt x="441325" y="101600"/>
                </a:lnTo>
                <a:lnTo>
                  <a:pt x="730250" y="0"/>
                </a:lnTo>
                <a:lnTo>
                  <a:pt x="688975" y="158750"/>
                </a:lnTo>
                <a:lnTo>
                  <a:pt x="663575" y="406400"/>
                </a:lnTo>
                <a:lnTo>
                  <a:pt x="644525" y="739775"/>
                </a:lnTo>
                <a:cubicBezTo>
                  <a:pt x="643467" y="822325"/>
                  <a:pt x="642408" y="904875"/>
                  <a:pt x="641350" y="987425"/>
                </a:cubicBezTo>
                <a:lnTo>
                  <a:pt x="635000" y="1323975"/>
                </a:lnTo>
                <a:cubicBezTo>
                  <a:pt x="633942" y="1412875"/>
                  <a:pt x="632883" y="1501775"/>
                  <a:pt x="631825" y="1590675"/>
                </a:cubicBezTo>
                <a:lnTo>
                  <a:pt x="631825" y="1838325"/>
                </a:lnTo>
                <a:lnTo>
                  <a:pt x="82550" y="1835150"/>
                </a:lnTo>
                <a:cubicBezTo>
                  <a:pt x="81492" y="1755775"/>
                  <a:pt x="80433" y="1676400"/>
                  <a:pt x="79375" y="1597025"/>
                </a:cubicBezTo>
                <a:cubicBezTo>
                  <a:pt x="78317" y="1513417"/>
                  <a:pt x="77258" y="1420283"/>
                  <a:pt x="76200" y="1336675"/>
                </a:cubicBezTo>
                <a:cubicBezTo>
                  <a:pt x="75142" y="1229783"/>
                  <a:pt x="67733" y="1119717"/>
                  <a:pt x="66675" y="1012825"/>
                </a:cubicBezTo>
                <a:cubicBezTo>
                  <a:pt x="65617" y="921808"/>
                  <a:pt x="55033" y="859367"/>
                  <a:pt x="53975" y="768350"/>
                </a:cubicBezTo>
                <a:lnTo>
                  <a:pt x="31750" y="552450"/>
                </a:lnTo>
                <a:lnTo>
                  <a:pt x="0" y="327025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Freeform 91"/>
          <p:cNvSpPr/>
          <p:nvPr/>
        </p:nvSpPr>
        <p:spPr>
          <a:xfrm flipV="1">
            <a:off x="4421045" y="3047277"/>
            <a:ext cx="2977217" cy="1503777"/>
          </a:xfrm>
          <a:custGeom>
            <a:avLst/>
            <a:gdLst>
              <a:gd name="connsiteX0" fmla="*/ 0 w 2977217"/>
              <a:gd name="connsiteY0" fmla="*/ 927401 h 1503777"/>
              <a:gd name="connsiteX1" fmla="*/ 433365 w 2977217"/>
              <a:gd name="connsiteY1" fmla="*/ 914400 h 1503777"/>
              <a:gd name="connsiteX2" fmla="*/ 827727 w 2977217"/>
              <a:gd name="connsiteY2" fmla="*/ 884065 h 1503777"/>
              <a:gd name="connsiteX3" fmla="*/ 1170085 w 2977217"/>
              <a:gd name="connsiteY3" fmla="*/ 840728 h 1503777"/>
              <a:gd name="connsiteX4" fmla="*/ 1516777 w 2977217"/>
              <a:gd name="connsiteY4" fmla="*/ 784391 h 1503777"/>
              <a:gd name="connsiteX5" fmla="*/ 1828800 w 2977217"/>
              <a:gd name="connsiteY5" fmla="*/ 706385 h 1503777"/>
              <a:gd name="connsiteX6" fmla="*/ 2114820 w 2977217"/>
              <a:gd name="connsiteY6" fmla="*/ 589377 h 1503777"/>
              <a:gd name="connsiteX7" fmla="*/ 2405175 w 2977217"/>
              <a:gd name="connsiteY7" fmla="*/ 420364 h 1503777"/>
              <a:gd name="connsiteX8" fmla="*/ 2682529 w 2977217"/>
              <a:gd name="connsiteY8" fmla="*/ 216683 h 1503777"/>
              <a:gd name="connsiteX9" fmla="*/ 2977217 w 2977217"/>
              <a:gd name="connsiteY9" fmla="*/ 0 h 1503777"/>
              <a:gd name="connsiteX10" fmla="*/ 2942547 w 2977217"/>
              <a:gd name="connsiteY10" fmla="*/ 182013 h 1503777"/>
              <a:gd name="connsiteX11" fmla="*/ 2925213 w 2977217"/>
              <a:gd name="connsiteY11" fmla="*/ 485369 h 1503777"/>
              <a:gd name="connsiteX12" fmla="*/ 2903545 w 2977217"/>
              <a:gd name="connsiteY12" fmla="*/ 706385 h 1503777"/>
              <a:gd name="connsiteX13" fmla="*/ 2894877 w 2977217"/>
              <a:gd name="connsiteY13" fmla="*/ 931735 h 1503777"/>
              <a:gd name="connsiteX14" fmla="*/ 2894877 w 2977217"/>
              <a:gd name="connsiteY14" fmla="*/ 1174419 h 1503777"/>
              <a:gd name="connsiteX15" fmla="*/ 2890544 w 2977217"/>
              <a:gd name="connsiteY15" fmla="*/ 1477775 h 1503777"/>
              <a:gd name="connsiteX16" fmla="*/ 2890544 w 2977217"/>
              <a:gd name="connsiteY16" fmla="*/ 1503777 h 1503777"/>
              <a:gd name="connsiteX17" fmla="*/ 82339 w 2977217"/>
              <a:gd name="connsiteY17" fmla="*/ 1503777 h 1503777"/>
              <a:gd name="connsiteX18" fmla="*/ 65004 w 2977217"/>
              <a:gd name="connsiteY18" fmla="*/ 1196087 h 1503777"/>
              <a:gd name="connsiteX19" fmla="*/ 39002 w 2977217"/>
              <a:gd name="connsiteY19" fmla="*/ 1044410 h 1503777"/>
              <a:gd name="connsiteX20" fmla="*/ 0 w 2977217"/>
              <a:gd name="connsiteY20" fmla="*/ 927401 h 1503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77217" h="1503777">
                <a:moveTo>
                  <a:pt x="0" y="927401"/>
                </a:moveTo>
                <a:lnTo>
                  <a:pt x="433365" y="914400"/>
                </a:lnTo>
                <a:lnTo>
                  <a:pt x="827727" y="884065"/>
                </a:lnTo>
                <a:lnTo>
                  <a:pt x="1170085" y="840728"/>
                </a:lnTo>
                <a:lnTo>
                  <a:pt x="1516777" y="784391"/>
                </a:lnTo>
                <a:lnTo>
                  <a:pt x="1828800" y="706385"/>
                </a:lnTo>
                <a:lnTo>
                  <a:pt x="2114820" y="589377"/>
                </a:lnTo>
                <a:lnTo>
                  <a:pt x="2405175" y="420364"/>
                </a:lnTo>
                <a:lnTo>
                  <a:pt x="2682529" y="216683"/>
                </a:lnTo>
                <a:lnTo>
                  <a:pt x="2977217" y="0"/>
                </a:lnTo>
                <a:lnTo>
                  <a:pt x="2942547" y="182013"/>
                </a:lnTo>
                <a:lnTo>
                  <a:pt x="2925213" y="485369"/>
                </a:lnTo>
                <a:lnTo>
                  <a:pt x="2903545" y="706385"/>
                </a:lnTo>
                <a:lnTo>
                  <a:pt x="2894877" y="931735"/>
                </a:lnTo>
                <a:lnTo>
                  <a:pt x="2894877" y="1174419"/>
                </a:lnTo>
                <a:cubicBezTo>
                  <a:pt x="2893433" y="1275538"/>
                  <a:pt x="2891988" y="1376656"/>
                  <a:pt x="2890544" y="1477775"/>
                </a:cubicBezTo>
                <a:lnTo>
                  <a:pt x="2890544" y="1503777"/>
                </a:lnTo>
                <a:lnTo>
                  <a:pt x="82339" y="1503777"/>
                </a:lnTo>
                <a:lnTo>
                  <a:pt x="65004" y="1196087"/>
                </a:lnTo>
                <a:lnTo>
                  <a:pt x="39002" y="1044410"/>
                </a:lnTo>
                <a:lnTo>
                  <a:pt x="0" y="92740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Freeform 90"/>
          <p:cNvSpPr/>
          <p:nvPr/>
        </p:nvSpPr>
        <p:spPr>
          <a:xfrm>
            <a:off x="4415989" y="1529778"/>
            <a:ext cx="2977217" cy="1503777"/>
          </a:xfrm>
          <a:custGeom>
            <a:avLst/>
            <a:gdLst>
              <a:gd name="connsiteX0" fmla="*/ 0 w 2977217"/>
              <a:gd name="connsiteY0" fmla="*/ 927401 h 1503777"/>
              <a:gd name="connsiteX1" fmla="*/ 433365 w 2977217"/>
              <a:gd name="connsiteY1" fmla="*/ 914400 h 1503777"/>
              <a:gd name="connsiteX2" fmla="*/ 827727 w 2977217"/>
              <a:gd name="connsiteY2" fmla="*/ 884065 h 1503777"/>
              <a:gd name="connsiteX3" fmla="*/ 1170085 w 2977217"/>
              <a:gd name="connsiteY3" fmla="*/ 840728 h 1503777"/>
              <a:gd name="connsiteX4" fmla="*/ 1516777 w 2977217"/>
              <a:gd name="connsiteY4" fmla="*/ 784391 h 1503777"/>
              <a:gd name="connsiteX5" fmla="*/ 1828800 w 2977217"/>
              <a:gd name="connsiteY5" fmla="*/ 706385 h 1503777"/>
              <a:gd name="connsiteX6" fmla="*/ 2114820 w 2977217"/>
              <a:gd name="connsiteY6" fmla="*/ 589377 h 1503777"/>
              <a:gd name="connsiteX7" fmla="*/ 2405175 w 2977217"/>
              <a:gd name="connsiteY7" fmla="*/ 420364 h 1503777"/>
              <a:gd name="connsiteX8" fmla="*/ 2682529 w 2977217"/>
              <a:gd name="connsiteY8" fmla="*/ 216683 h 1503777"/>
              <a:gd name="connsiteX9" fmla="*/ 2977217 w 2977217"/>
              <a:gd name="connsiteY9" fmla="*/ 0 h 1503777"/>
              <a:gd name="connsiteX10" fmla="*/ 2942547 w 2977217"/>
              <a:gd name="connsiteY10" fmla="*/ 182013 h 1503777"/>
              <a:gd name="connsiteX11" fmla="*/ 2925213 w 2977217"/>
              <a:gd name="connsiteY11" fmla="*/ 485369 h 1503777"/>
              <a:gd name="connsiteX12" fmla="*/ 2903545 w 2977217"/>
              <a:gd name="connsiteY12" fmla="*/ 706385 h 1503777"/>
              <a:gd name="connsiteX13" fmla="*/ 2894877 w 2977217"/>
              <a:gd name="connsiteY13" fmla="*/ 931735 h 1503777"/>
              <a:gd name="connsiteX14" fmla="*/ 2894877 w 2977217"/>
              <a:gd name="connsiteY14" fmla="*/ 1174419 h 1503777"/>
              <a:gd name="connsiteX15" fmla="*/ 2890544 w 2977217"/>
              <a:gd name="connsiteY15" fmla="*/ 1477775 h 1503777"/>
              <a:gd name="connsiteX16" fmla="*/ 2890544 w 2977217"/>
              <a:gd name="connsiteY16" fmla="*/ 1503777 h 1503777"/>
              <a:gd name="connsiteX17" fmla="*/ 82339 w 2977217"/>
              <a:gd name="connsiteY17" fmla="*/ 1503777 h 1503777"/>
              <a:gd name="connsiteX18" fmla="*/ 65004 w 2977217"/>
              <a:gd name="connsiteY18" fmla="*/ 1196087 h 1503777"/>
              <a:gd name="connsiteX19" fmla="*/ 39002 w 2977217"/>
              <a:gd name="connsiteY19" fmla="*/ 1044410 h 1503777"/>
              <a:gd name="connsiteX20" fmla="*/ 0 w 2977217"/>
              <a:gd name="connsiteY20" fmla="*/ 927401 h 1503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77217" h="1503777">
                <a:moveTo>
                  <a:pt x="0" y="927401"/>
                </a:moveTo>
                <a:lnTo>
                  <a:pt x="433365" y="914400"/>
                </a:lnTo>
                <a:lnTo>
                  <a:pt x="827727" y="884065"/>
                </a:lnTo>
                <a:lnTo>
                  <a:pt x="1170085" y="840728"/>
                </a:lnTo>
                <a:lnTo>
                  <a:pt x="1516777" y="784391"/>
                </a:lnTo>
                <a:lnTo>
                  <a:pt x="1828800" y="706385"/>
                </a:lnTo>
                <a:lnTo>
                  <a:pt x="2114820" y="589377"/>
                </a:lnTo>
                <a:lnTo>
                  <a:pt x="2405175" y="420364"/>
                </a:lnTo>
                <a:lnTo>
                  <a:pt x="2682529" y="216683"/>
                </a:lnTo>
                <a:lnTo>
                  <a:pt x="2977217" y="0"/>
                </a:lnTo>
                <a:lnTo>
                  <a:pt x="2942547" y="182013"/>
                </a:lnTo>
                <a:lnTo>
                  <a:pt x="2925213" y="485369"/>
                </a:lnTo>
                <a:lnTo>
                  <a:pt x="2903545" y="706385"/>
                </a:lnTo>
                <a:lnTo>
                  <a:pt x="2894877" y="931735"/>
                </a:lnTo>
                <a:lnTo>
                  <a:pt x="2894877" y="1174419"/>
                </a:lnTo>
                <a:cubicBezTo>
                  <a:pt x="2893433" y="1275538"/>
                  <a:pt x="2891988" y="1376656"/>
                  <a:pt x="2890544" y="1477775"/>
                </a:cubicBezTo>
                <a:lnTo>
                  <a:pt x="2890544" y="1503777"/>
                </a:lnTo>
                <a:lnTo>
                  <a:pt x="82339" y="1503777"/>
                </a:lnTo>
                <a:lnTo>
                  <a:pt x="65004" y="1196087"/>
                </a:lnTo>
                <a:lnTo>
                  <a:pt x="39002" y="1044410"/>
                </a:lnTo>
                <a:lnTo>
                  <a:pt x="0" y="92740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50" y="1217295"/>
            <a:ext cx="3810816" cy="54143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need to be able to calculate the volume of a solid created by revolving a shape around the x-axis</a:t>
            </a:r>
          </a:p>
          <a:p>
            <a:pPr marL="0" indent="0" algn="ctr">
              <a:buNone/>
            </a:pPr>
            <a:endParaRPr lang="en-US" sz="16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Imagine we already have the volume of a solid created this way</a:t>
            </a:r>
          </a:p>
          <a:p>
            <a:pPr marL="0" indent="0" algn="ctr">
              <a:buNone/>
            </a:pPr>
            <a:endParaRPr lang="en-US" sz="1600" dirty="0">
              <a:latin typeface="Comic Sans MS" panose="030F0702030302020204" pitchFamily="66" charset="0"/>
            </a:endParaRPr>
          </a:p>
          <a:p>
            <a:pPr algn="ctr">
              <a:buFont typeface="Wingdings" panose="05000000000000000000" pitchFamily="2" charset="2"/>
              <a:buChar char="à"/>
            </a:pPr>
            <a:r>
              <a:rPr lang="en-US" sz="1600" dirty="0">
                <a:latin typeface="Comic Sans MS" panose="030F0702030302020204" pitchFamily="66" charset="0"/>
                <a:sym typeface="Wingdings" panose="05000000000000000000" pitchFamily="2" charset="2"/>
              </a:rPr>
              <a:t>A small increase in the value of x will lead to a small increase in the volume of the solid</a:t>
            </a:r>
          </a:p>
          <a:p>
            <a:pPr algn="ctr">
              <a:buFont typeface="Wingdings" panose="05000000000000000000" pitchFamily="2" charset="2"/>
              <a:buChar char="à"/>
            </a:pPr>
            <a:endParaRPr lang="en-US" sz="16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>
              <a:buFont typeface="Wingdings" panose="05000000000000000000" pitchFamily="2" charset="2"/>
              <a:buChar char="à"/>
            </a:pPr>
            <a:r>
              <a:rPr lang="en-US" sz="1600" dirty="0">
                <a:latin typeface="Comic Sans MS" panose="030F0702030302020204" pitchFamily="66" charset="0"/>
                <a:sym typeface="Wingdings" panose="05000000000000000000" pitchFamily="2" charset="2"/>
              </a:rPr>
              <a:t>We can label some coordinates</a:t>
            </a:r>
          </a:p>
          <a:p>
            <a:pPr algn="ctr">
              <a:buFont typeface="Wingdings" panose="05000000000000000000" pitchFamily="2" charset="2"/>
              <a:buChar char="à"/>
            </a:pPr>
            <a:endParaRPr lang="en-US" sz="16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>
              <a:buFont typeface="Wingdings" panose="05000000000000000000" pitchFamily="2" charset="2"/>
              <a:buChar char="à"/>
            </a:pPr>
            <a:r>
              <a:rPr lang="en-US" sz="1600" dirty="0">
                <a:latin typeface="Comic Sans MS" panose="030F0702030302020204" pitchFamily="66" charset="0"/>
                <a:sym typeface="Wingdings" panose="05000000000000000000" pitchFamily="2" charset="2"/>
              </a:rPr>
              <a:t>The increase in the volume will be between two values, both of which can be calculated as volumes of cylinders…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789456" y="2098222"/>
                <a:ext cx="91698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9456" y="2098222"/>
                <a:ext cx="916982" cy="307777"/>
              </a:xfrm>
              <a:prstGeom prst="rect">
                <a:avLst/>
              </a:prstGeom>
              <a:blipFill>
                <a:blip r:embed="rId2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4023152" y="5206189"/>
                <a:ext cx="194187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152" y="5206189"/>
                <a:ext cx="1941878" cy="307777"/>
              </a:xfrm>
              <a:prstGeom prst="rect">
                <a:avLst/>
              </a:prstGeom>
              <a:blipFill>
                <a:blip r:embed="rId3"/>
                <a:stretch>
                  <a:fillRect l="-2821" t="-1961" r="-2508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6301857" y="5209730"/>
                <a:ext cx="252607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1857" y="5209730"/>
                <a:ext cx="2526076" cy="307777"/>
              </a:xfrm>
              <a:prstGeom prst="rect">
                <a:avLst/>
              </a:prstGeom>
              <a:blipFill>
                <a:blip r:embed="rId4"/>
                <a:stretch>
                  <a:fillRect l="-2174" t="-4000" r="-2174" b="-3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Can 69"/>
          <p:cNvSpPr/>
          <p:nvPr/>
        </p:nvSpPr>
        <p:spPr>
          <a:xfrm rot="5400000">
            <a:off x="6275186" y="2548136"/>
            <a:ext cx="3026222" cy="1001484"/>
          </a:xfrm>
          <a:prstGeom prst="can">
            <a:avLst/>
          </a:prstGeom>
          <a:solidFill>
            <a:schemeClr val="accent1">
              <a:alpha val="6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1" name="Straight Arrow Connector 70"/>
          <p:cNvCxnSpPr/>
          <p:nvPr/>
        </p:nvCxnSpPr>
        <p:spPr>
          <a:xfrm flipV="1">
            <a:off x="7399564" y="1567545"/>
            <a:ext cx="1" cy="1480455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8159932" y="1209676"/>
            <a:ext cx="5171" cy="1838324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Can 86"/>
          <p:cNvSpPr/>
          <p:nvPr/>
        </p:nvSpPr>
        <p:spPr>
          <a:xfrm rot="5400000">
            <a:off x="5965578" y="2534503"/>
            <a:ext cx="3640177" cy="984742"/>
          </a:xfrm>
          <a:prstGeom prst="can">
            <a:avLst/>
          </a:prstGeom>
          <a:solidFill>
            <a:schemeClr val="accent1">
              <a:alpha val="6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/>
          <p:cNvSpPr/>
          <p:nvPr/>
        </p:nvSpPr>
        <p:spPr>
          <a:xfrm>
            <a:off x="7305053" y="1550280"/>
            <a:ext cx="195308" cy="3018408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6453051" y="1175657"/>
            <a:ext cx="0" cy="3378927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5662899" y="2546522"/>
                <a:ext cx="22615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2899" y="2546522"/>
                <a:ext cx="226152" cy="307777"/>
              </a:xfrm>
              <a:prstGeom prst="rect">
                <a:avLst/>
              </a:prstGeom>
              <a:blipFill>
                <a:blip r:embed="rId5"/>
                <a:stretch>
                  <a:fillRect l="-27027" r="-21622"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7613619" y="2268936"/>
                <a:ext cx="36401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3619" y="2268936"/>
                <a:ext cx="364010" cy="307777"/>
              </a:xfrm>
              <a:prstGeom prst="rect">
                <a:avLst/>
              </a:prstGeom>
              <a:blipFill>
                <a:blip r:embed="rId6"/>
                <a:stretch>
                  <a:fillRect l="-16667" r="-15000"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8" name="Oval 97"/>
          <p:cNvSpPr/>
          <p:nvPr/>
        </p:nvSpPr>
        <p:spPr>
          <a:xfrm>
            <a:off x="7298187" y="1518160"/>
            <a:ext cx="219032" cy="3053840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Arc 98"/>
          <p:cNvSpPr/>
          <p:nvPr/>
        </p:nvSpPr>
        <p:spPr>
          <a:xfrm rot="16200000">
            <a:off x="5870147" y="2958244"/>
            <a:ext cx="3025140" cy="167640"/>
          </a:xfrm>
          <a:prstGeom prst="arc">
            <a:avLst>
              <a:gd name="adj1" fmla="val 10796681"/>
              <a:gd name="adj2" fmla="val 519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Freeform 99"/>
          <p:cNvSpPr/>
          <p:nvPr/>
        </p:nvSpPr>
        <p:spPr>
          <a:xfrm flipV="1">
            <a:off x="4408495" y="3634861"/>
            <a:ext cx="4188822" cy="1345512"/>
          </a:xfrm>
          <a:custGeom>
            <a:avLst/>
            <a:gdLst>
              <a:gd name="connsiteX0" fmla="*/ 0 w 4188822"/>
              <a:gd name="connsiteY0" fmla="*/ 1375954 h 1375954"/>
              <a:gd name="connsiteX1" fmla="*/ 1854925 w 4188822"/>
              <a:gd name="connsiteY1" fmla="*/ 1132114 h 1375954"/>
              <a:gd name="connsiteX2" fmla="*/ 3169920 w 4188822"/>
              <a:gd name="connsiteY2" fmla="*/ 330926 h 1375954"/>
              <a:gd name="connsiteX3" fmla="*/ 4188822 w 4188822"/>
              <a:gd name="connsiteY3" fmla="*/ 0 h 137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8822" h="1375954">
                <a:moveTo>
                  <a:pt x="0" y="1375954"/>
                </a:moveTo>
                <a:cubicBezTo>
                  <a:pt x="663302" y="1341119"/>
                  <a:pt x="1326605" y="1306285"/>
                  <a:pt x="1854925" y="1132114"/>
                </a:cubicBezTo>
                <a:cubicBezTo>
                  <a:pt x="2383245" y="957943"/>
                  <a:pt x="2780937" y="519612"/>
                  <a:pt x="3169920" y="330926"/>
                </a:cubicBezTo>
                <a:cubicBezTo>
                  <a:pt x="3558903" y="142240"/>
                  <a:pt x="3873862" y="71120"/>
                  <a:pt x="4188822" y="0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>
            <a:off x="4342661" y="2460593"/>
            <a:ext cx="149440" cy="1161496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0" name="Straight Arrow Connector 39"/>
          <p:cNvCxnSpPr/>
          <p:nvPr/>
        </p:nvCxnSpPr>
        <p:spPr>
          <a:xfrm rot="5400000" flipV="1">
            <a:off x="6588036" y="883923"/>
            <a:ext cx="0" cy="4310743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4">
                <a:extLst>
                  <a:ext uri="{FF2B5EF4-FFF2-40B4-BE49-F238E27FC236}">
                    <a16:creationId xmlns:a16="http://schemas.microsoft.com/office/drawing/2014/main" id="{1F60D119-3A50-43C4-B70B-93E6BCDA2806}"/>
                  </a:ext>
                </a:extLst>
              </p:cNvPr>
              <p:cNvSpPr txBox="1"/>
              <p:nvPr/>
            </p:nvSpPr>
            <p:spPr>
              <a:xfrm>
                <a:off x="6745113" y="1199460"/>
                <a:ext cx="69668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4">
                <a:extLst>
                  <a:ext uri="{FF2B5EF4-FFF2-40B4-BE49-F238E27FC236}">
                    <a16:creationId xmlns:a16="http://schemas.microsoft.com/office/drawing/2014/main" id="{1F60D119-3A50-43C4-B70B-93E6BCDA28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5113" y="1199460"/>
                <a:ext cx="696686" cy="307777"/>
              </a:xfrm>
              <a:prstGeom prst="rect">
                <a:avLst/>
              </a:prstGeom>
              <a:blipFill>
                <a:blip r:embed="rId7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5">
                <a:extLst>
                  <a:ext uri="{FF2B5EF4-FFF2-40B4-BE49-F238E27FC236}">
                    <a16:creationId xmlns:a16="http://schemas.microsoft.com/office/drawing/2014/main" id="{E25F134B-8EBA-49EC-BFB0-12057D679EE7}"/>
                  </a:ext>
                </a:extLst>
              </p:cNvPr>
              <p:cNvSpPr txBox="1"/>
              <p:nvPr/>
            </p:nvSpPr>
            <p:spPr>
              <a:xfrm>
                <a:off x="7507759" y="744202"/>
                <a:ext cx="15348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4" name="TextBox 35">
                <a:extLst>
                  <a:ext uri="{FF2B5EF4-FFF2-40B4-BE49-F238E27FC236}">
                    <a16:creationId xmlns:a16="http://schemas.microsoft.com/office/drawing/2014/main" id="{E25F134B-8EBA-49EC-BFB0-12057D679E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7759" y="744202"/>
                <a:ext cx="1534887" cy="307777"/>
              </a:xfrm>
              <a:prstGeom prst="rect">
                <a:avLst/>
              </a:prstGeom>
              <a:blipFill>
                <a:blip r:embed="rId8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Straight Arrow Connector 48">
            <a:extLst>
              <a:ext uri="{FF2B5EF4-FFF2-40B4-BE49-F238E27FC236}">
                <a16:creationId xmlns:a16="http://schemas.microsoft.com/office/drawing/2014/main" id="{43CF7EBE-12C3-4908-B2B3-D571C9F4C427}"/>
              </a:ext>
            </a:extLst>
          </p:cNvPr>
          <p:cNvCxnSpPr/>
          <p:nvPr/>
        </p:nvCxnSpPr>
        <p:spPr>
          <a:xfrm>
            <a:off x="7382505" y="3098617"/>
            <a:ext cx="797442" cy="0"/>
          </a:xfrm>
          <a:prstGeom prst="straightConnector1">
            <a:avLst/>
          </a:prstGeom>
          <a:ln w="25400">
            <a:solidFill>
              <a:srgbClr val="00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52">
                <a:extLst>
                  <a:ext uri="{FF2B5EF4-FFF2-40B4-BE49-F238E27FC236}">
                    <a16:creationId xmlns:a16="http://schemas.microsoft.com/office/drawing/2014/main" id="{AA1AE8BA-AEEC-47B2-9A58-7981513A1D30}"/>
                  </a:ext>
                </a:extLst>
              </p:cNvPr>
              <p:cNvSpPr txBox="1"/>
              <p:nvPr/>
            </p:nvSpPr>
            <p:spPr>
              <a:xfrm>
                <a:off x="7583843" y="3112382"/>
                <a:ext cx="43313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𝜹</m:t>
                      </m:r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GB" sz="14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6" name="TextBox 52">
                <a:extLst>
                  <a:ext uri="{FF2B5EF4-FFF2-40B4-BE49-F238E27FC236}">
                    <a16:creationId xmlns:a16="http://schemas.microsoft.com/office/drawing/2014/main" id="{AA1AE8BA-AEEC-47B2-9A58-7981513A1D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3843" y="3112382"/>
                <a:ext cx="433132" cy="3077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53">
                <a:extLst>
                  <a:ext uri="{FF2B5EF4-FFF2-40B4-BE49-F238E27FC236}">
                    <a16:creationId xmlns:a16="http://schemas.microsoft.com/office/drawing/2014/main" id="{2464FC35-133A-4E2A-9DC2-9EE552A9FE48}"/>
                  </a:ext>
                </a:extLst>
              </p:cNvPr>
              <p:cNvSpPr txBox="1"/>
              <p:nvPr/>
            </p:nvSpPr>
            <p:spPr>
              <a:xfrm>
                <a:off x="6704680" y="2060207"/>
                <a:ext cx="57740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8" name="TextBox 53">
                <a:extLst>
                  <a:ext uri="{FF2B5EF4-FFF2-40B4-BE49-F238E27FC236}">
                    <a16:creationId xmlns:a16="http://schemas.microsoft.com/office/drawing/2014/main" id="{2464FC35-133A-4E2A-9DC2-9EE552A9FE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4680" y="2060207"/>
                <a:ext cx="577402" cy="307777"/>
              </a:xfrm>
              <a:prstGeom prst="rect">
                <a:avLst/>
              </a:prstGeom>
              <a:blipFill>
                <a:blip r:embed="rId10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9" name="Straight Arrow Connector 54">
            <a:extLst>
              <a:ext uri="{FF2B5EF4-FFF2-40B4-BE49-F238E27FC236}">
                <a16:creationId xmlns:a16="http://schemas.microsoft.com/office/drawing/2014/main" id="{AD54A04E-EA10-4C4B-9EB0-3B4E061D0F73}"/>
              </a:ext>
            </a:extLst>
          </p:cNvPr>
          <p:cNvCxnSpPr>
            <a:cxnSpLocks/>
          </p:cNvCxnSpPr>
          <p:nvPr/>
        </p:nvCxnSpPr>
        <p:spPr>
          <a:xfrm flipH="1" flipV="1">
            <a:off x="8337786" y="1162975"/>
            <a:ext cx="1" cy="1838405"/>
          </a:xfrm>
          <a:prstGeom prst="straightConnector1">
            <a:avLst/>
          </a:prstGeom>
          <a:ln w="25400">
            <a:solidFill>
              <a:srgbClr val="00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60">
                <a:extLst>
                  <a:ext uri="{FF2B5EF4-FFF2-40B4-BE49-F238E27FC236}">
                    <a16:creationId xmlns:a16="http://schemas.microsoft.com/office/drawing/2014/main" id="{C3BB7D06-C82D-4900-9175-3B20C2740F0C}"/>
                  </a:ext>
                </a:extLst>
              </p:cNvPr>
              <p:cNvSpPr txBox="1"/>
              <p:nvPr/>
            </p:nvSpPr>
            <p:spPr>
              <a:xfrm>
                <a:off x="8227234" y="1818893"/>
                <a:ext cx="107635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1400" b="1" i="1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𝜹</m:t>
                      </m:r>
                      <m:r>
                        <a:rPr lang="en-US" sz="1400" b="1" i="1" dirty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1400" b="1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0" name="TextBox 60">
                <a:extLst>
                  <a:ext uri="{FF2B5EF4-FFF2-40B4-BE49-F238E27FC236}">
                    <a16:creationId xmlns:a16="http://schemas.microsoft.com/office/drawing/2014/main" id="{C3BB7D06-C82D-4900-9175-3B20C2740F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7234" y="1818893"/>
                <a:ext cx="1076358" cy="307777"/>
              </a:xfrm>
              <a:prstGeom prst="rect">
                <a:avLst/>
              </a:prstGeom>
              <a:blipFill>
                <a:blip r:embed="rId11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9A415038-1388-4972-B280-3658862284C0}"/>
                  </a:ext>
                </a:extLst>
              </p:cNvPr>
              <p:cNvSpPr txBox="1"/>
              <p:nvPr/>
            </p:nvSpPr>
            <p:spPr>
              <a:xfrm>
                <a:off x="4092606" y="1145219"/>
                <a:ext cx="158022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Volume of a cylinder = </a:t>
                </a:r>
                <a14:m>
                  <m:oMath xmlns:m="http://schemas.openxmlformats.org/officeDocument/2006/math">
                    <m:r>
                      <a:rPr lang="en-US" sz="14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US" sz="14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US" sz="1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</m:t>
                    </m:r>
                  </m:oMath>
                </a14:m>
                <a:endParaRPr lang="en-GB" sz="1400" dirty="0">
                  <a:solidFill>
                    <a:srgbClr val="0000FF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テキスト ボックス 7">
                <a:extLst>
                  <a:ext uri="{FF2B5EF4-FFF2-40B4-BE49-F238E27FC236}">
                    <a16:creationId xmlns:a16="http://schemas.microsoft.com/office/drawing/2014/main" id="{9A415038-1388-4972-B280-3658862284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2606" y="1145219"/>
                <a:ext cx="1580225" cy="523220"/>
              </a:xfrm>
              <a:prstGeom prst="rect">
                <a:avLst/>
              </a:prstGeom>
              <a:blipFill>
                <a:blip r:embed="rId12"/>
                <a:stretch>
                  <a:fillRect t="-2326" b="-1046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65">
                <a:extLst>
                  <a:ext uri="{FF2B5EF4-FFF2-40B4-BE49-F238E27FC236}">
                    <a16:creationId xmlns:a16="http://schemas.microsoft.com/office/drawing/2014/main" id="{256CC0F7-7CF9-4B49-8CDB-35B896F6F82D}"/>
                  </a:ext>
                </a:extLst>
              </p:cNvPr>
              <p:cNvSpPr txBox="1"/>
              <p:nvPr/>
            </p:nvSpPr>
            <p:spPr>
              <a:xfrm>
                <a:off x="4353106" y="5962271"/>
                <a:ext cx="4107984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1" name="TextBox 65">
                <a:extLst>
                  <a:ext uri="{FF2B5EF4-FFF2-40B4-BE49-F238E27FC236}">
                    <a16:creationId xmlns:a16="http://schemas.microsoft.com/office/drawing/2014/main" id="{256CC0F7-7CF9-4B49-8CDB-35B896F6F8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3106" y="5962271"/>
                <a:ext cx="4107984" cy="307777"/>
              </a:xfrm>
              <a:prstGeom prst="rect">
                <a:avLst/>
              </a:prstGeom>
              <a:blipFill>
                <a:blip r:embed="rId13"/>
                <a:stretch>
                  <a:fillRect l="-297" t="-1961" r="-890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B41EA55-5A80-4DBA-8DD7-14F2E4B2F499}"/>
              </a:ext>
            </a:extLst>
          </p:cNvPr>
          <p:cNvSpPr/>
          <p:nvPr/>
        </p:nvSpPr>
        <p:spPr>
          <a:xfrm>
            <a:off x="3968318" y="5131294"/>
            <a:ext cx="2059619" cy="461639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CD7B20D8-E586-4B08-8D0F-A9EDB5CF5C3A}"/>
              </a:ext>
            </a:extLst>
          </p:cNvPr>
          <p:cNvSpPr/>
          <p:nvPr/>
        </p:nvSpPr>
        <p:spPr>
          <a:xfrm>
            <a:off x="6313503" y="5132774"/>
            <a:ext cx="2573044" cy="469037"/>
          </a:xfrm>
          <a:prstGeom prst="rect">
            <a:avLst/>
          </a:prstGeom>
          <a:noFill/>
          <a:ln w="317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75E8A7DF-F647-491C-9267-1FC61EAE67E3}"/>
              </a:ext>
            </a:extLst>
          </p:cNvPr>
          <p:cNvSpPr/>
          <p:nvPr/>
        </p:nvSpPr>
        <p:spPr>
          <a:xfrm>
            <a:off x="4342660" y="5887376"/>
            <a:ext cx="1596501" cy="461639"/>
          </a:xfrm>
          <a:prstGeom prst="rect">
            <a:avLst/>
          </a:prstGeom>
          <a:noFill/>
          <a:ln w="317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1F516028-97E9-4917-AFB3-67B3968233FE}"/>
              </a:ext>
            </a:extLst>
          </p:cNvPr>
          <p:cNvSpPr/>
          <p:nvPr/>
        </p:nvSpPr>
        <p:spPr>
          <a:xfrm>
            <a:off x="6332738" y="5879978"/>
            <a:ext cx="2172070" cy="461639"/>
          </a:xfrm>
          <a:prstGeom prst="rect">
            <a:avLst/>
          </a:prstGeom>
          <a:noFill/>
          <a:ln w="317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34">
                <a:extLst>
                  <a:ext uri="{FF2B5EF4-FFF2-40B4-BE49-F238E27FC236}">
                    <a16:creationId xmlns:a16="http://schemas.microsoft.com/office/drawing/2014/main" id="{80FEFEEA-053E-4C9C-A3D2-03C0E996D0E6}"/>
                  </a:ext>
                </a:extLst>
              </p:cNvPr>
              <p:cNvSpPr txBox="1"/>
              <p:nvPr/>
            </p:nvSpPr>
            <p:spPr>
              <a:xfrm>
                <a:off x="7244844" y="3017628"/>
                <a:ext cx="26174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6" name="TextBox 34">
                <a:extLst>
                  <a:ext uri="{FF2B5EF4-FFF2-40B4-BE49-F238E27FC236}">
                    <a16:creationId xmlns:a16="http://schemas.microsoft.com/office/drawing/2014/main" id="{80FEFEEA-053E-4C9C-A3D2-03C0E996D0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4844" y="3017628"/>
                <a:ext cx="261743" cy="30777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34">
                <a:extLst>
                  <a:ext uri="{FF2B5EF4-FFF2-40B4-BE49-F238E27FC236}">
                    <a16:creationId xmlns:a16="http://schemas.microsoft.com/office/drawing/2014/main" id="{9870D3D7-CC9B-4B6D-A4C5-CFBA50C420DE}"/>
                  </a:ext>
                </a:extLst>
              </p:cNvPr>
              <p:cNvSpPr txBox="1"/>
              <p:nvPr/>
            </p:nvSpPr>
            <p:spPr>
              <a:xfrm>
                <a:off x="7992667" y="3021172"/>
                <a:ext cx="7153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7" name="TextBox 34">
                <a:extLst>
                  <a:ext uri="{FF2B5EF4-FFF2-40B4-BE49-F238E27FC236}">
                    <a16:creationId xmlns:a16="http://schemas.microsoft.com/office/drawing/2014/main" id="{9870D3D7-CC9B-4B6D-A4C5-CFBA50C420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667" y="3021172"/>
                <a:ext cx="715398" cy="30777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Freeform 46"/>
          <p:cNvSpPr/>
          <p:nvPr/>
        </p:nvSpPr>
        <p:spPr>
          <a:xfrm>
            <a:off x="4432662" y="1088573"/>
            <a:ext cx="4188822" cy="1375954"/>
          </a:xfrm>
          <a:custGeom>
            <a:avLst/>
            <a:gdLst>
              <a:gd name="connsiteX0" fmla="*/ 0 w 4188822"/>
              <a:gd name="connsiteY0" fmla="*/ 1375954 h 1375954"/>
              <a:gd name="connsiteX1" fmla="*/ 1854925 w 4188822"/>
              <a:gd name="connsiteY1" fmla="*/ 1132114 h 1375954"/>
              <a:gd name="connsiteX2" fmla="*/ 3169920 w 4188822"/>
              <a:gd name="connsiteY2" fmla="*/ 330926 h 1375954"/>
              <a:gd name="connsiteX3" fmla="*/ 4188822 w 4188822"/>
              <a:gd name="connsiteY3" fmla="*/ 0 h 137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8822" h="1375954">
                <a:moveTo>
                  <a:pt x="0" y="1375954"/>
                </a:moveTo>
                <a:cubicBezTo>
                  <a:pt x="663302" y="1341119"/>
                  <a:pt x="1326605" y="1306285"/>
                  <a:pt x="1854925" y="1132114"/>
                </a:cubicBezTo>
                <a:cubicBezTo>
                  <a:pt x="2383245" y="957943"/>
                  <a:pt x="2780937" y="519612"/>
                  <a:pt x="3169920" y="330926"/>
                </a:cubicBezTo>
                <a:cubicBezTo>
                  <a:pt x="3558903" y="142240"/>
                  <a:pt x="3873862" y="71120"/>
                  <a:pt x="4188822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3" name="Group 72"/>
          <p:cNvGrpSpPr/>
          <p:nvPr/>
        </p:nvGrpSpPr>
        <p:grpSpPr>
          <a:xfrm>
            <a:off x="8100877" y="1133475"/>
            <a:ext cx="119198" cy="123555"/>
            <a:chOff x="5500552" y="5419725"/>
            <a:chExt cx="119198" cy="123555"/>
          </a:xfrm>
        </p:grpSpPr>
        <p:cxnSp>
          <p:nvCxnSpPr>
            <p:cNvPr id="74" name="Straight Arrow Connector 73"/>
            <p:cNvCxnSpPr/>
            <p:nvPr/>
          </p:nvCxnSpPr>
          <p:spPr>
            <a:xfrm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flipH="1"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>
            <a:off x="7338877" y="1457325"/>
            <a:ext cx="119198" cy="123555"/>
            <a:chOff x="5500552" y="5419725"/>
            <a:chExt cx="119198" cy="123555"/>
          </a:xfrm>
        </p:grpSpPr>
        <p:cxnSp>
          <p:nvCxnSpPr>
            <p:cNvPr id="77" name="Straight Arrow Connector 76"/>
            <p:cNvCxnSpPr/>
            <p:nvPr/>
          </p:nvCxnSpPr>
          <p:spPr>
            <a:xfrm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H="1"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Straight Arrow Connector 49">
            <a:extLst>
              <a:ext uri="{FF2B5EF4-FFF2-40B4-BE49-F238E27FC236}">
                <a16:creationId xmlns:a16="http://schemas.microsoft.com/office/drawing/2014/main" id="{788F415B-B4C9-4693-9C49-1FA713F5B09C}"/>
              </a:ext>
            </a:extLst>
          </p:cNvPr>
          <p:cNvCxnSpPr>
            <a:cxnSpLocks/>
          </p:cNvCxnSpPr>
          <p:nvPr/>
        </p:nvCxnSpPr>
        <p:spPr>
          <a:xfrm flipV="1">
            <a:off x="7228178" y="1526959"/>
            <a:ext cx="0" cy="1490419"/>
          </a:xfrm>
          <a:prstGeom prst="straightConnector1">
            <a:avLst/>
          </a:prstGeom>
          <a:ln w="25400">
            <a:solidFill>
              <a:srgbClr val="00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925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95" grpId="1" animBg="1"/>
      <p:bldP spid="95" grpId="2" animBg="1"/>
      <p:bldP spid="97" grpId="0" animBg="1"/>
      <p:bldP spid="97" grpId="1" animBg="1"/>
      <p:bldP spid="97" grpId="2" animBg="1"/>
      <p:bldP spid="96" grpId="0" animBg="1"/>
      <p:bldP spid="96" grpId="1" animBg="1"/>
      <p:bldP spid="96" grpId="2" animBg="1"/>
      <p:bldP spid="92" grpId="0" animBg="1"/>
      <p:bldP spid="91" grpId="0" animBg="1"/>
      <p:bldP spid="41" grpId="0"/>
      <p:bldP spid="66" grpId="0"/>
      <p:bldP spid="67" grpId="0"/>
      <p:bldP spid="70" grpId="0" animBg="1"/>
      <p:bldP spid="70" grpId="1" animBg="1"/>
      <p:bldP spid="87" grpId="0" animBg="1"/>
      <p:bldP spid="87" grpId="1" animBg="1"/>
      <p:bldP spid="88" grpId="0" animBg="1"/>
      <p:bldP spid="88" grpId="1" animBg="1"/>
      <p:bldP spid="93" grpId="0"/>
      <p:bldP spid="94" grpId="0"/>
      <p:bldP spid="98" grpId="0" animBg="1"/>
      <p:bldP spid="98" grpId="1" animBg="1"/>
      <p:bldP spid="98" grpId="2" animBg="1"/>
      <p:bldP spid="99" grpId="0" animBg="1"/>
      <p:bldP spid="99" grpId="1" animBg="1"/>
      <p:bldP spid="99" grpId="2" animBg="1"/>
      <p:bldP spid="100" grpId="0" animBg="1"/>
      <p:bldP spid="89" grpId="0" animBg="1"/>
      <p:bldP spid="33" grpId="0"/>
      <p:bldP spid="34" grpId="0"/>
      <p:bldP spid="46" grpId="0"/>
      <p:bldP spid="46" grpId="1"/>
      <p:bldP spid="46" grpId="2"/>
      <p:bldP spid="46" grpId="3"/>
      <p:bldP spid="48" grpId="0"/>
      <p:bldP spid="48" grpId="1"/>
      <p:bldP spid="50" grpId="0"/>
      <p:bldP spid="50" grpId="1"/>
      <p:bldP spid="8" grpId="0"/>
      <p:bldP spid="51" grpId="0"/>
      <p:bldP spid="9" grpId="0" animBg="1"/>
      <p:bldP spid="9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/>
      <p:bldP spid="57" grpId="0"/>
      <p:bldP spid="4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Arrow Connector 70"/>
          <p:cNvCxnSpPr/>
          <p:nvPr/>
        </p:nvCxnSpPr>
        <p:spPr>
          <a:xfrm flipV="1">
            <a:off x="7399564" y="1567545"/>
            <a:ext cx="1" cy="1480455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7298187" y="1518160"/>
            <a:ext cx="219032" cy="3053840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/>
          <p:cNvSpPr/>
          <p:nvPr/>
        </p:nvSpPr>
        <p:spPr>
          <a:xfrm>
            <a:off x="8061135" y="1221531"/>
            <a:ext cx="186220" cy="3625678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Freeform 96"/>
          <p:cNvSpPr/>
          <p:nvPr/>
        </p:nvSpPr>
        <p:spPr>
          <a:xfrm flipV="1">
            <a:off x="7415211" y="3041650"/>
            <a:ext cx="744538" cy="1811338"/>
          </a:xfrm>
          <a:custGeom>
            <a:avLst/>
            <a:gdLst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73025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7238"/>
              <a:gd name="connsiteY0" fmla="*/ 322255 h 1838325"/>
              <a:gd name="connsiteX1" fmla="*/ 255588 w 757238"/>
              <a:gd name="connsiteY1" fmla="*/ 187325 h 1838325"/>
              <a:gd name="connsiteX2" fmla="*/ 468313 w 757238"/>
              <a:gd name="connsiteY2" fmla="*/ 101600 h 1838325"/>
              <a:gd name="connsiteX3" fmla="*/ 757238 w 757238"/>
              <a:gd name="connsiteY3" fmla="*/ 0 h 1838325"/>
              <a:gd name="connsiteX4" fmla="*/ 715963 w 757238"/>
              <a:gd name="connsiteY4" fmla="*/ 158750 h 1838325"/>
              <a:gd name="connsiteX5" fmla="*/ 690563 w 757238"/>
              <a:gd name="connsiteY5" fmla="*/ 406400 h 1838325"/>
              <a:gd name="connsiteX6" fmla="*/ 671513 w 757238"/>
              <a:gd name="connsiteY6" fmla="*/ 739775 h 1838325"/>
              <a:gd name="connsiteX7" fmla="*/ 668338 w 757238"/>
              <a:gd name="connsiteY7" fmla="*/ 987425 h 1838325"/>
              <a:gd name="connsiteX8" fmla="*/ 661988 w 757238"/>
              <a:gd name="connsiteY8" fmla="*/ 1323975 h 1838325"/>
              <a:gd name="connsiteX9" fmla="*/ 658813 w 757238"/>
              <a:gd name="connsiteY9" fmla="*/ 1590675 h 1838325"/>
              <a:gd name="connsiteX10" fmla="*/ 658813 w 757238"/>
              <a:gd name="connsiteY10" fmla="*/ 1838325 h 1838325"/>
              <a:gd name="connsiteX11" fmla="*/ 100013 w 757238"/>
              <a:gd name="connsiteY11" fmla="*/ 1835150 h 1838325"/>
              <a:gd name="connsiteX12" fmla="*/ 93663 w 757238"/>
              <a:gd name="connsiteY12" fmla="*/ 1597025 h 1838325"/>
              <a:gd name="connsiteX13" fmla="*/ 90488 w 757238"/>
              <a:gd name="connsiteY13" fmla="*/ 1346200 h 1838325"/>
              <a:gd name="connsiteX14" fmla="*/ 77788 w 757238"/>
              <a:gd name="connsiteY14" fmla="*/ 1025525 h 1838325"/>
              <a:gd name="connsiteX15" fmla="*/ 68263 w 757238"/>
              <a:gd name="connsiteY15" fmla="*/ 752475 h 1838325"/>
              <a:gd name="connsiteX16" fmla="*/ 52388 w 757238"/>
              <a:gd name="connsiteY16" fmla="*/ 565150 h 1838325"/>
              <a:gd name="connsiteX17" fmla="*/ 0 w 757238"/>
              <a:gd name="connsiteY17" fmla="*/ 322255 h 1838325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7 h 1814472"/>
              <a:gd name="connsiteX12" fmla="*/ 9366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7 h 1814472"/>
              <a:gd name="connsiteX12" fmla="*/ 10001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683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6838 w 747713"/>
              <a:gd name="connsiteY13" fmla="*/ 1322347 h 1814472"/>
              <a:gd name="connsiteX14" fmla="*/ 87313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3338 w 728663"/>
              <a:gd name="connsiteY16" fmla="*/ 541297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9688 w 728663"/>
              <a:gd name="connsiteY16" fmla="*/ 525394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9688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6513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55563 w 728663"/>
              <a:gd name="connsiteY15" fmla="*/ 719081 h 1814472"/>
              <a:gd name="connsiteX16" fmla="*/ 36513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55563 w 728663"/>
              <a:gd name="connsiteY15" fmla="*/ 719081 h 1814472"/>
              <a:gd name="connsiteX16" fmla="*/ 26988 w 728663"/>
              <a:gd name="connsiteY16" fmla="*/ 449063 h 1814472"/>
              <a:gd name="connsiteX17" fmla="*/ 0 w 728663"/>
              <a:gd name="connsiteY17" fmla="*/ 279319 h 1814472"/>
              <a:gd name="connsiteX0" fmla="*/ 0 w 735013"/>
              <a:gd name="connsiteY0" fmla="*/ 279319 h 1814472"/>
              <a:gd name="connsiteX1" fmla="*/ 242888 w 735013"/>
              <a:gd name="connsiteY1" fmla="*/ 163472 h 1814472"/>
              <a:gd name="connsiteX2" fmla="*/ 455613 w 735013"/>
              <a:gd name="connsiteY2" fmla="*/ 77747 h 1814472"/>
              <a:gd name="connsiteX3" fmla="*/ 735013 w 735013"/>
              <a:gd name="connsiteY3" fmla="*/ 0 h 1814472"/>
              <a:gd name="connsiteX4" fmla="*/ 703263 w 735013"/>
              <a:gd name="connsiteY4" fmla="*/ 134897 h 1814472"/>
              <a:gd name="connsiteX5" fmla="*/ 677863 w 735013"/>
              <a:gd name="connsiteY5" fmla="*/ 382547 h 1814472"/>
              <a:gd name="connsiteX6" fmla="*/ 658813 w 735013"/>
              <a:gd name="connsiteY6" fmla="*/ 715922 h 1814472"/>
              <a:gd name="connsiteX7" fmla="*/ 655638 w 735013"/>
              <a:gd name="connsiteY7" fmla="*/ 963572 h 1814472"/>
              <a:gd name="connsiteX8" fmla="*/ 649288 w 735013"/>
              <a:gd name="connsiteY8" fmla="*/ 1300122 h 1814472"/>
              <a:gd name="connsiteX9" fmla="*/ 646113 w 735013"/>
              <a:gd name="connsiteY9" fmla="*/ 1566822 h 1814472"/>
              <a:gd name="connsiteX10" fmla="*/ 646113 w 735013"/>
              <a:gd name="connsiteY10" fmla="*/ 1814472 h 1814472"/>
              <a:gd name="connsiteX11" fmla="*/ 87313 w 735013"/>
              <a:gd name="connsiteY11" fmla="*/ 1811298 h 1814472"/>
              <a:gd name="connsiteX12" fmla="*/ 87313 w 735013"/>
              <a:gd name="connsiteY12" fmla="*/ 1573172 h 1814472"/>
              <a:gd name="connsiteX13" fmla="*/ 84138 w 735013"/>
              <a:gd name="connsiteY13" fmla="*/ 1322347 h 1814472"/>
              <a:gd name="connsiteX14" fmla="*/ 74613 w 735013"/>
              <a:gd name="connsiteY14" fmla="*/ 1001672 h 1814472"/>
              <a:gd name="connsiteX15" fmla="*/ 61913 w 735013"/>
              <a:gd name="connsiteY15" fmla="*/ 719081 h 1814472"/>
              <a:gd name="connsiteX16" fmla="*/ 33338 w 735013"/>
              <a:gd name="connsiteY16" fmla="*/ 449063 h 1814472"/>
              <a:gd name="connsiteX17" fmla="*/ 0 w 735013"/>
              <a:gd name="connsiteY17" fmla="*/ 279319 h 1814472"/>
              <a:gd name="connsiteX0" fmla="*/ 0 w 735013"/>
              <a:gd name="connsiteY0" fmla="*/ 279319 h 1814472"/>
              <a:gd name="connsiteX1" fmla="*/ 242888 w 735013"/>
              <a:gd name="connsiteY1" fmla="*/ 163472 h 1814472"/>
              <a:gd name="connsiteX2" fmla="*/ 455613 w 735013"/>
              <a:gd name="connsiteY2" fmla="*/ 77747 h 1814472"/>
              <a:gd name="connsiteX3" fmla="*/ 735013 w 735013"/>
              <a:gd name="connsiteY3" fmla="*/ 0 h 1814472"/>
              <a:gd name="connsiteX4" fmla="*/ 703263 w 735013"/>
              <a:gd name="connsiteY4" fmla="*/ 134897 h 1814472"/>
              <a:gd name="connsiteX5" fmla="*/ 677863 w 735013"/>
              <a:gd name="connsiteY5" fmla="*/ 382547 h 1814472"/>
              <a:gd name="connsiteX6" fmla="*/ 658813 w 735013"/>
              <a:gd name="connsiteY6" fmla="*/ 715922 h 1814472"/>
              <a:gd name="connsiteX7" fmla="*/ 655638 w 735013"/>
              <a:gd name="connsiteY7" fmla="*/ 963572 h 1814472"/>
              <a:gd name="connsiteX8" fmla="*/ 649288 w 735013"/>
              <a:gd name="connsiteY8" fmla="*/ 1300122 h 1814472"/>
              <a:gd name="connsiteX9" fmla="*/ 646113 w 735013"/>
              <a:gd name="connsiteY9" fmla="*/ 1566822 h 1814472"/>
              <a:gd name="connsiteX10" fmla="*/ 646113 w 735013"/>
              <a:gd name="connsiteY10" fmla="*/ 1814472 h 1814472"/>
              <a:gd name="connsiteX11" fmla="*/ 87313 w 735013"/>
              <a:gd name="connsiteY11" fmla="*/ 1811298 h 1814472"/>
              <a:gd name="connsiteX12" fmla="*/ 87313 w 735013"/>
              <a:gd name="connsiteY12" fmla="*/ 1573172 h 1814472"/>
              <a:gd name="connsiteX13" fmla="*/ 84138 w 735013"/>
              <a:gd name="connsiteY13" fmla="*/ 1322347 h 1814472"/>
              <a:gd name="connsiteX14" fmla="*/ 74613 w 735013"/>
              <a:gd name="connsiteY14" fmla="*/ 1001672 h 1814472"/>
              <a:gd name="connsiteX15" fmla="*/ 61913 w 735013"/>
              <a:gd name="connsiteY15" fmla="*/ 719081 h 1814472"/>
              <a:gd name="connsiteX16" fmla="*/ 33338 w 735013"/>
              <a:gd name="connsiteY16" fmla="*/ 449063 h 1814472"/>
              <a:gd name="connsiteX17" fmla="*/ 0 w 735013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71438 w 744538"/>
              <a:gd name="connsiteY15" fmla="*/ 719081 h 1814472"/>
              <a:gd name="connsiteX16" fmla="*/ 42863 w 744538"/>
              <a:gd name="connsiteY16" fmla="*/ 449063 h 1814472"/>
              <a:gd name="connsiteX17" fmla="*/ 0 w 744538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71438 w 744538"/>
              <a:gd name="connsiteY15" fmla="*/ 719081 h 1814472"/>
              <a:gd name="connsiteX16" fmla="*/ 36513 w 744538"/>
              <a:gd name="connsiteY16" fmla="*/ 449063 h 1814472"/>
              <a:gd name="connsiteX17" fmla="*/ 0 w 744538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65088 w 744538"/>
              <a:gd name="connsiteY15" fmla="*/ 715901 h 1814472"/>
              <a:gd name="connsiteX16" fmla="*/ 36513 w 744538"/>
              <a:gd name="connsiteY16" fmla="*/ 449063 h 1814472"/>
              <a:gd name="connsiteX17" fmla="*/ 0 w 744538"/>
              <a:gd name="connsiteY17" fmla="*/ 279319 h 1814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44538" h="1814472">
                <a:moveTo>
                  <a:pt x="0" y="279319"/>
                </a:moveTo>
                <a:lnTo>
                  <a:pt x="252413" y="163472"/>
                </a:lnTo>
                <a:lnTo>
                  <a:pt x="465138" y="77747"/>
                </a:lnTo>
                <a:lnTo>
                  <a:pt x="744538" y="0"/>
                </a:lnTo>
                <a:lnTo>
                  <a:pt x="712788" y="134897"/>
                </a:lnTo>
                <a:lnTo>
                  <a:pt x="687388" y="382547"/>
                </a:lnTo>
                <a:lnTo>
                  <a:pt x="668338" y="715922"/>
                </a:lnTo>
                <a:cubicBezTo>
                  <a:pt x="667280" y="798472"/>
                  <a:pt x="666221" y="881022"/>
                  <a:pt x="665163" y="963572"/>
                </a:cubicBezTo>
                <a:lnTo>
                  <a:pt x="658813" y="1300122"/>
                </a:lnTo>
                <a:cubicBezTo>
                  <a:pt x="657755" y="1389022"/>
                  <a:pt x="656696" y="1477922"/>
                  <a:pt x="655638" y="1566822"/>
                </a:cubicBezTo>
                <a:lnTo>
                  <a:pt x="655638" y="1814472"/>
                </a:lnTo>
                <a:lnTo>
                  <a:pt x="96838" y="1811298"/>
                </a:lnTo>
                <a:cubicBezTo>
                  <a:pt x="94721" y="1731923"/>
                  <a:pt x="98955" y="1652547"/>
                  <a:pt x="96838" y="1573172"/>
                </a:cubicBezTo>
                <a:cubicBezTo>
                  <a:pt x="95780" y="1489564"/>
                  <a:pt x="94721" y="1405955"/>
                  <a:pt x="93663" y="1322347"/>
                </a:cubicBezTo>
                <a:lnTo>
                  <a:pt x="84138" y="1001672"/>
                </a:lnTo>
                <a:lnTo>
                  <a:pt x="65088" y="715901"/>
                </a:lnTo>
                <a:lnTo>
                  <a:pt x="36513" y="449063"/>
                </a:lnTo>
                <a:cubicBezTo>
                  <a:pt x="25400" y="392482"/>
                  <a:pt x="30163" y="335900"/>
                  <a:pt x="0" y="279319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Freeform 95"/>
          <p:cNvSpPr/>
          <p:nvPr/>
        </p:nvSpPr>
        <p:spPr>
          <a:xfrm>
            <a:off x="7429501" y="1203325"/>
            <a:ext cx="730250" cy="1838325"/>
          </a:xfrm>
          <a:custGeom>
            <a:avLst/>
            <a:gdLst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73025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82550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3025 w 752475"/>
              <a:gd name="connsiteY15" fmla="*/ 755650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3025 w 752475"/>
              <a:gd name="connsiteY15" fmla="*/ 7556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9375 w 752475"/>
              <a:gd name="connsiteY15" fmla="*/ 752475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82550 w 752475"/>
              <a:gd name="connsiteY14" fmla="*/ 10255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95250 w 752475"/>
              <a:gd name="connsiteY14" fmla="*/ 101917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101600 w 752475"/>
              <a:gd name="connsiteY12" fmla="*/ 1597025 h 1838325"/>
              <a:gd name="connsiteX13" fmla="*/ 95250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101600 w 752475"/>
              <a:gd name="connsiteY12" fmla="*/ 1597025 h 1838325"/>
              <a:gd name="connsiteX13" fmla="*/ 98425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30250"/>
              <a:gd name="connsiteY0" fmla="*/ 327025 h 1838325"/>
              <a:gd name="connsiteX1" fmla="*/ 228600 w 730250"/>
              <a:gd name="connsiteY1" fmla="*/ 187325 h 1838325"/>
              <a:gd name="connsiteX2" fmla="*/ 441325 w 730250"/>
              <a:gd name="connsiteY2" fmla="*/ 101600 h 1838325"/>
              <a:gd name="connsiteX3" fmla="*/ 730250 w 730250"/>
              <a:gd name="connsiteY3" fmla="*/ 0 h 1838325"/>
              <a:gd name="connsiteX4" fmla="*/ 688975 w 730250"/>
              <a:gd name="connsiteY4" fmla="*/ 158750 h 1838325"/>
              <a:gd name="connsiteX5" fmla="*/ 663575 w 730250"/>
              <a:gd name="connsiteY5" fmla="*/ 406400 h 1838325"/>
              <a:gd name="connsiteX6" fmla="*/ 644525 w 730250"/>
              <a:gd name="connsiteY6" fmla="*/ 739775 h 1838325"/>
              <a:gd name="connsiteX7" fmla="*/ 641350 w 730250"/>
              <a:gd name="connsiteY7" fmla="*/ 987425 h 1838325"/>
              <a:gd name="connsiteX8" fmla="*/ 635000 w 730250"/>
              <a:gd name="connsiteY8" fmla="*/ 1323975 h 1838325"/>
              <a:gd name="connsiteX9" fmla="*/ 631825 w 730250"/>
              <a:gd name="connsiteY9" fmla="*/ 1590675 h 1838325"/>
              <a:gd name="connsiteX10" fmla="*/ 631825 w 730250"/>
              <a:gd name="connsiteY10" fmla="*/ 1838325 h 1838325"/>
              <a:gd name="connsiteX11" fmla="*/ 73025 w 730250"/>
              <a:gd name="connsiteY11" fmla="*/ 1835150 h 1838325"/>
              <a:gd name="connsiteX12" fmla="*/ 79375 w 730250"/>
              <a:gd name="connsiteY12" fmla="*/ 1597025 h 1838325"/>
              <a:gd name="connsiteX13" fmla="*/ 76200 w 730250"/>
              <a:gd name="connsiteY13" fmla="*/ 1336675 h 1838325"/>
              <a:gd name="connsiteX14" fmla="*/ 66675 w 730250"/>
              <a:gd name="connsiteY14" fmla="*/ 1012825 h 1838325"/>
              <a:gd name="connsiteX15" fmla="*/ 53975 w 730250"/>
              <a:gd name="connsiteY15" fmla="*/ 768350 h 1838325"/>
              <a:gd name="connsiteX16" fmla="*/ 31750 w 730250"/>
              <a:gd name="connsiteY16" fmla="*/ 552450 h 1838325"/>
              <a:gd name="connsiteX17" fmla="*/ 0 w 730250"/>
              <a:gd name="connsiteY17" fmla="*/ 327025 h 1838325"/>
              <a:gd name="connsiteX0" fmla="*/ 0 w 730250"/>
              <a:gd name="connsiteY0" fmla="*/ 327025 h 1838325"/>
              <a:gd name="connsiteX1" fmla="*/ 228600 w 730250"/>
              <a:gd name="connsiteY1" fmla="*/ 187325 h 1838325"/>
              <a:gd name="connsiteX2" fmla="*/ 441325 w 730250"/>
              <a:gd name="connsiteY2" fmla="*/ 101600 h 1838325"/>
              <a:gd name="connsiteX3" fmla="*/ 730250 w 730250"/>
              <a:gd name="connsiteY3" fmla="*/ 0 h 1838325"/>
              <a:gd name="connsiteX4" fmla="*/ 688975 w 730250"/>
              <a:gd name="connsiteY4" fmla="*/ 158750 h 1838325"/>
              <a:gd name="connsiteX5" fmla="*/ 663575 w 730250"/>
              <a:gd name="connsiteY5" fmla="*/ 406400 h 1838325"/>
              <a:gd name="connsiteX6" fmla="*/ 644525 w 730250"/>
              <a:gd name="connsiteY6" fmla="*/ 739775 h 1838325"/>
              <a:gd name="connsiteX7" fmla="*/ 641350 w 730250"/>
              <a:gd name="connsiteY7" fmla="*/ 987425 h 1838325"/>
              <a:gd name="connsiteX8" fmla="*/ 635000 w 730250"/>
              <a:gd name="connsiteY8" fmla="*/ 1323975 h 1838325"/>
              <a:gd name="connsiteX9" fmla="*/ 631825 w 730250"/>
              <a:gd name="connsiteY9" fmla="*/ 1590675 h 1838325"/>
              <a:gd name="connsiteX10" fmla="*/ 631825 w 730250"/>
              <a:gd name="connsiteY10" fmla="*/ 1838325 h 1838325"/>
              <a:gd name="connsiteX11" fmla="*/ 82550 w 730250"/>
              <a:gd name="connsiteY11" fmla="*/ 1835150 h 1838325"/>
              <a:gd name="connsiteX12" fmla="*/ 79375 w 730250"/>
              <a:gd name="connsiteY12" fmla="*/ 1597025 h 1838325"/>
              <a:gd name="connsiteX13" fmla="*/ 76200 w 730250"/>
              <a:gd name="connsiteY13" fmla="*/ 1336675 h 1838325"/>
              <a:gd name="connsiteX14" fmla="*/ 66675 w 730250"/>
              <a:gd name="connsiteY14" fmla="*/ 1012825 h 1838325"/>
              <a:gd name="connsiteX15" fmla="*/ 53975 w 730250"/>
              <a:gd name="connsiteY15" fmla="*/ 768350 h 1838325"/>
              <a:gd name="connsiteX16" fmla="*/ 31750 w 730250"/>
              <a:gd name="connsiteY16" fmla="*/ 552450 h 1838325"/>
              <a:gd name="connsiteX17" fmla="*/ 0 w 730250"/>
              <a:gd name="connsiteY17" fmla="*/ 327025 h 183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0250" h="1838325">
                <a:moveTo>
                  <a:pt x="0" y="327025"/>
                </a:moveTo>
                <a:lnTo>
                  <a:pt x="228600" y="187325"/>
                </a:lnTo>
                <a:lnTo>
                  <a:pt x="441325" y="101600"/>
                </a:lnTo>
                <a:lnTo>
                  <a:pt x="730250" y="0"/>
                </a:lnTo>
                <a:lnTo>
                  <a:pt x="688975" y="158750"/>
                </a:lnTo>
                <a:lnTo>
                  <a:pt x="663575" y="406400"/>
                </a:lnTo>
                <a:lnTo>
                  <a:pt x="644525" y="739775"/>
                </a:lnTo>
                <a:cubicBezTo>
                  <a:pt x="643467" y="822325"/>
                  <a:pt x="642408" y="904875"/>
                  <a:pt x="641350" y="987425"/>
                </a:cubicBezTo>
                <a:lnTo>
                  <a:pt x="635000" y="1323975"/>
                </a:lnTo>
                <a:cubicBezTo>
                  <a:pt x="633942" y="1412875"/>
                  <a:pt x="632883" y="1501775"/>
                  <a:pt x="631825" y="1590675"/>
                </a:cubicBezTo>
                <a:lnTo>
                  <a:pt x="631825" y="1838325"/>
                </a:lnTo>
                <a:lnTo>
                  <a:pt x="82550" y="1835150"/>
                </a:lnTo>
                <a:cubicBezTo>
                  <a:pt x="81492" y="1755775"/>
                  <a:pt x="80433" y="1676400"/>
                  <a:pt x="79375" y="1597025"/>
                </a:cubicBezTo>
                <a:cubicBezTo>
                  <a:pt x="78317" y="1513417"/>
                  <a:pt x="77258" y="1420283"/>
                  <a:pt x="76200" y="1336675"/>
                </a:cubicBezTo>
                <a:cubicBezTo>
                  <a:pt x="75142" y="1229783"/>
                  <a:pt x="67733" y="1119717"/>
                  <a:pt x="66675" y="1012825"/>
                </a:cubicBezTo>
                <a:cubicBezTo>
                  <a:pt x="65617" y="921808"/>
                  <a:pt x="55033" y="859367"/>
                  <a:pt x="53975" y="768350"/>
                </a:cubicBezTo>
                <a:lnTo>
                  <a:pt x="31750" y="552450"/>
                </a:lnTo>
                <a:lnTo>
                  <a:pt x="0" y="327025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Freeform 91"/>
          <p:cNvSpPr/>
          <p:nvPr/>
        </p:nvSpPr>
        <p:spPr>
          <a:xfrm flipV="1">
            <a:off x="4421045" y="3047277"/>
            <a:ext cx="2977217" cy="1503777"/>
          </a:xfrm>
          <a:custGeom>
            <a:avLst/>
            <a:gdLst>
              <a:gd name="connsiteX0" fmla="*/ 0 w 2977217"/>
              <a:gd name="connsiteY0" fmla="*/ 927401 h 1503777"/>
              <a:gd name="connsiteX1" fmla="*/ 433365 w 2977217"/>
              <a:gd name="connsiteY1" fmla="*/ 914400 h 1503777"/>
              <a:gd name="connsiteX2" fmla="*/ 827727 w 2977217"/>
              <a:gd name="connsiteY2" fmla="*/ 884065 h 1503777"/>
              <a:gd name="connsiteX3" fmla="*/ 1170085 w 2977217"/>
              <a:gd name="connsiteY3" fmla="*/ 840728 h 1503777"/>
              <a:gd name="connsiteX4" fmla="*/ 1516777 w 2977217"/>
              <a:gd name="connsiteY4" fmla="*/ 784391 h 1503777"/>
              <a:gd name="connsiteX5" fmla="*/ 1828800 w 2977217"/>
              <a:gd name="connsiteY5" fmla="*/ 706385 h 1503777"/>
              <a:gd name="connsiteX6" fmla="*/ 2114820 w 2977217"/>
              <a:gd name="connsiteY6" fmla="*/ 589377 h 1503777"/>
              <a:gd name="connsiteX7" fmla="*/ 2405175 w 2977217"/>
              <a:gd name="connsiteY7" fmla="*/ 420364 h 1503777"/>
              <a:gd name="connsiteX8" fmla="*/ 2682529 w 2977217"/>
              <a:gd name="connsiteY8" fmla="*/ 216683 h 1503777"/>
              <a:gd name="connsiteX9" fmla="*/ 2977217 w 2977217"/>
              <a:gd name="connsiteY9" fmla="*/ 0 h 1503777"/>
              <a:gd name="connsiteX10" fmla="*/ 2942547 w 2977217"/>
              <a:gd name="connsiteY10" fmla="*/ 182013 h 1503777"/>
              <a:gd name="connsiteX11" fmla="*/ 2925213 w 2977217"/>
              <a:gd name="connsiteY11" fmla="*/ 485369 h 1503777"/>
              <a:gd name="connsiteX12" fmla="*/ 2903545 w 2977217"/>
              <a:gd name="connsiteY12" fmla="*/ 706385 h 1503777"/>
              <a:gd name="connsiteX13" fmla="*/ 2894877 w 2977217"/>
              <a:gd name="connsiteY13" fmla="*/ 931735 h 1503777"/>
              <a:gd name="connsiteX14" fmla="*/ 2894877 w 2977217"/>
              <a:gd name="connsiteY14" fmla="*/ 1174419 h 1503777"/>
              <a:gd name="connsiteX15" fmla="*/ 2890544 w 2977217"/>
              <a:gd name="connsiteY15" fmla="*/ 1477775 h 1503777"/>
              <a:gd name="connsiteX16" fmla="*/ 2890544 w 2977217"/>
              <a:gd name="connsiteY16" fmla="*/ 1503777 h 1503777"/>
              <a:gd name="connsiteX17" fmla="*/ 82339 w 2977217"/>
              <a:gd name="connsiteY17" fmla="*/ 1503777 h 1503777"/>
              <a:gd name="connsiteX18" fmla="*/ 65004 w 2977217"/>
              <a:gd name="connsiteY18" fmla="*/ 1196087 h 1503777"/>
              <a:gd name="connsiteX19" fmla="*/ 39002 w 2977217"/>
              <a:gd name="connsiteY19" fmla="*/ 1044410 h 1503777"/>
              <a:gd name="connsiteX20" fmla="*/ 0 w 2977217"/>
              <a:gd name="connsiteY20" fmla="*/ 927401 h 1503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77217" h="1503777">
                <a:moveTo>
                  <a:pt x="0" y="927401"/>
                </a:moveTo>
                <a:lnTo>
                  <a:pt x="433365" y="914400"/>
                </a:lnTo>
                <a:lnTo>
                  <a:pt x="827727" y="884065"/>
                </a:lnTo>
                <a:lnTo>
                  <a:pt x="1170085" y="840728"/>
                </a:lnTo>
                <a:lnTo>
                  <a:pt x="1516777" y="784391"/>
                </a:lnTo>
                <a:lnTo>
                  <a:pt x="1828800" y="706385"/>
                </a:lnTo>
                <a:lnTo>
                  <a:pt x="2114820" y="589377"/>
                </a:lnTo>
                <a:lnTo>
                  <a:pt x="2405175" y="420364"/>
                </a:lnTo>
                <a:lnTo>
                  <a:pt x="2682529" y="216683"/>
                </a:lnTo>
                <a:lnTo>
                  <a:pt x="2977217" y="0"/>
                </a:lnTo>
                <a:lnTo>
                  <a:pt x="2942547" y="182013"/>
                </a:lnTo>
                <a:lnTo>
                  <a:pt x="2925213" y="485369"/>
                </a:lnTo>
                <a:lnTo>
                  <a:pt x="2903545" y="706385"/>
                </a:lnTo>
                <a:lnTo>
                  <a:pt x="2894877" y="931735"/>
                </a:lnTo>
                <a:lnTo>
                  <a:pt x="2894877" y="1174419"/>
                </a:lnTo>
                <a:cubicBezTo>
                  <a:pt x="2893433" y="1275538"/>
                  <a:pt x="2891988" y="1376656"/>
                  <a:pt x="2890544" y="1477775"/>
                </a:cubicBezTo>
                <a:lnTo>
                  <a:pt x="2890544" y="1503777"/>
                </a:lnTo>
                <a:lnTo>
                  <a:pt x="82339" y="1503777"/>
                </a:lnTo>
                <a:lnTo>
                  <a:pt x="65004" y="1196087"/>
                </a:lnTo>
                <a:lnTo>
                  <a:pt x="39002" y="1044410"/>
                </a:lnTo>
                <a:lnTo>
                  <a:pt x="0" y="92740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Freeform 90"/>
          <p:cNvSpPr/>
          <p:nvPr/>
        </p:nvSpPr>
        <p:spPr>
          <a:xfrm>
            <a:off x="4415989" y="1529778"/>
            <a:ext cx="2977217" cy="1503777"/>
          </a:xfrm>
          <a:custGeom>
            <a:avLst/>
            <a:gdLst>
              <a:gd name="connsiteX0" fmla="*/ 0 w 2977217"/>
              <a:gd name="connsiteY0" fmla="*/ 927401 h 1503777"/>
              <a:gd name="connsiteX1" fmla="*/ 433365 w 2977217"/>
              <a:gd name="connsiteY1" fmla="*/ 914400 h 1503777"/>
              <a:gd name="connsiteX2" fmla="*/ 827727 w 2977217"/>
              <a:gd name="connsiteY2" fmla="*/ 884065 h 1503777"/>
              <a:gd name="connsiteX3" fmla="*/ 1170085 w 2977217"/>
              <a:gd name="connsiteY3" fmla="*/ 840728 h 1503777"/>
              <a:gd name="connsiteX4" fmla="*/ 1516777 w 2977217"/>
              <a:gd name="connsiteY4" fmla="*/ 784391 h 1503777"/>
              <a:gd name="connsiteX5" fmla="*/ 1828800 w 2977217"/>
              <a:gd name="connsiteY5" fmla="*/ 706385 h 1503777"/>
              <a:gd name="connsiteX6" fmla="*/ 2114820 w 2977217"/>
              <a:gd name="connsiteY6" fmla="*/ 589377 h 1503777"/>
              <a:gd name="connsiteX7" fmla="*/ 2405175 w 2977217"/>
              <a:gd name="connsiteY7" fmla="*/ 420364 h 1503777"/>
              <a:gd name="connsiteX8" fmla="*/ 2682529 w 2977217"/>
              <a:gd name="connsiteY8" fmla="*/ 216683 h 1503777"/>
              <a:gd name="connsiteX9" fmla="*/ 2977217 w 2977217"/>
              <a:gd name="connsiteY9" fmla="*/ 0 h 1503777"/>
              <a:gd name="connsiteX10" fmla="*/ 2942547 w 2977217"/>
              <a:gd name="connsiteY10" fmla="*/ 182013 h 1503777"/>
              <a:gd name="connsiteX11" fmla="*/ 2925213 w 2977217"/>
              <a:gd name="connsiteY11" fmla="*/ 485369 h 1503777"/>
              <a:gd name="connsiteX12" fmla="*/ 2903545 w 2977217"/>
              <a:gd name="connsiteY12" fmla="*/ 706385 h 1503777"/>
              <a:gd name="connsiteX13" fmla="*/ 2894877 w 2977217"/>
              <a:gd name="connsiteY13" fmla="*/ 931735 h 1503777"/>
              <a:gd name="connsiteX14" fmla="*/ 2894877 w 2977217"/>
              <a:gd name="connsiteY14" fmla="*/ 1174419 h 1503777"/>
              <a:gd name="connsiteX15" fmla="*/ 2890544 w 2977217"/>
              <a:gd name="connsiteY15" fmla="*/ 1477775 h 1503777"/>
              <a:gd name="connsiteX16" fmla="*/ 2890544 w 2977217"/>
              <a:gd name="connsiteY16" fmla="*/ 1503777 h 1503777"/>
              <a:gd name="connsiteX17" fmla="*/ 82339 w 2977217"/>
              <a:gd name="connsiteY17" fmla="*/ 1503777 h 1503777"/>
              <a:gd name="connsiteX18" fmla="*/ 65004 w 2977217"/>
              <a:gd name="connsiteY18" fmla="*/ 1196087 h 1503777"/>
              <a:gd name="connsiteX19" fmla="*/ 39002 w 2977217"/>
              <a:gd name="connsiteY19" fmla="*/ 1044410 h 1503777"/>
              <a:gd name="connsiteX20" fmla="*/ 0 w 2977217"/>
              <a:gd name="connsiteY20" fmla="*/ 927401 h 1503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77217" h="1503777">
                <a:moveTo>
                  <a:pt x="0" y="927401"/>
                </a:moveTo>
                <a:lnTo>
                  <a:pt x="433365" y="914400"/>
                </a:lnTo>
                <a:lnTo>
                  <a:pt x="827727" y="884065"/>
                </a:lnTo>
                <a:lnTo>
                  <a:pt x="1170085" y="840728"/>
                </a:lnTo>
                <a:lnTo>
                  <a:pt x="1516777" y="784391"/>
                </a:lnTo>
                <a:lnTo>
                  <a:pt x="1828800" y="706385"/>
                </a:lnTo>
                <a:lnTo>
                  <a:pt x="2114820" y="589377"/>
                </a:lnTo>
                <a:lnTo>
                  <a:pt x="2405175" y="420364"/>
                </a:lnTo>
                <a:lnTo>
                  <a:pt x="2682529" y="216683"/>
                </a:lnTo>
                <a:lnTo>
                  <a:pt x="2977217" y="0"/>
                </a:lnTo>
                <a:lnTo>
                  <a:pt x="2942547" y="182013"/>
                </a:lnTo>
                <a:lnTo>
                  <a:pt x="2925213" y="485369"/>
                </a:lnTo>
                <a:lnTo>
                  <a:pt x="2903545" y="706385"/>
                </a:lnTo>
                <a:lnTo>
                  <a:pt x="2894877" y="931735"/>
                </a:lnTo>
                <a:lnTo>
                  <a:pt x="2894877" y="1174419"/>
                </a:lnTo>
                <a:cubicBezTo>
                  <a:pt x="2893433" y="1275538"/>
                  <a:pt x="2891988" y="1376656"/>
                  <a:pt x="2890544" y="1477775"/>
                </a:cubicBezTo>
                <a:lnTo>
                  <a:pt x="2890544" y="1503777"/>
                </a:lnTo>
                <a:lnTo>
                  <a:pt x="82339" y="1503777"/>
                </a:lnTo>
                <a:lnTo>
                  <a:pt x="65004" y="1196087"/>
                </a:lnTo>
                <a:lnTo>
                  <a:pt x="39002" y="1044410"/>
                </a:lnTo>
                <a:lnTo>
                  <a:pt x="0" y="92740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0142FD-D65A-415C-B42C-D7288410B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50" y="1217295"/>
            <a:ext cx="3810816" cy="54143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latin typeface="Comic Sans MS" panose="030F0702030302020204" pitchFamily="66" charset="0"/>
              </a:rPr>
              <a:t>You need to be able to calculate the volume of a solid created by revolving a shape around the x-axis</a:t>
            </a:r>
          </a:p>
          <a:p>
            <a:pPr marL="0" indent="0" algn="ctr">
              <a:buNone/>
            </a:pPr>
            <a:endParaRPr lang="en-US" sz="1600" b="1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US" sz="1600" dirty="0">
                <a:latin typeface="Comic Sans MS" panose="030F0702030302020204" pitchFamily="66" charset="0"/>
              </a:rPr>
              <a:t>So we now have the relationship as shown…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789456" y="2098222"/>
                <a:ext cx="91698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9456" y="2098222"/>
                <a:ext cx="916982" cy="307777"/>
              </a:xfrm>
              <a:prstGeom prst="rect">
                <a:avLst/>
              </a:prstGeom>
              <a:blipFill>
                <a:blip r:embed="rId2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" name="Straight Arrow Connector 71"/>
          <p:cNvCxnSpPr/>
          <p:nvPr/>
        </p:nvCxnSpPr>
        <p:spPr>
          <a:xfrm flipV="1">
            <a:off x="8159932" y="1209676"/>
            <a:ext cx="5171" cy="1838324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6453051" y="1175657"/>
            <a:ext cx="0" cy="3378927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5662899" y="2546522"/>
                <a:ext cx="22615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2899" y="2546522"/>
                <a:ext cx="226152" cy="307777"/>
              </a:xfrm>
              <a:prstGeom prst="rect">
                <a:avLst/>
              </a:prstGeom>
              <a:blipFill>
                <a:blip r:embed="rId5"/>
                <a:stretch>
                  <a:fillRect l="-27027" r="-21622"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7613619" y="2268936"/>
                <a:ext cx="36401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3619" y="2268936"/>
                <a:ext cx="364010" cy="307777"/>
              </a:xfrm>
              <a:prstGeom prst="rect">
                <a:avLst/>
              </a:prstGeom>
              <a:blipFill>
                <a:blip r:embed="rId6"/>
                <a:stretch>
                  <a:fillRect l="-16667" r="-15000"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Arc 98"/>
          <p:cNvSpPr/>
          <p:nvPr/>
        </p:nvSpPr>
        <p:spPr>
          <a:xfrm rot="16200000">
            <a:off x="5870147" y="2958244"/>
            <a:ext cx="3025140" cy="167640"/>
          </a:xfrm>
          <a:prstGeom prst="arc">
            <a:avLst>
              <a:gd name="adj1" fmla="val 10796681"/>
              <a:gd name="adj2" fmla="val 519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Freeform 99"/>
          <p:cNvSpPr/>
          <p:nvPr/>
        </p:nvSpPr>
        <p:spPr>
          <a:xfrm flipV="1">
            <a:off x="4408495" y="3634861"/>
            <a:ext cx="4188822" cy="1345512"/>
          </a:xfrm>
          <a:custGeom>
            <a:avLst/>
            <a:gdLst>
              <a:gd name="connsiteX0" fmla="*/ 0 w 4188822"/>
              <a:gd name="connsiteY0" fmla="*/ 1375954 h 1375954"/>
              <a:gd name="connsiteX1" fmla="*/ 1854925 w 4188822"/>
              <a:gd name="connsiteY1" fmla="*/ 1132114 h 1375954"/>
              <a:gd name="connsiteX2" fmla="*/ 3169920 w 4188822"/>
              <a:gd name="connsiteY2" fmla="*/ 330926 h 1375954"/>
              <a:gd name="connsiteX3" fmla="*/ 4188822 w 4188822"/>
              <a:gd name="connsiteY3" fmla="*/ 0 h 137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8822" h="1375954">
                <a:moveTo>
                  <a:pt x="0" y="1375954"/>
                </a:moveTo>
                <a:cubicBezTo>
                  <a:pt x="663302" y="1341119"/>
                  <a:pt x="1326605" y="1306285"/>
                  <a:pt x="1854925" y="1132114"/>
                </a:cubicBezTo>
                <a:cubicBezTo>
                  <a:pt x="2383245" y="957943"/>
                  <a:pt x="2780937" y="519612"/>
                  <a:pt x="3169920" y="330926"/>
                </a:cubicBezTo>
                <a:cubicBezTo>
                  <a:pt x="3558903" y="142240"/>
                  <a:pt x="3873862" y="71120"/>
                  <a:pt x="4188822" y="0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>
            <a:off x="4342661" y="2460593"/>
            <a:ext cx="149440" cy="1161496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0" name="Straight Arrow Connector 39"/>
          <p:cNvCxnSpPr/>
          <p:nvPr/>
        </p:nvCxnSpPr>
        <p:spPr>
          <a:xfrm rot="5400000" flipV="1">
            <a:off x="6588036" y="883923"/>
            <a:ext cx="0" cy="4310743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4">
                <a:extLst>
                  <a:ext uri="{FF2B5EF4-FFF2-40B4-BE49-F238E27FC236}">
                    <a16:creationId xmlns:a16="http://schemas.microsoft.com/office/drawing/2014/main" id="{1F60D119-3A50-43C4-B70B-93E6BCDA2806}"/>
                  </a:ext>
                </a:extLst>
              </p:cNvPr>
              <p:cNvSpPr txBox="1"/>
              <p:nvPr/>
            </p:nvSpPr>
            <p:spPr>
              <a:xfrm>
                <a:off x="6745113" y="1199460"/>
                <a:ext cx="69668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4">
                <a:extLst>
                  <a:ext uri="{FF2B5EF4-FFF2-40B4-BE49-F238E27FC236}">
                    <a16:creationId xmlns:a16="http://schemas.microsoft.com/office/drawing/2014/main" id="{1F60D119-3A50-43C4-B70B-93E6BCDA28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5113" y="1199460"/>
                <a:ext cx="696686" cy="307777"/>
              </a:xfrm>
              <a:prstGeom prst="rect">
                <a:avLst/>
              </a:prstGeom>
              <a:blipFill>
                <a:blip r:embed="rId7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5">
                <a:extLst>
                  <a:ext uri="{FF2B5EF4-FFF2-40B4-BE49-F238E27FC236}">
                    <a16:creationId xmlns:a16="http://schemas.microsoft.com/office/drawing/2014/main" id="{E25F134B-8EBA-49EC-BFB0-12057D679EE7}"/>
                  </a:ext>
                </a:extLst>
              </p:cNvPr>
              <p:cNvSpPr txBox="1"/>
              <p:nvPr/>
            </p:nvSpPr>
            <p:spPr>
              <a:xfrm>
                <a:off x="7507759" y="744202"/>
                <a:ext cx="15348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4" name="TextBox 35">
                <a:extLst>
                  <a:ext uri="{FF2B5EF4-FFF2-40B4-BE49-F238E27FC236}">
                    <a16:creationId xmlns:a16="http://schemas.microsoft.com/office/drawing/2014/main" id="{E25F134B-8EBA-49EC-BFB0-12057D679E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7759" y="744202"/>
                <a:ext cx="1534887" cy="307777"/>
              </a:xfrm>
              <a:prstGeom prst="rect">
                <a:avLst/>
              </a:prstGeom>
              <a:blipFill>
                <a:blip r:embed="rId8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65">
                <a:extLst>
                  <a:ext uri="{FF2B5EF4-FFF2-40B4-BE49-F238E27FC236}">
                    <a16:creationId xmlns:a16="http://schemas.microsoft.com/office/drawing/2014/main" id="{256CC0F7-7CF9-4B49-8CDB-35B896F6F82D}"/>
                  </a:ext>
                </a:extLst>
              </p:cNvPr>
              <p:cNvSpPr txBox="1"/>
              <p:nvPr/>
            </p:nvSpPr>
            <p:spPr>
              <a:xfrm>
                <a:off x="145090" y="3050395"/>
                <a:ext cx="3286925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1" name="TextBox 65">
                <a:extLst>
                  <a:ext uri="{FF2B5EF4-FFF2-40B4-BE49-F238E27FC236}">
                    <a16:creationId xmlns:a16="http://schemas.microsoft.com/office/drawing/2014/main" id="{256CC0F7-7CF9-4B49-8CDB-35B896F6F8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090" y="3050395"/>
                <a:ext cx="3286925" cy="246221"/>
              </a:xfrm>
              <a:prstGeom prst="rect">
                <a:avLst/>
              </a:prstGeom>
              <a:blipFill>
                <a:blip r:embed="rId9"/>
                <a:stretch>
                  <a:fillRect l="-557" r="-928" b="-317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34">
                <a:extLst>
                  <a:ext uri="{FF2B5EF4-FFF2-40B4-BE49-F238E27FC236}">
                    <a16:creationId xmlns:a16="http://schemas.microsoft.com/office/drawing/2014/main" id="{80FEFEEA-053E-4C9C-A3D2-03C0E996D0E6}"/>
                  </a:ext>
                </a:extLst>
              </p:cNvPr>
              <p:cNvSpPr txBox="1"/>
              <p:nvPr/>
            </p:nvSpPr>
            <p:spPr>
              <a:xfrm>
                <a:off x="7244844" y="3017628"/>
                <a:ext cx="26174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6" name="TextBox 34">
                <a:extLst>
                  <a:ext uri="{FF2B5EF4-FFF2-40B4-BE49-F238E27FC236}">
                    <a16:creationId xmlns:a16="http://schemas.microsoft.com/office/drawing/2014/main" id="{80FEFEEA-053E-4C9C-A3D2-03C0E996D0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4844" y="3017628"/>
                <a:ext cx="261743" cy="3077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34">
                <a:extLst>
                  <a:ext uri="{FF2B5EF4-FFF2-40B4-BE49-F238E27FC236}">
                    <a16:creationId xmlns:a16="http://schemas.microsoft.com/office/drawing/2014/main" id="{9870D3D7-CC9B-4B6D-A4C5-CFBA50C420DE}"/>
                  </a:ext>
                </a:extLst>
              </p:cNvPr>
              <p:cNvSpPr txBox="1"/>
              <p:nvPr/>
            </p:nvSpPr>
            <p:spPr>
              <a:xfrm>
                <a:off x="7992667" y="3021172"/>
                <a:ext cx="7153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7" name="TextBox 34">
                <a:extLst>
                  <a:ext uri="{FF2B5EF4-FFF2-40B4-BE49-F238E27FC236}">
                    <a16:creationId xmlns:a16="http://schemas.microsoft.com/office/drawing/2014/main" id="{9870D3D7-CC9B-4B6D-A4C5-CFBA50C420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667" y="3021172"/>
                <a:ext cx="715398" cy="3077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Freeform 46"/>
          <p:cNvSpPr/>
          <p:nvPr/>
        </p:nvSpPr>
        <p:spPr>
          <a:xfrm>
            <a:off x="4432662" y="1088573"/>
            <a:ext cx="4188822" cy="1375954"/>
          </a:xfrm>
          <a:custGeom>
            <a:avLst/>
            <a:gdLst>
              <a:gd name="connsiteX0" fmla="*/ 0 w 4188822"/>
              <a:gd name="connsiteY0" fmla="*/ 1375954 h 1375954"/>
              <a:gd name="connsiteX1" fmla="*/ 1854925 w 4188822"/>
              <a:gd name="connsiteY1" fmla="*/ 1132114 h 1375954"/>
              <a:gd name="connsiteX2" fmla="*/ 3169920 w 4188822"/>
              <a:gd name="connsiteY2" fmla="*/ 330926 h 1375954"/>
              <a:gd name="connsiteX3" fmla="*/ 4188822 w 4188822"/>
              <a:gd name="connsiteY3" fmla="*/ 0 h 137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8822" h="1375954">
                <a:moveTo>
                  <a:pt x="0" y="1375954"/>
                </a:moveTo>
                <a:cubicBezTo>
                  <a:pt x="663302" y="1341119"/>
                  <a:pt x="1326605" y="1306285"/>
                  <a:pt x="1854925" y="1132114"/>
                </a:cubicBezTo>
                <a:cubicBezTo>
                  <a:pt x="2383245" y="957943"/>
                  <a:pt x="2780937" y="519612"/>
                  <a:pt x="3169920" y="330926"/>
                </a:cubicBezTo>
                <a:cubicBezTo>
                  <a:pt x="3558903" y="142240"/>
                  <a:pt x="3873862" y="71120"/>
                  <a:pt x="4188822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3" name="Group 72"/>
          <p:cNvGrpSpPr/>
          <p:nvPr/>
        </p:nvGrpSpPr>
        <p:grpSpPr>
          <a:xfrm>
            <a:off x="8100877" y="1133475"/>
            <a:ext cx="119198" cy="123555"/>
            <a:chOff x="5500552" y="5419725"/>
            <a:chExt cx="119198" cy="123555"/>
          </a:xfrm>
        </p:grpSpPr>
        <p:cxnSp>
          <p:nvCxnSpPr>
            <p:cNvPr id="74" name="Straight Arrow Connector 73"/>
            <p:cNvCxnSpPr/>
            <p:nvPr/>
          </p:nvCxnSpPr>
          <p:spPr>
            <a:xfrm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flipH="1"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>
            <a:off x="7338877" y="1457325"/>
            <a:ext cx="119198" cy="123555"/>
            <a:chOff x="5500552" y="5419725"/>
            <a:chExt cx="119198" cy="123555"/>
          </a:xfrm>
        </p:grpSpPr>
        <p:cxnSp>
          <p:nvCxnSpPr>
            <p:cNvPr id="77" name="Straight Arrow Connector 76"/>
            <p:cNvCxnSpPr/>
            <p:nvPr/>
          </p:nvCxnSpPr>
          <p:spPr>
            <a:xfrm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H="1"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65">
                <a:extLst>
                  <a:ext uri="{FF2B5EF4-FFF2-40B4-BE49-F238E27FC236}">
                    <a16:creationId xmlns:a16="http://schemas.microsoft.com/office/drawing/2014/main" id="{8DC3BA30-ABB4-446F-80E9-4349754B0E3A}"/>
                  </a:ext>
                </a:extLst>
              </p:cNvPr>
              <p:cNvSpPr txBox="1"/>
              <p:nvPr/>
            </p:nvSpPr>
            <p:spPr>
              <a:xfrm>
                <a:off x="359634" y="3575657"/>
                <a:ext cx="2843279" cy="4658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GB" sz="16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GB" sz="160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𝛿</m:t>
                          </m:r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2" name="TextBox 65">
                <a:extLst>
                  <a:ext uri="{FF2B5EF4-FFF2-40B4-BE49-F238E27FC236}">
                    <a16:creationId xmlns:a16="http://schemas.microsoft.com/office/drawing/2014/main" id="{8DC3BA30-ABB4-446F-80E9-4349754B0E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34" y="3575657"/>
                <a:ext cx="2843279" cy="46589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65">
                <a:extLst>
                  <a:ext uri="{FF2B5EF4-FFF2-40B4-BE49-F238E27FC236}">
                    <a16:creationId xmlns:a16="http://schemas.microsoft.com/office/drawing/2014/main" id="{1E42D7E0-6E9E-4CFE-BE45-2B562D1D4C9A}"/>
                  </a:ext>
                </a:extLst>
              </p:cNvPr>
              <p:cNvSpPr txBox="1"/>
              <p:nvPr/>
            </p:nvSpPr>
            <p:spPr>
              <a:xfrm>
                <a:off x="361113" y="4322861"/>
                <a:ext cx="2372381" cy="4675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GB" sz="16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8" name="TextBox 65">
                <a:extLst>
                  <a:ext uri="{FF2B5EF4-FFF2-40B4-BE49-F238E27FC236}">
                    <a16:creationId xmlns:a16="http://schemas.microsoft.com/office/drawing/2014/main" id="{1E42D7E0-6E9E-4CFE-BE45-2B562D1D4C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113" y="4322861"/>
                <a:ext cx="2372381" cy="46750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65">
                <a:extLst>
                  <a:ext uri="{FF2B5EF4-FFF2-40B4-BE49-F238E27FC236}">
                    <a16:creationId xmlns:a16="http://schemas.microsoft.com/office/drawing/2014/main" id="{0AF7FD94-FA6B-46ED-B253-8DC7A23C13B8}"/>
                  </a:ext>
                </a:extLst>
              </p:cNvPr>
              <p:cNvSpPr txBox="1"/>
              <p:nvPr/>
            </p:nvSpPr>
            <p:spPr>
              <a:xfrm>
                <a:off x="1401280" y="5096697"/>
                <a:ext cx="1336135" cy="4675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6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9" name="TextBox 65">
                <a:extLst>
                  <a:ext uri="{FF2B5EF4-FFF2-40B4-BE49-F238E27FC236}">
                    <a16:creationId xmlns:a16="http://schemas.microsoft.com/office/drawing/2014/main" id="{0AF7FD94-FA6B-46ED-B253-8DC7A23C13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1280" y="5096697"/>
                <a:ext cx="1336135" cy="46750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65">
                <a:extLst>
                  <a:ext uri="{FF2B5EF4-FFF2-40B4-BE49-F238E27FC236}">
                    <a16:creationId xmlns:a16="http://schemas.microsoft.com/office/drawing/2014/main" id="{1C1543B4-E47A-4F31-A6B0-516636C57653}"/>
                  </a:ext>
                </a:extLst>
              </p:cNvPr>
              <p:cNvSpPr txBox="1"/>
              <p:nvPr/>
            </p:nvSpPr>
            <p:spPr>
              <a:xfrm>
                <a:off x="1509292" y="5764002"/>
                <a:ext cx="1695913" cy="6458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0" name="TextBox 65">
                <a:extLst>
                  <a:ext uri="{FF2B5EF4-FFF2-40B4-BE49-F238E27FC236}">
                    <a16:creationId xmlns:a16="http://schemas.microsoft.com/office/drawing/2014/main" id="{1C1543B4-E47A-4F31-A6B0-516636C576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9292" y="5764002"/>
                <a:ext cx="1695913" cy="645882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Arc 42">
            <a:extLst>
              <a:ext uri="{FF2B5EF4-FFF2-40B4-BE49-F238E27FC236}">
                <a16:creationId xmlns:a16="http://schemas.microsoft.com/office/drawing/2014/main" id="{9F54920F-D1DC-4AF2-86AB-34D539BC1451}"/>
              </a:ext>
            </a:extLst>
          </p:cNvPr>
          <p:cNvSpPr>
            <a:spLocks/>
          </p:cNvSpPr>
          <p:nvPr/>
        </p:nvSpPr>
        <p:spPr bwMode="auto">
          <a:xfrm>
            <a:off x="3402199" y="3236335"/>
            <a:ext cx="134243" cy="531181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 Box 45">
                <a:extLst>
                  <a:ext uri="{FF2B5EF4-FFF2-40B4-BE49-F238E27FC236}">
                    <a16:creationId xmlns:a16="http://schemas.microsoft.com/office/drawing/2014/main" id="{6D7BEDBD-D906-4CC2-A8F3-ECBFE3DDF9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92857" y="3272567"/>
                <a:ext cx="661893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Divide by </a:t>
                </a:r>
                <a14:m>
                  <m:oMath xmlns:m="http://schemas.openxmlformats.org/officeDocument/2006/math">
                    <m:r>
                      <a:rPr lang="en-GB" sz="12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1200" u="sng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63" name="Text Box 45">
                <a:extLst>
                  <a:ext uri="{FF2B5EF4-FFF2-40B4-BE49-F238E27FC236}">
                    <a16:creationId xmlns:a16="http://schemas.microsoft.com/office/drawing/2014/main" id="{6D7BEDBD-D906-4CC2-A8F3-ECBFE3DDF9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857" y="3272567"/>
                <a:ext cx="661893" cy="461665"/>
              </a:xfrm>
              <a:prstGeom prst="rect">
                <a:avLst/>
              </a:prstGeom>
              <a:blipFill>
                <a:blip r:embed="rId16"/>
                <a:stretch>
                  <a:fillRect t="-1316" r="-3670" b="-921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Arc 42">
            <a:extLst>
              <a:ext uri="{FF2B5EF4-FFF2-40B4-BE49-F238E27FC236}">
                <a16:creationId xmlns:a16="http://schemas.microsoft.com/office/drawing/2014/main" id="{878A1632-845F-4B3D-A54F-FC35ED9C4F0A}"/>
              </a:ext>
            </a:extLst>
          </p:cNvPr>
          <p:cNvSpPr>
            <a:spLocks/>
          </p:cNvSpPr>
          <p:nvPr/>
        </p:nvSpPr>
        <p:spPr bwMode="auto">
          <a:xfrm>
            <a:off x="3177593" y="3947605"/>
            <a:ext cx="134243" cy="531181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5" name="Arc 42">
            <a:extLst>
              <a:ext uri="{FF2B5EF4-FFF2-40B4-BE49-F238E27FC236}">
                <a16:creationId xmlns:a16="http://schemas.microsoft.com/office/drawing/2014/main" id="{86630A21-AAA9-4C1F-9D8E-770EB99E6C33}"/>
              </a:ext>
            </a:extLst>
          </p:cNvPr>
          <p:cNvSpPr>
            <a:spLocks/>
          </p:cNvSpPr>
          <p:nvPr/>
        </p:nvSpPr>
        <p:spPr bwMode="auto">
          <a:xfrm>
            <a:off x="2828447" y="4656171"/>
            <a:ext cx="159438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 Box 45">
                <a:extLst>
                  <a:ext uri="{FF2B5EF4-FFF2-40B4-BE49-F238E27FC236}">
                    <a16:creationId xmlns:a16="http://schemas.microsoft.com/office/drawing/2014/main" id="{89EAEA25-D63D-4910-B60F-997C5C9B7A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05939" y="3836468"/>
                <a:ext cx="2111786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Let</a:t>
                </a:r>
                <a14:m>
                  <m:oMath xmlns:m="http://schemas.openxmlformats.org/officeDocument/2006/math">
                    <m:r>
                      <a:rPr lang="en-US" sz="12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GB" sz="12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1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→0</m:t>
                    </m:r>
                  </m:oMath>
                </a14:m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, and the notation changes to </a:t>
                </a:r>
                <a14:m>
                  <m:oMath xmlns:m="http://schemas.openxmlformats.org/officeDocument/2006/math">
                    <m:r>
                      <a:rPr lang="en-GB" sz="1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 (to indicate that tending to 0 has happened)</a:t>
                </a:r>
              </a:p>
            </p:txBody>
          </p:sp>
        </mc:Choice>
        <mc:Fallback xmlns="">
          <p:sp>
            <p:nvSpPr>
              <p:cNvPr id="68" name="Text Box 45">
                <a:extLst>
                  <a:ext uri="{FF2B5EF4-FFF2-40B4-BE49-F238E27FC236}">
                    <a16:creationId xmlns:a16="http://schemas.microsoft.com/office/drawing/2014/main" id="{89EAEA25-D63D-4910-B60F-997C5C9B7A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05939" y="3836468"/>
                <a:ext cx="2111786" cy="830997"/>
              </a:xfrm>
              <a:prstGeom prst="rect">
                <a:avLst/>
              </a:prstGeom>
              <a:blipFill>
                <a:blip r:embed="rId17"/>
                <a:stretch>
                  <a:fillRect b="-438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9" name="Text Box 45">
            <a:extLst>
              <a:ext uri="{FF2B5EF4-FFF2-40B4-BE49-F238E27FC236}">
                <a16:creationId xmlns:a16="http://schemas.microsoft.com/office/drawing/2014/main" id="{FEFC32B8-24FB-4864-B6DC-E653678B5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378" y="4711004"/>
            <a:ext cx="18714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There is only one logical conclusion here…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9" name="Arc 42">
            <a:extLst>
              <a:ext uri="{FF2B5EF4-FFF2-40B4-BE49-F238E27FC236}">
                <a16:creationId xmlns:a16="http://schemas.microsoft.com/office/drawing/2014/main" id="{F240935F-E7AF-44C8-AC5C-4E95DE4FCA86}"/>
              </a:ext>
            </a:extLst>
          </p:cNvPr>
          <p:cNvSpPr>
            <a:spLocks/>
          </p:cNvSpPr>
          <p:nvPr/>
        </p:nvSpPr>
        <p:spPr bwMode="auto">
          <a:xfrm>
            <a:off x="3265356" y="5375475"/>
            <a:ext cx="111540" cy="673940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 Box 45">
                <a:extLst>
                  <a:ext uri="{FF2B5EF4-FFF2-40B4-BE49-F238E27FC236}">
                    <a16:creationId xmlns:a16="http://schemas.microsoft.com/office/drawing/2014/main" id="{7E561CEA-83C2-4C58-9D39-566A380DDE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68928" y="5500145"/>
                <a:ext cx="1871455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200" dirty="0">
                    <a:solidFill>
                      <a:srgbClr val="FF0000"/>
                    </a:solidFill>
                    <a:latin typeface="Comic Sans MS" pitchFamily="66" charset="0"/>
                  </a:rPr>
                  <a:t>Integrate both sides with respect to </a:t>
                </a:r>
                <a14:m>
                  <m:oMath xmlns:m="http://schemas.openxmlformats.org/officeDocument/2006/math">
                    <m:r>
                      <a:rPr lang="en-US" sz="12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GB" sz="1200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80" name="Text Box 45">
                <a:extLst>
                  <a:ext uri="{FF2B5EF4-FFF2-40B4-BE49-F238E27FC236}">
                    <a16:creationId xmlns:a16="http://schemas.microsoft.com/office/drawing/2014/main" id="{7E561CEA-83C2-4C58-9D39-566A380DDE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68928" y="5500145"/>
                <a:ext cx="1871455" cy="461665"/>
              </a:xfrm>
              <a:prstGeom prst="rect">
                <a:avLst/>
              </a:prstGeom>
              <a:blipFill>
                <a:blip r:embed="rId18"/>
                <a:stretch>
                  <a:fillRect b="-921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1" name="Straight Arrow Connector 6">
            <a:extLst>
              <a:ext uri="{FF2B5EF4-FFF2-40B4-BE49-F238E27FC236}">
                <a16:creationId xmlns:a16="http://schemas.microsoft.com/office/drawing/2014/main" id="{34245CDC-F077-4B9A-8D99-91C1BF8D74AA}"/>
              </a:ext>
            </a:extLst>
          </p:cNvPr>
          <p:cNvCxnSpPr/>
          <p:nvPr/>
        </p:nvCxnSpPr>
        <p:spPr>
          <a:xfrm flipH="1" flipV="1">
            <a:off x="1757440" y="6286237"/>
            <a:ext cx="195332" cy="231466"/>
          </a:xfrm>
          <a:prstGeom prst="straightConnector1">
            <a:avLst/>
          </a:prstGeom>
          <a:ln w="2222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58">
            <a:extLst>
              <a:ext uri="{FF2B5EF4-FFF2-40B4-BE49-F238E27FC236}">
                <a16:creationId xmlns:a16="http://schemas.microsoft.com/office/drawing/2014/main" id="{C359ABB1-A514-40B0-9015-84B5013B9810}"/>
              </a:ext>
            </a:extLst>
          </p:cNvPr>
          <p:cNvCxnSpPr/>
          <p:nvPr/>
        </p:nvCxnSpPr>
        <p:spPr>
          <a:xfrm flipH="1">
            <a:off x="1952772" y="6161039"/>
            <a:ext cx="2867802" cy="356664"/>
          </a:xfrm>
          <a:prstGeom prst="straightConnector1">
            <a:avLst/>
          </a:prstGeom>
          <a:ln w="22225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21">
                <a:extLst>
                  <a:ext uri="{FF2B5EF4-FFF2-40B4-BE49-F238E27FC236}">
                    <a16:creationId xmlns:a16="http://schemas.microsoft.com/office/drawing/2014/main" id="{1AC37997-FE21-411C-BC41-466B5CE8BF7F}"/>
                  </a:ext>
                </a:extLst>
              </p:cNvPr>
              <p:cNvSpPr txBox="1"/>
              <p:nvPr/>
            </p:nvSpPr>
            <p:spPr>
              <a:xfrm>
                <a:off x="4963483" y="5127702"/>
                <a:ext cx="3897085" cy="1574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If we differentiate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1400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 with respect to x, we would get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𝑑𝑉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1400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. </a:t>
                </a:r>
              </a:p>
              <a:p>
                <a:pPr algn="ctr"/>
                <a:endParaRPr lang="en-US" sz="1400" dirty="0">
                  <a:solidFill>
                    <a:srgbClr val="0000FF"/>
                  </a:solidFill>
                  <a:latin typeface="Comic Sans MS" panose="030F0702030302020204" pitchFamily="66" charset="0"/>
                </a:endParaRPr>
              </a:p>
              <a:p>
                <a:pPr algn="ctr"/>
                <a:r>
                  <a:rPr lang="en-US" sz="1400" dirty="0">
                    <a:solidFill>
                      <a:srgbClr val="0000FF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 Therefore, if we integrate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sz="1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𝑑𝑉</m:t>
                        </m:r>
                      </m:num>
                      <m:den>
                        <m:r>
                          <a:rPr lang="en-US" sz="1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1400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 with respect to x, we get </a:t>
                </a:r>
                <a14:m>
                  <m:oMath xmlns:m="http://schemas.openxmlformats.org/officeDocument/2006/math">
                    <m:r>
                      <a:rPr lang="en-US" sz="14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GB" sz="1400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, since differentiating and integrating are opposite actions</a:t>
                </a:r>
              </a:p>
            </p:txBody>
          </p:sp>
        </mc:Choice>
        <mc:Fallback xmlns="">
          <p:sp>
            <p:nvSpPr>
              <p:cNvPr id="83" name="TextBox 21">
                <a:extLst>
                  <a:ext uri="{FF2B5EF4-FFF2-40B4-BE49-F238E27FC236}">
                    <a16:creationId xmlns:a16="http://schemas.microsoft.com/office/drawing/2014/main" id="{1AC37997-FE21-411C-BC41-466B5CE8BF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3483" y="5127702"/>
                <a:ext cx="3897085" cy="1574662"/>
              </a:xfrm>
              <a:prstGeom prst="rect">
                <a:avLst/>
              </a:prstGeom>
              <a:blipFill>
                <a:blip r:embed="rId19"/>
                <a:stretch>
                  <a:fillRect t="-775" r="-1094" b="-31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4" name="Straight Arrow Connector 59">
            <a:extLst>
              <a:ext uri="{FF2B5EF4-FFF2-40B4-BE49-F238E27FC236}">
                <a16:creationId xmlns:a16="http://schemas.microsoft.com/office/drawing/2014/main" id="{848BCF4C-487A-46C4-A6D2-346140B06D15}"/>
              </a:ext>
            </a:extLst>
          </p:cNvPr>
          <p:cNvCxnSpPr/>
          <p:nvPr/>
        </p:nvCxnSpPr>
        <p:spPr>
          <a:xfrm flipH="1">
            <a:off x="4820575" y="5501316"/>
            <a:ext cx="682839" cy="659958"/>
          </a:xfrm>
          <a:prstGeom prst="straightConnector1">
            <a:avLst/>
          </a:prstGeom>
          <a:ln w="22225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4787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4" dur="500"/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52" grpId="0"/>
      <p:bldP spid="58" grpId="0"/>
      <p:bldP spid="59" grpId="0"/>
      <p:bldP spid="60" grpId="0"/>
      <p:bldP spid="62" grpId="0" animBg="1"/>
      <p:bldP spid="63" grpId="0"/>
      <p:bldP spid="64" grpId="0" animBg="1"/>
      <p:bldP spid="65" grpId="0" animBg="1"/>
      <p:bldP spid="68" grpId="0"/>
      <p:bldP spid="69" grpId="0"/>
      <p:bldP spid="79" grpId="0" animBg="1"/>
      <p:bldP spid="80" grpId="0"/>
      <p:bldP spid="8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Arrow Connector 70"/>
          <p:cNvCxnSpPr/>
          <p:nvPr/>
        </p:nvCxnSpPr>
        <p:spPr>
          <a:xfrm flipV="1">
            <a:off x="7399564" y="1567545"/>
            <a:ext cx="1" cy="1480455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 97"/>
          <p:cNvSpPr/>
          <p:nvPr/>
        </p:nvSpPr>
        <p:spPr>
          <a:xfrm>
            <a:off x="7298187" y="1518160"/>
            <a:ext cx="219032" cy="3053840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/>
          <p:cNvSpPr/>
          <p:nvPr/>
        </p:nvSpPr>
        <p:spPr>
          <a:xfrm>
            <a:off x="8061135" y="1221531"/>
            <a:ext cx="186220" cy="3625678"/>
          </a:xfrm>
          <a:prstGeom prst="ellipse">
            <a:avLst/>
          </a:prstGeom>
          <a:solidFill>
            <a:schemeClr val="accent1">
              <a:alpha val="6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Freeform 96"/>
          <p:cNvSpPr/>
          <p:nvPr/>
        </p:nvSpPr>
        <p:spPr>
          <a:xfrm flipV="1">
            <a:off x="7415211" y="3041650"/>
            <a:ext cx="744538" cy="1811338"/>
          </a:xfrm>
          <a:custGeom>
            <a:avLst/>
            <a:gdLst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73025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7238"/>
              <a:gd name="connsiteY0" fmla="*/ 322255 h 1838325"/>
              <a:gd name="connsiteX1" fmla="*/ 255588 w 757238"/>
              <a:gd name="connsiteY1" fmla="*/ 187325 h 1838325"/>
              <a:gd name="connsiteX2" fmla="*/ 468313 w 757238"/>
              <a:gd name="connsiteY2" fmla="*/ 101600 h 1838325"/>
              <a:gd name="connsiteX3" fmla="*/ 757238 w 757238"/>
              <a:gd name="connsiteY3" fmla="*/ 0 h 1838325"/>
              <a:gd name="connsiteX4" fmla="*/ 715963 w 757238"/>
              <a:gd name="connsiteY4" fmla="*/ 158750 h 1838325"/>
              <a:gd name="connsiteX5" fmla="*/ 690563 w 757238"/>
              <a:gd name="connsiteY5" fmla="*/ 406400 h 1838325"/>
              <a:gd name="connsiteX6" fmla="*/ 671513 w 757238"/>
              <a:gd name="connsiteY6" fmla="*/ 739775 h 1838325"/>
              <a:gd name="connsiteX7" fmla="*/ 668338 w 757238"/>
              <a:gd name="connsiteY7" fmla="*/ 987425 h 1838325"/>
              <a:gd name="connsiteX8" fmla="*/ 661988 w 757238"/>
              <a:gd name="connsiteY8" fmla="*/ 1323975 h 1838325"/>
              <a:gd name="connsiteX9" fmla="*/ 658813 w 757238"/>
              <a:gd name="connsiteY9" fmla="*/ 1590675 h 1838325"/>
              <a:gd name="connsiteX10" fmla="*/ 658813 w 757238"/>
              <a:gd name="connsiteY10" fmla="*/ 1838325 h 1838325"/>
              <a:gd name="connsiteX11" fmla="*/ 100013 w 757238"/>
              <a:gd name="connsiteY11" fmla="*/ 1835150 h 1838325"/>
              <a:gd name="connsiteX12" fmla="*/ 93663 w 757238"/>
              <a:gd name="connsiteY12" fmla="*/ 1597025 h 1838325"/>
              <a:gd name="connsiteX13" fmla="*/ 90488 w 757238"/>
              <a:gd name="connsiteY13" fmla="*/ 1346200 h 1838325"/>
              <a:gd name="connsiteX14" fmla="*/ 77788 w 757238"/>
              <a:gd name="connsiteY14" fmla="*/ 1025525 h 1838325"/>
              <a:gd name="connsiteX15" fmla="*/ 68263 w 757238"/>
              <a:gd name="connsiteY15" fmla="*/ 752475 h 1838325"/>
              <a:gd name="connsiteX16" fmla="*/ 52388 w 757238"/>
              <a:gd name="connsiteY16" fmla="*/ 565150 h 1838325"/>
              <a:gd name="connsiteX17" fmla="*/ 0 w 757238"/>
              <a:gd name="connsiteY17" fmla="*/ 322255 h 1838325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7 h 1814472"/>
              <a:gd name="connsiteX12" fmla="*/ 9366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7 h 1814472"/>
              <a:gd name="connsiteX12" fmla="*/ 10001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048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6838 w 747713"/>
              <a:gd name="connsiteY13" fmla="*/ 1322347 h 1814472"/>
              <a:gd name="connsiteX14" fmla="*/ 77788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47713"/>
              <a:gd name="connsiteY0" fmla="*/ 298402 h 1814472"/>
              <a:gd name="connsiteX1" fmla="*/ 255588 w 747713"/>
              <a:gd name="connsiteY1" fmla="*/ 163472 h 1814472"/>
              <a:gd name="connsiteX2" fmla="*/ 468313 w 747713"/>
              <a:gd name="connsiteY2" fmla="*/ 77747 h 1814472"/>
              <a:gd name="connsiteX3" fmla="*/ 747713 w 747713"/>
              <a:gd name="connsiteY3" fmla="*/ 0 h 1814472"/>
              <a:gd name="connsiteX4" fmla="*/ 715963 w 747713"/>
              <a:gd name="connsiteY4" fmla="*/ 134897 h 1814472"/>
              <a:gd name="connsiteX5" fmla="*/ 690563 w 747713"/>
              <a:gd name="connsiteY5" fmla="*/ 382547 h 1814472"/>
              <a:gd name="connsiteX6" fmla="*/ 671513 w 747713"/>
              <a:gd name="connsiteY6" fmla="*/ 715922 h 1814472"/>
              <a:gd name="connsiteX7" fmla="*/ 668338 w 747713"/>
              <a:gd name="connsiteY7" fmla="*/ 963572 h 1814472"/>
              <a:gd name="connsiteX8" fmla="*/ 661988 w 747713"/>
              <a:gd name="connsiteY8" fmla="*/ 1300122 h 1814472"/>
              <a:gd name="connsiteX9" fmla="*/ 658813 w 747713"/>
              <a:gd name="connsiteY9" fmla="*/ 1566822 h 1814472"/>
              <a:gd name="connsiteX10" fmla="*/ 658813 w 747713"/>
              <a:gd name="connsiteY10" fmla="*/ 1814472 h 1814472"/>
              <a:gd name="connsiteX11" fmla="*/ 100013 w 747713"/>
              <a:gd name="connsiteY11" fmla="*/ 1811298 h 1814472"/>
              <a:gd name="connsiteX12" fmla="*/ 100013 w 747713"/>
              <a:gd name="connsiteY12" fmla="*/ 1573172 h 1814472"/>
              <a:gd name="connsiteX13" fmla="*/ 96838 w 747713"/>
              <a:gd name="connsiteY13" fmla="*/ 1322347 h 1814472"/>
              <a:gd name="connsiteX14" fmla="*/ 87313 w 747713"/>
              <a:gd name="connsiteY14" fmla="*/ 1001672 h 1814472"/>
              <a:gd name="connsiteX15" fmla="*/ 68263 w 747713"/>
              <a:gd name="connsiteY15" fmla="*/ 728622 h 1814472"/>
              <a:gd name="connsiteX16" fmla="*/ 52388 w 747713"/>
              <a:gd name="connsiteY16" fmla="*/ 541297 h 1814472"/>
              <a:gd name="connsiteX17" fmla="*/ 0 w 747713"/>
              <a:gd name="connsiteY17" fmla="*/ 298402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3338 w 728663"/>
              <a:gd name="connsiteY16" fmla="*/ 541297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9688 w 728663"/>
              <a:gd name="connsiteY16" fmla="*/ 525394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9688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49213 w 728663"/>
              <a:gd name="connsiteY15" fmla="*/ 728622 h 1814472"/>
              <a:gd name="connsiteX16" fmla="*/ 36513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55563 w 728663"/>
              <a:gd name="connsiteY15" fmla="*/ 719081 h 1814472"/>
              <a:gd name="connsiteX16" fmla="*/ 36513 w 728663"/>
              <a:gd name="connsiteY16" fmla="*/ 538116 h 1814472"/>
              <a:gd name="connsiteX17" fmla="*/ 0 w 728663"/>
              <a:gd name="connsiteY17" fmla="*/ 279319 h 1814472"/>
              <a:gd name="connsiteX0" fmla="*/ 0 w 728663"/>
              <a:gd name="connsiteY0" fmla="*/ 279319 h 1814472"/>
              <a:gd name="connsiteX1" fmla="*/ 236538 w 728663"/>
              <a:gd name="connsiteY1" fmla="*/ 163472 h 1814472"/>
              <a:gd name="connsiteX2" fmla="*/ 449263 w 728663"/>
              <a:gd name="connsiteY2" fmla="*/ 77747 h 1814472"/>
              <a:gd name="connsiteX3" fmla="*/ 728663 w 728663"/>
              <a:gd name="connsiteY3" fmla="*/ 0 h 1814472"/>
              <a:gd name="connsiteX4" fmla="*/ 696913 w 728663"/>
              <a:gd name="connsiteY4" fmla="*/ 134897 h 1814472"/>
              <a:gd name="connsiteX5" fmla="*/ 671513 w 728663"/>
              <a:gd name="connsiteY5" fmla="*/ 382547 h 1814472"/>
              <a:gd name="connsiteX6" fmla="*/ 652463 w 728663"/>
              <a:gd name="connsiteY6" fmla="*/ 715922 h 1814472"/>
              <a:gd name="connsiteX7" fmla="*/ 649288 w 728663"/>
              <a:gd name="connsiteY7" fmla="*/ 963572 h 1814472"/>
              <a:gd name="connsiteX8" fmla="*/ 642938 w 728663"/>
              <a:gd name="connsiteY8" fmla="*/ 1300122 h 1814472"/>
              <a:gd name="connsiteX9" fmla="*/ 639763 w 728663"/>
              <a:gd name="connsiteY9" fmla="*/ 1566822 h 1814472"/>
              <a:gd name="connsiteX10" fmla="*/ 639763 w 728663"/>
              <a:gd name="connsiteY10" fmla="*/ 1814472 h 1814472"/>
              <a:gd name="connsiteX11" fmla="*/ 80963 w 728663"/>
              <a:gd name="connsiteY11" fmla="*/ 1811298 h 1814472"/>
              <a:gd name="connsiteX12" fmla="*/ 80963 w 728663"/>
              <a:gd name="connsiteY12" fmla="*/ 1573172 h 1814472"/>
              <a:gd name="connsiteX13" fmla="*/ 77788 w 728663"/>
              <a:gd name="connsiteY13" fmla="*/ 1322347 h 1814472"/>
              <a:gd name="connsiteX14" fmla="*/ 68263 w 728663"/>
              <a:gd name="connsiteY14" fmla="*/ 1001672 h 1814472"/>
              <a:gd name="connsiteX15" fmla="*/ 55563 w 728663"/>
              <a:gd name="connsiteY15" fmla="*/ 719081 h 1814472"/>
              <a:gd name="connsiteX16" fmla="*/ 26988 w 728663"/>
              <a:gd name="connsiteY16" fmla="*/ 449063 h 1814472"/>
              <a:gd name="connsiteX17" fmla="*/ 0 w 728663"/>
              <a:gd name="connsiteY17" fmla="*/ 279319 h 1814472"/>
              <a:gd name="connsiteX0" fmla="*/ 0 w 735013"/>
              <a:gd name="connsiteY0" fmla="*/ 279319 h 1814472"/>
              <a:gd name="connsiteX1" fmla="*/ 242888 w 735013"/>
              <a:gd name="connsiteY1" fmla="*/ 163472 h 1814472"/>
              <a:gd name="connsiteX2" fmla="*/ 455613 w 735013"/>
              <a:gd name="connsiteY2" fmla="*/ 77747 h 1814472"/>
              <a:gd name="connsiteX3" fmla="*/ 735013 w 735013"/>
              <a:gd name="connsiteY3" fmla="*/ 0 h 1814472"/>
              <a:gd name="connsiteX4" fmla="*/ 703263 w 735013"/>
              <a:gd name="connsiteY4" fmla="*/ 134897 h 1814472"/>
              <a:gd name="connsiteX5" fmla="*/ 677863 w 735013"/>
              <a:gd name="connsiteY5" fmla="*/ 382547 h 1814472"/>
              <a:gd name="connsiteX6" fmla="*/ 658813 w 735013"/>
              <a:gd name="connsiteY6" fmla="*/ 715922 h 1814472"/>
              <a:gd name="connsiteX7" fmla="*/ 655638 w 735013"/>
              <a:gd name="connsiteY7" fmla="*/ 963572 h 1814472"/>
              <a:gd name="connsiteX8" fmla="*/ 649288 w 735013"/>
              <a:gd name="connsiteY8" fmla="*/ 1300122 h 1814472"/>
              <a:gd name="connsiteX9" fmla="*/ 646113 w 735013"/>
              <a:gd name="connsiteY9" fmla="*/ 1566822 h 1814472"/>
              <a:gd name="connsiteX10" fmla="*/ 646113 w 735013"/>
              <a:gd name="connsiteY10" fmla="*/ 1814472 h 1814472"/>
              <a:gd name="connsiteX11" fmla="*/ 87313 w 735013"/>
              <a:gd name="connsiteY11" fmla="*/ 1811298 h 1814472"/>
              <a:gd name="connsiteX12" fmla="*/ 87313 w 735013"/>
              <a:gd name="connsiteY12" fmla="*/ 1573172 h 1814472"/>
              <a:gd name="connsiteX13" fmla="*/ 84138 w 735013"/>
              <a:gd name="connsiteY13" fmla="*/ 1322347 h 1814472"/>
              <a:gd name="connsiteX14" fmla="*/ 74613 w 735013"/>
              <a:gd name="connsiteY14" fmla="*/ 1001672 h 1814472"/>
              <a:gd name="connsiteX15" fmla="*/ 61913 w 735013"/>
              <a:gd name="connsiteY15" fmla="*/ 719081 h 1814472"/>
              <a:gd name="connsiteX16" fmla="*/ 33338 w 735013"/>
              <a:gd name="connsiteY16" fmla="*/ 449063 h 1814472"/>
              <a:gd name="connsiteX17" fmla="*/ 0 w 735013"/>
              <a:gd name="connsiteY17" fmla="*/ 279319 h 1814472"/>
              <a:gd name="connsiteX0" fmla="*/ 0 w 735013"/>
              <a:gd name="connsiteY0" fmla="*/ 279319 h 1814472"/>
              <a:gd name="connsiteX1" fmla="*/ 242888 w 735013"/>
              <a:gd name="connsiteY1" fmla="*/ 163472 h 1814472"/>
              <a:gd name="connsiteX2" fmla="*/ 455613 w 735013"/>
              <a:gd name="connsiteY2" fmla="*/ 77747 h 1814472"/>
              <a:gd name="connsiteX3" fmla="*/ 735013 w 735013"/>
              <a:gd name="connsiteY3" fmla="*/ 0 h 1814472"/>
              <a:gd name="connsiteX4" fmla="*/ 703263 w 735013"/>
              <a:gd name="connsiteY4" fmla="*/ 134897 h 1814472"/>
              <a:gd name="connsiteX5" fmla="*/ 677863 w 735013"/>
              <a:gd name="connsiteY5" fmla="*/ 382547 h 1814472"/>
              <a:gd name="connsiteX6" fmla="*/ 658813 w 735013"/>
              <a:gd name="connsiteY6" fmla="*/ 715922 h 1814472"/>
              <a:gd name="connsiteX7" fmla="*/ 655638 w 735013"/>
              <a:gd name="connsiteY7" fmla="*/ 963572 h 1814472"/>
              <a:gd name="connsiteX8" fmla="*/ 649288 w 735013"/>
              <a:gd name="connsiteY8" fmla="*/ 1300122 h 1814472"/>
              <a:gd name="connsiteX9" fmla="*/ 646113 w 735013"/>
              <a:gd name="connsiteY9" fmla="*/ 1566822 h 1814472"/>
              <a:gd name="connsiteX10" fmla="*/ 646113 w 735013"/>
              <a:gd name="connsiteY10" fmla="*/ 1814472 h 1814472"/>
              <a:gd name="connsiteX11" fmla="*/ 87313 w 735013"/>
              <a:gd name="connsiteY11" fmla="*/ 1811298 h 1814472"/>
              <a:gd name="connsiteX12" fmla="*/ 87313 w 735013"/>
              <a:gd name="connsiteY12" fmla="*/ 1573172 h 1814472"/>
              <a:gd name="connsiteX13" fmla="*/ 84138 w 735013"/>
              <a:gd name="connsiteY13" fmla="*/ 1322347 h 1814472"/>
              <a:gd name="connsiteX14" fmla="*/ 74613 w 735013"/>
              <a:gd name="connsiteY14" fmla="*/ 1001672 h 1814472"/>
              <a:gd name="connsiteX15" fmla="*/ 61913 w 735013"/>
              <a:gd name="connsiteY15" fmla="*/ 719081 h 1814472"/>
              <a:gd name="connsiteX16" fmla="*/ 33338 w 735013"/>
              <a:gd name="connsiteY16" fmla="*/ 449063 h 1814472"/>
              <a:gd name="connsiteX17" fmla="*/ 0 w 735013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71438 w 744538"/>
              <a:gd name="connsiteY15" fmla="*/ 719081 h 1814472"/>
              <a:gd name="connsiteX16" fmla="*/ 42863 w 744538"/>
              <a:gd name="connsiteY16" fmla="*/ 449063 h 1814472"/>
              <a:gd name="connsiteX17" fmla="*/ 0 w 744538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71438 w 744538"/>
              <a:gd name="connsiteY15" fmla="*/ 719081 h 1814472"/>
              <a:gd name="connsiteX16" fmla="*/ 36513 w 744538"/>
              <a:gd name="connsiteY16" fmla="*/ 449063 h 1814472"/>
              <a:gd name="connsiteX17" fmla="*/ 0 w 744538"/>
              <a:gd name="connsiteY17" fmla="*/ 279319 h 1814472"/>
              <a:gd name="connsiteX0" fmla="*/ 0 w 744538"/>
              <a:gd name="connsiteY0" fmla="*/ 279319 h 1814472"/>
              <a:gd name="connsiteX1" fmla="*/ 252413 w 744538"/>
              <a:gd name="connsiteY1" fmla="*/ 163472 h 1814472"/>
              <a:gd name="connsiteX2" fmla="*/ 465138 w 744538"/>
              <a:gd name="connsiteY2" fmla="*/ 77747 h 1814472"/>
              <a:gd name="connsiteX3" fmla="*/ 744538 w 744538"/>
              <a:gd name="connsiteY3" fmla="*/ 0 h 1814472"/>
              <a:gd name="connsiteX4" fmla="*/ 712788 w 744538"/>
              <a:gd name="connsiteY4" fmla="*/ 134897 h 1814472"/>
              <a:gd name="connsiteX5" fmla="*/ 687388 w 744538"/>
              <a:gd name="connsiteY5" fmla="*/ 382547 h 1814472"/>
              <a:gd name="connsiteX6" fmla="*/ 668338 w 744538"/>
              <a:gd name="connsiteY6" fmla="*/ 715922 h 1814472"/>
              <a:gd name="connsiteX7" fmla="*/ 665163 w 744538"/>
              <a:gd name="connsiteY7" fmla="*/ 963572 h 1814472"/>
              <a:gd name="connsiteX8" fmla="*/ 658813 w 744538"/>
              <a:gd name="connsiteY8" fmla="*/ 1300122 h 1814472"/>
              <a:gd name="connsiteX9" fmla="*/ 655638 w 744538"/>
              <a:gd name="connsiteY9" fmla="*/ 1566822 h 1814472"/>
              <a:gd name="connsiteX10" fmla="*/ 655638 w 744538"/>
              <a:gd name="connsiteY10" fmla="*/ 1814472 h 1814472"/>
              <a:gd name="connsiteX11" fmla="*/ 96838 w 744538"/>
              <a:gd name="connsiteY11" fmla="*/ 1811298 h 1814472"/>
              <a:gd name="connsiteX12" fmla="*/ 96838 w 744538"/>
              <a:gd name="connsiteY12" fmla="*/ 1573172 h 1814472"/>
              <a:gd name="connsiteX13" fmla="*/ 93663 w 744538"/>
              <a:gd name="connsiteY13" fmla="*/ 1322347 h 1814472"/>
              <a:gd name="connsiteX14" fmla="*/ 84138 w 744538"/>
              <a:gd name="connsiteY14" fmla="*/ 1001672 h 1814472"/>
              <a:gd name="connsiteX15" fmla="*/ 65088 w 744538"/>
              <a:gd name="connsiteY15" fmla="*/ 715901 h 1814472"/>
              <a:gd name="connsiteX16" fmla="*/ 36513 w 744538"/>
              <a:gd name="connsiteY16" fmla="*/ 449063 h 1814472"/>
              <a:gd name="connsiteX17" fmla="*/ 0 w 744538"/>
              <a:gd name="connsiteY17" fmla="*/ 279319 h 1814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44538" h="1814472">
                <a:moveTo>
                  <a:pt x="0" y="279319"/>
                </a:moveTo>
                <a:lnTo>
                  <a:pt x="252413" y="163472"/>
                </a:lnTo>
                <a:lnTo>
                  <a:pt x="465138" y="77747"/>
                </a:lnTo>
                <a:lnTo>
                  <a:pt x="744538" y="0"/>
                </a:lnTo>
                <a:lnTo>
                  <a:pt x="712788" y="134897"/>
                </a:lnTo>
                <a:lnTo>
                  <a:pt x="687388" y="382547"/>
                </a:lnTo>
                <a:lnTo>
                  <a:pt x="668338" y="715922"/>
                </a:lnTo>
                <a:cubicBezTo>
                  <a:pt x="667280" y="798472"/>
                  <a:pt x="666221" y="881022"/>
                  <a:pt x="665163" y="963572"/>
                </a:cubicBezTo>
                <a:lnTo>
                  <a:pt x="658813" y="1300122"/>
                </a:lnTo>
                <a:cubicBezTo>
                  <a:pt x="657755" y="1389022"/>
                  <a:pt x="656696" y="1477922"/>
                  <a:pt x="655638" y="1566822"/>
                </a:cubicBezTo>
                <a:lnTo>
                  <a:pt x="655638" y="1814472"/>
                </a:lnTo>
                <a:lnTo>
                  <a:pt x="96838" y="1811298"/>
                </a:lnTo>
                <a:cubicBezTo>
                  <a:pt x="94721" y="1731923"/>
                  <a:pt x="98955" y="1652547"/>
                  <a:pt x="96838" y="1573172"/>
                </a:cubicBezTo>
                <a:cubicBezTo>
                  <a:pt x="95780" y="1489564"/>
                  <a:pt x="94721" y="1405955"/>
                  <a:pt x="93663" y="1322347"/>
                </a:cubicBezTo>
                <a:lnTo>
                  <a:pt x="84138" y="1001672"/>
                </a:lnTo>
                <a:lnTo>
                  <a:pt x="65088" y="715901"/>
                </a:lnTo>
                <a:lnTo>
                  <a:pt x="36513" y="449063"/>
                </a:lnTo>
                <a:cubicBezTo>
                  <a:pt x="25400" y="392482"/>
                  <a:pt x="30163" y="335900"/>
                  <a:pt x="0" y="279319"/>
                </a:cubicBez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Freeform 95"/>
          <p:cNvSpPr/>
          <p:nvPr/>
        </p:nvSpPr>
        <p:spPr>
          <a:xfrm>
            <a:off x="7429501" y="1203325"/>
            <a:ext cx="730250" cy="1838325"/>
          </a:xfrm>
          <a:custGeom>
            <a:avLst/>
            <a:gdLst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73025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85725 w 752475"/>
              <a:gd name="connsiteY13" fmla="*/ 1346200 h 1838325"/>
              <a:gd name="connsiteX14" fmla="*/ 82550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63500 w 752475"/>
              <a:gd name="connsiteY15" fmla="*/ 752475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3025 w 752475"/>
              <a:gd name="connsiteY15" fmla="*/ 755650 h 1838325"/>
              <a:gd name="connsiteX16" fmla="*/ 47625 w 752475"/>
              <a:gd name="connsiteY16" fmla="*/ 5651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3025 w 752475"/>
              <a:gd name="connsiteY15" fmla="*/ 7556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9375 w 752475"/>
              <a:gd name="connsiteY15" fmla="*/ 752475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46200 h 1838325"/>
              <a:gd name="connsiteX14" fmla="*/ 82550 w 752475"/>
              <a:gd name="connsiteY14" fmla="*/ 10255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82550 w 752475"/>
              <a:gd name="connsiteY14" fmla="*/ 10255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95250 w 752475"/>
              <a:gd name="connsiteY14" fmla="*/ 101917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88900 w 752475"/>
              <a:gd name="connsiteY12" fmla="*/ 1597025 h 1838325"/>
              <a:gd name="connsiteX13" fmla="*/ 95250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101600 w 752475"/>
              <a:gd name="connsiteY12" fmla="*/ 1597025 h 1838325"/>
              <a:gd name="connsiteX13" fmla="*/ 95250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52475"/>
              <a:gd name="connsiteY0" fmla="*/ 327025 h 1838325"/>
              <a:gd name="connsiteX1" fmla="*/ 250825 w 752475"/>
              <a:gd name="connsiteY1" fmla="*/ 187325 h 1838325"/>
              <a:gd name="connsiteX2" fmla="*/ 463550 w 752475"/>
              <a:gd name="connsiteY2" fmla="*/ 101600 h 1838325"/>
              <a:gd name="connsiteX3" fmla="*/ 752475 w 752475"/>
              <a:gd name="connsiteY3" fmla="*/ 0 h 1838325"/>
              <a:gd name="connsiteX4" fmla="*/ 711200 w 752475"/>
              <a:gd name="connsiteY4" fmla="*/ 158750 h 1838325"/>
              <a:gd name="connsiteX5" fmla="*/ 685800 w 752475"/>
              <a:gd name="connsiteY5" fmla="*/ 406400 h 1838325"/>
              <a:gd name="connsiteX6" fmla="*/ 666750 w 752475"/>
              <a:gd name="connsiteY6" fmla="*/ 739775 h 1838325"/>
              <a:gd name="connsiteX7" fmla="*/ 663575 w 752475"/>
              <a:gd name="connsiteY7" fmla="*/ 987425 h 1838325"/>
              <a:gd name="connsiteX8" fmla="*/ 657225 w 752475"/>
              <a:gd name="connsiteY8" fmla="*/ 1323975 h 1838325"/>
              <a:gd name="connsiteX9" fmla="*/ 654050 w 752475"/>
              <a:gd name="connsiteY9" fmla="*/ 1590675 h 1838325"/>
              <a:gd name="connsiteX10" fmla="*/ 654050 w 752475"/>
              <a:gd name="connsiteY10" fmla="*/ 1838325 h 1838325"/>
              <a:gd name="connsiteX11" fmla="*/ 95250 w 752475"/>
              <a:gd name="connsiteY11" fmla="*/ 1835150 h 1838325"/>
              <a:gd name="connsiteX12" fmla="*/ 101600 w 752475"/>
              <a:gd name="connsiteY12" fmla="*/ 1597025 h 1838325"/>
              <a:gd name="connsiteX13" fmla="*/ 98425 w 752475"/>
              <a:gd name="connsiteY13" fmla="*/ 1336675 h 1838325"/>
              <a:gd name="connsiteX14" fmla="*/ 88900 w 752475"/>
              <a:gd name="connsiteY14" fmla="*/ 1012825 h 1838325"/>
              <a:gd name="connsiteX15" fmla="*/ 76200 w 752475"/>
              <a:gd name="connsiteY15" fmla="*/ 768350 h 1838325"/>
              <a:gd name="connsiteX16" fmla="*/ 53975 w 752475"/>
              <a:gd name="connsiteY16" fmla="*/ 552450 h 1838325"/>
              <a:gd name="connsiteX17" fmla="*/ 0 w 752475"/>
              <a:gd name="connsiteY17" fmla="*/ 327025 h 1838325"/>
              <a:gd name="connsiteX0" fmla="*/ 0 w 730250"/>
              <a:gd name="connsiteY0" fmla="*/ 327025 h 1838325"/>
              <a:gd name="connsiteX1" fmla="*/ 228600 w 730250"/>
              <a:gd name="connsiteY1" fmla="*/ 187325 h 1838325"/>
              <a:gd name="connsiteX2" fmla="*/ 441325 w 730250"/>
              <a:gd name="connsiteY2" fmla="*/ 101600 h 1838325"/>
              <a:gd name="connsiteX3" fmla="*/ 730250 w 730250"/>
              <a:gd name="connsiteY3" fmla="*/ 0 h 1838325"/>
              <a:gd name="connsiteX4" fmla="*/ 688975 w 730250"/>
              <a:gd name="connsiteY4" fmla="*/ 158750 h 1838325"/>
              <a:gd name="connsiteX5" fmla="*/ 663575 w 730250"/>
              <a:gd name="connsiteY5" fmla="*/ 406400 h 1838325"/>
              <a:gd name="connsiteX6" fmla="*/ 644525 w 730250"/>
              <a:gd name="connsiteY6" fmla="*/ 739775 h 1838325"/>
              <a:gd name="connsiteX7" fmla="*/ 641350 w 730250"/>
              <a:gd name="connsiteY7" fmla="*/ 987425 h 1838325"/>
              <a:gd name="connsiteX8" fmla="*/ 635000 w 730250"/>
              <a:gd name="connsiteY8" fmla="*/ 1323975 h 1838325"/>
              <a:gd name="connsiteX9" fmla="*/ 631825 w 730250"/>
              <a:gd name="connsiteY9" fmla="*/ 1590675 h 1838325"/>
              <a:gd name="connsiteX10" fmla="*/ 631825 w 730250"/>
              <a:gd name="connsiteY10" fmla="*/ 1838325 h 1838325"/>
              <a:gd name="connsiteX11" fmla="*/ 73025 w 730250"/>
              <a:gd name="connsiteY11" fmla="*/ 1835150 h 1838325"/>
              <a:gd name="connsiteX12" fmla="*/ 79375 w 730250"/>
              <a:gd name="connsiteY12" fmla="*/ 1597025 h 1838325"/>
              <a:gd name="connsiteX13" fmla="*/ 76200 w 730250"/>
              <a:gd name="connsiteY13" fmla="*/ 1336675 h 1838325"/>
              <a:gd name="connsiteX14" fmla="*/ 66675 w 730250"/>
              <a:gd name="connsiteY14" fmla="*/ 1012825 h 1838325"/>
              <a:gd name="connsiteX15" fmla="*/ 53975 w 730250"/>
              <a:gd name="connsiteY15" fmla="*/ 768350 h 1838325"/>
              <a:gd name="connsiteX16" fmla="*/ 31750 w 730250"/>
              <a:gd name="connsiteY16" fmla="*/ 552450 h 1838325"/>
              <a:gd name="connsiteX17" fmla="*/ 0 w 730250"/>
              <a:gd name="connsiteY17" fmla="*/ 327025 h 1838325"/>
              <a:gd name="connsiteX0" fmla="*/ 0 w 730250"/>
              <a:gd name="connsiteY0" fmla="*/ 327025 h 1838325"/>
              <a:gd name="connsiteX1" fmla="*/ 228600 w 730250"/>
              <a:gd name="connsiteY1" fmla="*/ 187325 h 1838325"/>
              <a:gd name="connsiteX2" fmla="*/ 441325 w 730250"/>
              <a:gd name="connsiteY2" fmla="*/ 101600 h 1838325"/>
              <a:gd name="connsiteX3" fmla="*/ 730250 w 730250"/>
              <a:gd name="connsiteY3" fmla="*/ 0 h 1838325"/>
              <a:gd name="connsiteX4" fmla="*/ 688975 w 730250"/>
              <a:gd name="connsiteY4" fmla="*/ 158750 h 1838325"/>
              <a:gd name="connsiteX5" fmla="*/ 663575 w 730250"/>
              <a:gd name="connsiteY5" fmla="*/ 406400 h 1838325"/>
              <a:gd name="connsiteX6" fmla="*/ 644525 w 730250"/>
              <a:gd name="connsiteY6" fmla="*/ 739775 h 1838325"/>
              <a:gd name="connsiteX7" fmla="*/ 641350 w 730250"/>
              <a:gd name="connsiteY7" fmla="*/ 987425 h 1838325"/>
              <a:gd name="connsiteX8" fmla="*/ 635000 w 730250"/>
              <a:gd name="connsiteY8" fmla="*/ 1323975 h 1838325"/>
              <a:gd name="connsiteX9" fmla="*/ 631825 w 730250"/>
              <a:gd name="connsiteY9" fmla="*/ 1590675 h 1838325"/>
              <a:gd name="connsiteX10" fmla="*/ 631825 w 730250"/>
              <a:gd name="connsiteY10" fmla="*/ 1838325 h 1838325"/>
              <a:gd name="connsiteX11" fmla="*/ 82550 w 730250"/>
              <a:gd name="connsiteY11" fmla="*/ 1835150 h 1838325"/>
              <a:gd name="connsiteX12" fmla="*/ 79375 w 730250"/>
              <a:gd name="connsiteY12" fmla="*/ 1597025 h 1838325"/>
              <a:gd name="connsiteX13" fmla="*/ 76200 w 730250"/>
              <a:gd name="connsiteY13" fmla="*/ 1336675 h 1838325"/>
              <a:gd name="connsiteX14" fmla="*/ 66675 w 730250"/>
              <a:gd name="connsiteY14" fmla="*/ 1012825 h 1838325"/>
              <a:gd name="connsiteX15" fmla="*/ 53975 w 730250"/>
              <a:gd name="connsiteY15" fmla="*/ 768350 h 1838325"/>
              <a:gd name="connsiteX16" fmla="*/ 31750 w 730250"/>
              <a:gd name="connsiteY16" fmla="*/ 552450 h 1838325"/>
              <a:gd name="connsiteX17" fmla="*/ 0 w 730250"/>
              <a:gd name="connsiteY17" fmla="*/ 327025 h 1838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730250" h="1838325">
                <a:moveTo>
                  <a:pt x="0" y="327025"/>
                </a:moveTo>
                <a:lnTo>
                  <a:pt x="228600" y="187325"/>
                </a:lnTo>
                <a:lnTo>
                  <a:pt x="441325" y="101600"/>
                </a:lnTo>
                <a:lnTo>
                  <a:pt x="730250" y="0"/>
                </a:lnTo>
                <a:lnTo>
                  <a:pt x="688975" y="158750"/>
                </a:lnTo>
                <a:lnTo>
                  <a:pt x="663575" y="406400"/>
                </a:lnTo>
                <a:lnTo>
                  <a:pt x="644525" y="739775"/>
                </a:lnTo>
                <a:cubicBezTo>
                  <a:pt x="643467" y="822325"/>
                  <a:pt x="642408" y="904875"/>
                  <a:pt x="641350" y="987425"/>
                </a:cubicBezTo>
                <a:lnTo>
                  <a:pt x="635000" y="1323975"/>
                </a:lnTo>
                <a:cubicBezTo>
                  <a:pt x="633942" y="1412875"/>
                  <a:pt x="632883" y="1501775"/>
                  <a:pt x="631825" y="1590675"/>
                </a:cubicBezTo>
                <a:lnTo>
                  <a:pt x="631825" y="1838325"/>
                </a:lnTo>
                <a:lnTo>
                  <a:pt x="82550" y="1835150"/>
                </a:lnTo>
                <a:cubicBezTo>
                  <a:pt x="81492" y="1755775"/>
                  <a:pt x="80433" y="1676400"/>
                  <a:pt x="79375" y="1597025"/>
                </a:cubicBezTo>
                <a:cubicBezTo>
                  <a:pt x="78317" y="1513417"/>
                  <a:pt x="77258" y="1420283"/>
                  <a:pt x="76200" y="1336675"/>
                </a:cubicBezTo>
                <a:cubicBezTo>
                  <a:pt x="75142" y="1229783"/>
                  <a:pt x="67733" y="1119717"/>
                  <a:pt x="66675" y="1012825"/>
                </a:cubicBezTo>
                <a:cubicBezTo>
                  <a:pt x="65617" y="921808"/>
                  <a:pt x="55033" y="859367"/>
                  <a:pt x="53975" y="768350"/>
                </a:cubicBezTo>
                <a:lnTo>
                  <a:pt x="31750" y="552450"/>
                </a:lnTo>
                <a:lnTo>
                  <a:pt x="0" y="327025"/>
                </a:lnTo>
                <a:close/>
              </a:path>
            </a:pathLst>
          </a:cu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Freeform 91"/>
          <p:cNvSpPr/>
          <p:nvPr/>
        </p:nvSpPr>
        <p:spPr>
          <a:xfrm flipV="1">
            <a:off x="4421045" y="3047277"/>
            <a:ext cx="2977217" cy="1503777"/>
          </a:xfrm>
          <a:custGeom>
            <a:avLst/>
            <a:gdLst>
              <a:gd name="connsiteX0" fmla="*/ 0 w 2977217"/>
              <a:gd name="connsiteY0" fmla="*/ 927401 h 1503777"/>
              <a:gd name="connsiteX1" fmla="*/ 433365 w 2977217"/>
              <a:gd name="connsiteY1" fmla="*/ 914400 h 1503777"/>
              <a:gd name="connsiteX2" fmla="*/ 827727 w 2977217"/>
              <a:gd name="connsiteY2" fmla="*/ 884065 h 1503777"/>
              <a:gd name="connsiteX3" fmla="*/ 1170085 w 2977217"/>
              <a:gd name="connsiteY3" fmla="*/ 840728 h 1503777"/>
              <a:gd name="connsiteX4" fmla="*/ 1516777 w 2977217"/>
              <a:gd name="connsiteY4" fmla="*/ 784391 h 1503777"/>
              <a:gd name="connsiteX5" fmla="*/ 1828800 w 2977217"/>
              <a:gd name="connsiteY5" fmla="*/ 706385 h 1503777"/>
              <a:gd name="connsiteX6" fmla="*/ 2114820 w 2977217"/>
              <a:gd name="connsiteY6" fmla="*/ 589377 h 1503777"/>
              <a:gd name="connsiteX7" fmla="*/ 2405175 w 2977217"/>
              <a:gd name="connsiteY7" fmla="*/ 420364 h 1503777"/>
              <a:gd name="connsiteX8" fmla="*/ 2682529 w 2977217"/>
              <a:gd name="connsiteY8" fmla="*/ 216683 h 1503777"/>
              <a:gd name="connsiteX9" fmla="*/ 2977217 w 2977217"/>
              <a:gd name="connsiteY9" fmla="*/ 0 h 1503777"/>
              <a:gd name="connsiteX10" fmla="*/ 2942547 w 2977217"/>
              <a:gd name="connsiteY10" fmla="*/ 182013 h 1503777"/>
              <a:gd name="connsiteX11" fmla="*/ 2925213 w 2977217"/>
              <a:gd name="connsiteY11" fmla="*/ 485369 h 1503777"/>
              <a:gd name="connsiteX12" fmla="*/ 2903545 w 2977217"/>
              <a:gd name="connsiteY12" fmla="*/ 706385 h 1503777"/>
              <a:gd name="connsiteX13" fmla="*/ 2894877 w 2977217"/>
              <a:gd name="connsiteY13" fmla="*/ 931735 h 1503777"/>
              <a:gd name="connsiteX14" fmla="*/ 2894877 w 2977217"/>
              <a:gd name="connsiteY14" fmla="*/ 1174419 h 1503777"/>
              <a:gd name="connsiteX15" fmla="*/ 2890544 w 2977217"/>
              <a:gd name="connsiteY15" fmla="*/ 1477775 h 1503777"/>
              <a:gd name="connsiteX16" fmla="*/ 2890544 w 2977217"/>
              <a:gd name="connsiteY16" fmla="*/ 1503777 h 1503777"/>
              <a:gd name="connsiteX17" fmla="*/ 82339 w 2977217"/>
              <a:gd name="connsiteY17" fmla="*/ 1503777 h 1503777"/>
              <a:gd name="connsiteX18" fmla="*/ 65004 w 2977217"/>
              <a:gd name="connsiteY18" fmla="*/ 1196087 h 1503777"/>
              <a:gd name="connsiteX19" fmla="*/ 39002 w 2977217"/>
              <a:gd name="connsiteY19" fmla="*/ 1044410 h 1503777"/>
              <a:gd name="connsiteX20" fmla="*/ 0 w 2977217"/>
              <a:gd name="connsiteY20" fmla="*/ 927401 h 1503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77217" h="1503777">
                <a:moveTo>
                  <a:pt x="0" y="927401"/>
                </a:moveTo>
                <a:lnTo>
                  <a:pt x="433365" y="914400"/>
                </a:lnTo>
                <a:lnTo>
                  <a:pt x="827727" y="884065"/>
                </a:lnTo>
                <a:lnTo>
                  <a:pt x="1170085" y="840728"/>
                </a:lnTo>
                <a:lnTo>
                  <a:pt x="1516777" y="784391"/>
                </a:lnTo>
                <a:lnTo>
                  <a:pt x="1828800" y="706385"/>
                </a:lnTo>
                <a:lnTo>
                  <a:pt x="2114820" y="589377"/>
                </a:lnTo>
                <a:lnTo>
                  <a:pt x="2405175" y="420364"/>
                </a:lnTo>
                <a:lnTo>
                  <a:pt x="2682529" y="216683"/>
                </a:lnTo>
                <a:lnTo>
                  <a:pt x="2977217" y="0"/>
                </a:lnTo>
                <a:lnTo>
                  <a:pt x="2942547" y="182013"/>
                </a:lnTo>
                <a:lnTo>
                  <a:pt x="2925213" y="485369"/>
                </a:lnTo>
                <a:lnTo>
                  <a:pt x="2903545" y="706385"/>
                </a:lnTo>
                <a:lnTo>
                  <a:pt x="2894877" y="931735"/>
                </a:lnTo>
                <a:lnTo>
                  <a:pt x="2894877" y="1174419"/>
                </a:lnTo>
                <a:cubicBezTo>
                  <a:pt x="2893433" y="1275538"/>
                  <a:pt x="2891988" y="1376656"/>
                  <a:pt x="2890544" y="1477775"/>
                </a:cubicBezTo>
                <a:lnTo>
                  <a:pt x="2890544" y="1503777"/>
                </a:lnTo>
                <a:lnTo>
                  <a:pt x="82339" y="1503777"/>
                </a:lnTo>
                <a:lnTo>
                  <a:pt x="65004" y="1196087"/>
                </a:lnTo>
                <a:lnTo>
                  <a:pt x="39002" y="1044410"/>
                </a:lnTo>
                <a:lnTo>
                  <a:pt x="0" y="92740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Freeform 90"/>
          <p:cNvSpPr/>
          <p:nvPr/>
        </p:nvSpPr>
        <p:spPr>
          <a:xfrm>
            <a:off x="4415989" y="1529778"/>
            <a:ext cx="2977217" cy="1503777"/>
          </a:xfrm>
          <a:custGeom>
            <a:avLst/>
            <a:gdLst>
              <a:gd name="connsiteX0" fmla="*/ 0 w 2977217"/>
              <a:gd name="connsiteY0" fmla="*/ 927401 h 1503777"/>
              <a:gd name="connsiteX1" fmla="*/ 433365 w 2977217"/>
              <a:gd name="connsiteY1" fmla="*/ 914400 h 1503777"/>
              <a:gd name="connsiteX2" fmla="*/ 827727 w 2977217"/>
              <a:gd name="connsiteY2" fmla="*/ 884065 h 1503777"/>
              <a:gd name="connsiteX3" fmla="*/ 1170085 w 2977217"/>
              <a:gd name="connsiteY3" fmla="*/ 840728 h 1503777"/>
              <a:gd name="connsiteX4" fmla="*/ 1516777 w 2977217"/>
              <a:gd name="connsiteY4" fmla="*/ 784391 h 1503777"/>
              <a:gd name="connsiteX5" fmla="*/ 1828800 w 2977217"/>
              <a:gd name="connsiteY5" fmla="*/ 706385 h 1503777"/>
              <a:gd name="connsiteX6" fmla="*/ 2114820 w 2977217"/>
              <a:gd name="connsiteY6" fmla="*/ 589377 h 1503777"/>
              <a:gd name="connsiteX7" fmla="*/ 2405175 w 2977217"/>
              <a:gd name="connsiteY7" fmla="*/ 420364 h 1503777"/>
              <a:gd name="connsiteX8" fmla="*/ 2682529 w 2977217"/>
              <a:gd name="connsiteY8" fmla="*/ 216683 h 1503777"/>
              <a:gd name="connsiteX9" fmla="*/ 2977217 w 2977217"/>
              <a:gd name="connsiteY9" fmla="*/ 0 h 1503777"/>
              <a:gd name="connsiteX10" fmla="*/ 2942547 w 2977217"/>
              <a:gd name="connsiteY10" fmla="*/ 182013 h 1503777"/>
              <a:gd name="connsiteX11" fmla="*/ 2925213 w 2977217"/>
              <a:gd name="connsiteY11" fmla="*/ 485369 h 1503777"/>
              <a:gd name="connsiteX12" fmla="*/ 2903545 w 2977217"/>
              <a:gd name="connsiteY12" fmla="*/ 706385 h 1503777"/>
              <a:gd name="connsiteX13" fmla="*/ 2894877 w 2977217"/>
              <a:gd name="connsiteY13" fmla="*/ 931735 h 1503777"/>
              <a:gd name="connsiteX14" fmla="*/ 2894877 w 2977217"/>
              <a:gd name="connsiteY14" fmla="*/ 1174419 h 1503777"/>
              <a:gd name="connsiteX15" fmla="*/ 2890544 w 2977217"/>
              <a:gd name="connsiteY15" fmla="*/ 1477775 h 1503777"/>
              <a:gd name="connsiteX16" fmla="*/ 2890544 w 2977217"/>
              <a:gd name="connsiteY16" fmla="*/ 1503777 h 1503777"/>
              <a:gd name="connsiteX17" fmla="*/ 82339 w 2977217"/>
              <a:gd name="connsiteY17" fmla="*/ 1503777 h 1503777"/>
              <a:gd name="connsiteX18" fmla="*/ 65004 w 2977217"/>
              <a:gd name="connsiteY18" fmla="*/ 1196087 h 1503777"/>
              <a:gd name="connsiteX19" fmla="*/ 39002 w 2977217"/>
              <a:gd name="connsiteY19" fmla="*/ 1044410 h 1503777"/>
              <a:gd name="connsiteX20" fmla="*/ 0 w 2977217"/>
              <a:gd name="connsiteY20" fmla="*/ 927401 h 1503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2977217" h="1503777">
                <a:moveTo>
                  <a:pt x="0" y="927401"/>
                </a:moveTo>
                <a:lnTo>
                  <a:pt x="433365" y="914400"/>
                </a:lnTo>
                <a:lnTo>
                  <a:pt x="827727" y="884065"/>
                </a:lnTo>
                <a:lnTo>
                  <a:pt x="1170085" y="840728"/>
                </a:lnTo>
                <a:lnTo>
                  <a:pt x="1516777" y="784391"/>
                </a:lnTo>
                <a:lnTo>
                  <a:pt x="1828800" y="706385"/>
                </a:lnTo>
                <a:lnTo>
                  <a:pt x="2114820" y="589377"/>
                </a:lnTo>
                <a:lnTo>
                  <a:pt x="2405175" y="420364"/>
                </a:lnTo>
                <a:lnTo>
                  <a:pt x="2682529" y="216683"/>
                </a:lnTo>
                <a:lnTo>
                  <a:pt x="2977217" y="0"/>
                </a:lnTo>
                <a:lnTo>
                  <a:pt x="2942547" y="182013"/>
                </a:lnTo>
                <a:lnTo>
                  <a:pt x="2925213" y="485369"/>
                </a:lnTo>
                <a:lnTo>
                  <a:pt x="2903545" y="706385"/>
                </a:lnTo>
                <a:lnTo>
                  <a:pt x="2894877" y="931735"/>
                </a:lnTo>
                <a:lnTo>
                  <a:pt x="2894877" y="1174419"/>
                </a:lnTo>
                <a:cubicBezTo>
                  <a:pt x="2893433" y="1275538"/>
                  <a:pt x="2891988" y="1376656"/>
                  <a:pt x="2890544" y="1477775"/>
                </a:cubicBezTo>
                <a:lnTo>
                  <a:pt x="2890544" y="1503777"/>
                </a:lnTo>
                <a:lnTo>
                  <a:pt x="82339" y="1503777"/>
                </a:lnTo>
                <a:lnTo>
                  <a:pt x="65004" y="1196087"/>
                </a:lnTo>
                <a:lnTo>
                  <a:pt x="39002" y="1044410"/>
                </a:lnTo>
                <a:lnTo>
                  <a:pt x="0" y="92740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6750" y="1217295"/>
                <a:ext cx="3810816" cy="5414324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calculate the volume of a solid created by revolving a shape around the x-axis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So we now have the relationship as shown…</a:t>
                </a: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Note that, in a similar fashion to finding the area under a curve, we need to use two limits which we are finding the volume between. These will be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.</a:t>
                </a:r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6750" y="1217295"/>
                <a:ext cx="3810816" cy="5414324"/>
              </a:xfrm>
              <a:blipFill>
                <a:blip r:embed="rId2"/>
                <a:stretch>
                  <a:fillRect t="-6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789456" y="2098222"/>
                <a:ext cx="91698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9456" y="2098222"/>
                <a:ext cx="916982" cy="307777"/>
              </a:xfrm>
              <a:prstGeom prst="rect">
                <a:avLst/>
              </a:prstGeom>
              <a:blipFill>
                <a:blip r:embed="rId3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" name="Straight Arrow Connector 71"/>
          <p:cNvCxnSpPr/>
          <p:nvPr/>
        </p:nvCxnSpPr>
        <p:spPr>
          <a:xfrm flipV="1">
            <a:off x="8159932" y="1209676"/>
            <a:ext cx="5171" cy="1838324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6453051" y="1175657"/>
            <a:ext cx="0" cy="3378927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5662899" y="2546522"/>
                <a:ext cx="226152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2899" y="2546522"/>
                <a:ext cx="226152" cy="307777"/>
              </a:xfrm>
              <a:prstGeom prst="rect">
                <a:avLst/>
              </a:prstGeom>
              <a:blipFill>
                <a:blip r:embed="rId5"/>
                <a:stretch>
                  <a:fillRect l="-27027" r="-21622"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TextBox 93"/>
              <p:cNvSpPr txBox="1"/>
              <p:nvPr/>
            </p:nvSpPr>
            <p:spPr>
              <a:xfrm>
                <a:off x="7613619" y="2268936"/>
                <a:ext cx="36401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94" name="Text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3619" y="2268936"/>
                <a:ext cx="364010" cy="307777"/>
              </a:xfrm>
              <a:prstGeom prst="rect">
                <a:avLst/>
              </a:prstGeom>
              <a:blipFill>
                <a:blip r:embed="rId6"/>
                <a:stretch>
                  <a:fillRect l="-16667" r="-15000"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9" name="Arc 98"/>
          <p:cNvSpPr/>
          <p:nvPr/>
        </p:nvSpPr>
        <p:spPr>
          <a:xfrm rot="16200000">
            <a:off x="5870147" y="2958244"/>
            <a:ext cx="3025140" cy="167640"/>
          </a:xfrm>
          <a:prstGeom prst="arc">
            <a:avLst>
              <a:gd name="adj1" fmla="val 10796681"/>
              <a:gd name="adj2" fmla="val 5199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Freeform 99"/>
          <p:cNvSpPr/>
          <p:nvPr/>
        </p:nvSpPr>
        <p:spPr>
          <a:xfrm flipV="1">
            <a:off x="4408495" y="3634861"/>
            <a:ext cx="4188822" cy="1345512"/>
          </a:xfrm>
          <a:custGeom>
            <a:avLst/>
            <a:gdLst>
              <a:gd name="connsiteX0" fmla="*/ 0 w 4188822"/>
              <a:gd name="connsiteY0" fmla="*/ 1375954 h 1375954"/>
              <a:gd name="connsiteX1" fmla="*/ 1854925 w 4188822"/>
              <a:gd name="connsiteY1" fmla="*/ 1132114 h 1375954"/>
              <a:gd name="connsiteX2" fmla="*/ 3169920 w 4188822"/>
              <a:gd name="connsiteY2" fmla="*/ 330926 h 1375954"/>
              <a:gd name="connsiteX3" fmla="*/ 4188822 w 4188822"/>
              <a:gd name="connsiteY3" fmla="*/ 0 h 137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8822" h="1375954">
                <a:moveTo>
                  <a:pt x="0" y="1375954"/>
                </a:moveTo>
                <a:cubicBezTo>
                  <a:pt x="663302" y="1341119"/>
                  <a:pt x="1326605" y="1306285"/>
                  <a:pt x="1854925" y="1132114"/>
                </a:cubicBezTo>
                <a:cubicBezTo>
                  <a:pt x="2383245" y="957943"/>
                  <a:pt x="2780937" y="519612"/>
                  <a:pt x="3169920" y="330926"/>
                </a:cubicBezTo>
                <a:cubicBezTo>
                  <a:pt x="3558903" y="142240"/>
                  <a:pt x="3873862" y="71120"/>
                  <a:pt x="4188822" y="0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val 88"/>
          <p:cNvSpPr/>
          <p:nvPr/>
        </p:nvSpPr>
        <p:spPr>
          <a:xfrm>
            <a:off x="4342661" y="2460593"/>
            <a:ext cx="149440" cy="1161496"/>
          </a:xfrm>
          <a:prstGeom prst="ellipse">
            <a:avLst/>
          </a:prstGeom>
          <a:solidFill>
            <a:schemeClr val="accent4">
              <a:alpha val="40000"/>
            </a:schemeClr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0" name="Straight Arrow Connector 39"/>
          <p:cNvCxnSpPr/>
          <p:nvPr/>
        </p:nvCxnSpPr>
        <p:spPr>
          <a:xfrm rot="5400000" flipV="1">
            <a:off x="6588036" y="883923"/>
            <a:ext cx="0" cy="4310743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4">
                <a:extLst>
                  <a:ext uri="{FF2B5EF4-FFF2-40B4-BE49-F238E27FC236}">
                    <a16:creationId xmlns:a16="http://schemas.microsoft.com/office/drawing/2014/main" id="{1F60D119-3A50-43C4-B70B-93E6BCDA2806}"/>
                  </a:ext>
                </a:extLst>
              </p:cNvPr>
              <p:cNvSpPr txBox="1"/>
              <p:nvPr/>
            </p:nvSpPr>
            <p:spPr>
              <a:xfrm>
                <a:off x="6745113" y="1199460"/>
                <a:ext cx="69668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4">
                <a:extLst>
                  <a:ext uri="{FF2B5EF4-FFF2-40B4-BE49-F238E27FC236}">
                    <a16:creationId xmlns:a16="http://schemas.microsoft.com/office/drawing/2014/main" id="{1F60D119-3A50-43C4-B70B-93E6BCDA28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5113" y="1199460"/>
                <a:ext cx="696686" cy="307777"/>
              </a:xfrm>
              <a:prstGeom prst="rect">
                <a:avLst/>
              </a:prstGeom>
              <a:blipFill>
                <a:blip r:embed="rId7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5">
                <a:extLst>
                  <a:ext uri="{FF2B5EF4-FFF2-40B4-BE49-F238E27FC236}">
                    <a16:creationId xmlns:a16="http://schemas.microsoft.com/office/drawing/2014/main" id="{E25F134B-8EBA-49EC-BFB0-12057D679EE7}"/>
                  </a:ext>
                </a:extLst>
              </p:cNvPr>
              <p:cNvSpPr txBox="1"/>
              <p:nvPr/>
            </p:nvSpPr>
            <p:spPr>
              <a:xfrm>
                <a:off x="7507759" y="744202"/>
                <a:ext cx="153488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140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4" name="TextBox 35">
                <a:extLst>
                  <a:ext uri="{FF2B5EF4-FFF2-40B4-BE49-F238E27FC236}">
                    <a16:creationId xmlns:a16="http://schemas.microsoft.com/office/drawing/2014/main" id="{E25F134B-8EBA-49EC-BFB0-12057D679E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7759" y="744202"/>
                <a:ext cx="1534887" cy="307777"/>
              </a:xfrm>
              <a:prstGeom prst="rect">
                <a:avLst/>
              </a:prstGeom>
              <a:blipFill>
                <a:blip r:embed="rId8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34">
                <a:extLst>
                  <a:ext uri="{FF2B5EF4-FFF2-40B4-BE49-F238E27FC236}">
                    <a16:creationId xmlns:a16="http://schemas.microsoft.com/office/drawing/2014/main" id="{80FEFEEA-053E-4C9C-A3D2-03C0E996D0E6}"/>
                  </a:ext>
                </a:extLst>
              </p:cNvPr>
              <p:cNvSpPr txBox="1"/>
              <p:nvPr/>
            </p:nvSpPr>
            <p:spPr>
              <a:xfrm>
                <a:off x="7244844" y="3017628"/>
                <a:ext cx="26174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6" name="TextBox 34">
                <a:extLst>
                  <a:ext uri="{FF2B5EF4-FFF2-40B4-BE49-F238E27FC236}">
                    <a16:creationId xmlns:a16="http://schemas.microsoft.com/office/drawing/2014/main" id="{80FEFEEA-053E-4C9C-A3D2-03C0E996D0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4844" y="3017628"/>
                <a:ext cx="261743" cy="3077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34">
                <a:extLst>
                  <a:ext uri="{FF2B5EF4-FFF2-40B4-BE49-F238E27FC236}">
                    <a16:creationId xmlns:a16="http://schemas.microsoft.com/office/drawing/2014/main" id="{9870D3D7-CC9B-4B6D-A4C5-CFBA50C420DE}"/>
                  </a:ext>
                </a:extLst>
              </p:cNvPr>
              <p:cNvSpPr txBox="1"/>
              <p:nvPr/>
            </p:nvSpPr>
            <p:spPr>
              <a:xfrm>
                <a:off x="7992667" y="3021172"/>
                <a:ext cx="71539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𝛿</m:t>
                      </m:r>
                      <m:r>
                        <a:rPr lang="en-US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7" name="TextBox 34">
                <a:extLst>
                  <a:ext uri="{FF2B5EF4-FFF2-40B4-BE49-F238E27FC236}">
                    <a16:creationId xmlns:a16="http://schemas.microsoft.com/office/drawing/2014/main" id="{9870D3D7-CC9B-4B6D-A4C5-CFBA50C420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2667" y="3021172"/>
                <a:ext cx="715398" cy="3077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Freeform 46"/>
          <p:cNvSpPr/>
          <p:nvPr/>
        </p:nvSpPr>
        <p:spPr>
          <a:xfrm>
            <a:off x="4432662" y="1088573"/>
            <a:ext cx="4188822" cy="1375954"/>
          </a:xfrm>
          <a:custGeom>
            <a:avLst/>
            <a:gdLst>
              <a:gd name="connsiteX0" fmla="*/ 0 w 4188822"/>
              <a:gd name="connsiteY0" fmla="*/ 1375954 h 1375954"/>
              <a:gd name="connsiteX1" fmla="*/ 1854925 w 4188822"/>
              <a:gd name="connsiteY1" fmla="*/ 1132114 h 1375954"/>
              <a:gd name="connsiteX2" fmla="*/ 3169920 w 4188822"/>
              <a:gd name="connsiteY2" fmla="*/ 330926 h 1375954"/>
              <a:gd name="connsiteX3" fmla="*/ 4188822 w 4188822"/>
              <a:gd name="connsiteY3" fmla="*/ 0 h 13759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88822" h="1375954">
                <a:moveTo>
                  <a:pt x="0" y="1375954"/>
                </a:moveTo>
                <a:cubicBezTo>
                  <a:pt x="663302" y="1341119"/>
                  <a:pt x="1326605" y="1306285"/>
                  <a:pt x="1854925" y="1132114"/>
                </a:cubicBezTo>
                <a:cubicBezTo>
                  <a:pt x="2383245" y="957943"/>
                  <a:pt x="2780937" y="519612"/>
                  <a:pt x="3169920" y="330926"/>
                </a:cubicBezTo>
                <a:cubicBezTo>
                  <a:pt x="3558903" y="142240"/>
                  <a:pt x="3873862" y="71120"/>
                  <a:pt x="4188822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3" name="Group 72"/>
          <p:cNvGrpSpPr/>
          <p:nvPr/>
        </p:nvGrpSpPr>
        <p:grpSpPr>
          <a:xfrm>
            <a:off x="8100877" y="1133475"/>
            <a:ext cx="119198" cy="123555"/>
            <a:chOff x="5500552" y="5419725"/>
            <a:chExt cx="119198" cy="123555"/>
          </a:xfrm>
        </p:grpSpPr>
        <p:cxnSp>
          <p:nvCxnSpPr>
            <p:cNvPr id="74" name="Straight Arrow Connector 73"/>
            <p:cNvCxnSpPr/>
            <p:nvPr/>
          </p:nvCxnSpPr>
          <p:spPr>
            <a:xfrm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 flipH="1"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>
            <a:off x="7338877" y="1457325"/>
            <a:ext cx="119198" cy="123555"/>
            <a:chOff x="5500552" y="5419725"/>
            <a:chExt cx="119198" cy="123555"/>
          </a:xfrm>
        </p:grpSpPr>
        <p:cxnSp>
          <p:nvCxnSpPr>
            <p:cNvPr id="77" name="Straight Arrow Connector 76"/>
            <p:cNvCxnSpPr/>
            <p:nvPr/>
          </p:nvCxnSpPr>
          <p:spPr>
            <a:xfrm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flipH="1" flipV="1">
              <a:off x="5500552" y="5419725"/>
              <a:ext cx="119198" cy="123555"/>
            </a:xfrm>
            <a:prstGeom prst="straightConnector1">
              <a:avLst/>
            </a:prstGeom>
            <a:ln w="317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65">
                <a:extLst>
                  <a:ext uri="{FF2B5EF4-FFF2-40B4-BE49-F238E27FC236}">
                    <a16:creationId xmlns:a16="http://schemas.microsoft.com/office/drawing/2014/main" id="{1C1543B4-E47A-4F31-A6B0-516636C57653}"/>
                  </a:ext>
                </a:extLst>
              </p:cNvPr>
              <p:cNvSpPr txBox="1"/>
              <p:nvPr/>
            </p:nvSpPr>
            <p:spPr>
              <a:xfrm>
                <a:off x="381828" y="2816615"/>
                <a:ext cx="1695913" cy="6458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0" name="TextBox 65">
                <a:extLst>
                  <a:ext uri="{FF2B5EF4-FFF2-40B4-BE49-F238E27FC236}">
                    <a16:creationId xmlns:a16="http://schemas.microsoft.com/office/drawing/2014/main" id="{1C1543B4-E47A-4F31-A6B0-516636C576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28" y="2816615"/>
                <a:ext cx="1695913" cy="64588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65">
                <a:extLst>
                  <a:ext uri="{FF2B5EF4-FFF2-40B4-BE49-F238E27FC236}">
                    <a16:creationId xmlns:a16="http://schemas.microsoft.com/office/drawing/2014/main" id="{71817894-3C98-4A22-848D-7B0C4D7F8D5E}"/>
                  </a:ext>
                </a:extLst>
              </p:cNvPr>
              <p:cNvSpPr txBox="1"/>
              <p:nvPr/>
            </p:nvSpPr>
            <p:spPr>
              <a:xfrm>
                <a:off x="365553" y="3448409"/>
                <a:ext cx="1695913" cy="6458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65">
                <a:extLst>
                  <a:ext uri="{FF2B5EF4-FFF2-40B4-BE49-F238E27FC236}">
                    <a16:creationId xmlns:a16="http://schemas.microsoft.com/office/drawing/2014/main" id="{71817894-3C98-4A22-848D-7B0C4D7F8D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553" y="3448409"/>
                <a:ext cx="1695913" cy="64588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Arc 42">
            <a:extLst>
              <a:ext uri="{FF2B5EF4-FFF2-40B4-BE49-F238E27FC236}">
                <a16:creationId xmlns:a16="http://schemas.microsoft.com/office/drawing/2014/main" id="{233FAF82-606B-44BC-A842-D83D631D8B9D}"/>
              </a:ext>
            </a:extLst>
          </p:cNvPr>
          <p:cNvSpPr>
            <a:spLocks/>
          </p:cNvSpPr>
          <p:nvPr/>
        </p:nvSpPr>
        <p:spPr bwMode="auto">
          <a:xfrm>
            <a:off x="2109355" y="3102578"/>
            <a:ext cx="159438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 Box 45">
                <a:extLst>
                  <a:ext uri="{FF2B5EF4-FFF2-40B4-BE49-F238E27FC236}">
                    <a16:creationId xmlns:a16="http://schemas.microsoft.com/office/drawing/2014/main" id="{824E7B39-F5B5-48CB-8DC1-293ED78B90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72365" y="3166289"/>
                <a:ext cx="1458601" cy="4616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1200" dirty="0">
                    <a:solidFill>
                      <a:srgbClr val="FF0000"/>
                    </a:solidFill>
                    <a:latin typeface="Comic Sans MS" pitchFamily="66" charset="0"/>
                  </a:rPr>
                  <a:t>The </a:t>
                </a:r>
                <a14:m>
                  <m:oMath xmlns:m="http://schemas.openxmlformats.org/officeDocument/2006/math">
                    <m:r>
                      <a:rPr lang="en-US" sz="12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200" dirty="0">
                    <a:solidFill>
                      <a:srgbClr val="FF0000"/>
                    </a:solidFill>
                    <a:latin typeface="Comic Sans MS" pitchFamily="66" charset="0"/>
                  </a:rPr>
                  <a:t> can be factorised out</a:t>
                </a:r>
              </a:p>
            </p:txBody>
          </p:sp>
        </mc:Choice>
        <mc:Fallback xmlns="">
          <p:sp>
            <p:nvSpPr>
              <p:cNvPr id="53" name="Text Box 45">
                <a:extLst>
                  <a:ext uri="{FF2B5EF4-FFF2-40B4-BE49-F238E27FC236}">
                    <a16:creationId xmlns:a16="http://schemas.microsoft.com/office/drawing/2014/main" id="{824E7B39-F5B5-48CB-8DC1-293ED78B90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172365" y="3166289"/>
                <a:ext cx="1458601" cy="461665"/>
              </a:xfrm>
              <a:prstGeom prst="rect">
                <a:avLst/>
              </a:prstGeom>
              <a:blipFill>
                <a:blip r:embed="rId13"/>
                <a:stretch>
                  <a:fillRect b="-921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65">
                <a:extLst>
                  <a:ext uri="{FF2B5EF4-FFF2-40B4-BE49-F238E27FC236}">
                    <a16:creationId xmlns:a16="http://schemas.microsoft.com/office/drawing/2014/main" id="{9DB066BC-B4B0-443A-86A0-58AD3845124B}"/>
                  </a:ext>
                </a:extLst>
              </p:cNvPr>
              <p:cNvSpPr txBox="1"/>
              <p:nvPr/>
            </p:nvSpPr>
            <p:spPr>
              <a:xfrm>
                <a:off x="180602" y="5616039"/>
                <a:ext cx="1833772" cy="5738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4" name="TextBox 65">
                <a:extLst>
                  <a:ext uri="{FF2B5EF4-FFF2-40B4-BE49-F238E27FC236}">
                    <a16:creationId xmlns:a16="http://schemas.microsoft.com/office/drawing/2014/main" id="{9DB066BC-B4B0-443A-86A0-58AD384512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602" y="5616039"/>
                <a:ext cx="1833772" cy="573875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65">
                <a:extLst>
                  <a:ext uri="{FF2B5EF4-FFF2-40B4-BE49-F238E27FC236}">
                    <a16:creationId xmlns:a16="http://schemas.microsoft.com/office/drawing/2014/main" id="{21A59553-2E29-4293-B909-EC5FA9FBA0AE}"/>
                  </a:ext>
                </a:extLst>
              </p:cNvPr>
              <p:cNvSpPr txBox="1"/>
              <p:nvPr/>
            </p:nvSpPr>
            <p:spPr>
              <a:xfrm>
                <a:off x="3644373" y="5635275"/>
                <a:ext cx="1368195" cy="5584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5" name="TextBox 65">
                <a:extLst>
                  <a:ext uri="{FF2B5EF4-FFF2-40B4-BE49-F238E27FC236}">
                    <a16:creationId xmlns:a16="http://schemas.microsoft.com/office/drawing/2014/main" id="{21A59553-2E29-4293-B909-EC5FA9FBA0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373" y="5635275"/>
                <a:ext cx="1368195" cy="55848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CF5F08CA-7156-4870-A103-F472B8CAF580}"/>
              </a:ext>
            </a:extLst>
          </p:cNvPr>
          <p:cNvCxnSpPr/>
          <p:nvPr/>
        </p:nvCxnSpPr>
        <p:spPr>
          <a:xfrm>
            <a:off x="2139518" y="5921406"/>
            <a:ext cx="1331651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770D381-D97E-4F88-A853-90F1DBE70F14}"/>
              </a:ext>
            </a:extLst>
          </p:cNvPr>
          <p:cNvSpPr txBox="1"/>
          <p:nvPr/>
        </p:nvSpPr>
        <p:spPr>
          <a:xfrm>
            <a:off x="2104008" y="5992428"/>
            <a:ext cx="15092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  <a:latin typeface="Comic Sans MS" panose="030F0702030302020204" pitchFamily="66" charset="0"/>
              </a:rPr>
              <a:t>Usually written using y</a:t>
            </a:r>
            <a:endParaRPr lang="en-GB" sz="14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385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 animBg="1"/>
      <p:bldP spid="53" grpId="0"/>
      <p:bldP spid="54" grpId="0"/>
      <p:bldP spid="5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B3E6AC25-1967-4666-ACA5-EBEBE38609E9}"/>
              </a:ext>
            </a:extLst>
          </p:cNvPr>
          <p:cNvSpPr/>
          <p:nvPr/>
        </p:nvSpPr>
        <p:spPr>
          <a:xfrm>
            <a:off x="6883400" y="1514475"/>
            <a:ext cx="1419225" cy="1476375"/>
          </a:xfrm>
          <a:custGeom>
            <a:avLst/>
            <a:gdLst>
              <a:gd name="connsiteX0" fmla="*/ 0 w 1419225"/>
              <a:gd name="connsiteY0" fmla="*/ 0 h 1476375"/>
              <a:gd name="connsiteX1" fmla="*/ 3175 w 1419225"/>
              <a:gd name="connsiteY1" fmla="*/ 1473200 h 1476375"/>
              <a:gd name="connsiteX2" fmla="*/ 1419225 w 1419225"/>
              <a:gd name="connsiteY2" fmla="*/ 1476375 h 1476375"/>
              <a:gd name="connsiteX3" fmla="*/ 1358900 w 1419225"/>
              <a:gd name="connsiteY3" fmla="*/ 1200150 h 1476375"/>
              <a:gd name="connsiteX4" fmla="*/ 1298575 w 1419225"/>
              <a:gd name="connsiteY4" fmla="*/ 1016000 h 1476375"/>
              <a:gd name="connsiteX5" fmla="*/ 1212850 w 1419225"/>
              <a:gd name="connsiteY5" fmla="*/ 831850 h 1476375"/>
              <a:gd name="connsiteX6" fmla="*/ 1098550 w 1419225"/>
              <a:gd name="connsiteY6" fmla="*/ 650875 h 1476375"/>
              <a:gd name="connsiteX7" fmla="*/ 981075 w 1419225"/>
              <a:gd name="connsiteY7" fmla="*/ 482600 h 1476375"/>
              <a:gd name="connsiteX8" fmla="*/ 857250 w 1419225"/>
              <a:gd name="connsiteY8" fmla="*/ 349250 h 1476375"/>
              <a:gd name="connsiteX9" fmla="*/ 679450 w 1419225"/>
              <a:gd name="connsiteY9" fmla="*/ 222250 h 1476375"/>
              <a:gd name="connsiteX10" fmla="*/ 488950 w 1419225"/>
              <a:gd name="connsiteY10" fmla="*/ 101600 h 1476375"/>
              <a:gd name="connsiteX11" fmla="*/ 244475 w 1419225"/>
              <a:gd name="connsiteY11" fmla="*/ 19050 h 1476375"/>
              <a:gd name="connsiteX12" fmla="*/ 0 w 1419225"/>
              <a:gd name="connsiteY12" fmla="*/ 0 h 1476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19225" h="1476375">
                <a:moveTo>
                  <a:pt x="0" y="0"/>
                </a:moveTo>
                <a:cubicBezTo>
                  <a:pt x="1058" y="491067"/>
                  <a:pt x="2117" y="982133"/>
                  <a:pt x="3175" y="1473200"/>
                </a:cubicBezTo>
                <a:lnTo>
                  <a:pt x="1419225" y="1476375"/>
                </a:lnTo>
                <a:lnTo>
                  <a:pt x="1358900" y="1200150"/>
                </a:lnTo>
                <a:lnTo>
                  <a:pt x="1298575" y="1016000"/>
                </a:lnTo>
                <a:lnTo>
                  <a:pt x="1212850" y="831850"/>
                </a:lnTo>
                <a:lnTo>
                  <a:pt x="1098550" y="650875"/>
                </a:lnTo>
                <a:lnTo>
                  <a:pt x="981075" y="482600"/>
                </a:lnTo>
                <a:lnTo>
                  <a:pt x="857250" y="349250"/>
                </a:lnTo>
                <a:lnTo>
                  <a:pt x="679450" y="222250"/>
                </a:lnTo>
                <a:lnTo>
                  <a:pt x="488950" y="101600"/>
                </a:lnTo>
                <a:lnTo>
                  <a:pt x="244475" y="190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6750" y="1217295"/>
                <a:ext cx="3810816" cy="5414324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calculate the volume of a solid created by revolving a shape around the x-axis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The diagram shows the region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which is bounded by the x-axis, the y-axis and the curve with equation</a:t>
                </a: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=9−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. The region is rotated through 360˚ about the x-axis. Find the exact volume of the solid generated.</a:t>
                </a: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We need to find the intersection between the curve and the x-axis first…</a:t>
                </a: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  <a:buFont typeface="Wingdings" panose="05000000000000000000" pitchFamily="2" charset="2"/>
                  <a:buChar char="à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6750" y="1217295"/>
                <a:ext cx="3810816" cy="5414324"/>
              </a:xfrm>
              <a:blipFill>
                <a:blip r:embed="rId2"/>
                <a:stretch>
                  <a:fillRect l="-640" t="-676" r="-25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65">
                <a:extLst>
                  <a:ext uri="{FF2B5EF4-FFF2-40B4-BE49-F238E27FC236}">
                    <a16:creationId xmlns:a16="http://schemas.microsoft.com/office/drawing/2014/main" id="{21A59553-2E29-4293-B909-EC5FA9FBA0AE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5" name="TextBox 65">
                <a:extLst>
                  <a:ext uri="{FF2B5EF4-FFF2-40B4-BE49-F238E27FC236}">
                    <a16:creationId xmlns:a16="http://schemas.microsoft.com/office/drawing/2014/main" id="{21A59553-2E29-4293-B909-EC5FA9FBA0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Straight Arrow Connector 38">
            <a:extLst>
              <a:ext uri="{FF2B5EF4-FFF2-40B4-BE49-F238E27FC236}">
                <a16:creationId xmlns:a16="http://schemas.microsoft.com/office/drawing/2014/main" id="{6AAF8722-7521-427D-8585-90FA7983D439}"/>
              </a:ext>
            </a:extLst>
          </p:cNvPr>
          <p:cNvCxnSpPr>
            <a:cxnSpLocks/>
          </p:cNvCxnSpPr>
          <p:nvPr/>
        </p:nvCxnSpPr>
        <p:spPr>
          <a:xfrm flipV="1">
            <a:off x="6885837" y="1282375"/>
            <a:ext cx="0" cy="1984792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39">
            <a:extLst>
              <a:ext uri="{FF2B5EF4-FFF2-40B4-BE49-F238E27FC236}">
                <a16:creationId xmlns:a16="http://schemas.microsoft.com/office/drawing/2014/main" id="{85A8A041-788A-4A17-A058-7ED6694420A2}"/>
              </a:ext>
            </a:extLst>
          </p:cNvPr>
          <p:cNvCxnSpPr>
            <a:cxnSpLocks/>
          </p:cNvCxnSpPr>
          <p:nvPr/>
        </p:nvCxnSpPr>
        <p:spPr>
          <a:xfrm>
            <a:off x="6522867" y="2995093"/>
            <a:ext cx="2086253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円弧 9">
            <a:extLst>
              <a:ext uri="{FF2B5EF4-FFF2-40B4-BE49-F238E27FC236}">
                <a16:creationId xmlns:a16="http://schemas.microsoft.com/office/drawing/2014/main" id="{7650DB05-CB4A-4928-AE20-9131CCE953AE}"/>
              </a:ext>
            </a:extLst>
          </p:cNvPr>
          <p:cNvSpPr/>
          <p:nvPr/>
        </p:nvSpPr>
        <p:spPr>
          <a:xfrm>
            <a:off x="5475303" y="1518268"/>
            <a:ext cx="2858610" cy="3746376"/>
          </a:xfrm>
          <a:prstGeom prst="arc">
            <a:avLst>
              <a:gd name="adj1" fmla="val 15189738"/>
              <a:gd name="adj2" fmla="val 21108255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0">
                <a:extLst>
                  <a:ext uri="{FF2B5EF4-FFF2-40B4-BE49-F238E27FC236}">
                    <a16:creationId xmlns:a16="http://schemas.microsoft.com/office/drawing/2014/main" id="{6685168D-81EC-4CA1-89D7-F0EBC6FE316B}"/>
                  </a:ext>
                </a:extLst>
              </p:cNvPr>
              <p:cNvSpPr txBox="1"/>
              <p:nvPr/>
            </p:nvSpPr>
            <p:spPr>
              <a:xfrm>
                <a:off x="6938809" y="1201762"/>
                <a:ext cx="106580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=9−</m:t>
                      </m:r>
                      <m:sSup>
                        <m:sSup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8" name="TextBox 40">
                <a:extLst>
                  <a:ext uri="{FF2B5EF4-FFF2-40B4-BE49-F238E27FC236}">
                    <a16:creationId xmlns:a16="http://schemas.microsoft.com/office/drawing/2014/main" id="{6685168D-81EC-4CA1-89D7-F0EBC6FE31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8809" y="1201762"/>
                <a:ext cx="1065805" cy="307777"/>
              </a:xfrm>
              <a:prstGeom prst="rect">
                <a:avLst/>
              </a:prstGeom>
              <a:blipFill>
                <a:blip r:embed="rId4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92">
                <a:extLst>
                  <a:ext uri="{FF2B5EF4-FFF2-40B4-BE49-F238E27FC236}">
                    <a16:creationId xmlns:a16="http://schemas.microsoft.com/office/drawing/2014/main" id="{225DC576-DC2E-4586-AC8F-F3D41B861C6E}"/>
                  </a:ext>
                </a:extLst>
              </p:cNvPr>
              <p:cNvSpPr txBox="1"/>
              <p:nvPr/>
            </p:nvSpPr>
            <p:spPr>
              <a:xfrm>
                <a:off x="7259123" y="2099427"/>
                <a:ext cx="2287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1" name="TextBox 92">
                <a:extLst>
                  <a:ext uri="{FF2B5EF4-FFF2-40B4-BE49-F238E27FC236}">
                    <a16:creationId xmlns:a16="http://schemas.microsoft.com/office/drawing/2014/main" id="{225DC576-DC2E-4586-AC8F-F3D41B861C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9123" y="2099427"/>
                <a:ext cx="228716" cy="307777"/>
              </a:xfrm>
              <a:prstGeom prst="rect">
                <a:avLst/>
              </a:prstGeom>
              <a:blipFill>
                <a:blip r:embed="rId5"/>
                <a:stretch>
                  <a:fillRect l="-27027" r="-24324"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40">
                <a:extLst>
                  <a:ext uri="{FF2B5EF4-FFF2-40B4-BE49-F238E27FC236}">
                    <a16:creationId xmlns:a16="http://schemas.microsoft.com/office/drawing/2014/main" id="{A7A72B28-1B56-4440-839A-E01E7CCC6713}"/>
                  </a:ext>
                </a:extLst>
              </p:cNvPr>
              <p:cNvSpPr txBox="1"/>
              <p:nvPr/>
            </p:nvSpPr>
            <p:spPr>
              <a:xfrm>
                <a:off x="6660513" y="1026833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2" name="TextBox 40">
                <a:extLst>
                  <a:ext uri="{FF2B5EF4-FFF2-40B4-BE49-F238E27FC236}">
                    <a16:creationId xmlns:a16="http://schemas.microsoft.com/office/drawing/2014/main" id="{A7A72B28-1B56-4440-839A-E01E7CCC67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513" y="1026833"/>
                <a:ext cx="255134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40">
                <a:extLst>
                  <a:ext uri="{FF2B5EF4-FFF2-40B4-BE49-F238E27FC236}">
                    <a16:creationId xmlns:a16="http://schemas.microsoft.com/office/drawing/2014/main" id="{BBF20011-3A3F-42A2-AA6B-FEE07176B99E}"/>
                  </a:ext>
                </a:extLst>
              </p:cNvPr>
              <p:cNvSpPr txBox="1"/>
              <p:nvPr/>
            </p:nvSpPr>
            <p:spPr>
              <a:xfrm>
                <a:off x="8570151" y="2880812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8" name="TextBox 40">
                <a:extLst>
                  <a:ext uri="{FF2B5EF4-FFF2-40B4-BE49-F238E27FC236}">
                    <a16:creationId xmlns:a16="http://schemas.microsoft.com/office/drawing/2014/main" id="{BBF20011-3A3F-42A2-AA6B-FEE07176B9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0151" y="2880812"/>
                <a:ext cx="255134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40">
                <a:extLst>
                  <a:ext uri="{FF2B5EF4-FFF2-40B4-BE49-F238E27FC236}">
                    <a16:creationId xmlns:a16="http://schemas.microsoft.com/office/drawing/2014/main" id="{ABD74439-9177-4A46-9532-B69FA0FE5A1B}"/>
                  </a:ext>
                </a:extLst>
              </p:cNvPr>
              <p:cNvSpPr txBox="1"/>
              <p:nvPr/>
            </p:nvSpPr>
            <p:spPr>
              <a:xfrm>
                <a:off x="6631358" y="2953699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9" name="TextBox 40">
                <a:extLst>
                  <a:ext uri="{FF2B5EF4-FFF2-40B4-BE49-F238E27FC236}">
                    <a16:creationId xmlns:a16="http://schemas.microsoft.com/office/drawing/2014/main" id="{ABD74439-9177-4A46-9532-B69FA0FE5A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1358" y="2953699"/>
                <a:ext cx="255134" cy="307777"/>
              </a:xfrm>
              <a:prstGeom prst="rect">
                <a:avLst/>
              </a:prstGeom>
              <a:blipFill>
                <a:blip r:embed="rId8"/>
                <a:stretch>
                  <a:fillRect r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D75A1785-1C3A-4E3A-AB44-6190C4690C4F}"/>
                  </a:ext>
                </a:extLst>
              </p:cNvPr>
              <p:cNvSpPr txBox="1"/>
              <p:nvPr/>
            </p:nvSpPr>
            <p:spPr>
              <a:xfrm>
                <a:off x="1590675" y="5062537"/>
                <a:ext cx="100751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=9−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D75A1785-1C3A-4E3A-AB44-6190C4690C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675" y="5062537"/>
                <a:ext cx="1007519" cy="246221"/>
              </a:xfrm>
              <a:prstGeom prst="rect">
                <a:avLst/>
              </a:prstGeom>
              <a:blipFill>
                <a:blip r:embed="rId9"/>
                <a:stretch>
                  <a:fillRect l="-4848" r="-1818" b="-219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テキスト ボックス 60">
                <a:extLst>
                  <a:ext uri="{FF2B5EF4-FFF2-40B4-BE49-F238E27FC236}">
                    <a16:creationId xmlns:a16="http://schemas.microsoft.com/office/drawing/2014/main" id="{584FC30E-EEA3-4573-A1B6-35CCB5A968CD}"/>
                  </a:ext>
                </a:extLst>
              </p:cNvPr>
              <p:cNvSpPr txBox="1"/>
              <p:nvPr/>
            </p:nvSpPr>
            <p:spPr>
              <a:xfrm>
                <a:off x="1590675" y="5386387"/>
                <a:ext cx="100751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=9−</m:t>
                      </m:r>
                      <m:sSup>
                        <m:sSup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1" name="テキスト ボックス 60">
                <a:extLst>
                  <a:ext uri="{FF2B5EF4-FFF2-40B4-BE49-F238E27FC236}">
                    <a16:creationId xmlns:a16="http://schemas.microsoft.com/office/drawing/2014/main" id="{584FC30E-EEA3-4573-A1B6-35CCB5A968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675" y="5386387"/>
                <a:ext cx="1007519" cy="246221"/>
              </a:xfrm>
              <a:prstGeom prst="rect">
                <a:avLst/>
              </a:prstGeom>
              <a:blipFill>
                <a:blip r:embed="rId10"/>
                <a:stretch>
                  <a:fillRect l="-4242" t="-2500" r="-1212" b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テキスト ボックス 61">
                <a:extLst>
                  <a:ext uri="{FF2B5EF4-FFF2-40B4-BE49-F238E27FC236}">
                    <a16:creationId xmlns:a16="http://schemas.microsoft.com/office/drawing/2014/main" id="{F2CE6957-E6D6-4614-A41A-987B8CE974AA}"/>
                  </a:ext>
                </a:extLst>
              </p:cNvPr>
              <p:cNvSpPr txBox="1"/>
              <p:nvPr/>
            </p:nvSpPr>
            <p:spPr>
              <a:xfrm>
                <a:off x="1590675" y="5729287"/>
                <a:ext cx="171623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en-US" sz="1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(3+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)(3−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2" name="テキスト ボックス 61">
                <a:extLst>
                  <a:ext uri="{FF2B5EF4-FFF2-40B4-BE49-F238E27FC236}">
                    <a16:creationId xmlns:a16="http://schemas.microsoft.com/office/drawing/2014/main" id="{F2CE6957-E6D6-4614-A41A-987B8CE974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675" y="5729287"/>
                <a:ext cx="1716239" cy="246221"/>
              </a:xfrm>
              <a:prstGeom prst="rect">
                <a:avLst/>
              </a:prstGeom>
              <a:blipFill>
                <a:blip r:embed="rId11"/>
                <a:stretch>
                  <a:fillRect l="-2491" r="-3915" b="-3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DB40CFA7-80AE-4631-99E2-E3C262A02BA5}"/>
                  </a:ext>
                </a:extLst>
              </p:cNvPr>
              <p:cNvSpPr txBox="1"/>
              <p:nvPr/>
            </p:nvSpPr>
            <p:spPr>
              <a:xfrm>
                <a:off x="1619250" y="6119812"/>
                <a:ext cx="109324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GB" sz="1600" dirty="0">
                    <a:latin typeface="Comic Sans MS" panose="030F0702030302020204" pitchFamily="66" charset="0"/>
                  </a:rPr>
                  <a:t> or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63" name="テキスト ボックス 62">
                <a:extLst>
                  <a:ext uri="{FF2B5EF4-FFF2-40B4-BE49-F238E27FC236}">
                    <a16:creationId xmlns:a16="http://schemas.microsoft.com/office/drawing/2014/main" id="{DB40CFA7-80AE-4631-99E2-E3C262A02B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250" y="6119812"/>
                <a:ext cx="1093248" cy="246221"/>
              </a:xfrm>
              <a:prstGeom prst="rect">
                <a:avLst/>
              </a:prstGeom>
              <a:blipFill>
                <a:blip r:embed="rId12"/>
                <a:stretch>
                  <a:fillRect l="-5028" t="-25000" r="-5028" b="-5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Arc 42">
            <a:extLst>
              <a:ext uri="{FF2B5EF4-FFF2-40B4-BE49-F238E27FC236}">
                <a16:creationId xmlns:a16="http://schemas.microsoft.com/office/drawing/2014/main" id="{F5403493-76E2-4EFE-AA92-7FCC1E4C5356}"/>
              </a:ext>
            </a:extLst>
          </p:cNvPr>
          <p:cNvSpPr>
            <a:spLocks/>
          </p:cNvSpPr>
          <p:nvPr/>
        </p:nvSpPr>
        <p:spPr bwMode="auto">
          <a:xfrm>
            <a:off x="2646231" y="5184975"/>
            <a:ext cx="125544" cy="349050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5" name="Text Box 45">
            <a:extLst>
              <a:ext uri="{FF2B5EF4-FFF2-40B4-BE49-F238E27FC236}">
                <a16:creationId xmlns:a16="http://schemas.microsoft.com/office/drawing/2014/main" id="{11F925A3-46CC-4CC6-B3F6-723F06889C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7903" y="5195345"/>
            <a:ext cx="90302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Set y = 0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6" name="Arc 42">
            <a:extLst>
              <a:ext uri="{FF2B5EF4-FFF2-40B4-BE49-F238E27FC236}">
                <a16:creationId xmlns:a16="http://schemas.microsoft.com/office/drawing/2014/main" id="{260F2095-55A9-4064-BA1D-2B2EF2090275}"/>
              </a:ext>
            </a:extLst>
          </p:cNvPr>
          <p:cNvSpPr>
            <a:spLocks/>
          </p:cNvSpPr>
          <p:nvPr/>
        </p:nvSpPr>
        <p:spPr bwMode="auto">
          <a:xfrm>
            <a:off x="3293931" y="5537400"/>
            <a:ext cx="125544" cy="349050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67" name="Arc 42">
            <a:extLst>
              <a:ext uri="{FF2B5EF4-FFF2-40B4-BE49-F238E27FC236}">
                <a16:creationId xmlns:a16="http://schemas.microsoft.com/office/drawing/2014/main" id="{55F1C7E7-DC0A-4A60-A614-474F7580A35E}"/>
              </a:ext>
            </a:extLst>
          </p:cNvPr>
          <p:cNvSpPr>
            <a:spLocks/>
          </p:cNvSpPr>
          <p:nvPr/>
        </p:nvSpPr>
        <p:spPr bwMode="auto">
          <a:xfrm>
            <a:off x="3284406" y="5908875"/>
            <a:ext cx="125544" cy="349050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8" name="Text Box 45">
            <a:extLst>
              <a:ext uri="{FF2B5EF4-FFF2-40B4-BE49-F238E27FC236}">
                <a16:creationId xmlns:a16="http://schemas.microsoft.com/office/drawing/2014/main" id="{41697F3D-B64A-4E2D-AA04-06675ED77D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4653" y="5557295"/>
            <a:ext cx="90302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 err="1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9" name="Text Box 45">
            <a:extLst>
              <a:ext uri="{FF2B5EF4-FFF2-40B4-BE49-F238E27FC236}">
                <a16:creationId xmlns:a16="http://schemas.microsoft.com/office/drawing/2014/main" id="{64890C7E-64F2-45E0-ADEF-767BDCB59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1329" y="5938295"/>
            <a:ext cx="57917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Solve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23B34EC6-E003-4201-999E-F8E2F13EE9BE}"/>
                  </a:ext>
                </a:extLst>
              </p:cNvPr>
              <p:cNvSpPr txBox="1"/>
              <p:nvPr/>
            </p:nvSpPr>
            <p:spPr>
              <a:xfrm>
                <a:off x="8305800" y="2995612"/>
                <a:ext cx="17472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23B34EC6-E003-4201-999E-F8E2F13EE9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5800" y="2995612"/>
                <a:ext cx="174728" cy="246221"/>
              </a:xfrm>
              <a:prstGeom prst="rect">
                <a:avLst/>
              </a:prstGeom>
              <a:blipFill>
                <a:blip r:embed="rId13"/>
                <a:stretch>
                  <a:fillRect l="-25000" r="-21429" b="-7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573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61" grpId="0"/>
      <p:bldP spid="62" grpId="0"/>
      <p:bldP spid="63" grpId="0"/>
      <p:bldP spid="64" grpId="0" animBg="1"/>
      <p:bldP spid="65" grpId="0"/>
      <p:bldP spid="66" grpId="0" animBg="1"/>
      <p:bldP spid="67" grpId="0" animBg="1"/>
      <p:bldP spid="68" grpId="0"/>
      <p:bldP spid="69" grpId="0"/>
      <p:bldP spid="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5503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Volumes of Revolution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6750" y="1217295"/>
                <a:ext cx="3810816" cy="5414324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1600" b="1" dirty="0">
                    <a:latin typeface="Comic Sans MS" panose="030F0702030302020204" pitchFamily="66" charset="0"/>
                  </a:rPr>
                  <a:t>You need to be able to calculate the volume of a solid created by revolving a shape around the x-axis</a:t>
                </a: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The diagram shows the region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 which is bounded by the x-axis, the y-axis and the curve with equation</a:t>
                </a: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r>
                  <a:rPr lang="en-US" sz="16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=9−</m:t>
                    </m:r>
                    <m:sSup>
                      <m:sSupPr>
                        <m:ctrlPr>
                          <a:rPr lang="en-US" sz="16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dirty="0">
                    <a:latin typeface="Comic Sans MS" panose="030F0702030302020204" pitchFamily="66" charset="0"/>
                  </a:rPr>
                  <a:t>. The region is rotated through 360˚ about the x-axis. Find the exact volume of the solid generated.</a:t>
                </a:r>
              </a:p>
              <a:p>
                <a:pPr marL="0" indent="0" algn="ctr">
                  <a:lnSpc>
                    <a:spcPct val="100000"/>
                  </a:lnSpc>
                  <a:spcBef>
                    <a:spcPts val="0"/>
                  </a:spcBef>
                  <a:buNone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latin typeface="Comic Sans MS" panose="030F0702030302020204" pitchFamily="66" charset="0"/>
                    <a:sym typeface="Wingdings" panose="05000000000000000000" pitchFamily="2" charset="2"/>
                  </a:rPr>
                  <a:t>Now use the relationship shown above!</a:t>
                </a:r>
              </a:p>
              <a:p>
                <a:pPr algn="ctr">
                  <a:lnSpc>
                    <a:spcPct val="100000"/>
                  </a:lnSpc>
                  <a:spcBef>
                    <a:spcPts val="0"/>
                  </a:spcBef>
                  <a:buFont typeface="Wingdings" panose="05000000000000000000" pitchFamily="2" charset="2"/>
                  <a:buChar char="à"/>
                </a:pPr>
                <a:endParaRPr lang="en-US" sz="1600" dirty="0">
                  <a:latin typeface="Comic Sans MS" panose="030F0702030302020204" pitchFamily="66" charset="0"/>
                </a:endParaRPr>
              </a:p>
              <a:p>
                <a:pPr marL="0" indent="0" algn="ctr">
                  <a:buNone/>
                </a:pPr>
                <a:endParaRPr lang="en-US" sz="1600" b="1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6750" y="1217295"/>
                <a:ext cx="3810816" cy="5414324"/>
              </a:xfrm>
              <a:blipFill>
                <a:blip r:embed="rId2"/>
                <a:stretch>
                  <a:fillRect l="-640" t="-676" r="-25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541AC0-0713-47D7-9D98-F34D1BB5D915}"/>
              </a:ext>
            </a:extLst>
          </p:cNvPr>
          <p:cNvSpPr txBox="1"/>
          <p:nvPr/>
        </p:nvSpPr>
        <p:spPr>
          <a:xfrm>
            <a:off x="8649954" y="6488668"/>
            <a:ext cx="494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5A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65">
                <a:extLst>
                  <a:ext uri="{FF2B5EF4-FFF2-40B4-BE49-F238E27FC236}">
                    <a16:creationId xmlns:a16="http://schemas.microsoft.com/office/drawing/2014/main" id="{21A59553-2E29-4293-B909-EC5FA9FBA0AE}"/>
                  </a:ext>
                </a:extLst>
              </p:cNvPr>
              <p:cNvSpPr txBox="1"/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5" name="TextBox 65">
                <a:extLst>
                  <a:ext uri="{FF2B5EF4-FFF2-40B4-BE49-F238E27FC236}">
                    <a16:creationId xmlns:a16="http://schemas.microsoft.com/office/drawing/2014/main" id="{21A59553-2E29-4293-B909-EC5FA9FBA0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368195" cy="55848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54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B4ACAC4E-4791-403C-8629-A9E90C4CF429}"/>
                  </a:ext>
                </a:extLst>
              </p:cNvPr>
              <p:cNvSpPr txBox="1"/>
              <p:nvPr/>
            </p:nvSpPr>
            <p:spPr>
              <a:xfrm>
                <a:off x="3962400" y="2833687"/>
                <a:ext cx="1368195" cy="5584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sub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B4ACAC4E-4791-403C-8629-A9E90C4CF4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833687"/>
                <a:ext cx="1368195" cy="558486"/>
              </a:xfrm>
              <a:prstGeom prst="rect">
                <a:avLst/>
              </a:prstGeom>
              <a:blipFill>
                <a:blip r:embed="rId4"/>
                <a:stretch>
                  <a:fillRect b="-10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9D392F92-DA06-4852-9D9B-5211DE63F353}"/>
                  </a:ext>
                </a:extLst>
              </p:cNvPr>
              <p:cNvSpPr txBox="1"/>
              <p:nvPr/>
            </p:nvSpPr>
            <p:spPr>
              <a:xfrm>
                <a:off x="3914775" y="3500437"/>
                <a:ext cx="2045367" cy="5536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16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9−</m:t>
                                  </m:r>
                                  <m:sSup>
                                    <m:sSup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9D392F92-DA06-4852-9D9B-5211DE63F3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4775" y="3500437"/>
                <a:ext cx="2045367" cy="55361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テキスト ボックス 27">
                <a:extLst>
                  <a:ext uri="{FF2B5EF4-FFF2-40B4-BE49-F238E27FC236}">
                    <a16:creationId xmlns:a16="http://schemas.microsoft.com/office/drawing/2014/main" id="{18AD85D1-0B33-472E-B0A9-CB0D85F6A6BD}"/>
                  </a:ext>
                </a:extLst>
              </p:cNvPr>
              <p:cNvSpPr txBox="1"/>
              <p:nvPr/>
            </p:nvSpPr>
            <p:spPr>
              <a:xfrm>
                <a:off x="3943350" y="4129087"/>
                <a:ext cx="2595454" cy="5536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nary>
                        <m:nary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81−18</m:t>
                          </m:r>
                          <m:sSup>
                            <m:sSup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e>
                      </m:nary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8" name="テキスト ボックス 27">
                <a:extLst>
                  <a:ext uri="{FF2B5EF4-FFF2-40B4-BE49-F238E27FC236}">
                    <a16:creationId xmlns:a16="http://schemas.microsoft.com/office/drawing/2014/main" id="{18AD85D1-0B33-472E-B0A9-CB0D85F6A6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3350" y="4129087"/>
                <a:ext cx="2595454" cy="55361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D4C35ABC-B229-4EC7-8A99-A9923BDA191F}"/>
                  </a:ext>
                </a:extLst>
              </p:cNvPr>
              <p:cNvSpPr txBox="1"/>
              <p:nvPr/>
            </p:nvSpPr>
            <p:spPr>
              <a:xfrm>
                <a:off x="3924300" y="4738687"/>
                <a:ext cx="2290884" cy="6631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bSup>
                        <m:sSubSup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6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81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−6</m:t>
                              </m:r>
                              <m:sSup>
                                <m:sSup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16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5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b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D4C35ABC-B229-4EC7-8A99-A9923BDA19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4300" y="4738687"/>
                <a:ext cx="2290884" cy="6631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547D4547-55ED-482C-9E2E-A4DBB9EC1820}"/>
                  </a:ext>
                </a:extLst>
              </p:cNvPr>
              <p:cNvSpPr txBox="1"/>
              <p:nvPr/>
            </p:nvSpPr>
            <p:spPr>
              <a:xfrm>
                <a:off x="3933825" y="5434012"/>
                <a:ext cx="5117876" cy="5617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81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(3)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−6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(3)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(3)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d>
                      <m:r>
                        <a:rPr lang="en-US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d>
                        <m:dPr>
                          <m:ctrlP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81(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)−6</m:t>
                          </m:r>
                          <m:sSup>
                            <m:sSup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6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テキスト ボックス 29">
                <a:extLst>
                  <a:ext uri="{FF2B5EF4-FFF2-40B4-BE49-F238E27FC236}">
                    <a16:creationId xmlns:a16="http://schemas.microsoft.com/office/drawing/2014/main" id="{547D4547-55ED-482C-9E2E-A4DBB9EC18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3825" y="5434012"/>
                <a:ext cx="5117876" cy="56175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E5E43BC5-DD93-4F07-9B45-063E4D2DC571}"/>
                  </a:ext>
                </a:extLst>
              </p:cNvPr>
              <p:cNvSpPr txBox="1"/>
              <p:nvPr/>
            </p:nvSpPr>
            <p:spPr>
              <a:xfrm>
                <a:off x="3962400" y="6119812"/>
                <a:ext cx="916854" cy="4610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160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  <m:t>648</m:t>
                          </m:r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600" b="0" i="1" dirty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1" name="テキスト ボックス 30">
                <a:extLst>
                  <a:ext uri="{FF2B5EF4-FFF2-40B4-BE49-F238E27FC236}">
                    <a16:creationId xmlns:a16="http://schemas.microsoft.com/office/drawing/2014/main" id="{E5E43BC5-DD93-4F07-9B45-063E4D2DC5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6119812"/>
                <a:ext cx="916854" cy="46102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フリーフォーム: 図形 31">
            <a:extLst>
              <a:ext uri="{FF2B5EF4-FFF2-40B4-BE49-F238E27FC236}">
                <a16:creationId xmlns:a16="http://schemas.microsoft.com/office/drawing/2014/main" id="{67186977-07E1-4BBE-BE47-E9325BD836E4}"/>
              </a:ext>
            </a:extLst>
          </p:cNvPr>
          <p:cNvSpPr/>
          <p:nvPr/>
        </p:nvSpPr>
        <p:spPr>
          <a:xfrm>
            <a:off x="6883400" y="1514475"/>
            <a:ext cx="1419225" cy="1476375"/>
          </a:xfrm>
          <a:custGeom>
            <a:avLst/>
            <a:gdLst>
              <a:gd name="connsiteX0" fmla="*/ 0 w 1419225"/>
              <a:gd name="connsiteY0" fmla="*/ 0 h 1476375"/>
              <a:gd name="connsiteX1" fmla="*/ 3175 w 1419225"/>
              <a:gd name="connsiteY1" fmla="*/ 1473200 h 1476375"/>
              <a:gd name="connsiteX2" fmla="*/ 1419225 w 1419225"/>
              <a:gd name="connsiteY2" fmla="*/ 1476375 h 1476375"/>
              <a:gd name="connsiteX3" fmla="*/ 1358900 w 1419225"/>
              <a:gd name="connsiteY3" fmla="*/ 1200150 h 1476375"/>
              <a:gd name="connsiteX4" fmla="*/ 1298575 w 1419225"/>
              <a:gd name="connsiteY4" fmla="*/ 1016000 h 1476375"/>
              <a:gd name="connsiteX5" fmla="*/ 1212850 w 1419225"/>
              <a:gd name="connsiteY5" fmla="*/ 831850 h 1476375"/>
              <a:gd name="connsiteX6" fmla="*/ 1098550 w 1419225"/>
              <a:gd name="connsiteY6" fmla="*/ 650875 h 1476375"/>
              <a:gd name="connsiteX7" fmla="*/ 981075 w 1419225"/>
              <a:gd name="connsiteY7" fmla="*/ 482600 h 1476375"/>
              <a:gd name="connsiteX8" fmla="*/ 857250 w 1419225"/>
              <a:gd name="connsiteY8" fmla="*/ 349250 h 1476375"/>
              <a:gd name="connsiteX9" fmla="*/ 679450 w 1419225"/>
              <a:gd name="connsiteY9" fmla="*/ 222250 h 1476375"/>
              <a:gd name="connsiteX10" fmla="*/ 488950 w 1419225"/>
              <a:gd name="connsiteY10" fmla="*/ 101600 h 1476375"/>
              <a:gd name="connsiteX11" fmla="*/ 244475 w 1419225"/>
              <a:gd name="connsiteY11" fmla="*/ 19050 h 1476375"/>
              <a:gd name="connsiteX12" fmla="*/ 0 w 1419225"/>
              <a:gd name="connsiteY12" fmla="*/ 0 h 1476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419225" h="1476375">
                <a:moveTo>
                  <a:pt x="0" y="0"/>
                </a:moveTo>
                <a:cubicBezTo>
                  <a:pt x="1058" y="491067"/>
                  <a:pt x="2117" y="982133"/>
                  <a:pt x="3175" y="1473200"/>
                </a:cubicBezTo>
                <a:lnTo>
                  <a:pt x="1419225" y="1476375"/>
                </a:lnTo>
                <a:lnTo>
                  <a:pt x="1358900" y="1200150"/>
                </a:lnTo>
                <a:lnTo>
                  <a:pt x="1298575" y="1016000"/>
                </a:lnTo>
                <a:lnTo>
                  <a:pt x="1212850" y="831850"/>
                </a:lnTo>
                <a:lnTo>
                  <a:pt x="1098550" y="650875"/>
                </a:lnTo>
                <a:lnTo>
                  <a:pt x="981075" y="482600"/>
                </a:lnTo>
                <a:lnTo>
                  <a:pt x="857250" y="349250"/>
                </a:lnTo>
                <a:lnTo>
                  <a:pt x="679450" y="222250"/>
                </a:lnTo>
                <a:lnTo>
                  <a:pt x="488950" y="101600"/>
                </a:lnTo>
                <a:lnTo>
                  <a:pt x="244475" y="190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3" name="Straight Arrow Connector 38">
            <a:extLst>
              <a:ext uri="{FF2B5EF4-FFF2-40B4-BE49-F238E27FC236}">
                <a16:creationId xmlns:a16="http://schemas.microsoft.com/office/drawing/2014/main" id="{F86B2F15-CDE8-4862-B94B-C0A8484745D2}"/>
              </a:ext>
            </a:extLst>
          </p:cNvPr>
          <p:cNvCxnSpPr>
            <a:cxnSpLocks/>
          </p:cNvCxnSpPr>
          <p:nvPr/>
        </p:nvCxnSpPr>
        <p:spPr>
          <a:xfrm flipV="1">
            <a:off x="6885837" y="1282375"/>
            <a:ext cx="0" cy="1984792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9">
            <a:extLst>
              <a:ext uri="{FF2B5EF4-FFF2-40B4-BE49-F238E27FC236}">
                <a16:creationId xmlns:a16="http://schemas.microsoft.com/office/drawing/2014/main" id="{6D6A78F0-E547-4F23-A87A-57740ABD0C3A}"/>
              </a:ext>
            </a:extLst>
          </p:cNvPr>
          <p:cNvCxnSpPr>
            <a:cxnSpLocks/>
          </p:cNvCxnSpPr>
          <p:nvPr/>
        </p:nvCxnSpPr>
        <p:spPr>
          <a:xfrm>
            <a:off x="6522867" y="2995093"/>
            <a:ext cx="2086253" cy="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円弧 34">
            <a:extLst>
              <a:ext uri="{FF2B5EF4-FFF2-40B4-BE49-F238E27FC236}">
                <a16:creationId xmlns:a16="http://schemas.microsoft.com/office/drawing/2014/main" id="{14F151C8-A594-4864-8365-81465B691FC3}"/>
              </a:ext>
            </a:extLst>
          </p:cNvPr>
          <p:cNvSpPr/>
          <p:nvPr/>
        </p:nvSpPr>
        <p:spPr>
          <a:xfrm>
            <a:off x="5475303" y="1518268"/>
            <a:ext cx="2858610" cy="3746376"/>
          </a:xfrm>
          <a:prstGeom prst="arc">
            <a:avLst>
              <a:gd name="adj1" fmla="val 15189738"/>
              <a:gd name="adj2" fmla="val 21108255"/>
            </a:avLst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40">
                <a:extLst>
                  <a:ext uri="{FF2B5EF4-FFF2-40B4-BE49-F238E27FC236}">
                    <a16:creationId xmlns:a16="http://schemas.microsoft.com/office/drawing/2014/main" id="{DB56A401-7871-46C7-9C3F-2673C8849912}"/>
                  </a:ext>
                </a:extLst>
              </p:cNvPr>
              <p:cNvSpPr txBox="1"/>
              <p:nvPr/>
            </p:nvSpPr>
            <p:spPr>
              <a:xfrm>
                <a:off x="6938809" y="1201762"/>
                <a:ext cx="106580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=9−</m:t>
                      </m:r>
                      <m:sSup>
                        <m:sSupPr>
                          <m:ctrlP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6" name="TextBox 40">
                <a:extLst>
                  <a:ext uri="{FF2B5EF4-FFF2-40B4-BE49-F238E27FC236}">
                    <a16:creationId xmlns:a16="http://schemas.microsoft.com/office/drawing/2014/main" id="{DB56A401-7871-46C7-9C3F-2673C88499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8809" y="1201762"/>
                <a:ext cx="1065805" cy="307777"/>
              </a:xfrm>
              <a:prstGeom prst="rect">
                <a:avLst/>
              </a:prstGeom>
              <a:blipFill>
                <a:blip r:embed="rId10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92">
                <a:extLst>
                  <a:ext uri="{FF2B5EF4-FFF2-40B4-BE49-F238E27FC236}">
                    <a16:creationId xmlns:a16="http://schemas.microsoft.com/office/drawing/2014/main" id="{2C4782A3-8587-41A7-A59E-4E7F39AE0A4E}"/>
                  </a:ext>
                </a:extLst>
              </p:cNvPr>
              <p:cNvSpPr txBox="1"/>
              <p:nvPr/>
            </p:nvSpPr>
            <p:spPr>
              <a:xfrm>
                <a:off x="7259123" y="2099427"/>
                <a:ext cx="2287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7" name="TextBox 92">
                <a:extLst>
                  <a:ext uri="{FF2B5EF4-FFF2-40B4-BE49-F238E27FC236}">
                    <a16:creationId xmlns:a16="http://schemas.microsoft.com/office/drawing/2014/main" id="{2C4782A3-8587-41A7-A59E-4E7F39AE0A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9123" y="2099427"/>
                <a:ext cx="228716" cy="307777"/>
              </a:xfrm>
              <a:prstGeom prst="rect">
                <a:avLst/>
              </a:prstGeom>
              <a:blipFill>
                <a:blip r:embed="rId11"/>
                <a:stretch>
                  <a:fillRect l="-27027" r="-24324" b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40">
                <a:extLst>
                  <a:ext uri="{FF2B5EF4-FFF2-40B4-BE49-F238E27FC236}">
                    <a16:creationId xmlns:a16="http://schemas.microsoft.com/office/drawing/2014/main" id="{327AC684-D018-4B95-87CA-CCE390213FF7}"/>
                  </a:ext>
                </a:extLst>
              </p:cNvPr>
              <p:cNvSpPr txBox="1"/>
              <p:nvPr/>
            </p:nvSpPr>
            <p:spPr>
              <a:xfrm>
                <a:off x="6660513" y="1026833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8" name="TextBox 40">
                <a:extLst>
                  <a:ext uri="{FF2B5EF4-FFF2-40B4-BE49-F238E27FC236}">
                    <a16:creationId xmlns:a16="http://schemas.microsoft.com/office/drawing/2014/main" id="{327AC684-D018-4B95-87CA-CCE390213F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513" y="1026833"/>
                <a:ext cx="255134" cy="30777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40">
                <a:extLst>
                  <a:ext uri="{FF2B5EF4-FFF2-40B4-BE49-F238E27FC236}">
                    <a16:creationId xmlns:a16="http://schemas.microsoft.com/office/drawing/2014/main" id="{E75A3ED8-B580-42E9-8981-BD78F224553A}"/>
                  </a:ext>
                </a:extLst>
              </p:cNvPr>
              <p:cNvSpPr txBox="1"/>
              <p:nvPr/>
            </p:nvSpPr>
            <p:spPr>
              <a:xfrm>
                <a:off x="8570151" y="2880812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TextBox 40">
                <a:extLst>
                  <a:ext uri="{FF2B5EF4-FFF2-40B4-BE49-F238E27FC236}">
                    <a16:creationId xmlns:a16="http://schemas.microsoft.com/office/drawing/2014/main" id="{E75A3ED8-B580-42E9-8981-BD78F22455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0151" y="2880812"/>
                <a:ext cx="255134" cy="30777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40">
                <a:extLst>
                  <a:ext uri="{FF2B5EF4-FFF2-40B4-BE49-F238E27FC236}">
                    <a16:creationId xmlns:a16="http://schemas.microsoft.com/office/drawing/2014/main" id="{311C861A-50D7-4C0B-ADDF-A688D4F1D303}"/>
                  </a:ext>
                </a:extLst>
              </p:cNvPr>
              <p:cNvSpPr txBox="1"/>
              <p:nvPr/>
            </p:nvSpPr>
            <p:spPr>
              <a:xfrm>
                <a:off x="6631358" y="2953699"/>
                <a:ext cx="25513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en-GB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TextBox 40">
                <a:extLst>
                  <a:ext uri="{FF2B5EF4-FFF2-40B4-BE49-F238E27FC236}">
                    <a16:creationId xmlns:a16="http://schemas.microsoft.com/office/drawing/2014/main" id="{311C861A-50D7-4C0B-ADDF-A688D4F1D3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1358" y="2953699"/>
                <a:ext cx="255134" cy="307777"/>
              </a:xfrm>
              <a:prstGeom prst="rect">
                <a:avLst/>
              </a:prstGeom>
              <a:blipFill>
                <a:blip r:embed="rId14"/>
                <a:stretch>
                  <a:fillRect r="-71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A0DAE572-2F60-45DE-90B2-F2E1A43DBCFB}"/>
                  </a:ext>
                </a:extLst>
              </p:cNvPr>
              <p:cNvSpPr txBox="1"/>
              <p:nvPr/>
            </p:nvSpPr>
            <p:spPr>
              <a:xfrm>
                <a:off x="8305800" y="2995612"/>
                <a:ext cx="174728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1" name="テキスト ボックス 40">
                <a:extLst>
                  <a:ext uri="{FF2B5EF4-FFF2-40B4-BE49-F238E27FC236}">
                    <a16:creationId xmlns:a16="http://schemas.microsoft.com/office/drawing/2014/main" id="{A0DAE572-2F60-45DE-90B2-F2E1A43DBC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5800" y="2995612"/>
                <a:ext cx="174728" cy="246221"/>
              </a:xfrm>
              <a:prstGeom prst="rect">
                <a:avLst/>
              </a:prstGeom>
              <a:blipFill>
                <a:blip r:embed="rId15"/>
                <a:stretch>
                  <a:fillRect l="-25000" r="-21429" b="-73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Arc 42">
            <a:extLst>
              <a:ext uri="{FF2B5EF4-FFF2-40B4-BE49-F238E27FC236}">
                <a16:creationId xmlns:a16="http://schemas.microsoft.com/office/drawing/2014/main" id="{4854F06D-2918-4C3D-AAA3-5EC332282A9A}"/>
              </a:ext>
            </a:extLst>
          </p:cNvPr>
          <p:cNvSpPr>
            <a:spLocks/>
          </p:cNvSpPr>
          <p:nvPr/>
        </p:nvSpPr>
        <p:spPr bwMode="auto">
          <a:xfrm>
            <a:off x="5938405" y="3131153"/>
            <a:ext cx="159438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" name="Text Box 45">
            <a:extLst>
              <a:ext uri="{FF2B5EF4-FFF2-40B4-BE49-F238E27FC236}">
                <a16:creationId xmlns:a16="http://schemas.microsoft.com/office/drawing/2014/main" id="{B94CFAD3-4D65-4D87-A7B1-93BCB3832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3315" y="3290114"/>
            <a:ext cx="10851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Sub in the equation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6" name="Arc 42">
            <a:extLst>
              <a:ext uri="{FF2B5EF4-FFF2-40B4-BE49-F238E27FC236}">
                <a16:creationId xmlns:a16="http://schemas.microsoft.com/office/drawing/2014/main" id="{9AB35DDF-6F29-4D3F-BAFC-CC0D41BCB91C}"/>
              </a:ext>
            </a:extLst>
          </p:cNvPr>
          <p:cNvSpPr>
            <a:spLocks/>
          </p:cNvSpPr>
          <p:nvPr/>
        </p:nvSpPr>
        <p:spPr bwMode="auto">
          <a:xfrm>
            <a:off x="6586105" y="3778853"/>
            <a:ext cx="159438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7" name="Arc 42">
            <a:extLst>
              <a:ext uri="{FF2B5EF4-FFF2-40B4-BE49-F238E27FC236}">
                <a16:creationId xmlns:a16="http://schemas.microsoft.com/office/drawing/2014/main" id="{4A7E4FD5-9995-4952-B33C-75A69377D6D0}"/>
              </a:ext>
            </a:extLst>
          </p:cNvPr>
          <p:cNvSpPr>
            <a:spLocks/>
          </p:cNvSpPr>
          <p:nvPr/>
        </p:nvSpPr>
        <p:spPr bwMode="auto">
          <a:xfrm>
            <a:off x="6538480" y="4455128"/>
            <a:ext cx="159438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" name="Arc 42">
            <a:extLst>
              <a:ext uri="{FF2B5EF4-FFF2-40B4-BE49-F238E27FC236}">
                <a16:creationId xmlns:a16="http://schemas.microsoft.com/office/drawing/2014/main" id="{FF3BDF36-B7C1-4E4D-9CB3-299AE45F1A39}"/>
              </a:ext>
            </a:extLst>
          </p:cNvPr>
          <p:cNvSpPr>
            <a:spLocks/>
          </p:cNvSpPr>
          <p:nvPr/>
        </p:nvSpPr>
        <p:spPr bwMode="auto">
          <a:xfrm flipH="1">
            <a:off x="3676650" y="5064728"/>
            <a:ext cx="213880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" name="Arc 42">
            <a:extLst>
              <a:ext uri="{FF2B5EF4-FFF2-40B4-BE49-F238E27FC236}">
                <a16:creationId xmlns:a16="http://schemas.microsoft.com/office/drawing/2014/main" id="{4372C078-0DAA-459E-9580-74C6D19860D1}"/>
              </a:ext>
            </a:extLst>
          </p:cNvPr>
          <p:cNvSpPr>
            <a:spLocks/>
          </p:cNvSpPr>
          <p:nvPr/>
        </p:nvSpPr>
        <p:spPr bwMode="auto">
          <a:xfrm flipH="1">
            <a:off x="3638550" y="5750528"/>
            <a:ext cx="213880" cy="652169"/>
          </a:xfrm>
          <a:custGeom>
            <a:avLst/>
            <a:gdLst>
              <a:gd name="T0" fmla="*/ 0 w 21600"/>
              <a:gd name="T1" fmla="*/ 0 h 43190"/>
              <a:gd name="T2" fmla="*/ 7101 w 21600"/>
              <a:gd name="T3" fmla="*/ 381000 h 43190"/>
              <a:gd name="T4" fmla="*/ 0 w 21600"/>
              <a:gd name="T5" fmla="*/ 190544 h 431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</a:path>
              <a:path w="21600" h="4319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68"/>
                  <a:pt x="12333" y="42827"/>
                  <a:pt x="670" y="4318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3" name="Text Box 45">
            <a:extLst>
              <a:ext uri="{FF2B5EF4-FFF2-40B4-BE49-F238E27FC236}">
                <a16:creationId xmlns:a16="http://schemas.microsoft.com/office/drawing/2014/main" id="{12EE165A-DCA0-40B9-8BB2-4C6BCEAF5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7215" y="3871139"/>
            <a:ext cx="22186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Square the bracket (do not forget this!)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4" name="Text Box 45">
            <a:extLst>
              <a:ext uri="{FF2B5EF4-FFF2-40B4-BE49-F238E27FC236}">
                <a16:creationId xmlns:a16="http://schemas.microsoft.com/office/drawing/2014/main" id="{C89417C0-A760-4F26-8757-2481B463F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1490" y="4537889"/>
            <a:ext cx="171383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Integrate and use a square bracket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6" name="Text Box 45">
            <a:extLst>
              <a:ext uri="{FF2B5EF4-FFF2-40B4-BE49-F238E27FC236}">
                <a16:creationId xmlns:a16="http://schemas.microsoft.com/office/drawing/2014/main" id="{D8F40376-D805-4EF9-BED5-69077B2BF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7165" y="5137964"/>
            <a:ext cx="13137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Write as a subtraction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7" name="Text Box 45">
            <a:extLst>
              <a:ext uri="{FF2B5EF4-FFF2-40B4-BE49-F238E27FC236}">
                <a16:creationId xmlns:a16="http://schemas.microsoft.com/office/drawing/2014/main" id="{04B48D58-1CE8-419C-B668-99BA4BCE5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1490" y="5957114"/>
            <a:ext cx="85658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 dirty="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790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7" grpId="0"/>
      <p:bldP spid="28" grpId="0"/>
      <p:bldP spid="29" grpId="0"/>
      <p:bldP spid="30" grpId="0"/>
      <p:bldP spid="31" grpId="0"/>
      <p:bldP spid="44" grpId="0" animBg="1"/>
      <p:bldP spid="45" grpId="0"/>
      <p:bldP spid="46" grpId="0" animBg="1"/>
      <p:bldP spid="47" grpId="0" animBg="1"/>
      <p:bldP spid="49" grpId="0" animBg="1"/>
      <p:bldP spid="50" grpId="0" animBg="1"/>
      <p:bldP spid="53" grpId="0"/>
      <p:bldP spid="54" grpId="0"/>
      <p:bldP spid="56" grpId="0"/>
      <p:bldP spid="57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445</TotalTime>
  <Words>2336</Words>
  <Application>Microsoft Office PowerPoint</Application>
  <PresentationFormat>On-screen Show (4:3)</PresentationFormat>
  <Paragraphs>516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8" baseType="lpstr">
      <vt:lpstr>Arial</vt:lpstr>
      <vt:lpstr>Calibri</vt:lpstr>
      <vt:lpstr>Calibri Light</vt:lpstr>
      <vt:lpstr>Cambria Math</vt:lpstr>
      <vt:lpstr>Comic Sans MS</vt:lpstr>
      <vt:lpstr>HGGyoshotai</vt:lpstr>
      <vt:lpstr>Javanese Text</vt:lpstr>
      <vt:lpstr>Segoe UI Black</vt:lpstr>
      <vt:lpstr>Wingdings</vt:lpstr>
      <vt:lpstr>游ゴシック</vt:lpstr>
      <vt:lpstr>游ゴシック Light</vt:lpstr>
      <vt:lpstr>Office テーマ</vt:lpstr>
      <vt:lpstr>PowerPoint Presentation</vt:lpstr>
      <vt:lpstr>Prior Knowledge Check</vt:lpstr>
      <vt:lpstr>PowerPoint Presentation</vt:lpstr>
      <vt:lpstr>Volumes of Revolution</vt:lpstr>
      <vt:lpstr>Volumes of Revolution</vt:lpstr>
      <vt:lpstr>Volumes of Revolution</vt:lpstr>
      <vt:lpstr>Volumes of Revolution</vt:lpstr>
      <vt:lpstr>Volumes of Revolution</vt:lpstr>
      <vt:lpstr>Volumes of Revolution</vt:lpstr>
      <vt:lpstr>PowerPoint Presentation</vt:lpstr>
      <vt:lpstr>Volumes of Revolution</vt:lpstr>
      <vt:lpstr>Volumes of Revolution</vt:lpstr>
      <vt:lpstr>Volumes of Revolution</vt:lpstr>
      <vt:lpstr>Volumes of Revolution</vt:lpstr>
      <vt:lpstr>PowerPoint Presentation</vt:lpstr>
      <vt:lpstr>Volumes of Revolution</vt:lpstr>
      <vt:lpstr>Volumes of Revolution</vt:lpstr>
      <vt:lpstr>Volumes of Revolution</vt:lpstr>
      <vt:lpstr>Volumes of Revolution</vt:lpstr>
      <vt:lpstr>Volumes of Revolution</vt:lpstr>
      <vt:lpstr>Volumes of Revolution</vt:lpstr>
      <vt:lpstr>Volumes of Revolution</vt:lpstr>
      <vt:lpstr>PowerPoint Presentation</vt:lpstr>
      <vt:lpstr>Volumes of Revolution</vt:lpstr>
      <vt:lpstr>Volumes of Revolution</vt:lpstr>
      <vt:lpstr>Volumes of Revolution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Mike Pye</dc:creator>
  <cp:lastModifiedBy>Charles Adegboro</cp:lastModifiedBy>
  <cp:revision>94</cp:revision>
  <dcterms:created xsi:type="dcterms:W3CDTF">2017-08-14T15:35:38Z</dcterms:created>
  <dcterms:modified xsi:type="dcterms:W3CDTF">2019-02-15T16:08:47Z</dcterms:modified>
</cp:coreProperties>
</file>