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6" r:id="rId1"/>
  </p:sldMasterIdLst>
  <p:notesMasterIdLst>
    <p:notesMasterId r:id="rId7"/>
  </p:notesMasterIdLst>
  <p:handoutMasterIdLst>
    <p:handoutMasterId r:id="rId8"/>
  </p:handoutMasterIdLst>
  <p:sldIdLst>
    <p:sldId id="460" r:id="rId2"/>
    <p:sldId id="344" r:id="rId3"/>
    <p:sldId id="345" r:id="rId4"/>
    <p:sldId id="347" r:id="rId5"/>
    <p:sldId id="461" r:id="rId6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FFFF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FFFF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FFFF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FFFF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FFFF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FFFF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FFFF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FFFF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FFFF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660033"/>
    <a:srgbClr val="000099"/>
    <a:srgbClr val="FFFF00"/>
    <a:srgbClr val="0000FF"/>
    <a:srgbClr val="00FFFF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2" autoAdjust="0"/>
    <p:restoredTop sz="94660"/>
  </p:normalViewPr>
  <p:slideViewPr>
    <p:cSldViewPr>
      <p:cViewPr>
        <p:scale>
          <a:sx n="76" d="100"/>
          <a:sy n="76" d="100"/>
        </p:scale>
        <p:origin x="-972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xmlns="" id="{A0C35512-65DF-48C1-A90F-E691FB4F5A1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xmlns="" id="{E0A2B150-DF7A-4AD6-89EC-A86D6B7E831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26980" name="Rectangle 4">
            <a:extLst>
              <a:ext uri="{FF2B5EF4-FFF2-40B4-BE49-F238E27FC236}">
                <a16:creationId xmlns:a16="http://schemas.microsoft.com/office/drawing/2014/main" xmlns="" id="{DF09750F-5AAF-4BC0-AAC4-3BACCE93414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26981" name="Rectangle 5">
            <a:extLst>
              <a:ext uri="{FF2B5EF4-FFF2-40B4-BE49-F238E27FC236}">
                <a16:creationId xmlns:a16="http://schemas.microsoft.com/office/drawing/2014/main" xmlns="" id="{20DEC06B-01AD-40CB-B72A-C81C67894A2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400067-203B-4DFF-9298-486766AE813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8396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8611C15E-0D44-4C53-8914-0A1347BC581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852983F0-2679-4627-AEC4-72ABC738B29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xmlns="" id="{3CDFD5FD-F6D2-4C1E-B2F7-DAD4BBBA2D4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xmlns="" id="{C1101F10-5BBC-4D8A-B676-674FCF28D25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xmlns="" id="{FE8F5AED-5762-4EDF-B19A-A65D3BA437E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xmlns="" id="{60EF4368-E8A7-4C3E-9E26-870D1D354B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AD7F31-17C1-4185-A5FD-2C421B52D6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56601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5D6CB2-DD67-4E6F-9177-85DC6A558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037AF-49A5-4C0C-AE5C-845AF0659DE2}" type="datetimeFigureOut">
              <a:rPr lang="en-US"/>
              <a:pPr>
                <a:defRPr/>
              </a:pPr>
              <a:t>4/8/2020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63B925-5B02-4B72-8C73-355E63D00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 sz="1200"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020226-DF6D-47AC-8D88-B49B4964C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45269-7BDC-430E-8D48-193F25F9739D}" type="slidenum">
              <a:rPr lang="en-US" altLang="en-US"/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48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33AFA4-1A6F-4913-9139-89A3E163F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DB509-4392-4DC6-924A-1FD1416CE8AC}" type="datetimeFigureOut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A0A719-8440-4837-93C2-118565D6D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D1AD35-5580-4705-89C6-DFB44558D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42EEB-BDA7-4F9C-B644-2E6CAE5996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298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4779B5-D121-4456-B724-D114147CE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6728E-2DB9-4B82-AA4E-CB2981435E1A}" type="datetimeFigureOut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A2B8DA-BCC4-47A6-ABC5-C3AA6FAC2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0E0076-A7F4-4D47-B69F-EF05FEAD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B741D-DD3A-44AE-9AFC-291A4EB98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38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C92990-F26A-4CA3-8CA7-57B1C3CCE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0B0AF-5699-4CF9-A5CE-542C04ED5722}" type="datetimeFigureOut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2B3A48-C0AB-437B-8692-CA9B289C6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3CA1F8-63B4-48D1-B951-DAB084E00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9DF27-ED4C-4618-AB6A-4A92E63B44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427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E76470-7D62-4BC5-A08E-EB0E696E9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C994A-2E27-4AE8-99F3-0155C6B0AFA5}" type="datetimeFigureOut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5E9A8F-8544-4C6E-8E07-BF1D8CA8F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95A726-F9FA-4198-9E87-8CBBDA874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71788-8B21-4D21-865A-93E649284F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87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DDBBA3-05CD-4EC8-A042-00C4F8E40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A7FB3-0651-4723-BF7F-CDF2208CBB39}" type="datetimeFigureOut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038A96D-FCB0-4BBC-A4E0-12A2FE08D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053F13D-6B32-4067-8952-682ED6F56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9D136-E2A3-465D-8562-3A52C5CF1D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55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02C5906-0189-403A-BB97-208704642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26C8A-DE69-4004-922B-50200DD485BC}" type="datetimeFigureOut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864AB8B-80A2-4F74-9858-348D2B699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C7AE2AA-D5F2-4404-BE6C-DD86734FF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E0EE7-725E-4C3E-BB7C-F76DFB332D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419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83BB190-209A-4B64-ABFD-C5565D681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E599B-F56E-43B8-9237-41F75A55C80A}" type="datetimeFigureOut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706F250-A9C0-4A0D-82D4-80973321D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8A7432B-7B02-4774-9464-62C6F918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1689B-9E59-49DD-B22C-59428B6674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363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B42FECB-B33C-4684-A174-4F4AE7515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53934-6437-496B-832C-E30D92A7022D}" type="datetimeFigureOut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70AD6E9-477F-4754-9B42-4B12DF19B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0742E1E-F869-476D-86DE-CF8DF0BEB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9DFE-D46E-4D2F-A29A-9D72E45301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80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49E12FF-9719-4309-8D69-ECF1D04BD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13E33-545C-47E5-9EB5-684B4690A458}" type="datetimeFigureOut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CA09A0-CBE6-4BF2-B3F8-EF56CD7DB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D2C5F0-D6EE-4B34-8BA4-B9CD3231D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16D61-F7F6-448D-A99C-5A9E867ED7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454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A802012-AD23-40D5-9C89-07C9F6AAF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67010-3D19-4BDC-9E5D-265EAF38D687}" type="datetimeFigureOut">
              <a:rPr lang="en-US"/>
              <a:pPr>
                <a:defRPr/>
              </a:pPr>
              <a:t>4/8/2020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8A87790-006C-4C9E-AF28-5C2DB42D4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388FD7-1572-4E02-8A7F-32FDA467A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78BD6-2526-4397-9CAB-46608D30A0DC}" type="slidenum">
              <a:rPr lang="en-US" altLang="en-US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70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2B0FADDE-23B8-4F1B-A768-427B63693F5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CBE95AE9-A8D5-417A-A4A6-3082D5F469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439E5A-4593-4E82-ADC7-0E89B4239C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A403022A-FF60-406B-B878-DEB92DE91CEC}" type="datetimeFigureOut">
              <a:rPr lang="en-US"/>
              <a:pPr>
                <a:defRPr/>
              </a:pPr>
              <a:t>4/8/2020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6E3E33-8447-46AC-90E6-B02C9407D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D0F1B4-3A7E-4D45-8CE7-09A33C2C1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C7349A2-FCDB-473A-8319-4BF283DDCC83}" type="slidenum">
              <a:rPr lang="en-US" altLang="en-US"/>
              <a:pPr/>
              <a:t>‹#›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12295" name="Text Box 8">
            <a:extLst>
              <a:ext uri="{FF2B5EF4-FFF2-40B4-BE49-F238E27FC236}">
                <a16:creationId xmlns:a16="http://schemas.microsoft.com/office/drawing/2014/main" xmlns="" id="{0B0279F4-6334-4115-84A1-56ECB9B8100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10400" y="6629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GB" altLang="en-US" sz="1200">
                <a:solidFill>
                  <a:schemeClr val="bg1"/>
                </a:solidFill>
              </a:rPr>
              <a:t>© Boardworks Ltd 2003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wav"/><Relationship Id="rId7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3.wav"/><Relationship Id="rId7" Type="http://schemas.openxmlformats.org/officeDocument/2006/relationships/image" Target="../media/image3.wmf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1.png"/><Relationship Id="rId2" Type="http://schemas.microsoft.com/office/2007/relationships/media" Target="../media/media4.wav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2" Type="http://schemas.microsoft.com/office/2007/relationships/media" Target="../media/media5.wav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A572FAF-4E59-4725-8B27-F69EB4419088}"/>
              </a:ext>
            </a:extLst>
          </p:cNvPr>
          <p:cNvSpPr/>
          <p:nvPr/>
        </p:nvSpPr>
        <p:spPr>
          <a:xfrm>
            <a:off x="3491880" y="116632"/>
            <a:ext cx="187743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Light</a:t>
            </a:r>
          </a:p>
        </p:txBody>
      </p:sp>
      <p:sp>
        <p:nvSpPr>
          <p:cNvPr id="17411" name="TextBox 2">
            <a:extLst>
              <a:ext uri="{FF2B5EF4-FFF2-40B4-BE49-F238E27FC236}">
                <a16:creationId xmlns:a16="http://schemas.microsoft.com/office/drawing/2014/main" xmlns="" id="{70909EBC-DD88-4E68-AE8C-44D16BFBA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00213"/>
            <a:ext cx="91424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mic Sans MS" panose="030F0702030302020204" pitchFamily="66" charset="0"/>
              </a:rPr>
              <a:t>LO: </a:t>
            </a:r>
            <a:r>
              <a:rPr lang="en-US" altLang="en-US" sz="2400" dirty="0">
                <a:latin typeface="Comic Sans MS" panose="030F0702030302020204" pitchFamily="66" charset="0"/>
              </a:rPr>
              <a:t>To investigate which materials light will travel through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dirty="0">
              <a:latin typeface="Comic Sans MS" panose="030F0702030302020204" pitchFamily="66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499"/>
    </mc:Choice>
    <mc:Fallback>
      <p:transition spd="slow" advTm="124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xmlns="" id="{DB39FFC1-9CA5-4D81-939F-855D2C2F1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92075"/>
            <a:ext cx="3581400" cy="528638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800">
                <a:solidFill>
                  <a:schemeClr val="bg1"/>
                </a:solidFill>
                <a:latin typeface="Arial" panose="020B0604020202020204" pitchFamily="34" charset="0"/>
              </a:rPr>
              <a:t>Light : </a:t>
            </a:r>
            <a:r>
              <a:rPr lang="en-GB" altLang="en-US" sz="2800" i="1">
                <a:solidFill>
                  <a:schemeClr val="bg1"/>
                </a:solidFill>
                <a:latin typeface="Arial" panose="020B0604020202020204" pitchFamily="34" charset="0"/>
              </a:rPr>
              <a:t>What is Light?</a:t>
            </a:r>
            <a:endParaRPr lang="en-GB" altLang="en-US" sz="2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8435" name="Object 3">
            <a:extLst>
              <a:ext uri="{FF2B5EF4-FFF2-40B4-BE49-F238E27FC236}">
                <a16:creationId xmlns:a16="http://schemas.microsoft.com/office/drawing/2014/main" xmlns="" id="{B0DA15EF-EFBB-4D7B-AB89-9412AEFDA7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1447800"/>
          <a:ext cx="45720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Image" r:id="rId6" imgW="2439816" imgH="2960819" progId="Photoshop.Image.5">
                  <p:embed/>
                </p:oleObj>
              </mc:Choice>
              <mc:Fallback>
                <p:oleObj name="Image" r:id="rId6" imgW="2439816" imgH="2960819" progId="Photoshop.Image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45720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180" name="Text Box 4">
            <a:extLst>
              <a:ext uri="{FF2B5EF4-FFF2-40B4-BE49-F238E27FC236}">
                <a16:creationId xmlns:a16="http://schemas.microsoft.com/office/drawing/2014/main" xmlns="" id="{E8A8A647-D0DD-4397-8C22-E6D44AC67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0" y="579438"/>
            <a:ext cx="4068763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400">
                <a:latin typeface="Comic Sans MS" panose="030F0702030302020204" pitchFamily="66" charset="0"/>
              </a:rPr>
              <a:t>  Light carries </a:t>
            </a:r>
            <a:r>
              <a:rPr lang="en-GB" altLang="en-US" sz="2400" b="1">
                <a:latin typeface="Comic Sans MS" panose="030F0702030302020204" pitchFamily="66" charset="0"/>
              </a:rPr>
              <a:t>energy </a:t>
            </a:r>
            <a:r>
              <a:rPr lang="en-GB" altLang="en-US" sz="2400">
                <a:latin typeface="Comic Sans MS" panose="030F0702030302020204" pitchFamily="66" charset="0"/>
              </a:rPr>
              <a:t>and travels as a </a:t>
            </a:r>
            <a:r>
              <a:rPr lang="en-GB" altLang="en-US" sz="2400" b="1">
                <a:latin typeface="Comic Sans MS" panose="030F0702030302020204" pitchFamily="66" charset="0"/>
              </a:rPr>
              <a:t>transverse wave.</a:t>
            </a:r>
          </a:p>
        </p:txBody>
      </p:sp>
      <p:sp>
        <p:nvSpPr>
          <p:cNvPr id="178182" name="Text Box 6">
            <a:extLst>
              <a:ext uri="{FF2B5EF4-FFF2-40B4-BE49-F238E27FC236}">
                <a16:creationId xmlns:a16="http://schemas.microsoft.com/office/drawing/2014/main" xmlns="" id="{12122C1C-F196-4FD4-B360-E26E68180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575" y="2705100"/>
            <a:ext cx="370205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400">
                <a:latin typeface="Comic Sans MS" panose="030F0702030302020204" pitchFamily="66" charset="0"/>
              </a:rPr>
              <a:t>  Light travels at      300 000 000  m/s  (much faster than sound).</a:t>
            </a:r>
          </a:p>
        </p:txBody>
      </p:sp>
      <p:sp>
        <p:nvSpPr>
          <p:cNvPr id="178183" name="Text Box 7">
            <a:extLst>
              <a:ext uri="{FF2B5EF4-FFF2-40B4-BE49-F238E27FC236}">
                <a16:creationId xmlns:a16="http://schemas.microsoft.com/office/drawing/2014/main" xmlns="" id="{31386B3F-6027-449E-B208-4CE7CAF94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370388"/>
            <a:ext cx="350520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GB" altLang="en-US" sz="240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400">
                <a:latin typeface="Comic Sans MS" panose="030F0702030302020204" pitchFamily="66" charset="0"/>
              </a:rPr>
              <a:t>  Light waves travel in </a:t>
            </a:r>
            <a:r>
              <a:rPr lang="en-GB" altLang="en-US" sz="2400" b="1">
                <a:latin typeface="Comic Sans MS" panose="030F0702030302020204" pitchFamily="66" charset="0"/>
              </a:rPr>
              <a:t>straight lines</a:t>
            </a:r>
            <a:r>
              <a:rPr lang="en-GB" altLang="en-US" sz="240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998"/>
    </mc:Choice>
    <mc:Fallback>
      <p:transition spd="slow" advTm="469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8180" grpId="0" autoUpdateAnimBg="0"/>
      <p:bldP spid="178182" grpId="0" autoUpdateAnimBg="0"/>
      <p:bldP spid="17818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xmlns="" id="{C59E8C94-2182-4DCE-89D5-E67E2D1BD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96838"/>
            <a:ext cx="8388350" cy="523875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800">
                <a:solidFill>
                  <a:schemeClr val="bg1"/>
                </a:solidFill>
                <a:latin typeface="Arial" panose="020B0604020202020204" pitchFamily="34" charset="0"/>
              </a:rPr>
              <a:t>Light : </a:t>
            </a:r>
            <a:r>
              <a:rPr lang="en-GB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What materials will light travel through?</a:t>
            </a:r>
            <a:r>
              <a:rPr lang="en-GB" altLang="en-US" sz="28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9203" name="Text Box 3">
            <a:extLst>
              <a:ext uri="{FF2B5EF4-FFF2-40B4-BE49-F238E27FC236}">
                <a16:creationId xmlns:a16="http://schemas.microsoft.com/office/drawing/2014/main" xmlns="" id="{66F66CB0-8ABE-467C-9DB0-0C8784508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5175"/>
            <a:ext cx="8929688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GB" altLang="en-US" sz="2400" u="sng">
                <a:latin typeface="Comic Sans MS" panose="030F0702030302020204" pitchFamily="66" charset="0"/>
              </a:rPr>
              <a:t>Experiment: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Hold different materials between the lamp and the screen.  Use the results table and shading chart on the next slide to estimate the transparency of different materials.</a:t>
            </a:r>
            <a:endParaRPr lang="en-GB" altLang="en-US" sz="2400" b="1">
              <a:latin typeface="Comic Sans MS" panose="030F0702030302020204" pitchFamily="66" charset="0"/>
            </a:endParaRPr>
          </a:p>
        </p:txBody>
      </p:sp>
      <p:graphicFrame>
        <p:nvGraphicFramePr>
          <p:cNvPr id="179204" name="Object 4">
            <a:extLst>
              <a:ext uri="{FF2B5EF4-FFF2-40B4-BE49-F238E27FC236}">
                <a16:creationId xmlns:a16="http://schemas.microsoft.com/office/drawing/2014/main" xmlns="" id="{4636C682-8C64-44B8-834F-C5FC2FFC3C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3124200"/>
          <a:ext cx="64770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CorelDRAW" r:id="rId6" imgW="7600950" imgH="3333750" progId="CorelDraw.Graphic.7">
                  <p:embed/>
                </p:oleObj>
              </mc:Choice>
              <mc:Fallback>
                <p:oleObj name="CorelDRAW" r:id="rId6" imgW="7600950" imgH="3333750" progId="CorelDraw.Graphic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124200"/>
                        <a:ext cx="647700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840"/>
    </mc:Choice>
    <mc:Fallback>
      <p:transition spd="slow" advTm="64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920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80805D9E-08F0-40E3-BA19-C1CBFD87A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867400" cy="685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What materials let light through?</a:t>
            </a:r>
            <a:endParaRPr lang="en-GB" altLang="en-US" sz="2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81251" name="Object 3">
            <a:extLst>
              <a:ext uri="{FF2B5EF4-FFF2-40B4-BE49-F238E27FC236}">
                <a16:creationId xmlns:a16="http://schemas.microsoft.com/office/drawing/2014/main" xmlns="" id="{438DE1AE-6C01-44A6-83DE-A558C1997D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725" y="930275"/>
          <a:ext cx="4694238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Document" r:id="rId5" imgW="4965529" imgH="5241956" progId="Word.Document.8">
                  <p:embed/>
                </p:oleObj>
              </mc:Choice>
              <mc:Fallback>
                <p:oleObj name="Document" r:id="rId5" imgW="4965529" imgH="5241956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" y="930275"/>
                        <a:ext cx="4694238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Rectangle 16">
            <a:extLst>
              <a:ext uri="{FF2B5EF4-FFF2-40B4-BE49-F238E27FC236}">
                <a16:creationId xmlns:a16="http://schemas.microsoft.com/office/drawing/2014/main" xmlns="" id="{3F7C0495-BE71-4FB5-87DE-2FC8767CA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936625"/>
            <a:ext cx="31686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Shading chart.</a:t>
            </a: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485" name="Rectangle 28">
            <a:extLst>
              <a:ext uri="{FF2B5EF4-FFF2-40B4-BE49-F238E27FC236}">
                <a16:creationId xmlns:a16="http://schemas.microsoft.com/office/drawing/2014/main" xmlns="" id="{7C6DA830-373E-4E64-A21F-9C21D5411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1557338"/>
            <a:ext cx="3095625" cy="3816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FFFF"/>
              </a:solidFill>
              <a:latin typeface="Arial" panose="020B0604020202020204" pitchFamily="34" charset="0"/>
            </a:endParaRPr>
          </a:p>
        </p:txBody>
      </p:sp>
      <p:sp>
        <p:nvSpPr>
          <p:cNvPr id="20486" name="Text Box 30">
            <a:extLst>
              <a:ext uri="{FF2B5EF4-FFF2-40B4-BE49-F238E27FC236}">
                <a16:creationId xmlns:a16="http://schemas.microsoft.com/office/drawing/2014/main" xmlns="" id="{DF89A122-FBF1-4319-8097-51DCCDA67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2349500"/>
            <a:ext cx="1143000" cy="466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400" dirty="0">
                <a:latin typeface="Arial" panose="020B0604020202020204" pitchFamily="34" charset="0"/>
              </a:rPr>
              <a:t>75 %</a:t>
            </a:r>
          </a:p>
        </p:txBody>
      </p:sp>
      <p:sp>
        <p:nvSpPr>
          <p:cNvPr id="20487" name="Text Box 31">
            <a:extLst>
              <a:ext uri="{FF2B5EF4-FFF2-40B4-BE49-F238E27FC236}">
                <a16:creationId xmlns:a16="http://schemas.microsoft.com/office/drawing/2014/main" xmlns="" id="{E1F4C651-26E0-4AA9-AB00-11844561C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1628775"/>
            <a:ext cx="11430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100%</a:t>
            </a:r>
          </a:p>
        </p:txBody>
      </p:sp>
      <p:sp>
        <p:nvSpPr>
          <p:cNvPr id="20488" name="Text Box 32">
            <a:extLst>
              <a:ext uri="{FF2B5EF4-FFF2-40B4-BE49-F238E27FC236}">
                <a16:creationId xmlns:a16="http://schemas.microsoft.com/office/drawing/2014/main" xmlns="" id="{502F6F4A-6D41-449F-99A9-01442E285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4797425"/>
            <a:ext cx="1143000" cy="4667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0%</a:t>
            </a:r>
          </a:p>
        </p:txBody>
      </p:sp>
      <p:sp>
        <p:nvSpPr>
          <p:cNvPr id="20489" name="Text Box 33">
            <a:extLst>
              <a:ext uri="{FF2B5EF4-FFF2-40B4-BE49-F238E27FC236}">
                <a16:creationId xmlns:a16="http://schemas.microsoft.com/office/drawing/2014/main" xmlns="" id="{6C9A8508-6A61-4F78-B4C0-1941427B6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3860800"/>
            <a:ext cx="1143000" cy="466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400">
                <a:latin typeface="Arial" panose="020B0604020202020204" pitchFamily="34" charset="0"/>
              </a:rPr>
              <a:t>15 %</a:t>
            </a:r>
          </a:p>
        </p:txBody>
      </p:sp>
      <p:sp>
        <p:nvSpPr>
          <p:cNvPr id="20490" name="Text Box 34">
            <a:extLst>
              <a:ext uri="{FF2B5EF4-FFF2-40B4-BE49-F238E27FC236}">
                <a16:creationId xmlns:a16="http://schemas.microsoft.com/office/drawing/2014/main" xmlns="" id="{296E3D48-9E1E-4FC4-91C0-CE3D6D888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1844675"/>
            <a:ext cx="1143000" cy="4667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400">
                <a:latin typeface="Arial" panose="020B0604020202020204" pitchFamily="34" charset="0"/>
              </a:rPr>
              <a:t>2.5 %</a:t>
            </a:r>
          </a:p>
        </p:txBody>
      </p:sp>
      <p:sp>
        <p:nvSpPr>
          <p:cNvPr id="20491" name="Text Box 35">
            <a:extLst>
              <a:ext uri="{FF2B5EF4-FFF2-40B4-BE49-F238E27FC236}">
                <a16:creationId xmlns:a16="http://schemas.microsoft.com/office/drawing/2014/main" xmlns="" id="{4ED599EC-C44E-45D0-9955-2BF7AFDD8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2924175"/>
            <a:ext cx="1143000" cy="4667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400" dirty="0">
                <a:latin typeface="Arial" panose="020B0604020202020204" pitchFamily="34" charset="0"/>
              </a:rPr>
              <a:t>50 %</a:t>
            </a:r>
          </a:p>
        </p:txBody>
      </p:sp>
      <p:sp>
        <p:nvSpPr>
          <p:cNvPr id="20492" name="Text Box 36">
            <a:extLst>
              <a:ext uri="{FF2B5EF4-FFF2-40B4-BE49-F238E27FC236}">
                <a16:creationId xmlns:a16="http://schemas.microsoft.com/office/drawing/2014/main" xmlns="" id="{BEDC5FCA-98A0-4A9D-9CBD-CCABC6C87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3500438"/>
            <a:ext cx="1143000" cy="4667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400">
                <a:latin typeface="Arial" panose="020B0604020202020204" pitchFamily="34" charset="0"/>
              </a:rPr>
              <a:t>30 %</a:t>
            </a:r>
          </a:p>
        </p:txBody>
      </p:sp>
      <p:sp>
        <p:nvSpPr>
          <p:cNvPr id="20493" name="Text Box 37">
            <a:extLst>
              <a:ext uri="{FF2B5EF4-FFF2-40B4-BE49-F238E27FC236}">
                <a16:creationId xmlns:a16="http://schemas.microsoft.com/office/drawing/2014/main" xmlns="" id="{92DD5C3E-4500-4123-91AF-3567C9472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3141663"/>
            <a:ext cx="1143000" cy="4667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400">
                <a:latin typeface="Arial" panose="020B0604020202020204" pitchFamily="34" charset="0"/>
              </a:rPr>
              <a:t>10 %</a:t>
            </a:r>
          </a:p>
        </p:txBody>
      </p:sp>
      <p:sp>
        <p:nvSpPr>
          <p:cNvPr id="20494" name="Text Box 38">
            <a:extLst>
              <a:ext uri="{FF2B5EF4-FFF2-40B4-BE49-F238E27FC236}">
                <a16:creationId xmlns:a16="http://schemas.microsoft.com/office/drawing/2014/main" xmlns="" id="{B2659D77-2B05-4C93-8A96-E18EBE3B4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221163"/>
            <a:ext cx="1143000" cy="4667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400">
                <a:latin typeface="Arial" panose="020B0604020202020204" pitchFamily="34" charset="0"/>
              </a:rPr>
              <a:t>25 %</a:t>
            </a:r>
          </a:p>
        </p:txBody>
      </p:sp>
      <p:sp>
        <p:nvSpPr>
          <p:cNvPr id="20495" name="Text Box 39">
            <a:extLst>
              <a:ext uri="{FF2B5EF4-FFF2-40B4-BE49-F238E27FC236}">
                <a16:creationId xmlns:a16="http://schemas.microsoft.com/office/drawing/2014/main" xmlns="" id="{6F9CC260-E595-4704-853A-808EDCFDF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4437063"/>
            <a:ext cx="1143000" cy="4667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400" dirty="0">
                <a:latin typeface="Arial" panose="020B0604020202020204" pitchFamily="34" charset="0"/>
              </a:rPr>
              <a:t>20 %</a:t>
            </a:r>
          </a:p>
        </p:txBody>
      </p:sp>
      <p:sp>
        <p:nvSpPr>
          <p:cNvPr id="20496" name="Text Box 40">
            <a:extLst>
              <a:ext uri="{FF2B5EF4-FFF2-40B4-BE49-F238E27FC236}">
                <a16:creationId xmlns:a16="http://schemas.microsoft.com/office/drawing/2014/main" xmlns="" id="{E45FA6DD-C98F-48E0-B6B2-19BCDB0D0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2492375"/>
            <a:ext cx="1143000" cy="4667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400">
                <a:latin typeface="Arial" panose="020B0604020202020204" pitchFamily="34" charset="0"/>
              </a:rPr>
              <a:t>5 %</a:t>
            </a:r>
          </a:p>
        </p:txBody>
      </p:sp>
      <p:sp>
        <p:nvSpPr>
          <p:cNvPr id="20497" name="TextBox 1">
            <a:extLst>
              <a:ext uri="{FF2B5EF4-FFF2-40B4-BE49-F238E27FC236}">
                <a16:creationId xmlns:a16="http://schemas.microsoft.com/office/drawing/2014/main" xmlns="" id="{BC56F551-2693-4A09-BDF9-2670D3B94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2188" y="6202363"/>
            <a:ext cx="4143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600">
                <a:solidFill>
                  <a:schemeClr val="tx1"/>
                </a:solidFill>
              </a:rPr>
              <a:t>100% Transparent lets all the light through, </a:t>
            </a:r>
          </a:p>
          <a:p>
            <a:r>
              <a:rPr lang="en-GB" altLang="en-US" sz="1600">
                <a:solidFill>
                  <a:schemeClr val="tx1"/>
                </a:solidFill>
              </a:rPr>
              <a:t>0% transparent lets no light through 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067"/>
    </mc:Choice>
    <mc:Fallback>
      <p:transition spd="slow" advTm="780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xmlns="" id="{5C8E2C20-9CF1-40EA-ACED-419491887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" y="115888"/>
            <a:ext cx="9144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GB" altLang="en-US" sz="2400" b="1">
                <a:latin typeface="Comic Sans MS" panose="030F0702030302020204" pitchFamily="66" charset="0"/>
                <a:sym typeface="Wingdings" panose="05000000000000000000" pitchFamily="2" charset="2"/>
              </a:rPr>
              <a:t>Opaque</a:t>
            </a:r>
            <a:r>
              <a:rPr lang="en-GB" altLang="en-US" sz="2400">
                <a:latin typeface="Comic Sans MS" panose="030F0702030302020204" pitchFamily="66" charset="0"/>
                <a:sym typeface="Wingdings" panose="05000000000000000000" pitchFamily="2" charset="2"/>
              </a:rPr>
              <a:t> objects do not allow light to pass through them </a:t>
            </a:r>
          </a:p>
          <a:p>
            <a:pPr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GB" altLang="en-US" sz="2400" b="1">
                <a:latin typeface="Comic Sans MS" panose="030F0702030302020204" pitchFamily="66" charset="0"/>
                <a:sym typeface="Wingdings" panose="05000000000000000000" pitchFamily="2" charset="2"/>
              </a:rPr>
              <a:t>Transparent</a:t>
            </a:r>
            <a:r>
              <a:rPr lang="en-GB" altLang="en-US" sz="2400">
                <a:latin typeface="Comic Sans MS" panose="030F0702030302020204" pitchFamily="66" charset="0"/>
                <a:sym typeface="Wingdings" panose="05000000000000000000" pitchFamily="2" charset="2"/>
              </a:rPr>
              <a:t> things do allow light through. </a:t>
            </a:r>
          </a:p>
          <a:p>
            <a:pPr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GB" altLang="en-US" sz="2400" b="1">
                <a:latin typeface="Comic Sans MS" panose="030F0702030302020204" pitchFamily="66" charset="0"/>
                <a:sym typeface="Wingdings" panose="05000000000000000000" pitchFamily="2" charset="2"/>
              </a:rPr>
              <a:t>Translucent</a:t>
            </a:r>
            <a:r>
              <a:rPr lang="en-GB" altLang="en-US" sz="2400">
                <a:latin typeface="Comic Sans MS" panose="030F0702030302020204" pitchFamily="66" charset="0"/>
                <a:sym typeface="Wingdings" panose="05000000000000000000" pitchFamily="2" charset="2"/>
              </a:rPr>
              <a:t> materials only let through part of the light.</a:t>
            </a:r>
            <a:endParaRPr lang="en-GB" altLang="en-US" sz="2400">
              <a:latin typeface="Comic Sans MS" panose="030F0702030302020204" pitchFamily="66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229"/>
    </mc:Choice>
    <mc:Fallback>
      <p:transition spd="slow" advTm="64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9.1|1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36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5.5|9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3703</TotalTime>
  <Words>164</Words>
  <Application>Microsoft Office PowerPoint</Application>
  <PresentationFormat>On-screen Show (4:3)</PresentationFormat>
  <Paragraphs>28</Paragraphs>
  <Slides>5</Slides>
  <Notes>0</Notes>
  <HiddenSlides>0</HiddenSlides>
  <MMClips>5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Office Theme</vt:lpstr>
      <vt:lpstr>Image</vt:lpstr>
      <vt:lpstr>CorelDRAW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Boardworks Ltd</dc:creator>
  <cp:lastModifiedBy>sophie</cp:lastModifiedBy>
  <cp:revision>413</cp:revision>
  <cp:lastPrinted>2000-09-06T14:07:33Z</cp:lastPrinted>
  <dcterms:created xsi:type="dcterms:W3CDTF">2000-07-23T14:30:27Z</dcterms:created>
  <dcterms:modified xsi:type="dcterms:W3CDTF">2020-04-08T09:50:40Z</dcterms:modified>
</cp:coreProperties>
</file>