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312" r:id="rId2"/>
    <p:sldId id="352" r:id="rId3"/>
    <p:sldId id="258" r:id="rId4"/>
    <p:sldId id="434" r:id="rId5"/>
    <p:sldId id="355" r:id="rId6"/>
    <p:sldId id="356" r:id="rId7"/>
    <p:sldId id="357" r:id="rId8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00FFFF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431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0099"/>
    <a:srgbClr val="FF6600"/>
    <a:srgbClr val="CC6600"/>
    <a:srgbClr val="FF9933"/>
    <a:srgbClr val="010066"/>
    <a:srgbClr val="6600CC"/>
    <a:srgbClr val="71F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4624" autoAdjust="0"/>
  </p:normalViewPr>
  <p:slideViewPr>
    <p:cSldViewPr>
      <p:cViewPr varScale="1">
        <p:scale>
          <a:sx n="81" d="100"/>
          <a:sy n="81" d="100"/>
        </p:scale>
        <p:origin x="1584" y="48"/>
      </p:cViewPr>
      <p:guideLst>
        <p:guide orient="horz" pos="2160"/>
        <p:guide orient="horz" pos="663"/>
        <p:guide pos="43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CB09A24F-5429-42FF-9B79-DF7E908C23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BAC7CB64-AA20-4A2B-9DDB-7CEE944FCE6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0" name="Rectangle 4">
            <a:extLst>
              <a:ext uri="{FF2B5EF4-FFF2-40B4-BE49-F238E27FC236}">
                <a16:creationId xmlns:a16="http://schemas.microsoft.com/office/drawing/2014/main" id="{6C00CA92-49DD-4BB0-BE45-339F9725383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5B7E6B7A-0CA3-4B94-95FA-1E2A2DC8B94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EA941E-CD7D-40C5-B196-BEE738BB8D2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804328F-73BD-4B93-991A-62847EFDC4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603951C-B5C3-4671-B171-CF83C44A687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0B012170-6B10-4EE7-A261-92CC20BFCFD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436961A3-5FCD-4FAA-9CB2-A68919CFBAB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FF70CB24-BBFD-4EBA-92D6-44E139D27C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DF5A2B43-3D69-4E81-BC50-41A8F93D6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C8E7B8-04B7-4004-8C86-F357DC7B2C8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A8755B2-43B8-4AC0-AC35-025FFECF4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EE1400-D938-4B9A-990D-3F8419633E7E}" type="slidenum">
              <a:rPr lang="en-GB" altLang="en-US" sz="1200"/>
              <a:pPr/>
              <a:t>1</a:t>
            </a:fld>
            <a:endParaRPr lang="en-GB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86E46D4-F5D9-4C01-BBDF-89F65E8B82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8C1123C4-A1FF-4BE1-9BA0-F5E2238F3D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18C32E9-2641-4597-88AF-D0663F1EE6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450BF2-5123-4E64-8FE5-36EF9025937D}" type="slidenum">
              <a:rPr lang="en-GB" altLang="en-US" sz="1200"/>
              <a:pPr/>
              <a:t>3</a:t>
            </a:fld>
            <a:endParaRPr lang="en-GB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785C018-B434-4960-808C-585B7584D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A027729-B2CF-4E57-838F-62E90A165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7832CDF-7FB1-4A58-9588-F6A925C769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24B35E-F16E-4F58-90B7-0D081EE0697D}" type="slidenum">
              <a:rPr lang="en-GB" altLang="en-US" sz="1200"/>
              <a:pPr/>
              <a:t>4</a:t>
            </a:fld>
            <a:endParaRPr lang="en-GB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1AEEA1D-3FAB-4B02-9D83-806B5A6BA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F2E39166-3C3A-445B-9A4D-749F3DEB0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8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>
            <a:extLst>
              <a:ext uri="{FF2B5EF4-FFF2-40B4-BE49-F238E27FC236}">
                <a16:creationId xmlns:a16="http://schemas.microsoft.com/office/drawing/2014/main" id="{895B02FF-79ED-4960-81A6-A3BE2142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C63CD90B-8B21-492C-9B66-43DC531C4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2004</a:t>
            </a:r>
          </a:p>
        </p:txBody>
      </p:sp>
      <p:pic>
        <p:nvPicPr>
          <p:cNvPr id="4" name="Picture 4" descr="boardworks_logo">
            <a:extLst>
              <a:ext uri="{FF2B5EF4-FFF2-40B4-BE49-F238E27FC236}">
                <a16:creationId xmlns:a16="http://schemas.microsoft.com/office/drawing/2014/main" id="{5E113F5C-F553-4569-9709-AC618E64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CCA01A-DC63-4CE7-B24E-72F32044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DC20402E-D0F6-4DA4-9847-C9636E88C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1 of 20</a:t>
            </a:r>
            <a:endParaRPr lang="en-US" sz="12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7" name="Picture 7" descr="underline">
            <a:extLst>
              <a:ext uri="{FF2B5EF4-FFF2-40B4-BE49-F238E27FC236}">
                <a16:creationId xmlns:a16="http://schemas.microsoft.com/office/drawing/2014/main" id="{CC2BDFB7-4B47-478D-A013-06F8ED544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D4A894AF-4BF3-407E-AFA0-C9480B5BB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2005</a:t>
            </a:r>
          </a:p>
        </p:txBody>
      </p:sp>
      <p:pic>
        <p:nvPicPr>
          <p:cNvPr id="9" name="Picture 9" descr="boardworks_logo">
            <a:extLst>
              <a:ext uri="{FF2B5EF4-FFF2-40B4-BE49-F238E27FC236}">
                <a16:creationId xmlns:a16="http://schemas.microsoft.com/office/drawing/2014/main" id="{45EB2059-CBE9-485E-A7A2-A57C59C43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>
            <a:extLst>
              <a:ext uri="{FF2B5EF4-FFF2-40B4-BE49-F238E27FC236}">
                <a16:creationId xmlns:a16="http://schemas.microsoft.com/office/drawing/2014/main" id="{B28462C5-0A70-49C8-80B2-4EF34BB870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fld id="{D837E332-081E-41E3-ADCE-2C773C304203}" type="slidenum">
              <a:rPr lang="en-GB" altLang="en-US" sz="1200" b="1">
                <a:solidFill>
                  <a:schemeClr val="bg1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r>
              <a:rPr lang="en-GB" altLang="en-US" sz="1200" b="1">
                <a:solidFill>
                  <a:schemeClr val="bg1"/>
                </a:solidFill>
              </a:rPr>
              <a:t> of 25</a:t>
            </a:r>
          </a:p>
        </p:txBody>
      </p:sp>
    </p:spTree>
    <p:extLst>
      <p:ext uri="{BB962C8B-B14F-4D97-AF65-F5344CB8AC3E}">
        <p14:creationId xmlns:p14="http://schemas.microsoft.com/office/powerpoint/2010/main" val="339845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0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00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16688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69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39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2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77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48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14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572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296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33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derline">
            <a:extLst>
              <a:ext uri="{FF2B5EF4-FFF2-40B4-BE49-F238E27FC236}">
                <a16:creationId xmlns:a16="http://schemas.microsoft.com/office/drawing/2014/main" id="{A676DE76-17D0-43F1-ABA6-8E61511E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3" name="Text Box 3">
            <a:extLst>
              <a:ext uri="{FF2B5EF4-FFF2-40B4-BE49-F238E27FC236}">
                <a16:creationId xmlns:a16="http://schemas.microsoft.com/office/drawing/2014/main" id="{5471A34D-DD28-41E1-B755-7856A482E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2004</a:t>
            </a:r>
          </a:p>
        </p:txBody>
      </p:sp>
      <p:pic>
        <p:nvPicPr>
          <p:cNvPr id="4100" name="Picture 4" descr="swish">
            <a:extLst>
              <a:ext uri="{FF2B5EF4-FFF2-40B4-BE49-F238E27FC236}">
                <a16:creationId xmlns:a16="http://schemas.microsoft.com/office/drawing/2014/main" id="{A5EAB8FD-944A-4B9C-A989-A4696DBAA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boardworks_logo">
            <a:extLst>
              <a:ext uri="{FF2B5EF4-FFF2-40B4-BE49-F238E27FC236}">
                <a16:creationId xmlns:a16="http://schemas.microsoft.com/office/drawing/2014/main" id="{91D2704D-36EB-47F9-8554-41B8991E3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right_button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F568C2-3A9D-4E9C-91AD-A35B3A32D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left_button">
            <a:extLst>
              <a:ext uri="{FF2B5EF4-FFF2-40B4-BE49-F238E27FC236}">
                <a16:creationId xmlns:a16="http://schemas.microsoft.com/office/drawing/2014/main" id="{446653FA-594E-4DA1-B079-F2C673E84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8" name="Text Box 8">
            <a:extLst>
              <a:ext uri="{FF2B5EF4-FFF2-40B4-BE49-F238E27FC236}">
                <a16:creationId xmlns:a16="http://schemas.microsoft.com/office/drawing/2014/main" id="{65B9869F-6698-4831-9FC8-8FA10D62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1 of 20</a:t>
            </a:r>
            <a:endParaRPr lang="en-US" sz="12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4105" name="Picture 9" descr="underline">
            <a:extLst>
              <a:ext uri="{FF2B5EF4-FFF2-40B4-BE49-F238E27FC236}">
                <a16:creationId xmlns:a16="http://schemas.microsoft.com/office/drawing/2014/main" id="{907DAFCF-634B-4853-92BE-B174DE4DF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70" name="Text Box 10">
            <a:extLst>
              <a:ext uri="{FF2B5EF4-FFF2-40B4-BE49-F238E27FC236}">
                <a16:creationId xmlns:a16="http://schemas.microsoft.com/office/drawing/2014/main" id="{A59D6E57-4D02-45A5-B26E-B36E92D43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2005</a:t>
            </a:r>
          </a:p>
        </p:txBody>
      </p:sp>
      <p:pic>
        <p:nvPicPr>
          <p:cNvPr id="4107" name="Picture 11" descr="swish">
            <a:extLst>
              <a:ext uri="{FF2B5EF4-FFF2-40B4-BE49-F238E27FC236}">
                <a16:creationId xmlns:a16="http://schemas.microsoft.com/office/drawing/2014/main" id="{19C53194-806C-4686-870C-BF2A08367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boardworks_logo">
            <a:extLst>
              <a:ext uri="{FF2B5EF4-FFF2-40B4-BE49-F238E27FC236}">
                <a16:creationId xmlns:a16="http://schemas.microsoft.com/office/drawing/2014/main" id="{AF2C7B39-C98F-4833-B4DF-8E9B850F5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left_button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65757BB-8D07-4FCD-B317-AC4757F3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Rectangle 15">
            <a:extLst>
              <a:ext uri="{FF2B5EF4-FFF2-40B4-BE49-F238E27FC236}">
                <a16:creationId xmlns:a16="http://schemas.microsoft.com/office/drawing/2014/main" id="{DF31FDD6-2D31-49C6-A3AA-557D90566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       Click to edit Master title style</a:t>
            </a:r>
          </a:p>
        </p:txBody>
      </p:sp>
      <p:sp>
        <p:nvSpPr>
          <p:cNvPr id="271386" name="Text Box 26">
            <a:extLst>
              <a:ext uri="{FF2B5EF4-FFF2-40B4-BE49-F238E27FC236}">
                <a16:creationId xmlns:a16="http://schemas.microsoft.com/office/drawing/2014/main" id="{14BF1726-2DEF-45D3-ADE4-1F4AEE7C88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624638"/>
            <a:ext cx="11160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fld id="{A3C7532E-0A6A-48A1-A3A3-03783E170730}" type="slidenum">
              <a:rPr lang="en-GB" altLang="en-US" sz="1200" b="1">
                <a:solidFill>
                  <a:schemeClr val="bg1"/>
                </a:solidFill>
              </a:rPr>
              <a:pPr algn="l" eaLnBrk="1" hangingPunct="1">
                <a:spcBef>
                  <a:spcPct val="50000"/>
                </a:spcBef>
              </a:pPr>
              <a:t>‹#›</a:t>
            </a:fld>
            <a:r>
              <a:rPr lang="en-GB" altLang="en-US" sz="1200" b="1">
                <a:solidFill>
                  <a:schemeClr val="bg1"/>
                </a:solidFill>
              </a:rPr>
              <a:t> of 25</a:t>
            </a:r>
          </a:p>
        </p:txBody>
      </p:sp>
      <p:grpSp>
        <p:nvGrpSpPr>
          <p:cNvPr id="4112" name="Group 45">
            <a:extLst>
              <a:ext uri="{FF2B5EF4-FFF2-40B4-BE49-F238E27FC236}">
                <a16:creationId xmlns:a16="http://schemas.microsoft.com/office/drawing/2014/main" id="{81A3D16A-AC07-434C-8C39-1ED0640389B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34950" y="90488"/>
            <a:ext cx="360363" cy="360362"/>
            <a:chOff x="1247" y="890"/>
            <a:chExt cx="227" cy="227"/>
          </a:xfrm>
        </p:grpSpPr>
        <p:sp>
          <p:nvSpPr>
            <p:cNvPr id="271406" name="Oval 46">
              <a:extLst>
                <a:ext uri="{FF2B5EF4-FFF2-40B4-BE49-F238E27FC236}">
                  <a16:creationId xmlns:a16="http://schemas.microsoft.com/office/drawing/2014/main" id="{CB6932D8-80F9-4853-8C99-74ECF8E4AE21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solidFill>
              <a:srgbClr val="01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sp>
          <p:nvSpPr>
            <p:cNvPr id="271407" name="Oval 47">
              <a:extLst>
                <a:ext uri="{FF2B5EF4-FFF2-40B4-BE49-F238E27FC236}">
                  <a16:creationId xmlns:a16="http://schemas.microsoft.com/office/drawing/2014/main" id="{2D0F889B-65D1-4719-8DE4-BF678E0891D5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1247" y="890"/>
              <a:ext cx="227" cy="227"/>
            </a:xfrm>
            <a:prstGeom prst="ellipse">
              <a:avLst/>
            </a:prstGeom>
            <a:noFill/>
            <a:ln w="22860">
              <a:solidFill>
                <a:srgbClr val="010066"/>
              </a:solidFill>
              <a:round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>
                <a:defRPr/>
              </a:pPr>
              <a:endParaRPr lang="en-GB">
                <a:latin typeface="Arial" charset="0"/>
                <a:cs typeface="+mn-cs"/>
              </a:endParaRPr>
            </a:p>
          </p:txBody>
        </p:sp>
        <p:pic>
          <p:nvPicPr>
            <p:cNvPr id="4115" name="Picture 48" descr="KS3_chemistry_orange">
              <a:extLst>
                <a:ext uri="{FF2B5EF4-FFF2-40B4-BE49-F238E27FC236}">
                  <a16:creationId xmlns:a16="http://schemas.microsoft.com/office/drawing/2014/main" id="{7BFE2896-A8CE-4F80-8AD5-09795EDD091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" y="905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Picture 49" descr="7G_image1">
              <a:extLst>
                <a:ext uri="{FF2B5EF4-FFF2-40B4-BE49-F238E27FC236}">
                  <a16:creationId xmlns:a16="http://schemas.microsoft.com/office/drawing/2014/main" id="{BF6C0EF7-38CC-4880-86AA-F0048DD0A0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" y="955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7" name="Picture 50" descr="7G_image2">
              <a:extLst>
                <a:ext uri="{FF2B5EF4-FFF2-40B4-BE49-F238E27FC236}">
                  <a16:creationId xmlns:a16="http://schemas.microsoft.com/office/drawing/2014/main" id="{DE10B5CF-3FCF-4B4E-921C-124ED971717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" y="917"/>
              <a:ext cx="8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wmf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>
            <a:extLst>
              <a:ext uri="{FF2B5EF4-FFF2-40B4-BE49-F238E27FC236}">
                <a16:creationId xmlns:a16="http://schemas.microsoft.com/office/drawing/2014/main" id="{5132658F-1A40-427D-87A0-E770D73524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9538" y="773113"/>
            <a:ext cx="5578475" cy="5578475"/>
          </a:xfrm>
          <a:prstGeom prst="ellipse">
            <a:avLst/>
          </a:prstGeom>
          <a:solidFill>
            <a:srgbClr val="01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7" name="Oval 3">
            <a:extLst>
              <a:ext uri="{FF2B5EF4-FFF2-40B4-BE49-F238E27FC236}">
                <a16:creationId xmlns:a16="http://schemas.microsoft.com/office/drawing/2014/main" id="{35869980-D28D-4826-BD01-A82FFE1FD2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2413" y="928688"/>
            <a:ext cx="5289550" cy="5289550"/>
          </a:xfrm>
          <a:prstGeom prst="ellipse">
            <a:avLst/>
          </a:prstGeom>
          <a:noFill/>
          <a:ln w="2794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Oval 4">
            <a:extLst>
              <a:ext uri="{FF2B5EF4-FFF2-40B4-BE49-F238E27FC236}">
                <a16:creationId xmlns:a16="http://schemas.microsoft.com/office/drawing/2014/main" id="{826FFB37-5745-4631-8D05-7F8CFC582A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7525" y="2663825"/>
            <a:ext cx="2087563" cy="2087563"/>
          </a:xfrm>
          <a:prstGeom prst="ellipse">
            <a:avLst/>
          </a:prstGeom>
          <a:noFill/>
          <a:ln w="1778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49" name="Oval 5">
            <a:extLst>
              <a:ext uri="{FF2B5EF4-FFF2-40B4-BE49-F238E27FC236}">
                <a16:creationId xmlns:a16="http://schemas.microsoft.com/office/drawing/2014/main" id="{DE54F7AA-10F1-4EFD-9BEB-FBB39D09BE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29225" y="549275"/>
            <a:ext cx="2087563" cy="2087563"/>
          </a:xfrm>
          <a:prstGeom prst="ellipse">
            <a:avLst/>
          </a:prstGeom>
          <a:noFill/>
          <a:ln w="177800">
            <a:solidFill>
              <a:srgbClr val="01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6151" name="Picture 7" descr="KS3_chemistry_orange">
            <a:extLst>
              <a:ext uri="{FF2B5EF4-FFF2-40B4-BE49-F238E27FC236}">
                <a16:creationId xmlns:a16="http://schemas.microsoft.com/office/drawing/2014/main" id="{27B24936-E458-45B0-A529-8B6BFD29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2741613"/>
            <a:ext cx="19256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KS3_chemistry_orange">
            <a:extLst>
              <a:ext uri="{FF2B5EF4-FFF2-40B4-BE49-F238E27FC236}">
                <a16:creationId xmlns:a16="http://schemas.microsoft.com/office/drawing/2014/main" id="{8080049B-034F-442D-BBEF-9DCC5D4A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620713"/>
            <a:ext cx="1925638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KS3_chemistry_orange">
            <a:extLst>
              <a:ext uri="{FF2B5EF4-FFF2-40B4-BE49-F238E27FC236}">
                <a16:creationId xmlns:a16="http://schemas.microsoft.com/office/drawing/2014/main" id="{37BA78F9-6A79-496A-A68A-AF953EAF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1052513"/>
            <a:ext cx="50387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AutoShape 10">
            <a:extLst>
              <a:ext uri="{FF2B5EF4-FFF2-40B4-BE49-F238E27FC236}">
                <a16:creationId xmlns:a16="http://schemas.microsoft.com/office/drawing/2014/main" id="{8BFDAE89-4E2E-4260-A481-C84B226B866A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52413" y="188913"/>
            <a:ext cx="5111750" cy="981075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 lIns="0" rIns="0"/>
          <a:lstStyle/>
          <a:p>
            <a:pPr algn="ctr" eaLnBrk="1" hangingPunct="1"/>
            <a:r>
              <a:rPr lang="en-GB" altLang="en-US" sz="4000">
                <a:solidFill>
                  <a:schemeClr val="bg1"/>
                </a:solidFill>
              </a:rPr>
              <a:t>Chemistry</a:t>
            </a:r>
          </a:p>
        </p:txBody>
      </p:sp>
      <p:sp>
        <p:nvSpPr>
          <p:cNvPr id="6155" name="AutoShape 11">
            <a:extLst>
              <a:ext uri="{FF2B5EF4-FFF2-40B4-BE49-F238E27FC236}">
                <a16:creationId xmlns:a16="http://schemas.microsoft.com/office/drawing/2014/main" id="{4D4E12BE-E3FD-4415-B168-E774003E6AC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572000" y="5013176"/>
            <a:ext cx="4464050" cy="1008062"/>
          </a:xfrm>
          <a:prstGeom prst="roundRect">
            <a:avLst>
              <a:gd name="adj" fmla="val 43579"/>
            </a:avLst>
          </a:prstGeom>
          <a:solidFill>
            <a:srgbClr val="010066"/>
          </a:solidFill>
          <a:ln w="63500">
            <a:solidFill>
              <a:srgbClr val="9900CC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3400" b="1" dirty="0">
                <a:solidFill>
                  <a:schemeClr val="bg1"/>
                </a:solidFill>
              </a:rPr>
              <a:t>Classifying materials - R</a:t>
            </a:r>
          </a:p>
        </p:txBody>
      </p:sp>
      <p:pic>
        <p:nvPicPr>
          <p:cNvPr id="6156" name="Picture 16" descr="7G_image1">
            <a:extLst>
              <a:ext uri="{FF2B5EF4-FFF2-40B4-BE49-F238E27FC236}">
                <a16:creationId xmlns:a16="http://schemas.microsoft.com/office/drawing/2014/main" id="{48D56AC5-9CD6-4EE2-9748-241CAD0C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342582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7" descr="7G_image2">
            <a:extLst>
              <a:ext uri="{FF2B5EF4-FFF2-40B4-BE49-F238E27FC236}">
                <a16:creationId xmlns:a16="http://schemas.microsoft.com/office/drawing/2014/main" id="{92EE69B9-A98C-46B8-A79E-67890ECB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12875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8" descr="7G_image1">
            <a:extLst>
              <a:ext uri="{FF2B5EF4-FFF2-40B4-BE49-F238E27FC236}">
                <a16:creationId xmlns:a16="http://schemas.microsoft.com/office/drawing/2014/main" id="{DA16ABD6-5647-4D19-A2BA-6F43D5579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6937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9" descr="7G_image2">
            <a:extLst>
              <a:ext uri="{FF2B5EF4-FFF2-40B4-BE49-F238E27FC236}">
                <a16:creationId xmlns:a16="http://schemas.microsoft.com/office/drawing/2014/main" id="{73C99CE3-04ED-41A5-9041-687F6D1B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2852738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D689708-0197-4A97-9609-75BF8E2C4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	Lesson objectives</a:t>
            </a: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3A977329-E0AF-47DA-8868-32D4B7522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To be group materials as solid, liquid or gas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List the properties of each group</a:t>
            </a: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6" descr="wipes">
            <a:extLst>
              <a:ext uri="{FF2B5EF4-FFF2-40B4-BE49-F238E27FC236}">
                <a16:creationId xmlns:a16="http://schemas.microsoft.com/office/drawing/2014/main" id="{8523BBFC-D99E-4505-B451-B44B9364F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628775"/>
            <a:ext cx="141763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6">
            <a:extLst>
              <a:ext uri="{FF2B5EF4-FFF2-40B4-BE49-F238E27FC236}">
                <a16:creationId xmlns:a16="http://schemas.microsoft.com/office/drawing/2014/main" id="{29A8BF4D-63B1-4F1A-9760-63E57152E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      Three states of matter</a:t>
            </a:r>
          </a:p>
        </p:txBody>
      </p:sp>
      <p:pic>
        <p:nvPicPr>
          <p:cNvPr id="1029" name="Picture 31" descr="carrots">
            <a:extLst>
              <a:ext uri="{FF2B5EF4-FFF2-40B4-BE49-F238E27FC236}">
                <a16:creationId xmlns:a16="http://schemas.microsoft.com/office/drawing/2014/main" id="{95D42B87-6030-4A65-B800-394E5F0A5AB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9713"/>
            <a:ext cx="1439862" cy="1992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7">
            <a:extLst>
              <a:ext uri="{FF2B5EF4-FFF2-40B4-BE49-F238E27FC236}">
                <a16:creationId xmlns:a16="http://schemas.microsoft.com/office/drawing/2014/main" id="{A8F247C0-D986-4726-9980-AF13D0A3050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1150" y="1628775"/>
          <a:ext cx="935038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 Publisher Image" r:id="rId5" imgW="809640" imgH="2685960" progId="PictPub.Image.7">
                  <p:embed/>
                </p:oleObj>
              </mc:Choice>
              <mc:Fallback>
                <p:oleObj name="Picture Publisher Image" r:id="rId5" imgW="809640" imgH="2685960" progId="PictPub.Image.7">
                  <p:embed/>
                  <p:pic>
                    <p:nvPicPr>
                      <p:cNvPr id="1026" name="Object 7">
                        <a:extLst>
                          <a:ext uri="{FF2B5EF4-FFF2-40B4-BE49-F238E27FC236}">
                            <a16:creationId xmlns:a16="http://schemas.microsoft.com/office/drawing/2014/main" id="{A8F247C0-D986-4726-9980-AF13D0A305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1628775"/>
                        <a:ext cx="935038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37" descr="clock2">
            <a:extLst>
              <a:ext uri="{FF2B5EF4-FFF2-40B4-BE49-F238E27FC236}">
                <a16:creationId xmlns:a16="http://schemas.microsoft.com/office/drawing/2014/main" id="{513D822B-25DD-4F66-B4B5-980BD6BE1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14414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39" descr="washing-up liquid">
            <a:extLst>
              <a:ext uri="{FF2B5EF4-FFF2-40B4-BE49-F238E27FC236}">
                <a16:creationId xmlns:a16="http://schemas.microsoft.com/office/drawing/2014/main" id="{C0D51235-F3D6-4584-8652-784C18B80452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28775"/>
            <a:ext cx="1298575" cy="1944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1" descr="orange juice">
            <a:extLst>
              <a:ext uri="{FF2B5EF4-FFF2-40B4-BE49-F238E27FC236}">
                <a16:creationId xmlns:a16="http://schemas.microsoft.com/office/drawing/2014/main" id="{88B7925F-6B71-4C0E-9787-6CFF8A310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628775"/>
            <a:ext cx="12255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2" descr="gas_flame">
            <a:extLst>
              <a:ext uri="{FF2B5EF4-FFF2-40B4-BE49-F238E27FC236}">
                <a16:creationId xmlns:a16="http://schemas.microsoft.com/office/drawing/2014/main" id="{0B5A47ED-F912-4FB3-9F97-82FFF2B8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4950"/>
            <a:ext cx="22082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43" descr="sun">
            <a:extLst>
              <a:ext uri="{FF2B5EF4-FFF2-40B4-BE49-F238E27FC236}">
                <a16:creationId xmlns:a16="http://schemas.microsoft.com/office/drawing/2014/main" id="{852CEAA2-BD47-4073-BB76-0D3F7C79F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628775"/>
            <a:ext cx="125730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28" name="Oval 44">
            <a:extLst>
              <a:ext uri="{FF2B5EF4-FFF2-40B4-BE49-F238E27FC236}">
                <a16:creationId xmlns:a16="http://schemas.microsoft.com/office/drawing/2014/main" id="{9742547E-A609-4941-9080-91333AA694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9725" y="809625"/>
            <a:ext cx="252413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35921" dir="2700000" algn="ctr" rotWithShape="0">
              <a:srgbClr val="B2B2B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GB">
              <a:latin typeface="Arial" charset="0"/>
              <a:cs typeface="+mn-cs"/>
            </a:endParaRPr>
          </a:p>
        </p:txBody>
      </p:sp>
      <p:sp>
        <p:nvSpPr>
          <p:cNvPr id="195631" name="Text Box 47">
            <a:extLst>
              <a:ext uri="{FF2B5EF4-FFF2-40B4-BE49-F238E27FC236}">
                <a16:creationId xmlns:a16="http://schemas.microsoft.com/office/drawing/2014/main" id="{91E161F7-7D5A-464F-B1EC-E0121DBD1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519488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 b="1">
                <a:solidFill>
                  <a:srgbClr val="010067"/>
                </a:solidFill>
              </a:rPr>
              <a:t>solid</a:t>
            </a:r>
          </a:p>
        </p:txBody>
      </p:sp>
      <p:pic>
        <p:nvPicPr>
          <p:cNvPr id="1037" name="Picture 48" descr="wooden guitar">
            <a:extLst>
              <a:ext uri="{FF2B5EF4-FFF2-40B4-BE49-F238E27FC236}">
                <a16:creationId xmlns:a16="http://schemas.microsoft.com/office/drawing/2014/main" id="{5894E0C4-A9CF-4ACA-BCA5-D6310952E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32250"/>
            <a:ext cx="143986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33" name="Text Box 49">
            <a:extLst>
              <a:ext uri="{FF2B5EF4-FFF2-40B4-BE49-F238E27FC236}">
                <a16:creationId xmlns:a16="http://schemas.microsoft.com/office/drawing/2014/main" id="{9BD0FBE7-6302-450C-901F-AF4D1D1CB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1650" y="3494088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 b="1">
                <a:solidFill>
                  <a:srgbClr val="010067"/>
                </a:solidFill>
              </a:rPr>
              <a:t>liquid</a:t>
            </a:r>
          </a:p>
        </p:txBody>
      </p:sp>
      <p:pic>
        <p:nvPicPr>
          <p:cNvPr id="1039" name="Picture 50" descr="Lynmouth4">
            <a:extLst>
              <a:ext uri="{FF2B5EF4-FFF2-40B4-BE49-F238E27FC236}">
                <a16:creationId xmlns:a16="http://schemas.microsoft.com/office/drawing/2014/main" id="{1EE9609E-2731-4E81-BBE2-6F00AA8F3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22" r="13287"/>
          <a:stretch>
            <a:fillRect/>
          </a:stretch>
        </p:blipFill>
        <p:spPr bwMode="auto">
          <a:xfrm>
            <a:off x="3735388" y="4044950"/>
            <a:ext cx="2665412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35" name="Text Box 51">
            <a:extLst>
              <a:ext uri="{FF2B5EF4-FFF2-40B4-BE49-F238E27FC236}">
                <a16:creationId xmlns:a16="http://schemas.microsoft.com/office/drawing/2014/main" id="{819F0E79-0694-4E86-82E5-066EADC0E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4863" y="3475038"/>
            <a:ext cx="1368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3200" b="1">
                <a:solidFill>
                  <a:srgbClr val="010067"/>
                </a:solidFill>
              </a:rPr>
              <a:t>gas</a:t>
            </a:r>
          </a:p>
        </p:txBody>
      </p:sp>
      <p:sp>
        <p:nvSpPr>
          <p:cNvPr id="1041" name="AutoShape 53">
            <a:extLst>
              <a:ext uri="{FF2B5EF4-FFF2-40B4-BE49-F238E27FC236}">
                <a16:creationId xmlns:a16="http://schemas.microsoft.com/office/drawing/2014/main" id="{FB30FF38-70C4-4639-B940-868DC1AB9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557338"/>
            <a:ext cx="3097212" cy="4570412"/>
          </a:xfrm>
          <a:prstGeom prst="roundRect">
            <a:avLst>
              <a:gd name="adj" fmla="val 4662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42" name="AutoShape 56">
            <a:extLst>
              <a:ext uri="{FF2B5EF4-FFF2-40B4-BE49-F238E27FC236}">
                <a16:creationId xmlns:a16="http://schemas.microsoft.com/office/drawing/2014/main" id="{07E9FB0D-16F5-4B3F-A475-FCD0F442A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1557338"/>
            <a:ext cx="2447925" cy="4570412"/>
          </a:xfrm>
          <a:prstGeom prst="roundRect">
            <a:avLst>
              <a:gd name="adj" fmla="val 4662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43" name="AutoShape 57">
            <a:extLst>
              <a:ext uri="{FF2B5EF4-FFF2-40B4-BE49-F238E27FC236}">
                <a16:creationId xmlns:a16="http://schemas.microsoft.com/office/drawing/2014/main" id="{EB8A18DC-4A32-4A5C-8964-CA285D574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1557338"/>
            <a:ext cx="2879725" cy="4570412"/>
          </a:xfrm>
          <a:prstGeom prst="roundRect">
            <a:avLst>
              <a:gd name="adj" fmla="val 4662"/>
            </a:avLst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44" name="Text Box 61">
            <a:extLst>
              <a:ext uri="{FF2B5EF4-FFF2-40B4-BE49-F238E27FC236}">
                <a16:creationId xmlns:a16="http://schemas.microsoft.com/office/drawing/2014/main" id="{2D6B3A4A-45E1-4CD6-9D0D-AFFFACC3F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700088"/>
            <a:ext cx="8443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lang="en-GB" altLang="en-US" dirty="0">
                <a:solidFill>
                  <a:srgbClr val="010067"/>
                </a:solidFill>
              </a:rPr>
              <a:t>At room temperature most substances exist in one of three </a:t>
            </a:r>
            <a:r>
              <a:rPr lang="en-GB" altLang="en-US" dirty="0">
                <a:solidFill>
                  <a:srgbClr val="FF6600"/>
                </a:solidFill>
              </a:rPr>
              <a:t>physical</a:t>
            </a:r>
            <a:r>
              <a:rPr lang="en-GB" altLang="en-US" dirty="0">
                <a:solidFill>
                  <a:srgbClr val="010067"/>
                </a:solidFill>
              </a:rPr>
              <a:t> states.</a:t>
            </a:r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631" grpId="0"/>
      <p:bldP spid="195633" grpId="0"/>
      <p:bldP spid="1956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>
            <a:extLst>
              <a:ext uri="{FF2B5EF4-FFF2-40B4-BE49-F238E27FC236}">
                <a16:creationId xmlns:a16="http://schemas.microsoft.com/office/drawing/2014/main" id="{E179EEAD-356E-47EB-88CD-7FDA119219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56376" cy="549275"/>
          </a:xfrm>
        </p:spPr>
        <p:txBody>
          <a:bodyPr/>
          <a:lstStyle/>
          <a:p>
            <a:pPr eaLnBrk="1" hangingPunct="1"/>
            <a:r>
              <a:rPr lang="en-GB" altLang="en-US" dirty="0"/>
              <a:t>      Task: Three states of matter - materials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0C3E105-B778-4D85-9169-8BF165D293CF}"/>
              </a:ext>
            </a:extLst>
          </p:cNvPr>
          <p:cNvGrpSpPr/>
          <p:nvPr/>
        </p:nvGrpSpPr>
        <p:grpSpPr>
          <a:xfrm>
            <a:off x="2006012" y="913188"/>
            <a:ext cx="1481075" cy="1572343"/>
            <a:chOff x="1356321" y="818457"/>
            <a:chExt cx="1481075" cy="15723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1A74CB8-F8DA-40C2-AFE1-36BC2619A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6321" y="818457"/>
              <a:ext cx="1341512" cy="134151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FED316-5F99-45BC-8DB9-14FCA307BFAD}"/>
                </a:ext>
              </a:extLst>
            </p:cNvPr>
            <p:cNvSpPr txBox="1"/>
            <p:nvPr/>
          </p:nvSpPr>
          <p:spPr>
            <a:xfrm>
              <a:off x="1915348" y="1929135"/>
              <a:ext cx="922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wood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BABFFBC-0B2A-4A7B-B249-174573078AD8}"/>
              </a:ext>
            </a:extLst>
          </p:cNvPr>
          <p:cNvGrpSpPr/>
          <p:nvPr/>
        </p:nvGrpSpPr>
        <p:grpSpPr>
          <a:xfrm>
            <a:off x="3681240" y="769490"/>
            <a:ext cx="1804710" cy="2202393"/>
            <a:chOff x="3068123" y="792155"/>
            <a:chExt cx="1804710" cy="220239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DF7457-4471-4E3C-8B2C-EC332C7C9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8123" y="792155"/>
              <a:ext cx="1804710" cy="180471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06E5AB-5F4A-4CA7-968E-1DE5237ED1D0}"/>
                </a:ext>
              </a:extLst>
            </p:cNvPr>
            <p:cNvSpPr txBox="1"/>
            <p:nvPr/>
          </p:nvSpPr>
          <p:spPr>
            <a:xfrm>
              <a:off x="3656564" y="2532883"/>
              <a:ext cx="938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water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96DBBE-9ADB-47BF-A7A9-55867C54073E}"/>
              </a:ext>
            </a:extLst>
          </p:cNvPr>
          <p:cNvGrpSpPr/>
          <p:nvPr/>
        </p:nvGrpSpPr>
        <p:grpSpPr>
          <a:xfrm>
            <a:off x="6622365" y="4561938"/>
            <a:ext cx="2088233" cy="1995322"/>
            <a:chOff x="6622365" y="4561938"/>
            <a:chExt cx="2088233" cy="19953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564452C-5362-4BEB-89D4-645230E744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217" t="7134" r="9135" b="3230"/>
            <a:stretch/>
          </p:blipFill>
          <p:spPr>
            <a:xfrm>
              <a:off x="6622365" y="4561938"/>
              <a:ext cx="2088233" cy="165633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32D87E-DA35-4EE1-91F1-02E34B140EBE}"/>
                </a:ext>
              </a:extLst>
            </p:cNvPr>
            <p:cNvSpPr txBox="1"/>
            <p:nvPr/>
          </p:nvSpPr>
          <p:spPr>
            <a:xfrm>
              <a:off x="6985702" y="6095595"/>
              <a:ext cx="1470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plasticine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412AAAC-EDDD-4A41-A91F-500A45ADF45F}"/>
              </a:ext>
            </a:extLst>
          </p:cNvPr>
          <p:cNvGrpSpPr/>
          <p:nvPr/>
        </p:nvGrpSpPr>
        <p:grpSpPr>
          <a:xfrm>
            <a:off x="3323440" y="5265279"/>
            <a:ext cx="1583489" cy="1406082"/>
            <a:chOff x="3323440" y="5265279"/>
            <a:chExt cx="1583489" cy="14060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DD708A-CA14-4084-A627-A58E98D0A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3440" y="5265279"/>
              <a:ext cx="1583489" cy="118608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B40483-7E1B-457E-A33E-ABCB70778586}"/>
                </a:ext>
              </a:extLst>
            </p:cNvPr>
            <p:cNvSpPr txBox="1"/>
            <p:nvPr/>
          </p:nvSpPr>
          <p:spPr>
            <a:xfrm>
              <a:off x="3894725" y="6209696"/>
              <a:ext cx="766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rock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570E88-8F64-42F3-9337-FC4C11DE1367}"/>
              </a:ext>
            </a:extLst>
          </p:cNvPr>
          <p:cNvGrpSpPr/>
          <p:nvPr/>
        </p:nvGrpSpPr>
        <p:grpSpPr>
          <a:xfrm>
            <a:off x="516204" y="2214382"/>
            <a:ext cx="1423987" cy="1966790"/>
            <a:chOff x="603090" y="2498440"/>
            <a:chExt cx="1423987" cy="19667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0213CC-C9EC-4221-B9D1-2D1FFD58C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0000"/>
            <a:stretch/>
          </p:blipFill>
          <p:spPr>
            <a:xfrm>
              <a:off x="603090" y="2498440"/>
              <a:ext cx="1423987" cy="16002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C4BD5C-801C-4C25-89D8-0783F1703E6A}"/>
                </a:ext>
              </a:extLst>
            </p:cNvPr>
            <p:cNvSpPr txBox="1"/>
            <p:nvPr/>
          </p:nvSpPr>
          <p:spPr>
            <a:xfrm>
              <a:off x="948636" y="4003565"/>
              <a:ext cx="7328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milk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EBAF00E-D41C-48F0-BAA8-D7D1B1DE7987}"/>
              </a:ext>
            </a:extLst>
          </p:cNvPr>
          <p:cNvGrpSpPr/>
          <p:nvPr/>
        </p:nvGrpSpPr>
        <p:grpSpPr>
          <a:xfrm>
            <a:off x="2638427" y="2906569"/>
            <a:ext cx="1639069" cy="2434691"/>
            <a:chOff x="2638427" y="2906569"/>
            <a:chExt cx="1639069" cy="24346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863C57-98A5-4141-895D-1AB87AE45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3040" t="9674" r="19760" b="6321"/>
            <a:stretch/>
          </p:blipFill>
          <p:spPr>
            <a:xfrm>
              <a:off x="2638427" y="2906569"/>
              <a:ext cx="1639069" cy="204900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1EDDFD-FA1E-4203-BEC9-4EE1E8077EF2}"/>
                </a:ext>
              </a:extLst>
            </p:cNvPr>
            <p:cNvSpPr txBox="1"/>
            <p:nvPr/>
          </p:nvSpPr>
          <p:spPr>
            <a:xfrm>
              <a:off x="3262126" y="4879595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oil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8AF73C-9523-4A0F-BD43-36864FEEFA85}"/>
              </a:ext>
            </a:extLst>
          </p:cNvPr>
          <p:cNvGrpSpPr/>
          <p:nvPr/>
        </p:nvGrpSpPr>
        <p:grpSpPr>
          <a:xfrm>
            <a:off x="7380312" y="1796101"/>
            <a:ext cx="1178528" cy="2496995"/>
            <a:chOff x="7380312" y="1796101"/>
            <a:chExt cx="1178528" cy="24969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3A4ED7-2594-4E50-A54F-7FBE1898B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3289" r="23870"/>
            <a:stretch/>
          </p:blipFill>
          <p:spPr>
            <a:xfrm>
              <a:off x="7599288" y="1796101"/>
              <a:ext cx="740576" cy="206818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8896C8C-425D-430A-8108-AD66B6E03893}"/>
                </a:ext>
              </a:extLst>
            </p:cNvPr>
            <p:cNvSpPr txBox="1"/>
            <p:nvPr/>
          </p:nvSpPr>
          <p:spPr>
            <a:xfrm>
              <a:off x="7380312" y="3831431"/>
              <a:ext cx="11785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oxygen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412086-3DCC-453E-A1A5-22E58D6FE512}"/>
              </a:ext>
            </a:extLst>
          </p:cNvPr>
          <p:cNvGrpSpPr/>
          <p:nvPr/>
        </p:nvGrpSpPr>
        <p:grpSpPr>
          <a:xfrm>
            <a:off x="5617592" y="708066"/>
            <a:ext cx="1872208" cy="1737149"/>
            <a:chOff x="5364088" y="818457"/>
            <a:chExt cx="1872208" cy="17371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BE8CD46-1711-4319-BA17-E895C2CED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0049" t="13122" r="10049" b="9434"/>
            <a:stretch/>
          </p:blipFill>
          <p:spPr>
            <a:xfrm>
              <a:off x="5364088" y="818457"/>
              <a:ext cx="1872208" cy="151216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856003-0F5F-497D-8243-BAF8AF214948}"/>
                </a:ext>
              </a:extLst>
            </p:cNvPr>
            <p:cNvSpPr txBox="1"/>
            <p:nvPr/>
          </p:nvSpPr>
          <p:spPr>
            <a:xfrm>
              <a:off x="5524793" y="2093941"/>
              <a:ext cx="938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metal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DAC995-6DBA-4EB6-A463-E2D8AF60712C}"/>
              </a:ext>
            </a:extLst>
          </p:cNvPr>
          <p:cNvGrpSpPr/>
          <p:nvPr/>
        </p:nvGrpSpPr>
        <p:grpSpPr>
          <a:xfrm>
            <a:off x="1289905" y="4099625"/>
            <a:ext cx="1298753" cy="2331308"/>
            <a:chOff x="889722" y="4437112"/>
            <a:chExt cx="1298753" cy="233130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BF9745B-A974-4A7C-9D9C-94D427F253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26480" r="29840"/>
            <a:stretch/>
          </p:blipFill>
          <p:spPr>
            <a:xfrm>
              <a:off x="1011228" y="4437112"/>
              <a:ext cx="936104" cy="214312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1E5FAD-942D-4B0D-8861-4E5188BD51D1}"/>
                </a:ext>
              </a:extLst>
            </p:cNvPr>
            <p:cNvSpPr txBox="1"/>
            <p:nvPr/>
          </p:nvSpPr>
          <p:spPr>
            <a:xfrm>
              <a:off x="889722" y="6306755"/>
              <a:ext cx="1298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nitrogen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158CC88-DC51-4EE7-BFB4-963B759D5DFF}"/>
              </a:ext>
            </a:extLst>
          </p:cNvPr>
          <p:cNvGrpSpPr/>
          <p:nvPr/>
        </p:nvGrpSpPr>
        <p:grpSpPr>
          <a:xfrm>
            <a:off x="5116912" y="2714057"/>
            <a:ext cx="1457269" cy="2837328"/>
            <a:chOff x="5116912" y="2714057"/>
            <a:chExt cx="1457269" cy="283732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A750E43-3032-4D66-87B2-674B14C0D2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3040" r="19760"/>
            <a:stretch/>
          </p:blipFill>
          <p:spPr>
            <a:xfrm>
              <a:off x="5116912" y="2714057"/>
              <a:ext cx="1389798" cy="206818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C8388B-2448-4324-97EC-BEDB534C23D0}"/>
                </a:ext>
              </a:extLst>
            </p:cNvPr>
            <p:cNvSpPr txBox="1"/>
            <p:nvPr/>
          </p:nvSpPr>
          <p:spPr>
            <a:xfrm>
              <a:off x="5411683" y="4720388"/>
              <a:ext cx="11624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002060"/>
                  </a:solidFill>
                </a:rPr>
                <a:t>carbon</a:t>
              </a:r>
              <a:br>
                <a:rPr lang="en-GB" dirty="0">
                  <a:solidFill>
                    <a:srgbClr val="002060"/>
                  </a:solidFill>
                </a:rPr>
              </a:br>
              <a:r>
                <a:rPr lang="en-GB" dirty="0">
                  <a:solidFill>
                    <a:srgbClr val="002060"/>
                  </a:solidFill>
                </a:rPr>
                <a:t>dioxide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4E2309A-181D-4A07-A38F-6C189C1C35BA}"/>
              </a:ext>
            </a:extLst>
          </p:cNvPr>
          <p:cNvSpPr txBox="1"/>
          <p:nvPr/>
        </p:nvSpPr>
        <p:spPr>
          <a:xfrm>
            <a:off x="2430546" y="1195578"/>
            <a:ext cx="4924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07804B8-D8C6-4E00-9694-22F905715EC9}"/>
              </a:ext>
            </a:extLst>
          </p:cNvPr>
          <p:cNvSpPr txBox="1"/>
          <p:nvPr/>
        </p:nvSpPr>
        <p:spPr>
          <a:xfrm>
            <a:off x="4465782" y="1724030"/>
            <a:ext cx="44114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FD8C68-5E6B-4F93-973F-DB43CC43460E}"/>
              </a:ext>
            </a:extLst>
          </p:cNvPr>
          <p:cNvSpPr txBox="1"/>
          <p:nvPr/>
        </p:nvSpPr>
        <p:spPr>
          <a:xfrm>
            <a:off x="5721062" y="3772134"/>
            <a:ext cx="5437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E08530-EEE8-4FF9-A4A5-FCC3280C52CA}"/>
              </a:ext>
            </a:extLst>
          </p:cNvPr>
          <p:cNvSpPr txBox="1"/>
          <p:nvPr/>
        </p:nvSpPr>
        <p:spPr>
          <a:xfrm>
            <a:off x="6307474" y="908720"/>
            <a:ext cx="4924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0284EA5-459A-4C44-8EC2-BA19F58EB51D}"/>
              </a:ext>
            </a:extLst>
          </p:cNvPr>
          <p:cNvSpPr txBox="1"/>
          <p:nvPr/>
        </p:nvSpPr>
        <p:spPr>
          <a:xfrm>
            <a:off x="3936290" y="5533850"/>
            <a:ext cx="4924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0F0464-CF64-449A-AF47-B3AAD00DBBD4}"/>
              </a:ext>
            </a:extLst>
          </p:cNvPr>
          <p:cNvSpPr txBox="1"/>
          <p:nvPr/>
        </p:nvSpPr>
        <p:spPr>
          <a:xfrm>
            <a:off x="7486564" y="5018094"/>
            <a:ext cx="4924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FC15377-55B1-4219-87ED-C504AB9814DA}"/>
              </a:ext>
            </a:extLst>
          </p:cNvPr>
          <p:cNvSpPr txBox="1"/>
          <p:nvPr/>
        </p:nvSpPr>
        <p:spPr>
          <a:xfrm>
            <a:off x="3445664" y="3915607"/>
            <a:ext cx="44114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FEB0F5D-EF65-4334-B3B9-1BE322D03DA2}"/>
              </a:ext>
            </a:extLst>
          </p:cNvPr>
          <p:cNvSpPr txBox="1"/>
          <p:nvPr/>
        </p:nvSpPr>
        <p:spPr>
          <a:xfrm>
            <a:off x="1361185" y="2882412"/>
            <a:ext cx="44114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266561-636A-41EF-A0B1-61F64C17B3EC}"/>
              </a:ext>
            </a:extLst>
          </p:cNvPr>
          <p:cNvSpPr txBox="1"/>
          <p:nvPr/>
        </p:nvSpPr>
        <p:spPr>
          <a:xfrm>
            <a:off x="7720839" y="2727514"/>
            <a:ext cx="5437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A3E8749-0A92-4A65-833C-4AB29AA208D3}"/>
              </a:ext>
            </a:extLst>
          </p:cNvPr>
          <p:cNvSpPr txBox="1"/>
          <p:nvPr/>
        </p:nvSpPr>
        <p:spPr>
          <a:xfrm>
            <a:off x="1638318" y="4956347"/>
            <a:ext cx="54374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6600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692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C6296A0-CDB2-4C82-A7F0-4608D3695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	How did you group them?</a:t>
            </a:r>
          </a:p>
        </p:txBody>
      </p:sp>
      <p:pic>
        <p:nvPicPr>
          <p:cNvPr id="9219" name="Picture 6" descr="YogaBlockWood4_ProdLarge">
            <a:extLst>
              <a:ext uri="{FF2B5EF4-FFF2-40B4-BE49-F238E27FC236}">
                <a16:creationId xmlns:a16="http://schemas.microsoft.com/office/drawing/2014/main" id="{A617F044-11CF-431B-A0FD-0BCE23697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25538"/>
            <a:ext cx="17922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glass_water">
            <a:extLst>
              <a:ext uri="{FF2B5EF4-FFF2-40B4-BE49-F238E27FC236}">
                <a16:creationId xmlns:a16="http://schemas.microsoft.com/office/drawing/2014/main" id="{925E404C-058D-4023-9A1E-79230FEC2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" t="2882" r="28357" b="3383"/>
          <a:stretch>
            <a:fillRect/>
          </a:stretch>
        </p:blipFill>
        <p:spPr bwMode="auto">
          <a:xfrm>
            <a:off x="3635375" y="981075"/>
            <a:ext cx="14525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747" name="WordArt 11">
            <a:extLst>
              <a:ext uri="{FF2B5EF4-FFF2-40B4-BE49-F238E27FC236}">
                <a16:creationId xmlns:a16="http://schemas.microsoft.com/office/drawing/2014/main" id="{0482843E-89F8-4AF1-95A8-B4F21A8EAD2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00338" y="4652963"/>
            <a:ext cx="3848100" cy="96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GB" sz="5400" kern="10">
                <a:ln w="222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properties</a:t>
            </a:r>
          </a:p>
        </p:txBody>
      </p:sp>
      <p:grpSp>
        <p:nvGrpSpPr>
          <p:cNvPr id="9222" name="Group 33">
            <a:extLst>
              <a:ext uri="{FF2B5EF4-FFF2-40B4-BE49-F238E27FC236}">
                <a16:creationId xmlns:a16="http://schemas.microsoft.com/office/drawing/2014/main" id="{134BECB5-85C7-4B27-95D6-E3F8C985EEF2}"/>
              </a:ext>
            </a:extLst>
          </p:cNvPr>
          <p:cNvGrpSpPr>
            <a:grpSpLocks/>
          </p:cNvGrpSpPr>
          <p:nvPr/>
        </p:nvGrpSpPr>
        <p:grpSpPr bwMode="auto">
          <a:xfrm>
            <a:off x="6045200" y="1041400"/>
            <a:ext cx="2138363" cy="2466975"/>
            <a:chOff x="6045490" y="1041326"/>
            <a:chExt cx="2137926" cy="2467704"/>
          </a:xfrm>
        </p:grpSpPr>
        <p:grpSp>
          <p:nvGrpSpPr>
            <p:cNvPr id="9223" name="Group 31">
              <a:extLst>
                <a:ext uri="{FF2B5EF4-FFF2-40B4-BE49-F238E27FC236}">
                  <a16:creationId xmlns:a16="http://schemas.microsoft.com/office/drawing/2014/main" id="{4EA8EB05-AA5E-4B19-B2E6-77084B7B00B3}"/>
                </a:ext>
              </a:extLst>
            </p:cNvPr>
            <p:cNvGrpSpPr>
              <a:grpSpLocks/>
            </p:cNvGrpSpPr>
            <p:nvPr/>
          </p:nvGrpSpPr>
          <p:grpSpPr bwMode="auto">
            <a:xfrm rot="-766017">
              <a:off x="6045490" y="1041326"/>
              <a:ext cx="2137926" cy="2467704"/>
              <a:chOff x="4327526" y="569913"/>
              <a:chExt cx="4283075" cy="3386138"/>
            </a:xfrm>
          </p:grpSpPr>
          <p:sp>
            <p:nvSpPr>
              <p:cNvPr id="9225" name="Freeform 7">
                <a:extLst>
                  <a:ext uri="{FF2B5EF4-FFF2-40B4-BE49-F238E27FC236}">
                    <a16:creationId xmlns:a16="http://schemas.microsoft.com/office/drawing/2014/main" id="{247859CA-AA34-43E6-838F-B74559B2A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7526" y="942975"/>
                <a:ext cx="1689100" cy="2695575"/>
              </a:xfrm>
              <a:custGeom>
                <a:avLst/>
                <a:gdLst>
                  <a:gd name="T0" fmla="*/ 116 w 1064"/>
                  <a:gd name="T1" fmla="*/ 1454 h 1698"/>
                  <a:gd name="T2" fmla="*/ 167 w 1064"/>
                  <a:gd name="T3" fmla="*/ 1345 h 1698"/>
                  <a:gd name="T4" fmla="*/ 253 w 1064"/>
                  <a:gd name="T5" fmla="*/ 1157 h 1698"/>
                  <a:gd name="T6" fmla="*/ 359 w 1064"/>
                  <a:gd name="T7" fmla="*/ 922 h 1698"/>
                  <a:gd name="T8" fmla="*/ 471 w 1064"/>
                  <a:gd name="T9" fmla="*/ 672 h 1698"/>
                  <a:gd name="T10" fmla="*/ 577 w 1064"/>
                  <a:gd name="T11" fmla="*/ 436 h 1698"/>
                  <a:gd name="T12" fmla="*/ 662 w 1064"/>
                  <a:gd name="T13" fmla="*/ 246 h 1698"/>
                  <a:gd name="T14" fmla="*/ 713 w 1064"/>
                  <a:gd name="T15" fmla="*/ 133 h 1698"/>
                  <a:gd name="T16" fmla="*/ 734 w 1064"/>
                  <a:gd name="T17" fmla="*/ 106 h 1698"/>
                  <a:gd name="T18" fmla="*/ 773 w 1064"/>
                  <a:gd name="T19" fmla="*/ 89 h 1698"/>
                  <a:gd name="T20" fmla="*/ 826 w 1064"/>
                  <a:gd name="T21" fmla="*/ 74 h 1698"/>
                  <a:gd name="T22" fmla="*/ 885 w 1064"/>
                  <a:gd name="T23" fmla="*/ 60 h 1698"/>
                  <a:gd name="T24" fmla="*/ 944 w 1064"/>
                  <a:gd name="T25" fmla="*/ 47 h 1698"/>
                  <a:gd name="T26" fmla="*/ 997 w 1064"/>
                  <a:gd name="T27" fmla="*/ 36 h 1698"/>
                  <a:gd name="T28" fmla="*/ 1040 w 1064"/>
                  <a:gd name="T29" fmla="*/ 25 h 1698"/>
                  <a:gd name="T30" fmla="*/ 1062 w 1064"/>
                  <a:gd name="T31" fmla="*/ 18 h 1698"/>
                  <a:gd name="T32" fmla="*/ 1056 w 1064"/>
                  <a:gd name="T33" fmla="*/ 8 h 1698"/>
                  <a:gd name="T34" fmla="*/ 1032 w 1064"/>
                  <a:gd name="T35" fmla="*/ 0 h 1698"/>
                  <a:gd name="T36" fmla="*/ 983 w 1064"/>
                  <a:gd name="T37" fmla="*/ 1 h 1698"/>
                  <a:gd name="T38" fmla="*/ 917 w 1064"/>
                  <a:gd name="T39" fmla="*/ 5 h 1698"/>
                  <a:gd name="T40" fmla="*/ 852 w 1064"/>
                  <a:gd name="T41" fmla="*/ 14 h 1698"/>
                  <a:gd name="T42" fmla="*/ 791 w 1064"/>
                  <a:gd name="T43" fmla="*/ 27 h 1698"/>
                  <a:gd name="T44" fmla="*/ 736 w 1064"/>
                  <a:gd name="T45" fmla="*/ 45 h 1698"/>
                  <a:gd name="T46" fmla="*/ 687 w 1064"/>
                  <a:gd name="T47" fmla="*/ 65 h 1698"/>
                  <a:gd name="T48" fmla="*/ 648 w 1064"/>
                  <a:gd name="T49" fmla="*/ 86 h 1698"/>
                  <a:gd name="T50" fmla="*/ 624 w 1064"/>
                  <a:gd name="T51" fmla="*/ 108 h 1698"/>
                  <a:gd name="T52" fmla="*/ 609 w 1064"/>
                  <a:gd name="T53" fmla="*/ 134 h 1698"/>
                  <a:gd name="T54" fmla="*/ 558 w 1064"/>
                  <a:gd name="T55" fmla="*/ 243 h 1698"/>
                  <a:gd name="T56" fmla="*/ 473 w 1064"/>
                  <a:gd name="T57" fmla="*/ 427 h 1698"/>
                  <a:gd name="T58" fmla="*/ 367 w 1064"/>
                  <a:gd name="T59" fmla="*/ 658 h 1698"/>
                  <a:gd name="T60" fmla="*/ 251 w 1064"/>
                  <a:gd name="T61" fmla="*/ 904 h 1698"/>
                  <a:gd name="T62" fmla="*/ 145 w 1064"/>
                  <a:gd name="T63" fmla="*/ 1135 h 1698"/>
                  <a:gd name="T64" fmla="*/ 59 w 1064"/>
                  <a:gd name="T65" fmla="*/ 1319 h 1698"/>
                  <a:gd name="T66" fmla="*/ 8 w 1064"/>
                  <a:gd name="T67" fmla="*/ 1427 h 1698"/>
                  <a:gd name="T68" fmla="*/ 0 w 1064"/>
                  <a:gd name="T69" fmla="*/ 1461 h 1698"/>
                  <a:gd name="T70" fmla="*/ 10 w 1064"/>
                  <a:gd name="T71" fmla="*/ 1500 h 1698"/>
                  <a:gd name="T72" fmla="*/ 51 w 1064"/>
                  <a:gd name="T73" fmla="*/ 1545 h 1698"/>
                  <a:gd name="T74" fmla="*/ 108 w 1064"/>
                  <a:gd name="T75" fmla="*/ 1594 h 1698"/>
                  <a:gd name="T76" fmla="*/ 173 w 1064"/>
                  <a:gd name="T77" fmla="*/ 1640 h 1698"/>
                  <a:gd name="T78" fmla="*/ 251 w 1064"/>
                  <a:gd name="T79" fmla="*/ 1680 h 1698"/>
                  <a:gd name="T80" fmla="*/ 306 w 1064"/>
                  <a:gd name="T81" fmla="*/ 1698 h 1698"/>
                  <a:gd name="T82" fmla="*/ 334 w 1064"/>
                  <a:gd name="T83" fmla="*/ 1697 h 1698"/>
                  <a:gd name="T84" fmla="*/ 363 w 1064"/>
                  <a:gd name="T85" fmla="*/ 1689 h 1698"/>
                  <a:gd name="T86" fmla="*/ 375 w 1064"/>
                  <a:gd name="T87" fmla="*/ 1681 h 1698"/>
                  <a:gd name="T88" fmla="*/ 324 w 1064"/>
                  <a:gd name="T89" fmla="*/ 1655 h 1698"/>
                  <a:gd name="T90" fmla="*/ 238 w 1064"/>
                  <a:gd name="T91" fmla="*/ 1607 h 1698"/>
                  <a:gd name="T92" fmla="*/ 169 w 1064"/>
                  <a:gd name="T93" fmla="*/ 1554 h 1698"/>
                  <a:gd name="T94" fmla="*/ 122 w 1064"/>
                  <a:gd name="T95" fmla="*/ 1499 h 169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64"/>
                  <a:gd name="T145" fmla="*/ 0 h 1698"/>
                  <a:gd name="T146" fmla="*/ 1064 w 1064"/>
                  <a:gd name="T147" fmla="*/ 1698 h 169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64" h="1698">
                    <a:moveTo>
                      <a:pt x="108" y="1470"/>
                    </a:moveTo>
                    <a:lnTo>
                      <a:pt x="116" y="1454"/>
                    </a:lnTo>
                    <a:lnTo>
                      <a:pt x="136" y="1412"/>
                    </a:lnTo>
                    <a:lnTo>
                      <a:pt x="167" y="1345"/>
                    </a:lnTo>
                    <a:lnTo>
                      <a:pt x="206" y="1259"/>
                    </a:lnTo>
                    <a:lnTo>
                      <a:pt x="253" y="1157"/>
                    </a:lnTo>
                    <a:lnTo>
                      <a:pt x="304" y="1044"/>
                    </a:lnTo>
                    <a:lnTo>
                      <a:pt x="359" y="922"/>
                    </a:lnTo>
                    <a:lnTo>
                      <a:pt x="416" y="798"/>
                    </a:lnTo>
                    <a:lnTo>
                      <a:pt x="471" y="672"/>
                    </a:lnTo>
                    <a:lnTo>
                      <a:pt x="526" y="549"/>
                    </a:lnTo>
                    <a:lnTo>
                      <a:pt x="577" y="436"/>
                    </a:lnTo>
                    <a:lnTo>
                      <a:pt x="624" y="333"/>
                    </a:lnTo>
                    <a:lnTo>
                      <a:pt x="662" y="246"/>
                    </a:lnTo>
                    <a:lnTo>
                      <a:pt x="693" y="177"/>
                    </a:lnTo>
                    <a:lnTo>
                      <a:pt x="713" y="133"/>
                    </a:lnTo>
                    <a:lnTo>
                      <a:pt x="722" y="114"/>
                    </a:lnTo>
                    <a:lnTo>
                      <a:pt x="734" y="106"/>
                    </a:lnTo>
                    <a:lnTo>
                      <a:pt x="752" y="98"/>
                    </a:lnTo>
                    <a:lnTo>
                      <a:pt x="773" y="89"/>
                    </a:lnTo>
                    <a:lnTo>
                      <a:pt x="797" y="82"/>
                    </a:lnTo>
                    <a:lnTo>
                      <a:pt x="826" y="74"/>
                    </a:lnTo>
                    <a:lnTo>
                      <a:pt x="854" y="66"/>
                    </a:lnTo>
                    <a:lnTo>
                      <a:pt x="885" y="60"/>
                    </a:lnTo>
                    <a:lnTo>
                      <a:pt x="915" y="53"/>
                    </a:lnTo>
                    <a:lnTo>
                      <a:pt x="944" y="47"/>
                    </a:lnTo>
                    <a:lnTo>
                      <a:pt x="972" y="40"/>
                    </a:lnTo>
                    <a:lnTo>
                      <a:pt x="997" y="36"/>
                    </a:lnTo>
                    <a:lnTo>
                      <a:pt x="1021" y="30"/>
                    </a:lnTo>
                    <a:lnTo>
                      <a:pt x="1040" y="25"/>
                    </a:lnTo>
                    <a:lnTo>
                      <a:pt x="1054" y="22"/>
                    </a:lnTo>
                    <a:lnTo>
                      <a:pt x="1062" y="18"/>
                    </a:lnTo>
                    <a:lnTo>
                      <a:pt x="1064" y="16"/>
                    </a:lnTo>
                    <a:lnTo>
                      <a:pt x="1056" y="8"/>
                    </a:lnTo>
                    <a:lnTo>
                      <a:pt x="1046" y="2"/>
                    </a:lnTo>
                    <a:lnTo>
                      <a:pt x="1032" y="0"/>
                    </a:lnTo>
                    <a:lnTo>
                      <a:pt x="1015" y="1"/>
                    </a:lnTo>
                    <a:lnTo>
                      <a:pt x="983" y="1"/>
                    </a:lnTo>
                    <a:lnTo>
                      <a:pt x="950" y="2"/>
                    </a:lnTo>
                    <a:lnTo>
                      <a:pt x="917" y="5"/>
                    </a:lnTo>
                    <a:lnTo>
                      <a:pt x="885" y="9"/>
                    </a:lnTo>
                    <a:lnTo>
                      <a:pt x="852" y="14"/>
                    </a:lnTo>
                    <a:lnTo>
                      <a:pt x="822" y="21"/>
                    </a:lnTo>
                    <a:lnTo>
                      <a:pt x="791" y="27"/>
                    </a:lnTo>
                    <a:lnTo>
                      <a:pt x="762" y="36"/>
                    </a:lnTo>
                    <a:lnTo>
                      <a:pt x="736" y="45"/>
                    </a:lnTo>
                    <a:lnTo>
                      <a:pt x="709" y="55"/>
                    </a:lnTo>
                    <a:lnTo>
                      <a:pt x="687" y="65"/>
                    </a:lnTo>
                    <a:lnTo>
                      <a:pt x="667" y="76"/>
                    </a:lnTo>
                    <a:lnTo>
                      <a:pt x="648" y="86"/>
                    </a:lnTo>
                    <a:lnTo>
                      <a:pt x="634" y="97"/>
                    </a:lnTo>
                    <a:lnTo>
                      <a:pt x="624" y="108"/>
                    </a:lnTo>
                    <a:lnTo>
                      <a:pt x="616" y="119"/>
                    </a:lnTo>
                    <a:lnTo>
                      <a:pt x="609" y="134"/>
                    </a:lnTo>
                    <a:lnTo>
                      <a:pt x="589" y="176"/>
                    </a:lnTo>
                    <a:lnTo>
                      <a:pt x="558" y="243"/>
                    </a:lnTo>
                    <a:lnTo>
                      <a:pt x="520" y="327"/>
                    </a:lnTo>
                    <a:lnTo>
                      <a:pt x="473" y="427"/>
                    </a:lnTo>
                    <a:lnTo>
                      <a:pt x="422" y="539"/>
                    </a:lnTo>
                    <a:lnTo>
                      <a:pt x="367" y="658"/>
                    </a:lnTo>
                    <a:lnTo>
                      <a:pt x="310" y="780"/>
                    </a:lnTo>
                    <a:lnTo>
                      <a:pt x="251" y="904"/>
                    </a:lnTo>
                    <a:lnTo>
                      <a:pt x="195" y="1023"/>
                    </a:lnTo>
                    <a:lnTo>
                      <a:pt x="145" y="1135"/>
                    </a:lnTo>
                    <a:lnTo>
                      <a:pt x="98" y="1235"/>
                    </a:lnTo>
                    <a:lnTo>
                      <a:pt x="59" y="1319"/>
                    </a:lnTo>
                    <a:lnTo>
                      <a:pt x="28" y="1385"/>
                    </a:lnTo>
                    <a:lnTo>
                      <a:pt x="8" y="1427"/>
                    </a:lnTo>
                    <a:lnTo>
                      <a:pt x="2" y="1442"/>
                    </a:lnTo>
                    <a:lnTo>
                      <a:pt x="0" y="1461"/>
                    </a:lnTo>
                    <a:lnTo>
                      <a:pt x="4" y="1481"/>
                    </a:lnTo>
                    <a:lnTo>
                      <a:pt x="10" y="1500"/>
                    </a:lnTo>
                    <a:lnTo>
                      <a:pt x="24" y="1518"/>
                    </a:lnTo>
                    <a:lnTo>
                      <a:pt x="51" y="1545"/>
                    </a:lnTo>
                    <a:lnTo>
                      <a:pt x="79" y="1570"/>
                    </a:lnTo>
                    <a:lnTo>
                      <a:pt x="108" y="1594"/>
                    </a:lnTo>
                    <a:lnTo>
                      <a:pt x="138" y="1618"/>
                    </a:lnTo>
                    <a:lnTo>
                      <a:pt x="173" y="1640"/>
                    </a:lnTo>
                    <a:lnTo>
                      <a:pt x="210" y="1660"/>
                    </a:lnTo>
                    <a:lnTo>
                      <a:pt x="251" y="1680"/>
                    </a:lnTo>
                    <a:lnTo>
                      <a:pt x="295" y="1696"/>
                    </a:lnTo>
                    <a:lnTo>
                      <a:pt x="306" y="1698"/>
                    </a:lnTo>
                    <a:lnTo>
                      <a:pt x="320" y="1698"/>
                    </a:lnTo>
                    <a:lnTo>
                      <a:pt x="334" y="1697"/>
                    </a:lnTo>
                    <a:lnTo>
                      <a:pt x="348" y="1694"/>
                    </a:lnTo>
                    <a:lnTo>
                      <a:pt x="363" y="1689"/>
                    </a:lnTo>
                    <a:lnTo>
                      <a:pt x="371" y="1686"/>
                    </a:lnTo>
                    <a:lnTo>
                      <a:pt x="375" y="1681"/>
                    </a:lnTo>
                    <a:lnTo>
                      <a:pt x="371" y="1676"/>
                    </a:lnTo>
                    <a:lnTo>
                      <a:pt x="324" y="1655"/>
                    </a:lnTo>
                    <a:lnTo>
                      <a:pt x="279" y="1631"/>
                    </a:lnTo>
                    <a:lnTo>
                      <a:pt x="238" y="1607"/>
                    </a:lnTo>
                    <a:lnTo>
                      <a:pt x="202" y="1580"/>
                    </a:lnTo>
                    <a:lnTo>
                      <a:pt x="169" y="1554"/>
                    </a:lnTo>
                    <a:lnTo>
                      <a:pt x="142" y="1526"/>
                    </a:lnTo>
                    <a:lnTo>
                      <a:pt x="122" y="1499"/>
                    </a:lnTo>
                    <a:lnTo>
                      <a:pt x="108" y="14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26" name="Freeform 8">
                <a:extLst>
                  <a:ext uri="{FF2B5EF4-FFF2-40B4-BE49-F238E27FC236}">
                    <a16:creationId xmlns:a16="http://schemas.microsoft.com/office/drawing/2014/main" id="{DCB660EE-2F22-4CB0-BC19-F3AC36591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963" y="606425"/>
                <a:ext cx="2554288" cy="639763"/>
              </a:xfrm>
              <a:custGeom>
                <a:avLst/>
                <a:gdLst>
                  <a:gd name="T0" fmla="*/ 1552 w 1609"/>
                  <a:gd name="T1" fmla="*/ 226 h 403"/>
                  <a:gd name="T2" fmla="*/ 1521 w 1609"/>
                  <a:gd name="T3" fmla="*/ 236 h 403"/>
                  <a:gd name="T4" fmla="*/ 1464 w 1609"/>
                  <a:gd name="T5" fmla="*/ 348 h 403"/>
                  <a:gd name="T6" fmla="*/ 1452 w 1609"/>
                  <a:gd name="T7" fmla="*/ 355 h 403"/>
                  <a:gd name="T8" fmla="*/ 1432 w 1609"/>
                  <a:gd name="T9" fmla="*/ 362 h 403"/>
                  <a:gd name="T10" fmla="*/ 1372 w 1609"/>
                  <a:gd name="T11" fmla="*/ 361 h 403"/>
                  <a:gd name="T12" fmla="*/ 1305 w 1609"/>
                  <a:gd name="T13" fmla="*/ 357 h 403"/>
                  <a:gd name="T14" fmla="*/ 1230 w 1609"/>
                  <a:gd name="T15" fmla="*/ 353 h 403"/>
                  <a:gd name="T16" fmla="*/ 1150 w 1609"/>
                  <a:gd name="T17" fmla="*/ 346 h 403"/>
                  <a:gd name="T18" fmla="*/ 1062 w 1609"/>
                  <a:gd name="T19" fmla="*/ 338 h 403"/>
                  <a:gd name="T20" fmla="*/ 973 w 1609"/>
                  <a:gd name="T21" fmla="*/ 328 h 403"/>
                  <a:gd name="T22" fmla="*/ 879 w 1609"/>
                  <a:gd name="T23" fmla="*/ 316 h 403"/>
                  <a:gd name="T24" fmla="*/ 781 w 1609"/>
                  <a:gd name="T25" fmla="*/ 302 h 403"/>
                  <a:gd name="T26" fmla="*/ 669 w 1609"/>
                  <a:gd name="T27" fmla="*/ 285 h 403"/>
                  <a:gd name="T28" fmla="*/ 561 w 1609"/>
                  <a:gd name="T29" fmla="*/ 267 h 403"/>
                  <a:gd name="T30" fmla="*/ 461 w 1609"/>
                  <a:gd name="T31" fmla="*/ 248 h 403"/>
                  <a:gd name="T32" fmla="*/ 371 w 1609"/>
                  <a:gd name="T33" fmla="*/ 229 h 403"/>
                  <a:gd name="T34" fmla="*/ 288 w 1609"/>
                  <a:gd name="T35" fmla="*/ 210 h 403"/>
                  <a:gd name="T36" fmla="*/ 216 w 1609"/>
                  <a:gd name="T37" fmla="*/ 191 h 403"/>
                  <a:gd name="T38" fmla="*/ 155 w 1609"/>
                  <a:gd name="T39" fmla="*/ 174 h 403"/>
                  <a:gd name="T40" fmla="*/ 106 w 1609"/>
                  <a:gd name="T41" fmla="*/ 157 h 403"/>
                  <a:gd name="T42" fmla="*/ 98 w 1609"/>
                  <a:gd name="T43" fmla="*/ 146 h 403"/>
                  <a:gd name="T44" fmla="*/ 102 w 1609"/>
                  <a:gd name="T45" fmla="*/ 128 h 403"/>
                  <a:gd name="T46" fmla="*/ 133 w 1609"/>
                  <a:gd name="T47" fmla="*/ 69 h 403"/>
                  <a:gd name="T48" fmla="*/ 149 w 1609"/>
                  <a:gd name="T49" fmla="*/ 35 h 403"/>
                  <a:gd name="T50" fmla="*/ 143 w 1609"/>
                  <a:gd name="T51" fmla="*/ 14 h 403"/>
                  <a:gd name="T52" fmla="*/ 112 w 1609"/>
                  <a:gd name="T53" fmla="*/ 1 h 403"/>
                  <a:gd name="T54" fmla="*/ 92 w 1609"/>
                  <a:gd name="T55" fmla="*/ 0 h 403"/>
                  <a:gd name="T56" fmla="*/ 75 w 1609"/>
                  <a:gd name="T57" fmla="*/ 4 h 403"/>
                  <a:gd name="T58" fmla="*/ 61 w 1609"/>
                  <a:gd name="T59" fmla="*/ 11 h 403"/>
                  <a:gd name="T60" fmla="*/ 51 w 1609"/>
                  <a:gd name="T61" fmla="*/ 21 h 403"/>
                  <a:gd name="T62" fmla="*/ 0 w 1609"/>
                  <a:gd name="T63" fmla="*/ 134 h 403"/>
                  <a:gd name="T64" fmla="*/ 4 w 1609"/>
                  <a:gd name="T65" fmla="*/ 158 h 403"/>
                  <a:gd name="T66" fmla="*/ 22 w 1609"/>
                  <a:gd name="T67" fmla="*/ 183 h 403"/>
                  <a:gd name="T68" fmla="*/ 59 w 1609"/>
                  <a:gd name="T69" fmla="*/ 201 h 403"/>
                  <a:gd name="T70" fmla="*/ 116 w 1609"/>
                  <a:gd name="T71" fmla="*/ 220 h 403"/>
                  <a:gd name="T72" fmla="*/ 188 w 1609"/>
                  <a:gd name="T73" fmla="*/ 242 h 403"/>
                  <a:gd name="T74" fmla="*/ 275 w 1609"/>
                  <a:gd name="T75" fmla="*/ 262 h 403"/>
                  <a:gd name="T76" fmla="*/ 375 w 1609"/>
                  <a:gd name="T77" fmla="*/ 285 h 403"/>
                  <a:gd name="T78" fmla="*/ 487 w 1609"/>
                  <a:gd name="T79" fmla="*/ 307 h 403"/>
                  <a:gd name="T80" fmla="*/ 608 w 1609"/>
                  <a:gd name="T81" fmla="*/ 328 h 403"/>
                  <a:gd name="T82" fmla="*/ 738 w 1609"/>
                  <a:gd name="T83" fmla="*/ 348 h 403"/>
                  <a:gd name="T84" fmla="*/ 889 w 1609"/>
                  <a:gd name="T85" fmla="*/ 369 h 403"/>
                  <a:gd name="T86" fmla="*/ 1032 w 1609"/>
                  <a:gd name="T87" fmla="*/ 384 h 403"/>
                  <a:gd name="T88" fmla="*/ 1160 w 1609"/>
                  <a:gd name="T89" fmla="*/ 395 h 403"/>
                  <a:gd name="T90" fmla="*/ 1275 w 1609"/>
                  <a:gd name="T91" fmla="*/ 402 h 403"/>
                  <a:gd name="T92" fmla="*/ 1372 w 1609"/>
                  <a:gd name="T93" fmla="*/ 403 h 403"/>
                  <a:gd name="T94" fmla="*/ 1452 w 1609"/>
                  <a:gd name="T95" fmla="*/ 401 h 403"/>
                  <a:gd name="T96" fmla="*/ 1513 w 1609"/>
                  <a:gd name="T97" fmla="*/ 394 h 403"/>
                  <a:gd name="T98" fmla="*/ 1552 w 1609"/>
                  <a:gd name="T99" fmla="*/ 384 h 403"/>
                  <a:gd name="T100" fmla="*/ 1582 w 1609"/>
                  <a:gd name="T101" fmla="*/ 321 h 403"/>
                  <a:gd name="T102" fmla="*/ 1609 w 1609"/>
                  <a:gd name="T103" fmla="*/ 260 h 403"/>
                  <a:gd name="T104" fmla="*/ 1603 w 1609"/>
                  <a:gd name="T105" fmla="*/ 239 h 403"/>
                  <a:gd name="T106" fmla="*/ 1572 w 1609"/>
                  <a:gd name="T107" fmla="*/ 226 h 4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609"/>
                  <a:gd name="T163" fmla="*/ 0 h 403"/>
                  <a:gd name="T164" fmla="*/ 1609 w 1609"/>
                  <a:gd name="T165" fmla="*/ 403 h 4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609" h="403">
                    <a:moveTo>
                      <a:pt x="1572" y="226"/>
                    </a:moveTo>
                    <a:lnTo>
                      <a:pt x="1552" y="226"/>
                    </a:lnTo>
                    <a:lnTo>
                      <a:pt x="1536" y="229"/>
                    </a:lnTo>
                    <a:lnTo>
                      <a:pt x="1521" y="236"/>
                    </a:lnTo>
                    <a:lnTo>
                      <a:pt x="1513" y="246"/>
                    </a:lnTo>
                    <a:lnTo>
                      <a:pt x="1464" y="348"/>
                    </a:lnTo>
                    <a:lnTo>
                      <a:pt x="1460" y="350"/>
                    </a:lnTo>
                    <a:lnTo>
                      <a:pt x="1452" y="355"/>
                    </a:lnTo>
                    <a:lnTo>
                      <a:pt x="1442" y="360"/>
                    </a:lnTo>
                    <a:lnTo>
                      <a:pt x="1432" y="362"/>
                    </a:lnTo>
                    <a:lnTo>
                      <a:pt x="1403" y="362"/>
                    </a:lnTo>
                    <a:lnTo>
                      <a:pt x="1372" y="361"/>
                    </a:lnTo>
                    <a:lnTo>
                      <a:pt x="1340" y="360"/>
                    </a:lnTo>
                    <a:lnTo>
                      <a:pt x="1305" y="357"/>
                    </a:lnTo>
                    <a:lnTo>
                      <a:pt x="1268" y="355"/>
                    </a:lnTo>
                    <a:lnTo>
                      <a:pt x="1230" y="353"/>
                    </a:lnTo>
                    <a:lnTo>
                      <a:pt x="1191" y="349"/>
                    </a:lnTo>
                    <a:lnTo>
                      <a:pt x="1150" y="346"/>
                    </a:lnTo>
                    <a:lnTo>
                      <a:pt x="1107" y="342"/>
                    </a:lnTo>
                    <a:lnTo>
                      <a:pt x="1062" y="338"/>
                    </a:lnTo>
                    <a:lnTo>
                      <a:pt x="1018" y="332"/>
                    </a:lnTo>
                    <a:lnTo>
                      <a:pt x="973" y="328"/>
                    </a:lnTo>
                    <a:lnTo>
                      <a:pt x="926" y="322"/>
                    </a:lnTo>
                    <a:lnTo>
                      <a:pt x="879" y="316"/>
                    </a:lnTo>
                    <a:lnTo>
                      <a:pt x="830" y="309"/>
                    </a:lnTo>
                    <a:lnTo>
                      <a:pt x="781" y="302"/>
                    </a:lnTo>
                    <a:lnTo>
                      <a:pt x="724" y="293"/>
                    </a:lnTo>
                    <a:lnTo>
                      <a:pt x="669" y="285"/>
                    </a:lnTo>
                    <a:lnTo>
                      <a:pt x="614" y="276"/>
                    </a:lnTo>
                    <a:lnTo>
                      <a:pt x="561" y="267"/>
                    </a:lnTo>
                    <a:lnTo>
                      <a:pt x="510" y="257"/>
                    </a:lnTo>
                    <a:lnTo>
                      <a:pt x="461" y="248"/>
                    </a:lnTo>
                    <a:lnTo>
                      <a:pt x="414" y="238"/>
                    </a:lnTo>
                    <a:lnTo>
                      <a:pt x="371" y="229"/>
                    </a:lnTo>
                    <a:lnTo>
                      <a:pt x="328" y="220"/>
                    </a:lnTo>
                    <a:lnTo>
                      <a:pt x="288" y="210"/>
                    </a:lnTo>
                    <a:lnTo>
                      <a:pt x="251" y="201"/>
                    </a:lnTo>
                    <a:lnTo>
                      <a:pt x="216" y="191"/>
                    </a:lnTo>
                    <a:lnTo>
                      <a:pt x="184" y="182"/>
                    </a:lnTo>
                    <a:lnTo>
                      <a:pt x="155" y="174"/>
                    </a:lnTo>
                    <a:lnTo>
                      <a:pt x="129" y="165"/>
                    </a:lnTo>
                    <a:lnTo>
                      <a:pt x="106" y="157"/>
                    </a:lnTo>
                    <a:lnTo>
                      <a:pt x="102" y="154"/>
                    </a:lnTo>
                    <a:lnTo>
                      <a:pt x="98" y="146"/>
                    </a:lnTo>
                    <a:lnTo>
                      <a:pt x="98" y="137"/>
                    </a:lnTo>
                    <a:lnTo>
                      <a:pt x="102" y="128"/>
                    </a:lnTo>
                    <a:lnTo>
                      <a:pt x="116" y="100"/>
                    </a:lnTo>
                    <a:lnTo>
                      <a:pt x="133" y="69"/>
                    </a:lnTo>
                    <a:lnTo>
                      <a:pt x="145" y="45"/>
                    </a:lnTo>
                    <a:lnTo>
                      <a:pt x="149" y="35"/>
                    </a:lnTo>
                    <a:lnTo>
                      <a:pt x="149" y="23"/>
                    </a:lnTo>
                    <a:lnTo>
                      <a:pt x="143" y="14"/>
                    </a:lnTo>
                    <a:lnTo>
                      <a:pt x="131" y="6"/>
                    </a:lnTo>
                    <a:lnTo>
                      <a:pt x="112" y="1"/>
                    </a:lnTo>
                    <a:lnTo>
                      <a:pt x="102" y="0"/>
                    </a:lnTo>
                    <a:lnTo>
                      <a:pt x="92" y="0"/>
                    </a:lnTo>
                    <a:lnTo>
                      <a:pt x="84" y="1"/>
                    </a:lnTo>
                    <a:lnTo>
                      <a:pt x="75" y="4"/>
                    </a:lnTo>
                    <a:lnTo>
                      <a:pt x="67" y="7"/>
                    </a:lnTo>
                    <a:lnTo>
                      <a:pt x="61" y="11"/>
                    </a:lnTo>
                    <a:lnTo>
                      <a:pt x="55" y="15"/>
                    </a:lnTo>
                    <a:lnTo>
                      <a:pt x="51" y="21"/>
                    </a:lnTo>
                    <a:lnTo>
                      <a:pt x="8" y="115"/>
                    </a:lnTo>
                    <a:lnTo>
                      <a:pt x="0" y="134"/>
                    </a:lnTo>
                    <a:lnTo>
                      <a:pt x="0" y="145"/>
                    </a:lnTo>
                    <a:lnTo>
                      <a:pt x="4" y="158"/>
                    </a:lnTo>
                    <a:lnTo>
                      <a:pt x="12" y="173"/>
                    </a:lnTo>
                    <a:lnTo>
                      <a:pt x="22" y="183"/>
                    </a:lnTo>
                    <a:lnTo>
                      <a:pt x="39" y="193"/>
                    </a:lnTo>
                    <a:lnTo>
                      <a:pt x="59" y="201"/>
                    </a:lnTo>
                    <a:lnTo>
                      <a:pt x="86" y="211"/>
                    </a:lnTo>
                    <a:lnTo>
                      <a:pt x="116" y="220"/>
                    </a:lnTo>
                    <a:lnTo>
                      <a:pt x="149" y="230"/>
                    </a:lnTo>
                    <a:lnTo>
                      <a:pt x="188" y="242"/>
                    </a:lnTo>
                    <a:lnTo>
                      <a:pt x="230" y="252"/>
                    </a:lnTo>
                    <a:lnTo>
                      <a:pt x="275" y="262"/>
                    </a:lnTo>
                    <a:lnTo>
                      <a:pt x="324" y="274"/>
                    </a:lnTo>
                    <a:lnTo>
                      <a:pt x="375" y="285"/>
                    </a:lnTo>
                    <a:lnTo>
                      <a:pt x="430" y="296"/>
                    </a:lnTo>
                    <a:lnTo>
                      <a:pt x="487" y="307"/>
                    </a:lnTo>
                    <a:lnTo>
                      <a:pt x="547" y="317"/>
                    </a:lnTo>
                    <a:lnTo>
                      <a:pt x="608" y="328"/>
                    </a:lnTo>
                    <a:lnTo>
                      <a:pt x="673" y="338"/>
                    </a:lnTo>
                    <a:lnTo>
                      <a:pt x="738" y="348"/>
                    </a:lnTo>
                    <a:lnTo>
                      <a:pt x="816" y="358"/>
                    </a:lnTo>
                    <a:lnTo>
                      <a:pt x="889" y="369"/>
                    </a:lnTo>
                    <a:lnTo>
                      <a:pt x="963" y="377"/>
                    </a:lnTo>
                    <a:lnTo>
                      <a:pt x="1032" y="384"/>
                    </a:lnTo>
                    <a:lnTo>
                      <a:pt x="1097" y="391"/>
                    </a:lnTo>
                    <a:lnTo>
                      <a:pt x="1160" y="395"/>
                    </a:lnTo>
                    <a:lnTo>
                      <a:pt x="1217" y="399"/>
                    </a:lnTo>
                    <a:lnTo>
                      <a:pt x="1275" y="402"/>
                    </a:lnTo>
                    <a:lnTo>
                      <a:pt x="1325" y="403"/>
                    </a:lnTo>
                    <a:lnTo>
                      <a:pt x="1372" y="403"/>
                    </a:lnTo>
                    <a:lnTo>
                      <a:pt x="1413" y="403"/>
                    </a:lnTo>
                    <a:lnTo>
                      <a:pt x="1452" y="401"/>
                    </a:lnTo>
                    <a:lnTo>
                      <a:pt x="1485" y="399"/>
                    </a:lnTo>
                    <a:lnTo>
                      <a:pt x="1513" y="394"/>
                    </a:lnTo>
                    <a:lnTo>
                      <a:pt x="1536" y="389"/>
                    </a:lnTo>
                    <a:lnTo>
                      <a:pt x="1552" y="384"/>
                    </a:lnTo>
                    <a:lnTo>
                      <a:pt x="1564" y="363"/>
                    </a:lnTo>
                    <a:lnTo>
                      <a:pt x="1582" y="321"/>
                    </a:lnTo>
                    <a:lnTo>
                      <a:pt x="1601" y="278"/>
                    </a:lnTo>
                    <a:lnTo>
                      <a:pt x="1609" y="260"/>
                    </a:lnTo>
                    <a:lnTo>
                      <a:pt x="1609" y="249"/>
                    </a:lnTo>
                    <a:lnTo>
                      <a:pt x="1603" y="239"/>
                    </a:lnTo>
                    <a:lnTo>
                      <a:pt x="1591" y="231"/>
                    </a:lnTo>
                    <a:lnTo>
                      <a:pt x="1572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27" name="Freeform 9">
                <a:extLst>
                  <a:ext uri="{FF2B5EF4-FFF2-40B4-BE49-F238E27FC236}">
                    <a16:creationId xmlns:a16="http://schemas.microsoft.com/office/drawing/2014/main" id="{A4F265FB-1A8E-497C-8E1E-C4BE130A9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7126" y="569913"/>
                <a:ext cx="2124075" cy="349250"/>
              </a:xfrm>
              <a:custGeom>
                <a:avLst/>
                <a:gdLst>
                  <a:gd name="T0" fmla="*/ 745 w 1338"/>
                  <a:gd name="T1" fmla="*/ 95 h 220"/>
                  <a:gd name="T2" fmla="*/ 853 w 1338"/>
                  <a:gd name="T3" fmla="*/ 114 h 220"/>
                  <a:gd name="T4" fmla="*/ 953 w 1338"/>
                  <a:gd name="T5" fmla="*/ 131 h 220"/>
                  <a:gd name="T6" fmla="*/ 1045 w 1338"/>
                  <a:gd name="T7" fmla="*/ 149 h 220"/>
                  <a:gd name="T8" fmla="*/ 1126 w 1338"/>
                  <a:gd name="T9" fmla="*/ 166 h 220"/>
                  <a:gd name="T10" fmla="*/ 1197 w 1338"/>
                  <a:gd name="T11" fmla="*/ 184 h 220"/>
                  <a:gd name="T12" fmla="*/ 1255 w 1338"/>
                  <a:gd name="T13" fmla="*/ 198 h 220"/>
                  <a:gd name="T14" fmla="*/ 1297 w 1338"/>
                  <a:gd name="T15" fmla="*/ 213 h 220"/>
                  <a:gd name="T16" fmla="*/ 1324 w 1338"/>
                  <a:gd name="T17" fmla="*/ 218 h 220"/>
                  <a:gd name="T18" fmla="*/ 1336 w 1338"/>
                  <a:gd name="T19" fmla="*/ 213 h 220"/>
                  <a:gd name="T20" fmla="*/ 1336 w 1338"/>
                  <a:gd name="T21" fmla="*/ 202 h 220"/>
                  <a:gd name="T22" fmla="*/ 1297 w 1338"/>
                  <a:gd name="T23" fmla="*/ 181 h 220"/>
                  <a:gd name="T24" fmla="*/ 1218 w 1338"/>
                  <a:gd name="T25" fmla="*/ 157 h 220"/>
                  <a:gd name="T26" fmla="*/ 1106 w 1338"/>
                  <a:gd name="T27" fmla="*/ 130 h 220"/>
                  <a:gd name="T28" fmla="*/ 1020 w 1338"/>
                  <a:gd name="T29" fmla="*/ 113 h 220"/>
                  <a:gd name="T30" fmla="*/ 981 w 1338"/>
                  <a:gd name="T31" fmla="*/ 105 h 220"/>
                  <a:gd name="T32" fmla="*/ 941 w 1338"/>
                  <a:gd name="T33" fmla="*/ 97 h 220"/>
                  <a:gd name="T34" fmla="*/ 898 w 1338"/>
                  <a:gd name="T35" fmla="*/ 90 h 220"/>
                  <a:gd name="T36" fmla="*/ 855 w 1338"/>
                  <a:gd name="T37" fmla="*/ 82 h 220"/>
                  <a:gd name="T38" fmla="*/ 810 w 1338"/>
                  <a:gd name="T39" fmla="*/ 75 h 220"/>
                  <a:gd name="T40" fmla="*/ 765 w 1338"/>
                  <a:gd name="T41" fmla="*/ 67 h 220"/>
                  <a:gd name="T42" fmla="*/ 718 w 1338"/>
                  <a:gd name="T43" fmla="*/ 60 h 220"/>
                  <a:gd name="T44" fmla="*/ 653 w 1338"/>
                  <a:gd name="T45" fmla="*/ 51 h 220"/>
                  <a:gd name="T46" fmla="*/ 571 w 1338"/>
                  <a:gd name="T47" fmla="*/ 39 h 220"/>
                  <a:gd name="T48" fmla="*/ 492 w 1338"/>
                  <a:gd name="T49" fmla="*/ 30 h 220"/>
                  <a:gd name="T50" fmla="*/ 419 w 1338"/>
                  <a:gd name="T51" fmla="*/ 21 h 220"/>
                  <a:gd name="T52" fmla="*/ 347 w 1338"/>
                  <a:gd name="T53" fmla="*/ 14 h 220"/>
                  <a:gd name="T54" fmla="*/ 282 w 1338"/>
                  <a:gd name="T55" fmla="*/ 8 h 220"/>
                  <a:gd name="T56" fmla="*/ 221 w 1338"/>
                  <a:gd name="T57" fmla="*/ 4 h 220"/>
                  <a:gd name="T58" fmla="*/ 168 w 1338"/>
                  <a:gd name="T59" fmla="*/ 2 h 220"/>
                  <a:gd name="T60" fmla="*/ 113 w 1338"/>
                  <a:gd name="T61" fmla="*/ 0 h 220"/>
                  <a:gd name="T62" fmla="*/ 64 w 1338"/>
                  <a:gd name="T63" fmla="*/ 0 h 220"/>
                  <a:gd name="T64" fmla="*/ 27 w 1338"/>
                  <a:gd name="T65" fmla="*/ 4 h 220"/>
                  <a:gd name="T66" fmla="*/ 5 w 1338"/>
                  <a:gd name="T67" fmla="*/ 11 h 220"/>
                  <a:gd name="T68" fmla="*/ 0 w 1338"/>
                  <a:gd name="T69" fmla="*/ 19 h 220"/>
                  <a:gd name="T70" fmla="*/ 13 w 1338"/>
                  <a:gd name="T71" fmla="*/ 29 h 220"/>
                  <a:gd name="T72" fmla="*/ 41 w 1338"/>
                  <a:gd name="T73" fmla="*/ 32 h 220"/>
                  <a:gd name="T74" fmla="*/ 88 w 1338"/>
                  <a:gd name="T75" fmla="*/ 30 h 220"/>
                  <a:gd name="T76" fmla="*/ 151 w 1338"/>
                  <a:gd name="T77" fmla="*/ 31 h 220"/>
                  <a:gd name="T78" fmla="*/ 227 w 1338"/>
                  <a:gd name="T79" fmla="*/ 36 h 220"/>
                  <a:gd name="T80" fmla="*/ 315 w 1338"/>
                  <a:gd name="T81" fmla="*/ 43 h 220"/>
                  <a:gd name="T82" fmla="*/ 412 w 1338"/>
                  <a:gd name="T83" fmla="*/ 52 h 220"/>
                  <a:gd name="T84" fmla="*/ 518 w 1338"/>
                  <a:gd name="T85" fmla="*/ 65 h 220"/>
                  <a:gd name="T86" fmla="*/ 631 w 1338"/>
                  <a:gd name="T87" fmla="*/ 79 h 2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338"/>
                  <a:gd name="T133" fmla="*/ 0 h 220"/>
                  <a:gd name="T134" fmla="*/ 1338 w 1338"/>
                  <a:gd name="T135" fmla="*/ 220 h 2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338" h="220">
                    <a:moveTo>
                      <a:pt x="690" y="87"/>
                    </a:moveTo>
                    <a:lnTo>
                      <a:pt x="745" y="95"/>
                    </a:lnTo>
                    <a:lnTo>
                      <a:pt x="800" y="105"/>
                    </a:lnTo>
                    <a:lnTo>
                      <a:pt x="853" y="114"/>
                    </a:lnTo>
                    <a:lnTo>
                      <a:pt x="904" y="122"/>
                    </a:lnTo>
                    <a:lnTo>
                      <a:pt x="953" y="131"/>
                    </a:lnTo>
                    <a:lnTo>
                      <a:pt x="1000" y="140"/>
                    </a:lnTo>
                    <a:lnTo>
                      <a:pt x="1045" y="149"/>
                    </a:lnTo>
                    <a:lnTo>
                      <a:pt x="1087" y="157"/>
                    </a:lnTo>
                    <a:lnTo>
                      <a:pt x="1126" y="166"/>
                    </a:lnTo>
                    <a:lnTo>
                      <a:pt x="1163" y="174"/>
                    </a:lnTo>
                    <a:lnTo>
                      <a:pt x="1197" y="184"/>
                    </a:lnTo>
                    <a:lnTo>
                      <a:pt x="1228" y="192"/>
                    </a:lnTo>
                    <a:lnTo>
                      <a:pt x="1255" y="198"/>
                    </a:lnTo>
                    <a:lnTo>
                      <a:pt x="1279" y="206"/>
                    </a:lnTo>
                    <a:lnTo>
                      <a:pt x="1297" y="213"/>
                    </a:lnTo>
                    <a:lnTo>
                      <a:pt x="1314" y="220"/>
                    </a:lnTo>
                    <a:lnTo>
                      <a:pt x="1324" y="218"/>
                    </a:lnTo>
                    <a:lnTo>
                      <a:pt x="1330" y="216"/>
                    </a:lnTo>
                    <a:lnTo>
                      <a:pt x="1336" y="213"/>
                    </a:lnTo>
                    <a:lnTo>
                      <a:pt x="1338" y="210"/>
                    </a:lnTo>
                    <a:lnTo>
                      <a:pt x="1336" y="202"/>
                    </a:lnTo>
                    <a:lnTo>
                      <a:pt x="1322" y="192"/>
                    </a:lnTo>
                    <a:lnTo>
                      <a:pt x="1297" y="181"/>
                    </a:lnTo>
                    <a:lnTo>
                      <a:pt x="1263" y="170"/>
                    </a:lnTo>
                    <a:lnTo>
                      <a:pt x="1218" y="157"/>
                    </a:lnTo>
                    <a:lnTo>
                      <a:pt x="1165" y="143"/>
                    </a:lnTo>
                    <a:lnTo>
                      <a:pt x="1106" y="130"/>
                    </a:lnTo>
                    <a:lnTo>
                      <a:pt x="1038" y="116"/>
                    </a:lnTo>
                    <a:lnTo>
                      <a:pt x="1020" y="113"/>
                    </a:lnTo>
                    <a:lnTo>
                      <a:pt x="1000" y="108"/>
                    </a:lnTo>
                    <a:lnTo>
                      <a:pt x="981" y="105"/>
                    </a:lnTo>
                    <a:lnTo>
                      <a:pt x="961" y="101"/>
                    </a:lnTo>
                    <a:lnTo>
                      <a:pt x="941" y="97"/>
                    </a:lnTo>
                    <a:lnTo>
                      <a:pt x="920" y="93"/>
                    </a:lnTo>
                    <a:lnTo>
                      <a:pt x="898" y="90"/>
                    </a:lnTo>
                    <a:lnTo>
                      <a:pt x="877" y="85"/>
                    </a:lnTo>
                    <a:lnTo>
                      <a:pt x="855" y="82"/>
                    </a:lnTo>
                    <a:lnTo>
                      <a:pt x="832" y="78"/>
                    </a:lnTo>
                    <a:lnTo>
                      <a:pt x="810" y="75"/>
                    </a:lnTo>
                    <a:lnTo>
                      <a:pt x="788" y="70"/>
                    </a:lnTo>
                    <a:lnTo>
                      <a:pt x="765" y="67"/>
                    </a:lnTo>
                    <a:lnTo>
                      <a:pt x="741" y="63"/>
                    </a:lnTo>
                    <a:lnTo>
                      <a:pt x="718" y="60"/>
                    </a:lnTo>
                    <a:lnTo>
                      <a:pt x="694" y="57"/>
                    </a:lnTo>
                    <a:lnTo>
                      <a:pt x="653" y="51"/>
                    </a:lnTo>
                    <a:lnTo>
                      <a:pt x="612" y="45"/>
                    </a:lnTo>
                    <a:lnTo>
                      <a:pt x="571" y="39"/>
                    </a:lnTo>
                    <a:lnTo>
                      <a:pt x="531" y="35"/>
                    </a:lnTo>
                    <a:lnTo>
                      <a:pt x="492" y="30"/>
                    </a:lnTo>
                    <a:lnTo>
                      <a:pt x="455" y="26"/>
                    </a:lnTo>
                    <a:lnTo>
                      <a:pt x="419" y="21"/>
                    </a:lnTo>
                    <a:lnTo>
                      <a:pt x="382" y="18"/>
                    </a:lnTo>
                    <a:lnTo>
                      <a:pt x="347" y="14"/>
                    </a:lnTo>
                    <a:lnTo>
                      <a:pt x="312" y="11"/>
                    </a:lnTo>
                    <a:lnTo>
                      <a:pt x="282" y="8"/>
                    </a:lnTo>
                    <a:lnTo>
                      <a:pt x="251" y="6"/>
                    </a:lnTo>
                    <a:lnTo>
                      <a:pt x="221" y="4"/>
                    </a:lnTo>
                    <a:lnTo>
                      <a:pt x="194" y="3"/>
                    </a:lnTo>
                    <a:lnTo>
                      <a:pt x="168" y="2"/>
                    </a:lnTo>
                    <a:lnTo>
                      <a:pt x="143" y="0"/>
                    </a:lnTo>
                    <a:lnTo>
                      <a:pt x="113" y="0"/>
                    </a:lnTo>
                    <a:lnTo>
                      <a:pt x="86" y="0"/>
                    </a:lnTo>
                    <a:lnTo>
                      <a:pt x="64" y="0"/>
                    </a:lnTo>
                    <a:lnTo>
                      <a:pt x="43" y="2"/>
                    </a:lnTo>
                    <a:lnTo>
                      <a:pt x="27" y="4"/>
                    </a:lnTo>
                    <a:lnTo>
                      <a:pt x="13" y="7"/>
                    </a:lnTo>
                    <a:lnTo>
                      <a:pt x="5" y="11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5" y="23"/>
                    </a:lnTo>
                    <a:lnTo>
                      <a:pt x="13" y="29"/>
                    </a:lnTo>
                    <a:lnTo>
                      <a:pt x="23" y="35"/>
                    </a:lnTo>
                    <a:lnTo>
                      <a:pt x="41" y="32"/>
                    </a:lnTo>
                    <a:lnTo>
                      <a:pt x="64" y="31"/>
                    </a:lnTo>
                    <a:lnTo>
                      <a:pt x="88" y="30"/>
                    </a:lnTo>
                    <a:lnTo>
                      <a:pt x="119" y="30"/>
                    </a:lnTo>
                    <a:lnTo>
                      <a:pt x="151" y="31"/>
                    </a:lnTo>
                    <a:lnTo>
                      <a:pt x="188" y="34"/>
                    </a:lnTo>
                    <a:lnTo>
                      <a:pt x="227" y="36"/>
                    </a:lnTo>
                    <a:lnTo>
                      <a:pt x="270" y="38"/>
                    </a:lnTo>
                    <a:lnTo>
                      <a:pt x="315" y="43"/>
                    </a:lnTo>
                    <a:lnTo>
                      <a:pt x="363" y="47"/>
                    </a:lnTo>
                    <a:lnTo>
                      <a:pt x="412" y="52"/>
                    </a:lnTo>
                    <a:lnTo>
                      <a:pt x="465" y="58"/>
                    </a:lnTo>
                    <a:lnTo>
                      <a:pt x="518" y="65"/>
                    </a:lnTo>
                    <a:lnTo>
                      <a:pt x="573" y="71"/>
                    </a:lnTo>
                    <a:lnTo>
                      <a:pt x="631" y="79"/>
                    </a:lnTo>
                    <a:lnTo>
                      <a:pt x="690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28" name="Freeform 10">
                <a:extLst>
                  <a:ext uri="{FF2B5EF4-FFF2-40B4-BE49-F238E27FC236}">
                    <a16:creationId xmlns:a16="http://schemas.microsoft.com/office/drawing/2014/main" id="{93FE301A-DB9A-44AA-88F8-B7B856010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24601" y="650875"/>
                <a:ext cx="1866900" cy="309563"/>
              </a:xfrm>
              <a:custGeom>
                <a:avLst/>
                <a:gdLst>
                  <a:gd name="T0" fmla="*/ 1152 w 1176"/>
                  <a:gd name="T1" fmla="*/ 173 h 195"/>
                  <a:gd name="T2" fmla="*/ 1107 w 1176"/>
                  <a:gd name="T3" fmla="*/ 174 h 195"/>
                  <a:gd name="T4" fmla="*/ 1052 w 1176"/>
                  <a:gd name="T5" fmla="*/ 171 h 195"/>
                  <a:gd name="T6" fmla="*/ 985 w 1176"/>
                  <a:gd name="T7" fmla="*/ 167 h 195"/>
                  <a:gd name="T8" fmla="*/ 909 w 1176"/>
                  <a:gd name="T9" fmla="*/ 161 h 195"/>
                  <a:gd name="T10" fmla="*/ 826 w 1176"/>
                  <a:gd name="T11" fmla="*/ 153 h 195"/>
                  <a:gd name="T12" fmla="*/ 736 w 1176"/>
                  <a:gd name="T13" fmla="*/ 143 h 195"/>
                  <a:gd name="T14" fmla="*/ 642 w 1176"/>
                  <a:gd name="T15" fmla="*/ 130 h 195"/>
                  <a:gd name="T16" fmla="*/ 540 w 1176"/>
                  <a:gd name="T17" fmla="*/ 115 h 195"/>
                  <a:gd name="T18" fmla="*/ 440 w 1176"/>
                  <a:gd name="T19" fmla="*/ 99 h 195"/>
                  <a:gd name="T20" fmla="*/ 347 w 1176"/>
                  <a:gd name="T21" fmla="*/ 82 h 195"/>
                  <a:gd name="T22" fmla="*/ 261 w 1176"/>
                  <a:gd name="T23" fmla="*/ 65 h 195"/>
                  <a:gd name="T24" fmla="*/ 187 w 1176"/>
                  <a:gd name="T25" fmla="*/ 49 h 195"/>
                  <a:gd name="T26" fmla="*/ 126 w 1176"/>
                  <a:gd name="T27" fmla="*/ 33 h 195"/>
                  <a:gd name="T28" fmla="*/ 77 w 1176"/>
                  <a:gd name="T29" fmla="*/ 18 h 195"/>
                  <a:gd name="T30" fmla="*/ 45 w 1176"/>
                  <a:gd name="T31" fmla="*/ 6 h 195"/>
                  <a:gd name="T32" fmla="*/ 20 w 1176"/>
                  <a:gd name="T33" fmla="*/ 2 h 195"/>
                  <a:gd name="T34" fmla="*/ 4 w 1176"/>
                  <a:gd name="T35" fmla="*/ 7 h 195"/>
                  <a:gd name="T36" fmla="*/ 0 w 1176"/>
                  <a:gd name="T37" fmla="*/ 16 h 195"/>
                  <a:gd name="T38" fmla="*/ 20 w 1176"/>
                  <a:gd name="T39" fmla="*/ 28 h 195"/>
                  <a:gd name="T40" fmla="*/ 59 w 1176"/>
                  <a:gd name="T41" fmla="*/ 44 h 195"/>
                  <a:gd name="T42" fmla="*/ 118 w 1176"/>
                  <a:gd name="T43" fmla="*/ 60 h 195"/>
                  <a:gd name="T44" fmla="*/ 196 w 1176"/>
                  <a:gd name="T45" fmla="*/ 79 h 195"/>
                  <a:gd name="T46" fmla="*/ 287 w 1176"/>
                  <a:gd name="T47" fmla="*/ 98 h 195"/>
                  <a:gd name="T48" fmla="*/ 391 w 1176"/>
                  <a:gd name="T49" fmla="*/ 118 h 195"/>
                  <a:gd name="T50" fmla="*/ 504 w 1176"/>
                  <a:gd name="T51" fmla="*/ 136 h 195"/>
                  <a:gd name="T52" fmla="*/ 626 w 1176"/>
                  <a:gd name="T53" fmla="*/ 153 h 195"/>
                  <a:gd name="T54" fmla="*/ 742 w 1176"/>
                  <a:gd name="T55" fmla="*/ 168 h 195"/>
                  <a:gd name="T56" fmla="*/ 848 w 1176"/>
                  <a:gd name="T57" fmla="*/ 179 h 195"/>
                  <a:gd name="T58" fmla="*/ 946 w 1176"/>
                  <a:gd name="T59" fmla="*/ 189 h 195"/>
                  <a:gd name="T60" fmla="*/ 1028 w 1176"/>
                  <a:gd name="T61" fmla="*/ 193 h 195"/>
                  <a:gd name="T62" fmla="*/ 1095 w 1176"/>
                  <a:gd name="T63" fmla="*/ 195 h 195"/>
                  <a:gd name="T64" fmla="*/ 1144 w 1176"/>
                  <a:gd name="T65" fmla="*/ 193 h 195"/>
                  <a:gd name="T66" fmla="*/ 1170 w 1176"/>
                  <a:gd name="T67" fmla="*/ 187 h 195"/>
                  <a:gd name="T68" fmla="*/ 1176 w 1176"/>
                  <a:gd name="T69" fmla="*/ 181 h 195"/>
                  <a:gd name="T70" fmla="*/ 1174 w 1176"/>
                  <a:gd name="T71" fmla="*/ 175 h 19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76"/>
                  <a:gd name="T109" fmla="*/ 0 h 195"/>
                  <a:gd name="T110" fmla="*/ 1176 w 1176"/>
                  <a:gd name="T111" fmla="*/ 195 h 19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76" h="195">
                    <a:moveTo>
                      <a:pt x="1170" y="171"/>
                    </a:moveTo>
                    <a:lnTo>
                      <a:pt x="1152" y="173"/>
                    </a:lnTo>
                    <a:lnTo>
                      <a:pt x="1132" y="174"/>
                    </a:lnTo>
                    <a:lnTo>
                      <a:pt x="1107" y="174"/>
                    </a:lnTo>
                    <a:lnTo>
                      <a:pt x="1081" y="173"/>
                    </a:lnTo>
                    <a:lnTo>
                      <a:pt x="1052" y="171"/>
                    </a:lnTo>
                    <a:lnTo>
                      <a:pt x="1019" y="169"/>
                    </a:lnTo>
                    <a:lnTo>
                      <a:pt x="985" y="167"/>
                    </a:lnTo>
                    <a:lnTo>
                      <a:pt x="948" y="165"/>
                    </a:lnTo>
                    <a:lnTo>
                      <a:pt x="909" y="161"/>
                    </a:lnTo>
                    <a:lnTo>
                      <a:pt x="869" y="158"/>
                    </a:lnTo>
                    <a:lnTo>
                      <a:pt x="826" y="153"/>
                    </a:lnTo>
                    <a:lnTo>
                      <a:pt x="783" y="147"/>
                    </a:lnTo>
                    <a:lnTo>
                      <a:pt x="736" y="143"/>
                    </a:lnTo>
                    <a:lnTo>
                      <a:pt x="689" y="137"/>
                    </a:lnTo>
                    <a:lnTo>
                      <a:pt x="642" y="130"/>
                    </a:lnTo>
                    <a:lnTo>
                      <a:pt x="593" y="123"/>
                    </a:lnTo>
                    <a:lnTo>
                      <a:pt x="540" y="115"/>
                    </a:lnTo>
                    <a:lnTo>
                      <a:pt x="489" y="107"/>
                    </a:lnTo>
                    <a:lnTo>
                      <a:pt x="440" y="99"/>
                    </a:lnTo>
                    <a:lnTo>
                      <a:pt x="391" y="90"/>
                    </a:lnTo>
                    <a:lnTo>
                      <a:pt x="347" y="82"/>
                    </a:lnTo>
                    <a:lnTo>
                      <a:pt x="302" y="73"/>
                    </a:lnTo>
                    <a:lnTo>
                      <a:pt x="261" y="65"/>
                    </a:lnTo>
                    <a:lnTo>
                      <a:pt x="222" y="57"/>
                    </a:lnTo>
                    <a:lnTo>
                      <a:pt x="187" y="49"/>
                    </a:lnTo>
                    <a:lnTo>
                      <a:pt x="155" y="41"/>
                    </a:lnTo>
                    <a:lnTo>
                      <a:pt x="126" y="33"/>
                    </a:lnTo>
                    <a:lnTo>
                      <a:pt x="100" y="26"/>
                    </a:lnTo>
                    <a:lnTo>
                      <a:pt x="77" y="18"/>
                    </a:lnTo>
                    <a:lnTo>
                      <a:pt x="59" y="12"/>
                    </a:lnTo>
                    <a:lnTo>
                      <a:pt x="45" y="6"/>
                    </a:lnTo>
                    <a:lnTo>
                      <a:pt x="35" y="0"/>
                    </a:lnTo>
                    <a:lnTo>
                      <a:pt x="20" y="2"/>
                    </a:lnTo>
                    <a:lnTo>
                      <a:pt x="10" y="4"/>
                    </a:lnTo>
                    <a:lnTo>
                      <a:pt x="4" y="7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8" y="22"/>
                    </a:lnTo>
                    <a:lnTo>
                      <a:pt x="20" y="28"/>
                    </a:lnTo>
                    <a:lnTo>
                      <a:pt x="37" y="36"/>
                    </a:lnTo>
                    <a:lnTo>
                      <a:pt x="59" y="44"/>
                    </a:lnTo>
                    <a:lnTo>
                      <a:pt x="88" y="52"/>
                    </a:lnTo>
                    <a:lnTo>
                      <a:pt x="118" y="60"/>
                    </a:lnTo>
                    <a:lnTo>
                      <a:pt x="155" y="70"/>
                    </a:lnTo>
                    <a:lnTo>
                      <a:pt x="196" y="79"/>
                    </a:lnTo>
                    <a:lnTo>
                      <a:pt x="238" y="89"/>
                    </a:lnTo>
                    <a:lnTo>
                      <a:pt x="287" y="98"/>
                    </a:lnTo>
                    <a:lnTo>
                      <a:pt x="336" y="107"/>
                    </a:lnTo>
                    <a:lnTo>
                      <a:pt x="391" y="118"/>
                    </a:lnTo>
                    <a:lnTo>
                      <a:pt x="446" y="127"/>
                    </a:lnTo>
                    <a:lnTo>
                      <a:pt x="504" y="136"/>
                    </a:lnTo>
                    <a:lnTo>
                      <a:pt x="565" y="145"/>
                    </a:lnTo>
                    <a:lnTo>
                      <a:pt x="626" y="153"/>
                    </a:lnTo>
                    <a:lnTo>
                      <a:pt x="685" y="161"/>
                    </a:lnTo>
                    <a:lnTo>
                      <a:pt x="742" y="168"/>
                    </a:lnTo>
                    <a:lnTo>
                      <a:pt x="797" y="175"/>
                    </a:lnTo>
                    <a:lnTo>
                      <a:pt x="848" y="179"/>
                    </a:lnTo>
                    <a:lnTo>
                      <a:pt x="899" y="185"/>
                    </a:lnTo>
                    <a:lnTo>
                      <a:pt x="946" y="189"/>
                    </a:lnTo>
                    <a:lnTo>
                      <a:pt x="989" y="191"/>
                    </a:lnTo>
                    <a:lnTo>
                      <a:pt x="1028" y="193"/>
                    </a:lnTo>
                    <a:lnTo>
                      <a:pt x="1064" y="194"/>
                    </a:lnTo>
                    <a:lnTo>
                      <a:pt x="1095" y="195"/>
                    </a:lnTo>
                    <a:lnTo>
                      <a:pt x="1121" y="194"/>
                    </a:lnTo>
                    <a:lnTo>
                      <a:pt x="1144" y="193"/>
                    </a:lnTo>
                    <a:lnTo>
                      <a:pt x="1160" y="191"/>
                    </a:lnTo>
                    <a:lnTo>
                      <a:pt x="1170" y="187"/>
                    </a:lnTo>
                    <a:lnTo>
                      <a:pt x="1176" y="183"/>
                    </a:lnTo>
                    <a:lnTo>
                      <a:pt x="1176" y="181"/>
                    </a:lnTo>
                    <a:lnTo>
                      <a:pt x="1176" y="177"/>
                    </a:lnTo>
                    <a:lnTo>
                      <a:pt x="1174" y="175"/>
                    </a:lnTo>
                    <a:lnTo>
                      <a:pt x="1170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9229" name="Freeform 11">
                <a:extLst>
                  <a:ext uri="{FF2B5EF4-FFF2-40B4-BE49-F238E27FC236}">
                    <a16:creationId xmlns:a16="http://schemas.microsoft.com/office/drawing/2014/main" id="{2B328C31-7135-42B7-B3F1-358E9B212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7451" y="1277938"/>
                <a:ext cx="3613150" cy="2678113"/>
              </a:xfrm>
              <a:custGeom>
                <a:avLst/>
                <a:gdLst>
                  <a:gd name="T0" fmla="*/ 2249 w 2276"/>
                  <a:gd name="T1" fmla="*/ 151 h 1687"/>
                  <a:gd name="T2" fmla="*/ 2145 w 2276"/>
                  <a:gd name="T3" fmla="*/ 61 h 1687"/>
                  <a:gd name="T4" fmla="*/ 2031 w 2276"/>
                  <a:gd name="T5" fmla="*/ 6 h 1687"/>
                  <a:gd name="T6" fmla="*/ 1988 w 2276"/>
                  <a:gd name="T7" fmla="*/ 1 h 1687"/>
                  <a:gd name="T8" fmla="*/ 2000 w 2276"/>
                  <a:gd name="T9" fmla="*/ 29 h 1687"/>
                  <a:gd name="T10" fmla="*/ 2114 w 2276"/>
                  <a:gd name="T11" fmla="*/ 107 h 1687"/>
                  <a:gd name="T12" fmla="*/ 2188 w 2276"/>
                  <a:gd name="T13" fmla="*/ 185 h 1687"/>
                  <a:gd name="T14" fmla="*/ 2131 w 2276"/>
                  <a:gd name="T15" fmla="*/ 313 h 1687"/>
                  <a:gd name="T16" fmla="*/ 1994 w 2276"/>
                  <a:gd name="T17" fmla="*/ 611 h 1687"/>
                  <a:gd name="T18" fmla="*/ 1827 w 2276"/>
                  <a:gd name="T19" fmla="*/ 976 h 1687"/>
                  <a:gd name="T20" fmla="*/ 1672 w 2276"/>
                  <a:gd name="T21" fmla="*/ 1309 h 1687"/>
                  <a:gd name="T22" fmla="*/ 1576 w 2276"/>
                  <a:gd name="T23" fmla="*/ 1509 h 1687"/>
                  <a:gd name="T24" fmla="*/ 1505 w 2276"/>
                  <a:gd name="T25" fmla="*/ 1562 h 1687"/>
                  <a:gd name="T26" fmla="*/ 1405 w 2276"/>
                  <a:gd name="T27" fmla="*/ 1596 h 1687"/>
                  <a:gd name="T28" fmla="*/ 1309 w 2276"/>
                  <a:gd name="T29" fmla="*/ 1615 h 1687"/>
                  <a:gd name="T30" fmla="*/ 1227 w 2276"/>
                  <a:gd name="T31" fmla="*/ 1624 h 1687"/>
                  <a:gd name="T32" fmla="*/ 1174 w 2276"/>
                  <a:gd name="T33" fmla="*/ 1628 h 1687"/>
                  <a:gd name="T34" fmla="*/ 1146 w 2276"/>
                  <a:gd name="T35" fmla="*/ 1627 h 1687"/>
                  <a:gd name="T36" fmla="*/ 1013 w 2276"/>
                  <a:gd name="T37" fmla="*/ 1613 h 1687"/>
                  <a:gd name="T38" fmla="*/ 791 w 2276"/>
                  <a:gd name="T39" fmla="*/ 1586 h 1687"/>
                  <a:gd name="T40" fmla="*/ 526 w 2276"/>
                  <a:gd name="T41" fmla="*/ 1550 h 1687"/>
                  <a:gd name="T42" fmla="*/ 259 w 2276"/>
                  <a:gd name="T43" fmla="*/ 1510 h 1687"/>
                  <a:gd name="T44" fmla="*/ 34 w 2276"/>
                  <a:gd name="T45" fmla="*/ 1471 h 1687"/>
                  <a:gd name="T46" fmla="*/ 0 w 2276"/>
                  <a:gd name="T47" fmla="*/ 1497 h 1687"/>
                  <a:gd name="T48" fmla="*/ 81 w 2276"/>
                  <a:gd name="T49" fmla="*/ 1529 h 1687"/>
                  <a:gd name="T50" fmla="*/ 151 w 2276"/>
                  <a:gd name="T51" fmla="*/ 1547 h 1687"/>
                  <a:gd name="T52" fmla="*/ 218 w 2276"/>
                  <a:gd name="T53" fmla="*/ 1558 h 1687"/>
                  <a:gd name="T54" fmla="*/ 406 w 2276"/>
                  <a:gd name="T55" fmla="*/ 1587 h 1687"/>
                  <a:gd name="T56" fmla="*/ 626 w 2276"/>
                  <a:gd name="T57" fmla="*/ 1619 h 1687"/>
                  <a:gd name="T58" fmla="*/ 844 w 2276"/>
                  <a:gd name="T59" fmla="*/ 1651 h 1687"/>
                  <a:gd name="T60" fmla="*/ 1030 w 2276"/>
                  <a:gd name="T61" fmla="*/ 1675 h 1687"/>
                  <a:gd name="T62" fmla="*/ 1148 w 2276"/>
                  <a:gd name="T63" fmla="*/ 1687 h 1687"/>
                  <a:gd name="T64" fmla="*/ 1246 w 2276"/>
                  <a:gd name="T65" fmla="*/ 1684 h 1687"/>
                  <a:gd name="T66" fmla="*/ 1342 w 2276"/>
                  <a:gd name="T67" fmla="*/ 1675 h 1687"/>
                  <a:gd name="T68" fmla="*/ 1421 w 2276"/>
                  <a:gd name="T69" fmla="*/ 1660 h 1687"/>
                  <a:gd name="T70" fmla="*/ 1486 w 2276"/>
                  <a:gd name="T71" fmla="*/ 1640 h 1687"/>
                  <a:gd name="T72" fmla="*/ 1541 w 2276"/>
                  <a:gd name="T73" fmla="*/ 1618 h 1687"/>
                  <a:gd name="T74" fmla="*/ 1590 w 2276"/>
                  <a:gd name="T75" fmla="*/ 1595 h 1687"/>
                  <a:gd name="T76" fmla="*/ 1627 w 2276"/>
                  <a:gd name="T77" fmla="*/ 1574 h 1687"/>
                  <a:gd name="T78" fmla="*/ 1656 w 2276"/>
                  <a:gd name="T79" fmla="*/ 1550 h 1687"/>
                  <a:gd name="T80" fmla="*/ 1690 w 2276"/>
                  <a:gd name="T81" fmla="*/ 1484 h 1687"/>
                  <a:gd name="T82" fmla="*/ 1807 w 2276"/>
                  <a:gd name="T83" fmla="*/ 1234 h 1687"/>
                  <a:gd name="T84" fmla="*/ 1970 w 2276"/>
                  <a:gd name="T85" fmla="*/ 880 h 1687"/>
                  <a:gd name="T86" fmla="*/ 2135 w 2276"/>
                  <a:gd name="T87" fmla="*/ 526 h 1687"/>
                  <a:gd name="T88" fmla="*/ 2249 w 2276"/>
                  <a:gd name="T89" fmla="*/ 275 h 16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276"/>
                  <a:gd name="T136" fmla="*/ 0 h 1687"/>
                  <a:gd name="T137" fmla="*/ 2276 w 2276"/>
                  <a:gd name="T138" fmla="*/ 1687 h 16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276" h="1687">
                    <a:moveTo>
                      <a:pt x="2276" y="218"/>
                    </a:moveTo>
                    <a:lnTo>
                      <a:pt x="2267" y="184"/>
                    </a:lnTo>
                    <a:lnTo>
                      <a:pt x="2249" y="151"/>
                    </a:lnTo>
                    <a:lnTo>
                      <a:pt x="2220" y="119"/>
                    </a:lnTo>
                    <a:lnTo>
                      <a:pt x="2184" y="89"/>
                    </a:lnTo>
                    <a:lnTo>
                      <a:pt x="2145" y="61"/>
                    </a:lnTo>
                    <a:lnTo>
                      <a:pt x="2104" y="38"/>
                    </a:lnTo>
                    <a:lnTo>
                      <a:pt x="2066" y="20"/>
                    </a:lnTo>
                    <a:lnTo>
                      <a:pt x="2031" y="6"/>
                    </a:lnTo>
                    <a:lnTo>
                      <a:pt x="2019" y="1"/>
                    </a:lnTo>
                    <a:lnTo>
                      <a:pt x="2004" y="0"/>
                    </a:lnTo>
                    <a:lnTo>
                      <a:pt x="1988" y="1"/>
                    </a:lnTo>
                    <a:lnTo>
                      <a:pt x="1976" y="5"/>
                    </a:lnTo>
                    <a:lnTo>
                      <a:pt x="1980" y="13"/>
                    </a:lnTo>
                    <a:lnTo>
                      <a:pt x="2000" y="29"/>
                    </a:lnTo>
                    <a:lnTo>
                      <a:pt x="2035" y="52"/>
                    </a:lnTo>
                    <a:lnTo>
                      <a:pt x="2074" y="79"/>
                    </a:lnTo>
                    <a:lnTo>
                      <a:pt x="2114" y="107"/>
                    </a:lnTo>
                    <a:lnTo>
                      <a:pt x="2149" y="136"/>
                    </a:lnTo>
                    <a:lnTo>
                      <a:pt x="2176" y="162"/>
                    </a:lnTo>
                    <a:lnTo>
                      <a:pt x="2188" y="185"/>
                    </a:lnTo>
                    <a:lnTo>
                      <a:pt x="2180" y="203"/>
                    </a:lnTo>
                    <a:lnTo>
                      <a:pt x="2161" y="247"/>
                    </a:lnTo>
                    <a:lnTo>
                      <a:pt x="2131" y="313"/>
                    </a:lnTo>
                    <a:lnTo>
                      <a:pt x="2092" y="399"/>
                    </a:lnTo>
                    <a:lnTo>
                      <a:pt x="2045" y="498"/>
                    </a:lnTo>
                    <a:lnTo>
                      <a:pt x="1994" y="611"/>
                    </a:lnTo>
                    <a:lnTo>
                      <a:pt x="1939" y="730"/>
                    </a:lnTo>
                    <a:lnTo>
                      <a:pt x="1884" y="852"/>
                    </a:lnTo>
                    <a:lnTo>
                      <a:pt x="1827" y="976"/>
                    </a:lnTo>
                    <a:lnTo>
                      <a:pt x="1772" y="1095"/>
                    </a:lnTo>
                    <a:lnTo>
                      <a:pt x="1719" y="1207"/>
                    </a:lnTo>
                    <a:lnTo>
                      <a:pt x="1672" y="1309"/>
                    </a:lnTo>
                    <a:lnTo>
                      <a:pt x="1631" y="1394"/>
                    </a:lnTo>
                    <a:lnTo>
                      <a:pt x="1599" y="1463"/>
                    </a:lnTo>
                    <a:lnTo>
                      <a:pt x="1576" y="1509"/>
                    </a:lnTo>
                    <a:lnTo>
                      <a:pt x="1564" y="1528"/>
                    </a:lnTo>
                    <a:lnTo>
                      <a:pt x="1535" y="1545"/>
                    </a:lnTo>
                    <a:lnTo>
                      <a:pt x="1505" y="1562"/>
                    </a:lnTo>
                    <a:lnTo>
                      <a:pt x="1472" y="1574"/>
                    </a:lnTo>
                    <a:lnTo>
                      <a:pt x="1439" y="1586"/>
                    </a:lnTo>
                    <a:lnTo>
                      <a:pt x="1405" y="1596"/>
                    </a:lnTo>
                    <a:lnTo>
                      <a:pt x="1372" y="1604"/>
                    </a:lnTo>
                    <a:lnTo>
                      <a:pt x="1340" y="1611"/>
                    </a:lnTo>
                    <a:lnTo>
                      <a:pt x="1309" y="1615"/>
                    </a:lnTo>
                    <a:lnTo>
                      <a:pt x="1278" y="1620"/>
                    </a:lnTo>
                    <a:lnTo>
                      <a:pt x="1252" y="1622"/>
                    </a:lnTo>
                    <a:lnTo>
                      <a:pt x="1227" y="1624"/>
                    </a:lnTo>
                    <a:lnTo>
                      <a:pt x="1205" y="1627"/>
                    </a:lnTo>
                    <a:lnTo>
                      <a:pt x="1189" y="1627"/>
                    </a:lnTo>
                    <a:lnTo>
                      <a:pt x="1174" y="1628"/>
                    </a:lnTo>
                    <a:lnTo>
                      <a:pt x="1166" y="1628"/>
                    </a:lnTo>
                    <a:lnTo>
                      <a:pt x="1162" y="1628"/>
                    </a:lnTo>
                    <a:lnTo>
                      <a:pt x="1146" y="1627"/>
                    </a:lnTo>
                    <a:lnTo>
                      <a:pt x="1113" y="1624"/>
                    </a:lnTo>
                    <a:lnTo>
                      <a:pt x="1068" y="1620"/>
                    </a:lnTo>
                    <a:lnTo>
                      <a:pt x="1013" y="1613"/>
                    </a:lnTo>
                    <a:lnTo>
                      <a:pt x="946" y="1605"/>
                    </a:lnTo>
                    <a:lnTo>
                      <a:pt x="873" y="1596"/>
                    </a:lnTo>
                    <a:lnTo>
                      <a:pt x="791" y="1586"/>
                    </a:lnTo>
                    <a:lnTo>
                      <a:pt x="705" y="1574"/>
                    </a:lnTo>
                    <a:lnTo>
                      <a:pt x="616" y="1563"/>
                    </a:lnTo>
                    <a:lnTo>
                      <a:pt x="526" y="1550"/>
                    </a:lnTo>
                    <a:lnTo>
                      <a:pt x="434" y="1536"/>
                    </a:lnTo>
                    <a:lnTo>
                      <a:pt x="344" y="1524"/>
                    </a:lnTo>
                    <a:lnTo>
                      <a:pt x="259" y="1510"/>
                    </a:lnTo>
                    <a:lnTo>
                      <a:pt x="177" y="1496"/>
                    </a:lnTo>
                    <a:lnTo>
                      <a:pt x="102" y="1484"/>
                    </a:lnTo>
                    <a:lnTo>
                      <a:pt x="34" y="1471"/>
                    </a:lnTo>
                    <a:lnTo>
                      <a:pt x="16" y="1473"/>
                    </a:lnTo>
                    <a:lnTo>
                      <a:pt x="4" y="1484"/>
                    </a:lnTo>
                    <a:lnTo>
                      <a:pt x="0" y="1497"/>
                    </a:lnTo>
                    <a:lnTo>
                      <a:pt x="8" y="1509"/>
                    </a:lnTo>
                    <a:lnTo>
                      <a:pt x="49" y="1520"/>
                    </a:lnTo>
                    <a:lnTo>
                      <a:pt x="81" y="1529"/>
                    </a:lnTo>
                    <a:lnTo>
                      <a:pt x="108" y="1536"/>
                    </a:lnTo>
                    <a:lnTo>
                      <a:pt x="130" y="1542"/>
                    </a:lnTo>
                    <a:lnTo>
                      <a:pt x="151" y="1547"/>
                    </a:lnTo>
                    <a:lnTo>
                      <a:pt x="171" y="1551"/>
                    </a:lnTo>
                    <a:lnTo>
                      <a:pt x="194" y="1555"/>
                    </a:lnTo>
                    <a:lnTo>
                      <a:pt x="218" y="1558"/>
                    </a:lnTo>
                    <a:lnTo>
                      <a:pt x="275" y="1566"/>
                    </a:lnTo>
                    <a:lnTo>
                      <a:pt x="338" y="1576"/>
                    </a:lnTo>
                    <a:lnTo>
                      <a:pt x="406" y="1587"/>
                    </a:lnTo>
                    <a:lnTo>
                      <a:pt x="477" y="1597"/>
                    </a:lnTo>
                    <a:lnTo>
                      <a:pt x="550" y="1607"/>
                    </a:lnTo>
                    <a:lnTo>
                      <a:pt x="626" y="1619"/>
                    </a:lnTo>
                    <a:lnTo>
                      <a:pt x="699" y="1630"/>
                    </a:lnTo>
                    <a:lnTo>
                      <a:pt x="773" y="1640"/>
                    </a:lnTo>
                    <a:lnTo>
                      <a:pt x="844" y="1651"/>
                    </a:lnTo>
                    <a:lnTo>
                      <a:pt x="911" y="1660"/>
                    </a:lnTo>
                    <a:lnTo>
                      <a:pt x="973" y="1668"/>
                    </a:lnTo>
                    <a:lnTo>
                      <a:pt x="1030" y="1675"/>
                    </a:lnTo>
                    <a:lnTo>
                      <a:pt x="1079" y="1681"/>
                    </a:lnTo>
                    <a:lnTo>
                      <a:pt x="1117" y="1685"/>
                    </a:lnTo>
                    <a:lnTo>
                      <a:pt x="1148" y="1687"/>
                    </a:lnTo>
                    <a:lnTo>
                      <a:pt x="1168" y="1687"/>
                    </a:lnTo>
                    <a:lnTo>
                      <a:pt x="1207" y="1686"/>
                    </a:lnTo>
                    <a:lnTo>
                      <a:pt x="1246" y="1684"/>
                    </a:lnTo>
                    <a:lnTo>
                      <a:pt x="1278" y="1682"/>
                    </a:lnTo>
                    <a:lnTo>
                      <a:pt x="1311" y="1678"/>
                    </a:lnTo>
                    <a:lnTo>
                      <a:pt x="1342" y="1675"/>
                    </a:lnTo>
                    <a:lnTo>
                      <a:pt x="1370" y="1670"/>
                    </a:lnTo>
                    <a:lnTo>
                      <a:pt x="1397" y="1665"/>
                    </a:lnTo>
                    <a:lnTo>
                      <a:pt x="1421" y="1660"/>
                    </a:lnTo>
                    <a:lnTo>
                      <a:pt x="1444" y="1653"/>
                    </a:lnTo>
                    <a:lnTo>
                      <a:pt x="1466" y="1647"/>
                    </a:lnTo>
                    <a:lnTo>
                      <a:pt x="1486" y="1640"/>
                    </a:lnTo>
                    <a:lnTo>
                      <a:pt x="1505" y="1634"/>
                    </a:lnTo>
                    <a:lnTo>
                      <a:pt x="1523" y="1626"/>
                    </a:lnTo>
                    <a:lnTo>
                      <a:pt x="1541" y="1618"/>
                    </a:lnTo>
                    <a:lnTo>
                      <a:pt x="1560" y="1610"/>
                    </a:lnTo>
                    <a:lnTo>
                      <a:pt x="1576" y="1602"/>
                    </a:lnTo>
                    <a:lnTo>
                      <a:pt x="1590" y="1595"/>
                    </a:lnTo>
                    <a:lnTo>
                      <a:pt x="1603" y="1588"/>
                    </a:lnTo>
                    <a:lnTo>
                      <a:pt x="1615" y="1581"/>
                    </a:lnTo>
                    <a:lnTo>
                      <a:pt x="1627" y="1574"/>
                    </a:lnTo>
                    <a:lnTo>
                      <a:pt x="1637" y="1566"/>
                    </a:lnTo>
                    <a:lnTo>
                      <a:pt x="1647" y="1558"/>
                    </a:lnTo>
                    <a:lnTo>
                      <a:pt x="1656" y="1550"/>
                    </a:lnTo>
                    <a:lnTo>
                      <a:pt x="1664" y="1541"/>
                    </a:lnTo>
                    <a:lnTo>
                      <a:pt x="1672" y="1526"/>
                    </a:lnTo>
                    <a:lnTo>
                      <a:pt x="1690" y="1484"/>
                    </a:lnTo>
                    <a:lnTo>
                      <a:pt x="1721" y="1418"/>
                    </a:lnTo>
                    <a:lnTo>
                      <a:pt x="1760" y="1334"/>
                    </a:lnTo>
                    <a:lnTo>
                      <a:pt x="1807" y="1234"/>
                    </a:lnTo>
                    <a:lnTo>
                      <a:pt x="1858" y="1122"/>
                    </a:lnTo>
                    <a:lnTo>
                      <a:pt x="1913" y="1003"/>
                    </a:lnTo>
                    <a:lnTo>
                      <a:pt x="1970" y="880"/>
                    </a:lnTo>
                    <a:lnTo>
                      <a:pt x="2027" y="757"/>
                    </a:lnTo>
                    <a:lnTo>
                      <a:pt x="2082" y="638"/>
                    </a:lnTo>
                    <a:lnTo>
                      <a:pt x="2135" y="526"/>
                    </a:lnTo>
                    <a:lnTo>
                      <a:pt x="2180" y="426"/>
                    </a:lnTo>
                    <a:lnTo>
                      <a:pt x="2218" y="342"/>
                    </a:lnTo>
                    <a:lnTo>
                      <a:pt x="2249" y="275"/>
                    </a:lnTo>
                    <a:lnTo>
                      <a:pt x="2269" y="233"/>
                    </a:lnTo>
                    <a:lnTo>
                      <a:pt x="2276" y="2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9224" name="TextBox 32">
              <a:extLst>
                <a:ext uri="{FF2B5EF4-FFF2-40B4-BE49-F238E27FC236}">
                  <a16:creationId xmlns:a16="http://schemas.microsoft.com/office/drawing/2014/main" id="{2DCAFCAC-74F6-4D2A-BFD1-4490A2651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78296" y="2071678"/>
              <a:ext cx="82266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GB" altLang="en-US" sz="4000">
                  <a:solidFill>
                    <a:schemeClr val="tx1"/>
                  </a:solidFill>
                  <a:latin typeface="Berlin Sans FB Demi" panose="020E0802020502020306" pitchFamily="34" charset="0"/>
                </a:rPr>
                <a:t>air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D3DA602-4E4B-442C-8A8B-406C7934E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	Properties of materials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8A650357-D140-4E89-80B4-98C14FC51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552" y="836712"/>
            <a:ext cx="7772400" cy="5400675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 dirty="0"/>
              <a:t>Properties describe how a material </a:t>
            </a:r>
            <a:r>
              <a:rPr lang="en-GB" altLang="en-US" sz="2800" dirty="0">
                <a:solidFill>
                  <a:srgbClr val="FF6600"/>
                </a:solidFill>
              </a:rPr>
              <a:t>behaves</a:t>
            </a:r>
            <a:r>
              <a:rPr lang="en-GB" altLang="en-US" sz="2800" dirty="0"/>
              <a:t> and helps us to </a:t>
            </a:r>
            <a:r>
              <a:rPr lang="en-GB" altLang="en-US" sz="2800" dirty="0">
                <a:solidFill>
                  <a:srgbClr val="FF6600"/>
                </a:solidFill>
              </a:rPr>
              <a:t>classify</a:t>
            </a:r>
            <a:r>
              <a:rPr lang="en-GB" altLang="en-US" sz="2800" dirty="0"/>
              <a:t> (group) them as </a:t>
            </a:r>
            <a:r>
              <a:rPr lang="en-GB" altLang="en-US" sz="2800" dirty="0">
                <a:solidFill>
                  <a:srgbClr val="FF6600"/>
                </a:solidFill>
              </a:rPr>
              <a:t>solids</a:t>
            </a:r>
            <a:r>
              <a:rPr lang="en-GB" altLang="en-US" sz="2800" dirty="0"/>
              <a:t>, </a:t>
            </a:r>
            <a:r>
              <a:rPr lang="en-GB" altLang="en-US" sz="2800" dirty="0">
                <a:solidFill>
                  <a:srgbClr val="FF6600"/>
                </a:solidFill>
              </a:rPr>
              <a:t>liquids</a:t>
            </a:r>
            <a:r>
              <a:rPr lang="en-GB" altLang="en-US" sz="2800" dirty="0"/>
              <a:t> or </a:t>
            </a:r>
            <a:r>
              <a:rPr lang="en-GB" altLang="en-US" sz="2800" dirty="0">
                <a:solidFill>
                  <a:srgbClr val="FF6600"/>
                </a:solidFill>
              </a:rPr>
              <a:t>gases</a:t>
            </a:r>
            <a:r>
              <a:rPr lang="en-GB" altLang="en-US" sz="2800" dirty="0"/>
              <a:t>.</a:t>
            </a:r>
            <a:br>
              <a:rPr lang="en-GB" altLang="en-US" sz="2800" dirty="0"/>
            </a:br>
            <a:endParaRPr lang="en-GB" altLang="en-US" sz="2800" dirty="0"/>
          </a:p>
          <a:p>
            <a:pPr lvl="1" eaLnBrk="1" hangingPunct="1">
              <a:buFontTx/>
              <a:buNone/>
            </a:pPr>
            <a:r>
              <a:rPr lang="en-GB" altLang="en-US" dirty="0">
                <a:solidFill>
                  <a:srgbClr val="FF6600"/>
                </a:solidFill>
              </a:rPr>
              <a:t>Shape</a:t>
            </a:r>
          </a:p>
          <a:p>
            <a:pPr lvl="1" eaLnBrk="1" hangingPunct="1">
              <a:buFontTx/>
              <a:buNone/>
            </a:pPr>
            <a:r>
              <a:rPr lang="en-GB" altLang="en-US" dirty="0">
                <a:solidFill>
                  <a:srgbClr val="FF6600"/>
                </a:solidFill>
              </a:rPr>
              <a:t>Volume</a:t>
            </a:r>
          </a:p>
          <a:p>
            <a:pPr lvl="1" eaLnBrk="1" hangingPunct="1">
              <a:buFontTx/>
              <a:buNone/>
            </a:pPr>
            <a:r>
              <a:rPr lang="en-GB" altLang="en-US" dirty="0">
                <a:solidFill>
                  <a:srgbClr val="FF6600"/>
                </a:solidFill>
              </a:rPr>
              <a:t>Fluidity</a:t>
            </a:r>
          </a:p>
          <a:p>
            <a:pPr lvl="1" eaLnBrk="1" hangingPunct="1">
              <a:buFontTx/>
              <a:buNone/>
            </a:pPr>
            <a:r>
              <a:rPr lang="en-GB" altLang="en-US" dirty="0">
                <a:solidFill>
                  <a:srgbClr val="FF6600"/>
                </a:solidFill>
              </a:rPr>
              <a:t>Compressibility</a:t>
            </a:r>
          </a:p>
          <a:p>
            <a:pPr lvl="1" eaLnBrk="1" hangingPunct="1">
              <a:buFontTx/>
              <a:buNone/>
            </a:pPr>
            <a:r>
              <a:rPr lang="en-GB" altLang="en-US" dirty="0">
                <a:solidFill>
                  <a:srgbClr val="FF6600"/>
                </a:solidFill>
              </a:rPr>
              <a:t>Density</a:t>
            </a:r>
          </a:p>
          <a:p>
            <a:pPr lvl="1" eaLnBrk="1" hangingPunct="1">
              <a:buFontTx/>
              <a:buNone/>
            </a:pPr>
            <a:r>
              <a:rPr lang="en-GB" altLang="en-US" dirty="0">
                <a:solidFill>
                  <a:srgbClr val="FF6600"/>
                </a:solidFill>
              </a:rPr>
              <a:t>Diffusion</a:t>
            </a:r>
          </a:p>
          <a:p>
            <a:pPr lvl="1" eaLnBrk="1" hangingPunct="1">
              <a:buFontTx/>
              <a:buNone/>
            </a:pPr>
            <a:r>
              <a:rPr lang="en-GB" altLang="en-US" dirty="0">
                <a:solidFill>
                  <a:srgbClr val="FF6600"/>
                </a:solidFill>
              </a:rPr>
              <a:t>Pressure</a:t>
            </a:r>
          </a:p>
          <a:p>
            <a:pPr eaLnBrk="1" hangingPunct="1"/>
            <a:endParaRPr lang="en-GB" altLang="en-US" dirty="0"/>
          </a:p>
        </p:txBody>
      </p:sp>
      <p:sp>
        <p:nvSpPr>
          <p:cNvPr id="394244" name="Rectangle 4">
            <a:extLst>
              <a:ext uri="{FF2B5EF4-FFF2-40B4-BE49-F238E27FC236}">
                <a16:creationId xmlns:a16="http://schemas.microsoft.com/office/drawing/2014/main" id="{F879E29E-25F0-4912-8132-16964F536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095" y="2636912"/>
            <a:ext cx="5040313" cy="3863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GB" altLang="en-US" sz="2800" dirty="0">
                <a:solidFill>
                  <a:srgbClr val="000099"/>
                </a:solidFill>
              </a:rPr>
              <a:t>can it change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GB" altLang="en-US" sz="2800" dirty="0">
                <a:solidFill>
                  <a:srgbClr val="000099"/>
                </a:solidFill>
              </a:rPr>
              <a:t>the space taken up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GB" altLang="en-US" sz="2800" dirty="0">
                <a:solidFill>
                  <a:srgbClr val="000099"/>
                </a:solidFill>
              </a:rPr>
              <a:t>can it flow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GB" altLang="en-US" sz="2800" dirty="0">
                <a:solidFill>
                  <a:srgbClr val="000099"/>
                </a:solidFill>
              </a:rPr>
              <a:t>can it be squashed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GB" altLang="en-US" sz="2800" dirty="0">
                <a:solidFill>
                  <a:srgbClr val="000099"/>
                </a:solidFill>
              </a:rPr>
              <a:t>how heavy for the volume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GB" altLang="en-US" sz="2800" dirty="0">
                <a:solidFill>
                  <a:srgbClr val="000099"/>
                </a:solidFill>
              </a:rPr>
              <a:t>can it spread out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GB" altLang="en-US" sz="2800" dirty="0">
                <a:solidFill>
                  <a:srgbClr val="000099"/>
                </a:solidFill>
              </a:rPr>
              <a:t>can it create pressure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</a:pPr>
            <a:endParaRPr lang="en-GB" alt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42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4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942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4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4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4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4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4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94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4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4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94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 animBg="1"/>
      <p:bldP spid="39424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E9C8B225-0D63-4227-AE2E-8D7F36FD9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500938" cy="549275"/>
          </a:xfrm>
        </p:spPr>
        <p:txBody>
          <a:bodyPr/>
          <a:lstStyle/>
          <a:p>
            <a:pPr eaLnBrk="1" hangingPunct="1"/>
            <a:r>
              <a:rPr lang="en-GB" altLang="en-US"/>
              <a:t>	Investigating properties of materials</a:t>
            </a:r>
            <a:endParaRPr lang="en-US" altLang="en-US"/>
          </a:p>
        </p:txBody>
      </p:sp>
      <p:graphicFrame>
        <p:nvGraphicFramePr>
          <p:cNvPr id="400471" name="Group 87">
            <a:extLst>
              <a:ext uri="{FF2B5EF4-FFF2-40B4-BE49-F238E27FC236}">
                <a16:creationId xmlns:a16="http://schemas.microsoft.com/office/drawing/2014/main" id="{6138BF01-EA8A-491F-B0A1-CE0E658EB9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557849"/>
              </p:ext>
            </p:extLst>
          </p:nvPr>
        </p:nvGraphicFramePr>
        <p:xfrm>
          <a:off x="250825" y="1196975"/>
          <a:ext cx="8447088" cy="4525965"/>
        </p:xfrm>
        <a:graphic>
          <a:graphicData uri="http://schemas.openxmlformats.org/drawingml/2006/table">
            <a:tbl>
              <a:tblPr/>
              <a:tblGrid>
                <a:gridCol w="2665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7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Observation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Solid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Liquid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Shape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Fluidity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Compressibility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Volume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Density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1FFB7F4-EA75-4706-AE5B-CC26675CEED1}"/>
              </a:ext>
            </a:extLst>
          </p:cNvPr>
          <p:cNvSpPr txBox="1"/>
          <p:nvPr/>
        </p:nvSpPr>
        <p:spPr>
          <a:xfrm>
            <a:off x="2915816" y="2103239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fixed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435C03-789A-495D-B4FF-CD4D1D32B72E}"/>
              </a:ext>
            </a:extLst>
          </p:cNvPr>
          <p:cNvSpPr txBox="1"/>
          <p:nvPr/>
        </p:nvSpPr>
        <p:spPr>
          <a:xfrm>
            <a:off x="2915816" y="2852936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can’t flow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2389D-0AE5-4979-A70E-3433AC665D75}"/>
              </a:ext>
            </a:extLst>
          </p:cNvPr>
          <p:cNvSpPr txBox="1"/>
          <p:nvPr/>
        </p:nvSpPr>
        <p:spPr>
          <a:xfrm>
            <a:off x="2915816" y="3390091"/>
            <a:ext cx="187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can’t be squashed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7C30DF-3794-434A-9E71-E0B1B6F74B4B}"/>
              </a:ext>
            </a:extLst>
          </p:cNvPr>
          <p:cNvSpPr txBox="1"/>
          <p:nvPr/>
        </p:nvSpPr>
        <p:spPr>
          <a:xfrm>
            <a:off x="2915816" y="4377878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fixed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CE0F3-5E1B-4CA1-9A28-51E92BD43382}"/>
              </a:ext>
            </a:extLst>
          </p:cNvPr>
          <p:cNvSpPr txBox="1"/>
          <p:nvPr/>
        </p:nvSpPr>
        <p:spPr>
          <a:xfrm>
            <a:off x="2915816" y="5140349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Arial" charset="0"/>
                <a:cs typeface="Arial" charset="0"/>
              </a:rPr>
              <a:t>high</a:t>
            </a:r>
            <a:endParaRPr lang="en-GB" dirty="0">
              <a:solidFill>
                <a:srgbClr val="FF66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A91E0E-9214-4F7D-BB13-1F35427F295C}"/>
              </a:ext>
            </a:extLst>
          </p:cNvPr>
          <p:cNvSpPr txBox="1"/>
          <p:nvPr/>
        </p:nvSpPr>
        <p:spPr>
          <a:xfrm>
            <a:off x="4870760" y="2102231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not fixed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104657-FCA8-4019-8C30-650C35E4126F}"/>
              </a:ext>
            </a:extLst>
          </p:cNvPr>
          <p:cNvSpPr txBox="1"/>
          <p:nvPr/>
        </p:nvSpPr>
        <p:spPr>
          <a:xfrm>
            <a:off x="4870760" y="2851928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  <a:latin typeface="Arial" charset="0"/>
                <a:cs typeface="Arial" charset="0"/>
              </a:rPr>
              <a:t>can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 flow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29DFC0-A2CD-483E-917A-392B3DA8D117}"/>
              </a:ext>
            </a:extLst>
          </p:cNvPr>
          <p:cNvSpPr txBox="1"/>
          <p:nvPr/>
        </p:nvSpPr>
        <p:spPr>
          <a:xfrm>
            <a:off x="4870760" y="3389083"/>
            <a:ext cx="187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can’t be squashed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F2B379-4AC9-4F49-B24D-E3E358ECF100}"/>
              </a:ext>
            </a:extLst>
          </p:cNvPr>
          <p:cNvSpPr txBox="1"/>
          <p:nvPr/>
        </p:nvSpPr>
        <p:spPr>
          <a:xfrm>
            <a:off x="4870760" y="4376870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fixed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C542E9-B50C-49C7-A214-3F0D9731C52B}"/>
              </a:ext>
            </a:extLst>
          </p:cNvPr>
          <p:cNvSpPr txBox="1"/>
          <p:nvPr/>
        </p:nvSpPr>
        <p:spPr>
          <a:xfrm>
            <a:off x="4870760" y="5139341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Arial" charset="0"/>
                <a:cs typeface="Arial" charset="0"/>
              </a:rPr>
              <a:t>high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8F828F-7A66-4312-89FD-89E7F8113E1A}"/>
              </a:ext>
            </a:extLst>
          </p:cNvPr>
          <p:cNvSpPr txBox="1"/>
          <p:nvPr/>
        </p:nvSpPr>
        <p:spPr>
          <a:xfrm>
            <a:off x="6825704" y="2101223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not fixed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B85853-C1A2-4096-A751-1A161CD32EC7}"/>
              </a:ext>
            </a:extLst>
          </p:cNvPr>
          <p:cNvSpPr txBox="1"/>
          <p:nvPr/>
        </p:nvSpPr>
        <p:spPr>
          <a:xfrm>
            <a:off x="6825704" y="2850920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can flow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DDDD1C-B2E2-47F9-A01A-445610F2D4C5}"/>
              </a:ext>
            </a:extLst>
          </p:cNvPr>
          <p:cNvSpPr txBox="1"/>
          <p:nvPr/>
        </p:nvSpPr>
        <p:spPr>
          <a:xfrm>
            <a:off x="6825704" y="3388075"/>
            <a:ext cx="1872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can be squashed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A5D297-C8DA-46C7-9F4D-2DB620135DD4}"/>
              </a:ext>
            </a:extLst>
          </p:cNvPr>
          <p:cNvSpPr txBox="1"/>
          <p:nvPr/>
        </p:nvSpPr>
        <p:spPr>
          <a:xfrm>
            <a:off x="6825704" y="4375862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not fixed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9B8E11-D38B-47FA-A7F7-4BEA65540869}"/>
              </a:ext>
            </a:extLst>
          </p:cNvPr>
          <p:cNvSpPr txBox="1"/>
          <p:nvPr/>
        </p:nvSpPr>
        <p:spPr>
          <a:xfrm>
            <a:off x="6825704" y="5138333"/>
            <a:ext cx="1872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charset="0"/>
                <a:cs typeface="Arial" charset="0"/>
              </a:rPr>
              <a:t>low</a:t>
            </a:r>
            <a:endParaRPr lang="en-GB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1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FFFF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7920</TotalTime>
  <Words>190</Words>
  <Application>Microsoft Office PowerPoint</Application>
  <PresentationFormat>On-screen Show (4:3)</PresentationFormat>
  <Paragraphs>79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Berlin Sans FB Demi</vt:lpstr>
      <vt:lpstr>1_master</vt:lpstr>
      <vt:lpstr>Picture Publisher Image</vt:lpstr>
      <vt:lpstr>Chemistry</vt:lpstr>
      <vt:lpstr> Lesson objectives</vt:lpstr>
      <vt:lpstr>      Three states of matter</vt:lpstr>
      <vt:lpstr>      Task: Three states of matter - materials</vt:lpstr>
      <vt:lpstr> How did you group them?</vt:lpstr>
      <vt:lpstr> Properties of materials</vt:lpstr>
      <vt:lpstr> Investigating properties of materials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Solids, Liquids and Gases</dc:title>
  <dc:subject>KS3 Chemistry</dc:subject>
  <dc:creator>Boardworks Ltd</dc:creator>
  <cp:lastModifiedBy>Lesley Wood</cp:lastModifiedBy>
  <cp:revision>583</cp:revision>
  <cp:lastPrinted>2000-09-06T14:07:33Z</cp:lastPrinted>
  <dcterms:created xsi:type="dcterms:W3CDTF">2000-07-23T14:30:27Z</dcterms:created>
  <dcterms:modified xsi:type="dcterms:W3CDTF">2021-05-11T16:38:35Z</dcterms:modified>
</cp:coreProperties>
</file>