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&amp;ehk=3vAm6K2zjl3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0" r:id="rId12"/>
    <p:sldId id="271" r:id="rId13"/>
    <p:sldId id="273" r:id="rId14"/>
    <p:sldId id="272" r:id="rId15"/>
    <p:sldId id="274" r:id="rId16"/>
    <p:sldId id="276" r:id="rId17"/>
    <p:sldId id="275" r:id="rId18"/>
    <p:sldId id="267" r:id="rId19"/>
    <p:sldId id="269" r:id="rId20"/>
    <p:sldId id="268" r:id="rId21"/>
    <p:sldId id="277" r:id="rId22"/>
    <p:sldId id="278" r:id="rId23"/>
    <p:sldId id="280" r:id="rId24"/>
    <p:sldId id="279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5C3EF7B-F497-4AEF-BE99-BAD6DB9F0C0E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126EA3E-D085-4845-A5CC-8ACA960295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778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3EF7B-F497-4AEF-BE99-BAD6DB9F0C0E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126EA3E-D085-4845-A5CC-8ACA960295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19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3EF7B-F497-4AEF-BE99-BAD6DB9F0C0E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126EA3E-D085-4845-A5CC-8ACA960295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7658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3EF7B-F497-4AEF-BE99-BAD6DB9F0C0E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126EA3E-D085-4845-A5CC-8ACA960295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6395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3EF7B-F497-4AEF-BE99-BAD6DB9F0C0E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126EA3E-D085-4845-A5CC-8ACA960295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7300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3EF7B-F497-4AEF-BE99-BAD6DB9F0C0E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126EA3E-D085-4845-A5CC-8ACA960295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4877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3EF7B-F497-4AEF-BE99-BAD6DB9F0C0E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126EA3E-D085-4845-A5CC-8ACA960295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0022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5C3EF7B-F497-4AEF-BE99-BAD6DB9F0C0E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126EA3E-D085-4845-A5CC-8ACA960295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3800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5C3EF7B-F497-4AEF-BE99-BAD6DB9F0C0E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126EA3E-D085-4845-A5CC-8ACA960295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491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357438"/>
            <a:ext cx="10035785" cy="3662362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3EF7B-F497-4AEF-BE99-BAD6DB9F0C0E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fld id="{6126EA3E-D085-4845-A5CC-8ACA960295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177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3EF7B-F497-4AEF-BE99-BAD6DB9F0C0E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126EA3E-D085-4845-A5CC-8ACA960295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617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3EF7B-F497-4AEF-BE99-BAD6DB9F0C0E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126EA3E-D085-4845-A5CC-8ACA960295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85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3EF7B-F497-4AEF-BE99-BAD6DB9F0C0E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126EA3E-D085-4845-A5CC-8ACA960295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484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3EF7B-F497-4AEF-BE99-BAD6DB9F0C0E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126EA3E-D085-4845-A5CC-8ACA960295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8308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3EF7B-F497-4AEF-BE99-BAD6DB9F0C0E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126EA3E-D085-4845-A5CC-8ACA960295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675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3EF7B-F497-4AEF-BE99-BAD6DB9F0C0E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126EA3E-D085-4845-A5CC-8ACA960295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243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3EF7B-F497-4AEF-BE99-BAD6DB9F0C0E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126EA3E-D085-4845-A5CC-8ACA960295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4123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3" y="2603500"/>
            <a:ext cx="10035785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5C3EF7B-F497-4AEF-BE99-BAD6DB9F0C0E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11491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8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tmp"/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tmp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tmp"/><Relationship Id="rId2" Type="http://schemas.openxmlformats.org/officeDocument/2006/relationships/image" Target="../media/image18.tmp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gadgetsin.com/retro-arcade-machine-x-holds-300-built-in-games.htm" TargetMode="External"/><Relationship Id="rId2" Type="http://schemas.openxmlformats.org/officeDocument/2006/relationships/image" Target="../media/image3.jpg&amp;ehk=3vAm6K2zjl3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GCSE Computer Science (9-1)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solidFill>
                  <a:schemeClr val="tx1"/>
                </a:solidFill>
              </a:rPr>
              <a:t>Programming</a:t>
            </a:r>
          </a:p>
          <a:p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7A853-397C-41DC-AD8F-94356F1052C2}" type="slidenum">
              <a:rPr lang="en-GB" smtClean="0"/>
              <a:t>1</a:t>
            </a:fld>
            <a:endParaRPr lang="en-GB"/>
          </a:p>
        </p:txBody>
      </p:sp>
      <p:sp>
        <p:nvSpPr>
          <p:cNvPr id="5" name="Subtitle 2"/>
          <p:cNvSpPr txBox="1">
            <a:spLocks/>
          </p:cNvSpPr>
          <p:nvPr/>
        </p:nvSpPr>
        <p:spPr bwMode="gray">
          <a:xfrm>
            <a:off x="1154955" y="5208090"/>
            <a:ext cx="8825658" cy="86142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400" b="0" i="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dirty="0">
                <a:solidFill>
                  <a:schemeClr val="tx1"/>
                </a:solidFill>
              </a:rPr>
              <a:t>Lesson 1: input, output and file handling</a:t>
            </a:r>
          </a:p>
        </p:txBody>
      </p:sp>
    </p:spTree>
    <p:extLst>
      <p:ext uri="{BB962C8B-B14F-4D97-AF65-F5344CB8AC3E}">
        <p14:creationId xmlns:p14="http://schemas.microsoft.com/office/powerpoint/2010/main" val="878498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91CE5-3D87-409C-B9CA-2435DF774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Text file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A2D1A3-3014-435C-B47F-0C096A166D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Taking our example, we might have a text file that stores the </a:t>
            </a:r>
            <a:r>
              <a:rPr lang="en-GB" dirty="0" err="1"/>
              <a:t>highscores</a:t>
            </a:r>
            <a:r>
              <a:rPr lang="en-GB" dirty="0"/>
              <a:t> of a game</a:t>
            </a:r>
          </a:p>
        </p:txBody>
      </p:sp>
      <p:pic>
        <p:nvPicPr>
          <p:cNvPr id="5" name="Picture 4" descr="Highscores - Notepad">
            <a:extLst>
              <a:ext uri="{FF2B5EF4-FFF2-40B4-BE49-F238E27FC236}">
                <a16:creationId xmlns:a16="http://schemas.microsoft.com/office/drawing/2014/main" id="{2327A7C6-9E90-48AF-86C0-5DBDD036BE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029" y="3562007"/>
            <a:ext cx="3153215" cy="245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649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AB432-3A92-4394-BD52-CDAB1E907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Reading from a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C257C-055C-446F-B385-AA28CF189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programming, we can read files using a simple command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READLINE(file, n) </a:t>
            </a:r>
            <a:r>
              <a:rPr lang="en-GB" dirty="0">
                <a:latin typeface="Consolas" panose="020B0609020204030204" pitchFamily="49" charset="0"/>
                <a:sym typeface="Wingdings" panose="05000000000000000000" pitchFamily="2" charset="2"/>
              </a:rPr>
              <a:t></a:t>
            </a:r>
            <a:r>
              <a:rPr lang="en-GB" dirty="0"/>
              <a:t> this returns the nth line of a file</a:t>
            </a:r>
          </a:p>
          <a:p>
            <a:r>
              <a:rPr lang="en-GB" dirty="0"/>
              <a:t>We might also want to read each line from a file, and store each line (as an array, where each line is at one index) in a variable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File </a:t>
            </a:r>
            <a:r>
              <a:rPr lang="en-GB" dirty="0">
                <a:latin typeface="Consolas" panose="020B0609020204030204" pitchFamily="49" charset="0"/>
                <a:sym typeface="Wingdings" panose="05000000000000000000" pitchFamily="2" charset="2"/>
              </a:rPr>
              <a:t> READLINES(file)</a:t>
            </a:r>
          </a:p>
          <a:p>
            <a:pPr marL="0" indent="0">
              <a:buNone/>
            </a:pPr>
            <a:endParaRPr lang="en-GB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6226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9C7DC-F36A-498A-8349-BBE96306E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File handling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46B79F-D031-42E0-9BAC-15CE165CD6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There are three file-handling operations we can use in programming</a:t>
            </a:r>
          </a:p>
          <a:p>
            <a:pPr marL="0" indent="0">
              <a:buNone/>
            </a:pPr>
            <a:r>
              <a:rPr lang="en-GB" b="1" dirty="0"/>
              <a:t>R</a:t>
            </a:r>
            <a:r>
              <a:rPr lang="en-GB" dirty="0"/>
              <a:t>		Read a file</a:t>
            </a:r>
          </a:p>
          <a:p>
            <a:pPr marL="0" indent="0">
              <a:buNone/>
            </a:pPr>
            <a:r>
              <a:rPr lang="en-GB" b="1" dirty="0"/>
              <a:t>W		</a:t>
            </a:r>
            <a:r>
              <a:rPr lang="en-GB" dirty="0"/>
              <a:t>Overwrite a file</a:t>
            </a:r>
          </a:p>
          <a:p>
            <a:pPr marL="0" indent="0">
              <a:buNone/>
            </a:pPr>
            <a:r>
              <a:rPr lang="en-GB" b="1" dirty="0"/>
              <a:t>A		</a:t>
            </a:r>
            <a:r>
              <a:rPr lang="en-GB" dirty="0"/>
              <a:t>Add to a file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808769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1EDA3-8EA1-4B1C-9FAF-FC318504C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Copy out and run this code in Python</a:t>
            </a:r>
          </a:p>
        </p:txBody>
      </p:sp>
      <p:pic>
        <p:nvPicPr>
          <p:cNvPr id="5" name="Picture 4" descr="Screen Clipping">
            <a:extLst>
              <a:ext uri="{FF2B5EF4-FFF2-40B4-BE49-F238E27FC236}">
                <a16:creationId xmlns:a16="http://schemas.microsoft.com/office/drawing/2014/main" id="{7145866B-49C0-406E-BF89-BDFEA0E17A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712" y="2371725"/>
            <a:ext cx="10278576" cy="1514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7872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A61ED-AFBF-46FC-B6A1-3FB79D3E2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Copy out and run this code in Python</a:t>
            </a:r>
          </a:p>
        </p:txBody>
      </p:sp>
      <p:pic>
        <p:nvPicPr>
          <p:cNvPr id="5" name="Picture 4" descr="Python 3.5.2 Shell">
            <a:extLst>
              <a:ext uri="{FF2B5EF4-FFF2-40B4-BE49-F238E27FC236}">
                <a16:creationId xmlns:a16="http://schemas.microsoft.com/office/drawing/2014/main" id="{CC01AB92-19E3-479F-BA63-379B375CCA4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708" r="55320" b="35000"/>
          <a:stretch/>
        </p:blipFill>
        <p:spPr>
          <a:xfrm>
            <a:off x="538162" y="2528889"/>
            <a:ext cx="9199654" cy="138588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28825FF-A222-490E-A251-1A75975B359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969" t="39578" r="54765" b="46457"/>
          <a:stretch/>
        </p:blipFill>
        <p:spPr>
          <a:xfrm>
            <a:off x="320722" y="4086225"/>
            <a:ext cx="6199067" cy="2185988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EC6AAACC-F2F5-4EA2-A45F-6D8E7B10FF0F}"/>
              </a:ext>
            </a:extLst>
          </p:cNvPr>
          <p:cNvGrpSpPr/>
          <p:nvPr/>
        </p:nvGrpSpPr>
        <p:grpSpPr>
          <a:xfrm>
            <a:off x="6879359" y="3221832"/>
            <a:ext cx="4757738" cy="3166485"/>
            <a:chOff x="6807922" y="2357438"/>
            <a:chExt cx="4757738" cy="3166485"/>
          </a:xfrm>
        </p:grpSpPr>
        <p:sp>
          <p:nvSpPr>
            <p:cNvPr id="8" name="Parallelogram 7">
              <a:extLst>
                <a:ext uri="{FF2B5EF4-FFF2-40B4-BE49-F238E27FC236}">
                  <a16:creationId xmlns:a16="http://schemas.microsoft.com/office/drawing/2014/main" id="{67D56B56-EE3C-41B8-B6BB-E52BE421F51E}"/>
                </a:ext>
              </a:extLst>
            </p:cNvPr>
            <p:cNvSpPr/>
            <p:nvPr/>
          </p:nvSpPr>
          <p:spPr>
            <a:xfrm>
              <a:off x="6807922" y="2357438"/>
              <a:ext cx="4757738" cy="3166485"/>
            </a:xfrm>
            <a:prstGeom prst="parallelogram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GB" sz="280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E2B3AAC-8B3C-453C-AA05-9F1D259A20CF}"/>
                </a:ext>
              </a:extLst>
            </p:cNvPr>
            <p:cNvSpPr/>
            <p:nvPr/>
          </p:nvSpPr>
          <p:spPr>
            <a:xfrm>
              <a:off x="7719281" y="2415380"/>
              <a:ext cx="3195638" cy="31085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2800" i="1" dirty="0"/>
                <a:t>The “w” method means that the file created/overwritten.</a:t>
              </a:r>
            </a:p>
            <a:p>
              <a:r>
                <a:rPr lang="en-GB" sz="2800" i="1" dirty="0"/>
                <a:t>The write function allows lines to be individually written to a file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86980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13F13-1D7E-4D9A-93E0-FB0D13A8C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Now try this…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95944-9978-4692-BE89-C13B38217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does this code do?</a:t>
            </a:r>
          </a:p>
        </p:txBody>
      </p:sp>
      <p:pic>
        <p:nvPicPr>
          <p:cNvPr id="5" name="Picture 4" descr="Screen Clipping">
            <a:extLst>
              <a:ext uri="{FF2B5EF4-FFF2-40B4-BE49-F238E27FC236}">
                <a16:creationId xmlns:a16="http://schemas.microsoft.com/office/drawing/2014/main" id="{730D9FFA-BAE5-4C33-926A-A7C2F9931B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954" y="3157514"/>
            <a:ext cx="8031837" cy="700112"/>
          </a:xfrm>
          <a:prstGeom prst="rect">
            <a:avLst/>
          </a:prstGeom>
        </p:spPr>
      </p:pic>
      <p:pic>
        <p:nvPicPr>
          <p:cNvPr id="7" name="Picture 6" descr="Screen Clipping">
            <a:extLst>
              <a:ext uri="{FF2B5EF4-FFF2-40B4-BE49-F238E27FC236}">
                <a16:creationId xmlns:a16="http://schemas.microsoft.com/office/drawing/2014/main" id="{DB654D7D-2815-47B4-A32C-155DA767CD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954" y="4202907"/>
            <a:ext cx="7100003" cy="1166852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FC5608A1-3E96-4EB6-8209-8DF49B8E2843}"/>
              </a:ext>
            </a:extLst>
          </p:cNvPr>
          <p:cNvGrpSpPr/>
          <p:nvPr/>
        </p:nvGrpSpPr>
        <p:grpSpPr>
          <a:xfrm>
            <a:off x="6807921" y="2357438"/>
            <a:ext cx="4936403" cy="3597372"/>
            <a:chOff x="6807921" y="2357438"/>
            <a:chExt cx="4936403" cy="3597372"/>
          </a:xfrm>
        </p:grpSpPr>
        <p:sp>
          <p:nvSpPr>
            <p:cNvPr id="8" name="Parallelogram 7">
              <a:extLst>
                <a:ext uri="{FF2B5EF4-FFF2-40B4-BE49-F238E27FC236}">
                  <a16:creationId xmlns:a16="http://schemas.microsoft.com/office/drawing/2014/main" id="{B9E005B6-FA73-4CED-AC56-AEC1E0C164A5}"/>
                </a:ext>
              </a:extLst>
            </p:cNvPr>
            <p:cNvSpPr/>
            <p:nvPr/>
          </p:nvSpPr>
          <p:spPr>
            <a:xfrm>
              <a:off x="6807921" y="2357438"/>
              <a:ext cx="4936403" cy="3597372"/>
            </a:xfrm>
            <a:prstGeom prst="parallelogram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GB" sz="280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B67A43A-E77C-4BDD-B315-25BB7231B47A}"/>
                </a:ext>
              </a:extLst>
            </p:cNvPr>
            <p:cNvSpPr/>
            <p:nvPr/>
          </p:nvSpPr>
          <p:spPr>
            <a:xfrm>
              <a:off x="7719281" y="2415380"/>
              <a:ext cx="3195638" cy="35394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2800" i="1" dirty="0"/>
                <a:t>The “r” method means that the file is opened to </a:t>
              </a:r>
              <a:r>
                <a:rPr lang="en-GB" sz="2800" b="1" i="1" dirty="0"/>
                <a:t>read</a:t>
              </a:r>
              <a:r>
                <a:rPr lang="en-GB" sz="2800" i="1" dirty="0"/>
                <a:t> it.</a:t>
              </a:r>
            </a:p>
            <a:p>
              <a:r>
                <a:rPr lang="en-GB" sz="2800" i="1" dirty="0"/>
                <a:t>We can then store each line of the program in a new variable, where each line is stored</a:t>
              </a:r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9E83ED3F-5C73-45BD-89FF-6F757873E090}"/>
              </a:ext>
            </a:extLst>
          </p:cNvPr>
          <p:cNvSpPr/>
          <p:nvPr/>
        </p:nvSpPr>
        <p:spPr>
          <a:xfrm>
            <a:off x="742950" y="5514975"/>
            <a:ext cx="5657850" cy="11816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Add the following lines to your code and run the program:</a:t>
            </a:r>
          </a:p>
          <a:p>
            <a:r>
              <a:rPr lang="en-GB" dirty="0"/>
              <a:t>File = </a:t>
            </a:r>
            <a:r>
              <a:rPr lang="en-GB" dirty="0" err="1"/>
              <a:t>Newfile.readlines</a:t>
            </a:r>
            <a:r>
              <a:rPr lang="en-GB" dirty="0"/>
              <a:t>()</a:t>
            </a:r>
          </a:p>
          <a:p>
            <a:r>
              <a:rPr lang="en-GB" dirty="0"/>
              <a:t>print(type(File)</a:t>
            </a:r>
          </a:p>
        </p:txBody>
      </p:sp>
    </p:spTree>
    <p:extLst>
      <p:ext uri="{BB962C8B-B14F-4D97-AF65-F5344CB8AC3E}">
        <p14:creationId xmlns:p14="http://schemas.microsoft.com/office/powerpoint/2010/main" val="3346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95536-81BF-444A-8924-2733FFD1E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Now try this!</a:t>
            </a:r>
          </a:p>
        </p:txBody>
      </p:sp>
      <p:pic>
        <p:nvPicPr>
          <p:cNvPr id="7" name="Picture 6" descr="Screen Clipping">
            <a:extLst>
              <a:ext uri="{FF2B5EF4-FFF2-40B4-BE49-F238E27FC236}">
                <a16:creationId xmlns:a16="http://schemas.microsoft.com/office/drawing/2014/main" id="{2239AE9A-58BE-45D7-A6EA-8DC1C69902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547" y="2671726"/>
            <a:ext cx="7857921" cy="885862"/>
          </a:xfrm>
          <a:prstGeom prst="rect">
            <a:avLst/>
          </a:prstGeom>
        </p:spPr>
      </p:pic>
      <p:pic>
        <p:nvPicPr>
          <p:cNvPr id="11" name="Picture 10" descr="Screen Clipping">
            <a:extLst>
              <a:ext uri="{FF2B5EF4-FFF2-40B4-BE49-F238E27FC236}">
                <a16:creationId xmlns:a16="http://schemas.microsoft.com/office/drawing/2014/main" id="{BA52605F-28B7-47DC-874D-F356E602C0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3961" y="3452706"/>
            <a:ext cx="4043824" cy="261948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6011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90F19-19AB-4FCF-9893-F1F1E05F6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File handling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7A6FB-2962-4E2E-9BC9-42AB551A13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By now you should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GB" dirty="0">
                <a:sym typeface="Wingdings" panose="05000000000000000000" pitchFamily="2" charset="2"/>
              </a:rPr>
              <a:t>Know how to read lines from a file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GB" dirty="0">
                <a:sym typeface="Wingdings" panose="05000000000000000000" pitchFamily="2" charset="2"/>
              </a:rPr>
              <a:t>Know how to overwrite a file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GB" dirty="0">
                <a:sym typeface="Wingdings" panose="05000000000000000000" pitchFamily="2" charset="2"/>
              </a:rPr>
              <a:t>Know how to add to a file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3653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B43A11-6F6F-4B39-99F6-BE1C4961A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Consider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75E003C-F25E-46A7-A451-3A21D628A68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solidFill>
                  <a:schemeClr val="tx1"/>
                </a:solidFill>
              </a:rPr>
              <a:t>How might we replicate/mimic this in a text file?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954AC809-8788-4CB6-B21F-A78F0DF768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0510" y="1148689"/>
            <a:ext cx="4771429" cy="48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700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D4830-5C2B-4896-BE27-0848305A9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Arrays of Arrays…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B83B13-E716-4014-A16C-C555EE097C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57437"/>
            <a:ext cx="10035785" cy="4500563"/>
          </a:xfrm>
        </p:spPr>
        <p:txBody>
          <a:bodyPr>
            <a:normAutofit/>
          </a:bodyPr>
          <a:lstStyle/>
          <a:p>
            <a:r>
              <a:rPr lang="en-GB" dirty="0"/>
              <a:t>Remember: What happened when you checked the type of the variable that stored the </a:t>
            </a:r>
            <a:r>
              <a:rPr lang="en-GB" dirty="0" err="1"/>
              <a:t>readlines</a:t>
            </a:r>
            <a:r>
              <a:rPr lang="en-GB" dirty="0"/>
              <a:t>() function?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This means that each line in a file, stored, works like a list</a:t>
            </a:r>
          </a:p>
          <a:p>
            <a:r>
              <a:rPr lang="en-GB" b="1" dirty="0"/>
              <a:t>Consider:</a:t>
            </a:r>
            <a:r>
              <a:rPr lang="en-GB" dirty="0"/>
              <a:t> Could we further subdivide these lists?</a:t>
            </a:r>
            <a:endParaRPr lang="en-GB" b="1" dirty="0"/>
          </a:p>
        </p:txBody>
      </p:sp>
      <p:pic>
        <p:nvPicPr>
          <p:cNvPr id="5" name="Picture 4" descr="Screen Clipping">
            <a:extLst>
              <a:ext uri="{FF2B5EF4-FFF2-40B4-BE49-F238E27FC236}">
                <a16:creationId xmlns:a16="http://schemas.microsoft.com/office/drawing/2014/main" id="{7CA8AF06-9B0E-4603-92E9-5A00BA1B66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12" y="3514688"/>
            <a:ext cx="6010287" cy="78584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 descr="Screen Clipping">
            <a:extLst>
              <a:ext uri="{FF2B5EF4-FFF2-40B4-BE49-F238E27FC236}">
                <a16:creationId xmlns:a16="http://schemas.microsoft.com/office/drawing/2014/main" id="{04749E3E-7BF3-4D78-AF58-CAB9A6C798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12" y="4524795"/>
            <a:ext cx="2680232" cy="93299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73312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Lesson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+mj-lt"/>
              <a:buAutoNum type="romanLcPeriod"/>
            </a:pPr>
            <a:r>
              <a:rPr lang="en-GB" dirty="0"/>
              <a:t>Be able to obtain user input from the keyboard</a:t>
            </a:r>
          </a:p>
          <a:p>
            <a:pPr marL="571500" indent="-571500">
              <a:buFont typeface="+mj-lt"/>
              <a:buAutoNum type="romanLcPeriod"/>
            </a:pPr>
            <a:r>
              <a:rPr lang="en-GB" dirty="0"/>
              <a:t>Be able to output data and information from a program to the computer display</a:t>
            </a:r>
          </a:p>
          <a:p>
            <a:pPr marL="571500" indent="-571500">
              <a:buFont typeface="+mj-lt"/>
              <a:buAutoNum type="romanLcPeriod"/>
            </a:pPr>
            <a:r>
              <a:rPr lang="en-GB" dirty="0"/>
              <a:t>Be able to read/write from/to a text file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49232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0460717-9C7D-402E-9359-C9EEFE822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Delimiting data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A5FBFB-2479-4586-8E9C-7F46710AB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2357438"/>
            <a:ext cx="6103096" cy="3662362"/>
          </a:xfrm>
        </p:spPr>
        <p:txBody>
          <a:bodyPr/>
          <a:lstStyle/>
          <a:p>
            <a:r>
              <a:rPr lang="en-GB" dirty="0"/>
              <a:t>In a text file, we want to replicate the idea of a table/a grid</a:t>
            </a:r>
          </a:p>
          <a:p>
            <a:r>
              <a:rPr lang="en-GB" dirty="0"/>
              <a:t>We can do this using </a:t>
            </a:r>
            <a:r>
              <a:rPr lang="en-GB" b="1" dirty="0"/>
              <a:t>delimiters</a:t>
            </a:r>
            <a:r>
              <a:rPr lang="en-GB" dirty="0"/>
              <a:t> – these are boundary identifiers</a:t>
            </a:r>
          </a:p>
          <a:p>
            <a:r>
              <a:rPr lang="en-GB" dirty="0"/>
              <a:t>For example – this might be a | in a text file, where the headings structure follows </a:t>
            </a:r>
            <a:r>
              <a:rPr lang="en-GB" dirty="0" err="1"/>
              <a:t>Name|Score</a:t>
            </a:r>
            <a:endParaRPr lang="en-GB" dirty="0"/>
          </a:p>
        </p:txBody>
      </p:sp>
      <p:pic>
        <p:nvPicPr>
          <p:cNvPr id="8" name="Picture 7" descr="Highscores - Notepad">
            <a:extLst>
              <a:ext uri="{FF2B5EF4-FFF2-40B4-BE49-F238E27FC236}">
                <a16:creationId xmlns:a16="http://schemas.microsoft.com/office/drawing/2014/main" id="{03F08BE4-EDEB-417C-AE10-1DFECFF919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7240" y="2742857"/>
            <a:ext cx="3996399" cy="3115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2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E414C-2B3E-48C4-B9A5-3EA0C155E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delimiters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1DD56-F2A9-437D-B76C-26FAC7165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How would we divide this up?</a:t>
            </a:r>
          </a:p>
        </p:txBody>
      </p:sp>
      <p:pic>
        <p:nvPicPr>
          <p:cNvPr id="5" name="Picture 4" descr="Highscores - Notepad">
            <a:extLst>
              <a:ext uri="{FF2B5EF4-FFF2-40B4-BE49-F238E27FC236}">
                <a16:creationId xmlns:a16="http://schemas.microsoft.com/office/drawing/2014/main" id="{89AA6F63-6B24-478D-BFB6-4A1F1C68B8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2864" y="3652697"/>
            <a:ext cx="4579963" cy="2919554"/>
          </a:xfrm>
          <a:prstGeom prst="rect">
            <a:avLst/>
          </a:prstGeom>
        </p:spPr>
      </p:pic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01296846-C085-4CFF-BE0F-139018E15C87}"/>
              </a:ext>
            </a:extLst>
          </p:cNvPr>
          <p:cNvSpPr/>
          <p:nvPr/>
        </p:nvSpPr>
        <p:spPr>
          <a:xfrm>
            <a:off x="1528763" y="3857625"/>
            <a:ext cx="1643062" cy="942975"/>
          </a:xfrm>
          <a:prstGeom prst="wedgeRoundRectCallout">
            <a:avLst>
              <a:gd name="adj1" fmla="val 103998"/>
              <a:gd name="adj2" fmla="val 16743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/>
              <a:t>Index [0]</a:t>
            </a:r>
          </a:p>
          <a:p>
            <a:pPr algn="ctr"/>
            <a:r>
              <a:rPr lang="en-GB" sz="2800" dirty="0"/>
              <a:t>Name</a:t>
            </a:r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B4DB4120-9BA3-4895-A0FE-94B170676F9E}"/>
              </a:ext>
            </a:extLst>
          </p:cNvPr>
          <p:cNvSpPr/>
          <p:nvPr/>
        </p:nvSpPr>
        <p:spPr>
          <a:xfrm>
            <a:off x="6796088" y="2895600"/>
            <a:ext cx="1643062" cy="942975"/>
          </a:xfrm>
          <a:prstGeom prst="wedgeRoundRectCallout">
            <a:avLst>
              <a:gd name="adj1" fmla="val -160109"/>
              <a:gd name="adj2" fmla="val 143814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/>
              <a:t>Index [1]</a:t>
            </a:r>
          </a:p>
          <a:p>
            <a:pPr algn="ctr"/>
            <a:r>
              <a:rPr lang="en-GB" sz="2800" dirty="0"/>
              <a:t>Score</a:t>
            </a:r>
          </a:p>
        </p:txBody>
      </p:sp>
    </p:spTree>
    <p:extLst>
      <p:ext uri="{BB962C8B-B14F-4D97-AF65-F5344CB8AC3E}">
        <p14:creationId xmlns:p14="http://schemas.microsoft.com/office/powerpoint/2010/main" val="1168430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94A64-DB60-49DD-B044-3171FEB5E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Try this!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EC72C-878A-4468-B57A-A1AA2ED10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Copy &amp; run this code and explain what it does using this Highscores.txt file</a:t>
            </a:r>
          </a:p>
        </p:txBody>
      </p:sp>
      <p:pic>
        <p:nvPicPr>
          <p:cNvPr id="5" name="Picture 4" descr="Screen Clipping">
            <a:extLst>
              <a:ext uri="{FF2B5EF4-FFF2-40B4-BE49-F238E27FC236}">
                <a16:creationId xmlns:a16="http://schemas.microsoft.com/office/drawing/2014/main" id="{8469E1B4-806B-428F-A7D7-04C974EBDC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933" y="3314581"/>
            <a:ext cx="8512006" cy="3086224"/>
          </a:xfrm>
          <a:prstGeom prst="rect">
            <a:avLst/>
          </a:prstGeom>
        </p:spPr>
      </p:pic>
      <p:pic>
        <p:nvPicPr>
          <p:cNvPr id="6" name="Picture 5" descr="Highscores - Notepad">
            <a:extLst>
              <a:ext uri="{FF2B5EF4-FFF2-40B4-BE49-F238E27FC236}">
                <a16:creationId xmlns:a16="http://schemas.microsoft.com/office/drawing/2014/main" id="{1D9B2F36-DEA4-4E16-8BE9-2AB87590AC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010" y="3028438"/>
            <a:ext cx="3446713" cy="2686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242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58A7B-EBA7-46E5-BD28-F712B8CB9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Task: Pseudocode Commands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D4E9B2-549B-442D-AE73-FA64171EB4F1}"/>
              </a:ext>
            </a:extLst>
          </p:cNvPr>
          <p:cNvSpPr/>
          <p:nvPr/>
        </p:nvSpPr>
        <p:spPr>
          <a:xfrm>
            <a:off x="742950" y="1633537"/>
            <a:ext cx="11072813" cy="9810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/>
              <a:t>On your handout, explain what each pseudocode command does with file handling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2DC726F-DCB8-4054-8D0B-EBDEE32C72FD}"/>
              </a:ext>
            </a:extLst>
          </p:cNvPr>
          <p:cNvSpPr txBox="1">
            <a:spLocks/>
          </p:cNvSpPr>
          <p:nvPr/>
        </p:nvSpPr>
        <p:spPr>
          <a:xfrm>
            <a:off x="1459754" y="2662238"/>
            <a:ext cx="10035785" cy="36623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GB" sz="2400" dirty="0">
                <a:latin typeface="Consolas" panose="020B0609020204030204" pitchFamily="49" charset="0"/>
              </a:rPr>
              <a:t>Identifier </a:t>
            </a:r>
            <a:r>
              <a:rPr lang="en-GB" sz="2400" dirty="0">
                <a:latin typeface="Consolas" panose="020B0609020204030204" pitchFamily="49" charset="0"/>
                <a:sym typeface="Wingdings" panose="05000000000000000000" pitchFamily="2" charset="2"/>
              </a:rPr>
              <a:t> “File.txt”</a:t>
            </a:r>
          </a:p>
          <a:p>
            <a:pPr marL="0" indent="0">
              <a:buFont typeface="Wingdings 3" charset="2"/>
              <a:buNone/>
            </a:pPr>
            <a:r>
              <a:rPr lang="en-GB" sz="2400" dirty="0">
                <a:latin typeface="Consolas" panose="020B0609020204030204" pitchFamily="49" charset="0"/>
              </a:rPr>
              <a:t>OPEN Identifier in “” mode</a:t>
            </a:r>
          </a:p>
          <a:p>
            <a:pPr marL="0" indent="0">
              <a:buFont typeface="Wingdings 3" charset="2"/>
              <a:buNone/>
            </a:pPr>
            <a:r>
              <a:rPr lang="en-GB" sz="2400" dirty="0">
                <a:latin typeface="Consolas" panose="020B0609020204030204" pitchFamily="49" charset="0"/>
              </a:rPr>
              <a:t>READLINE “File.txt”, n</a:t>
            </a:r>
          </a:p>
          <a:p>
            <a:pPr marL="0" indent="0">
              <a:buFont typeface="Wingdings 3" charset="2"/>
              <a:buNone/>
            </a:pPr>
            <a:r>
              <a:rPr lang="en-GB" sz="2400" dirty="0">
                <a:latin typeface="Consolas" panose="020B0609020204030204" pitchFamily="49" charset="0"/>
              </a:rPr>
              <a:t>Identifier </a:t>
            </a:r>
            <a:r>
              <a:rPr lang="en-GB" sz="2400" dirty="0">
                <a:latin typeface="Consolas" panose="020B0609020204030204" pitchFamily="49" charset="0"/>
                <a:sym typeface="Wingdings" panose="05000000000000000000" pitchFamily="2" charset="2"/>
              </a:rPr>
              <a:t> READLINE “File.txt”, n</a:t>
            </a:r>
          </a:p>
          <a:p>
            <a:pPr marL="0" indent="0">
              <a:buFont typeface="Wingdings 3" charset="2"/>
              <a:buNone/>
            </a:pPr>
            <a:r>
              <a:rPr lang="en-GB" sz="2400" dirty="0">
                <a:latin typeface="Consolas" panose="020B0609020204030204" pitchFamily="49" charset="0"/>
                <a:sym typeface="Wingdings" panose="05000000000000000000" pitchFamily="2" charset="2"/>
              </a:rPr>
              <a:t>Identifier  READLINES “File.txt”</a:t>
            </a:r>
          </a:p>
          <a:p>
            <a:pPr marL="0" indent="0">
              <a:buFont typeface="Wingdings 3" charset="2"/>
              <a:buNone/>
            </a:pPr>
            <a:r>
              <a:rPr lang="en-GB" sz="2400" dirty="0">
                <a:latin typeface="Consolas" panose="020B0609020204030204" pitchFamily="49" charset="0"/>
                <a:sym typeface="Wingdings" panose="05000000000000000000" pitchFamily="2" charset="2"/>
              </a:rPr>
              <a:t>WRITELINE “File.txt”, n, “”</a:t>
            </a:r>
          </a:p>
          <a:p>
            <a:pPr marL="0" indent="0">
              <a:buFont typeface="Wingdings 3" charset="2"/>
              <a:buNone/>
            </a:pPr>
            <a:r>
              <a:rPr lang="en-GB" sz="2400" dirty="0">
                <a:latin typeface="Consolas" panose="020B0609020204030204" pitchFamily="49" charset="0"/>
                <a:sym typeface="Wingdings" panose="05000000000000000000" pitchFamily="2" charset="2"/>
              </a:rPr>
              <a:t>WRITELINE “File.txt”, “”</a:t>
            </a:r>
          </a:p>
          <a:p>
            <a:pPr marL="0" indent="0">
              <a:buFont typeface="Wingdings 3" charset="2"/>
              <a:buNone/>
            </a:pPr>
            <a:r>
              <a:rPr lang="en-GB" sz="2400" dirty="0">
                <a:latin typeface="Consolas" panose="020B0609020204030204" pitchFamily="49" charset="0"/>
                <a:sym typeface="Wingdings" panose="05000000000000000000" pitchFamily="2" charset="2"/>
              </a:rPr>
              <a:t>CLOSE Identifier</a:t>
            </a:r>
            <a:endParaRPr lang="en-GB" sz="2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6617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58A7B-EBA7-46E5-BD28-F712B8CB9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Answers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04ECF-BEF5-45F7-9745-EA4A10FDD0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0016" y="2486025"/>
            <a:ext cx="4631484" cy="3662362"/>
          </a:xfr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en-GB" sz="2400" dirty="0">
                <a:latin typeface="+mj-lt"/>
              </a:rPr>
              <a:t>Assigns a file to an identifier</a:t>
            </a:r>
          </a:p>
          <a:p>
            <a:pPr marL="0" indent="0" algn="r">
              <a:buNone/>
            </a:pPr>
            <a:r>
              <a:rPr lang="en-GB" sz="2400" dirty="0">
                <a:latin typeface="+mj-lt"/>
              </a:rPr>
              <a:t>Opens a file in &lt;user-def&gt; mode</a:t>
            </a:r>
          </a:p>
          <a:p>
            <a:pPr marL="0" indent="0" algn="r">
              <a:buNone/>
            </a:pPr>
            <a:r>
              <a:rPr lang="en-GB" sz="2400" dirty="0">
                <a:latin typeface="+mj-lt"/>
              </a:rPr>
              <a:t>Returns a specific line number </a:t>
            </a:r>
            <a:r>
              <a:rPr lang="en-GB" sz="2400" i="1" dirty="0">
                <a:latin typeface="+mj-lt"/>
              </a:rPr>
              <a:t>n</a:t>
            </a:r>
            <a:endParaRPr lang="en-GB" sz="2400" dirty="0">
              <a:latin typeface="+mj-lt"/>
            </a:endParaRPr>
          </a:p>
          <a:p>
            <a:pPr marL="0" indent="0" algn="r">
              <a:buNone/>
            </a:pPr>
            <a:r>
              <a:rPr lang="en-GB" sz="2400" dirty="0">
                <a:latin typeface="+mj-lt"/>
              </a:rPr>
              <a:t>Assignment of the value of a line</a:t>
            </a:r>
          </a:p>
          <a:p>
            <a:pPr marL="0" indent="0" algn="r">
              <a:buNone/>
            </a:pPr>
            <a:r>
              <a:rPr lang="en-GB" sz="2400" dirty="0">
                <a:latin typeface="+mj-lt"/>
              </a:rPr>
              <a:t>Assignment of all lines in a file</a:t>
            </a:r>
          </a:p>
          <a:p>
            <a:pPr marL="0" indent="0" algn="r">
              <a:buNone/>
            </a:pPr>
            <a:r>
              <a:rPr lang="en-GB" sz="2400" dirty="0">
                <a:latin typeface="+mj-lt"/>
              </a:rPr>
              <a:t>Writes a line at a specific position</a:t>
            </a:r>
          </a:p>
          <a:p>
            <a:pPr marL="0" indent="0" algn="r">
              <a:buNone/>
            </a:pPr>
            <a:r>
              <a:rPr lang="en-GB" sz="2400" dirty="0">
                <a:latin typeface="+mj-lt"/>
              </a:rPr>
              <a:t>Adds a line to a file</a:t>
            </a:r>
          </a:p>
          <a:p>
            <a:pPr marL="0" indent="0" algn="r">
              <a:buNone/>
            </a:pPr>
            <a:r>
              <a:rPr lang="en-GB" sz="2400" dirty="0">
                <a:latin typeface="+mj-lt"/>
              </a:rPr>
              <a:t>Closes the file under an identifier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80F5D36-6019-4143-9091-8532B47BA87C}"/>
              </a:ext>
            </a:extLst>
          </p:cNvPr>
          <p:cNvSpPr txBox="1">
            <a:spLocks/>
          </p:cNvSpPr>
          <p:nvPr/>
        </p:nvSpPr>
        <p:spPr>
          <a:xfrm>
            <a:off x="1307354" y="2509838"/>
            <a:ext cx="10035785" cy="36623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GB" sz="2400" dirty="0">
                <a:latin typeface="Consolas" panose="020B0609020204030204" pitchFamily="49" charset="0"/>
              </a:rPr>
              <a:t>Identifier </a:t>
            </a:r>
            <a:r>
              <a:rPr lang="en-GB" sz="2400" dirty="0">
                <a:latin typeface="Consolas" panose="020B0609020204030204" pitchFamily="49" charset="0"/>
                <a:sym typeface="Wingdings" panose="05000000000000000000" pitchFamily="2" charset="2"/>
              </a:rPr>
              <a:t> “File.txt”</a:t>
            </a:r>
          </a:p>
          <a:p>
            <a:pPr marL="0" indent="0">
              <a:buFont typeface="Wingdings 3" charset="2"/>
              <a:buNone/>
            </a:pPr>
            <a:r>
              <a:rPr lang="en-GB" sz="2400" dirty="0">
                <a:latin typeface="Consolas" panose="020B0609020204030204" pitchFamily="49" charset="0"/>
              </a:rPr>
              <a:t>OPEN Identifier in “” mode</a:t>
            </a:r>
          </a:p>
          <a:p>
            <a:pPr marL="0" indent="0">
              <a:buFont typeface="Wingdings 3" charset="2"/>
              <a:buNone/>
            </a:pPr>
            <a:r>
              <a:rPr lang="en-GB" sz="2400" dirty="0">
                <a:latin typeface="Consolas" panose="020B0609020204030204" pitchFamily="49" charset="0"/>
              </a:rPr>
              <a:t>READLINE “File.txt”, n</a:t>
            </a:r>
          </a:p>
          <a:p>
            <a:pPr marL="0" indent="0">
              <a:buFont typeface="Wingdings 3" charset="2"/>
              <a:buNone/>
            </a:pPr>
            <a:r>
              <a:rPr lang="en-GB" sz="2400" dirty="0">
                <a:latin typeface="Consolas" panose="020B0609020204030204" pitchFamily="49" charset="0"/>
              </a:rPr>
              <a:t>Identifier </a:t>
            </a:r>
            <a:r>
              <a:rPr lang="en-GB" sz="2400" dirty="0">
                <a:latin typeface="Consolas" panose="020B0609020204030204" pitchFamily="49" charset="0"/>
                <a:sym typeface="Wingdings" panose="05000000000000000000" pitchFamily="2" charset="2"/>
              </a:rPr>
              <a:t> READLINE “File.txt”, n</a:t>
            </a:r>
          </a:p>
          <a:p>
            <a:pPr marL="0" indent="0">
              <a:buFont typeface="Wingdings 3" charset="2"/>
              <a:buNone/>
            </a:pPr>
            <a:r>
              <a:rPr lang="en-GB" sz="2400" dirty="0">
                <a:latin typeface="Consolas" panose="020B0609020204030204" pitchFamily="49" charset="0"/>
                <a:sym typeface="Wingdings" panose="05000000000000000000" pitchFamily="2" charset="2"/>
              </a:rPr>
              <a:t>Identifier  READLINES “File.txt”</a:t>
            </a:r>
          </a:p>
          <a:p>
            <a:pPr marL="0" indent="0">
              <a:buFont typeface="Wingdings 3" charset="2"/>
              <a:buNone/>
            </a:pPr>
            <a:r>
              <a:rPr lang="en-GB" sz="2400" dirty="0">
                <a:latin typeface="Consolas" panose="020B0609020204030204" pitchFamily="49" charset="0"/>
                <a:sym typeface="Wingdings" panose="05000000000000000000" pitchFamily="2" charset="2"/>
              </a:rPr>
              <a:t>WRITELINE “File.txt”, n, “”</a:t>
            </a:r>
          </a:p>
          <a:p>
            <a:pPr marL="0" indent="0">
              <a:buFont typeface="Wingdings 3" charset="2"/>
              <a:buNone/>
            </a:pPr>
            <a:r>
              <a:rPr lang="en-GB" sz="2400" dirty="0">
                <a:latin typeface="Consolas" panose="020B0609020204030204" pitchFamily="49" charset="0"/>
                <a:sym typeface="Wingdings" panose="05000000000000000000" pitchFamily="2" charset="2"/>
              </a:rPr>
              <a:t>WRITELINE “File.txt”, “”</a:t>
            </a:r>
          </a:p>
          <a:p>
            <a:pPr marL="0" indent="0">
              <a:buFont typeface="Wingdings 3" charset="2"/>
              <a:buNone/>
            </a:pPr>
            <a:r>
              <a:rPr lang="en-GB" sz="2400" dirty="0">
                <a:latin typeface="Consolas" panose="020B0609020204030204" pitchFamily="49" charset="0"/>
                <a:sym typeface="Wingdings" panose="05000000000000000000" pitchFamily="2" charset="2"/>
              </a:rPr>
              <a:t>CLOSE Identifier</a:t>
            </a:r>
            <a:endParaRPr lang="en-GB" sz="2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881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2D1EA-FE85-4C42-8181-DA4FF4644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have we covered so far…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65CB6-2B6B-4F53-B70B-CC5F76252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57438"/>
            <a:ext cx="10035785" cy="4171950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Data types</a:t>
            </a:r>
          </a:p>
          <a:p>
            <a:r>
              <a:rPr lang="en-GB" dirty="0"/>
              <a:t>Assignment</a:t>
            </a:r>
          </a:p>
          <a:p>
            <a:r>
              <a:rPr lang="en-GB" dirty="0"/>
              <a:t>Variables and Constants</a:t>
            </a:r>
          </a:p>
          <a:p>
            <a:r>
              <a:rPr lang="en-GB" dirty="0"/>
              <a:t>Selection</a:t>
            </a:r>
          </a:p>
          <a:p>
            <a:r>
              <a:rPr lang="en-GB" dirty="0"/>
              <a:t>Iteration</a:t>
            </a:r>
          </a:p>
          <a:p>
            <a:r>
              <a:rPr lang="en-GB" dirty="0"/>
              <a:t>Arithmetic operators</a:t>
            </a:r>
          </a:p>
          <a:p>
            <a:r>
              <a:rPr lang="en-GB" dirty="0"/>
              <a:t>Relational operators</a:t>
            </a:r>
          </a:p>
          <a:p>
            <a:r>
              <a:rPr lang="en-GB" dirty="0"/>
              <a:t>Boolean operators</a:t>
            </a:r>
          </a:p>
          <a:p>
            <a:r>
              <a:rPr lang="en-GB" dirty="0"/>
              <a:t>Arrays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78A16B8-B8D3-4FF3-BD58-542FF1EB718B}"/>
              </a:ext>
            </a:extLst>
          </p:cNvPr>
          <p:cNvSpPr/>
          <p:nvPr/>
        </p:nvSpPr>
        <p:spPr>
          <a:xfrm>
            <a:off x="6557963" y="3028950"/>
            <a:ext cx="4886325" cy="192881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/>
              <a:t>So far everything covered might be rather basic to KS3/4 programmers – we’re now delving into the trickier stuff!</a:t>
            </a:r>
          </a:p>
        </p:txBody>
      </p:sp>
    </p:spTree>
    <p:extLst>
      <p:ext uri="{BB962C8B-B14F-4D97-AF65-F5344CB8AC3E}">
        <p14:creationId xmlns:p14="http://schemas.microsoft.com/office/powerpoint/2010/main" val="3734811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5A7C6-28CF-4BB5-9F09-B9ABEE13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Getting an input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C2FDB-E7FD-442B-ACAD-1382725F8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57437"/>
            <a:ext cx="10035785" cy="4300537"/>
          </a:xfrm>
        </p:spPr>
        <p:txBody>
          <a:bodyPr>
            <a:normAutofit/>
          </a:bodyPr>
          <a:lstStyle/>
          <a:p>
            <a:r>
              <a:rPr lang="en-GB" dirty="0"/>
              <a:t>In computer programming, we can get many inputs from many different sources</a:t>
            </a:r>
          </a:p>
          <a:p>
            <a:r>
              <a:rPr lang="en-GB" b="1" dirty="0"/>
              <a:t>How many can you think of?</a:t>
            </a:r>
          </a:p>
          <a:p>
            <a:pPr lvl="1"/>
            <a:r>
              <a:rPr lang="en-GB" dirty="0"/>
              <a:t>In an arcade machine, we use the joysticks/buttons to input controls for a character</a:t>
            </a:r>
          </a:p>
          <a:p>
            <a:pPr lvl="1"/>
            <a:r>
              <a:rPr lang="en-GB" dirty="0"/>
              <a:t>In a supermarket, a barcode scanner is used to input an item’s unique code</a:t>
            </a:r>
          </a:p>
          <a:p>
            <a:pPr lvl="1"/>
            <a:r>
              <a:rPr lang="en-GB" dirty="0"/>
              <a:t>In some exam marking offices, scanners input the scripts and an OMR is used to examine the responses</a:t>
            </a:r>
          </a:p>
        </p:txBody>
      </p:sp>
    </p:spTree>
    <p:extLst>
      <p:ext uri="{BB962C8B-B14F-4D97-AF65-F5344CB8AC3E}">
        <p14:creationId xmlns:p14="http://schemas.microsoft.com/office/powerpoint/2010/main" val="3592995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187EB-5462-4BD7-9EFB-6120C1F3E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Getting an input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3E7D67-9260-4A48-B559-BC9E4528E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In pseudocode, we can represent user inputs through the USERINPUT key-command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Name </a:t>
            </a:r>
            <a:r>
              <a:rPr lang="en-GB" dirty="0">
                <a:latin typeface="Consolas" panose="020B0609020204030204" pitchFamily="49" charset="0"/>
                <a:sym typeface="Wingdings" panose="05000000000000000000" pitchFamily="2" charset="2"/>
              </a:rPr>
              <a:t> USERINPUT</a:t>
            </a:r>
          </a:p>
          <a:p>
            <a:r>
              <a:rPr lang="en-GB" dirty="0">
                <a:sym typeface="Wingdings" panose="05000000000000000000" pitchFamily="2" charset="2"/>
              </a:rPr>
              <a:t>Now write this program out in your programming language</a:t>
            </a:r>
          </a:p>
          <a:p>
            <a:pPr marL="0" indent="0">
              <a:buNone/>
            </a:pPr>
            <a:r>
              <a:rPr lang="en-GB" sz="2000" dirty="0">
                <a:latin typeface="Consolas" panose="020B0609020204030204" pitchFamily="49" charset="0"/>
              </a:rPr>
              <a:t>OUTPUT “Please enter your name”</a:t>
            </a:r>
          </a:p>
          <a:p>
            <a:pPr marL="0" indent="0">
              <a:buNone/>
            </a:pPr>
            <a:r>
              <a:rPr lang="en-GB" sz="2000" dirty="0">
                <a:latin typeface="Consolas" panose="020B0609020204030204" pitchFamily="49" charset="0"/>
              </a:rPr>
              <a:t>Name </a:t>
            </a:r>
            <a:r>
              <a:rPr lang="en-GB" sz="2000" dirty="0">
                <a:latin typeface="Consolas" panose="020B0609020204030204" pitchFamily="49" charset="0"/>
                <a:sym typeface="Wingdings" panose="05000000000000000000" pitchFamily="2" charset="2"/>
              </a:rPr>
              <a:t> USERINPUT</a:t>
            </a:r>
          </a:p>
          <a:p>
            <a:pPr marL="0" indent="0">
              <a:buNone/>
            </a:pPr>
            <a:r>
              <a:rPr lang="en-GB" sz="2000" dirty="0">
                <a:latin typeface="Consolas" panose="020B0609020204030204" pitchFamily="49" charset="0"/>
                <a:sym typeface="Wingdings" panose="05000000000000000000" pitchFamily="2" charset="2"/>
              </a:rPr>
              <a:t>OUTPUT “Hello there”, Name</a:t>
            </a:r>
          </a:p>
          <a:p>
            <a:pPr marL="0" indent="0">
              <a:buNone/>
            </a:pPr>
            <a:r>
              <a:rPr lang="en-GB" sz="2000" dirty="0">
                <a:latin typeface="Consolas" panose="020B0609020204030204" pitchFamily="49" charset="0"/>
                <a:sym typeface="Wingdings" panose="05000000000000000000" pitchFamily="2" charset="2"/>
              </a:rPr>
              <a:t>OUTPUT “I am a computer program!”</a:t>
            </a:r>
            <a:endParaRPr lang="en-GB" sz="20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251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0AD3C-A8D5-478E-A2D9-C099A64A2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Python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D59E2-B7F8-4F23-B3A2-0AED02173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Demonstrations for this unit will be done in Python</a:t>
            </a:r>
          </a:p>
          <a:p>
            <a:r>
              <a:rPr lang="en-GB" dirty="0"/>
              <a:t>An example response, run in interactive move, might be..</a:t>
            </a:r>
          </a:p>
        </p:txBody>
      </p:sp>
      <p:pic>
        <p:nvPicPr>
          <p:cNvPr id="5" name="Picture 4" descr="Screen Clipping">
            <a:extLst>
              <a:ext uri="{FF2B5EF4-FFF2-40B4-BE49-F238E27FC236}">
                <a16:creationId xmlns:a16="http://schemas.microsoft.com/office/drawing/2014/main" id="{6A2C99C6-9FFE-42A7-A059-58E7E3125B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56"/>
          <a:stretch/>
        </p:blipFill>
        <p:spPr>
          <a:xfrm>
            <a:off x="697984" y="4178715"/>
            <a:ext cx="10946330" cy="1753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655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C1111-59AF-4A77-A7AC-575778823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Handling inputs and outputs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8FF08-280B-4823-9874-447F2B80E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By now, we should all have basic experience of Inputs and Outputs</a:t>
            </a:r>
          </a:p>
          <a:p>
            <a:r>
              <a:rPr lang="en-GB" b="1" dirty="0"/>
              <a:t>BUT</a:t>
            </a:r>
            <a:r>
              <a:rPr lang="en-GB" dirty="0"/>
              <a:t> – variables and memory addresses in computer programs, such as the one we just wrote, are considered to be volatile</a:t>
            </a:r>
          </a:p>
          <a:p>
            <a:r>
              <a:rPr lang="en-GB" dirty="0"/>
              <a:t>This means that once the program stops running, the memory addresses are re-written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B66D905-4423-4039-996B-38E71FC027D4}"/>
              </a:ext>
            </a:extLst>
          </p:cNvPr>
          <p:cNvSpPr/>
          <p:nvPr/>
        </p:nvSpPr>
        <p:spPr>
          <a:xfrm>
            <a:off x="1154953" y="5669756"/>
            <a:ext cx="8761413" cy="700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/>
              <a:t>How might we use a non-volatile storage method?</a:t>
            </a:r>
          </a:p>
        </p:txBody>
      </p:sp>
    </p:spTree>
    <p:extLst>
      <p:ext uri="{BB962C8B-B14F-4D97-AF65-F5344CB8AC3E}">
        <p14:creationId xmlns:p14="http://schemas.microsoft.com/office/powerpoint/2010/main" val="2244179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screen&#10;&#10;Description generated with high confidence">
            <a:extLst>
              <a:ext uri="{FF2B5EF4-FFF2-40B4-BE49-F238E27FC236}">
                <a16:creationId xmlns:a16="http://schemas.microsoft.com/office/drawing/2014/main" id="{1F14A1C3-2BEB-4167-A4C6-23927AE9B3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767512" y="2281237"/>
            <a:ext cx="4576763" cy="457676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BB9D340-48BA-47B4-9181-D1C406AEA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 to File Handling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482EC-EE2E-43FC-8EA2-4B4DDAA8DB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2357438"/>
            <a:ext cx="5760196" cy="3662362"/>
          </a:xfrm>
        </p:spPr>
        <p:txBody>
          <a:bodyPr>
            <a:normAutofit lnSpcReduction="10000"/>
          </a:bodyPr>
          <a:lstStyle/>
          <a:p>
            <a:r>
              <a:rPr lang="en-GB" dirty="0"/>
              <a:t>In programming, we can use </a:t>
            </a:r>
            <a:r>
              <a:rPr lang="en-GB" b="1" dirty="0"/>
              <a:t>text files</a:t>
            </a:r>
            <a:r>
              <a:rPr lang="en-GB" dirty="0"/>
              <a:t> and </a:t>
            </a:r>
            <a:r>
              <a:rPr lang="en-GB" b="1" dirty="0" err="1"/>
              <a:t>csv</a:t>
            </a:r>
            <a:r>
              <a:rPr lang="en-GB" dirty="0" err="1"/>
              <a:t>s</a:t>
            </a:r>
            <a:r>
              <a:rPr lang="en-GB" dirty="0"/>
              <a:t> to store data used in a program</a:t>
            </a:r>
          </a:p>
          <a:p>
            <a:r>
              <a:rPr lang="en-GB" dirty="0"/>
              <a:t>For example – our arcade machine example takes inputs for a character moving</a:t>
            </a:r>
          </a:p>
          <a:p>
            <a:r>
              <a:rPr lang="en-GB" dirty="0"/>
              <a:t>How might we store the </a:t>
            </a:r>
            <a:r>
              <a:rPr lang="en-GB" dirty="0" err="1"/>
              <a:t>highscores</a:t>
            </a:r>
            <a:r>
              <a:rPr lang="en-GB" dirty="0"/>
              <a:t> for each player?</a:t>
            </a:r>
          </a:p>
        </p:txBody>
      </p:sp>
    </p:spTree>
    <p:extLst>
      <p:ext uri="{BB962C8B-B14F-4D97-AF65-F5344CB8AC3E}">
        <p14:creationId xmlns:p14="http://schemas.microsoft.com/office/powerpoint/2010/main" val="3732643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FB6E8-2A01-4C65-8F9B-C0C093A22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Reading and Writing to a text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71D8D-0AA6-4C85-B8BE-08BE909A2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Task 1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Write a program/algorithm that stores a USERINPUT to a variable called “score”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Then, print the value of score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 descr="Screen Clipping">
            <a:extLst>
              <a:ext uri="{FF2B5EF4-FFF2-40B4-BE49-F238E27FC236}">
                <a16:creationId xmlns:a16="http://schemas.microsoft.com/office/drawing/2014/main" id="{6BB861B4-3386-4F80-AD7E-7F1229FF61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2116" y="4891059"/>
            <a:ext cx="8852581" cy="90966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15040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mputing Powerpoints">
  <a:themeElements>
    <a:clrScheme name="Custom 2">
      <a:dk1>
        <a:srgbClr val="000000"/>
      </a:dk1>
      <a:lt1>
        <a:srgbClr val="FFFFFF"/>
      </a:lt1>
      <a:dk2>
        <a:srgbClr val="FF0000"/>
      </a:dk2>
      <a:lt2>
        <a:srgbClr val="FFFFFF"/>
      </a:lt2>
      <a:accent1>
        <a:srgbClr val="FF0000"/>
      </a:accent1>
      <a:accent2>
        <a:srgbClr val="C00000"/>
      </a:accent2>
      <a:accent3>
        <a:srgbClr val="C80000"/>
      </a:accent3>
      <a:accent4>
        <a:srgbClr val="F43212"/>
      </a:accent4>
      <a:accent5>
        <a:srgbClr val="F77C4B"/>
      </a:accent5>
      <a:accent6>
        <a:srgbClr val="F79646"/>
      </a:accent6>
      <a:hlink>
        <a:srgbClr val="F43212"/>
      </a:hlink>
      <a:folHlink>
        <a:srgbClr val="C8000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mputing Powerpoints" id="{98991934-E3C3-442D-8D1B-43677C9CB824}" vid="{CAFF3BB8-A21B-4DB3-86B5-34B8FD29E65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Computing Powerpoints</Template>
  <TotalTime>83</TotalTime>
  <Words>954</Words>
  <Application>Microsoft Office PowerPoint</Application>
  <PresentationFormat>Widescreen</PresentationFormat>
  <Paragraphs>128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Consolas</vt:lpstr>
      <vt:lpstr>Wingdings</vt:lpstr>
      <vt:lpstr>Wingdings 3</vt:lpstr>
      <vt:lpstr>Computing Powerpoints</vt:lpstr>
      <vt:lpstr>GCSE Computer Science (9-1)</vt:lpstr>
      <vt:lpstr>Lesson Objectives</vt:lpstr>
      <vt:lpstr>What have we covered so far…</vt:lpstr>
      <vt:lpstr>Getting an input</vt:lpstr>
      <vt:lpstr>Getting an input</vt:lpstr>
      <vt:lpstr>Python Solution</vt:lpstr>
      <vt:lpstr>Handling inputs and outputs</vt:lpstr>
      <vt:lpstr>Introduction to File Handling</vt:lpstr>
      <vt:lpstr>Reading and Writing to a text file</vt:lpstr>
      <vt:lpstr>Text file operations</vt:lpstr>
      <vt:lpstr>Reading from a file</vt:lpstr>
      <vt:lpstr>File handling operations</vt:lpstr>
      <vt:lpstr>Copy out and run this code in Python</vt:lpstr>
      <vt:lpstr>Copy out and run this code in Python</vt:lpstr>
      <vt:lpstr>Now try this…</vt:lpstr>
      <vt:lpstr>Now try this!</vt:lpstr>
      <vt:lpstr>File handling</vt:lpstr>
      <vt:lpstr>Consider</vt:lpstr>
      <vt:lpstr>Arrays of Arrays…</vt:lpstr>
      <vt:lpstr>Delimiting data</vt:lpstr>
      <vt:lpstr>Using delimiters</vt:lpstr>
      <vt:lpstr>Try this!</vt:lpstr>
      <vt:lpstr>Task: Pseudocode Commands</vt:lpstr>
      <vt:lpstr>Answers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GCSE Computer Science (9-1)</dc:title>
  <dc:creator>Mr M Ledain</dc:creator>
  <cp:lastModifiedBy>Lesley Rhind - Columbus School - Class Teacher</cp:lastModifiedBy>
  <cp:revision>11</cp:revision>
  <dcterms:created xsi:type="dcterms:W3CDTF">2017-10-14T17:31:54Z</dcterms:created>
  <dcterms:modified xsi:type="dcterms:W3CDTF">2017-10-22T13:41:23Z</dcterms:modified>
</cp:coreProperties>
</file>