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5" r:id="rId6"/>
    <p:sldId id="266" r:id="rId7"/>
    <p:sldId id="267" r:id="rId8"/>
    <p:sldId id="26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2431A7-72FF-4992-A2BB-C77B035A8ADB}" v="347" dt="2022-03-17T12:02:02.9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Reeves" userId="e748b5bb-59f3-4b3f-80a3-3bf8c771a8a6" providerId="ADAL" clId="{F22431A7-72FF-4992-A2BB-C77B035A8ADB}"/>
    <pc:docChg chg="custSel modSld">
      <pc:chgData name="Daniel Reeves" userId="e748b5bb-59f3-4b3f-80a3-3bf8c771a8a6" providerId="ADAL" clId="{F22431A7-72FF-4992-A2BB-C77B035A8ADB}" dt="2022-03-17T12:02:02.978" v="347" actId="20577"/>
      <pc:docMkLst>
        <pc:docMk/>
      </pc:docMkLst>
      <pc:sldChg chg="modSp mod">
        <pc:chgData name="Daniel Reeves" userId="e748b5bb-59f3-4b3f-80a3-3bf8c771a8a6" providerId="ADAL" clId="{F22431A7-72FF-4992-A2BB-C77B035A8ADB}" dt="2022-03-15T12:14:32.358" v="90" actId="20577"/>
        <pc:sldMkLst>
          <pc:docMk/>
          <pc:sldMk cId="2745524512" sldId="265"/>
        </pc:sldMkLst>
        <pc:spChg chg="mod">
          <ac:chgData name="Daniel Reeves" userId="e748b5bb-59f3-4b3f-80a3-3bf8c771a8a6" providerId="ADAL" clId="{F22431A7-72FF-4992-A2BB-C77B035A8ADB}" dt="2022-03-15T12:14:32.358" v="90" actId="20577"/>
          <ac:spMkLst>
            <pc:docMk/>
            <pc:sldMk cId="2745524512" sldId="265"/>
            <ac:spMk id="3" creationId="{00000000-0000-0000-0000-000000000000}"/>
          </ac:spMkLst>
        </pc:spChg>
      </pc:sldChg>
      <pc:sldChg chg="modSp mod">
        <pc:chgData name="Daniel Reeves" userId="e748b5bb-59f3-4b3f-80a3-3bf8c771a8a6" providerId="ADAL" clId="{F22431A7-72FF-4992-A2BB-C77B035A8ADB}" dt="2022-03-17T12:02:02.978" v="347" actId="20577"/>
        <pc:sldMkLst>
          <pc:docMk/>
          <pc:sldMk cId="763384123" sldId="267"/>
        </pc:sldMkLst>
        <pc:spChg chg="mod">
          <ac:chgData name="Daniel Reeves" userId="e748b5bb-59f3-4b3f-80a3-3bf8c771a8a6" providerId="ADAL" clId="{F22431A7-72FF-4992-A2BB-C77B035A8ADB}" dt="2022-03-17T12:02:02.978" v="347" actId="20577"/>
          <ac:spMkLst>
            <pc:docMk/>
            <pc:sldMk cId="763384123" sldId="267"/>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E1248-3656-4A74-BE59-C874E8DA52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7812023-3A33-4366-9813-5CAD5008EC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6F42A5C-6441-472F-83A1-B5CFC31543DC}"/>
              </a:ext>
            </a:extLst>
          </p:cNvPr>
          <p:cNvSpPr>
            <a:spLocks noGrp="1"/>
          </p:cNvSpPr>
          <p:nvPr>
            <p:ph type="dt" sz="half" idx="10"/>
          </p:nvPr>
        </p:nvSpPr>
        <p:spPr/>
        <p:txBody>
          <a:bodyPr/>
          <a:lstStyle/>
          <a:p>
            <a:fld id="{4F349C48-87CF-4738-B3C7-F0A9C20CCB2B}" type="datetimeFigureOut">
              <a:rPr lang="en-GB" smtClean="0"/>
              <a:t>17/03/2022</a:t>
            </a:fld>
            <a:endParaRPr lang="en-GB"/>
          </a:p>
        </p:txBody>
      </p:sp>
      <p:sp>
        <p:nvSpPr>
          <p:cNvPr id="5" name="Footer Placeholder 4">
            <a:extLst>
              <a:ext uri="{FF2B5EF4-FFF2-40B4-BE49-F238E27FC236}">
                <a16:creationId xmlns:a16="http://schemas.microsoft.com/office/drawing/2014/main" id="{37A162DE-D52B-40D5-BDB4-EA80C21638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5A04C6-3A93-43D2-9CC3-0C2CE1A62475}"/>
              </a:ext>
            </a:extLst>
          </p:cNvPr>
          <p:cNvSpPr>
            <a:spLocks noGrp="1"/>
          </p:cNvSpPr>
          <p:nvPr>
            <p:ph type="sldNum" sz="quarter" idx="12"/>
          </p:nvPr>
        </p:nvSpPr>
        <p:spPr/>
        <p:txBody>
          <a:bodyPr/>
          <a:lstStyle/>
          <a:p>
            <a:fld id="{0BF6DFC6-8268-4D8E-8100-470A1FFB37A2}" type="slidenum">
              <a:rPr lang="en-GB" smtClean="0"/>
              <a:t>‹#›</a:t>
            </a:fld>
            <a:endParaRPr lang="en-GB"/>
          </a:p>
        </p:txBody>
      </p:sp>
    </p:spTree>
    <p:extLst>
      <p:ext uri="{BB962C8B-B14F-4D97-AF65-F5344CB8AC3E}">
        <p14:creationId xmlns:p14="http://schemas.microsoft.com/office/powerpoint/2010/main" val="531932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E8103-C70B-4DD7-A903-B8B7F685A06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794074-E7BF-4078-8878-CB18BD1CF1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A5101E-F9AE-405E-9F9F-06A89CBD2E9B}"/>
              </a:ext>
            </a:extLst>
          </p:cNvPr>
          <p:cNvSpPr>
            <a:spLocks noGrp="1"/>
          </p:cNvSpPr>
          <p:nvPr>
            <p:ph type="dt" sz="half" idx="10"/>
          </p:nvPr>
        </p:nvSpPr>
        <p:spPr/>
        <p:txBody>
          <a:bodyPr/>
          <a:lstStyle/>
          <a:p>
            <a:fld id="{4F349C48-87CF-4738-B3C7-F0A9C20CCB2B}" type="datetimeFigureOut">
              <a:rPr lang="en-GB" smtClean="0"/>
              <a:t>17/03/2022</a:t>
            </a:fld>
            <a:endParaRPr lang="en-GB"/>
          </a:p>
        </p:txBody>
      </p:sp>
      <p:sp>
        <p:nvSpPr>
          <p:cNvPr id="5" name="Footer Placeholder 4">
            <a:extLst>
              <a:ext uri="{FF2B5EF4-FFF2-40B4-BE49-F238E27FC236}">
                <a16:creationId xmlns:a16="http://schemas.microsoft.com/office/drawing/2014/main" id="{37DEBD22-427C-4D53-9510-D518511076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398F67-AA34-48CA-81C2-CDC3319FF731}"/>
              </a:ext>
            </a:extLst>
          </p:cNvPr>
          <p:cNvSpPr>
            <a:spLocks noGrp="1"/>
          </p:cNvSpPr>
          <p:nvPr>
            <p:ph type="sldNum" sz="quarter" idx="12"/>
          </p:nvPr>
        </p:nvSpPr>
        <p:spPr/>
        <p:txBody>
          <a:bodyPr/>
          <a:lstStyle/>
          <a:p>
            <a:fld id="{0BF6DFC6-8268-4D8E-8100-470A1FFB37A2}" type="slidenum">
              <a:rPr lang="en-GB" smtClean="0"/>
              <a:t>‹#›</a:t>
            </a:fld>
            <a:endParaRPr lang="en-GB"/>
          </a:p>
        </p:txBody>
      </p:sp>
    </p:spTree>
    <p:extLst>
      <p:ext uri="{BB962C8B-B14F-4D97-AF65-F5344CB8AC3E}">
        <p14:creationId xmlns:p14="http://schemas.microsoft.com/office/powerpoint/2010/main" val="1476970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B8392C-D2AD-42E4-B40E-0CF38006571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5063C6E-0130-4545-9C5E-DAB848451E8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390805-B3B8-4467-BCB2-A170BF917F5A}"/>
              </a:ext>
            </a:extLst>
          </p:cNvPr>
          <p:cNvSpPr>
            <a:spLocks noGrp="1"/>
          </p:cNvSpPr>
          <p:nvPr>
            <p:ph type="dt" sz="half" idx="10"/>
          </p:nvPr>
        </p:nvSpPr>
        <p:spPr/>
        <p:txBody>
          <a:bodyPr/>
          <a:lstStyle/>
          <a:p>
            <a:fld id="{4F349C48-87CF-4738-B3C7-F0A9C20CCB2B}" type="datetimeFigureOut">
              <a:rPr lang="en-GB" smtClean="0"/>
              <a:t>17/03/2022</a:t>
            </a:fld>
            <a:endParaRPr lang="en-GB"/>
          </a:p>
        </p:txBody>
      </p:sp>
      <p:sp>
        <p:nvSpPr>
          <p:cNvPr id="5" name="Footer Placeholder 4">
            <a:extLst>
              <a:ext uri="{FF2B5EF4-FFF2-40B4-BE49-F238E27FC236}">
                <a16:creationId xmlns:a16="http://schemas.microsoft.com/office/drawing/2014/main" id="{05292C60-9E7A-4486-A6FA-319C150169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0BE69F-35D0-4AAF-8D64-F9997B028998}"/>
              </a:ext>
            </a:extLst>
          </p:cNvPr>
          <p:cNvSpPr>
            <a:spLocks noGrp="1"/>
          </p:cNvSpPr>
          <p:nvPr>
            <p:ph type="sldNum" sz="quarter" idx="12"/>
          </p:nvPr>
        </p:nvSpPr>
        <p:spPr/>
        <p:txBody>
          <a:bodyPr/>
          <a:lstStyle/>
          <a:p>
            <a:fld id="{0BF6DFC6-8268-4D8E-8100-470A1FFB37A2}" type="slidenum">
              <a:rPr lang="en-GB" smtClean="0"/>
              <a:t>‹#›</a:t>
            </a:fld>
            <a:endParaRPr lang="en-GB"/>
          </a:p>
        </p:txBody>
      </p:sp>
    </p:spTree>
    <p:extLst>
      <p:ext uri="{BB962C8B-B14F-4D97-AF65-F5344CB8AC3E}">
        <p14:creationId xmlns:p14="http://schemas.microsoft.com/office/powerpoint/2010/main" val="3610755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4C955-3D6D-45DF-98C2-4CA756DCE24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D38623-1EBA-479C-92B1-DFE929035A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9F9AA3-1D34-44DC-A4AC-E3150B620689}"/>
              </a:ext>
            </a:extLst>
          </p:cNvPr>
          <p:cNvSpPr>
            <a:spLocks noGrp="1"/>
          </p:cNvSpPr>
          <p:nvPr>
            <p:ph type="dt" sz="half" idx="10"/>
          </p:nvPr>
        </p:nvSpPr>
        <p:spPr/>
        <p:txBody>
          <a:bodyPr/>
          <a:lstStyle/>
          <a:p>
            <a:fld id="{4F349C48-87CF-4738-B3C7-F0A9C20CCB2B}" type="datetimeFigureOut">
              <a:rPr lang="en-GB" smtClean="0"/>
              <a:t>17/03/2022</a:t>
            </a:fld>
            <a:endParaRPr lang="en-GB"/>
          </a:p>
        </p:txBody>
      </p:sp>
      <p:sp>
        <p:nvSpPr>
          <p:cNvPr id="5" name="Footer Placeholder 4">
            <a:extLst>
              <a:ext uri="{FF2B5EF4-FFF2-40B4-BE49-F238E27FC236}">
                <a16:creationId xmlns:a16="http://schemas.microsoft.com/office/drawing/2014/main" id="{3A649629-7037-45B0-AA5D-8B41DAACD2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A37A46-1817-4138-A07F-DA243433B8F5}"/>
              </a:ext>
            </a:extLst>
          </p:cNvPr>
          <p:cNvSpPr>
            <a:spLocks noGrp="1"/>
          </p:cNvSpPr>
          <p:nvPr>
            <p:ph type="sldNum" sz="quarter" idx="12"/>
          </p:nvPr>
        </p:nvSpPr>
        <p:spPr/>
        <p:txBody>
          <a:bodyPr/>
          <a:lstStyle/>
          <a:p>
            <a:fld id="{0BF6DFC6-8268-4D8E-8100-470A1FFB37A2}" type="slidenum">
              <a:rPr lang="en-GB" smtClean="0"/>
              <a:t>‹#›</a:t>
            </a:fld>
            <a:endParaRPr lang="en-GB"/>
          </a:p>
        </p:txBody>
      </p:sp>
    </p:spTree>
    <p:extLst>
      <p:ext uri="{BB962C8B-B14F-4D97-AF65-F5344CB8AC3E}">
        <p14:creationId xmlns:p14="http://schemas.microsoft.com/office/powerpoint/2010/main" val="395935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870BE-28FB-47D4-BDC4-15D9F3C549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1AB94E7-D99E-455C-B38B-D87AA6F0AC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CBE353-E28C-46AD-8517-73DE3527D660}"/>
              </a:ext>
            </a:extLst>
          </p:cNvPr>
          <p:cNvSpPr>
            <a:spLocks noGrp="1"/>
          </p:cNvSpPr>
          <p:nvPr>
            <p:ph type="dt" sz="half" idx="10"/>
          </p:nvPr>
        </p:nvSpPr>
        <p:spPr/>
        <p:txBody>
          <a:bodyPr/>
          <a:lstStyle/>
          <a:p>
            <a:fld id="{4F349C48-87CF-4738-B3C7-F0A9C20CCB2B}" type="datetimeFigureOut">
              <a:rPr lang="en-GB" smtClean="0"/>
              <a:t>17/03/2022</a:t>
            </a:fld>
            <a:endParaRPr lang="en-GB"/>
          </a:p>
        </p:txBody>
      </p:sp>
      <p:sp>
        <p:nvSpPr>
          <p:cNvPr id="5" name="Footer Placeholder 4">
            <a:extLst>
              <a:ext uri="{FF2B5EF4-FFF2-40B4-BE49-F238E27FC236}">
                <a16:creationId xmlns:a16="http://schemas.microsoft.com/office/drawing/2014/main" id="{293C6574-5EFA-4B76-AC33-7C480025CA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396EBF-0720-4682-86A3-79EA55AB0C5E}"/>
              </a:ext>
            </a:extLst>
          </p:cNvPr>
          <p:cNvSpPr>
            <a:spLocks noGrp="1"/>
          </p:cNvSpPr>
          <p:nvPr>
            <p:ph type="sldNum" sz="quarter" idx="12"/>
          </p:nvPr>
        </p:nvSpPr>
        <p:spPr/>
        <p:txBody>
          <a:bodyPr/>
          <a:lstStyle/>
          <a:p>
            <a:fld id="{0BF6DFC6-8268-4D8E-8100-470A1FFB37A2}" type="slidenum">
              <a:rPr lang="en-GB" smtClean="0"/>
              <a:t>‹#›</a:t>
            </a:fld>
            <a:endParaRPr lang="en-GB"/>
          </a:p>
        </p:txBody>
      </p:sp>
    </p:spTree>
    <p:extLst>
      <p:ext uri="{BB962C8B-B14F-4D97-AF65-F5344CB8AC3E}">
        <p14:creationId xmlns:p14="http://schemas.microsoft.com/office/powerpoint/2010/main" val="2163053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638B2-A9A2-4C68-9D4A-9D5668C9572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BBA213-A2C7-4F03-82CC-367B6B6F4A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587C21-C5D3-4371-888A-878F34A2A7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F3947FF-FBED-4539-8EE7-D439F0C43256}"/>
              </a:ext>
            </a:extLst>
          </p:cNvPr>
          <p:cNvSpPr>
            <a:spLocks noGrp="1"/>
          </p:cNvSpPr>
          <p:nvPr>
            <p:ph type="dt" sz="half" idx="10"/>
          </p:nvPr>
        </p:nvSpPr>
        <p:spPr/>
        <p:txBody>
          <a:bodyPr/>
          <a:lstStyle/>
          <a:p>
            <a:fld id="{4F349C48-87CF-4738-B3C7-F0A9C20CCB2B}" type="datetimeFigureOut">
              <a:rPr lang="en-GB" smtClean="0"/>
              <a:t>17/03/2022</a:t>
            </a:fld>
            <a:endParaRPr lang="en-GB"/>
          </a:p>
        </p:txBody>
      </p:sp>
      <p:sp>
        <p:nvSpPr>
          <p:cNvPr id="6" name="Footer Placeholder 5">
            <a:extLst>
              <a:ext uri="{FF2B5EF4-FFF2-40B4-BE49-F238E27FC236}">
                <a16:creationId xmlns:a16="http://schemas.microsoft.com/office/drawing/2014/main" id="{045BD9CF-952D-467F-BBA4-9637B524657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E5B98F-3BDF-4957-8FDF-3BEAC65CBC70}"/>
              </a:ext>
            </a:extLst>
          </p:cNvPr>
          <p:cNvSpPr>
            <a:spLocks noGrp="1"/>
          </p:cNvSpPr>
          <p:nvPr>
            <p:ph type="sldNum" sz="quarter" idx="12"/>
          </p:nvPr>
        </p:nvSpPr>
        <p:spPr/>
        <p:txBody>
          <a:bodyPr/>
          <a:lstStyle/>
          <a:p>
            <a:fld id="{0BF6DFC6-8268-4D8E-8100-470A1FFB37A2}" type="slidenum">
              <a:rPr lang="en-GB" smtClean="0"/>
              <a:t>‹#›</a:t>
            </a:fld>
            <a:endParaRPr lang="en-GB"/>
          </a:p>
        </p:txBody>
      </p:sp>
    </p:spTree>
    <p:extLst>
      <p:ext uri="{BB962C8B-B14F-4D97-AF65-F5344CB8AC3E}">
        <p14:creationId xmlns:p14="http://schemas.microsoft.com/office/powerpoint/2010/main" val="70845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9E5D4-7F86-4DC4-8748-ED060FC5758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5D224B-B813-4EBC-9C6A-8221EAD321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0EAC35-2D4A-4546-976A-AF43D8E83C6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5C119FF-B95F-45B4-A87D-8CBE129BAC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7DFB61-BE59-4F59-85BE-D20598CAAB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9A3496-0C0A-435C-9146-E6AF08C25898}"/>
              </a:ext>
            </a:extLst>
          </p:cNvPr>
          <p:cNvSpPr>
            <a:spLocks noGrp="1"/>
          </p:cNvSpPr>
          <p:nvPr>
            <p:ph type="dt" sz="half" idx="10"/>
          </p:nvPr>
        </p:nvSpPr>
        <p:spPr/>
        <p:txBody>
          <a:bodyPr/>
          <a:lstStyle/>
          <a:p>
            <a:fld id="{4F349C48-87CF-4738-B3C7-F0A9C20CCB2B}" type="datetimeFigureOut">
              <a:rPr lang="en-GB" smtClean="0"/>
              <a:t>17/03/2022</a:t>
            </a:fld>
            <a:endParaRPr lang="en-GB"/>
          </a:p>
        </p:txBody>
      </p:sp>
      <p:sp>
        <p:nvSpPr>
          <p:cNvPr id="8" name="Footer Placeholder 7">
            <a:extLst>
              <a:ext uri="{FF2B5EF4-FFF2-40B4-BE49-F238E27FC236}">
                <a16:creationId xmlns:a16="http://schemas.microsoft.com/office/drawing/2014/main" id="{557A1ACB-2D6E-4FD2-BF0A-2C652453FE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F5E7959-A2F3-4C73-80EB-54C80EB7B51F}"/>
              </a:ext>
            </a:extLst>
          </p:cNvPr>
          <p:cNvSpPr>
            <a:spLocks noGrp="1"/>
          </p:cNvSpPr>
          <p:nvPr>
            <p:ph type="sldNum" sz="quarter" idx="12"/>
          </p:nvPr>
        </p:nvSpPr>
        <p:spPr/>
        <p:txBody>
          <a:bodyPr/>
          <a:lstStyle/>
          <a:p>
            <a:fld id="{0BF6DFC6-8268-4D8E-8100-470A1FFB37A2}" type="slidenum">
              <a:rPr lang="en-GB" smtClean="0"/>
              <a:t>‹#›</a:t>
            </a:fld>
            <a:endParaRPr lang="en-GB"/>
          </a:p>
        </p:txBody>
      </p:sp>
    </p:spTree>
    <p:extLst>
      <p:ext uri="{BB962C8B-B14F-4D97-AF65-F5344CB8AC3E}">
        <p14:creationId xmlns:p14="http://schemas.microsoft.com/office/powerpoint/2010/main" val="4195735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FD604-9233-4BEA-902F-0A4351B4A02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F41D0F-D27A-4339-8442-D2CF495D31B2}"/>
              </a:ext>
            </a:extLst>
          </p:cNvPr>
          <p:cNvSpPr>
            <a:spLocks noGrp="1"/>
          </p:cNvSpPr>
          <p:nvPr>
            <p:ph type="dt" sz="half" idx="10"/>
          </p:nvPr>
        </p:nvSpPr>
        <p:spPr/>
        <p:txBody>
          <a:bodyPr/>
          <a:lstStyle/>
          <a:p>
            <a:fld id="{4F349C48-87CF-4738-B3C7-F0A9C20CCB2B}" type="datetimeFigureOut">
              <a:rPr lang="en-GB" smtClean="0"/>
              <a:t>17/03/2022</a:t>
            </a:fld>
            <a:endParaRPr lang="en-GB"/>
          </a:p>
        </p:txBody>
      </p:sp>
      <p:sp>
        <p:nvSpPr>
          <p:cNvPr id="4" name="Footer Placeholder 3">
            <a:extLst>
              <a:ext uri="{FF2B5EF4-FFF2-40B4-BE49-F238E27FC236}">
                <a16:creationId xmlns:a16="http://schemas.microsoft.com/office/drawing/2014/main" id="{80F847D7-D633-4862-A7A0-F0DD4987780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57E2283-0796-46DB-B56D-64B277014A83}"/>
              </a:ext>
            </a:extLst>
          </p:cNvPr>
          <p:cNvSpPr>
            <a:spLocks noGrp="1"/>
          </p:cNvSpPr>
          <p:nvPr>
            <p:ph type="sldNum" sz="quarter" idx="12"/>
          </p:nvPr>
        </p:nvSpPr>
        <p:spPr/>
        <p:txBody>
          <a:bodyPr/>
          <a:lstStyle/>
          <a:p>
            <a:fld id="{0BF6DFC6-8268-4D8E-8100-470A1FFB37A2}" type="slidenum">
              <a:rPr lang="en-GB" smtClean="0"/>
              <a:t>‹#›</a:t>
            </a:fld>
            <a:endParaRPr lang="en-GB"/>
          </a:p>
        </p:txBody>
      </p:sp>
    </p:spTree>
    <p:extLst>
      <p:ext uri="{BB962C8B-B14F-4D97-AF65-F5344CB8AC3E}">
        <p14:creationId xmlns:p14="http://schemas.microsoft.com/office/powerpoint/2010/main" val="1105623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2D9D76-CA90-4D3F-BFA4-8C93CD58A568}"/>
              </a:ext>
            </a:extLst>
          </p:cNvPr>
          <p:cNvSpPr>
            <a:spLocks noGrp="1"/>
          </p:cNvSpPr>
          <p:nvPr>
            <p:ph type="dt" sz="half" idx="10"/>
          </p:nvPr>
        </p:nvSpPr>
        <p:spPr/>
        <p:txBody>
          <a:bodyPr/>
          <a:lstStyle/>
          <a:p>
            <a:fld id="{4F349C48-87CF-4738-B3C7-F0A9C20CCB2B}" type="datetimeFigureOut">
              <a:rPr lang="en-GB" smtClean="0"/>
              <a:t>17/03/2022</a:t>
            </a:fld>
            <a:endParaRPr lang="en-GB"/>
          </a:p>
        </p:txBody>
      </p:sp>
      <p:sp>
        <p:nvSpPr>
          <p:cNvPr id="3" name="Footer Placeholder 2">
            <a:extLst>
              <a:ext uri="{FF2B5EF4-FFF2-40B4-BE49-F238E27FC236}">
                <a16:creationId xmlns:a16="http://schemas.microsoft.com/office/drawing/2014/main" id="{B4E9F97F-CB35-456E-9550-2F189D83B23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07E9BF-FDA1-4105-B944-97FE6C76D3C9}"/>
              </a:ext>
            </a:extLst>
          </p:cNvPr>
          <p:cNvSpPr>
            <a:spLocks noGrp="1"/>
          </p:cNvSpPr>
          <p:nvPr>
            <p:ph type="sldNum" sz="quarter" idx="12"/>
          </p:nvPr>
        </p:nvSpPr>
        <p:spPr/>
        <p:txBody>
          <a:bodyPr/>
          <a:lstStyle/>
          <a:p>
            <a:fld id="{0BF6DFC6-8268-4D8E-8100-470A1FFB37A2}" type="slidenum">
              <a:rPr lang="en-GB" smtClean="0"/>
              <a:t>‹#›</a:t>
            </a:fld>
            <a:endParaRPr lang="en-GB"/>
          </a:p>
        </p:txBody>
      </p:sp>
    </p:spTree>
    <p:extLst>
      <p:ext uri="{BB962C8B-B14F-4D97-AF65-F5344CB8AC3E}">
        <p14:creationId xmlns:p14="http://schemas.microsoft.com/office/powerpoint/2010/main" val="3544826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845CB-691A-407A-AC84-5D40845A9D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2A5745B-FF1E-4217-87DF-EF7D1FC192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C126E72-E715-4D23-89C0-C7AE22E6AD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706B3C-284E-410B-9177-61090DC6078F}"/>
              </a:ext>
            </a:extLst>
          </p:cNvPr>
          <p:cNvSpPr>
            <a:spLocks noGrp="1"/>
          </p:cNvSpPr>
          <p:nvPr>
            <p:ph type="dt" sz="half" idx="10"/>
          </p:nvPr>
        </p:nvSpPr>
        <p:spPr/>
        <p:txBody>
          <a:bodyPr/>
          <a:lstStyle/>
          <a:p>
            <a:fld id="{4F349C48-87CF-4738-B3C7-F0A9C20CCB2B}" type="datetimeFigureOut">
              <a:rPr lang="en-GB" smtClean="0"/>
              <a:t>17/03/2022</a:t>
            </a:fld>
            <a:endParaRPr lang="en-GB"/>
          </a:p>
        </p:txBody>
      </p:sp>
      <p:sp>
        <p:nvSpPr>
          <p:cNvPr id="6" name="Footer Placeholder 5">
            <a:extLst>
              <a:ext uri="{FF2B5EF4-FFF2-40B4-BE49-F238E27FC236}">
                <a16:creationId xmlns:a16="http://schemas.microsoft.com/office/drawing/2014/main" id="{DCEED5AA-855C-4E48-BC4C-91D5B90408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8F7309-2C12-48C8-9EAA-9B7CC7CE13E4}"/>
              </a:ext>
            </a:extLst>
          </p:cNvPr>
          <p:cNvSpPr>
            <a:spLocks noGrp="1"/>
          </p:cNvSpPr>
          <p:nvPr>
            <p:ph type="sldNum" sz="quarter" idx="12"/>
          </p:nvPr>
        </p:nvSpPr>
        <p:spPr/>
        <p:txBody>
          <a:bodyPr/>
          <a:lstStyle/>
          <a:p>
            <a:fld id="{0BF6DFC6-8268-4D8E-8100-470A1FFB37A2}" type="slidenum">
              <a:rPr lang="en-GB" smtClean="0"/>
              <a:t>‹#›</a:t>
            </a:fld>
            <a:endParaRPr lang="en-GB"/>
          </a:p>
        </p:txBody>
      </p:sp>
    </p:spTree>
    <p:extLst>
      <p:ext uri="{BB962C8B-B14F-4D97-AF65-F5344CB8AC3E}">
        <p14:creationId xmlns:p14="http://schemas.microsoft.com/office/powerpoint/2010/main" val="103705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2E0BD-5B51-48AA-ADF7-7FBABD136C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3EB6F39-2EBB-4D5F-9608-A283020374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7F63070-789D-4BB7-A3D3-3A29C1823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27FBE1-A4AF-4202-BCC4-1D1AB92BBECB}"/>
              </a:ext>
            </a:extLst>
          </p:cNvPr>
          <p:cNvSpPr>
            <a:spLocks noGrp="1"/>
          </p:cNvSpPr>
          <p:nvPr>
            <p:ph type="dt" sz="half" idx="10"/>
          </p:nvPr>
        </p:nvSpPr>
        <p:spPr/>
        <p:txBody>
          <a:bodyPr/>
          <a:lstStyle/>
          <a:p>
            <a:fld id="{4F349C48-87CF-4738-B3C7-F0A9C20CCB2B}" type="datetimeFigureOut">
              <a:rPr lang="en-GB" smtClean="0"/>
              <a:t>17/03/2022</a:t>
            </a:fld>
            <a:endParaRPr lang="en-GB"/>
          </a:p>
        </p:txBody>
      </p:sp>
      <p:sp>
        <p:nvSpPr>
          <p:cNvPr id="6" name="Footer Placeholder 5">
            <a:extLst>
              <a:ext uri="{FF2B5EF4-FFF2-40B4-BE49-F238E27FC236}">
                <a16:creationId xmlns:a16="http://schemas.microsoft.com/office/drawing/2014/main" id="{10F09D4E-D17B-42D2-9272-F1C83E154C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CB4C56-3CD0-4B23-B4F5-AD33572E24CE}"/>
              </a:ext>
            </a:extLst>
          </p:cNvPr>
          <p:cNvSpPr>
            <a:spLocks noGrp="1"/>
          </p:cNvSpPr>
          <p:nvPr>
            <p:ph type="sldNum" sz="quarter" idx="12"/>
          </p:nvPr>
        </p:nvSpPr>
        <p:spPr/>
        <p:txBody>
          <a:bodyPr/>
          <a:lstStyle/>
          <a:p>
            <a:fld id="{0BF6DFC6-8268-4D8E-8100-470A1FFB37A2}" type="slidenum">
              <a:rPr lang="en-GB" smtClean="0"/>
              <a:t>‹#›</a:t>
            </a:fld>
            <a:endParaRPr lang="en-GB"/>
          </a:p>
        </p:txBody>
      </p:sp>
    </p:spTree>
    <p:extLst>
      <p:ext uri="{BB962C8B-B14F-4D97-AF65-F5344CB8AC3E}">
        <p14:creationId xmlns:p14="http://schemas.microsoft.com/office/powerpoint/2010/main" val="2062529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1E0DFB-326C-4B52-B6D5-00E6EDC1C2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6C66256-D4EB-4347-83B0-933E25A9E0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B42201-54DF-4A94-9E98-AE49FC1A11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349C48-87CF-4738-B3C7-F0A9C20CCB2B}" type="datetimeFigureOut">
              <a:rPr lang="en-GB" smtClean="0"/>
              <a:t>17/03/2022</a:t>
            </a:fld>
            <a:endParaRPr lang="en-GB"/>
          </a:p>
        </p:txBody>
      </p:sp>
      <p:sp>
        <p:nvSpPr>
          <p:cNvPr id="5" name="Footer Placeholder 4">
            <a:extLst>
              <a:ext uri="{FF2B5EF4-FFF2-40B4-BE49-F238E27FC236}">
                <a16:creationId xmlns:a16="http://schemas.microsoft.com/office/drawing/2014/main" id="{1DECF7B2-12A6-430B-960E-F79D7E0637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7F8679C-CAD2-46DC-AB04-4212E17107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F6DFC6-8268-4D8E-8100-470A1FFB37A2}" type="slidenum">
              <a:rPr lang="en-GB" smtClean="0"/>
              <a:t>‹#›</a:t>
            </a:fld>
            <a:endParaRPr lang="en-GB"/>
          </a:p>
        </p:txBody>
      </p:sp>
    </p:spTree>
    <p:extLst>
      <p:ext uri="{BB962C8B-B14F-4D97-AF65-F5344CB8AC3E}">
        <p14:creationId xmlns:p14="http://schemas.microsoft.com/office/powerpoint/2010/main" val="1956932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445"/>
            <a:ext cx="12192000" cy="1325563"/>
          </a:xfrm>
        </p:spPr>
        <p:txBody>
          <a:bodyPr/>
          <a:lstStyle/>
          <a:p>
            <a:pPr algn="ctr"/>
            <a:r>
              <a:rPr lang="en-US" u="sng">
                <a:latin typeface="Century Schoolbook" panose="02040604050505020304" pitchFamily="18" charset="0"/>
              </a:rPr>
              <a:t>Virtue epistemology</a:t>
            </a:r>
          </a:p>
        </p:txBody>
      </p:sp>
      <p:sp>
        <p:nvSpPr>
          <p:cNvPr id="3" name="Content Placeholder 2"/>
          <p:cNvSpPr>
            <a:spLocks noGrp="1"/>
          </p:cNvSpPr>
          <p:nvPr>
            <p:ph idx="1"/>
          </p:nvPr>
        </p:nvSpPr>
        <p:spPr>
          <a:xfrm>
            <a:off x="466724" y="866775"/>
            <a:ext cx="11382375" cy="5725319"/>
          </a:xfrm>
        </p:spPr>
        <p:txBody>
          <a:bodyPr>
            <a:normAutofit fontScale="70000" lnSpcReduction="20000"/>
          </a:bodyPr>
          <a:lstStyle/>
          <a:p>
            <a:r>
              <a:rPr lang="en-GB">
                <a:latin typeface="Century Schoolbook" panose="02040604050505020304" pitchFamily="18" charset="0"/>
              </a:rPr>
              <a:t>You know that </a:t>
            </a:r>
            <a:r>
              <a:rPr lang="en-GB" i="1">
                <a:latin typeface="Century Schoolbook" panose="02040604050505020304" pitchFamily="18" charset="0"/>
              </a:rPr>
              <a:t>p</a:t>
            </a:r>
            <a:r>
              <a:rPr lang="en-GB">
                <a:latin typeface="Century Schoolbook" panose="02040604050505020304" pitchFamily="18" charset="0"/>
              </a:rPr>
              <a:t> if</a:t>
            </a:r>
          </a:p>
          <a:p>
            <a:pPr lvl="1"/>
            <a:r>
              <a:rPr lang="en-GB" i="1">
                <a:latin typeface="Century Schoolbook" panose="02040604050505020304" pitchFamily="18" charset="0"/>
              </a:rPr>
              <a:t>p</a:t>
            </a:r>
            <a:r>
              <a:rPr lang="en-GB">
                <a:latin typeface="Century Schoolbook" panose="02040604050505020304" pitchFamily="18" charset="0"/>
              </a:rPr>
              <a:t> is true;</a:t>
            </a:r>
          </a:p>
          <a:p>
            <a:pPr lvl="1"/>
            <a:r>
              <a:rPr lang="en-GB">
                <a:latin typeface="Century Schoolbook" panose="02040604050505020304" pitchFamily="18" charset="0"/>
              </a:rPr>
              <a:t>You believe that </a:t>
            </a:r>
            <a:r>
              <a:rPr lang="en-GB" i="1">
                <a:latin typeface="Century Schoolbook" panose="02040604050505020304" pitchFamily="18" charset="0"/>
              </a:rPr>
              <a:t>p</a:t>
            </a:r>
            <a:r>
              <a:rPr lang="en-GB">
                <a:latin typeface="Century Schoolbook" panose="02040604050505020304" pitchFamily="18" charset="0"/>
              </a:rPr>
              <a:t>; and</a:t>
            </a:r>
          </a:p>
          <a:p>
            <a:pPr lvl="1"/>
            <a:r>
              <a:rPr lang="en-GB">
                <a:latin typeface="Century Schoolbook" panose="02040604050505020304" pitchFamily="18" charset="0"/>
              </a:rPr>
              <a:t>Your true belief is a result of you exercising your intellectual virtues.</a:t>
            </a:r>
          </a:p>
          <a:p>
            <a:pPr lvl="1"/>
            <a:endParaRPr lang="en-GB">
              <a:latin typeface="Century Schoolbook" panose="02040604050505020304" pitchFamily="18" charset="0"/>
            </a:endParaRPr>
          </a:p>
          <a:p>
            <a:r>
              <a:rPr lang="en-US">
                <a:latin typeface="Century Schoolbook" panose="02040604050505020304" pitchFamily="18" charset="0"/>
              </a:rPr>
              <a:t>Intellectual virtue: an </a:t>
            </a:r>
            <a:r>
              <a:rPr lang="en-GB">
                <a:latin typeface="Century Schoolbook" panose="02040604050505020304" pitchFamily="18" charset="0"/>
              </a:rPr>
              <a:t>intellectual skill or ability or trait that contributes to getting to the truth.</a:t>
            </a:r>
          </a:p>
          <a:p>
            <a:endParaRPr lang="en-GB">
              <a:latin typeface="Century Schoolbook" panose="02040604050505020304" pitchFamily="18" charset="0"/>
            </a:endParaRPr>
          </a:p>
          <a:p>
            <a:r>
              <a:rPr lang="en-GB">
                <a:latin typeface="Century Schoolbook" panose="02040604050505020304" pitchFamily="18" charset="0"/>
              </a:rPr>
              <a:t>The fact that you have a true belief is a ‘cognitive achievement’ for which you deserve ‘credit’.</a:t>
            </a:r>
          </a:p>
          <a:p>
            <a:endParaRPr lang="en-GB">
              <a:latin typeface="Century Schoolbook" panose="02040604050505020304" pitchFamily="18" charset="0"/>
            </a:endParaRPr>
          </a:p>
          <a:p>
            <a:pPr marL="0" indent="0">
              <a:buNone/>
            </a:pPr>
            <a:r>
              <a:rPr lang="en-GB" sz="3400" u="sng" err="1">
                <a:latin typeface="Century Schoolbook" panose="02040604050505020304" pitchFamily="18" charset="0"/>
              </a:rPr>
              <a:t>Zagzebski’s</a:t>
            </a:r>
            <a:r>
              <a:rPr lang="en-GB" sz="3400" u="sng">
                <a:latin typeface="Century Schoolbook" panose="02040604050505020304" pitchFamily="18" charset="0"/>
              </a:rPr>
              <a:t> analysis</a:t>
            </a:r>
          </a:p>
          <a:p>
            <a:pPr marL="0" indent="0">
              <a:buNone/>
            </a:pPr>
            <a:endParaRPr lang="en-GB" sz="1300" u="sng">
              <a:latin typeface="Century Schoolbook" panose="02040604050505020304" pitchFamily="18" charset="0"/>
            </a:endParaRPr>
          </a:p>
          <a:p>
            <a:r>
              <a:rPr lang="en-GB">
                <a:latin typeface="Century Schoolbook" panose="02040604050505020304" pitchFamily="18" charset="0"/>
              </a:rPr>
              <a:t>You know that </a:t>
            </a:r>
            <a:r>
              <a:rPr lang="en-GB" i="1">
                <a:latin typeface="Century Schoolbook" panose="02040604050505020304" pitchFamily="18" charset="0"/>
              </a:rPr>
              <a:t>p</a:t>
            </a:r>
            <a:r>
              <a:rPr lang="en-GB">
                <a:latin typeface="Century Schoolbook" panose="02040604050505020304" pitchFamily="18" charset="0"/>
              </a:rPr>
              <a:t> if</a:t>
            </a:r>
          </a:p>
          <a:p>
            <a:pPr lvl="1"/>
            <a:r>
              <a:rPr lang="en-GB">
                <a:latin typeface="Century Schoolbook" panose="02040604050505020304" pitchFamily="18" charset="0"/>
              </a:rPr>
              <a:t>you believe that </a:t>
            </a:r>
            <a:r>
              <a:rPr lang="en-GB" i="1">
                <a:latin typeface="Century Schoolbook" panose="02040604050505020304" pitchFamily="18" charset="0"/>
              </a:rPr>
              <a:t>p</a:t>
            </a:r>
            <a:r>
              <a:rPr lang="en-GB">
                <a:latin typeface="Century Schoolbook" panose="02040604050505020304" pitchFamily="18" charset="0"/>
              </a:rPr>
              <a:t>; </a:t>
            </a:r>
          </a:p>
          <a:p>
            <a:pPr lvl="1"/>
            <a:r>
              <a:rPr lang="en-US">
                <a:latin typeface="Century Schoolbook" panose="02040604050505020304" pitchFamily="18" charset="0"/>
              </a:rPr>
              <a:t>your belief that </a:t>
            </a:r>
            <a:r>
              <a:rPr lang="en-US" i="1">
                <a:latin typeface="Century Schoolbook" panose="02040604050505020304" pitchFamily="18" charset="0"/>
              </a:rPr>
              <a:t>p</a:t>
            </a:r>
            <a:r>
              <a:rPr lang="en-US">
                <a:latin typeface="Century Schoolbook" panose="02040604050505020304" pitchFamily="18" charset="0"/>
              </a:rPr>
              <a:t> arises from an act (or acts) of intellectual virtue</a:t>
            </a:r>
          </a:p>
          <a:p>
            <a:pPr lvl="1"/>
            <a:endParaRPr lang="en-US">
              <a:latin typeface="Century Schoolbook" panose="02040604050505020304" pitchFamily="18" charset="0"/>
            </a:endParaRPr>
          </a:p>
          <a:p>
            <a:r>
              <a:rPr lang="en-US">
                <a:latin typeface="Century Schoolbook" panose="02040604050505020304" pitchFamily="18" charset="0"/>
              </a:rPr>
              <a:t>Virtue: </a:t>
            </a:r>
            <a:r>
              <a:rPr lang="en-GB">
                <a:latin typeface="Century Schoolbook" panose="02040604050505020304" pitchFamily="18" charset="0"/>
              </a:rPr>
              <a:t>a state of a person that is good by way of helping the person achieve some good purpose or goal</a:t>
            </a:r>
          </a:p>
          <a:p>
            <a:pPr lvl="1"/>
            <a:r>
              <a:rPr lang="en-GB">
                <a:latin typeface="Century Schoolbook" panose="02040604050505020304" pitchFamily="18" charset="0"/>
              </a:rPr>
              <a:t>Moral virtues: well-being</a:t>
            </a:r>
          </a:p>
          <a:p>
            <a:pPr lvl="1"/>
            <a:r>
              <a:rPr lang="en-GB">
                <a:latin typeface="Century Schoolbook" panose="02040604050505020304" pitchFamily="18" charset="0"/>
              </a:rPr>
              <a:t>Epistemic/intellectual virtues: truth</a:t>
            </a:r>
            <a:endParaRPr lang="en-US">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6" end="16"/>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445"/>
            <a:ext cx="12192000" cy="1325563"/>
          </a:xfrm>
        </p:spPr>
        <p:txBody>
          <a:bodyPr/>
          <a:lstStyle/>
          <a:p>
            <a:pPr algn="ctr"/>
            <a:r>
              <a:rPr lang="en-US" u="sng">
                <a:latin typeface="Century Schoolbook" panose="02040604050505020304" pitchFamily="18" charset="0"/>
              </a:rPr>
              <a:t>Virtue epistemology</a:t>
            </a:r>
          </a:p>
        </p:txBody>
      </p:sp>
      <p:sp>
        <p:nvSpPr>
          <p:cNvPr id="3" name="Content Placeholder 2"/>
          <p:cNvSpPr>
            <a:spLocks noGrp="1"/>
          </p:cNvSpPr>
          <p:nvPr>
            <p:ph idx="1"/>
          </p:nvPr>
        </p:nvSpPr>
        <p:spPr>
          <a:xfrm>
            <a:off x="257174" y="747315"/>
            <a:ext cx="11382375" cy="5725319"/>
          </a:xfrm>
        </p:spPr>
        <p:txBody>
          <a:bodyPr>
            <a:normAutofit fontScale="62500" lnSpcReduction="20000"/>
          </a:bodyPr>
          <a:lstStyle/>
          <a:p>
            <a:pPr marL="0" indent="0">
              <a:buNone/>
            </a:pPr>
            <a:r>
              <a:rPr lang="en-GB" sz="3400" u="sng">
                <a:latin typeface="Century Schoolbook" panose="02040604050505020304" pitchFamily="18" charset="0"/>
              </a:rPr>
              <a:t>Virtue</a:t>
            </a:r>
          </a:p>
          <a:p>
            <a:pPr marL="0" indent="0">
              <a:buNone/>
            </a:pPr>
            <a:endParaRPr lang="en-GB" sz="1300" u="sng">
              <a:latin typeface="Century Schoolbook" panose="02040604050505020304" pitchFamily="18" charset="0"/>
            </a:endParaRPr>
          </a:p>
          <a:p>
            <a:r>
              <a:rPr lang="en-GB">
                <a:latin typeface="Century Schoolbook" panose="02040604050505020304" pitchFamily="18" charset="0"/>
              </a:rPr>
              <a:t>A virtue motivates us to pursue what is good </a:t>
            </a:r>
          </a:p>
          <a:p>
            <a:pPr lvl="1"/>
            <a:r>
              <a:rPr lang="en-GB">
                <a:latin typeface="Century Schoolbook" panose="02040604050505020304" pitchFamily="18" charset="0"/>
              </a:rPr>
              <a:t>We care about believing what is true</a:t>
            </a:r>
          </a:p>
          <a:p>
            <a:pPr lvl="1"/>
            <a:endParaRPr lang="en-GB">
              <a:latin typeface="Century Schoolbook" panose="02040604050505020304" pitchFamily="18" charset="0"/>
            </a:endParaRPr>
          </a:p>
          <a:p>
            <a:r>
              <a:rPr lang="en-GB">
                <a:latin typeface="Century Schoolbook" panose="02040604050505020304" pitchFamily="18" charset="0"/>
              </a:rPr>
              <a:t>A virtue enables us to be successful</a:t>
            </a:r>
          </a:p>
          <a:p>
            <a:pPr lvl="1"/>
            <a:r>
              <a:rPr lang="en-GB">
                <a:latin typeface="Century Schoolbook" panose="02040604050505020304" pitchFamily="18" charset="0"/>
              </a:rPr>
              <a:t>The ability to reliably form true beliefs</a:t>
            </a:r>
          </a:p>
          <a:p>
            <a:pPr lvl="1"/>
            <a:endParaRPr lang="en-GB">
              <a:latin typeface="Century Schoolbook" panose="02040604050505020304" pitchFamily="18" charset="0"/>
            </a:endParaRPr>
          </a:p>
          <a:p>
            <a:r>
              <a:rPr lang="en-GB">
                <a:latin typeface="Century Schoolbook" panose="02040604050505020304" pitchFamily="18" charset="0"/>
              </a:rPr>
              <a:t>E.g. open-minded: we are disposed to carefully consider views that conflict with our own and able to do so successfully</a:t>
            </a:r>
          </a:p>
          <a:p>
            <a:r>
              <a:rPr lang="en-GB">
                <a:latin typeface="Century Schoolbook" panose="02040604050505020304" pitchFamily="18" charset="0"/>
              </a:rPr>
              <a:t>Other examples: perseverance, honesty, attentiveness, thoroughness, humility.</a:t>
            </a:r>
          </a:p>
          <a:p>
            <a:endParaRPr lang="en-GB">
              <a:latin typeface="Century Schoolbook" panose="02040604050505020304" pitchFamily="18" charset="0"/>
            </a:endParaRPr>
          </a:p>
          <a:p>
            <a:endParaRPr lang="en-GB">
              <a:latin typeface="Century Schoolbook" panose="02040604050505020304" pitchFamily="18" charset="0"/>
            </a:endParaRPr>
          </a:p>
          <a:p>
            <a:pPr marL="0" indent="0">
              <a:buNone/>
            </a:pPr>
            <a:r>
              <a:rPr lang="en-GB" sz="3400" u="sng">
                <a:latin typeface="Century Schoolbook" panose="02040604050505020304" pitchFamily="18" charset="0"/>
              </a:rPr>
              <a:t>Two conditions on ‘good’ belief</a:t>
            </a:r>
          </a:p>
          <a:p>
            <a:pPr marL="0" indent="0">
              <a:buNone/>
            </a:pPr>
            <a:endParaRPr lang="en-GB">
              <a:latin typeface="Century Schoolbook" panose="02040604050505020304" pitchFamily="18" charset="0"/>
            </a:endParaRPr>
          </a:p>
          <a:p>
            <a:r>
              <a:rPr lang="en-GB">
                <a:latin typeface="Century Schoolbook" panose="02040604050505020304" pitchFamily="18" charset="0"/>
              </a:rPr>
              <a:t>A true belief is not completely good if it is only accidentally true</a:t>
            </a:r>
          </a:p>
          <a:p>
            <a:pPr lvl="1"/>
            <a:r>
              <a:rPr lang="en-US">
                <a:latin typeface="Century Schoolbook" panose="02040604050505020304" pitchFamily="18" charset="0"/>
              </a:rPr>
              <a:t>an act is not completely morally good if it is not done with good intentions, even if it helps someone</a:t>
            </a:r>
          </a:p>
          <a:p>
            <a:pPr lvl="1"/>
            <a:endParaRPr lang="en-US">
              <a:latin typeface="Century Schoolbook" panose="02040604050505020304" pitchFamily="18" charset="0"/>
            </a:endParaRPr>
          </a:p>
          <a:p>
            <a:r>
              <a:rPr lang="en-GB">
                <a:latin typeface="Century Schoolbook" panose="02040604050505020304" pitchFamily="18" charset="0"/>
              </a:rPr>
              <a:t>A belief that </a:t>
            </a:r>
            <a:r>
              <a:rPr lang="en-US">
                <a:latin typeface="Century Schoolbook" panose="02040604050505020304" pitchFamily="18" charset="0"/>
              </a:rPr>
              <a:t>arises from exercising intellectual virtue is not completely good if false</a:t>
            </a:r>
          </a:p>
          <a:p>
            <a:pPr lvl="1"/>
            <a:r>
              <a:rPr lang="en-GB">
                <a:latin typeface="Century Schoolbook" panose="02040604050505020304" pitchFamily="18" charset="0"/>
              </a:rPr>
              <a:t>an act is not completely morally good if it fails to achieve its aim, even if it is done with good intentions</a:t>
            </a:r>
          </a:p>
          <a:p>
            <a:pPr marL="0" indent="0">
              <a:buNone/>
            </a:pPr>
            <a:endParaRPr lang="en-GB">
              <a:latin typeface="Century Schoolbook" panose="02040604050505020304" pitchFamily="18" charset="0"/>
            </a:endParaRPr>
          </a:p>
        </p:txBody>
      </p:sp>
    </p:spTree>
    <p:extLst>
      <p:ext uri="{BB962C8B-B14F-4D97-AF65-F5344CB8AC3E}">
        <p14:creationId xmlns:p14="http://schemas.microsoft.com/office/powerpoint/2010/main" val="2745524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445"/>
            <a:ext cx="12192000" cy="1325563"/>
          </a:xfrm>
        </p:spPr>
        <p:txBody>
          <a:bodyPr/>
          <a:lstStyle/>
          <a:p>
            <a:pPr algn="ctr"/>
            <a:r>
              <a:rPr lang="en-US" u="sng">
                <a:latin typeface="Century Schoolbook" panose="02040604050505020304" pitchFamily="18" charset="0"/>
              </a:rPr>
              <a:t>Virtue epistemology</a:t>
            </a:r>
          </a:p>
        </p:txBody>
      </p:sp>
      <p:sp>
        <p:nvSpPr>
          <p:cNvPr id="3" name="Content Placeholder 2"/>
          <p:cNvSpPr>
            <a:spLocks noGrp="1"/>
          </p:cNvSpPr>
          <p:nvPr>
            <p:ph idx="1"/>
          </p:nvPr>
        </p:nvSpPr>
        <p:spPr>
          <a:xfrm>
            <a:off x="257174" y="1042590"/>
            <a:ext cx="11382375" cy="5725319"/>
          </a:xfrm>
        </p:spPr>
        <p:txBody>
          <a:bodyPr>
            <a:normAutofit/>
          </a:bodyPr>
          <a:lstStyle/>
          <a:p>
            <a:pPr marL="0" indent="0">
              <a:buNone/>
            </a:pPr>
            <a:r>
              <a:rPr lang="en-GB" sz="3400" u="sng">
                <a:latin typeface="Century Schoolbook" panose="02040604050505020304" pitchFamily="18" charset="0"/>
              </a:rPr>
              <a:t>Acts of Intellectual Virtue</a:t>
            </a:r>
          </a:p>
          <a:p>
            <a:pPr marL="0" indent="0">
              <a:buNone/>
            </a:pPr>
            <a:endParaRPr lang="en-GB" sz="3400" u="sng">
              <a:latin typeface="Century Schoolbook" panose="02040604050505020304" pitchFamily="18" charset="0"/>
            </a:endParaRPr>
          </a:p>
          <a:p>
            <a:r>
              <a:rPr lang="en-GB">
                <a:latin typeface="Century Schoolbook" panose="02040604050505020304" pitchFamily="18" charset="0"/>
              </a:rPr>
              <a:t>An act of virtue succeeds and does so because it is done as the virtuous person would do it</a:t>
            </a:r>
          </a:p>
          <a:p>
            <a:pPr lvl="1"/>
            <a:r>
              <a:rPr lang="en-GB">
                <a:latin typeface="Century Schoolbook" panose="02040604050505020304" pitchFamily="18" charset="0"/>
              </a:rPr>
              <a:t>In an act of intellectual virtue, the person arrives at a true belief that is true </a:t>
            </a:r>
            <a:r>
              <a:rPr lang="en-GB" i="1">
                <a:latin typeface="Century Schoolbook" panose="02040604050505020304" pitchFamily="18" charset="0"/>
              </a:rPr>
              <a:t>because </a:t>
            </a:r>
            <a:r>
              <a:rPr lang="en-GB">
                <a:latin typeface="Century Schoolbook" panose="02040604050505020304" pitchFamily="18" charset="0"/>
              </a:rPr>
              <a:t>it is the result of exercising their intellectual virtues (or if they don’t have the virtues, thinking like someone who does)</a:t>
            </a:r>
          </a:p>
          <a:p>
            <a:pPr lvl="1"/>
            <a:endParaRPr lang="en-GB">
              <a:latin typeface="Century Schoolbook" panose="02040604050505020304" pitchFamily="18" charset="0"/>
            </a:endParaRPr>
          </a:p>
          <a:p>
            <a:r>
              <a:rPr lang="en-GB">
                <a:latin typeface="Century Schoolbook" panose="02040604050505020304" pitchFamily="18" charset="0"/>
              </a:rPr>
              <a:t>Knowledge is belief arising from acts of intellectual virtue</a:t>
            </a:r>
          </a:p>
          <a:p>
            <a:pPr lvl="1"/>
            <a:r>
              <a:rPr lang="en-GB">
                <a:latin typeface="Century Schoolbook" panose="02040604050505020304" pitchFamily="18" charset="0"/>
              </a:rPr>
              <a:t>Truth isn’t a separate condition, but already covered by the definition of ‘act of intellectual virtue’</a:t>
            </a:r>
          </a:p>
          <a:p>
            <a:pPr marL="0" indent="0">
              <a:buNone/>
            </a:pPr>
            <a:endParaRPr lang="en-GB" sz="1300" u="sng">
              <a:latin typeface="Century Schoolbook" panose="02040604050505020304" pitchFamily="18" charset="0"/>
            </a:endParaRPr>
          </a:p>
          <a:p>
            <a:pPr marL="0" indent="0">
              <a:buNone/>
            </a:pPr>
            <a:endParaRPr lang="en-GB">
              <a:latin typeface="Century Schoolbook" panose="02040604050505020304" pitchFamily="18" charset="0"/>
            </a:endParaRPr>
          </a:p>
        </p:txBody>
      </p:sp>
    </p:spTree>
    <p:extLst>
      <p:ext uri="{BB962C8B-B14F-4D97-AF65-F5344CB8AC3E}">
        <p14:creationId xmlns:p14="http://schemas.microsoft.com/office/powerpoint/2010/main" val="279299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445"/>
            <a:ext cx="12192000" cy="1325563"/>
          </a:xfrm>
        </p:spPr>
        <p:txBody>
          <a:bodyPr/>
          <a:lstStyle/>
          <a:p>
            <a:pPr algn="ctr"/>
            <a:r>
              <a:rPr lang="en-US" u="sng">
                <a:latin typeface="Century Schoolbook" panose="02040604050505020304" pitchFamily="18" charset="0"/>
              </a:rPr>
              <a:t>Virtue epistemology</a:t>
            </a:r>
          </a:p>
        </p:txBody>
      </p:sp>
      <p:sp>
        <p:nvSpPr>
          <p:cNvPr id="3" name="Content Placeholder 2"/>
          <p:cNvSpPr>
            <a:spLocks noGrp="1"/>
          </p:cNvSpPr>
          <p:nvPr>
            <p:ph idx="1"/>
          </p:nvPr>
        </p:nvSpPr>
        <p:spPr>
          <a:xfrm>
            <a:off x="257174" y="785415"/>
            <a:ext cx="11382375" cy="6072585"/>
          </a:xfrm>
        </p:spPr>
        <p:txBody>
          <a:bodyPr>
            <a:normAutofit lnSpcReduction="10000"/>
          </a:bodyPr>
          <a:lstStyle/>
          <a:p>
            <a:pPr marL="0" indent="0">
              <a:buNone/>
            </a:pPr>
            <a:r>
              <a:rPr lang="en-GB" sz="3000" b="1" u="sng">
                <a:latin typeface="Century Schoolbook" panose="02040604050505020304" pitchFamily="18" charset="0"/>
              </a:rPr>
              <a:t>Gettier Cases</a:t>
            </a:r>
          </a:p>
          <a:p>
            <a:pPr marL="0" indent="0">
              <a:buNone/>
            </a:pPr>
            <a:endParaRPr lang="en-GB" sz="1800" u="sng">
              <a:latin typeface="Century Schoolbook" panose="02040604050505020304" pitchFamily="18" charset="0"/>
            </a:endParaRPr>
          </a:p>
          <a:p>
            <a:pPr marL="0" indent="0">
              <a:buNone/>
            </a:pPr>
            <a:r>
              <a:rPr lang="en-GB" sz="2000" b="1" u="sng">
                <a:latin typeface="Century Schoolbook" panose="02040604050505020304" pitchFamily="18" charset="0"/>
              </a:rPr>
              <a:t>1. Virus X</a:t>
            </a:r>
          </a:p>
          <a:p>
            <a:pPr marL="342900" lvl="1" indent="-342900">
              <a:buFont typeface="Arial"/>
              <a:buChar char="•"/>
            </a:pPr>
            <a:r>
              <a:rPr lang="en-US" sz="2000">
                <a:latin typeface="Century Schoolbook" panose="02040604050505020304" pitchFamily="18" charset="0"/>
              </a:rPr>
              <a:t>Smith shows all the symptoms of having virus X, which lab tests confirm. Dr Jones believes Smith has virus X. However, the symptoms and lab results are caused by unknown virus Y. But Smith has </a:t>
            </a:r>
            <a:r>
              <a:rPr lang="en-US" sz="2000" i="1">
                <a:latin typeface="Century Schoolbook" panose="02040604050505020304" pitchFamily="18" charset="0"/>
              </a:rPr>
              <a:t>just</a:t>
            </a:r>
            <a:r>
              <a:rPr lang="en-US" sz="2000">
                <a:latin typeface="Century Schoolbook" panose="02040604050505020304" pitchFamily="18" charset="0"/>
              </a:rPr>
              <a:t> caught virus X. So Jones’ belief is true and the result of exercising intellectual virtues (careful examination, lab tests, etc.), but isn’t knowledge.</a:t>
            </a:r>
          </a:p>
          <a:p>
            <a:pPr marL="1257300" lvl="3" indent="-342900">
              <a:buFont typeface="Arial"/>
              <a:buChar char="•"/>
            </a:pPr>
            <a:r>
              <a:rPr lang="en-US" sz="2000">
                <a:latin typeface="Century Schoolbook" panose="02040604050505020304" pitchFamily="18" charset="0"/>
              </a:rPr>
              <a:t>Reply: Not a counterexample: While Jones exercised her intellectual virtues, her belief was true by luck, not because of her exercising her virtues.</a:t>
            </a:r>
            <a:endParaRPr lang="en-US" sz="2000" b="1" u="sng">
              <a:latin typeface="Century Schoolbook" panose="02040604050505020304" pitchFamily="18" charset="0"/>
            </a:endParaRPr>
          </a:p>
          <a:p>
            <a:pPr marL="0" lvl="1" indent="0">
              <a:buNone/>
            </a:pPr>
            <a:r>
              <a:rPr lang="en-US" sz="2000" b="1" u="sng">
                <a:latin typeface="Century Schoolbook" panose="02040604050505020304" pitchFamily="18" charset="0"/>
              </a:rPr>
              <a:t>2. Barn County</a:t>
            </a:r>
          </a:p>
          <a:p>
            <a:pPr marL="342900" lvl="1" indent="-342900"/>
            <a:r>
              <a:rPr lang="en-US" sz="2000">
                <a:latin typeface="Century Schoolbook" panose="02040604050505020304" pitchFamily="18" charset="0"/>
              </a:rPr>
              <a:t>Henry in Barn County: Henry believes ‘there’s a barn’ when looking at the only real barn in a countryside full of barn facades, but he also believes ‘there’s a barn’ when looking at the barn facades. If good vision and care in looking are intellectual virtues, then his belief is the result of his exercising intellectual virtues, but is only accidentally true.</a:t>
            </a:r>
          </a:p>
          <a:p>
            <a:pPr marL="1177925" lvl="2" indent="-342900"/>
            <a:r>
              <a:rPr lang="en-US" sz="1900">
                <a:latin typeface="Century Schoolbook" panose="02040604050505020304" pitchFamily="18" charset="0"/>
              </a:rPr>
              <a:t>Possible reply 1: Henry’s belief isn’t true because he exercised his virtues</a:t>
            </a:r>
          </a:p>
          <a:p>
            <a:pPr marL="1177925" lvl="2" indent="-342900"/>
            <a:r>
              <a:rPr lang="en-US" sz="1900">
                <a:latin typeface="Century Schoolbook" panose="02040604050505020304" pitchFamily="18" charset="0"/>
              </a:rPr>
              <a:t>Possible reply 2: Henry does know the barn is a barn, because he did arrive at a true belief because he exercised his virtues</a:t>
            </a:r>
          </a:p>
          <a:p>
            <a:pPr marL="1177925" lvl="2" indent="-342900"/>
            <a:endParaRPr lang="en-US" sz="1900">
              <a:latin typeface="Century Schoolbook" panose="02040604050505020304" pitchFamily="18" charset="0"/>
            </a:endParaRPr>
          </a:p>
          <a:p>
            <a:pPr marL="320675"/>
            <a:r>
              <a:rPr lang="en-US" sz="2378">
                <a:latin typeface="Century Schoolbook" panose="02040604050505020304" pitchFamily="18" charset="0"/>
              </a:rPr>
              <a:t>Objection to the replies: what does it mean to say a belief is true </a:t>
            </a:r>
            <a:r>
              <a:rPr lang="en-US" sz="2378" i="1">
                <a:latin typeface="Century Schoolbook" panose="02040604050505020304" pitchFamily="18" charset="0"/>
              </a:rPr>
              <a:t>because </a:t>
            </a:r>
            <a:r>
              <a:rPr lang="en-US" sz="2378">
                <a:latin typeface="Century Schoolbook" panose="02040604050505020304" pitchFamily="18" charset="0"/>
              </a:rPr>
              <a:t>it arises from acts of intellectual virtue?</a:t>
            </a:r>
          </a:p>
          <a:p>
            <a:pPr marL="800100" lvl="2" indent="-342900"/>
            <a:endParaRPr lang="en-US" sz="1600">
              <a:latin typeface="Century Schoolbook" panose="02040604050505020304" pitchFamily="18" charset="0"/>
            </a:endParaRPr>
          </a:p>
          <a:p>
            <a:pPr marL="342900" lvl="1" indent="-342900"/>
            <a:endParaRPr lang="en-US" sz="2000">
              <a:latin typeface="Century Schoolbook" panose="02040604050505020304" pitchFamily="18" charset="0"/>
            </a:endParaRPr>
          </a:p>
          <a:p>
            <a:pPr marL="0" indent="0">
              <a:buNone/>
            </a:pPr>
            <a:endParaRPr lang="en-GB">
              <a:latin typeface="Century Schoolbook" panose="02040604050505020304" pitchFamily="18" charset="0"/>
            </a:endParaRPr>
          </a:p>
          <a:p>
            <a:pPr marL="0" indent="0">
              <a:buNone/>
            </a:pPr>
            <a:endParaRPr lang="en-GB" sz="1300" u="sng">
              <a:latin typeface="Century Schoolbook" panose="02040604050505020304" pitchFamily="18" charset="0"/>
            </a:endParaRPr>
          </a:p>
          <a:p>
            <a:pPr marL="0" indent="0">
              <a:buNone/>
            </a:pPr>
            <a:endParaRPr lang="en-GB">
              <a:latin typeface="Century Schoolbook" panose="02040604050505020304" pitchFamily="18" charset="0"/>
            </a:endParaRPr>
          </a:p>
        </p:txBody>
      </p:sp>
    </p:spTree>
    <p:extLst>
      <p:ext uri="{BB962C8B-B14F-4D97-AF65-F5344CB8AC3E}">
        <p14:creationId xmlns:p14="http://schemas.microsoft.com/office/powerpoint/2010/main" val="763384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445"/>
            <a:ext cx="12192000" cy="1325563"/>
          </a:xfrm>
        </p:spPr>
        <p:txBody>
          <a:bodyPr/>
          <a:lstStyle/>
          <a:p>
            <a:pPr algn="ctr"/>
            <a:r>
              <a:rPr lang="en-US" u="sng">
                <a:latin typeface="Century Schoolbook" panose="02040604050505020304" pitchFamily="18" charset="0"/>
              </a:rPr>
              <a:t>Virtue epistemology</a:t>
            </a:r>
          </a:p>
        </p:txBody>
      </p:sp>
      <p:sp>
        <p:nvSpPr>
          <p:cNvPr id="3" name="Content Placeholder 2"/>
          <p:cNvSpPr>
            <a:spLocks noGrp="1"/>
          </p:cNvSpPr>
          <p:nvPr>
            <p:ph idx="1"/>
          </p:nvPr>
        </p:nvSpPr>
        <p:spPr>
          <a:xfrm>
            <a:off x="257174" y="785415"/>
            <a:ext cx="11382375" cy="6072585"/>
          </a:xfrm>
        </p:spPr>
        <p:txBody>
          <a:bodyPr>
            <a:normAutofit/>
          </a:bodyPr>
          <a:lstStyle/>
          <a:p>
            <a:pPr marL="0" indent="0">
              <a:buNone/>
            </a:pPr>
            <a:r>
              <a:rPr lang="en-GB" sz="3000" b="1" u="sng">
                <a:latin typeface="Century Schoolbook" panose="02040604050505020304" pitchFamily="18" charset="0"/>
              </a:rPr>
              <a:t>Objections</a:t>
            </a:r>
          </a:p>
          <a:p>
            <a:pPr marL="0" indent="0">
              <a:buNone/>
            </a:pPr>
            <a:endParaRPr lang="en-GB" sz="1800" u="sng">
              <a:latin typeface="Century Schoolbook" panose="02040604050505020304" pitchFamily="18" charset="0"/>
            </a:endParaRPr>
          </a:p>
          <a:p>
            <a:r>
              <a:rPr lang="en-US">
                <a:latin typeface="Century Schoolbook" panose="02040604050505020304" pitchFamily="18" charset="0"/>
              </a:rPr>
              <a:t>Can children and animals exercise intellectual virtues?</a:t>
            </a:r>
          </a:p>
          <a:p>
            <a:pPr lvl="1"/>
            <a:r>
              <a:rPr lang="en-US">
                <a:latin typeface="Century Schoolbook" panose="02040604050505020304" pitchFamily="18" charset="0"/>
              </a:rPr>
              <a:t>Yes – there can be undemanding virtues where one’s concern for the truth is simply shown in looking around</a:t>
            </a:r>
          </a:p>
          <a:p>
            <a:pPr lvl="1"/>
            <a:endParaRPr lang="en-US">
              <a:latin typeface="Century Schoolbook" panose="02040604050505020304" pitchFamily="18" charset="0"/>
            </a:endParaRPr>
          </a:p>
          <a:p>
            <a:r>
              <a:rPr lang="en-US">
                <a:latin typeface="Century Schoolbook" panose="02040604050505020304" pitchFamily="18" charset="0"/>
              </a:rPr>
              <a:t>Motivation and knowledge</a:t>
            </a:r>
          </a:p>
          <a:p>
            <a:pPr lvl="1"/>
            <a:r>
              <a:rPr lang="en-US">
                <a:latin typeface="Century Schoolbook" panose="02040604050505020304" pitchFamily="18" charset="0"/>
              </a:rPr>
              <a:t>If someone is rarely motivated to care for the truth, but on an occasion, out of character, carefully researches some topic – do they have knowledge?</a:t>
            </a:r>
          </a:p>
          <a:p>
            <a:pPr lvl="1"/>
            <a:r>
              <a:rPr lang="en-US">
                <a:latin typeface="Century Schoolbook" panose="02040604050505020304" pitchFamily="18" charset="0"/>
              </a:rPr>
              <a:t>Do motives really matter, as long as the activity used reliably produces true belief?</a:t>
            </a:r>
          </a:p>
          <a:p>
            <a:pPr marL="800100" lvl="2" indent="-342900"/>
            <a:endParaRPr lang="en-US" sz="1600">
              <a:latin typeface="Century Schoolbook" panose="02040604050505020304" pitchFamily="18" charset="0"/>
            </a:endParaRPr>
          </a:p>
          <a:p>
            <a:pPr marL="342900" lvl="1" indent="-342900"/>
            <a:endParaRPr lang="en-US" sz="2000">
              <a:latin typeface="Century Schoolbook" panose="02040604050505020304" pitchFamily="18" charset="0"/>
            </a:endParaRPr>
          </a:p>
          <a:p>
            <a:pPr marL="0" indent="0">
              <a:buNone/>
            </a:pPr>
            <a:endParaRPr lang="en-GB">
              <a:latin typeface="Century Schoolbook" panose="02040604050505020304" pitchFamily="18" charset="0"/>
            </a:endParaRPr>
          </a:p>
          <a:p>
            <a:pPr marL="0" indent="0">
              <a:buNone/>
            </a:pPr>
            <a:endParaRPr lang="en-GB" sz="1300" u="sng">
              <a:latin typeface="Century Schoolbook" panose="02040604050505020304" pitchFamily="18" charset="0"/>
            </a:endParaRPr>
          </a:p>
          <a:p>
            <a:pPr marL="0" indent="0">
              <a:buNone/>
            </a:pPr>
            <a:endParaRPr lang="en-GB">
              <a:latin typeface="Century Schoolbook" panose="02040604050505020304" pitchFamily="18" charset="0"/>
            </a:endParaRPr>
          </a:p>
        </p:txBody>
      </p:sp>
    </p:spTree>
    <p:extLst>
      <p:ext uri="{BB962C8B-B14F-4D97-AF65-F5344CB8AC3E}">
        <p14:creationId xmlns:p14="http://schemas.microsoft.com/office/powerpoint/2010/main" val="35478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8A27C2E9D1E394AAE415FCEE4F658E7" ma:contentTypeVersion="13" ma:contentTypeDescription="Create a new document." ma:contentTypeScope="" ma:versionID="a8658ab944f941480d07da6ffbf674b2">
  <xsd:schema xmlns:xsd="http://www.w3.org/2001/XMLSchema" xmlns:xs="http://www.w3.org/2001/XMLSchema" xmlns:p="http://schemas.microsoft.com/office/2006/metadata/properties" xmlns:ns3="43e08dc7-fa22-41e0-b11c-7c4dd6a2ef12" xmlns:ns4="58498328-7555-4e96-91fd-da0b1f259ef5" targetNamespace="http://schemas.microsoft.com/office/2006/metadata/properties" ma:root="true" ma:fieldsID="f8f1ce7d9ca31426b30578f0e07865a0" ns3:_="" ns4:_="">
    <xsd:import namespace="43e08dc7-fa22-41e0-b11c-7c4dd6a2ef12"/>
    <xsd:import namespace="58498328-7555-4e96-91fd-da0b1f259ef5"/>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e08dc7-fa22-41e0-b11c-7c4dd6a2ef1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498328-7555-4e96-91fd-da0b1f259ef5"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element name="SharingHintHash" ma:index="13"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6AACCB-D6C6-4FAF-B2A0-AC02F186E855}">
  <ds:schemaRefs>
    <ds:schemaRef ds:uri="http://schemas.microsoft.com/sharepoint/v3/contenttype/forms"/>
  </ds:schemaRefs>
</ds:datastoreItem>
</file>

<file path=customXml/itemProps2.xml><?xml version="1.0" encoding="utf-8"?>
<ds:datastoreItem xmlns:ds="http://schemas.openxmlformats.org/officeDocument/2006/customXml" ds:itemID="{43245F42-84B0-4805-9BEE-2F887C3BDCCF}">
  <ds:schemaRefs>
    <ds:schemaRef ds:uri="43e08dc7-fa22-41e0-b11c-7c4dd6a2ef12"/>
    <ds:schemaRef ds:uri="58498328-7555-4e96-91fd-da0b1f259ef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5AC5606-9F72-4061-AC61-53A88D3DD38A}">
  <ds:schemaRefs>
    <ds:schemaRef ds:uri="43e08dc7-fa22-41e0-b11c-7c4dd6a2ef12"/>
    <ds:schemaRef ds:uri="58498328-7555-4e96-91fd-da0b1f259ef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5</Slides>
  <Notes>0</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Virtue epistemology</vt:lpstr>
      <vt:lpstr>Virtue epistemology</vt:lpstr>
      <vt:lpstr>Virtue epistemology</vt:lpstr>
      <vt:lpstr>Virtue epistemology</vt:lpstr>
      <vt:lpstr>Virtue epistemology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Virtue epistemology</dc:title>
  <dc:creator>Daniel Reeves</dc:creator>
  <cp:revision>1</cp:revision>
  <dcterms:created xsi:type="dcterms:W3CDTF">2020-07-01T14:11:58Z</dcterms:created>
  <dcterms:modified xsi:type="dcterms:W3CDTF">2022-03-17T12:02:10Z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0x01010098A27C2E9D1E394AAE415FCEE4F658E7</vt:lpwstr>
  </property>
</Properties>
</file>