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7" r:id="rId2"/>
    <p:sldId id="258" r:id="rId3"/>
    <p:sldId id="275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81C7E-8600-40E6-8A09-DCB408B12AA1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257CC7CD-7DD2-45D1-B22B-60575D031F4A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B41940C7-8F30-4F3B-B9C2-17E4212BAC34}" type="parTrans" cxnId="{B9DCB23E-C4E3-4CC5-948A-717C2B218ADB}">
      <dgm:prSet/>
      <dgm:spPr/>
      <dgm:t>
        <a:bodyPr/>
        <a:lstStyle/>
        <a:p>
          <a:endParaRPr lang="en-US"/>
        </a:p>
      </dgm:t>
    </dgm:pt>
    <dgm:pt modelId="{2DF1A46C-B466-4C95-9D98-1F6937E417B2}" type="sibTrans" cxnId="{B9DCB23E-C4E3-4CC5-948A-717C2B218ADB}">
      <dgm:prSet/>
      <dgm:spPr/>
      <dgm:t>
        <a:bodyPr/>
        <a:lstStyle/>
        <a:p>
          <a:endParaRPr lang="en-US"/>
        </a:p>
      </dgm:t>
    </dgm:pt>
    <dgm:pt modelId="{495E188A-785F-49D4-B908-D0256838B0BE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5885314E-E40B-48EC-8B7F-B38FEBB8CDAC}" type="parTrans" cxnId="{C5937138-0036-46EC-B999-B2702381A0F5}">
      <dgm:prSet/>
      <dgm:spPr/>
      <dgm:t>
        <a:bodyPr/>
        <a:lstStyle/>
        <a:p>
          <a:endParaRPr lang="en-US"/>
        </a:p>
      </dgm:t>
    </dgm:pt>
    <dgm:pt modelId="{5310B899-31AA-44D6-BFF8-10AB64AE45D3}" type="sibTrans" cxnId="{C5937138-0036-46EC-B999-B2702381A0F5}">
      <dgm:prSet/>
      <dgm:spPr/>
      <dgm:t>
        <a:bodyPr/>
        <a:lstStyle/>
        <a:p>
          <a:endParaRPr lang="en-US"/>
        </a:p>
      </dgm:t>
    </dgm:pt>
    <dgm:pt modelId="{CECE91C9-73A9-4506-B929-7335A873C312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FF4510A5-FC00-4098-BBA9-4590A4FFAD58}" type="parTrans" cxnId="{54BA82F3-FEE7-42AF-BC0E-4554FBBD1BA1}">
      <dgm:prSet/>
      <dgm:spPr/>
      <dgm:t>
        <a:bodyPr/>
        <a:lstStyle/>
        <a:p>
          <a:endParaRPr lang="en-US"/>
        </a:p>
      </dgm:t>
    </dgm:pt>
    <dgm:pt modelId="{2BB58216-E346-43A7-B7F1-EF720EAFAC2C}" type="sibTrans" cxnId="{54BA82F3-FEE7-42AF-BC0E-4554FBBD1BA1}">
      <dgm:prSet/>
      <dgm:spPr/>
      <dgm:t>
        <a:bodyPr/>
        <a:lstStyle/>
        <a:p>
          <a:endParaRPr lang="en-US"/>
        </a:p>
      </dgm:t>
    </dgm:pt>
    <dgm:pt modelId="{A2D970DB-61AC-4E62-B8DD-DED9F54DC652}" type="pres">
      <dgm:prSet presAssocID="{00481C7E-8600-40E6-8A09-DCB408B12AA1}" presName="Name0" presStyleCnt="0">
        <dgm:presLayoutVars>
          <dgm:dir/>
          <dgm:resizeHandles val="exact"/>
        </dgm:presLayoutVars>
      </dgm:prSet>
      <dgm:spPr/>
    </dgm:pt>
    <dgm:pt modelId="{3DE0CA48-15CE-4B71-8D48-ACF4D433DCE8}" type="pres">
      <dgm:prSet presAssocID="{257CC7CD-7DD2-45D1-B22B-60575D031F4A}" presName="node" presStyleLbl="node1" presStyleIdx="0" presStyleCnt="3">
        <dgm:presLayoutVars>
          <dgm:bulletEnabled val="1"/>
        </dgm:presLayoutVars>
      </dgm:prSet>
      <dgm:spPr/>
    </dgm:pt>
    <dgm:pt modelId="{9470FCE7-B2B5-4260-A889-B887314C7919}" type="pres">
      <dgm:prSet presAssocID="{2DF1A46C-B466-4C95-9D98-1F6937E417B2}" presName="sibTrans" presStyleLbl="sibTrans2D1" presStyleIdx="0" presStyleCnt="2"/>
      <dgm:spPr/>
    </dgm:pt>
    <dgm:pt modelId="{DBD61135-79D1-4557-A59E-FC7A31F9063B}" type="pres">
      <dgm:prSet presAssocID="{2DF1A46C-B466-4C95-9D98-1F6937E417B2}" presName="connectorText" presStyleLbl="sibTrans2D1" presStyleIdx="0" presStyleCnt="2"/>
      <dgm:spPr/>
    </dgm:pt>
    <dgm:pt modelId="{A6E99E27-CA65-4828-A97A-3694A3A3EF12}" type="pres">
      <dgm:prSet presAssocID="{495E188A-785F-49D4-B908-D0256838B0BE}" presName="node" presStyleLbl="node1" presStyleIdx="1" presStyleCnt="3">
        <dgm:presLayoutVars>
          <dgm:bulletEnabled val="1"/>
        </dgm:presLayoutVars>
      </dgm:prSet>
      <dgm:spPr/>
    </dgm:pt>
    <dgm:pt modelId="{16B32F69-6B93-41E0-8BB3-86859AE39952}" type="pres">
      <dgm:prSet presAssocID="{5310B899-31AA-44D6-BFF8-10AB64AE45D3}" presName="sibTrans" presStyleLbl="sibTrans2D1" presStyleIdx="1" presStyleCnt="2"/>
      <dgm:spPr/>
    </dgm:pt>
    <dgm:pt modelId="{BD826B41-2D66-474D-920A-8EE9E8D276AF}" type="pres">
      <dgm:prSet presAssocID="{5310B899-31AA-44D6-BFF8-10AB64AE45D3}" presName="connectorText" presStyleLbl="sibTrans2D1" presStyleIdx="1" presStyleCnt="2"/>
      <dgm:spPr/>
    </dgm:pt>
    <dgm:pt modelId="{909A8165-AC2E-407D-9B00-AFB06D97F35C}" type="pres">
      <dgm:prSet presAssocID="{CECE91C9-73A9-4506-B929-7335A873C312}" presName="node" presStyleLbl="node1" presStyleIdx="2" presStyleCnt="3">
        <dgm:presLayoutVars>
          <dgm:bulletEnabled val="1"/>
        </dgm:presLayoutVars>
      </dgm:prSet>
      <dgm:spPr/>
    </dgm:pt>
  </dgm:ptLst>
  <dgm:cxnLst>
    <dgm:cxn modelId="{6FD2C827-26B8-4852-8143-5D102C270318}" type="presOf" srcId="{5310B899-31AA-44D6-BFF8-10AB64AE45D3}" destId="{16B32F69-6B93-41E0-8BB3-86859AE39952}" srcOrd="0" destOrd="0" presId="urn:microsoft.com/office/officeart/2005/8/layout/process1"/>
    <dgm:cxn modelId="{C5937138-0036-46EC-B999-B2702381A0F5}" srcId="{00481C7E-8600-40E6-8A09-DCB408B12AA1}" destId="{495E188A-785F-49D4-B908-D0256838B0BE}" srcOrd="1" destOrd="0" parTransId="{5885314E-E40B-48EC-8B7F-B38FEBB8CDAC}" sibTransId="{5310B899-31AA-44D6-BFF8-10AB64AE45D3}"/>
    <dgm:cxn modelId="{B9DCB23E-C4E3-4CC5-948A-717C2B218ADB}" srcId="{00481C7E-8600-40E6-8A09-DCB408B12AA1}" destId="{257CC7CD-7DD2-45D1-B22B-60575D031F4A}" srcOrd="0" destOrd="0" parTransId="{B41940C7-8F30-4F3B-B9C2-17E4212BAC34}" sibTransId="{2DF1A46C-B466-4C95-9D98-1F6937E417B2}"/>
    <dgm:cxn modelId="{AB5B4C7E-A6F8-43D1-9FD0-AC567BEB027E}" type="presOf" srcId="{CECE91C9-73A9-4506-B929-7335A873C312}" destId="{909A8165-AC2E-407D-9B00-AFB06D97F35C}" srcOrd="0" destOrd="0" presId="urn:microsoft.com/office/officeart/2005/8/layout/process1"/>
    <dgm:cxn modelId="{5EC3D696-B6D7-4F86-A4AC-A5C03E640324}" type="presOf" srcId="{495E188A-785F-49D4-B908-D0256838B0BE}" destId="{A6E99E27-CA65-4828-A97A-3694A3A3EF12}" srcOrd="0" destOrd="0" presId="urn:microsoft.com/office/officeart/2005/8/layout/process1"/>
    <dgm:cxn modelId="{8AFA38A7-95C2-478D-95DA-8736B2F0BC33}" type="presOf" srcId="{257CC7CD-7DD2-45D1-B22B-60575D031F4A}" destId="{3DE0CA48-15CE-4B71-8D48-ACF4D433DCE8}" srcOrd="0" destOrd="0" presId="urn:microsoft.com/office/officeart/2005/8/layout/process1"/>
    <dgm:cxn modelId="{69F83CA7-EBBD-48A6-9FED-38DA63A13E82}" type="presOf" srcId="{5310B899-31AA-44D6-BFF8-10AB64AE45D3}" destId="{BD826B41-2D66-474D-920A-8EE9E8D276AF}" srcOrd="1" destOrd="0" presId="urn:microsoft.com/office/officeart/2005/8/layout/process1"/>
    <dgm:cxn modelId="{73F9CDBC-AE70-4D61-AEAC-8B06C5F00628}" type="presOf" srcId="{2DF1A46C-B466-4C95-9D98-1F6937E417B2}" destId="{DBD61135-79D1-4557-A59E-FC7A31F9063B}" srcOrd="1" destOrd="0" presId="urn:microsoft.com/office/officeart/2005/8/layout/process1"/>
    <dgm:cxn modelId="{ECE09FDC-3BE1-4FB2-B919-AA45FFAED6A2}" type="presOf" srcId="{2DF1A46C-B466-4C95-9D98-1F6937E417B2}" destId="{9470FCE7-B2B5-4260-A889-B887314C7919}" srcOrd="0" destOrd="0" presId="urn:microsoft.com/office/officeart/2005/8/layout/process1"/>
    <dgm:cxn modelId="{54BA82F3-FEE7-42AF-BC0E-4554FBBD1BA1}" srcId="{00481C7E-8600-40E6-8A09-DCB408B12AA1}" destId="{CECE91C9-73A9-4506-B929-7335A873C312}" srcOrd="2" destOrd="0" parTransId="{FF4510A5-FC00-4098-BBA9-4590A4FFAD58}" sibTransId="{2BB58216-E346-43A7-B7F1-EF720EAFAC2C}"/>
    <dgm:cxn modelId="{2B8C0CF6-1595-45D0-87C3-D21C18945574}" type="presOf" srcId="{00481C7E-8600-40E6-8A09-DCB408B12AA1}" destId="{A2D970DB-61AC-4E62-B8DD-DED9F54DC652}" srcOrd="0" destOrd="0" presId="urn:microsoft.com/office/officeart/2005/8/layout/process1"/>
    <dgm:cxn modelId="{7CC54807-8AEE-4A4F-9F45-7B83B38E794B}" type="presParOf" srcId="{A2D970DB-61AC-4E62-B8DD-DED9F54DC652}" destId="{3DE0CA48-15CE-4B71-8D48-ACF4D433DCE8}" srcOrd="0" destOrd="0" presId="urn:microsoft.com/office/officeart/2005/8/layout/process1"/>
    <dgm:cxn modelId="{E265C4C9-2703-44EB-B6F7-E3A16956F52F}" type="presParOf" srcId="{A2D970DB-61AC-4E62-B8DD-DED9F54DC652}" destId="{9470FCE7-B2B5-4260-A889-B887314C7919}" srcOrd="1" destOrd="0" presId="urn:microsoft.com/office/officeart/2005/8/layout/process1"/>
    <dgm:cxn modelId="{63C0E896-4A68-4405-B014-53BBF15E70F4}" type="presParOf" srcId="{9470FCE7-B2B5-4260-A889-B887314C7919}" destId="{DBD61135-79D1-4557-A59E-FC7A31F9063B}" srcOrd="0" destOrd="0" presId="urn:microsoft.com/office/officeart/2005/8/layout/process1"/>
    <dgm:cxn modelId="{AAD9A6F7-AE3D-43C0-A99F-49332261CB5F}" type="presParOf" srcId="{A2D970DB-61AC-4E62-B8DD-DED9F54DC652}" destId="{A6E99E27-CA65-4828-A97A-3694A3A3EF12}" srcOrd="2" destOrd="0" presId="urn:microsoft.com/office/officeart/2005/8/layout/process1"/>
    <dgm:cxn modelId="{0FAE952F-748F-412D-BD27-BDEB265CF359}" type="presParOf" srcId="{A2D970DB-61AC-4E62-B8DD-DED9F54DC652}" destId="{16B32F69-6B93-41E0-8BB3-86859AE39952}" srcOrd="3" destOrd="0" presId="urn:microsoft.com/office/officeart/2005/8/layout/process1"/>
    <dgm:cxn modelId="{8F4F9AF5-2EFE-4D2D-9EC0-41B99088ED79}" type="presParOf" srcId="{16B32F69-6B93-41E0-8BB3-86859AE39952}" destId="{BD826B41-2D66-474D-920A-8EE9E8D276AF}" srcOrd="0" destOrd="0" presId="urn:microsoft.com/office/officeart/2005/8/layout/process1"/>
    <dgm:cxn modelId="{FDBD60D4-24D6-4469-83C0-87CD0CE36B20}" type="presParOf" srcId="{A2D970DB-61AC-4E62-B8DD-DED9F54DC652}" destId="{909A8165-AC2E-407D-9B00-AFB06D97F3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0CA48-15CE-4B71-8D48-ACF4D433DCE8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</a:t>
          </a:r>
        </a:p>
      </dsp:txBody>
      <dsp:txXfrm>
        <a:off x="44665" y="2106299"/>
        <a:ext cx="2060143" cy="1206068"/>
      </dsp:txXfrm>
    </dsp:sp>
    <dsp:sp modelId="{9470FCE7-B2B5-4260-A889-B887314C7919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850" y="2550475"/>
        <a:ext cx="316861" cy="317716"/>
      </dsp:txXfrm>
    </dsp:sp>
    <dsp:sp modelId="{A6E99E27-CA65-4828-A97A-3694A3A3EF12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B</a:t>
          </a:r>
        </a:p>
      </dsp:txBody>
      <dsp:txXfrm>
        <a:off x="3033928" y="2106299"/>
        <a:ext cx="2060143" cy="1206068"/>
      </dsp:txXfrm>
    </dsp:sp>
    <dsp:sp modelId="{16B32F69-6B93-41E0-8BB3-86859AE3995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5112" y="2550475"/>
        <a:ext cx="316861" cy="317716"/>
      </dsp:txXfrm>
    </dsp:sp>
    <dsp:sp modelId="{909A8165-AC2E-407D-9B00-AFB06D97F35C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1B4F4B-AD5C-41CB-BCFE-BD1DF0345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17B46-F8DC-445A-91A4-97C99F0A6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9F60-3C8F-4E32-AB51-FB682877AEB5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486D-2E95-45F8-A314-67FDCD992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53E2-C490-42F0-8BD9-B9B97F550F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7D61-DB25-411E-96F6-B835AF85C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34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9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8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8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4BF88D98-4D86-4CCF-928D-DA1506C3CC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7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Fundamentals of programming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1A7A853-397C-41DC-AD8F-94356F1052C2}" type="slidenum">
              <a:rPr lang="en-GB" sz="3600" smtClean="0">
                <a:solidFill>
                  <a:schemeClr val="bg1"/>
                </a:solidFill>
              </a:rPr>
              <a:pPr algn="ctr"/>
              <a:t>1</a:t>
            </a:fld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08090"/>
            <a:ext cx="8825658" cy="164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Lesson 2: variables, sequencing and selection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B32E-55F1-40C4-9205-4A6C804D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Variables and Constants:</a:t>
            </a:r>
            <a:r>
              <a:rPr lang="en-GB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CAD6-0CDB-4118-990E-0D0BC347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Variables are memory addresses that can be created by being </a:t>
            </a:r>
            <a:r>
              <a:rPr lang="en-GB" b="1" dirty="0"/>
              <a:t>declared</a:t>
            </a:r>
          </a:p>
          <a:p>
            <a:r>
              <a:rPr lang="en-GB" dirty="0"/>
              <a:t>When a variable is given a value, this is its </a:t>
            </a:r>
            <a:r>
              <a:rPr lang="en-GB" b="1" dirty="0"/>
              <a:t>assignment</a:t>
            </a:r>
          </a:p>
          <a:p>
            <a:r>
              <a:rPr lang="en-GB" dirty="0"/>
              <a:t>Constants are memory addresses that store a fixed value – this does not change while the program is running</a:t>
            </a:r>
          </a:p>
          <a:p>
            <a:r>
              <a:rPr lang="en-GB" dirty="0"/>
              <a:t>Constants are useful because they reduce access to a memory address, reducing the risk of the fixed value changing</a:t>
            </a:r>
          </a:p>
          <a:p>
            <a:r>
              <a:rPr lang="en-GB" dirty="0"/>
              <a:t>Meaningful identifiers allow for greater clarity in a program, making it easier to use and troubleshoot a variable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9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50823-4B91-49D7-9A07-B7ABF01A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79" y="2277595"/>
            <a:ext cx="4351025" cy="2283824"/>
          </a:xfrm>
        </p:spPr>
        <p:txBody>
          <a:bodyPr/>
          <a:lstStyle/>
          <a:p>
            <a:r>
              <a:rPr lang="en-GB" u="sng" dirty="0"/>
              <a:t>Consider</a:t>
            </a:r>
            <a:br>
              <a:rPr lang="en-GB" u="sng" dirty="0"/>
            </a:br>
            <a:r>
              <a:rPr lang="en-GB" dirty="0"/>
              <a:t>How can we change the flow of data within a program?</a:t>
            </a:r>
            <a:br>
              <a:rPr lang="en-GB" dirty="0"/>
            </a:br>
            <a:r>
              <a:rPr lang="en-GB" dirty="0"/>
              <a:t>How would we decide how the flow is changed?</a:t>
            </a:r>
            <a:endParaRPr lang="en-GB" u="sng" dirty="0"/>
          </a:p>
        </p:txBody>
      </p:sp>
      <p:sp>
        <p:nvSpPr>
          <p:cNvPr id="2" name="AutoShape 2" descr="Related image">
            <a:extLst>
              <a:ext uri="{FF2B5EF4-FFF2-40B4-BE49-F238E27FC236}">
                <a16:creationId xmlns:a16="http://schemas.microsoft.com/office/drawing/2014/main" id="{F76D61F4-214B-44D9-BE6D-67EFD05DA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DA616-4A9A-4F15-8E02-E375D877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1" y="921047"/>
            <a:ext cx="4842147" cy="49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78A9-0B64-4AB3-85C6-E394C923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Sequences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86F14-A706-466C-9A7F-EAEB2CCB9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Sequencing in Python is a construct whereby the program takes a different pathway based on a certain condition</a:t>
            </a:r>
          </a:p>
          <a:p>
            <a:r>
              <a:rPr lang="en-GB" dirty="0"/>
              <a:t>The syntax for selection, or an </a:t>
            </a:r>
            <a:r>
              <a:rPr lang="en-GB" b="1" dirty="0"/>
              <a:t>IF…ELSE</a:t>
            </a:r>
            <a:r>
              <a:rPr lang="en-GB" dirty="0"/>
              <a:t> statement, is rather basic – you will have come across it before in Python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&lt;condition&gt; THEN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&lt;commands&gt;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ELSE THEN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&lt;commands&gt;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ENDIF</a:t>
            </a:r>
          </a:p>
        </p:txBody>
      </p:sp>
    </p:spTree>
    <p:extLst>
      <p:ext uri="{BB962C8B-B14F-4D97-AF65-F5344CB8AC3E}">
        <p14:creationId xmlns:p14="http://schemas.microsoft.com/office/powerpoint/2010/main" val="14931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24A0-6D67-4255-9928-D8BF287A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Flowcharting Selection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977D2A-A0A9-433B-A582-5A82819F4604}"/>
              </a:ext>
            </a:extLst>
          </p:cNvPr>
          <p:cNvCxnSpPr>
            <a:cxnSpLocks/>
          </p:cNvCxnSpPr>
          <p:nvPr/>
        </p:nvCxnSpPr>
        <p:spPr>
          <a:xfrm>
            <a:off x="6029325" y="2243138"/>
            <a:ext cx="0" cy="10001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26D497A4-5D7F-4B70-AD37-A9835E474617}"/>
              </a:ext>
            </a:extLst>
          </p:cNvPr>
          <p:cNvSpPr/>
          <p:nvPr/>
        </p:nvSpPr>
        <p:spPr>
          <a:xfrm>
            <a:off x="4500561" y="3269987"/>
            <a:ext cx="3057528" cy="1459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7968-9DCF-4ABB-92CF-8435737425DC}"/>
              </a:ext>
            </a:extLst>
          </p:cNvPr>
          <p:cNvSpPr/>
          <p:nvPr/>
        </p:nvSpPr>
        <p:spPr>
          <a:xfrm>
            <a:off x="4828387" y="3737964"/>
            <a:ext cx="2401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Is &lt;condition&gt;?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14A35-DC8F-4C4F-9F34-F21582F2CEE6}"/>
              </a:ext>
            </a:extLst>
          </p:cNvPr>
          <p:cNvSpPr/>
          <p:nvPr/>
        </p:nvSpPr>
        <p:spPr>
          <a:xfrm>
            <a:off x="925036" y="3499509"/>
            <a:ext cx="2492959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Carry out Process 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9AE1C-EA66-4BE0-BF5E-4FF5F671A3CF}"/>
              </a:ext>
            </a:extLst>
          </p:cNvPr>
          <p:cNvSpPr/>
          <p:nvPr/>
        </p:nvSpPr>
        <p:spPr>
          <a:xfrm>
            <a:off x="8640655" y="3498580"/>
            <a:ext cx="2492959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Carry out Process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E5FCE6-3CC7-45C8-B95E-060D5CD86993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flipH="1" flipV="1">
            <a:off x="3417995" y="3999572"/>
            <a:ext cx="1082566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788E39-15A4-43F8-852E-35D608F29D64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7558089" y="3998643"/>
            <a:ext cx="1082566" cy="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8C975B02-8D4C-4565-A9B9-E54B8301710E}"/>
              </a:ext>
            </a:extLst>
          </p:cNvPr>
          <p:cNvSpPr/>
          <p:nvPr/>
        </p:nvSpPr>
        <p:spPr>
          <a:xfrm>
            <a:off x="4922043" y="5600700"/>
            <a:ext cx="221456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End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40971A9-7265-4775-BACD-B92FA3F37082}"/>
              </a:ext>
            </a:extLst>
          </p:cNvPr>
          <p:cNvCxnSpPr>
            <a:stCxn id="12" idx="2"/>
            <a:endCxn id="20" idx="1"/>
          </p:cNvCxnSpPr>
          <p:nvPr/>
        </p:nvCxnSpPr>
        <p:spPr>
          <a:xfrm rot="16200000" flipH="1">
            <a:off x="2843084" y="3828065"/>
            <a:ext cx="1407390" cy="275052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64DF138-DD86-42D3-B306-73CD43A26799}"/>
              </a:ext>
            </a:extLst>
          </p:cNvPr>
          <p:cNvCxnSpPr>
            <a:cxnSpLocks/>
            <a:stCxn id="13" idx="2"/>
            <a:endCxn id="20" idx="3"/>
          </p:cNvCxnSpPr>
          <p:nvPr/>
        </p:nvCxnSpPr>
        <p:spPr>
          <a:xfrm rot="5400000">
            <a:off x="7807712" y="3827600"/>
            <a:ext cx="1408319" cy="27505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A01244-28DC-437B-ADFE-842504C89892}"/>
              </a:ext>
            </a:extLst>
          </p:cNvPr>
          <p:cNvSpPr/>
          <p:nvPr/>
        </p:nvSpPr>
        <p:spPr>
          <a:xfrm>
            <a:off x="3821675" y="3321771"/>
            <a:ext cx="770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673258-1DF0-4E99-A19C-68992FC065AC}"/>
              </a:ext>
            </a:extLst>
          </p:cNvPr>
          <p:cNvSpPr/>
          <p:nvPr/>
        </p:nvSpPr>
        <p:spPr>
          <a:xfrm>
            <a:off x="7490873" y="3320842"/>
            <a:ext cx="721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71516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61D2-C3A7-4FBF-96C7-C1E4AD9D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8E1B-97D8-4F26-A9F0-DE44445E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“Nested IF” statement refers to when there is selection within selection</a:t>
            </a:r>
          </a:p>
          <a:p>
            <a:r>
              <a:rPr lang="en-GB" b="1" dirty="0"/>
              <a:t>Task 1:</a:t>
            </a:r>
            <a:r>
              <a:rPr lang="en-GB" dirty="0"/>
              <a:t> Take this into the context of a game of Rock Paper Scissors</a:t>
            </a:r>
          </a:p>
          <a:p>
            <a:r>
              <a:rPr lang="en-GB" dirty="0"/>
              <a:t>Take the variable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GB" dirty="0"/>
              <a:t> to be “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GB" dirty="0"/>
              <a:t>” and the variable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en-GB" dirty="0"/>
              <a:t> to be assigned a value… </a:t>
            </a:r>
          </a:p>
          <a:p>
            <a:r>
              <a:rPr lang="en-GB" dirty="0"/>
              <a:t>Using selection, determine the conditions of what happens next depending on the USERINPUT</a:t>
            </a:r>
          </a:p>
          <a:p>
            <a:r>
              <a:rPr lang="en-GB" dirty="0"/>
              <a:t>Write your answers in a new word document</a:t>
            </a:r>
          </a:p>
        </p:txBody>
      </p:sp>
    </p:spTree>
    <p:extLst>
      <p:ext uri="{BB962C8B-B14F-4D97-AF65-F5344CB8AC3E}">
        <p14:creationId xmlns:p14="http://schemas.microsoft.com/office/powerpoint/2010/main" val="12915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C5A7-91C3-4141-99FC-03D43AE9E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4863" y="265643"/>
            <a:ext cx="8761413" cy="708025"/>
          </a:xfrm>
        </p:spPr>
        <p:txBody>
          <a:bodyPr/>
          <a:lstStyle/>
          <a:p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Solution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EDF1D1-1FDD-41D8-B76F-AB3215969563}"/>
              </a:ext>
            </a:extLst>
          </p:cNvPr>
          <p:cNvSpPr txBox="1">
            <a:spLocks/>
          </p:cNvSpPr>
          <p:nvPr/>
        </p:nvSpPr>
        <p:spPr>
          <a:xfrm>
            <a:off x="697754" y="973668"/>
            <a:ext cx="10035785" cy="55006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“Paper”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 “Enter Rock, Paper or Scissors”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Player  USERINPUT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Player = CPU THEN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“Draw”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ELSE THEN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IF Player = “Rock” THEN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OUTPUT “Lose”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ELSE THEN     #Assuming player has input “Scissors”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OUTPUT “Win”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ENDIF</a:t>
            </a:r>
          </a:p>
          <a:p>
            <a:pPr marL="0" indent="0">
              <a:buFont typeface="Wingdings 3" charset="2"/>
              <a:buNone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ENDIF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25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2DE0-D384-4387-A91D-D885CEA5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A829-11A3-4BF6-8BAF-36591136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/>
          <a:lstStyle/>
          <a:p>
            <a:r>
              <a:rPr lang="en-GB" dirty="0"/>
              <a:t>Selection can take on multiple statements</a:t>
            </a:r>
          </a:p>
          <a:p>
            <a:r>
              <a:rPr lang="en-GB" dirty="0"/>
              <a:t>We can use multi-pathway selection using ELSE IF and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A0391-E776-4718-81D6-EA3CB459508A}"/>
              </a:ext>
            </a:extLst>
          </p:cNvPr>
          <p:cNvSpPr txBox="1"/>
          <p:nvPr/>
        </p:nvSpPr>
        <p:spPr>
          <a:xfrm>
            <a:off x="1115071" y="3686176"/>
            <a:ext cx="5057775" cy="26776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&lt;condition&gt; THEN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Do this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ELSE IF &lt;another condition&gt; THEN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Do that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ELSE THEN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Do the other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END IF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DDE96-A3A6-45BE-8493-1312DB8E00CF}"/>
              </a:ext>
            </a:extLst>
          </p:cNvPr>
          <p:cNvSpPr txBox="1"/>
          <p:nvPr/>
        </p:nvSpPr>
        <p:spPr>
          <a:xfrm>
            <a:off x="6396684" y="3686176"/>
            <a:ext cx="5057775" cy="26776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CASE Choice OF: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a:		OUTPUT “Choice A”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b:		OUTPUT “Choice B”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c:		OUTPUT “Choice C”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d:		OUTPUT “Choice D”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e:		OUTPUT “Choice E”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AE4F9-F677-47B7-A852-D4285CBDBBC9}"/>
              </a:ext>
            </a:extLst>
          </p:cNvPr>
          <p:cNvSpPr/>
          <p:nvPr/>
        </p:nvSpPr>
        <p:spPr>
          <a:xfrm>
            <a:off x="3157539" y="6019800"/>
            <a:ext cx="8801100" cy="676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Task 2: Rewrite your Rock Paper Scissors code using CASE</a:t>
            </a:r>
          </a:p>
        </p:txBody>
      </p:sp>
    </p:spTree>
    <p:extLst>
      <p:ext uri="{BB962C8B-B14F-4D97-AF65-F5344CB8AC3E}">
        <p14:creationId xmlns:p14="http://schemas.microsoft.com/office/powerpoint/2010/main" val="4135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/>
              <a:t>Use, understand and know how the following statement types can be combined in programs: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Variable declaration, Constant declaration and the use of meaningful identifiers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Assignment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Sequencing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Selection, and nested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96C3-A67F-4F57-9AF1-BBCC721D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B952-2ECE-4170-8030-53A610B4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Simply put, when any program runs uninterrupted, it is known as “Sequencing”</a:t>
            </a:r>
          </a:p>
          <a:p>
            <a:r>
              <a:rPr lang="en-GB" dirty="0"/>
              <a:t>It is where the program runs from A to B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E87E21-5FB2-41EE-83AF-0CA074FB3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478526"/>
              </p:ext>
            </p:extLst>
          </p:nvPr>
        </p:nvGraphicFramePr>
        <p:xfrm>
          <a:off x="2003425" y="23574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0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E0CA48-15CE-4B71-8D48-ACF4D433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70FCE7-B2B5-4260-A889-B887314C7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E99E27-CA65-4828-A97A-3694A3A3E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B32F69-6B93-41E0-8BB3-86859AE39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9A8165-AC2E-407D-9B00-AFB06D97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20553"/>
            <a:ext cx="3865134" cy="714374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77782-0FC9-418F-A2AC-E177A5AAA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828799"/>
            <a:ext cx="3859212" cy="432911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Variables are memory addresses that store user determined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Variables can be created by </a:t>
            </a:r>
            <a:r>
              <a:rPr lang="en-GB" sz="2800" b="1" dirty="0">
                <a:solidFill>
                  <a:schemeClr val="bg1"/>
                </a:solidFill>
              </a:rPr>
              <a:t>declaring</a:t>
            </a:r>
            <a:r>
              <a:rPr lang="en-GB" sz="2800" dirty="0">
                <a:solidFill>
                  <a:schemeClr val="bg1"/>
                </a:solidFill>
              </a:rPr>
              <a:t>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To give a variable its own value is called </a:t>
            </a:r>
            <a:r>
              <a:rPr lang="en-GB" sz="2800" b="1" dirty="0">
                <a:solidFill>
                  <a:schemeClr val="bg1"/>
                </a:solidFill>
              </a:rPr>
              <a:t>variable assignment</a:t>
            </a: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Consider: How can we control fluctuation of variable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331CF5-2BA3-4518-B74E-B04D988CA69C}" type="slidenum">
              <a:rPr lang="en-GB" sz="3600" smtClean="0">
                <a:solidFill>
                  <a:schemeClr val="bg1"/>
                </a:solidFill>
              </a:rPr>
              <a:pPr algn="ctr"/>
              <a:t>4</a:t>
            </a:fld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08BE515-E00E-44CF-92CD-F24DA6CC8F6C}"/>
              </a:ext>
            </a:extLst>
          </p:cNvPr>
          <p:cNvSpPr/>
          <p:nvPr/>
        </p:nvSpPr>
        <p:spPr>
          <a:xfrm>
            <a:off x="7271202" y="3395671"/>
            <a:ext cx="3081338" cy="1822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Variable</a:t>
            </a:r>
          </a:p>
          <a:p>
            <a:pPr algn="ctr"/>
            <a:r>
              <a:rPr lang="en-GB" sz="3600" dirty="0"/>
              <a:t>&lt;age&gt;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2251F9B-3C75-40C2-9E54-FA47DE2A5344}"/>
              </a:ext>
            </a:extLst>
          </p:cNvPr>
          <p:cNvSpPr/>
          <p:nvPr/>
        </p:nvSpPr>
        <p:spPr>
          <a:xfrm>
            <a:off x="7271202" y="1828799"/>
            <a:ext cx="3081338" cy="1822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Variable</a:t>
            </a:r>
          </a:p>
          <a:p>
            <a:pPr algn="ctr"/>
            <a:r>
              <a:rPr lang="en-GB" sz="3600" dirty="0"/>
              <a:t>&lt;name&gt;</a:t>
            </a:r>
          </a:p>
        </p:txBody>
      </p:sp>
    </p:spTree>
    <p:extLst>
      <p:ext uri="{BB962C8B-B14F-4D97-AF65-F5344CB8AC3E}">
        <p14:creationId xmlns:p14="http://schemas.microsoft.com/office/powerpoint/2010/main" val="23279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C311AA-FA58-4DEB-932F-AAB61114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fluctuation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20BFA-1F1D-4F66-ABCD-619D376D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Variables are values that can fluctuate and change</a:t>
            </a:r>
          </a:p>
          <a:p>
            <a:r>
              <a:rPr lang="en-GB" dirty="0"/>
              <a:t>For example, we might use a counter in a program for a quiz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Answer = Correct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Score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Score + 1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ELSE .. THEN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Score  Score – 2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Note how the value of score can change</a:t>
            </a:r>
          </a:p>
        </p:txBody>
      </p:sp>
    </p:spTree>
    <p:extLst>
      <p:ext uri="{BB962C8B-B14F-4D97-AF65-F5344CB8AC3E}">
        <p14:creationId xmlns:p14="http://schemas.microsoft.com/office/powerpoint/2010/main" val="419368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5E46278-C1B4-4BD1-8416-32A82415686C}"/>
              </a:ext>
            </a:extLst>
          </p:cNvPr>
          <p:cNvCxnSpPr>
            <a:endCxn id="15" idx="2"/>
          </p:cNvCxnSpPr>
          <p:nvPr/>
        </p:nvCxnSpPr>
        <p:spPr>
          <a:xfrm>
            <a:off x="4314825" y="2943225"/>
            <a:ext cx="4071937" cy="210026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3E603E-543C-4210-B1E9-426ED57F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40FA-EA54-4D85-9436-4E3B9267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6517434" cy="3662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programming, we use </a:t>
            </a:r>
            <a:r>
              <a:rPr lang="en-GB" b="1" dirty="0"/>
              <a:t>constants</a:t>
            </a:r>
            <a:r>
              <a:rPr lang="en-GB" dirty="0"/>
              <a:t> for </a:t>
            </a:r>
            <a:r>
              <a:rPr lang="en-GB" b="1" dirty="0"/>
              <a:t>values that are fixed and will not change </a:t>
            </a:r>
            <a:r>
              <a:rPr lang="en-GB" b="1" u="sng" dirty="0"/>
              <a:t>while the program is running</a:t>
            </a:r>
            <a:endParaRPr lang="en-GB" b="1" dirty="0"/>
          </a:p>
          <a:p>
            <a:r>
              <a:rPr lang="en-GB" dirty="0"/>
              <a:t>In pseudocode, we can declare this by writing CONST before declaration and assignment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Discuss: What are the benefits of using constants?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36FD86-318B-4AFE-9DB9-AA22C717AC02}"/>
              </a:ext>
            </a:extLst>
          </p:cNvPr>
          <p:cNvCxnSpPr/>
          <p:nvPr/>
        </p:nvCxnSpPr>
        <p:spPr>
          <a:xfrm>
            <a:off x="8601075" y="2557463"/>
            <a:ext cx="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7699F-86A7-4BF9-824E-B9197BED4667}"/>
              </a:ext>
            </a:extLst>
          </p:cNvPr>
          <p:cNvCxnSpPr>
            <a:cxnSpLocks/>
          </p:cNvCxnSpPr>
          <p:nvPr/>
        </p:nvCxnSpPr>
        <p:spPr>
          <a:xfrm flipH="1">
            <a:off x="8124826" y="5453063"/>
            <a:ext cx="3362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20D23B-2D08-4E4E-8593-264B83247D34}"/>
              </a:ext>
            </a:extLst>
          </p:cNvPr>
          <p:cNvCxnSpPr>
            <a:cxnSpLocks/>
          </p:cNvCxnSpPr>
          <p:nvPr/>
        </p:nvCxnSpPr>
        <p:spPr>
          <a:xfrm flipV="1">
            <a:off x="8124826" y="3143251"/>
            <a:ext cx="2719387" cy="230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2F8E46B-4EB9-46C7-8B43-F45BE486473E}"/>
              </a:ext>
            </a:extLst>
          </p:cNvPr>
          <p:cNvSpPr/>
          <p:nvPr/>
        </p:nvSpPr>
        <p:spPr>
          <a:xfrm>
            <a:off x="8386762" y="4800601"/>
            <a:ext cx="428626" cy="485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470AD2-D9D7-425E-8DB6-BA119F8A8288}"/>
              </a:ext>
            </a:extLst>
          </p:cNvPr>
          <p:cNvSpPr/>
          <p:nvPr/>
        </p:nvSpPr>
        <p:spPr>
          <a:xfrm>
            <a:off x="8031123" y="2880874"/>
            <a:ext cx="677108" cy="175779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 (£)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6489F4-904E-4BBA-BBE6-D7AFAC227F44}"/>
              </a:ext>
            </a:extLst>
          </p:cNvPr>
          <p:cNvSpPr/>
          <p:nvPr/>
        </p:nvSpPr>
        <p:spPr>
          <a:xfrm>
            <a:off x="8838574" y="5465475"/>
            <a:ext cx="2411077" cy="58477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(hours)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EEF13-5B68-402D-B8B8-8A063D445CF2}"/>
                  </a:ext>
                </a:extLst>
              </p:cNvPr>
              <p:cNvSpPr/>
              <p:nvPr/>
            </p:nvSpPr>
            <p:spPr>
              <a:xfrm>
                <a:off x="4168128" y="5453063"/>
                <a:ext cx="3623010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Where the line crosses the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axis represents a fixed charge</a:t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6EEF13-5B68-402D-B8B8-8A063D445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28" y="5453063"/>
                <a:ext cx="3623010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FB9B-9C14-47AC-8A51-56B90B23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using 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4193-A607-41D0-A04F-7B4B3AD6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5645896" cy="3662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use constants in programs when we know a value should not be changed when the program is running</a:t>
            </a:r>
          </a:p>
          <a:p>
            <a:r>
              <a:rPr lang="en-GB" dirty="0"/>
              <a:t>Constants reduce the amount of access to a variable’s memory address</a:t>
            </a:r>
          </a:p>
          <a:p>
            <a:r>
              <a:rPr lang="en-GB" dirty="0"/>
              <a:t>Thus, we reduce the risk of the value being changed by allowing it only to be accessed in the code</a:t>
            </a:r>
          </a:p>
          <a:p>
            <a:r>
              <a:rPr lang="en-GB" dirty="0"/>
              <a:t>An example of a constant commonly used is </a:t>
            </a:r>
            <a:r>
              <a:rPr lang="en-GB" b="1" dirty="0"/>
              <a:t>pi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2D7CC-2109-468B-A3EB-19A817CF498F}"/>
                  </a:ext>
                </a:extLst>
              </p:cNvPr>
              <p:cNvSpPr txBox="1"/>
              <p:nvPr/>
            </p:nvSpPr>
            <p:spPr>
              <a:xfrm>
                <a:off x="7105269" y="973668"/>
                <a:ext cx="3706335" cy="529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440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34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2D7CC-2109-468B-A3EB-19A817CF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69" y="973668"/>
                <a:ext cx="3706335" cy="5293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4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663491"/>
            <a:ext cx="3865134" cy="714374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Unscramble this!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77782-0FC9-418F-A2AC-E177A5AAA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228975"/>
            <a:ext cx="3859212" cy="29289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What does this code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How can you tell/not tell?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331CF5-2BA3-4518-B74E-B04D988CA69C}" type="slidenum">
              <a:rPr lang="en-GB" sz="3600" smtClean="0">
                <a:solidFill>
                  <a:schemeClr val="bg1"/>
                </a:solidFill>
              </a:rPr>
              <a:pPr algn="ctr"/>
              <a:t>8</a:t>
            </a:fld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D34FC-D44D-45D7-AEF6-0D2F09B7A12C}"/>
              </a:ext>
            </a:extLst>
          </p:cNvPr>
          <p:cNvSpPr txBox="1"/>
          <p:nvPr/>
        </p:nvSpPr>
        <p:spPr>
          <a:xfrm>
            <a:off x="6694940" y="2220704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</a:t>
            </a:r>
            <a:r>
              <a:rPr lang="en-GB" sz="2800" dirty="0">
                <a:sym typeface="Wingdings" panose="05000000000000000000" pitchFamily="2" charset="2"/>
              </a:rPr>
              <a:t> USERINPUT</a:t>
            </a:r>
          </a:p>
          <a:p>
            <a:r>
              <a:rPr lang="en-GB" sz="2800" dirty="0">
                <a:sym typeface="Wingdings" panose="05000000000000000000" pitchFamily="2" charset="2"/>
              </a:rPr>
              <a:t>WHILE X &lt;&gt; Y</a:t>
            </a:r>
          </a:p>
          <a:p>
            <a:r>
              <a:rPr lang="en-GB" sz="2800" dirty="0">
                <a:sym typeface="Wingdings" panose="05000000000000000000" pitchFamily="2" charset="2"/>
              </a:rPr>
              <a:t>	OUTPUT “Try again”</a:t>
            </a:r>
          </a:p>
          <a:p>
            <a:r>
              <a:rPr lang="en-GB" sz="2800" dirty="0">
                <a:sym typeface="Wingdings" panose="05000000000000000000" pitchFamily="2" charset="2"/>
              </a:rPr>
              <a:t>OUTPUT “Well done”</a:t>
            </a:r>
          </a:p>
        </p:txBody>
      </p:sp>
    </p:spTree>
    <p:extLst>
      <p:ext uri="{BB962C8B-B14F-4D97-AF65-F5344CB8AC3E}">
        <p14:creationId xmlns:p14="http://schemas.microsoft.com/office/powerpoint/2010/main" val="37844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CC0E018-F900-43A2-9393-0B02AAF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Meaningful Identifiers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2490A-B55A-4C49-98A1-5907AD11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6331696" cy="3662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name we give to a variable, when it is </a:t>
            </a:r>
            <a:r>
              <a:rPr lang="en-GB" b="1" dirty="0"/>
              <a:t>declared</a:t>
            </a:r>
            <a:r>
              <a:rPr lang="en-GB" dirty="0"/>
              <a:t> and has a value </a:t>
            </a:r>
            <a:r>
              <a:rPr lang="en-GB" b="1" dirty="0"/>
              <a:t>assigned</a:t>
            </a:r>
            <a:r>
              <a:rPr lang="en-GB" dirty="0"/>
              <a:t> to it, is known as an </a:t>
            </a:r>
            <a:r>
              <a:rPr lang="en-GB" b="1" dirty="0"/>
              <a:t>identifier</a:t>
            </a:r>
            <a:endParaRPr lang="en-GB" dirty="0"/>
          </a:p>
          <a:p>
            <a:r>
              <a:rPr lang="en-GB" dirty="0"/>
              <a:t>In programming, we </a:t>
            </a:r>
            <a:r>
              <a:rPr lang="en-GB" u="sng" dirty="0"/>
              <a:t>need</a:t>
            </a:r>
            <a:r>
              <a:rPr lang="en-GB" dirty="0"/>
              <a:t> meaningful variable identifiers</a:t>
            </a:r>
          </a:p>
          <a:p>
            <a:r>
              <a:rPr lang="en-GB" dirty="0"/>
              <a:t>The chosen identifier should be as descriptive and as concise as possible</a:t>
            </a:r>
          </a:p>
          <a:p>
            <a:r>
              <a:rPr lang="en-GB" dirty="0"/>
              <a:t>In our code from before, given that the program is a </a:t>
            </a:r>
            <a:r>
              <a:rPr lang="en-GB" b="1" dirty="0"/>
              <a:t>guessing game</a:t>
            </a:r>
            <a:r>
              <a:rPr lang="en-GB" dirty="0"/>
              <a:t>, what identifiers would you give for X and 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EA1B1-80B1-4436-ABBE-D9E06D95B57C}"/>
              </a:ext>
            </a:extLst>
          </p:cNvPr>
          <p:cNvSpPr txBox="1"/>
          <p:nvPr/>
        </p:nvSpPr>
        <p:spPr>
          <a:xfrm>
            <a:off x="7637915" y="2372737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</a:t>
            </a:r>
            <a:r>
              <a:rPr lang="en-GB" sz="2800" dirty="0">
                <a:sym typeface="Wingdings" panose="05000000000000000000" pitchFamily="2" charset="2"/>
              </a:rPr>
              <a:t> USERINPUT</a:t>
            </a:r>
          </a:p>
          <a:p>
            <a:r>
              <a:rPr lang="en-GB" sz="2800" dirty="0">
                <a:sym typeface="Wingdings" panose="05000000000000000000" pitchFamily="2" charset="2"/>
              </a:rPr>
              <a:t>WHILE X &lt;&gt; Y</a:t>
            </a:r>
          </a:p>
          <a:p>
            <a:r>
              <a:rPr lang="en-GB" sz="2800" dirty="0">
                <a:sym typeface="Wingdings" panose="05000000000000000000" pitchFamily="2" charset="2"/>
              </a:rPr>
              <a:t>	OUTPUT “Try again”</a:t>
            </a:r>
          </a:p>
          <a:p>
            <a:r>
              <a:rPr lang="en-GB" sz="2800" dirty="0">
                <a:sym typeface="Wingdings" panose="05000000000000000000" pitchFamily="2" charset="2"/>
              </a:rPr>
              <a:t>OUTPUT “Well done”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F655F-AD13-497F-9B83-7E4A7843B86E}"/>
              </a:ext>
            </a:extLst>
          </p:cNvPr>
          <p:cNvSpPr txBox="1"/>
          <p:nvPr/>
        </p:nvSpPr>
        <p:spPr>
          <a:xfrm>
            <a:off x="7637915" y="4396800"/>
            <a:ext cx="4220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Guess</a:t>
            </a:r>
            <a:r>
              <a:rPr lang="en-GB" sz="2800" dirty="0"/>
              <a:t> </a:t>
            </a:r>
            <a:r>
              <a:rPr lang="en-GB" sz="2800" dirty="0">
                <a:sym typeface="Wingdings" panose="05000000000000000000" pitchFamily="2" charset="2"/>
              </a:rPr>
              <a:t> USERINPUT</a:t>
            </a:r>
          </a:p>
          <a:p>
            <a:r>
              <a:rPr lang="en-GB" sz="2800" dirty="0">
                <a:sym typeface="Wingdings" panose="05000000000000000000" pitchFamily="2" charset="2"/>
              </a:rPr>
              <a:t>WHILE </a:t>
            </a:r>
            <a:r>
              <a:rPr lang="en-GB" sz="2800" dirty="0">
                <a:solidFill>
                  <a:schemeClr val="accent1"/>
                </a:solidFill>
                <a:sym typeface="Wingdings" panose="05000000000000000000" pitchFamily="2" charset="2"/>
              </a:rPr>
              <a:t>Guess</a:t>
            </a:r>
            <a:r>
              <a:rPr lang="en-GB" sz="2800" dirty="0">
                <a:sym typeface="Wingdings" panose="05000000000000000000" pitchFamily="2" charset="2"/>
              </a:rPr>
              <a:t> &lt;&gt; </a:t>
            </a:r>
            <a:r>
              <a:rPr lang="en-GB" sz="2800" dirty="0">
                <a:solidFill>
                  <a:schemeClr val="accent1"/>
                </a:solidFill>
                <a:sym typeface="Wingdings" panose="05000000000000000000" pitchFamily="2" charset="2"/>
              </a:rPr>
              <a:t>Answer</a:t>
            </a:r>
          </a:p>
          <a:p>
            <a:r>
              <a:rPr lang="en-GB" sz="2800" dirty="0">
                <a:sym typeface="Wingdings" panose="05000000000000000000" pitchFamily="2" charset="2"/>
              </a:rPr>
              <a:t>	OUTPUT “Try again”</a:t>
            </a:r>
          </a:p>
          <a:p>
            <a:r>
              <a:rPr lang="en-GB" sz="2800" dirty="0">
                <a:sym typeface="Wingdings" panose="05000000000000000000" pitchFamily="2" charset="2"/>
              </a:rPr>
              <a:t>OUTPUT “Well done”</a:t>
            </a:r>
          </a:p>
        </p:txBody>
      </p:sp>
    </p:spTree>
    <p:extLst>
      <p:ext uri="{BB962C8B-B14F-4D97-AF65-F5344CB8AC3E}">
        <p14:creationId xmlns:p14="http://schemas.microsoft.com/office/powerpoint/2010/main" val="359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Powerpoints</Template>
  <TotalTime>89</TotalTime>
  <Words>686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Wingdings 3</vt:lpstr>
      <vt:lpstr>Computing Powerpoints</vt:lpstr>
      <vt:lpstr>GCSE Computer Science (9-1)</vt:lpstr>
      <vt:lpstr>Lesson Objectives</vt:lpstr>
      <vt:lpstr>Sequencing</vt:lpstr>
      <vt:lpstr>Variables</vt:lpstr>
      <vt:lpstr>Variable fluctuation</vt:lpstr>
      <vt:lpstr>Constants</vt:lpstr>
      <vt:lpstr>Benefits of using constants</vt:lpstr>
      <vt:lpstr>Unscramble this!</vt:lpstr>
      <vt:lpstr>Meaningful Identifiers</vt:lpstr>
      <vt:lpstr>Variables and Constants: Summary</vt:lpstr>
      <vt:lpstr>Consider How can we change the flow of data within a program? How would we decide how the flow is changed?</vt:lpstr>
      <vt:lpstr>Conditional Sequences</vt:lpstr>
      <vt:lpstr>Flowcharting Selection</vt:lpstr>
      <vt:lpstr>NESTED IF</vt:lpstr>
      <vt:lpstr>Solution</vt:lpstr>
      <vt:lpstr>Multiple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Lesley Rhind - Columbus School - Class Teacher</cp:lastModifiedBy>
  <cp:revision>15</cp:revision>
  <dcterms:created xsi:type="dcterms:W3CDTF">2017-10-05T21:04:40Z</dcterms:created>
  <dcterms:modified xsi:type="dcterms:W3CDTF">2017-10-05T22:45:19Z</dcterms:modified>
</cp:coreProperties>
</file>