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9" r:id="rId7"/>
    <p:sldId id="258" r:id="rId8"/>
    <p:sldId id="259" r:id="rId9"/>
    <p:sldId id="260" r:id="rId10"/>
    <p:sldId id="261" r:id="rId11"/>
    <p:sldId id="262" r:id="rId12"/>
    <p:sldId id="263" r:id="rId13"/>
    <p:sldId id="264" r:id="rId14"/>
    <p:sldId id="265" r:id="rId15"/>
    <p:sldId id="266" r:id="rId16"/>
    <p:sldId id="267"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32E657-6DE9-439B-9942-5FE2ACD6A16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8F981DA-6C8D-4324-A978-D899796A424C}">
      <dgm:prSet/>
      <dgm:spPr/>
      <dgm:t>
        <a:bodyPr/>
        <a:lstStyle/>
        <a:p>
          <a:r>
            <a:rPr lang="en-GB"/>
            <a:t>What do you remember about…?</a:t>
          </a:r>
          <a:endParaRPr lang="en-US"/>
        </a:p>
      </dgm:t>
    </dgm:pt>
    <dgm:pt modelId="{41217D4F-4ED7-4474-B9B7-1420544BEB5E}" type="parTrans" cxnId="{0A46A673-2D50-4B9E-9DBC-5D0815FE7029}">
      <dgm:prSet/>
      <dgm:spPr/>
      <dgm:t>
        <a:bodyPr/>
        <a:lstStyle/>
        <a:p>
          <a:endParaRPr lang="en-US"/>
        </a:p>
      </dgm:t>
    </dgm:pt>
    <dgm:pt modelId="{F1DEEA5F-3F08-4ABF-88AA-138BFD9F582C}" type="sibTrans" cxnId="{0A46A673-2D50-4B9E-9DBC-5D0815FE7029}">
      <dgm:prSet/>
      <dgm:spPr/>
      <dgm:t>
        <a:bodyPr/>
        <a:lstStyle/>
        <a:p>
          <a:endParaRPr lang="en-US"/>
        </a:p>
      </dgm:t>
    </dgm:pt>
    <dgm:pt modelId="{4CDF4DA9-7393-49AA-9642-9B3DC695D6C3}">
      <dgm:prSet/>
      <dgm:spPr/>
      <dgm:t>
        <a:bodyPr/>
        <a:lstStyle/>
        <a:p>
          <a:r>
            <a:rPr lang="en-GB"/>
            <a:t>Logical positivists?</a:t>
          </a:r>
          <a:endParaRPr lang="en-US"/>
        </a:p>
      </dgm:t>
    </dgm:pt>
    <dgm:pt modelId="{EA04506E-6ADE-41C3-A573-AD80FAC1F844}" type="parTrans" cxnId="{52035D38-E083-4050-84E5-48B524ABE0DA}">
      <dgm:prSet/>
      <dgm:spPr/>
      <dgm:t>
        <a:bodyPr/>
        <a:lstStyle/>
        <a:p>
          <a:endParaRPr lang="en-US"/>
        </a:p>
      </dgm:t>
    </dgm:pt>
    <dgm:pt modelId="{BBB188FC-7543-4BCF-95A2-B39610B1DABF}" type="sibTrans" cxnId="{52035D38-E083-4050-84E5-48B524ABE0DA}">
      <dgm:prSet/>
      <dgm:spPr/>
      <dgm:t>
        <a:bodyPr/>
        <a:lstStyle/>
        <a:p>
          <a:endParaRPr lang="en-US"/>
        </a:p>
      </dgm:t>
    </dgm:pt>
    <dgm:pt modelId="{CCBDA639-0394-4316-90FD-8EDE4F055EF8}">
      <dgm:prSet/>
      <dgm:spPr/>
      <dgm:t>
        <a:bodyPr/>
        <a:lstStyle/>
        <a:p>
          <a:r>
            <a:rPr lang="en-GB"/>
            <a:t>Falsification?</a:t>
          </a:r>
          <a:endParaRPr lang="en-US"/>
        </a:p>
      </dgm:t>
    </dgm:pt>
    <dgm:pt modelId="{3D554D70-E7A2-4711-83FF-122F3B5A77D2}" type="parTrans" cxnId="{2655BA0C-6903-4B85-89A0-EF24526B041B}">
      <dgm:prSet/>
      <dgm:spPr/>
      <dgm:t>
        <a:bodyPr/>
        <a:lstStyle/>
        <a:p>
          <a:endParaRPr lang="en-US"/>
        </a:p>
      </dgm:t>
    </dgm:pt>
    <dgm:pt modelId="{B988A020-3FBD-4DF0-A793-9B74E0EEE525}" type="sibTrans" cxnId="{2655BA0C-6903-4B85-89A0-EF24526B041B}">
      <dgm:prSet/>
      <dgm:spPr/>
      <dgm:t>
        <a:bodyPr/>
        <a:lstStyle/>
        <a:p>
          <a:endParaRPr lang="en-US"/>
        </a:p>
      </dgm:t>
    </dgm:pt>
    <dgm:pt modelId="{C9D02D39-0B22-40E6-BF1C-710B284E4E92}">
      <dgm:prSet/>
      <dgm:spPr/>
      <dgm:t>
        <a:bodyPr/>
        <a:lstStyle/>
        <a:p>
          <a:r>
            <a:rPr lang="en-GB"/>
            <a:t>Kuhn and paradigms</a:t>
          </a:r>
          <a:endParaRPr lang="en-US"/>
        </a:p>
      </dgm:t>
    </dgm:pt>
    <dgm:pt modelId="{DA1BE547-87CC-4253-94EE-67BD0E09D9C8}" type="parTrans" cxnId="{39C7044E-FE17-4877-8D3F-1775687F3AD3}">
      <dgm:prSet/>
      <dgm:spPr/>
      <dgm:t>
        <a:bodyPr/>
        <a:lstStyle/>
        <a:p>
          <a:endParaRPr lang="en-US"/>
        </a:p>
      </dgm:t>
    </dgm:pt>
    <dgm:pt modelId="{5257037B-A08E-40E4-A03F-5B57AAFCD89B}" type="sibTrans" cxnId="{39C7044E-FE17-4877-8D3F-1775687F3AD3}">
      <dgm:prSet/>
      <dgm:spPr/>
      <dgm:t>
        <a:bodyPr/>
        <a:lstStyle/>
        <a:p>
          <a:endParaRPr lang="en-US"/>
        </a:p>
      </dgm:t>
    </dgm:pt>
    <dgm:pt modelId="{7A98035A-CA72-4260-B3F0-9A736C50FF89}">
      <dgm:prSet/>
      <dgm:spPr/>
      <dgm:t>
        <a:bodyPr/>
        <a:lstStyle/>
        <a:p>
          <a:r>
            <a:rPr lang="en-GB"/>
            <a:t>Keat and Urry? </a:t>
          </a:r>
          <a:endParaRPr lang="en-US"/>
        </a:p>
      </dgm:t>
    </dgm:pt>
    <dgm:pt modelId="{771DFFB1-98A7-4FCB-B094-3038D2D8853C}" type="parTrans" cxnId="{F21F5911-062E-4287-8889-B8133AF21832}">
      <dgm:prSet/>
      <dgm:spPr/>
      <dgm:t>
        <a:bodyPr/>
        <a:lstStyle/>
        <a:p>
          <a:endParaRPr lang="en-US"/>
        </a:p>
      </dgm:t>
    </dgm:pt>
    <dgm:pt modelId="{355D26A2-DB3E-4296-8485-80944CDE10AF}" type="sibTrans" cxnId="{F21F5911-062E-4287-8889-B8133AF21832}">
      <dgm:prSet/>
      <dgm:spPr/>
      <dgm:t>
        <a:bodyPr/>
        <a:lstStyle/>
        <a:p>
          <a:endParaRPr lang="en-US"/>
        </a:p>
      </dgm:t>
    </dgm:pt>
    <dgm:pt modelId="{123756EC-78F4-4FCB-8882-B99C814F3E98}">
      <dgm:prSet/>
      <dgm:spPr/>
      <dgm:t>
        <a:bodyPr/>
        <a:lstStyle/>
        <a:p>
          <a:r>
            <a:rPr lang="en-GB"/>
            <a:t>Which of the above think sociology could be a science? </a:t>
          </a:r>
          <a:endParaRPr lang="en-US"/>
        </a:p>
      </dgm:t>
    </dgm:pt>
    <dgm:pt modelId="{A1A75496-1193-42F6-8031-321F5B2EC94D}" type="parTrans" cxnId="{262B83C5-ED17-4ECC-B9EA-37EB364E0031}">
      <dgm:prSet/>
      <dgm:spPr/>
      <dgm:t>
        <a:bodyPr/>
        <a:lstStyle/>
        <a:p>
          <a:endParaRPr lang="en-US"/>
        </a:p>
      </dgm:t>
    </dgm:pt>
    <dgm:pt modelId="{416A88A4-3F36-4F35-9DEB-BED36B8806D6}" type="sibTrans" cxnId="{262B83C5-ED17-4ECC-B9EA-37EB364E0031}">
      <dgm:prSet/>
      <dgm:spPr/>
      <dgm:t>
        <a:bodyPr/>
        <a:lstStyle/>
        <a:p>
          <a:endParaRPr lang="en-US"/>
        </a:p>
      </dgm:t>
    </dgm:pt>
    <dgm:pt modelId="{4C71CE8C-8FB1-445C-A0D0-2D9B3E38B84D}" type="pres">
      <dgm:prSet presAssocID="{F632E657-6DE9-439B-9942-5FE2ACD6A16E}" presName="root" presStyleCnt="0">
        <dgm:presLayoutVars>
          <dgm:dir/>
          <dgm:resizeHandles val="exact"/>
        </dgm:presLayoutVars>
      </dgm:prSet>
      <dgm:spPr/>
    </dgm:pt>
    <dgm:pt modelId="{9A524DEE-9CDB-47B7-A85C-3323033DE4F5}" type="pres">
      <dgm:prSet presAssocID="{C8F981DA-6C8D-4324-A978-D899796A424C}" presName="compNode" presStyleCnt="0"/>
      <dgm:spPr/>
    </dgm:pt>
    <dgm:pt modelId="{5E79B05E-5DF6-4111-8C1F-2E88F1C8930D}" type="pres">
      <dgm:prSet presAssocID="{C8F981DA-6C8D-4324-A978-D899796A424C}" presName="bgRect" presStyleLbl="bgShp" presStyleIdx="0" presStyleCnt="6"/>
      <dgm:spPr/>
    </dgm:pt>
    <dgm:pt modelId="{18708AA0-C100-42CD-9DC5-D07EBABE433D}" type="pres">
      <dgm:prSet presAssocID="{C8F981DA-6C8D-4324-A978-D899796A424C}"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btitles"/>
        </a:ext>
      </dgm:extLst>
    </dgm:pt>
    <dgm:pt modelId="{5D073501-4D50-427B-A80C-D4EA02C58442}" type="pres">
      <dgm:prSet presAssocID="{C8F981DA-6C8D-4324-A978-D899796A424C}" presName="spaceRect" presStyleCnt="0"/>
      <dgm:spPr/>
    </dgm:pt>
    <dgm:pt modelId="{E6071259-D84A-4400-8339-E1380F9B812A}" type="pres">
      <dgm:prSet presAssocID="{C8F981DA-6C8D-4324-A978-D899796A424C}" presName="parTx" presStyleLbl="revTx" presStyleIdx="0" presStyleCnt="6">
        <dgm:presLayoutVars>
          <dgm:chMax val="0"/>
          <dgm:chPref val="0"/>
        </dgm:presLayoutVars>
      </dgm:prSet>
      <dgm:spPr/>
    </dgm:pt>
    <dgm:pt modelId="{BCA68D2C-216E-4F12-83F1-90C9376868B7}" type="pres">
      <dgm:prSet presAssocID="{F1DEEA5F-3F08-4ABF-88AA-138BFD9F582C}" presName="sibTrans" presStyleCnt="0"/>
      <dgm:spPr/>
    </dgm:pt>
    <dgm:pt modelId="{DEC1D8F9-4726-4ECD-BC0D-95B38FC09F84}" type="pres">
      <dgm:prSet presAssocID="{4CDF4DA9-7393-49AA-9642-9B3DC695D6C3}" presName="compNode" presStyleCnt="0"/>
      <dgm:spPr/>
    </dgm:pt>
    <dgm:pt modelId="{E0FE9F10-5834-45DE-8B64-A16F83F2E394}" type="pres">
      <dgm:prSet presAssocID="{4CDF4DA9-7393-49AA-9642-9B3DC695D6C3}" presName="bgRect" presStyleLbl="bgShp" presStyleIdx="1" presStyleCnt="6"/>
      <dgm:spPr/>
    </dgm:pt>
    <dgm:pt modelId="{C4E2D041-E893-41D5-B0A2-88CA6DF39640}" type="pres">
      <dgm:prSet presAssocID="{4CDF4DA9-7393-49AA-9642-9B3DC695D6C3}"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FF6DEE18-1547-4204-A765-C9869CDCEC0C}" type="pres">
      <dgm:prSet presAssocID="{4CDF4DA9-7393-49AA-9642-9B3DC695D6C3}" presName="spaceRect" presStyleCnt="0"/>
      <dgm:spPr/>
    </dgm:pt>
    <dgm:pt modelId="{03545749-226A-461D-BDA3-8168D212DF49}" type="pres">
      <dgm:prSet presAssocID="{4CDF4DA9-7393-49AA-9642-9B3DC695D6C3}" presName="parTx" presStyleLbl="revTx" presStyleIdx="1" presStyleCnt="6">
        <dgm:presLayoutVars>
          <dgm:chMax val="0"/>
          <dgm:chPref val="0"/>
        </dgm:presLayoutVars>
      </dgm:prSet>
      <dgm:spPr/>
    </dgm:pt>
    <dgm:pt modelId="{64FAEF60-0490-4C6D-AD5A-6E9F2A670DE0}" type="pres">
      <dgm:prSet presAssocID="{BBB188FC-7543-4BCF-95A2-B39610B1DABF}" presName="sibTrans" presStyleCnt="0"/>
      <dgm:spPr/>
    </dgm:pt>
    <dgm:pt modelId="{92329463-156D-4E97-9D92-14EDA27E17CB}" type="pres">
      <dgm:prSet presAssocID="{CCBDA639-0394-4316-90FD-8EDE4F055EF8}" presName="compNode" presStyleCnt="0"/>
      <dgm:spPr/>
    </dgm:pt>
    <dgm:pt modelId="{C06C1D94-5CB9-4AE5-85EE-9BF88B04ADA9}" type="pres">
      <dgm:prSet presAssocID="{CCBDA639-0394-4316-90FD-8EDE4F055EF8}" presName="bgRect" presStyleLbl="bgShp" presStyleIdx="2" presStyleCnt="6"/>
      <dgm:spPr/>
    </dgm:pt>
    <dgm:pt modelId="{B93C9E13-D367-4EA0-BE8D-A05D0ED7A14D}" type="pres">
      <dgm:prSet presAssocID="{CCBDA639-0394-4316-90FD-8EDE4F055EF8}"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lloons"/>
        </a:ext>
      </dgm:extLst>
    </dgm:pt>
    <dgm:pt modelId="{F295401E-3E1E-4740-A0BF-1A33AC77FDF0}" type="pres">
      <dgm:prSet presAssocID="{CCBDA639-0394-4316-90FD-8EDE4F055EF8}" presName="spaceRect" presStyleCnt="0"/>
      <dgm:spPr/>
    </dgm:pt>
    <dgm:pt modelId="{C02024A0-E899-4A42-8673-A2367234D7B2}" type="pres">
      <dgm:prSet presAssocID="{CCBDA639-0394-4316-90FD-8EDE4F055EF8}" presName="parTx" presStyleLbl="revTx" presStyleIdx="2" presStyleCnt="6">
        <dgm:presLayoutVars>
          <dgm:chMax val="0"/>
          <dgm:chPref val="0"/>
        </dgm:presLayoutVars>
      </dgm:prSet>
      <dgm:spPr/>
    </dgm:pt>
    <dgm:pt modelId="{E9BB68FF-4F09-427F-9F77-6AA681591DE1}" type="pres">
      <dgm:prSet presAssocID="{B988A020-3FBD-4DF0-A793-9B74E0EEE525}" presName="sibTrans" presStyleCnt="0"/>
      <dgm:spPr/>
    </dgm:pt>
    <dgm:pt modelId="{D3095BD4-D1BA-4351-A2EF-28D23E0A34EF}" type="pres">
      <dgm:prSet presAssocID="{C9D02D39-0B22-40E6-BF1C-710B284E4E92}" presName="compNode" presStyleCnt="0"/>
      <dgm:spPr/>
    </dgm:pt>
    <dgm:pt modelId="{F4A035E3-20DD-4E13-BCDD-87C05D2D3C65}" type="pres">
      <dgm:prSet presAssocID="{C9D02D39-0B22-40E6-BF1C-710B284E4E92}" presName="bgRect" presStyleLbl="bgShp" presStyleIdx="3" presStyleCnt="6"/>
      <dgm:spPr/>
    </dgm:pt>
    <dgm:pt modelId="{65FF7652-11E1-4BEF-84A4-4DA9DE281162}" type="pres">
      <dgm:prSet presAssocID="{C9D02D39-0B22-40E6-BF1C-710B284E4E9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ink"/>
        </a:ext>
      </dgm:extLst>
    </dgm:pt>
    <dgm:pt modelId="{AEA0C1E7-934B-459B-9032-C54F6A10E768}" type="pres">
      <dgm:prSet presAssocID="{C9D02D39-0B22-40E6-BF1C-710B284E4E92}" presName="spaceRect" presStyleCnt="0"/>
      <dgm:spPr/>
    </dgm:pt>
    <dgm:pt modelId="{3AE68553-484F-4997-BA06-A1E7A0C9F5FB}" type="pres">
      <dgm:prSet presAssocID="{C9D02D39-0B22-40E6-BF1C-710B284E4E92}" presName="parTx" presStyleLbl="revTx" presStyleIdx="3" presStyleCnt="6">
        <dgm:presLayoutVars>
          <dgm:chMax val="0"/>
          <dgm:chPref val="0"/>
        </dgm:presLayoutVars>
      </dgm:prSet>
      <dgm:spPr/>
    </dgm:pt>
    <dgm:pt modelId="{DB654AD6-EE0E-4460-B1A4-AE9AB2D3CB50}" type="pres">
      <dgm:prSet presAssocID="{5257037B-A08E-40E4-A03F-5B57AAFCD89B}" presName="sibTrans" presStyleCnt="0"/>
      <dgm:spPr/>
    </dgm:pt>
    <dgm:pt modelId="{6523B348-6793-4CE1-B43D-2AB8AC373937}" type="pres">
      <dgm:prSet presAssocID="{7A98035A-CA72-4260-B3F0-9A736C50FF89}" presName="compNode" presStyleCnt="0"/>
      <dgm:spPr/>
    </dgm:pt>
    <dgm:pt modelId="{CF45C724-6D5C-43DE-B58B-FA67E3599946}" type="pres">
      <dgm:prSet presAssocID="{7A98035A-CA72-4260-B3F0-9A736C50FF89}" presName="bgRect" presStyleLbl="bgShp" presStyleIdx="4" presStyleCnt="6"/>
      <dgm:spPr/>
    </dgm:pt>
    <dgm:pt modelId="{2B520D81-94CC-4876-B934-072B25048D25}" type="pres">
      <dgm:prSet presAssocID="{7A98035A-CA72-4260-B3F0-9A736C50FF8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Kidney"/>
        </a:ext>
      </dgm:extLst>
    </dgm:pt>
    <dgm:pt modelId="{E96E429B-9F52-419E-8CD1-9E643CD5CFEC}" type="pres">
      <dgm:prSet presAssocID="{7A98035A-CA72-4260-B3F0-9A736C50FF89}" presName="spaceRect" presStyleCnt="0"/>
      <dgm:spPr/>
    </dgm:pt>
    <dgm:pt modelId="{D6F7D216-1DD0-4121-82AF-DCB8A91A2535}" type="pres">
      <dgm:prSet presAssocID="{7A98035A-CA72-4260-B3F0-9A736C50FF89}" presName="parTx" presStyleLbl="revTx" presStyleIdx="4" presStyleCnt="6">
        <dgm:presLayoutVars>
          <dgm:chMax val="0"/>
          <dgm:chPref val="0"/>
        </dgm:presLayoutVars>
      </dgm:prSet>
      <dgm:spPr/>
    </dgm:pt>
    <dgm:pt modelId="{8861EC90-BE5A-4D86-ABD1-99B4F6A8BCB2}" type="pres">
      <dgm:prSet presAssocID="{355D26A2-DB3E-4296-8485-80944CDE10AF}" presName="sibTrans" presStyleCnt="0"/>
      <dgm:spPr/>
    </dgm:pt>
    <dgm:pt modelId="{92942E9F-9B2E-48AE-BBDB-C6A09245EED1}" type="pres">
      <dgm:prSet presAssocID="{123756EC-78F4-4FCB-8882-B99C814F3E98}" presName="compNode" presStyleCnt="0"/>
      <dgm:spPr/>
    </dgm:pt>
    <dgm:pt modelId="{451C7BEF-62EA-426F-BD33-06E926F999E3}" type="pres">
      <dgm:prSet presAssocID="{123756EC-78F4-4FCB-8882-B99C814F3E98}" presName="bgRect" presStyleLbl="bgShp" presStyleIdx="5" presStyleCnt="6"/>
      <dgm:spPr/>
    </dgm:pt>
    <dgm:pt modelId="{E44E27DE-F3AE-41A6-865C-8EFC828BA1C8}" type="pres">
      <dgm:prSet presAssocID="{123756EC-78F4-4FCB-8882-B99C814F3E98}"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icroscope"/>
        </a:ext>
      </dgm:extLst>
    </dgm:pt>
    <dgm:pt modelId="{A537D9E7-14A4-4B7A-8A05-8E509A0E4866}" type="pres">
      <dgm:prSet presAssocID="{123756EC-78F4-4FCB-8882-B99C814F3E98}" presName="spaceRect" presStyleCnt="0"/>
      <dgm:spPr/>
    </dgm:pt>
    <dgm:pt modelId="{B70182A0-229C-4EA2-BC36-C562097DB0B5}" type="pres">
      <dgm:prSet presAssocID="{123756EC-78F4-4FCB-8882-B99C814F3E98}" presName="parTx" presStyleLbl="revTx" presStyleIdx="5" presStyleCnt="6">
        <dgm:presLayoutVars>
          <dgm:chMax val="0"/>
          <dgm:chPref val="0"/>
        </dgm:presLayoutVars>
      </dgm:prSet>
      <dgm:spPr/>
    </dgm:pt>
  </dgm:ptLst>
  <dgm:cxnLst>
    <dgm:cxn modelId="{2655BA0C-6903-4B85-89A0-EF24526B041B}" srcId="{F632E657-6DE9-439B-9942-5FE2ACD6A16E}" destId="{CCBDA639-0394-4316-90FD-8EDE4F055EF8}" srcOrd="2" destOrd="0" parTransId="{3D554D70-E7A2-4711-83FF-122F3B5A77D2}" sibTransId="{B988A020-3FBD-4DF0-A793-9B74E0EEE525}"/>
    <dgm:cxn modelId="{F21F5911-062E-4287-8889-B8133AF21832}" srcId="{F632E657-6DE9-439B-9942-5FE2ACD6A16E}" destId="{7A98035A-CA72-4260-B3F0-9A736C50FF89}" srcOrd="4" destOrd="0" parTransId="{771DFFB1-98A7-4FCB-B094-3038D2D8853C}" sibTransId="{355D26A2-DB3E-4296-8485-80944CDE10AF}"/>
    <dgm:cxn modelId="{52035D38-E083-4050-84E5-48B524ABE0DA}" srcId="{F632E657-6DE9-439B-9942-5FE2ACD6A16E}" destId="{4CDF4DA9-7393-49AA-9642-9B3DC695D6C3}" srcOrd="1" destOrd="0" parTransId="{EA04506E-6ADE-41C3-A573-AD80FAC1F844}" sibTransId="{BBB188FC-7543-4BCF-95A2-B39610B1DABF}"/>
    <dgm:cxn modelId="{A578533C-2545-40D6-8DE1-EB34C6A36C6B}" type="presOf" srcId="{7A98035A-CA72-4260-B3F0-9A736C50FF89}" destId="{D6F7D216-1DD0-4121-82AF-DCB8A91A2535}" srcOrd="0" destOrd="0" presId="urn:microsoft.com/office/officeart/2018/2/layout/IconVerticalSolidList"/>
    <dgm:cxn modelId="{FA7C6167-1164-4F2F-9548-C4D4AEC7A1D7}" type="presOf" srcId="{C9D02D39-0B22-40E6-BF1C-710B284E4E92}" destId="{3AE68553-484F-4997-BA06-A1E7A0C9F5FB}" srcOrd="0" destOrd="0" presId="urn:microsoft.com/office/officeart/2018/2/layout/IconVerticalSolidList"/>
    <dgm:cxn modelId="{39C7044E-FE17-4877-8D3F-1775687F3AD3}" srcId="{F632E657-6DE9-439B-9942-5FE2ACD6A16E}" destId="{C9D02D39-0B22-40E6-BF1C-710B284E4E92}" srcOrd="3" destOrd="0" parTransId="{DA1BE547-87CC-4253-94EE-67BD0E09D9C8}" sibTransId="{5257037B-A08E-40E4-A03F-5B57AAFCD89B}"/>
    <dgm:cxn modelId="{0A46A673-2D50-4B9E-9DBC-5D0815FE7029}" srcId="{F632E657-6DE9-439B-9942-5FE2ACD6A16E}" destId="{C8F981DA-6C8D-4324-A978-D899796A424C}" srcOrd="0" destOrd="0" parTransId="{41217D4F-4ED7-4474-B9B7-1420544BEB5E}" sibTransId="{F1DEEA5F-3F08-4ABF-88AA-138BFD9F582C}"/>
    <dgm:cxn modelId="{7774FAAD-4AD6-4171-9FF0-8774668F6080}" type="presOf" srcId="{4CDF4DA9-7393-49AA-9642-9B3DC695D6C3}" destId="{03545749-226A-461D-BDA3-8168D212DF49}" srcOrd="0" destOrd="0" presId="urn:microsoft.com/office/officeart/2018/2/layout/IconVerticalSolidList"/>
    <dgm:cxn modelId="{BC356EBA-0AF9-4AC3-B9C4-802D481B232E}" type="presOf" srcId="{F632E657-6DE9-439B-9942-5FE2ACD6A16E}" destId="{4C71CE8C-8FB1-445C-A0D0-2D9B3E38B84D}" srcOrd="0" destOrd="0" presId="urn:microsoft.com/office/officeart/2018/2/layout/IconVerticalSolidList"/>
    <dgm:cxn modelId="{15E439C3-24E2-45A3-8064-CCB12252559C}" type="presOf" srcId="{123756EC-78F4-4FCB-8882-B99C814F3E98}" destId="{B70182A0-229C-4EA2-BC36-C562097DB0B5}" srcOrd="0" destOrd="0" presId="urn:microsoft.com/office/officeart/2018/2/layout/IconVerticalSolidList"/>
    <dgm:cxn modelId="{262B83C5-ED17-4ECC-B9EA-37EB364E0031}" srcId="{F632E657-6DE9-439B-9942-5FE2ACD6A16E}" destId="{123756EC-78F4-4FCB-8882-B99C814F3E98}" srcOrd="5" destOrd="0" parTransId="{A1A75496-1193-42F6-8031-321F5B2EC94D}" sibTransId="{416A88A4-3F36-4F35-9DEB-BED36B8806D6}"/>
    <dgm:cxn modelId="{C8DFEDC6-2BF4-476C-AFF8-FF4F63D8AE9C}" type="presOf" srcId="{C8F981DA-6C8D-4324-A978-D899796A424C}" destId="{E6071259-D84A-4400-8339-E1380F9B812A}" srcOrd="0" destOrd="0" presId="urn:microsoft.com/office/officeart/2018/2/layout/IconVerticalSolidList"/>
    <dgm:cxn modelId="{56ED67E1-9596-489B-8E74-D21A8B6008AA}" type="presOf" srcId="{CCBDA639-0394-4316-90FD-8EDE4F055EF8}" destId="{C02024A0-E899-4A42-8673-A2367234D7B2}" srcOrd="0" destOrd="0" presId="urn:microsoft.com/office/officeart/2018/2/layout/IconVerticalSolidList"/>
    <dgm:cxn modelId="{FAD5B522-E647-43CC-93EE-E0148274049B}" type="presParOf" srcId="{4C71CE8C-8FB1-445C-A0D0-2D9B3E38B84D}" destId="{9A524DEE-9CDB-47B7-A85C-3323033DE4F5}" srcOrd="0" destOrd="0" presId="urn:microsoft.com/office/officeart/2018/2/layout/IconVerticalSolidList"/>
    <dgm:cxn modelId="{6D81F2B8-AAD7-45D6-BF77-9B19363A9218}" type="presParOf" srcId="{9A524DEE-9CDB-47B7-A85C-3323033DE4F5}" destId="{5E79B05E-5DF6-4111-8C1F-2E88F1C8930D}" srcOrd="0" destOrd="0" presId="urn:microsoft.com/office/officeart/2018/2/layout/IconVerticalSolidList"/>
    <dgm:cxn modelId="{46E0C97C-1073-4E22-A07F-5667F143C7B9}" type="presParOf" srcId="{9A524DEE-9CDB-47B7-A85C-3323033DE4F5}" destId="{18708AA0-C100-42CD-9DC5-D07EBABE433D}" srcOrd="1" destOrd="0" presId="urn:microsoft.com/office/officeart/2018/2/layout/IconVerticalSolidList"/>
    <dgm:cxn modelId="{446EC294-B2DE-4CEC-8896-5D55333A4750}" type="presParOf" srcId="{9A524DEE-9CDB-47B7-A85C-3323033DE4F5}" destId="{5D073501-4D50-427B-A80C-D4EA02C58442}" srcOrd="2" destOrd="0" presId="urn:microsoft.com/office/officeart/2018/2/layout/IconVerticalSolidList"/>
    <dgm:cxn modelId="{5CA65EEB-DF6C-45AD-9D53-F8E874CC82C0}" type="presParOf" srcId="{9A524DEE-9CDB-47B7-A85C-3323033DE4F5}" destId="{E6071259-D84A-4400-8339-E1380F9B812A}" srcOrd="3" destOrd="0" presId="urn:microsoft.com/office/officeart/2018/2/layout/IconVerticalSolidList"/>
    <dgm:cxn modelId="{B2B6DE91-DABD-4338-8C74-8A5ECAFC183B}" type="presParOf" srcId="{4C71CE8C-8FB1-445C-A0D0-2D9B3E38B84D}" destId="{BCA68D2C-216E-4F12-83F1-90C9376868B7}" srcOrd="1" destOrd="0" presId="urn:microsoft.com/office/officeart/2018/2/layout/IconVerticalSolidList"/>
    <dgm:cxn modelId="{99B98EBC-95E6-4F48-AB0E-F458CA3958E9}" type="presParOf" srcId="{4C71CE8C-8FB1-445C-A0D0-2D9B3E38B84D}" destId="{DEC1D8F9-4726-4ECD-BC0D-95B38FC09F84}" srcOrd="2" destOrd="0" presId="urn:microsoft.com/office/officeart/2018/2/layout/IconVerticalSolidList"/>
    <dgm:cxn modelId="{29029364-0CCC-4F5C-892C-852C6553632C}" type="presParOf" srcId="{DEC1D8F9-4726-4ECD-BC0D-95B38FC09F84}" destId="{E0FE9F10-5834-45DE-8B64-A16F83F2E394}" srcOrd="0" destOrd="0" presId="urn:microsoft.com/office/officeart/2018/2/layout/IconVerticalSolidList"/>
    <dgm:cxn modelId="{01ACB5BA-4DFF-4154-B452-B6572EE781C0}" type="presParOf" srcId="{DEC1D8F9-4726-4ECD-BC0D-95B38FC09F84}" destId="{C4E2D041-E893-41D5-B0A2-88CA6DF39640}" srcOrd="1" destOrd="0" presId="urn:microsoft.com/office/officeart/2018/2/layout/IconVerticalSolidList"/>
    <dgm:cxn modelId="{33ECB59B-DC29-439E-804B-1CBFFD931702}" type="presParOf" srcId="{DEC1D8F9-4726-4ECD-BC0D-95B38FC09F84}" destId="{FF6DEE18-1547-4204-A765-C9869CDCEC0C}" srcOrd="2" destOrd="0" presId="urn:microsoft.com/office/officeart/2018/2/layout/IconVerticalSolidList"/>
    <dgm:cxn modelId="{21FE97BB-E645-4473-AB23-E2BA99F705F3}" type="presParOf" srcId="{DEC1D8F9-4726-4ECD-BC0D-95B38FC09F84}" destId="{03545749-226A-461D-BDA3-8168D212DF49}" srcOrd="3" destOrd="0" presId="urn:microsoft.com/office/officeart/2018/2/layout/IconVerticalSolidList"/>
    <dgm:cxn modelId="{44D923DE-6983-4B06-89F3-51F4A806EA5F}" type="presParOf" srcId="{4C71CE8C-8FB1-445C-A0D0-2D9B3E38B84D}" destId="{64FAEF60-0490-4C6D-AD5A-6E9F2A670DE0}" srcOrd="3" destOrd="0" presId="urn:microsoft.com/office/officeart/2018/2/layout/IconVerticalSolidList"/>
    <dgm:cxn modelId="{58E64953-6190-4F56-8AE2-060DEE007664}" type="presParOf" srcId="{4C71CE8C-8FB1-445C-A0D0-2D9B3E38B84D}" destId="{92329463-156D-4E97-9D92-14EDA27E17CB}" srcOrd="4" destOrd="0" presId="urn:microsoft.com/office/officeart/2018/2/layout/IconVerticalSolidList"/>
    <dgm:cxn modelId="{7DF6B65D-EF73-4AD6-9C53-327DE935987B}" type="presParOf" srcId="{92329463-156D-4E97-9D92-14EDA27E17CB}" destId="{C06C1D94-5CB9-4AE5-85EE-9BF88B04ADA9}" srcOrd="0" destOrd="0" presId="urn:microsoft.com/office/officeart/2018/2/layout/IconVerticalSolidList"/>
    <dgm:cxn modelId="{12E3CDE2-8F25-4014-908F-615300A15B0B}" type="presParOf" srcId="{92329463-156D-4E97-9D92-14EDA27E17CB}" destId="{B93C9E13-D367-4EA0-BE8D-A05D0ED7A14D}" srcOrd="1" destOrd="0" presId="urn:microsoft.com/office/officeart/2018/2/layout/IconVerticalSolidList"/>
    <dgm:cxn modelId="{704F8A9D-6716-49EA-AD59-F61A7BE4F264}" type="presParOf" srcId="{92329463-156D-4E97-9D92-14EDA27E17CB}" destId="{F295401E-3E1E-4740-A0BF-1A33AC77FDF0}" srcOrd="2" destOrd="0" presId="urn:microsoft.com/office/officeart/2018/2/layout/IconVerticalSolidList"/>
    <dgm:cxn modelId="{4ADAC232-9CBF-4704-8F9E-480041BC4E7B}" type="presParOf" srcId="{92329463-156D-4E97-9D92-14EDA27E17CB}" destId="{C02024A0-E899-4A42-8673-A2367234D7B2}" srcOrd="3" destOrd="0" presId="urn:microsoft.com/office/officeart/2018/2/layout/IconVerticalSolidList"/>
    <dgm:cxn modelId="{38943AE7-33EA-4DFF-8AF8-BA1B560C7F4E}" type="presParOf" srcId="{4C71CE8C-8FB1-445C-A0D0-2D9B3E38B84D}" destId="{E9BB68FF-4F09-427F-9F77-6AA681591DE1}" srcOrd="5" destOrd="0" presId="urn:microsoft.com/office/officeart/2018/2/layout/IconVerticalSolidList"/>
    <dgm:cxn modelId="{93D7FA88-F71E-4DDB-B542-1DF73B0A3A0E}" type="presParOf" srcId="{4C71CE8C-8FB1-445C-A0D0-2D9B3E38B84D}" destId="{D3095BD4-D1BA-4351-A2EF-28D23E0A34EF}" srcOrd="6" destOrd="0" presId="urn:microsoft.com/office/officeart/2018/2/layout/IconVerticalSolidList"/>
    <dgm:cxn modelId="{F413E765-9CC2-41F4-95A3-8432C2F28F32}" type="presParOf" srcId="{D3095BD4-D1BA-4351-A2EF-28D23E0A34EF}" destId="{F4A035E3-20DD-4E13-BCDD-87C05D2D3C65}" srcOrd="0" destOrd="0" presId="urn:microsoft.com/office/officeart/2018/2/layout/IconVerticalSolidList"/>
    <dgm:cxn modelId="{0679EFF6-520B-4A2B-9293-68152D95FB16}" type="presParOf" srcId="{D3095BD4-D1BA-4351-A2EF-28D23E0A34EF}" destId="{65FF7652-11E1-4BEF-84A4-4DA9DE281162}" srcOrd="1" destOrd="0" presId="urn:microsoft.com/office/officeart/2018/2/layout/IconVerticalSolidList"/>
    <dgm:cxn modelId="{DA3927FC-4912-4B9F-A7F8-B73B22B9610A}" type="presParOf" srcId="{D3095BD4-D1BA-4351-A2EF-28D23E0A34EF}" destId="{AEA0C1E7-934B-459B-9032-C54F6A10E768}" srcOrd="2" destOrd="0" presId="urn:microsoft.com/office/officeart/2018/2/layout/IconVerticalSolidList"/>
    <dgm:cxn modelId="{21B2141F-338B-4DAD-8107-FDB78E6BE7E7}" type="presParOf" srcId="{D3095BD4-D1BA-4351-A2EF-28D23E0A34EF}" destId="{3AE68553-484F-4997-BA06-A1E7A0C9F5FB}" srcOrd="3" destOrd="0" presId="urn:microsoft.com/office/officeart/2018/2/layout/IconVerticalSolidList"/>
    <dgm:cxn modelId="{7D72A984-06EA-46B7-ACE0-F93C668FE982}" type="presParOf" srcId="{4C71CE8C-8FB1-445C-A0D0-2D9B3E38B84D}" destId="{DB654AD6-EE0E-4460-B1A4-AE9AB2D3CB50}" srcOrd="7" destOrd="0" presId="urn:microsoft.com/office/officeart/2018/2/layout/IconVerticalSolidList"/>
    <dgm:cxn modelId="{1C2D48A0-3D11-4094-94D7-ABBF52DEEB97}" type="presParOf" srcId="{4C71CE8C-8FB1-445C-A0D0-2D9B3E38B84D}" destId="{6523B348-6793-4CE1-B43D-2AB8AC373937}" srcOrd="8" destOrd="0" presId="urn:microsoft.com/office/officeart/2018/2/layout/IconVerticalSolidList"/>
    <dgm:cxn modelId="{592DBB83-D382-4A7E-9A65-3903E9D408F7}" type="presParOf" srcId="{6523B348-6793-4CE1-B43D-2AB8AC373937}" destId="{CF45C724-6D5C-43DE-B58B-FA67E3599946}" srcOrd="0" destOrd="0" presId="urn:microsoft.com/office/officeart/2018/2/layout/IconVerticalSolidList"/>
    <dgm:cxn modelId="{EC9D0C96-EC78-4616-899C-E19DD4B695C4}" type="presParOf" srcId="{6523B348-6793-4CE1-B43D-2AB8AC373937}" destId="{2B520D81-94CC-4876-B934-072B25048D25}" srcOrd="1" destOrd="0" presId="urn:microsoft.com/office/officeart/2018/2/layout/IconVerticalSolidList"/>
    <dgm:cxn modelId="{EC3F3785-12A4-4342-892C-1531739D3E04}" type="presParOf" srcId="{6523B348-6793-4CE1-B43D-2AB8AC373937}" destId="{E96E429B-9F52-419E-8CD1-9E643CD5CFEC}" srcOrd="2" destOrd="0" presId="urn:microsoft.com/office/officeart/2018/2/layout/IconVerticalSolidList"/>
    <dgm:cxn modelId="{AB352FEC-B23D-42A8-942C-E2AB9BE8FC65}" type="presParOf" srcId="{6523B348-6793-4CE1-B43D-2AB8AC373937}" destId="{D6F7D216-1DD0-4121-82AF-DCB8A91A2535}" srcOrd="3" destOrd="0" presId="urn:microsoft.com/office/officeart/2018/2/layout/IconVerticalSolidList"/>
    <dgm:cxn modelId="{4AC5470F-C30C-4E45-9A0D-B803ED237883}" type="presParOf" srcId="{4C71CE8C-8FB1-445C-A0D0-2D9B3E38B84D}" destId="{8861EC90-BE5A-4D86-ABD1-99B4F6A8BCB2}" srcOrd="9" destOrd="0" presId="urn:microsoft.com/office/officeart/2018/2/layout/IconVerticalSolidList"/>
    <dgm:cxn modelId="{3253EF68-73D8-4307-AD54-2AE999858F32}" type="presParOf" srcId="{4C71CE8C-8FB1-445C-A0D0-2D9B3E38B84D}" destId="{92942E9F-9B2E-48AE-BBDB-C6A09245EED1}" srcOrd="10" destOrd="0" presId="urn:microsoft.com/office/officeart/2018/2/layout/IconVerticalSolidList"/>
    <dgm:cxn modelId="{0652EFE3-8B0F-4488-90C1-F9989CD3FAC7}" type="presParOf" srcId="{92942E9F-9B2E-48AE-BBDB-C6A09245EED1}" destId="{451C7BEF-62EA-426F-BD33-06E926F999E3}" srcOrd="0" destOrd="0" presId="urn:microsoft.com/office/officeart/2018/2/layout/IconVerticalSolidList"/>
    <dgm:cxn modelId="{9EAB562D-D602-41CB-B346-2AF423128544}" type="presParOf" srcId="{92942E9F-9B2E-48AE-BBDB-C6A09245EED1}" destId="{E44E27DE-F3AE-41A6-865C-8EFC828BA1C8}" srcOrd="1" destOrd="0" presId="urn:microsoft.com/office/officeart/2018/2/layout/IconVerticalSolidList"/>
    <dgm:cxn modelId="{C8025827-6A5D-408E-B050-7F49430B981F}" type="presParOf" srcId="{92942E9F-9B2E-48AE-BBDB-C6A09245EED1}" destId="{A537D9E7-14A4-4B7A-8A05-8E509A0E4866}" srcOrd="2" destOrd="0" presId="urn:microsoft.com/office/officeart/2018/2/layout/IconVerticalSolidList"/>
    <dgm:cxn modelId="{FCBBAD42-5CB0-49A2-B42B-82B0B4982698}" type="presParOf" srcId="{92942E9F-9B2E-48AE-BBDB-C6A09245EED1}" destId="{B70182A0-229C-4EA2-BC36-C562097DB0B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C2550B-D829-4783-84EF-34736A871EBF}"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15257A13-0AEF-49EA-8E83-373BFAD72FF1}">
      <dgm:prSet/>
      <dgm:spPr/>
      <dgm:t>
        <a:bodyPr/>
        <a:lstStyle/>
        <a:p>
          <a:r>
            <a:rPr lang="en-GB"/>
            <a:t>Subjective</a:t>
          </a:r>
          <a:endParaRPr lang="en-US"/>
        </a:p>
      </dgm:t>
    </dgm:pt>
    <dgm:pt modelId="{95DE93CC-C520-45F8-BEEA-00DE8E292179}" type="parTrans" cxnId="{A7E277A7-8E2F-434F-8066-C31721B7807A}">
      <dgm:prSet/>
      <dgm:spPr/>
      <dgm:t>
        <a:bodyPr/>
        <a:lstStyle/>
        <a:p>
          <a:endParaRPr lang="en-US"/>
        </a:p>
      </dgm:t>
    </dgm:pt>
    <dgm:pt modelId="{3445A036-8F45-4923-BED5-653CC31BD67B}" type="sibTrans" cxnId="{A7E277A7-8E2F-434F-8066-C31721B7807A}">
      <dgm:prSet/>
      <dgm:spPr/>
      <dgm:t>
        <a:bodyPr/>
        <a:lstStyle/>
        <a:p>
          <a:endParaRPr lang="en-US"/>
        </a:p>
      </dgm:t>
    </dgm:pt>
    <dgm:pt modelId="{0BB33CA4-6709-4E52-A511-860193E146FF}">
      <dgm:prSet/>
      <dgm:spPr/>
      <dgm:t>
        <a:bodyPr/>
        <a:lstStyle/>
        <a:p>
          <a:r>
            <a:rPr lang="en-GB"/>
            <a:t>Objective</a:t>
          </a:r>
          <a:endParaRPr lang="en-US"/>
        </a:p>
      </dgm:t>
    </dgm:pt>
    <dgm:pt modelId="{75EC06B4-80B7-427E-80FD-E9A4050CCEC6}" type="parTrans" cxnId="{C3E3943C-5C50-4186-ABAC-85DEFB98408E}">
      <dgm:prSet/>
      <dgm:spPr/>
      <dgm:t>
        <a:bodyPr/>
        <a:lstStyle/>
        <a:p>
          <a:endParaRPr lang="en-US"/>
        </a:p>
      </dgm:t>
    </dgm:pt>
    <dgm:pt modelId="{2C0EE1AB-6139-4DE0-B3AB-017C37CA8E9D}" type="sibTrans" cxnId="{C3E3943C-5C50-4186-ABAC-85DEFB98408E}">
      <dgm:prSet/>
      <dgm:spPr/>
      <dgm:t>
        <a:bodyPr/>
        <a:lstStyle/>
        <a:p>
          <a:endParaRPr lang="en-US"/>
        </a:p>
      </dgm:t>
    </dgm:pt>
    <dgm:pt modelId="{76C8C7FB-0075-4715-8717-4ACBEF9772F3}" type="pres">
      <dgm:prSet presAssocID="{BDC2550B-D829-4783-84EF-34736A871EBF}" presName="vert0" presStyleCnt="0">
        <dgm:presLayoutVars>
          <dgm:dir/>
          <dgm:animOne val="branch"/>
          <dgm:animLvl val="lvl"/>
        </dgm:presLayoutVars>
      </dgm:prSet>
      <dgm:spPr/>
    </dgm:pt>
    <dgm:pt modelId="{17BFFDE9-852D-4B9F-8605-B00D1361E331}" type="pres">
      <dgm:prSet presAssocID="{15257A13-0AEF-49EA-8E83-373BFAD72FF1}" presName="thickLine" presStyleLbl="alignNode1" presStyleIdx="0" presStyleCnt="2"/>
      <dgm:spPr/>
    </dgm:pt>
    <dgm:pt modelId="{61D8E4BE-F8DB-45AD-8661-13405FA097C8}" type="pres">
      <dgm:prSet presAssocID="{15257A13-0AEF-49EA-8E83-373BFAD72FF1}" presName="horz1" presStyleCnt="0"/>
      <dgm:spPr/>
    </dgm:pt>
    <dgm:pt modelId="{367C8A98-245F-40C3-AF1A-E3506C359696}" type="pres">
      <dgm:prSet presAssocID="{15257A13-0AEF-49EA-8E83-373BFAD72FF1}" presName="tx1" presStyleLbl="revTx" presStyleIdx="0" presStyleCnt="2"/>
      <dgm:spPr/>
    </dgm:pt>
    <dgm:pt modelId="{B3136A7C-9474-4C16-A3F7-28C90655ED5E}" type="pres">
      <dgm:prSet presAssocID="{15257A13-0AEF-49EA-8E83-373BFAD72FF1}" presName="vert1" presStyleCnt="0"/>
      <dgm:spPr/>
    </dgm:pt>
    <dgm:pt modelId="{D3C9A598-F2DC-48C8-B955-3B55204F0705}" type="pres">
      <dgm:prSet presAssocID="{0BB33CA4-6709-4E52-A511-860193E146FF}" presName="thickLine" presStyleLbl="alignNode1" presStyleIdx="1" presStyleCnt="2"/>
      <dgm:spPr/>
    </dgm:pt>
    <dgm:pt modelId="{008B41C6-9F01-4214-B460-A7D5CFDFE29E}" type="pres">
      <dgm:prSet presAssocID="{0BB33CA4-6709-4E52-A511-860193E146FF}" presName="horz1" presStyleCnt="0"/>
      <dgm:spPr/>
    </dgm:pt>
    <dgm:pt modelId="{51C6EDBF-A55F-456E-AA3F-E078C6951F53}" type="pres">
      <dgm:prSet presAssocID="{0BB33CA4-6709-4E52-A511-860193E146FF}" presName="tx1" presStyleLbl="revTx" presStyleIdx="1" presStyleCnt="2"/>
      <dgm:spPr/>
    </dgm:pt>
    <dgm:pt modelId="{05D2D2B9-D483-45DE-A35F-D87DA702D789}" type="pres">
      <dgm:prSet presAssocID="{0BB33CA4-6709-4E52-A511-860193E146FF}" presName="vert1" presStyleCnt="0"/>
      <dgm:spPr/>
    </dgm:pt>
  </dgm:ptLst>
  <dgm:cxnLst>
    <dgm:cxn modelId="{77A9FF2E-BF67-404C-B45D-BC5CEACD0328}" type="presOf" srcId="{0BB33CA4-6709-4E52-A511-860193E146FF}" destId="{51C6EDBF-A55F-456E-AA3F-E078C6951F53}" srcOrd="0" destOrd="0" presId="urn:microsoft.com/office/officeart/2008/layout/LinedList"/>
    <dgm:cxn modelId="{C3E3943C-5C50-4186-ABAC-85DEFB98408E}" srcId="{BDC2550B-D829-4783-84EF-34736A871EBF}" destId="{0BB33CA4-6709-4E52-A511-860193E146FF}" srcOrd="1" destOrd="0" parTransId="{75EC06B4-80B7-427E-80FD-E9A4050CCEC6}" sibTransId="{2C0EE1AB-6139-4DE0-B3AB-017C37CA8E9D}"/>
    <dgm:cxn modelId="{057E7765-1E04-4E92-8E48-7B34F684A551}" type="presOf" srcId="{BDC2550B-D829-4783-84EF-34736A871EBF}" destId="{76C8C7FB-0075-4715-8717-4ACBEF9772F3}" srcOrd="0" destOrd="0" presId="urn:microsoft.com/office/officeart/2008/layout/LinedList"/>
    <dgm:cxn modelId="{A7E277A7-8E2F-434F-8066-C31721B7807A}" srcId="{BDC2550B-D829-4783-84EF-34736A871EBF}" destId="{15257A13-0AEF-49EA-8E83-373BFAD72FF1}" srcOrd="0" destOrd="0" parTransId="{95DE93CC-C520-45F8-BEEA-00DE8E292179}" sibTransId="{3445A036-8F45-4923-BED5-653CC31BD67B}"/>
    <dgm:cxn modelId="{298935FC-CBED-4544-BDA8-3D9B57A1F304}" type="presOf" srcId="{15257A13-0AEF-49EA-8E83-373BFAD72FF1}" destId="{367C8A98-245F-40C3-AF1A-E3506C359696}" srcOrd="0" destOrd="0" presId="urn:microsoft.com/office/officeart/2008/layout/LinedList"/>
    <dgm:cxn modelId="{31989B8E-FA08-4CBE-A477-0C3D1AD6D8FC}" type="presParOf" srcId="{76C8C7FB-0075-4715-8717-4ACBEF9772F3}" destId="{17BFFDE9-852D-4B9F-8605-B00D1361E331}" srcOrd="0" destOrd="0" presId="urn:microsoft.com/office/officeart/2008/layout/LinedList"/>
    <dgm:cxn modelId="{49D42661-A67E-43CA-8940-697F41ACBD1E}" type="presParOf" srcId="{76C8C7FB-0075-4715-8717-4ACBEF9772F3}" destId="{61D8E4BE-F8DB-45AD-8661-13405FA097C8}" srcOrd="1" destOrd="0" presId="urn:microsoft.com/office/officeart/2008/layout/LinedList"/>
    <dgm:cxn modelId="{D0D3A52C-7A32-45BF-AD97-0D779DE87EA6}" type="presParOf" srcId="{61D8E4BE-F8DB-45AD-8661-13405FA097C8}" destId="{367C8A98-245F-40C3-AF1A-E3506C359696}" srcOrd="0" destOrd="0" presId="urn:microsoft.com/office/officeart/2008/layout/LinedList"/>
    <dgm:cxn modelId="{3FA37A22-52F5-4BDB-9B1C-A6A9FF9EB709}" type="presParOf" srcId="{61D8E4BE-F8DB-45AD-8661-13405FA097C8}" destId="{B3136A7C-9474-4C16-A3F7-28C90655ED5E}" srcOrd="1" destOrd="0" presId="urn:microsoft.com/office/officeart/2008/layout/LinedList"/>
    <dgm:cxn modelId="{A9D6E22B-6709-41F7-9569-B6E2AB26D30D}" type="presParOf" srcId="{76C8C7FB-0075-4715-8717-4ACBEF9772F3}" destId="{D3C9A598-F2DC-48C8-B955-3B55204F0705}" srcOrd="2" destOrd="0" presId="urn:microsoft.com/office/officeart/2008/layout/LinedList"/>
    <dgm:cxn modelId="{9E8A2136-5AB7-45B8-910F-D6A47BBE9A13}" type="presParOf" srcId="{76C8C7FB-0075-4715-8717-4ACBEF9772F3}" destId="{008B41C6-9F01-4214-B460-A7D5CFDFE29E}" srcOrd="3" destOrd="0" presId="urn:microsoft.com/office/officeart/2008/layout/LinedList"/>
    <dgm:cxn modelId="{ADE0884B-DBA6-46AF-AF84-B33C6E651832}" type="presParOf" srcId="{008B41C6-9F01-4214-B460-A7D5CFDFE29E}" destId="{51C6EDBF-A55F-456E-AA3F-E078C6951F53}" srcOrd="0" destOrd="0" presId="urn:microsoft.com/office/officeart/2008/layout/LinedList"/>
    <dgm:cxn modelId="{17ED280E-E738-4D86-A38E-CD3DDB5F72E8}" type="presParOf" srcId="{008B41C6-9F01-4214-B460-A7D5CFDFE29E}" destId="{05D2D2B9-D483-45DE-A35F-D87DA702D78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D30CC5-7D9F-42ED-804F-38EEE093B01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EF58A54-9997-4BFF-AEA6-ECEA3A4BA9A5}">
      <dgm:prSet/>
      <dgm:spPr/>
      <dgm:t>
        <a:bodyPr/>
        <a:lstStyle/>
        <a:p>
          <a:r>
            <a:rPr lang="en-US" b="1" u="sng"/>
            <a:t>Value freedom – Do Sociologists bring their own values into their research?</a:t>
          </a:r>
          <a:endParaRPr lang="en-US"/>
        </a:p>
      </dgm:t>
    </dgm:pt>
    <dgm:pt modelId="{623A3FF4-DDCC-474F-A7E2-064E8A5EBF31}" type="parTrans" cxnId="{3539B60D-08C0-40D5-A793-249366101E3E}">
      <dgm:prSet/>
      <dgm:spPr/>
      <dgm:t>
        <a:bodyPr/>
        <a:lstStyle/>
        <a:p>
          <a:endParaRPr lang="en-US"/>
        </a:p>
      </dgm:t>
    </dgm:pt>
    <dgm:pt modelId="{17CD9FDA-DEA3-4B13-AD4E-1D580581904E}" type="sibTrans" cxnId="{3539B60D-08C0-40D5-A793-249366101E3E}">
      <dgm:prSet/>
      <dgm:spPr/>
      <dgm:t>
        <a:bodyPr/>
        <a:lstStyle/>
        <a:p>
          <a:endParaRPr lang="en-US"/>
        </a:p>
      </dgm:t>
    </dgm:pt>
    <dgm:pt modelId="{8EF1C668-6F67-4D06-8F25-717BE6401D8F}">
      <dgm:prSet/>
      <dgm:spPr/>
      <dgm:t>
        <a:bodyPr/>
        <a:lstStyle/>
        <a:p>
          <a:r>
            <a:rPr lang="en-US"/>
            <a:t>Marxists, interactionists and feminists argue for a </a:t>
          </a:r>
          <a:r>
            <a:rPr lang="en-US" b="1"/>
            <a:t>committed</a:t>
          </a:r>
          <a:r>
            <a:rPr lang="en-US"/>
            <a:t> sociology in which the sociologist spells out the importance of their values to their research.  </a:t>
          </a:r>
        </a:p>
      </dgm:t>
    </dgm:pt>
    <dgm:pt modelId="{7353FD18-6800-452C-BB08-B02389B32176}" type="parTrans" cxnId="{167D90BE-A384-4E31-8CB9-2E1AB37258FF}">
      <dgm:prSet/>
      <dgm:spPr/>
      <dgm:t>
        <a:bodyPr/>
        <a:lstStyle/>
        <a:p>
          <a:endParaRPr lang="en-US"/>
        </a:p>
      </dgm:t>
    </dgm:pt>
    <dgm:pt modelId="{6847177F-B725-41EF-998E-8B60A2476037}" type="sibTrans" cxnId="{167D90BE-A384-4E31-8CB9-2E1AB37258FF}">
      <dgm:prSet/>
      <dgm:spPr/>
      <dgm:t>
        <a:bodyPr/>
        <a:lstStyle/>
        <a:p>
          <a:endParaRPr lang="en-US"/>
        </a:p>
      </dgm:t>
    </dgm:pt>
    <dgm:pt modelId="{F9771D26-AB1E-49E4-A79C-A2CD00914326}" type="pres">
      <dgm:prSet presAssocID="{F9D30CC5-7D9F-42ED-804F-38EEE093B015}" presName="linear" presStyleCnt="0">
        <dgm:presLayoutVars>
          <dgm:animLvl val="lvl"/>
          <dgm:resizeHandles val="exact"/>
        </dgm:presLayoutVars>
      </dgm:prSet>
      <dgm:spPr/>
    </dgm:pt>
    <dgm:pt modelId="{1CEDF85C-FF4E-4387-A3E8-6E055800643E}" type="pres">
      <dgm:prSet presAssocID="{FEF58A54-9997-4BFF-AEA6-ECEA3A4BA9A5}" presName="parentText" presStyleLbl="node1" presStyleIdx="0" presStyleCnt="2">
        <dgm:presLayoutVars>
          <dgm:chMax val="0"/>
          <dgm:bulletEnabled val="1"/>
        </dgm:presLayoutVars>
      </dgm:prSet>
      <dgm:spPr/>
    </dgm:pt>
    <dgm:pt modelId="{96B996D5-980E-483B-8EC1-248BE134C5BD}" type="pres">
      <dgm:prSet presAssocID="{17CD9FDA-DEA3-4B13-AD4E-1D580581904E}" presName="spacer" presStyleCnt="0"/>
      <dgm:spPr/>
    </dgm:pt>
    <dgm:pt modelId="{3EBFE422-D397-4F29-9FA2-05B7A55F12A7}" type="pres">
      <dgm:prSet presAssocID="{8EF1C668-6F67-4D06-8F25-717BE6401D8F}" presName="parentText" presStyleLbl="node1" presStyleIdx="1" presStyleCnt="2">
        <dgm:presLayoutVars>
          <dgm:chMax val="0"/>
          <dgm:bulletEnabled val="1"/>
        </dgm:presLayoutVars>
      </dgm:prSet>
      <dgm:spPr/>
    </dgm:pt>
  </dgm:ptLst>
  <dgm:cxnLst>
    <dgm:cxn modelId="{3539B60D-08C0-40D5-A793-249366101E3E}" srcId="{F9D30CC5-7D9F-42ED-804F-38EEE093B015}" destId="{FEF58A54-9997-4BFF-AEA6-ECEA3A4BA9A5}" srcOrd="0" destOrd="0" parTransId="{623A3FF4-DDCC-474F-A7E2-064E8A5EBF31}" sibTransId="{17CD9FDA-DEA3-4B13-AD4E-1D580581904E}"/>
    <dgm:cxn modelId="{167D90BE-A384-4E31-8CB9-2E1AB37258FF}" srcId="{F9D30CC5-7D9F-42ED-804F-38EEE093B015}" destId="{8EF1C668-6F67-4D06-8F25-717BE6401D8F}" srcOrd="1" destOrd="0" parTransId="{7353FD18-6800-452C-BB08-B02389B32176}" sibTransId="{6847177F-B725-41EF-998E-8B60A2476037}"/>
    <dgm:cxn modelId="{6756B6CE-7E06-4B66-A7F5-09B87E3D60F0}" type="presOf" srcId="{FEF58A54-9997-4BFF-AEA6-ECEA3A4BA9A5}" destId="{1CEDF85C-FF4E-4387-A3E8-6E055800643E}" srcOrd="0" destOrd="0" presId="urn:microsoft.com/office/officeart/2005/8/layout/vList2"/>
    <dgm:cxn modelId="{7DFFA5E0-BCCC-46CC-9A09-2E972E82D7E7}" type="presOf" srcId="{F9D30CC5-7D9F-42ED-804F-38EEE093B015}" destId="{F9771D26-AB1E-49E4-A79C-A2CD00914326}" srcOrd="0" destOrd="0" presId="urn:microsoft.com/office/officeart/2005/8/layout/vList2"/>
    <dgm:cxn modelId="{1B71ECEE-75CC-4245-9B61-4A37703A391D}" type="presOf" srcId="{8EF1C668-6F67-4D06-8F25-717BE6401D8F}" destId="{3EBFE422-D397-4F29-9FA2-05B7A55F12A7}" srcOrd="0" destOrd="0" presId="urn:microsoft.com/office/officeart/2005/8/layout/vList2"/>
    <dgm:cxn modelId="{F151CA3D-B5E3-4B06-AE08-6E1349274CC7}" type="presParOf" srcId="{F9771D26-AB1E-49E4-A79C-A2CD00914326}" destId="{1CEDF85C-FF4E-4387-A3E8-6E055800643E}" srcOrd="0" destOrd="0" presId="urn:microsoft.com/office/officeart/2005/8/layout/vList2"/>
    <dgm:cxn modelId="{6230B8A8-6920-4119-81AD-F8CC78A401B5}" type="presParOf" srcId="{F9771D26-AB1E-49E4-A79C-A2CD00914326}" destId="{96B996D5-980E-483B-8EC1-248BE134C5BD}" srcOrd="1" destOrd="0" presId="urn:microsoft.com/office/officeart/2005/8/layout/vList2"/>
    <dgm:cxn modelId="{24C549EC-7A6E-4931-BD24-3EE2E638546B}" type="presParOf" srcId="{F9771D26-AB1E-49E4-A79C-A2CD00914326}" destId="{3EBFE422-D397-4F29-9FA2-05B7A55F12A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6E8A9A-9330-420B-8D69-65C5668BE24B}" type="doc">
      <dgm:prSet loTypeId="urn:microsoft.com/office/officeart/2005/8/layout/arrow5" loCatId="relationship" qsTypeId="urn:microsoft.com/office/officeart/2005/8/quickstyle/simple4" qsCatId="simple" csTypeId="urn:microsoft.com/office/officeart/2005/8/colors/colorful5" csCatId="colorful"/>
      <dgm:spPr/>
      <dgm:t>
        <a:bodyPr/>
        <a:lstStyle/>
        <a:p>
          <a:endParaRPr lang="en-US"/>
        </a:p>
      </dgm:t>
    </dgm:pt>
    <dgm:pt modelId="{3DD3E071-B527-470D-850A-A096E19199FD}">
      <dgm:prSet/>
      <dgm:spPr/>
      <dgm:t>
        <a:bodyPr/>
        <a:lstStyle/>
        <a:p>
          <a:r>
            <a:rPr lang="en-GB"/>
            <a:t>Which ones would be easy to be value free and which would be harder? </a:t>
          </a:r>
          <a:endParaRPr lang="en-US"/>
        </a:p>
      </dgm:t>
    </dgm:pt>
    <dgm:pt modelId="{8CA7B74C-4D7E-499F-A42B-7CCA5C49B68A}" type="parTrans" cxnId="{AD3BAB8B-E088-4F2E-846C-D01E0FB4D4DE}">
      <dgm:prSet/>
      <dgm:spPr/>
      <dgm:t>
        <a:bodyPr/>
        <a:lstStyle/>
        <a:p>
          <a:endParaRPr lang="en-US"/>
        </a:p>
      </dgm:t>
    </dgm:pt>
    <dgm:pt modelId="{D9215C79-7F69-4B95-9FCF-0A1D012A2597}" type="sibTrans" cxnId="{AD3BAB8B-E088-4F2E-846C-D01E0FB4D4DE}">
      <dgm:prSet/>
      <dgm:spPr/>
      <dgm:t>
        <a:bodyPr/>
        <a:lstStyle/>
        <a:p>
          <a:endParaRPr lang="en-US"/>
        </a:p>
      </dgm:t>
    </dgm:pt>
    <dgm:pt modelId="{5EDB4AFD-AE1A-4DB6-9ADD-E4A0561C718B}">
      <dgm:prSet/>
      <dgm:spPr/>
      <dgm:t>
        <a:bodyPr/>
        <a:lstStyle/>
        <a:p>
          <a:r>
            <a:rPr lang="en-GB"/>
            <a:t>Qualitative or quantitative?</a:t>
          </a:r>
          <a:endParaRPr lang="en-US"/>
        </a:p>
      </dgm:t>
    </dgm:pt>
    <dgm:pt modelId="{2FA39B78-4FC9-4DCA-8B1C-D6E18B128923}" type="parTrans" cxnId="{40A8F6F3-1D00-4933-A1A9-65032DAE450E}">
      <dgm:prSet/>
      <dgm:spPr/>
      <dgm:t>
        <a:bodyPr/>
        <a:lstStyle/>
        <a:p>
          <a:endParaRPr lang="en-US"/>
        </a:p>
      </dgm:t>
    </dgm:pt>
    <dgm:pt modelId="{6BDF71C3-9F20-47CC-BA89-60C63D420EEE}" type="sibTrans" cxnId="{40A8F6F3-1D00-4933-A1A9-65032DAE450E}">
      <dgm:prSet/>
      <dgm:spPr/>
      <dgm:t>
        <a:bodyPr/>
        <a:lstStyle/>
        <a:p>
          <a:endParaRPr lang="en-US"/>
        </a:p>
      </dgm:t>
    </dgm:pt>
    <dgm:pt modelId="{B3C5EF99-9FFF-4BB3-B32B-9F3FCDF2E5E5}" type="pres">
      <dgm:prSet presAssocID="{816E8A9A-9330-420B-8D69-65C5668BE24B}" presName="diagram" presStyleCnt="0">
        <dgm:presLayoutVars>
          <dgm:dir/>
          <dgm:resizeHandles val="exact"/>
        </dgm:presLayoutVars>
      </dgm:prSet>
      <dgm:spPr/>
    </dgm:pt>
    <dgm:pt modelId="{6F5B74B5-EE5C-448D-91D2-E81F1661A7CE}" type="pres">
      <dgm:prSet presAssocID="{3DD3E071-B527-470D-850A-A096E19199FD}" presName="arrow" presStyleLbl="node1" presStyleIdx="0" presStyleCnt="2">
        <dgm:presLayoutVars>
          <dgm:bulletEnabled val="1"/>
        </dgm:presLayoutVars>
      </dgm:prSet>
      <dgm:spPr/>
    </dgm:pt>
    <dgm:pt modelId="{3D8730B6-2318-4225-B4CB-7F034474AB01}" type="pres">
      <dgm:prSet presAssocID="{5EDB4AFD-AE1A-4DB6-9ADD-E4A0561C718B}" presName="arrow" presStyleLbl="node1" presStyleIdx="1" presStyleCnt="2">
        <dgm:presLayoutVars>
          <dgm:bulletEnabled val="1"/>
        </dgm:presLayoutVars>
      </dgm:prSet>
      <dgm:spPr/>
    </dgm:pt>
  </dgm:ptLst>
  <dgm:cxnLst>
    <dgm:cxn modelId="{33C7196C-BB29-4F5C-B87C-86FBC316AF9C}" type="presOf" srcId="{816E8A9A-9330-420B-8D69-65C5668BE24B}" destId="{B3C5EF99-9FFF-4BB3-B32B-9F3FCDF2E5E5}" srcOrd="0" destOrd="0" presId="urn:microsoft.com/office/officeart/2005/8/layout/arrow5"/>
    <dgm:cxn modelId="{CF775E7D-4262-4D9F-97DC-08A85AE5B138}" type="presOf" srcId="{3DD3E071-B527-470D-850A-A096E19199FD}" destId="{6F5B74B5-EE5C-448D-91D2-E81F1661A7CE}" srcOrd="0" destOrd="0" presId="urn:microsoft.com/office/officeart/2005/8/layout/arrow5"/>
    <dgm:cxn modelId="{AD3BAB8B-E088-4F2E-846C-D01E0FB4D4DE}" srcId="{816E8A9A-9330-420B-8D69-65C5668BE24B}" destId="{3DD3E071-B527-470D-850A-A096E19199FD}" srcOrd="0" destOrd="0" parTransId="{8CA7B74C-4D7E-499F-A42B-7CCA5C49B68A}" sibTransId="{D9215C79-7F69-4B95-9FCF-0A1D012A2597}"/>
    <dgm:cxn modelId="{1A1B65B1-9C2C-49A3-9602-830CBC47BE4B}" type="presOf" srcId="{5EDB4AFD-AE1A-4DB6-9ADD-E4A0561C718B}" destId="{3D8730B6-2318-4225-B4CB-7F034474AB01}" srcOrd="0" destOrd="0" presId="urn:microsoft.com/office/officeart/2005/8/layout/arrow5"/>
    <dgm:cxn modelId="{40A8F6F3-1D00-4933-A1A9-65032DAE450E}" srcId="{816E8A9A-9330-420B-8D69-65C5668BE24B}" destId="{5EDB4AFD-AE1A-4DB6-9ADD-E4A0561C718B}" srcOrd="1" destOrd="0" parTransId="{2FA39B78-4FC9-4DCA-8B1C-D6E18B128923}" sibTransId="{6BDF71C3-9F20-47CC-BA89-60C63D420EEE}"/>
    <dgm:cxn modelId="{CD99CAC4-27AA-46AA-A9CE-20D77CA7E2C0}" type="presParOf" srcId="{B3C5EF99-9FFF-4BB3-B32B-9F3FCDF2E5E5}" destId="{6F5B74B5-EE5C-448D-91D2-E81F1661A7CE}" srcOrd="0" destOrd="0" presId="urn:microsoft.com/office/officeart/2005/8/layout/arrow5"/>
    <dgm:cxn modelId="{E4FAD853-70D5-412C-8B43-55D2E0F7AFA3}" type="presParOf" srcId="{B3C5EF99-9FFF-4BB3-B32B-9F3FCDF2E5E5}" destId="{3D8730B6-2318-4225-B4CB-7F034474AB01}"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7E5C50-7E91-4C3E-9477-C2E0CD5BE221}"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330ACE1-F9B0-419C-8D0D-49BF9EA27F84}">
      <dgm:prSet/>
      <dgm:spPr/>
      <dgm:t>
        <a:bodyPr/>
        <a:lstStyle/>
        <a:p>
          <a:r>
            <a:rPr lang="en-US" b="1" u="sng"/>
            <a:t>Gouldner </a:t>
          </a:r>
          <a:r>
            <a:rPr lang="en-US" b="1"/>
            <a:t>it is neither possible or desirable to keep values out of research.  Impossible due to who is paying you and undesirable because they have to take responsibility for how their work is used in society. </a:t>
          </a:r>
          <a:endParaRPr lang="en-US"/>
        </a:p>
      </dgm:t>
    </dgm:pt>
    <dgm:pt modelId="{F25A7FF9-11BF-4299-B98D-A774142BFD25}" type="parTrans" cxnId="{D653818A-B077-4DD4-A5FE-429698A8D8EB}">
      <dgm:prSet/>
      <dgm:spPr/>
      <dgm:t>
        <a:bodyPr/>
        <a:lstStyle/>
        <a:p>
          <a:endParaRPr lang="en-US"/>
        </a:p>
      </dgm:t>
    </dgm:pt>
    <dgm:pt modelId="{D9861046-8389-4932-AE1F-8AA28C8CD9F1}" type="sibTrans" cxnId="{D653818A-B077-4DD4-A5FE-429698A8D8EB}">
      <dgm:prSet/>
      <dgm:spPr/>
      <dgm:t>
        <a:bodyPr/>
        <a:lstStyle/>
        <a:p>
          <a:endParaRPr lang="en-US"/>
        </a:p>
      </dgm:t>
    </dgm:pt>
    <dgm:pt modelId="{07F5C170-6D38-4907-B572-E0E5F1E88067}">
      <dgm:prSet/>
      <dgm:spPr/>
      <dgm:t>
        <a:bodyPr/>
        <a:lstStyle/>
        <a:p>
          <a:r>
            <a:rPr lang="en-US" b="1" u="sng"/>
            <a:t>Becker</a:t>
          </a:r>
          <a:r>
            <a:rPr lang="en-US" b="1"/>
            <a:t> ‘whose side are we on?’ values are always present and we should take the place of the underdog. Criminals, mental patients so that their story can be told.  Gouldner criticizes Becker and says that he takes a romantic view of disadvantaged groups.  He says it is more important to actively help those who are trying to fight back against their powerlessness.  </a:t>
          </a:r>
          <a:endParaRPr lang="en-US"/>
        </a:p>
      </dgm:t>
    </dgm:pt>
    <dgm:pt modelId="{66418BF1-E9D3-4CD6-B60B-961FAE2E05F8}" type="parTrans" cxnId="{B8621402-8872-465A-82DD-6B1DBC7C2CA7}">
      <dgm:prSet/>
      <dgm:spPr/>
      <dgm:t>
        <a:bodyPr/>
        <a:lstStyle/>
        <a:p>
          <a:endParaRPr lang="en-US"/>
        </a:p>
      </dgm:t>
    </dgm:pt>
    <dgm:pt modelId="{1E26F613-392A-43BC-80DE-B9F1C674C140}" type="sibTrans" cxnId="{B8621402-8872-465A-82DD-6B1DBC7C2CA7}">
      <dgm:prSet/>
      <dgm:spPr/>
      <dgm:t>
        <a:bodyPr/>
        <a:lstStyle/>
        <a:p>
          <a:endParaRPr lang="en-US"/>
        </a:p>
      </dgm:t>
    </dgm:pt>
    <dgm:pt modelId="{F95FA308-2D44-488D-95B7-C853144E86BF}" type="pres">
      <dgm:prSet presAssocID="{127E5C50-7E91-4C3E-9477-C2E0CD5BE221}" presName="linear" presStyleCnt="0">
        <dgm:presLayoutVars>
          <dgm:animLvl val="lvl"/>
          <dgm:resizeHandles val="exact"/>
        </dgm:presLayoutVars>
      </dgm:prSet>
      <dgm:spPr/>
    </dgm:pt>
    <dgm:pt modelId="{F43018FE-B974-408D-8CD8-5CEDF41D1B99}" type="pres">
      <dgm:prSet presAssocID="{7330ACE1-F9B0-419C-8D0D-49BF9EA27F84}" presName="parentText" presStyleLbl="node1" presStyleIdx="0" presStyleCnt="2">
        <dgm:presLayoutVars>
          <dgm:chMax val="0"/>
          <dgm:bulletEnabled val="1"/>
        </dgm:presLayoutVars>
      </dgm:prSet>
      <dgm:spPr/>
    </dgm:pt>
    <dgm:pt modelId="{618DE444-FFE9-48F1-9134-CDCC96EC0A58}" type="pres">
      <dgm:prSet presAssocID="{D9861046-8389-4932-AE1F-8AA28C8CD9F1}" presName="spacer" presStyleCnt="0"/>
      <dgm:spPr/>
    </dgm:pt>
    <dgm:pt modelId="{7EA0C12B-A105-4CC5-BA16-049FA76D0A8A}" type="pres">
      <dgm:prSet presAssocID="{07F5C170-6D38-4907-B572-E0E5F1E88067}" presName="parentText" presStyleLbl="node1" presStyleIdx="1" presStyleCnt="2">
        <dgm:presLayoutVars>
          <dgm:chMax val="0"/>
          <dgm:bulletEnabled val="1"/>
        </dgm:presLayoutVars>
      </dgm:prSet>
      <dgm:spPr/>
    </dgm:pt>
  </dgm:ptLst>
  <dgm:cxnLst>
    <dgm:cxn modelId="{B8621402-8872-465A-82DD-6B1DBC7C2CA7}" srcId="{127E5C50-7E91-4C3E-9477-C2E0CD5BE221}" destId="{07F5C170-6D38-4907-B572-E0E5F1E88067}" srcOrd="1" destOrd="0" parTransId="{66418BF1-E9D3-4CD6-B60B-961FAE2E05F8}" sibTransId="{1E26F613-392A-43BC-80DE-B9F1C674C140}"/>
    <dgm:cxn modelId="{F1D76837-82D9-4D99-BD8B-DEE6FF7E947A}" type="presOf" srcId="{127E5C50-7E91-4C3E-9477-C2E0CD5BE221}" destId="{F95FA308-2D44-488D-95B7-C853144E86BF}" srcOrd="0" destOrd="0" presId="urn:microsoft.com/office/officeart/2005/8/layout/vList2"/>
    <dgm:cxn modelId="{7B3C0642-361E-4D33-B4A3-ADF6C5EC120C}" type="presOf" srcId="{7330ACE1-F9B0-419C-8D0D-49BF9EA27F84}" destId="{F43018FE-B974-408D-8CD8-5CEDF41D1B99}" srcOrd="0" destOrd="0" presId="urn:microsoft.com/office/officeart/2005/8/layout/vList2"/>
    <dgm:cxn modelId="{8DA38F88-FD96-4CAC-9CC2-C33C8EEBA3CE}" type="presOf" srcId="{07F5C170-6D38-4907-B572-E0E5F1E88067}" destId="{7EA0C12B-A105-4CC5-BA16-049FA76D0A8A}" srcOrd="0" destOrd="0" presId="urn:microsoft.com/office/officeart/2005/8/layout/vList2"/>
    <dgm:cxn modelId="{D653818A-B077-4DD4-A5FE-429698A8D8EB}" srcId="{127E5C50-7E91-4C3E-9477-C2E0CD5BE221}" destId="{7330ACE1-F9B0-419C-8D0D-49BF9EA27F84}" srcOrd="0" destOrd="0" parTransId="{F25A7FF9-11BF-4299-B98D-A774142BFD25}" sibTransId="{D9861046-8389-4932-AE1F-8AA28C8CD9F1}"/>
    <dgm:cxn modelId="{DDDF356E-609C-4136-8CAE-7840AB66DFB8}" type="presParOf" srcId="{F95FA308-2D44-488D-95B7-C853144E86BF}" destId="{F43018FE-B974-408D-8CD8-5CEDF41D1B99}" srcOrd="0" destOrd="0" presId="urn:microsoft.com/office/officeart/2005/8/layout/vList2"/>
    <dgm:cxn modelId="{BE765517-865A-44DA-85A5-16868EBC94EE}" type="presParOf" srcId="{F95FA308-2D44-488D-95B7-C853144E86BF}" destId="{618DE444-FFE9-48F1-9134-CDCC96EC0A58}" srcOrd="1" destOrd="0" presId="urn:microsoft.com/office/officeart/2005/8/layout/vList2"/>
    <dgm:cxn modelId="{EAA5F5A7-E6BE-45EA-9DDB-C65683394DFB}" type="presParOf" srcId="{F95FA308-2D44-488D-95B7-C853144E86BF}" destId="{7EA0C12B-A105-4CC5-BA16-049FA76D0A8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79B05E-5DF6-4111-8C1F-2E88F1C8930D}">
      <dsp:nvSpPr>
        <dsp:cNvPr id="0" name=""/>
        <dsp:cNvSpPr/>
      </dsp:nvSpPr>
      <dsp:spPr>
        <a:xfrm>
          <a:off x="0" y="1901"/>
          <a:ext cx="6301601" cy="8103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708AA0-C100-42CD-9DC5-D07EBABE433D}">
      <dsp:nvSpPr>
        <dsp:cNvPr id="0" name=""/>
        <dsp:cNvSpPr/>
      </dsp:nvSpPr>
      <dsp:spPr>
        <a:xfrm>
          <a:off x="245129" y="184229"/>
          <a:ext cx="445690" cy="4456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6071259-D84A-4400-8339-E1380F9B812A}">
      <dsp:nvSpPr>
        <dsp:cNvPr id="0" name=""/>
        <dsp:cNvSpPr/>
      </dsp:nvSpPr>
      <dsp:spPr>
        <a:xfrm>
          <a:off x="935949" y="1901"/>
          <a:ext cx="5365651" cy="81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762" tIns="85762" rIns="85762" bIns="85762" numCol="1" spcCol="1270" anchor="ctr" anchorCtr="0">
          <a:noAutofit/>
        </a:bodyPr>
        <a:lstStyle/>
        <a:p>
          <a:pPr marL="0" lvl="0" indent="0" algn="l" defTabSz="844550">
            <a:lnSpc>
              <a:spcPct val="90000"/>
            </a:lnSpc>
            <a:spcBef>
              <a:spcPct val="0"/>
            </a:spcBef>
            <a:spcAft>
              <a:spcPct val="35000"/>
            </a:spcAft>
            <a:buNone/>
          </a:pPr>
          <a:r>
            <a:rPr lang="en-GB" sz="1900" kern="1200"/>
            <a:t>What do you remember about…?</a:t>
          </a:r>
          <a:endParaRPr lang="en-US" sz="1900" kern="1200"/>
        </a:p>
      </dsp:txBody>
      <dsp:txXfrm>
        <a:off x="935949" y="1901"/>
        <a:ext cx="5365651" cy="810345"/>
      </dsp:txXfrm>
    </dsp:sp>
    <dsp:sp modelId="{E0FE9F10-5834-45DE-8B64-A16F83F2E394}">
      <dsp:nvSpPr>
        <dsp:cNvPr id="0" name=""/>
        <dsp:cNvSpPr/>
      </dsp:nvSpPr>
      <dsp:spPr>
        <a:xfrm>
          <a:off x="0" y="1014833"/>
          <a:ext cx="6301601" cy="8103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E2D041-E893-41D5-B0A2-88CA6DF39640}">
      <dsp:nvSpPr>
        <dsp:cNvPr id="0" name=""/>
        <dsp:cNvSpPr/>
      </dsp:nvSpPr>
      <dsp:spPr>
        <a:xfrm>
          <a:off x="245129" y="1197161"/>
          <a:ext cx="445690" cy="44569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3545749-226A-461D-BDA3-8168D212DF49}">
      <dsp:nvSpPr>
        <dsp:cNvPr id="0" name=""/>
        <dsp:cNvSpPr/>
      </dsp:nvSpPr>
      <dsp:spPr>
        <a:xfrm>
          <a:off x="935949" y="1014833"/>
          <a:ext cx="5365651" cy="81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762" tIns="85762" rIns="85762" bIns="85762" numCol="1" spcCol="1270" anchor="ctr" anchorCtr="0">
          <a:noAutofit/>
        </a:bodyPr>
        <a:lstStyle/>
        <a:p>
          <a:pPr marL="0" lvl="0" indent="0" algn="l" defTabSz="844550">
            <a:lnSpc>
              <a:spcPct val="90000"/>
            </a:lnSpc>
            <a:spcBef>
              <a:spcPct val="0"/>
            </a:spcBef>
            <a:spcAft>
              <a:spcPct val="35000"/>
            </a:spcAft>
            <a:buNone/>
          </a:pPr>
          <a:r>
            <a:rPr lang="en-GB" sz="1900" kern="1200"/>
            <a:t>Logical positivists?</a:t>
          </a:r>
          <a:endParaRPr lang="en-US" sz="1900" kern="1200"/>
        </a:p>
      </dsp:txBody>
      <dsp:txXfrm>
        <a:off x="935949" y="1014833"/>
        <a:ext cx="5365651" cy="810345"/>
      </dsp:txXfrm>
    </dsp:sp>
    <dsp:sp modelId="{C06C1D94-5CB9-4AE5-85EE-9BF88B04ADA9}">
      <dsp:nvSpPr>
        <dsp:cNvPr id="0" name=""/>
        <dsp:cNvSpPr/>
      </dsp:nvSpPr>
      <dsp:spPr>
        <a:xfrm>
          <a:off x="0" y="2027765"/>
          <a:ext cx="6301601" cy="8103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3C9E13-D367-4EA0-BE8D-A05D0ED7A14D}">
      <dsp:nvSpPr>
        <dsp:cNvPr id="0" name=""/>
        <dsp:cNvSpPr/>
      </dsp:nvSpPr>
      <dsp:spPr>
        <a:xfrm>
          <a:off x="245129" y="2210093"/>
          <a:ext cx="445690" cy="44569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2024A0-E899-4A42-8673-A2367234D7B2}">
      <dsp:nvSpPr>
        <dsp:cNvPr id="0" name=""/>
        <dsp:cNvSpPr/>
      </dsp:nvSpPr>
      <dsp:spPr>
        <a:xfrm>
          <a:off x="935949" y="2027765"/>
          <a:ext cx="5365651" cy="81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762" tIns="85762" rIns="85762" bIns="85762" numCol="1" spcCol="1270" anchor="ctr" anchorCtr="0">
          <a:noAutofit/>
        </a:bodyPr>
        <a:lstStyle/>
        <a:p>
          <a:pPr marL="0" lvl="0" indent="0" algn="l" defTabSz="844550">
            <a:lnSpc>
              <a:spcPct val="90000"/>
            </a:lnSpc>
            <a:spcBef>
              <a:spcPct val="0"/>
            </a:spcBef>
            <a:spcAft>
              <a:spcPct val="35000"/>
            </a:spcAft>
            <a:buNone/>
          </a:pPr>
          <a:r>
            <a:rPr lang="en-GB" sz="1900" kern="1200"/>
            <a:t>Falsification?</a:t>
          </a:r>
          <a:endParaRPr lang="en-US" sz="1900" kern="1200"/>
        </a:p>
      </dsp:txBody>
      <dsp:txXfrm>
        <a:off x="935949" y="2027765"/>
        <a:ext cx="5365651" cy="810345"/>
      </dsp:txXfrm>
    </dsp:sp>
    <dsp:sp modelId="{F4A035E3-20DD-4E13-BCDD-87C05D2D3C65}">
      <dsp:nvSpPr>
        <dsp:cNvPr id="0" name=""/>
        <dsp:cNvSpPr/>
      </dsp:nvSpPr>
      <dsp:spPr>
        <a:xfrm>
          <a:off x="0" y="3040697"/>
          <a:ext cx="6301601" cy="8103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FF7652-11E1-4BEF-84A4-4DA9DE281162}">
      <dsp:nvSpPr>
        <dsp:cNvPr id="0" name=""/>
        <dsp:cNvSpPr/>
      </dsp:nvSpPr>
      <dsp:spPr>
        <a:xfrm>
          <a:off x="245129" y="3223025"/>
          <a:ext cx="445690" cy="44569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AE68553-484F-4997-BA06-A1E7A0C9F5FB}">
      <dsp:nvSpPr>
        <dsp:cNvPr id="0" name=""/>
        <dsp:cNvSpPr/>
      </dsp:nvSpPr>
      <dsp:spPr>
        <a:xfrm>
          <a:off x="935949" y="3040697"/>
          <a:ext cx="5365651" cy="81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762" tIns="85762" rIns="85762" bIns="85762" numCol="1" spcCol="1270" anchor="ctr" anchorCtr="0">
          <a:noAutofit/>
        </a:bodyPr>
        <a:lstStyle/>
        <a:p>
          <a:pPr marL="0" lvl="0" indent="0" algn="l" defTabSz="844550">
            <a:lnSpc>
              <a:spcPct val="90000"/>
            </a:lnSpc>
            <a:spcBef>
              <a:spcPct val="0"/>
            </a:spcBef>
            <a:spcAft>
              <a:spcPct val="35000"/>
            </a:spcAft>
            <a:buNone/>
          </a:pPr>
          <a:r>
            <a:rPr lang="en-GB" sz="1900" kern="1200"/>
            <a:t>Kuhn and paradigms</a:t>
          </a:r>
          <a:endParaRPr lang="en-US" sz="1900" kern="1200"/>
        </a:p>
      </dsp:txBody>
      <dsp:txXfrm>
        <a:off x="935949" y="3040697"/>
        <a:ext cx="5365651" cy="810345"/>
      </dsp:txXfrm>
    </dsp:sp>
    <dsp:sp modelId="{CF45C724-6D5C-43DE-B58B-FA67E3599946}">
      <dsp:nvSpPr>
        <dsp:cNvPr id="0" name=""/>
        <dsp:cNvSpPr/>
      </dsp:nvSpPr>
      <dsp:spPr>
        <a:xfrm>
          <a:off x="0" y="4053629"/>
          <a:ext cx="6301601" cy="8103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520D81-94CC-4876-B934-072B25048D25}">
      <dsp:nvSpPr>
        <dsp:cNvPr id="0" name=""/>
        <dsp:cNvSpPr/>
      </dsp:nvSpPr>
      <dsp:spPr>
        <a:xfrm>
          <a:off x="245129" y="4235957"/>
          <a:ext cx="445690" cy="44569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6F7D216-1DD0-4121-82AF-DCB8A91A2535}">
      <dsp:nvSpPr>
        <dsp:cNvPr id="0" name=""/>
        <dsp:cNvSpPr/>
      </dsp:nvSpPr>
      <dsp:spPr>
        <a:xfrm>
          <a:off x="935949" y="4053629"/>
          <a:ext cx="5365651" cy="81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762" tIns="85762" rIns="85762" bIns="85762" numCol="1" spcCol="1270" anchor="ctr" anchorCtr="0">
          <a:noAutofit/>
        </a:bodyPr>
        <a:lstStyle/>
        <a:p>
          <a:pPr marL="0" lvl="0" indent="0" algn="l" defTabSz="844550">
            <a:lnSpc>
              <a:spcPct val="90000"/>
            </a:lnSpc>
            <a:spcBef>
              <a:spcPct val="0"/>
            </a:spcBef>
            <a:spcAft>
              <a:spcPct val="35000"/>
            </a:spcAft>
            <a:buNone/>
          </a:pPr>
          <a:r>
            <a:rPr lang="en-GB" sz="1900" kern="1200"/>
            <a:t>Keat and Urry? </a:t>
          </a:r>
          <a:endParaRPr lang="en-US" sz="1900" kern="1200"/>
        </a:p>
      </dsp:txBody>
      <dsp:txXfrm>
        <a:off x="935949" y="4053629"/>
        <a:ext cx="5365651" cy="810345"/>
      </dsp:txXfrm>
    </dsp:sp>
    <dsp:sp modelId="{451C7BEF-62EA-426F-BD33-06E926F999E3}">
      <dsp:nvSpPr>
        <dsp:cNvPr id="0" name=""/>
        <dsp:cNvSpPr/>
      </dsp:nvSpPr>
      <dsp:spPr>
        <a:xfrm>
          <a:off x="0" y="5066561"/>
          <a:ext cx="6301601" cy="8103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4E27DE-F3AE-41A6-865C-8EFC828BA1C8}">
      <dsp:nvSpPr>
        <dsp:cNvPr id="0" name=""/>
        <dsp:cNvSpPr/>
      </dsp:nvSpPr>
      <dsp:spPr>
        <a:xfrm>
          <a:off x="245129" y="5248889"/>
          <a:ext cx="445690" cy="44569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70182A0-229C-4EA2-BC36-C562097DB0B5}">
      <dsp:nvSpPr>
        <dsp:cNvPr id="0" name=""/>
        <dsp:cNvSpPr/>
      </dsp:nvSpPr>
      <dsp:spPr>
        <a:xfrm>
          <a:off x="935949" y="5066561"/>
          <a:ext cx="5365651" cy="81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762" tIns="85762" rIns="85762" bIns="85762" numCol="1" spcCol="1270" anchor="ctr" anchorCtr="0">
          <a:noAutofit/>
        </a:bodyPr>
        <a:lstStyle/>
        <a:p>
          <a:pPr marL="0" lvl="0" indent="0" algn="l" defTabSz="844550">
            <a:lnSpc>
              <a:spcPct val="90000"/>
            </a:lnSpc>
            <a:spcBef>
              <a:spcPct val="0"/>
            </a:spcBef>
            <a:spcAft>
              <a:spcPct val="35000"/>
            </a:spcAft>
            <a:buNone/>
          </a:pPr>
          <a:r>
            <a:rPr lang="en-GB" sz="1900" kern="1200"/>
            <a:t>Which of the above think sociology could be a science? </a:t>
          </a:r>
          <a:endParaRPr lang="en-US" sz="1900" kern="1200"/>
        </a:p>
      </dsp:txBody>
      <dsp:txXfrm>
        <a:off x="935949" y="5066561"/>
        <a:ext cx="5365651" cy="8103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BFFDE9-852D-4B9F-8605-B00D1361E331}">
      <dsp:nvSpPr>
        <dsp:cNvPr id="0" name=""/>
        <dsp:cNvSpPr/>
      </dsp:nvSpPr>
      <dsp:spPr>
        <a:xfrm>
          <a:off x="0" y="0"/>
          <a:ext cx="630160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7C8A98-245F-40C3-AF1A-E3506C359696}">
      <dsp:nvSpPr>
        <dsp:cNvPr id="0" name=""/>
        <dsp:cNvSpPr/>
      </dsp:nvSpPr>
      <dsp:spPr>
        <a:xfrm>
          <a:off x="0" y="0"/>
          <a:ext cx="6301601" cy="29394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r>
            <a:rPr lang="en-GB" sz="6500" kern="1200"/>
            <a:t>Subjective</a:t>
          </a:r>
          <a:endParaRPr lang="en-US" sz="6500" kern="1200"/>
        </a:p>
      </dsp:txBody>
      <dsp:txXfrm>
        <a:off x="0" y="0"/>
        <a:ext cx="6301601" cy="2939404"/>
      </dsp:txXfrm>
    </dsp:sp>
    <dsp:sp modelId="{D3C9A598-F2DC-48C8-B955-3B55204F0705}">
      <dsp:nvSpPr>
        <dsp:cNvPr id="0" name=""/>
        <dsp:cNvSpPr/>
      </dsp:nvSpPr>
      <dsp:spPr>
        <a:xfrm>
          <a:off x="0" y="2939404"/>
          <a:ext cx="6301601"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C6EDBF-A55F-456E-AA3F-E078C6951F53}">
      <dsp:nvSpPr>
        <dsp:cNvPr id="0" name=""/>
        <dsp:cNvSpPr/>
      </dsp:nvSpPr>
      <dsp:spPr>
        <a:xfrm>
          <a:off x="0" y="2939404"/>
          <a:ext cx="6301601" cy="29394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r>
            <a:rPr lang="en-GB" sz="6500" kern="1200"/>
            <a:t>Objective</a:t>
          </a:r>
          <a:endParaRPr lang="en-US" sz="6500" kern="1200"/>
        </a:p>
      </dsp:txBody>
      <dsp:txXfrm>
        <a:off x="0" y="2939404"/>
        <a:ext cx="6301601" cy="29394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EDF85C-FF4E-4387-A3E8-6E055800643E}">
      <dsp:nvSpPr>
        <dsp:cNvPr id="0" name=""/>
        <dsp:cNvSpPr/>
      </dsp:nvSpPr>
      <dsp:spPr>
        <a:xfrm>
          <a:off x="0" y="56462"/>
          <a:ext cx="6301601" cy="283542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b="1" u="sng" kern="1200"/>
            <a:t>Value freedom – Do Sociologists bring their own values into their research?</a:t>
          </a:r>
          <a:endParaRPr lang="en-US" sz="3300" kern="1200"/>
        </a:p>
      </dsp:txBody>
      <dsp:txXfrm>
        <a:off x="138414" y="194876"/>
        <a:ext cx="6024773" cy="2558593"/>
      </dsp:txXfrm>
    </dsp:sp>
    <dsp:sp modelId="{3EBFE422-D397-4F29-9FA2-05B7A55F12A7}">
      <dsp:nvSpPr>
        <dsp:cNvPr id="0" name=""/>
        <dsp:cNvSpPr/>
      </dsp:nvSpPr>
      <dsp:spPr>
        <a:xfrm>
          <a:off x="0" y="2986924"/>
          <a:ext cx="6301601" cy="2835421"/>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Marxists, interactionists and feminists argue for a </a:t>
          </a:r>
          <a:r>
            <a:rPr lang="en-US" sz="3300" b="1" kern="1200"/>
            <a:t>committed</a:t>
          </a:r>
          <a:r>
            <a:rPr lang="en-US" sz="3300" kern="1200"/>
            <a:t> sociology in which the sociologist spells out the importance of their values to their research.  </a:t>
          </a:r>
        </a:p>
      </dsp:txBody>
      <dsp:txXfrm>
        <a:off x="138414" y="3125338"/>
        <a:ext cx="6024773" cy="25585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B74B5-EE5C-448D-91D2-E81F1661A7CE}">
      <dsp:nvSpPr>
        <dsp:cNvPr id="0" name=""/>
        <dsp:cNvSpPr/>
      </dsp:nvSpPr>
      <dsp:spPr>
        <a:xfrm rot="16200000">
          <a:off x="985" y="1126985"/>
          <a:ext cx="3199949" cy="3199949"/>
        </a:xfrm>
        <a:prstGeom prst="downArrow">
          <a:avLst>
            <a:gd name="adj1" fmla="val 50000"/>
            <a:gd name="adj2" fmla="val 35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GB" sz="2200" kern="1200"/>
            <a:t>Which ones would be easy to be value free and which would be harder? </a:t>
          </a:r>
          <a:endParaRPr lang="en-US" sz="2200" kern="1200"/>
        </a:p>
      </dsp:txBody>
      <dsp:txXfrm rot="5400000">
        <a:off x="986" y="1926972"/>
        <a:ext cx="2639958" cy="1599975"/>
      </dsp:txXfrm>
    </dsp:sp>
    <dsp:sp modelId="{3D8730B6-2318-4225-B4CB-7F034474AB01}">
      <dsp:nvSpPr>
        <dsp:cNvPr id="0" name=""/>
        <dsp:cNvSpPr/>
      </dsp:nvSpPr>
      <dsp:spPr>
        <a:xfrm rot="5400000">
          <a:off x="3465898" y="1126985"/>
          <a:ext cx="3199949" cy="3199949"/>
        </a:xfrm>
        <a:prstGeom prst="downArrow">
          <a:avLst>
            <a:gd name="adj1" fmla="val 50000"/>
            <a:gd name="adj2" fmla="val 35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GB" sz="2200" kern="1200"/>
            <a:t>Qualitative or quantitative?</a:t>
          </a:r>
          <a:endParaRPr lang="en-US" sz="2200" kern="1200"/>
        </a:p>
      </dsp:txBody>
      <dsp:txXfrm rot="-5400000">
        <a:off x="4025890" y="1926972"/>
        <a:ext cx="2639958" cy="15999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018FE-B974-408D-8CD8-5CEDF41D1B99}">
      <dsp:nvSpPr>
        <dsp:cNvPr id="0" name=""/>
        <dsp:cNvSpPr/>
      </dsp:nvSpPr>
      <dsp:spPr>
        <a:xfrm>
          <a:off x="0" y="214382"/>
          <a:ext cx="6666833" cy="2482337"/>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u="sng" kern="1200"/>
            <a:t>Gouldner </a:t>
          </a:r>
          <a:r>
            <a:rPr lang="en-US" sz="2100" b="1" kern="1200"/>
            <a:t>it is neither possible or desirable to keep values out of research.  Impossible due to who is paying you and undesirable because they have to take responsibility for how their work is used in society. </a:t>
          </a:r>
          <a:endParaRPr lang="en-US" sz="2100" kern="1200"/>
        </a:p>
      </dsp:txBody>
      <dsp:txXfrm>
        <a:off x="121178" y="335560"/>
        <a:ext cx="6424477" cy="2239981"/>
      </dsp:txXfrm>
    </dsp:sp>
    <dsp:sp modelId="{7EA0C12B-A105-4CC5-BA16-049FA76D0A8A}">
      <dsp:nvSpPr>
        <dsp:cNvPr id="0" name=""/>
        <dsp:cNvSpPr/>
      </dsp:nvSpPr>
      <dsp:spPr>
        <a:xfrm>
          <a:off x="0" y="2757200"/>
          <a:ext cx="6666833" cy="2482337"/>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u="sng" kern="1200"/>
            <a:t>Becker</a:t>
          </a:r>
          <a:r>
            <a:rPr lang="en-US" sz="2100" b="1" kern="1200"/>
            <a:t> ‘whose side are we on?’ values are always present and we should take the place of the underdog. Criminals, mental patients so that their story can be told.  Gouldner criticizes Becker and says that he takes a romantic view of disadvantaged groups.  He says it is more important to actively help those who are trying to fight back against their powerlessness.  </a:t>
          </a:r>
          <a:endParaRPr lang="en-US" sz="2100" kern="1200"/>
        </a:p>
      </dsp:txBody>
      <dsp:txXfrm>
        <a:off x="121178" y="2878378"/>
        <a:ext cx="6424477" cy="223998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8ABB1-A748-7A4B-1F1A-F7FBC0F800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5F08D8F-3068-0584-6D76-5F5362451F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DEE425E-3C45-0C4F-E280-BE73206DA7B4}"/>
              </a:ext>
            </a:extLst>
          </p:cNvPr>
          <p:cNvSpPr>
            <a:spLocks noGrp="1"/>
          </p:cNvSpPr>
          <p:nvPr>
            <p:ph type="dt" sz="half" idx="10"/>
          </p:nvPr>
        </p:nvSpPr>
        <p:spPr/>
        <p:txBody>
          <a:bodyPr/>
          <a:lstStyle/>
          <a:p>
            <a:fld id="{6C770B0B-7526-46C9-9358-24B2D7676CB9}" type="datetimeFigureOut">
              <a:rPr lang="en-GB" smtClean="0"/>
              <a:t>18/09/2023</a:t>
            </a:fld>
            <a:endParaRPr lang="en-GB"/>
          </a:p>
        </p:txBody>
      </p:sp>
      <p:sp>
        <p:nvSpPr>
          <p:cNvPr id="5" name="Footer Placeholder 4">
            <a:extLst>
              <a:ext uri="{FF2B5EF4-FFF2-40B4-BE49-F238E27FC236}">
                <a16:creationId xmlns:a16="http://schemas.microsoft.com/office/drawing/2014/main" id="{DAD90D53-DD21-459C-ECD1-6225B01E27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60843B-4C0E-8BB1-B000-96AE0D0C900A}"/>
              </a:ext>
            </a:extLst>
          </p:cNvPr>
          <p:cNvSpPr>
            <a:spLocks noGrp="1"/>
          </p:cNvSpPr>
          <p:nvPr>
            <p:ph type="sldNum" sz="quarter" idx="12"/>
          </p:nvPr>
        </p:nvSpPr>
        <p:spPr/>
        <p:txBody>
          <a:bodyPr/>
          <a:lstStyle/>
          <a:p>
            <a:fld id="{9DE6D8C5-B3BE-4065-AB7A-DE937CA86585}" type="slidenum">
              <a:rPr lang="en-GB" smtClean="0"/>
              <a:t>‹#›</a:t>
            </a:fld>
            <a:endParaRPr lang="en-GB"/>
          </a:p>
        </p:txBody>
      </p:sp>
    </p:spTree>
    <p:extLst>
      <p:ext uri="{BB962C8B-B14F-4D97-AF65-F5344CB8AC3E}">
        <p14:creationId xmlns:p14="http://schemas.microsoft.com/office/powerpoint/2010/main" val="3607180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B2958-44BF-6357-5DC4-23CC6AC0B5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C95516-3B8C-2DFE-9694-031AF224AC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64434F-37B8-9B91-212B-A77E3FF9FFE7}"/>
              </a:ext>
            </a:extLst>
          </p:cNvPr>
          <p:cNvSpPr>
            <a:spLocks noGrp="1"/>
          </p:cNvSpPr>
          <p:nvPr>
            <p:ph type="dt" sz="half" idx="10"/>
          </p:nvPr>
        </p:nvSpPr>
        <p:spPr/>
        <p:txBody>
          <a:bodyPr/>
          <a:lstStyle/>
          <a:p>
            <a:fld id="{6C770B0B-7526-46C9-9358-24B2D7676CB9}" type="datetimeFigureOut">
              <a:rPr lang="en-GB" smtClean="0"/>
              <a:t>18/09/2023</a:t>
            </a:fld>
            <a:endParaRPr lang="en-GB"/>
          </a:p>
        </p:txBody>
      </p:sp>
      <p:sp>
        <p:nvSpPr>
          <p:cNvPr id="5" name="Footer Placeholder 4">
            <a:extLst>
              <a:ext uri="{FF2B5EF4-FFF2-40B4-BE49-F238E27FC236}">
                <a16:creationId xmlns:a16="http://schemas.microsoft.com/office/drawing/2014/main" id="{09A77FAD-2462-ACE1-2839-4ED6667471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5A9572-92C3-53C6-860B-75A01C3CE394}"/>
              </a:ext>
            </a:extLst>
          </p:cNvPr>
          <p:cNvSpPr>
            <a:spLocks noGrp="1"/>
          </p:cNvSpPr>
          <p:nvPr>
            <p:ph type="sldNum" sz="quarter" idx="12"/>
          </p:nvPr>
        </p:nvSpPr>
        <p:spPr/>
        <p:txBody>
          <a:bodyPr/>
          <a:lstStyle/>
          <a:p>
            <a:fld id="{9DE6D8C5-B3BE-4065-AB7A-DE937CA86585}" type="slidenum">
              <a:rPr lang="en-GB" smtClean="0"/>
              <a:t>‹#›</a:t>
            </a:fld>
            <a:endParaRPr lang="en-GB"/>
          </a:p>
        </p:txBody>
      </p:sp>
    </p:spTree>
    <p:extLst>
      <p:ext uri="{BB962C8B-B14F-4D97-AF65-F5344CB8AC3E}">
        <p14:creationId xmlns:p14="http://schemas.microsoft.com/office/powerpoint/2010/main" val="385558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8A9D6C-7233-6084-8065-B97A5F6CAA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3392A4-9F00-F79F-380D-122BE40FBD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71C2EB-0E50-DF7B-357F-89469D34C5F7}"/>
              </a:ext>
            </a:extLst>
          </p:cNvPr>
          <p:cNvSpPr>
            <a:spLocks noGrp="1"/>
          </p:cNvSpPr>
          <p:nvPr>
            <p:ph type="dt" sz="half" idx="10"/>
          </p:nvPr>
        </p:nvSpPr>
        <p:spPr/>
        <p:txBody>
          <a:bodyPr/>
          <a:lstStyle/>
          <a:p>
            <a:fld id="{6C770B0B-7526-46C9-9358-24B2D7676CB9}" type="datetimeFigureOut">
              <a:rPr lang="en-GB" smtClean="0"/>
              <a:t>18/09/2023</a:t>
            </a:fld>
            <a:endParaRPr lang="en-GB"/>
          </a:p>
        </p:txBody>
      </p:sp>
      <p:sp>
        <p:nvSpPr>
          <p:cNvPr id="5" name="Footer Placeholder 4">
            <a:extLst>
              <a:ext uri="{FF2B5EF4-FFF2-40B4-BE49-F238E27FC236}">
                <a16:creationId xmlns:a16="http://schemas.microsoft.com/office/drawing/2014/main" id="{C9BE1510-B81C-DC8E-9786-602F41DEA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01132D-CA39-1DA5-386C-BA93B7A7C65E}"/>
              </a:ext>
            </a:extLst>
          </p:cNvPr>
          <p:cNvSpPr>
            <a:spLocks noGrp="1"/>
          </p:cNvSpPr>
          <p:nvPr>
            <p:ph type="sldNum" sz="quarter" idx="12"/>
          </p:nvPr>
        </p:nvSpPr>
        <p:spPr/>
        <p:txBody>
          <a:bodyPr/>
          <a:lstStyle/>
          <a:p>
            <a:fld id="{9DE6D8C5-B3BE-4065-AB7A-DE937CA86585}" type="slidenum">
              <a:rPr lang="en-GB" smtClean="0"/>
              <a:t>‹#›</a:t>
            </a:fld>
            <a:endParaRPr lang="en-GB"/>
          </a:p>
        </p:txBody>
      </p:sp>
    </p:spTree>
    <p:extLst>
      <p:ext uri="{BB962C8B-B14F-4D97-AF65-F5344CB8AC3E}">
        <p14:creationId xmlns:p14="http://schemas.microsoft.com/office/powerpoint/2010/main" val="617405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A93F5-BAEE-FE8A-31EB-D6A97D93574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169B1D-47E2-6506-71A2-4E3F10F183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5785C3-3C39-F387-25F2-472D6AC706A7}"/>
              </a:ext>
            </a:extLst>
          </p:cNvPr>
          <p:cNvSpPr>
            <a:spLocks noGrp="1"/>
          </p:cNvSpPr>
          <p:nvPr>
            <p:ph type="dt" sz="half" idx="10"/>
          </p:nvPr>
        </p:nvSpPr>
        <p:spPr/>
        <p:txBody>
          <a:bodyPr/>
          <a:lstStyle/>
          <a:p>
            <a:fld id="{6C770B0B-7526-46C9-9358-24B2D7676CB9}" type="datetimeFigureOut">
              <a:rPr lang="en-GB" smtClean="0"/>
              <a:t>18/09/2023</a:t>
            </a:fld>
            <a:endParaRPr lang="en-GB"/>
          </a:p>
        </p:txBody>
      </p:sp>
      <p:sp>
        <p:nvSpPr>
          <p:cNvPr id="5" name="Footer Placeholder 4">
            <a:extLst>
              <a:ext uri="{FF2B5EF4-FFF2-40B4-BE49-F238E27FC236}">
                <a16:creationId xmlns:a16="http://schemas.microsoft.com/office/drawing/2014/main" id="{2A3568C3-3220-DD2F-02C8-8AD707B39C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7B5D41-969E-DAB9-986E-26486107F3F9}"/>
              </a:ext>
            </a:extLst>
          </p:cNvPr>
          <p:cNvSpPr>
            <a:spLocks noGrp="1"/>
          </p:cNvSpPr>
          <p:nvPr>
            <p:ph type="sldNum" sz="quarter" idx="12"/>
          </p:nvPr>
        </p:nvSpPr>
        <p:spPr/>
        <p:txBody>
          <a:bodyPr/>
          <a:lstStyle/>
          <a:p>
            <a:fld id="{9DE6D8C5-B3BE-4065-AB7A-DE937CA86585}" type="slidenum">
              <a:rPr lang="en-GB" smtClean="0"/>
              <a:t>‹#›</a:t>
            </a:fld>
            <a:endParaRPr lang="en-GB"/>
          </a:p>
        </p:txBody>
      </p:sp>
    </p:spTree>
    <p:extLst>
      <p:ext uri="{BB962C8B-B14F-4D97-AF65-F5344CB8AC3E}">
        <p14:creationId xmlns:p14="http://schemas.microsoft.com/office/powerpoint/2010/main" val="122716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7E4C4-FB16-C6A2-7BF4-B2FA091239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246F7CF-51B8-98EE-9C84-7C25823C21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B8642D-1836-2653-F8C8-846C25C2020E}"/>
              </a:ext>
            </a:extLst>
          </p:cNvPr>
          <p:cNvSpPr>
            <a:spLocks noGrp="1"/>
          </p:cNvSpPr>
          <p:nvPr>
            <p:ph type="dt" sz="half" idx="10"/>
          </p:nvPr>
        </p:nvSpPr>
        <p:spPr/>
        <p:txBody>
          <a:bodyPr/>
          <a:lstStyle/>
          <a:p>
            <a:fld id="{6C770B0B-7526-46C9-9358-24B2D7676CB9}" type="datetimeFigureOut">
              <a:rPr lang="en-GB" smtClean="0"/>
              <a:t>18/09/2023</a:t>
            </a:fld>
            <a:endParaRPr lang="en-GB"/>
          </a:p>
        </p:txBody>
      </p:sp>
      <p:sp>
        <p:nvSpPr>
          <p:cNvPr id="5" name="Footer Placeholder 4">
            <a:extLst>
              <a:ext uri="{FF2B5EF4-FFF2-40B4-BE49-F238E27FC236}">
                <a16:creationId xmlns:a16="http://schemas.microsoft.com/office/drawing/2014/main" id="{5350ECA7-72BE-A5D4-36B5-68F4CEE525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B954B4-DC91-0B88-568D-30BCE99B33CC}"/>
              </a:ext>
            </a:extLst>
          </p:cNvPr>
          <p:cNvSpPr>
            <a:spLocks noGrp="1"/>
          </p:cNvSpPr>
          <p:nvPr>
            <p:ph type="sldNum" sz="quarter" idx="12"/>
          </p:nvPr>
        </p:nvSpPr>
        <p:spPr/>
        <p:txBody>
          <a:bodyPr/>
          <a:lstStyle/>
          <a:p>
            <a:fld id="{9DE6D8C5-B3BE-4065-AB7A-DE937CA86585}" type="slidenum">
              <a:rPr lang="en-GB" smtClean="0"/>
              <a:t>‹#›</a:t>
            </a:fld>
            <a:endParaRPr lang="en-GB"/>
          </a:p>
        </p:txBody>
      </p:sp>
    </p:spTree>
    <p:extLst>
      <p:ext uri="{BB962C8B-B14F-4D97-AF65-F5344CB8AC3E}">
        <p14:creationId xmlns:p14="http://schemas.microsoft.com/office/powerpoint/2010/main" val="3129060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B2291-8FB6-AC71-EB68-EB5F0B96023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B5E09EC-B2A5-F902-D8E8-EF2DBC4472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F15CAB0-7BCE-6F1F-E79A-F2A799538A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D1A73C4-F331-6FD5-0263-B671F4EE5FA4}"/>
              </a:ext>
            </a:extLst>
          </p:cNvPr>
          <p:cNvSpPr>
            <a:spLocks noGrp="1"/>
          </p:cNvSpPr>
          <p:nvPr>
            <p:ph type="dt" sz="half" idx="10"/>
          </p:nvPr>
        </p:nvSpPr>
        <p:spPr/>
        <p:txBody>
          <a:bodyPr/>
          <a:lstStyle/>
          <a:p>
            <a:fld id="{6C770B0B-7526-46C9-9358-24B2D7676CB9}" type="datetimeFigureOut">
              <a:rPr lang="en-GB" smtClean="0"/>
              <a:t>18/09/2023</a:t>
            </a:fld>
            <a:endParaRPr lang="en-GB"/>
          </a:p>
        </p:txBody>
      </p:sp>
      <p:sp>
        <p:nvSpPr>
          <p:cNvPr id="6" name="Footer Placeholder 5">
            <a:extLst>
              <a:ext uri="{FF2B5EF4-FFF2-40B4-BE49-F238E27FC236}">
                <a16:creationId xmlns:a16="http://schemas.microsoft.com/office/drawing/2014/main" id="{AC758490-BFEA-946D-D3A1-8CB923FDCE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9A4071-9E33-8EE7-CADF-D0535F50B9C4}"/>
              </a:ext>
            </a:extLst>
          </p:cNvPr>
          <p:cNvSpPr>
            <a:spLocks noGrp="1"/>
          </p:cNvSpPr>
          <p:nvPr>
            <p:ph type="sldNum" sz="quarter" idx="12"/>
          </p:nvPr>
        </p:nvSpPr>
        <p:spPr/>
        <p:txBody>
          <a:bodyPr/>
          <a:lstStyle/>
          <a:p>
            <a:fld id="{9DE6D8C5-B3BE-4065-AB7A-DE937CA86585}" type="slidenum">
              <a:rPr lang="en-GB" smtClean="0"/>
              <a:t>‹#›</a:t>
            </a:fld>
            <a:endParaRPr lang="en-GB"/>
          </a:p>
        </p:txBody>
      </p:sp>
    </p:spTree>
    <p:extLst>
      <p:ext uri="{BB962C8B-B14F-4D97-AF65-F5344CB8AC3E}">
        <p14:creationId xmlns:p14="http://schemas.microsoft.com/office/powerpoint/2010/main" val="1501059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C1671-5A51-B068-F754-1073CDA9276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DCAC1AC-8973-123C-A58F-C1F35A19BD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6CE5B3-37CF-A4E2-9A43-D863660D52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4677ED8-04BD-1DA1-34D8-83126DAD54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7BA40D-D518-587F-2B00-3F91EE64BC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2D080CA-4AED-9E5E-7695-C07AD68007FE}"/>
              </a:ext>
            </a:extLst>
          </p:cNvPr>
          <p:cNvSpPr>
            <a:spLocks noGrp="1"/>
          </p:cNvSpPr>
          <p:nvPr>
            <p:ph type="dt" sz="half" idx="10"/>
          </p:nvPr>
        </p:nvSpPr>
        <p:spPr/>
        <p:txBody>
          <a:bodyPr/>
          <a:lstStyle/>
          <a:p>
            <a:fld id="{6C770B0B-7526-46C9-9358-24B2D7676CB9}" type="datetimeFigureOut">
              <a:rPr lang="en-GB" smtClean="0"/>
              <a:t>18/09/2023</a:t>
            </a:fld>
            <a:endParaRPr lang="en-GB"/>
          </a:p>
        </p:txBody>
      </p:sp>
      <p:sp>
        <p:nvSpPr>
          <p:cNvPr id="8" name="Footer Placeholder 7">
            <a:extLst>
              <a:ext uri="{FF2B5EF4-FFF2-40B4-BE49-F238E27FC236}">
                <a16:creationId xmlns:a16="http://schemas.microsoft.com/office/drawing/2014/main" id="{1415F35B-D3BE-1591-D710-5BEBF22B7E4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246F55C-7AFD-FC88-CC16-1DAADDBB4A93}"/>
              </a:ext>
            </a:extLst>
          </p:cNvPr>
          <p:cNvSpPr>
            <a:spLocks noGrp="1"/>
          </p:cNvSpPr>
          <p:nvPr>
            <p:ph type="sldNum" sz="quarter" idx="12"/>
          </p:nvPr>
        </p:nvSpPr>
        <p:spPr/>
        <p:txBody>
          <a:bodyPr/>
          <a:lstStyle/>
          <a:p>
            <a:fld id="{9DE6D8C5-B3BE-4065-AB7A-DE937CA86585}" type="slidenum">
              <a:rPr lang="en-GB" smtClean="0"/>
              <a:t>‹#›</a:t>
            </a:fld>
            <a:endParaRPr lang="en-GB"/>
          </a:p>
        </p:txBody>
      </p:sp>
    </p:spTree>
    <p:extLst>
      <p:ext uri="{BB962C8B-B14F-4D97-AF65-F5344CB8AC3E}">
        <p14:creationId xmlns:p14="http://schemas.microsoft.com/office/powerpoint/2010/main" val="4065337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02D82-258D-E42B-260E-2BEB8E93DB2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D9FA5A3-953C-EDD5-9D02-D9859B015952}"/>
              </a:ext>
            </a:extLst>
          </p:cNvPr>
          <p:cNvSpPr>
            <a:spLocks noGrp="1"/>
          </p:cNvSpPr>
          <p:nvPr>
            <p:ph type="dt" sz="half" idx="10"/>
          </p:nvPr>
        </p:nvSpPr>
        <p:spPr/>
        <p:txBody>
          <a:bodyPr/>
          <a:lstStyle/>
          <a:p>
            <a:fld id="{6C770B0B-7526-46C9-9358-24B2D7676CB9}" type="datetimeFigureOut">
              <a:rPr lang="en-GB" smtClean="0"/>
              <a:t>18/09/2023</a:t>
            </a:fld>
            <a:endParaRPr lang="en-GB"/>
          </a:p>
        </p:txBody>
      </p:sp>
      <p:sp>
        <p:nvSpPr>
          <p:cNvPr id="4" name="Footer Placeholder 3">
            <a:extLst>
              <a:ext uri="{FF2B5EF4-FFF2-40B4-BE49-F238E27FC236}">
                <a16:creationId xmlns:a16="http://schemas.microsoft.com/office/drawing/2014/main" id="{CC7E98B2-F7EA-8367-B208-593AE87E5E3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F321A41-2B47-DA03-336D-8040CE1CBD28}"/>
              </a:ext>
            </a:extLst>
          </p:cNvPr>
          <p:cNvSpPr>
            <a:spLocks noGrp="1"/>
          </p:cNvSpPr>
          <p:nvPr>
            <p:ph type="sldNum" sz="quarter" idx="12"/>
          </p:nvPr>
        </p:nvSpPr>
        <p:spPr/>
        <p:txBody>
          <a:bodyPr/>
          <a:lstStyle/>
          <a:p>
            <a:fld id="{9DE6D8C5-B3BE-4065-AB7A-DE937CA86585}" type="slidenum">
              <a:rPr lang="en-GB" smtClean="0"/>
              <a:t>‹#›</a:t>
            </a:fld>
            <a:endParaRPr lang="en-GB"/>
          </a:p>
        </p:txBody>
      </p:sp>
    </p:spTree>
    <p:extLst>
      <p:ext uri="{BB962C8B-B14F-4D97-AF65-F5344CB8AC3E}">
        <p14:creationId xmlns:p14="http://schemas.microsoft.com/office/powerpoint/2010/main" val="887165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6201F3-EE52-4E8A-2210-9FE444D8E89D}"/>
              </a:ext>
            </a:extLst>
          </p:cNvPr>
          <p:cNvSpPr>
            <a:spLocks noGrp="1"/>
          </p:cNvSpPr>
          <p:nvPr>
            <p:ph type="dt" sz="half" idx="10"/>
          </p:nvPr>
        </p:nvSpPr>
        <p:spPr/>
        <p:txBody>
          <a:bodyPr/>
          <a:lstStyle/>
          <a:p>
            <a:fld id="{6C770B0B-7526-46C9-9358-24B2D7676CB9}" type="datetimeFigureOut">
              <a:rPr lang="en-GB" smtClean="0"/>
              <a:t>18/09/2023</a:t>
            </a:fld>
            <a:endParaRPr lang="en-GB"/>
          </a:p>
        </p:txBody>
      </p:sp>
      <p:sp>
        <p:nvSpPr>
          <p:cNvPr id="3" name="Footer Placeholder 2">
            <a:extLst>
              <a:ext uri="{FF2B5EF4-FFF2-40B4-BE49-F238E27FC236}">
                <a16:creationId xmlns:a16="http://schemas.microsoft.com/office/drawing/2014/main" id="{CCD58BF6-3277-D618-E8E9-502A9E89722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147EB3A-9771-2814-9117-7B8FD9A907D1}"/>
              </a:ext>
            </a:extLst>
          </p:cNvPr>
          <p:cNvSpPr>
            <a:spLocks noGrp="1"/>
          </p:cNvSpPr>
          <p:nvPr>
            <p:ph type="sldNum" sz="quarter" idx="12"/>
          </p:nvPr>
        </p:nvSpPr>
        <p:spPr/>
        <p:txBody>
          <a:bodyPr/>
          <a:lstStyle/>
          <a:p>
            <a:fld id="{9DE6D8C5-B3BE-4065-AB7A-DE937CA86585}" type="slidenum">
              <a:rPr lang="en-GB" smtClean="0"/>
              <a:t>‹#›</a:t>
            </a:fld>
            <a:endParaRPr lang="en-GB"/>
          </a:p>
        </p:txBody>
      </p:sp>
    </p:spTree>
    <p:extLst>
      <p:ext uri="{BB962C8B-B14F-4D97-AF65-F5344CB8AC3E}">
        <p14:creationId xmlns:p14="http://schemas.microsoft.com/office/powerpoint/2010/main" val="417084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C7DD5-8C90-D2EE-09FE-9D0F6639BF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4A79485-2590-2AA1-6F1F-74A329B33A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67E5D1-9437-34B5-1CF2-548C3B392C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99196E-B583-294D-4479-3D4CEB54582D}"/>
              </a:ext>
            </a:extLst>
          </p:cNvPr>
          <p:cNvSpPr>
            <a:spLocks noGrp="1"/>
          </p:cNvSpPr>
          <p:nvPr>
            <p:ph type="dt" sz="half" idx="10"/>
          </p:nvPr>
        </p:nvSpPr>
        <p:spPr/>
        <p:txBody>
          <a:bodyPr/>
          <a:lstStyle/>
          <a:p>
            <a:fld id="{6C770B0B-7526-46C9-9358-24B2D7676CB9}" type="datetimeFigureOut">
              <a:rPr lang="en-GB" smtClean="0"/>
              <a:t>18/09/2023</a:t>
            </a:fld>
            <a:endParaRPr lang="en-GB"/>
          </a:p>
        </p:txBody>
      </p:sp>
      <p:sp>
        <p:nvSpPr>
          <p:cNvPr id="6" name="Footer Placeholder 5">
            <a:extLst>
              <a:ext uri="{FF2B5EF4-FFF2-40B4-BE49-F238E27FC236}">
                <a16:creationId xmlns:a16="http://schemas.microsoft.com/office/drawing/2014/main" id="{1F67788A-1E7F-1BA3-4440-C4D0875E6B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28C9BA-66E7-648D-DAB6-650D5BB84A3E}"/>
              </a:ext>
            </a:extLst>
          </p:cNvPr>
          <p:cNvSpPr>
            <a:spLocks noGrp="1"/>
          </p:cNvSpPr>
          <p:nvPr>
            <p:ph type="sldNum" sz="quarter" idx="12"/>
          </p:nvPr>
        </p:nvSpPr>
        <p:spPr/>
        <p:txBody>
          <a:bodyPr/>
          <a:lstStyle/>
          <a:p>
            <a:fld id="{9DE6D8C5-B3BE-4065-AB7A-DE937CA86585}" type="slidenum">
              <a:rPr lang="en-GB" smtClean="0"/>
              <a:t>‹#›</a:t>
            </a:fld>
            <a:endParaRPr lang="en-GB"/>
          </a:p>
        </p:txBody>
      </p:sp>
    </p:spTree>
    <p:extLst>
      <p:ext uri="{BB962C8B-B14F-4D97-AF65-F5344CB8AC3E}">
        <p14:creationId xmlns:p14="http://schemas.microsoft.com/office/powerpoint/2010/main" val="1581571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A3F9-17B2-0C37-FAB2-9416607D08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B142B78-51DD-D7B7-0A9E-E98EED2789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F1049B8-B3E8-379C-BB1B-2BA3EF004F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1B3E8A-97B7-0AF4-A5E0-D22A5979B15E}"/>
              </a:ext>
            </a:extLst>
          </p:cNvPr>
          <p:cNvSpPr>
            <a:spLocks noGrp="1"/>
          </p:cNvSpPr>
          <p:nvPr>
            <p:ph type="dt" sz="half" idx="10"/>
          </p:nvPr>
        </p:nvSpPr>
        <p:spPr/>
        <p:txBody>
          <a:bodyPr/>
          <a:lstStyle/>
          <a:p>
            <a:fld id="{6C770B0B-7526-46C9-9358-24B2D7676CB9}" type="datetimeFigureOut">
              <a:rPr lang="en-GB" smtClean="0"/>
              <a:t>18/09/2023</a:t>
            </a:fld>
            <a:endParaRPr lang="en-GB"/>
          </a:p>
        </p:txBody>
      </p:sp>
      <p:sp>
        <p:nvSpPr>
          <p:cNvPr id="6" name="Footer Placeholder 5">
            <a:extLst>
              <a:ext uri="{FF2B5EF4-FFF2-40B4-BE49-F238E27FC236}">
                <a16:creationId xmlns:a16="http://schemas.microsoft.com/office/drawing/2014/main" id="{66B72968-7D62-9A71-0464-13EA9C0E54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84D0F7-8B90-FE4E-3E5E-488F1AEB85D5}"/>
              </a:ext>
            </a:extLst>
          </p:cNvPr>
          <p:cNvSpPr>
            <a:spLocks noGrp="1"/>
          </p:cNvSpPr>
          <p:nvPr>
            <p:ph type="sldNum" sz="quarter" idx="12"/>
          </p:nvPr>
        </p:nvSpPr>
        <p:spPr/>
        <p:txBody>
          <a:bodyPr/>
          <a:lstStyle/>
          <a:p>
            <a:fld id="{9DE6D8C5-B3BE-4065-AB7A-DE937CA86585}" type="slidenum">
              <a:rPr lang="en-GB" smtClean="0"/>
              <a:t>‹#›</a:t>
            </a:fld>
            <a:endParaRPr lang="en-GB"/>
          </a:p>
        </p:txBody>
      </p:sp>
    </p:spTree>
    <p:extLst>
      <p:ext uri="{BB962C8B-B14F-4D97-AF65-F5344CB8AC3E}">
        <p14:creationId xmlns:p14="http://schemas.microsoft.com/office/powerpoint/2010/main" val="1367087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D9EBD6-6219-BF97-3DA2-BDAC90B0D7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6E75E4-74AF-A408-67DC-78B0800350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17E7B8-02EC-4598-8F07-4AF0697F57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70B0B-7526-46C9-9358-24B2D7676CB9}" type="datetimeFigureOut">
              <a:rPr lang="en-GB" smtClean="0"/>
              <a:t>18/09/2023</a:t>
            </a:fld>
            <a:endParaRPr lang="en-GB"/>
          </a:p>
        </p:txBody>
      </p:sp>
      <p:sp>
        <p:nvSpPr>
          <p:cNvPr id="5" name="Footer Placeholder 4">
            <a:extLst>
              <a:ext uri="{FF2B5EF4-FFF2-40B4-BE49-F238E27FC236}">
                <a16:creationId xmlns:a16="http://schemas.microsoft.com/office/drawing/2014/main" id="{CB1FB04A-ACEF-510B-9B1C-A99261D30D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394203B-CE8B-FDB7-8C47-59F291DB0B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6D8C5-B3BE-4065-AB7A-DE937CA86585}" type="slidenum">
              <a:rPr lang="en-GB" smtClean="0"/>
              <a:t>‹#›</a:t>
            </a:fld>
            <a:endParaRPr lang="en-GB"/>
          </a:p>
        </p:txBody>
      </p:sp>
    </p:spTree>
    <p:extLst>
      <p:ext uri="{BB962C8B-B14F-4D97-AF65-F5344CB8AC3E}">
        <p14:creationId xmlns:p14="http://schemas.microsoft.com/office/powerpoint/2010/main" val="1983903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31109790-928B-B627-320E-53165C7890FD}"/>
              </a:ext>
            </a:extLst>
          </p:cNvPr>
          <p:cNvPicPr>
            <a:picLocks noChangeAspect="1"/>
          </p:cNvPicPr>
          <p:nvPr/>
        </p:nvPicPr>
        <p:blipFill rotWithShape="1">
          <a:blip r:embed="rId2"/>
          <a:srcRect/>
          <a:stretch/>
        </p:blipFill>
        <p:spPr>
          <a:xfrm>
            <a:off x="-3047" y="10"/>
            <a:ext cx="12191999" cy="6857990"/>
          </a:xfrm>
          <a:prstGeom prst="rect">
            <a:avLst/>
          </a:prstGeom>
        </p:spPr>
      </p:pic>
      <p:sp>
        <p:nvSpPr>
          <p:cNvPr id="11" name="Rectangle 10">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B6963A-8DF7-40C0-D446-7A6B9FCB873B}"/>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endParaRPr lang="en-GB" sz="5200">
              <a:solidFill>
                <a:srgbClr val="FFFFFF"/>
              </a:solidFill>
            </a:endParaRPr>
          </a:p>
        </p:txBody>
      </p:sp>
      <p:sp>
        <p:nvSpPr>
          <p:cNvPr id="3" name="Subtitle 2">
            <a:extLst>
              <a:ext uri="{FF2B5EF4-FFF2-40B4-BE49-F238E27FC236}">
                <a16:creationId xmlns:a16="http://schemas.microsoft.com/office/drawing/2014/main" id="{BD0CD815-CD9F-A5F0-68CB-27EC690BD572}"/>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endParaRPr lang="en-GB">
              <a:solidFill>
                <a:srgbClr val="FFFFFF"/>
              </a:solidFill>
            </a:endParaRPr>
          </a:p>
        </p:txBody>
      </p:sp>
    </p:spTree>
    <p:extLst>
      <p:ext uri="{BB962C8B-B14F-4D97-AF65-F5344CB8AC3E}">
        <p14:creationId xmlns:p14="http://schemas.microsoft.com/office/powerpoint/2010/main" val="100550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92909D-84DA-4D61-AEF7-43285C54533E}"/>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kern="1200">
                <a:solidFill>
                  <a:srgbClr val="FFFFFF"/>
                </a:solidFill>
                <a:latin typeface="+mj-lt"/>
                <a:ea typeface="+mj-ea"/>
                <a:cs typeface="+mj-cs"/>
              </a:rPr>
              <a:t>Modern positivists 20</a:t>
            </a:r>
            <a:r>
              <a:rPr lang="en-US" sz="4000" kern="1200" baseline="30000">
                <a:solidFill>
                  <a:srgbClr val="FFFFFF"/>
                </a:solidFill>
                <a:latin typeface="+mj-lt"/>
                <a:ea typeface="+mj-ea"/>
                <a:cs typeface="+mj-cs"/>
              </a:rPr>
              <a:t>th</a:t>
            </a:r>
            <a:r>
              <a:rPr lang="en-US" sz="4000" kern="1200">
                <a:solidFill>
                  <a:srgbClr val="FFFFFF"/>
                </a:solidFill>
                <a:latin typeface="+mj-lt"/>
                <a:ea typeface="+mj-ea"/>
                <a:cs typeface="+mj-cs"/>
              </a:rPr>
              <a:t> century</a:t>
            </a:r>
          </a:p>
        </p:txBody>
      </p:sp>
      <p:pic>
        <p:nvPicPr>
          <p:cNvPr id="7" name="Content Placeholder 6">
            <a:extLst>
              <a:ext uri="{FF2B5EF4-FFF2-40B4-BE49-F238E27FC236}">
                <a16:creationId xmlns:a16="http://schemas.microsoft.com/office/drawing/2014/main" id="{BDC2C1CA-0DF1-4B77-8E14-37E99CA9DE89}"/>
              </a:ext>
            </a:extLst>
          </p:cNvPr>
          <p:cNvPicPr>
            <a:picLocks noGrp="1" noChangeAspect="1"/>
          </p:cNvPicPr>
          <p:nvPr>
            <p:ph idx="1"/>
          </p:nvPr>
        </p:nvPicPr>
        <p:blipFill>
          <a:blip r:embed="rId2"/>
          <a:stretch>
            <a:fillRect/>
          </a:stretch>
        </p:blipFill>
        <p:spPr>
          <a:xfrm>
            <a:off x="970959" y="1966293"/>
            <a:ext cx="10250080" cy="4452160"/>
          </a:xfrm>
          <a:prstGeom prst="rect">
            <a:avLst/>
          </a:prstGeom>
        </p:spPr>
      </p:pic>
    </p:spTree>
    <p:extLst>
      <p:ext uri="{BB962C8B-B14F-4D97-AF65-F5344CB8AC3E}">
        <p14:creationId xmlns:p14="http://schemas.microsoft.com/office/powerpoint/2010/main" val="149121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9DA452-321E-4451-9213-41B93F4A0107}"/>
              </a:ext>
            </a:extLst>
          </p:cNvPr>
          <p:cNvSpPr>
            <a:spLocks noGrp="1"/>
          </p:cNvSpPr>
          <p:nvPr>
            <p:ph type="title"/>
          </p:nvPr>
        </p:nvSpPr>
        <p:spPr>
          <a:xfrm>
            <a:off x="586478" y="1683756"/>
            <a:ext cx="3115265" cy="2396359"/>
          </a:xfrm>
        </p:spPr>
        <p:txBody>
          <a:bodyPr anchor="b">
            <a:normAutofit/>
          </a:bodyPr>
          <a:lstStyle/>
          <a:p>
            <a:pPr algn="r"/>
            <a:r>
              <a:rPr lang="en-GB" sz="4000">
                <a:solidFill>
                  <a:srgbClr val="FFFFFF"/>
                </a:solidFill>
              </a:rPr>
              <a:t>Think about the research methods we have studied? </a:t>
            </a:r>
          </a:p>
        </p:txBody>
      </p:sp>
      <p:graphicFrame>
        <p:nvGraphicFramePr>
          <p:cNvPr id="5" name="Content Placeholder 2">
            <a:extLst>
              <a:ext uri="{FF2B5EF4-FFF2-40B4-BE49-F238E27FC236}">
                <a16:creationId xmlns:a16="http://schemas.microsoft.com/office/drawing/2014/main" id="{5EB40EBD-A0EA-1730-6046-3268C5648DC7}"/>
              </a:ext>
            </a:extLst>
          </p:cNvPr>
          <p:cNvGraphicFramePr>
            <a:graphicFrameLocks noGrp="1"/>
          </p:cNvGraphicFramePr>
          <p:nvPr>
            <p:ph idx="1"/>
            <p:extLst>
              <p:ext uri="{D42A27DB-BD31-4B8C-83A1-F6EECF244321}">
                <p14:modId xmlns:p14="http://schemas.microsoft.com/office/powerpoint/2010/main" val="3119547291"/>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9787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E3BB9B-6997-441A-841F-60DD0614888B}"/>
              </a:ext>
            </a:extLst>
          </p:cNvPr>
          <p:cNvSpPr>
            <a:spLocks noGrp="1"/>
          </p:cNvSpPr>
          <p:nvPr>
            <p:ph type="title"/>
          </p:nvPr>
        </p:nvSpPr>
        <p:spPr>
          <a:xfrm>
            <a:off x="586478" y="1683756"/>
            <a:ext cx="3115265" cy="2396359"/>
          </a:xfrm>
        </p:spPr>
        <p:txBody>
          <a:bodyPr anchor="b">
            <a:normAutofit/>
          </a:bodyPr>
          <a:lstStyle/>
          <a:p>
            <a:pPr algn="r"/>
            <a:r>
              <a:rPr lang="en-GB" sz="4000">
                <a:solidFill>
                  <a:srgbClr val="FFFFFF"/>
                </a:solidFill>
              </a:rPr>
              <a:t>Committed Sociologists</a:t>
            </a:r>
          </a:p>
        </p:txBody>
      </p:sp>
      <p:graphicFrame>
        <p:nvGraphicFramePr>
          <p:cNvPr id="5" name="Content Placeholder 2">
            <a:extLst>
              <a:ext uri="{FF2B5EF4-FFF2-40B4-BE49-F238E27FC236}">
                <a16:creationId xmlns:a16="http://schemas.microsoft.com/office/drawing/2014/main" id="{3F3D5CCE-06B4-B5D3-F8C2-78410054EE17}"/>
              </a:ext>
            </a:extLst>
          </p:cNvPr>
          <p:cNvGraphicFramePr>
            <a:graphicFrameLocks noGrp="1"/>
          </p:cNvGraphicFramePr>
          <p:nvPr>
            <p:ph idx="1"/>
            <p:extLst>
              <p:ext uri="{D42A27DB-BD31-4B8C-83A1-F6EECF244321}">
                <p14:modId xmlns:p14="http://schemas.microsoft.com/office/powerpoint/2010/main" val="310696173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9265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04AA7C17-D9CE-43B3-899E-A378FC768FF4}"/>
              </a:ext>
            </a:extLst>
          </p:cNvPr>
          <p:cNvSpPr>
            <a:spLocks noGrp="1"/>
          </p:cNvSpPr>
          <p:nvPr>
            <p:ph type="title"/>
          </p:nvPr>
        </p:nvSpPr>
        <p:spPr>
          <a:xfrm>
            <a:off x="660041" y="2767106"/>
            <a:ext cx="2880828" cy="3071906"/>
          </a:xfrm>
        </p:spPr>
        <p:txBody>
          <a:bodyPr vert="horz" lIns="91440" tIns="45720" rIns="91440" bIns="45720" rtlCol="0" anchor="t">
            <a:normAutofit/>
          </a:bodyPr>
          <a:lstStyle/>
          <a:p>
            <a:endParaRPr lang="en-US" sz="4000" kern="1200">
              <a:solidFill>
                <a:srgbClr val="FFFFFF"/>
              </a:solidFill>
              <a:latin typeface="+mj-lt"/>
              <a:ea typeface="+mj-ea"/>
              <a:cs typeface="+mj-cs"/>
            </a:endParaRPr>
          </a:p>
        </p:txBody>
      </p:sp>
      <p:pic>
        <p:nvPicPr>
          <p:cNvPr id="4" name="Content Placeholder 3">
            <a:extLst>
              <a:ext uri="{FF2B5EF4-FFF2-40B4-BE49-F238E27FC236}">
                <a16:creationId xmlns:a16="http://schemas.microsoft.com/office/drawing/2014/main" id="{80187606-8638-46B7-A194-0927FC1D0081}"/>
              </a:ext>
            </a:extLst>
          </p:cNvPr>
          <p:cNvPicPr>
            <a:picLocks noGrp="1" noChangeAspect="1"/>
          </p:cNvPicPr>
          <p:nvPr>
            <p:ph idx="1"/>
          </p:nvPr>
        </p:nvPicPr>
        <p:blipFill>
          <a:blip r:embed="rId2"/>
          <a:stretch>
            <a:fillRect/>
          </a:stretch>
        </p:blipFill>
        <p:spPr>
          <a:xfrm>
            <a:off x="4502428" y="880599"/>
            <a:ext cx="7225748" cy="5096801"/>
          </a:xfrm>
          <a:prstGeom prst="rect">
            <a:avLst/>
          </a:prstGeom>
        </p:spPr>
      </p:pic>
    </p:spTree>
    <p:extLst>
      <p:ext uri="{BB962C8B-B14F-4D97-AF65-F5344CB8AC3E}">
        <p14:creationId xmlns:p14="http://schemas.microsoft.com/office/powerpoint/2010/main" val="139890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8C53C2-A317-4C8A-90BF-950C2F92CF42}"/>
              </a:ext>
            </a:extLst>
          </p:cNvPr>
          <p:cNvSpPr>
            <a:spLocks noGrp="1"/>
          </p:cNvSpPr>
          <p:nvPr>
            <p:ph type="title"/>
          </p:nvPr>
        </p:nvSpPr>
        <p:spPr>
          <a:xfrm>
            <a:off x="686834" y="1153572"/>
            <a:ext cx="3200400" cy="4461163"/>
          </a:xfrm>
        </p:spPr>
        <p:txBody>
          <a:bodyPr>
            <a:normAutofit/>
          </a:bodyPr>
          <a:lstStyle/>
          <a:p>
            <a:r>
              <a:rPr lang="en-GB">
                <a:solidFill>
                  <a:srgbClr val="FFFFFF"/>
                </a:solidFill>
              </a:rPr>
              <a:t>So is it value free or not?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B534D58-EEED-49DC-95E0-0FA30A1FBE12}"/>
              </a:ext>
            </a:extLst>
          </p:cNvPr>
          <p:cNvSpPr>
            <a:spLocks noGrp="1"/>
          </p:cNvSpPr>
          <p:nvPr>
            <p:ph idx="1"/>
          </p:nvPr>
        </p:nvSpPr>
        <p:spPr>
          <a:xfrm>
            <a:off x="4447308" y="591344"/>
            <a:ext cx="6906491" cy="5585619"/>
          </a:xfrm>
        </p:spPr>
        <p:txBody>
          <a:bodyPr anchor="ctr">
            <a:normAutofit/>
          </a:bodyPr>
          <a:lstStyle/>
          <a:p>
            <a:pPr fontAlgn="base"/>
            <a:r>
              <a:rPr lang="en-GB">
                <a:effectLst/>
                <a:latin typeface="Arial" panose="020B0604020202020204" pitchFamily="34" charset="0"/>
                <a:ea typeface="Times New Roman" panose="02020603050405020304" pitchFamily="18" charset="0"/>
              </a:rPr>
              <a:t>3 main positions on this can be identified: </a:t>
            </a:r>
            <a:endParaRPr lang="en-GB" dirty="0">
              <a:effectLst/>
              <a:latin typeface="Times New Roman" panose="02020603050405020304" pitchFamily="18" charset="0"/>
              <a:ea typeface="Times New Roman" panose="02020603050405020304" pitchFamily="18" charset="0"/>
            </a:endParaRPr>
          </a:p>
          <a:p>
            <a:pPr marL="342900" lvl="0" indent="-342900" fontAlgn="base">
              <a:buFont typeface="+mj-lt"/>
              <a:buAutoNum type="arabicPeriod"/>
              <a:tabLst>
                <a:tab pos="457200" algn="l"/>
              </a:tabLst>
            </a:pPr>
            <a:r>
              <a:rPr lang="en-GB">
                <a:effectLst/>
                <a:latin typeface="Segoe UI" panose="020B0502040204020203" pitchFamily="34" charset="0"/>
                <a:ea typeface="Times New Roman" panose="02020603050405020304" pitchFamily="18" charset="0"/>
              </a:rPr>
              <a:t>Value freedom </a:t>
            </a:r>
            <a:r>
              <a:rPr lang="en-GB" u="sng">
                <a:effectLst/>
                <a:latin typeface="Segoe UI" panose="020B0502040204020203" pitchFamily="34" charset="0"/>
                <a:ea typeface="Times New Roman" panose="02020603050405020304" pitchFamily="18" charset="0"/>
              </a:rPr>
              <a:t>is</a:t>
            </a:r>
            <a:r>
              <a:rPr lang="en-GB">
                <a:effectLst/>
                <a:latin typeface="Segoe UI" panose="020B0502040204020203" pitchFamily="34" charset="0"/>
                <a:ea typeface="Times New Roman" panose="02020603050405020304" pitchFamily="18" charset="0"/>
              </a:rPr>
              <a:t> possible </a:t>
            </a:r>
            <a:endParaRPr lang="en-GB">
              <a:effectLst/>
              <a:latin typeface="Times New Roman" panose="02020603050405020304" pitchFamily="18" charset="0"/>
              <a:ea typeface="Times New Roman" panose="02020603050405020304" pitchFamily="18" charset="0"/>
            </a:endParaRPr>
          </a:p>
          <a:p>
            <a:pPr marL="342900" lvl="0" indent="-342900" fontAlgn="base">
              <a:buFont typeface="+mj-lt"/>
              <a:buAutoNum type="arabicPeriod" startAt="2"/>
              <a:tabLst>
                <a:tab pos="457200" algn="l"/>
              </a:tabLst>
            </a:pPr>
            <a:r>
              <a:rPr lang="en-GB">
                <a:effectLst/>
                <a:latin typeface="Segoe UI" panose="020B0502040204020203" pitchFamily="34" charset="0"/>
                <a:ea typeface="Times New Roman" panose="02020603050405020304" pitchFamily="18" charset="0"/>
              </a:rPr>
              <a:t>Value freedom is </a:t>
            </a:r>
            <a:r>
              <a:rPr lang="en-GB" u="sng">
                <a:effectLst/>
                <a:latin typeface="Segoe UI" panose="020B0502040204020203" pitchFamily="34" charset="0"/>
                <a:ea typeface="Times New Roman" panose="02020603050405020304" pitchFamily="18" charset="0"/>
              </a:rPr>
              <a:t>not</a:t>
            </a:r>
            <a:r>
              <a:rPr lang="en-GB">
                <a:effectLst/>
                <a:latin typeface="Segoe UI" panose="020B0502040204020203" pitchFamily="34" charset="0"/>
                <a:ea typeface="Times New Roman" panose="02020603050405020304" pitchFamily="18" charset="0"/>
              </a:rPr>
              <a:t> possible </a:t>
            </a:r>
            <a:endParaRPr lang="en-GB">
              <a:effectLst/>
              <a:latin typeface="Times New Roman" panose="02020603050405020304" pitchFamily="18" charset="0"/>
              <a:ea typeface="Times New Roman" panose="02020603050405020304" pitchFamily="18" charset="0"/>
            </a:endParaRPr>
          </a:p>
          <a:p>
            <a:pPr marL="342900" lvl="0" indent="-342900" fontAlgn="base">
              <a:buFont typeface="+mj-lt"/>
              <a:buAutoNum type="arabicPeriod" startAt="3"/>
              <a:tabLst>
                <a:tab pos="457200" algn="l"/>
              </a:tabLst>
            </a:pPr>
            <a:r>
              <a:rPr lang="en-GB">
                <a:effectLst/>
                <a:latin typeface="Segoe UI" panose="020B0502040204020203" pitchFamily="34" charset="0"/>
                <a:ea typeface="Times New Roman" panose="02020603050405020304" pitchFamily="18" charset="0"/>
              </a:rPr>
              <a:t>Values should be </a:t>
            </a:r>
            <a:r>
              <a:rPr lang="en-GB" u="sng">
                <a:effectLst/>
                <a:latin typeface="Segoe UI" panose="020B0502040204020203" pitchFamily="34" charset="0"/>
                <a:ea typeface="Times New Roman" panose="02020603050405020304" pitchFamily="18" charset="0"/>
              </a:rPr>
              <a:t>celebrated</a:t>
            </a:r>
            <a:r>
              <a:rPr lang="en-GB">
                <a:effectLst/>
                <a:latin typeface="Segoe UI" panose="020B0502040204020203" pitchFamily="34" charset="0"/>
                <a:ea typeface="Times New Roman" panose="02020603050405020304" pitchFamily="18" charset="0"/>
              </a:rPr>
              <a:t> and </a:t>
            </a:r>
            <a:r>
              <a:rPr lang="en-GB" u="sng">
                <a:effectLst/>
                <a:latin typeface="Segoe UI" panose="020B0502040204020203" pitchFamily="34" charset="0"/>
                <a:ea typeface="Times New Roman" panose="02020603050405020304" pitchFamily="18" charset="0"/>
              </a:rPr>
              <a:t>incorporated</a:t>
            </a:r>
            <a:r>
              <a:rPr lang="en-GB">
                <a:effectLst/>
                <a:latin typeface="Segoe UI" panose="020B0502040204020203" pitchFamily="34" charset="0"/>
                <a:ea typeface="Times New Roman" panose="02020603050405020304" pitchFamily="18" charset="0"/>
              </a:rPr>
              <a:t> into sociological research </a:t>
            </a:r>
            <a:endParaRPr lang="en-GB">
              <a:effectLst/>
              <a:latin typeface="Times New Roman" panose="02020603050405020304" pitchFamily="18" charset="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13066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descr="A close up image of chess pawns">
            <a:extLst>
              <a:ext uri="{FF2B5EF4-FFF2-40B4-BE49-F238E27FC236}">
                <a16:creationId xmlns:a16="http://schemas.microsoft.com/office/drawing/2014/main" id="{C9C2B9B8-AC44-2FA3-D11A-2BC0DD7B0AFD}"/>
              </a:ext>
            </a:extLst>
          </p:cNvPr>
          <p:cNvPicPr>
            <a:picLocks noChangeAspect="1"/>
          </p:cNvPicPr>
          <p:nvPr/>
        </p:nvPicPr>
        <p:blipFill rotWithShape="1">
          <a:blip r:embed="rId2">
            <a:alphaModFix amt="50000"/>
          </a:blip>
          <a:srcRect t="14449"/>
          <a:stretch/>
        </p:blipFill>
        <p:spPr>
          <a:xfrm>
            <a:off x="20" y="1"/>
            <a:ext cx="12191980" cy="6857999"/>
          </a:xfrm>
          <a:prstGeom prst="rect">
            <a:avLst/>
          </a:prstGeom>
        </p:spPr>
      </p:pic>
      <p:sp>
        <p:nvSpPr>
          <p:cNvPr id="2" name="Title 1">
            <a:extLst>
              <a:ext uri="{FF2B5EF4-FFF2-40B4-BE49-F238E27FC236}">
                <a16:creationId xmlns:a16="http://schemas.microsoft.com/office/drawing/2014/main" id="{9366AC36-32EC-429D-B096-30F65D37CAAA}"/>
              </a:ext>
            </a:extLst>
          </p:cNvPr>
          <p:cNvSpPr>
            <a:spLocks noGrp="1"/>
          </p:cNvSpPr>
          <p:nvPr>
            <p:ph type="ctrTitle"/>
          </p:nvPr>
        </p:nvSpPr>
        <p:spPr>
          <a:xfrm>
            <a:off x="1524000" y="1122362"/>
            <a:ext cx="9144000" cy="2900518"/>
          </a:xfrm>
        </p:spPr>
        <p:txBody>
          <a:bodyPr>
            <a:normAutofit/>
          </a:bodyPr>
          <a:lstStyle/>
          <a:p>
            <a:r>
              <a:rPr lang="en-GB">
                <a:solidFill>
                  <a:srgbClr val="FFFFFF"/>
                </a:solidFill>
              </a:rPr>
              <a:t>Objectivity and Values in Sociology</a:t>
            </a:r>
          </a:p>
        </p:txBody>
      </p:sp>
      <p:sp>
        <p:nvSpPr>
          <p:cNvPr id="3" name="Subtitle 2">
            <a:extLst>
              <a:ext uri="{FF2B5EF4-FFF2-40B4-BE49-F238E27FC236}">
                <a16:creationId xmlns:a16="http://schemas.microsoft.com/office/drawing/2014/main" id="{10E7FAC6-CB6D-4621-838E-024AE70C2EEA}"/>
              </a:ext>
            </a:extLst>
          </p:cNvPr>
          <p:cNvSpPr>
            <a:spLocks noGrp="1"/>
          </p:cNvSpPr>
          <p:nvPr>
            <p:ph type="subTitle" idx="1"/>
          </p:nvPr>
        </p:nvSpPr>
        <p:spPr>
          <a:xfrm>
            <a:off x="1524000" y="4159404"/>
            <a:ext cx="9144000" cy="1098395"/>
          </a:xfrm>
        </p:spPr>
        <p:txBody>
          <a:bodyPr>
            <a:normAutofit/>
          </a:bodyPr>
          <a:lstStyle/>
          <a:p>
            <a:endParaRPr lang="en-GB">
              <a:solidFill>
                <a:srgbClr val="FFFFFF"/>
              </a:solidFill>
            </a:endParaRPr>
          </a:p>
        </p:txBody>
      </p:sp>
    </p:spTree>
    <p:extLst>
      <p:ext uri="{BB962C8B-B14F-4D97-AF65-F5344CB8AC3E}">
        <p14:creationId xmlns:p14="http://schemas.microsoft.com/office/powerpoint/2010/main" val="156041069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541B88-1AE9-40C3-AFD5-967787C19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F17139-31EE-46AC-B04F-DBBD852DD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7ACC363-5329-3A5B-99C5-1D17B8FB9AE2}"/>
              </a:ext>
            </a:extLst>
          </p:cNvPr>
          <p:cNvSpPr>
            <a:spLocks noGrp="1"/>
          </p:cNvSpPr>
          <p:nvPr>
            <p:ph type="title"/>
          </p:nvPr>
        </p:nvSpPr>
        <p:spPr>
          <a:xfrm>
            <a:off x="838200" y="1195697"/>
            <a:ext cx="3200400" cy="4238118"/>
          </a:xfrm>
        </p:spPr>
        <p:txBody>
          <a:bodyPr>
            <a:normAutofit/>
          </a:bodyPr>
          <a:lstStyle/>
          <a:p>
            <a:r>
              <a:rPr lang="en-GB">
                <a:solidFill>
                  <a:schemeClr val="bg1"/>
                </a:solidFill>
              </a:rPr>
              <a:t>Is sociology a science? </a:t>
            </a:r>
          </a:p>
        </p:txBody>
      </p:sp>
      <p:grpSp>
        <p:nvGrpSpPr>
          <p:cNvPr id="13" name="Graphic 38">
            <a:extLst>
              <a:ext uri="{FF2B5EF4-FFF2-40B4-BE49-F238E27FC236}">
                <a16:creationId xmlns:a16="http://schemas.microsoft.com/office/drawing/2014/main" id="{7CF625D3-71A3-4F30-A096-8EF334E959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bg1"/>
          </a:solidFill>
        </p:grpSpPr>
        <p:sp>
          <p:nvSpPr>
            <p:cNvPr id="14" name="Freeform: Shape 13">
              <a:extLst>
                <a:ext uri="{FF2B5EF4-FFF2-40B4-BE49-F238E27FC236}">
                  <a16:creationId xmlns:a16="http://schemas.microsoft.com/office/drawing/2014/main" id="{C6754E2F-F56E-4BA3-99DD-8EBF110E34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24A69059-7C49-49C6-B071-F2A9B558E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17" name="Oval 16">
            <a:extLst>
              <a:ext uri="{FF2B5EF4-FFF2-40B4-BE49-F238E27FC236}">
                <a16:creationId xmlns:a16="http://schemas.microsoft.com/office/drawing/2014/main" id="{89D16701-DA76-4F72-BB63-E2C3FFBDFE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Oval 18">
            <a:extLst>
              <a:ext uri="{FF2B5EF4-FFF2-40B4-BE49-F238E27FC236}">
                <a16:creationId xmlns:a16="http://schemas.microsoft.com/office/drawing/2014/main" id="{1CC28BE1-9DC6-43FE-9582-39F091098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1" name="Graphic 4">
            <a:extLst>
              <a:ext uri="{FF2B5EF4-FFF2-40B4-BE49-F238E27FC236}">
                <a16:creationId xmlns:a16="http://schemas.microsoft.com/office/drawing/2014/main" id="{AF9AF3F3-CE0C-4125-BDD7-346487FA0B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09667" y="5539935"/>
            <a:ext cx="975169" cy="975171"/>
            <a:chOff x="5829300" y="3162300"/>
            <a:chExt cx="532256" cy="532257"/>
          </a:xfrm>
          <a:solidFill>
            <a:schemeClr val="bg1"/>
          </a:solidFill>
        </p:grpSpPr>
        <p:sp>
          <p:nvSpPr>
            <p:cNvPr id="22" name="Freeform: Shape 21">
              <a:extLst>
                <a:ext uri="{FF2B5EF4-FFF2-40B4-BE49-F238E27FC236}">
                  <a16:creationId xmlns:a16="http://schemas.microsoft.com/office/drawing/2014/main" id="{B31DFBFA-CF4D-4940-9086-26F83E5C6B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7854033-BD20-4C77-8C5B-048F4B3BDD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BC93AA74-BEB3-444F-835B-7AA6ECE61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F00DF1C9-6952-4704-B8B3-95406E18E4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B34783FD-297C-40D2-964B-DBAE4DE28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DE621623-0357-4FD5-A1AC-400501025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024F346E-10A0-458F-A9CA-8C0079472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7937A2F7-01A9-47F3-BED6-B61D998408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5B44DAF8-5073-441A-82E1-180385D35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52B0413D-0E36-4A90-8E6A-9EDC676A6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86059ECF-0D50-48AD-B67A-645EC29D3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B394906F-6BF2-447E-9886-F12708E128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A45EB96B-215A-4EBF-A594-2B08222339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5" name="Content Placeholder 2">
            <a:extLst>
              <a:ext uri="{FF2B5EF4-FFF2-40B4-BE49-F238E27FC236}">
                <a16:creationId xmlns:a16="http://schemas.microsoft.com/office/drawing/2014/main" id="{FDF5DFD5-0978-8837-0C10-7097A76C3102}"/>
              </a:ext>
            </a:extLst>
          </p:cNvPr>
          <p:cNvGraphicFramePr>
            <a:graphicFrameLocks noGrp="1"/>
          </p:cNvGraphicFramePr>
          <p:nvPr>
            <p:ph idx="1"/>
            <p:extLst>
              <p:ext uri="{D42A27DB-BD31-4B8C-83A1-F6EECF244321}">
                <p14:modId xmlns:p14="http://schemas.microsoft.com/office/powerpoint/2010/main" val="2178311868"/>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5291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541B88-1AE9-40C3-AFD5-967787C19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F17139-31EE-46AC-B04F-DBBD852DD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0B4957-9506-49F7-9035-42A1048EA62A}"/>
              </a:ext>
            </a:extLst>
          </p:cNvPr>
          <p:cNvSpPr>
            <a:spLocks noGrp="1"/>
          </p:cNvSpPr>
          <p:nvPr>
            <p:ph type="title"/>
          </p:nvPr>
        </p:nvSpPr>
        <p:spPr>
          <a:xfrm>
            <a:off x="838200" y="1195697"/>
            <a:ext cx="3200400" cy="4238118"/>
          </a:xfrm>
        </p:spPr>
        <p:txBody>
          <a:bodyPr>
            <a:normAutofit/>
          </a:bodyPr>
          <a:lstStyle/>
          <a:p>
            <a:r>
              <a:rPr lang="en-GB">
                <a:solidFill>
                  <a:schemeClr val="bg1"/>
                </a:solidFill>
              </a:rPr>
              <a:t>Define</a:t>
            </a:r>
          </a:p>
        </p:txBody>
      </p:sp>
      <p:grpSp>
        <p:nvGrpSpPr>
          <p:cNvPr id="13" name="Graphic 38">
            <a:extLst>
              <a:ext uri="{FF2B5EF4-FFF2-40B4-BE49-F238E27FC236}">
                <a16:creationId xmlns:a16="http://schemas.microsoft.com/office/drawing/2014/main" id="{7CF625D3-71A3-4F30-A096-8EF334E959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bg1"/>
          </a:solidFill>
        </p:grpSpPr>
        <p:sp>
          <p:nvSpPr>
            <p:cNvPr id="14" name="Freeform: Shape 13">
              <a:extLst>
                <a:ext uri="{FF2B5EF4-FFF2-40B4-BE49-F238E27FC236}">
                  <a16:creationId xmlns:a16="http://schemas.microsoft.com/office/drawing/2014/main" id="{C6754E2F-F56E-4BA3-99DD-8EBF110E34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24A69059-7C49-49C6-B071-F2A9B558E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17" name="Oval 16">
            <a:extLst>
              <a:ext uri="{FF2B5EF4-FFF2-40B4-BE49-F238E27FC236}">
                <a16:creationId xmlns:a16="http://schemas.microsoft.com/office/drawing/2014/main" id="{89D16701-DA76-4F72-BB63-E2C3FFBDFE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Oval 18">
            <a:extLst>
              <a:ext uri="{FF2B5EF4-FFF2-40B4-BE49-F238E27FC236}">
                <a16:creationId xmlns:a16="http://schemas.microsoft.com/office/drawing/2014/main" id="{1CC28BE1-9DC6-43FE-9582-39F091098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1" name="Graphic 4">
            <a:extLst>
              <a:ext uri="{FF2B5EF4-FFF2-40B4-BE49-F238E27FC236}">
                <a16:creationId xmlns:a16="http://schemas.microsoft.com/office/drawing/2014/main" id="{AF9AF3F3-CE0C-4125-BDD7-346487FA0B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09667" y="5539935"/>
            <a:ext cx="975169" cy="975171"/>
            <a:chOff x="5829300" y="3162300"/>
            <a:chExt cx="532256" cy="532257"/>
          </a:xfrm>
          <a:solidFill>
            <a:schemeClr val="bg1"/>
          </a:solidFill>
        </p:grpSpPr>
        <p:sp>
          <p:nvSpPr>
            <p:cNvPr id="22" name="Freeform: Shape 21">
              <a:extLst>
                <a:ext uri="{FF2B5EF4-FFF2-40B4-BE49-F238E27FC236}">
                  <a16:creationId xmlns:a16="http://schemas.microsoft.com/office/drawing/2014/main" id="{B31DFBFA-CF4D-4940-9086-26F83E5C6B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7854033-BD20-4C77-8C5B-048F4B3BDD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BC93AA74-BEB3-444F-835B-7AA6ECE61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F00DF1C9-6952-4704-B8B3-95406E18E4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B34783FD-297C-40D2-964B-DBAE4DE28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DE621623-0357-4FD5-A1AC-400501025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024F346E-10A0-458F-A9CA-8C0079472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7937A2F7-01A9-47F3-BED6-B61D998408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5B44DAF8-5073-441A-82E1-180385D35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52B0413D-0E36-4A90-8E6A-9EDC676A6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86059ECF-0D50-48AD-B67A-645EC29D3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B394906F-6BF2-447E-9886-F12708E128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A45EB96B-215A-4EBF-A594-2B08222339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5" name="Content Placeholder 2">
            <a:extLst>
              <a:ext uri="{FF2B5EF4-FFF2-40B4-BE49-F238E27FC236}">
                <a16:creationId xmlns:a16="http://schemas.microsoft.com/office/drawing/2014/main" id="{37273114-3B93-357C-A9D4-FB14E8083CA2}"/>
              </a:ext>
            </a:extLst>
          </p:cNvPr>
          <p:cNvGraphicFramePr>
            <a:graphicFrameLocks noGrp="1"/>
          </p:cNvGraphicFramePr>
          <p:nvPr>
            <p:ph idx="1"/>
            <p:extLst>
              <p:ext uri="{D42A27DB-BD31-4B8C-83A1-F6EECF244321}">
                <p14:modId xmlns:p14="http://schemas.microsoft.com/office/powerpoint/2010/main" val="3261513611"/>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3615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FD858B-352E-4A2F-9724-A588167853FD}"/>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kern="1200">
                <a:solidFill>
                  <a:srgbClr val="FFFFFF"/>
                </a:solidFill>
                <a:latin typeface="+mj-lt"/>
                <a:ea typeface="+mj-ea"/>
                <a:cs typeface="+mj-cs"/>
              </a:rPr>
              <a:t>Is research ever objective? </a:t>
            </a:r>
          </a:p>
        </p:txBody>
      </p:sp>
      <p:pic>
        <p:nvPicPr>
          <p:cNvPr id="8" name="Content Placeholder 7">
            <a:extLst>
              <a:ext uri="{FF2B5EF4-FFF2-40B4-BE49-F238E27FC236}">
                <a16:creationId xmlns:a16="http://schemas.microsoft.com/office/drawing/2014/main" id="{FCC0421F-3F74-4FFA-A767-432ACEA1FC6D}"/>
              </a:ext>
            </a:extLst>
          </p:cNvPr>
          <p:cNvPicPr>
            <a:picLocks noGrp="1" noChangeAspect="1"/>
          </p:cNvPicPr>
          <p:nvPr>
            <p:ph idx="1"/>
          </p:nvPr>
        </p:nvPicPr>
        <p:blipFill>
          <a:blip r:embed="rId2"/>
          <a:stretch>
            <a:fillRect/>
          </a:stretch>
        </p:blipFill>
        <p:spPr>
          <a:xfrm>
            <a:off x="823705" y="1966293"/>
            <a:ext cx="10544589" cy="4452160"/>
          </a:xfrm>
          <a:prstGeom prst="rect">
            <a:avLst/>
          </a:prstGeom>
        </p:spPr>
      </p:pic>
    </p:spTree>
    <p:extLst>
      <p:ext uri="{BB962C8B-B14F-4D97-AF65-F5344CB8AC3E}">
        <p14:creationId xmlns:p14="http://schemas.microsoft.com/office/powerpoint/2010/main" val="3867861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943615-72CC-41E7-B72A-6A9F6363ED47}"/>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Positivists who believe sociology can discover social facts (so is objective)</a:t>
            </a:r>
          </a:p>
        </p:txBody>
      </p:sp>
      <p:sp>
        <p:nvSpPr>
          <p:cNvPr id="3" name="Content Placeholder 2">
            <a:extLst>
              <a:ext uri="{FF2B5EF4-FFF2-40B4-BE49-F238E27FC236}">
                <a16:creationId xmlns:a16="http://schemas.microsoft.com/office/drawing/2014/main" id="{01D7C424-D97E-4B36-AB28-581118ABACF8}"/>
              </a:ext>
            </a:extLst>
          </p:cNvPr>
          <p:cNvSpPr>
            <a:spLocks noGrp="1"/>
          </p:cNvSpPr>
          <p:nvPr>
            <p:ph idx="1"/>
          </p:nvPr>
        </p:nvSpPr>
        <p:spPr>
          <a:xfrm>
            <a:off x="4810259" y="649480"/>
            <a:ext cx="6555347" cy="5546047"/>
          </a:xfrm>
        </p:spPr>
        <p:txBody>
          <a:bodyPr anchor="ctr">
            <a:normAutofit/>
          </a:bodyPr>
          <a:lstStyle/>
          <a:p>
            <a:pPr>
              <a:spcAft>
                <a:spcPts val="800"/>
              </a:spcAft>
            </a:pPr>
            <a:r>
              <a:rPr lang="en-US" sz="2000" b="1">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Comte and Durkheim</a:t>
            </a:r>
            <a:r>
              <a:rPr lang="en-US" sz="2000">
                <a:effectLst/>
                <a:latin typeface="Calibri" panose="020F0502020204030204" pitchFamily="34" charset="0"/>
                <a:ea typeface="Calibri" panose="020F0502020204030204" pitchFamily="34" charset="0"/>
                <a:cs typeface="Times New Roman" panose="02020603050405020304" pitchFamily="18" charset="0"/>
              </a:rPr>
              <a:t> thought that the job of sociology was to discover the truth about how society works and to uncover the laws that make it work.  This knowledge could solve social problems and improve human life.  Their approach was aiming to be </a:t>
            </a:r>
            <a:r>
              <a:rPr lang="en-US" sz="2000" b="1">
                <a:effectLst/>
                <a:latin typeface="Calibri" panose="020F0502020204030204" pitchFamily="34" charset="0"/>
                <a:ea typeface="Calibri" panose="020F0502020204030204" pitchFamily="34" charset="0"/>
                <a:cs typeface="Times New Roman" panose="02020603050405020304" pitchFamily="18" charset="0"/>
              </a:rPr>
              <a:t>objective</a:t>
            </a:r>
            <a:r>
              <a:rPr lang="en-US" sz="2000">
                <a:effectLst/>
                <a:latin typeface="Calibri" panose="020F0502020204030204" pitchFamily="34" charset="0"/>
                <a:ea typeface="Calibri" panose="020F0502020204030204" pitchFamily="34" charset="0"/>
                <a:cs typeface="Times New Roman" panose="02020603050405020304" pitchFamily="18" charset="0"/>
              </a:rPr>
              <a:t> and </a:t>
            </a:r>
            <a:r>
              <a:rPr lang="en-US" sz="2000" b="1">
                <a:effectLst/>
                <a:latin typeface="Calibri" panose="020F0502020204030204" pitchFamily="34" charset="0"/>
                <a:ea typeface="Calibri" panose="020F0502020204030204" pitchFamily="34" charset="0"/>
                <a:cs typeface="Times New Roman" panose="02020603050405020304" pitchFamily="18" charset="0"/>
              </a:rPr>
              <a:t>scientific</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b="1" u="sng">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Karl Marx</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Debate about whether he was a positivist.  He saw himself as a scientist.  He focused on discovering the evolution of human society from class- based to classless.  He wanted to reveal the truth of this development.  He would have seen this as a scientific pursuit.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Marx, Durkheim and Comte </a:t>
            </a:r>
            <a:r>
              <a:rPr lang="en-US" sz="2000">
                <a:effectLst/>
                <a:latin typeface="Calibri" panose="020F0502020204030204" pitchFamily="34" charset="0"/>
                <a:ea typeface="Calibri" panose="020F0502020204030204" pitchFamily="34" charset="0"/>
                <a:cs typeface="Times New Roman" panose="02020603050405020304" pitchFamily="18" charset="0"/>
              </a:rPr>
              <a:t>see no distinction between the facts as revealed by science and the values we should hold.  They believe scientific method will tell us what these should be.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a:p>
        </p:txBody>
      </p:sp>
    </p:spTree>
    <p:extLst>
      <p:ext uri="{BB962C8B-B14F-4D97-AF65-F5344CB8AC3E}">
        <p14:creationId xmlns:p14="http://schemas.microsoft.com/office/powerpoint/2010/main" val="3152667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F0365C-2D0D-4B17-933E-93411C221BF7}"/>
              </a:ext>
            </a:extLst>
          </p:cNvPr>
          <p:cNvSpPr>
            <a:spLocks noGrp="1"/>
          </p:cNvSpPr>
          <p:nvPr>
            <p:ph type="title"/>
          </p:nvPr>
        </p:nvSpPr>
        <p:spPr>
          <a:xfrm>
            <a:off x="686834" y="1153572"/>
            <a:ext cx="3200400" cy="4461163"/>
          </a:xfrm>
        </p:spPr>
        <p:txBody>
          <a:bodyPr>
            <a:normAutofit/>
          </a:bodyPr>
          <a:lstStyle/>
          <a:p>
            <a:r>
              <a:rPr lang="en-GB" sz="3400">
                <a:solidFill>
                  <a:srgbClr val="FFFFFF"/>
                </a:solidFill>
              </a:rPr>
              <a:t>Weber disagrees and thought there was a difference between facts and value judgements we  attach to those facts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7351CA7-5956-4ED5-8FA3-149789D90468}"/>
              </a:ext>
            </a:extLst>
          </p:cNvPr>
          <p:cNvSpPr>
            <a:spLocks noGrp="1"/>
          </p:cNvSpPr>
          <p:nvPr>
            <p:ph idx="1"/>
          </p:nvPr>
        </p:nvSpPr>
        <p:spPr>
          <a:xfrm>
            <a:off x="4447308" y="591344"/>
            <a:ext cx="6906491" cy="5585619"/>
          </a:xfrm>
        </p:spPr>
        <p:txBody>
          <a:bodyPr anchor="ctr">
            <a:normAutofit/>
          </a:bodyPr>
          <a:lstStyle/>
          <a:p>
            <a:endParaRPr lang="en-US">
              <a:effectLst/>
              <a:latin typeface="Calibri" panose="020F0502020204030204" pitchFamily="34" charset="0"/>
              <a:ea typeface="Calibri" panose="020F0502020204030204" pitchFamily="34" charset="0"/>
              <a:cs typeface="Times New Roman" panose="02020603050405020304" pitchFamily="18" charset="0"/>
            </a:endParaRPr>
          </a:p>
          <a:p>
            <a:endParaRPr lang="en-US">
              <a:latin typeface="Calibri" panose="020F0502020204030204" pitchFamily="34" charset="0"/>
              <a:ea typeface="Calibri" panose="020F0502020204030204" pitchFamily="34" charset="0"/>
              <a:cs typeface="Times New Roman" panose="02020603050405020304" pitchFamily="18" charset="0"/>
            </a:endParaRPr>
          </a:p>
          <a:p>
            <a:endParaRPr lang="en-US">
              <a:effectLst/>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Calibri" panose="020F0502020204030204" pitchFamily="34" charset="0"/>
                <a:ea typeface="Calibri" panose="020F0502020204030204" pitchFamily="34" charset="0"/>
                <a:cs typeface="Times New Roman" panose="02020603050405020304" pitchFamily="18" charset="0"/>
              </a:rPr>
              <a:t>In contrast Max Weber makes a distinction between value judgements and facts.  A researcher may show that divorcees are more likely to commit suicide.  This does not mean that we should make divorce harder to obtain.  The fact does not mean we should accept this value judgement.  Weber thought values were </a:t>
            </a:r>
            <a:r>
              <a:rPr lang="en-US" b="1" dirty="0">
                <a:effectLst/>
                <a:latin typeface="Calibri" panose="020F0502020204030204" pitchFamily="34" charset="0"/>
                <a:ea typeface="Calibri" panose="020F0502020204030204" pitchFamily="34" charset="0"/>
                <a:cs typeface="Times New Roman" panose="02020603050405020304" pitchFamily="18" charset="0"/>
              </a:rPr>
              <a:t>important</a:t>
            </a:r>
            <a:r>
              <a:rPr lang="en-US"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3255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DA4993-1653-4FEC-BC5B-BC6D899D3B59}"/>
              </a:ext>
            </a:extLst>
          </p:cNvPr>
          <p:cNvSpPr>
            <a:spLocks noGrp="1"/>
          </p:cNvSpPr>
          <p:nvPr>
            <p:ph type="title"/>
          </p:nvPr>
        </p:nvSpPr>
        <p:spPr>
          <a:xfrm>
            <a:off x="686834" y="1153572"/>
            <a:ext cx="3200400" cy="4461163"/>
          </a:xfrm>
        </p:spPr>
        <p:txBody>
          <a:bodyPr>
            <a:normAutofit/>
          </a:bodyPr>
          <a:lstStyle/>
          <a:p>
            <a:r>
              <a:rPr lang="en-GB">
                <a:solidFill>
                  <a:srgbClr val="FFFFFF"/>
                </a:solidFill>
              </a:rPr>
              <a:t>Weber believed values should be used in research</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6C3B8BF-32E8-4ABD-9341-2D95925F9E62}"/>
              </a:ext>
            </a:extLst>
          </p:cNvPr>
          <p:cNvSpPr>
            <a:spLocks noGrp="1"/>
          </p:cNvSpPr>
          <p:nvPr>
            <p:ph idx="1"/>
          </p:nvPr>
        </p:nvSpPr>
        <p:spPr>
          <a:xfrm>
            <a:off x="4447308" y="591344"/>
            <a:ext cx="6906491" cy="5585619"/>
          </a:xfrm>
        </p:spPr>
        <p:txBody>
          <a:bodyPr anchor="ctr">
            <a:normAutofit/>
          </a:bodyPr>
          <a:lstStyle/>
          <a:p>
            <a:r>
              <a:rPr lang="en-GB" dirty="0"/>
              <a:t>They are used in choosing what to study, interpreting data and choosing how to use the findings </a:t>
            </a:r>
            <a:r>
              <a:rPr lang="en-GB" dirty="0" err="1"/>
              <a:t>responably</a:t>
            </a:r>
            <a:r>
              <a:rPr lang="en-GB" dirty="0"/>
              <a:t> BUT our values must be kept out of the actual research process. </a:t>
            </a:r>
          </a:p>
        </p:txBody>
      </p:sp>
    </p:spTree>
    <p:extLst>
      <p:ext uri="{BB962C8B-B14F-4D97-AF65-F5344CB8AC3E}">
        <p14:creationId xmlns:p14="http://schemas.microsoft.com/office/powerpoint/2010/main" val="1609056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541B88-1AE9-40C3-AFD5-967787C19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F17139-31EE-46AC-B04F-DBBD852DD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949826-6EE9-4FB0-A566-8EEA946B6237}"/>
              </a:ext>
            </a:extLst>
          </p:cNvPr>
          <p:cNvSpPr>
            <a:spLocks noGrp="1"/>
          </p:cNvSpPr>
          <p:nvPr>
            <p:ph type="title"/>
          </p:nvPr>
        </p:nvSpPr>
        <p:spPr>
          <a:xfrm>
            <a:off x="838200" y="1195697"/>
            <a:ext cx="3200400" cy="4238118"/>
          </a:xfrm>
        </p:spPr>
        <p:txBody>
          <a:bodyPr>
            <a:normAutofit/>
          </a:bodyPr>
          <a:lstStyle/>
          <a:p>
            <a:r>
              <a:rPr lang="en-GB">
                <a:solidFill>
                  <a:schemeClr val="bg1"/>
                </a:solidFill>
              </a:rPr>
              <a:t>So is research value free? </a:t>
            </a:r>
          </a:p>
        </p:txBody>
      </p:sp>
      <p:grpSp>
        <p:nvGrpSpPr>
          <p:cNvPr id="13" name="Graphic 38">
            <a:extLst>
              <a:ext uri="{FF2B5EF4-FFF2-40B4-BE49-F238E27FC236}">
                <a16:creationId xmlns:a16="http://schemas.microsoft.com/office/drawing/2014/main" id="{7CF625D3-71A3-4F30-A096-8EF334E959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bg1"/>
          </a:solidFill>
        </p:grpSpPr>
        <p:sp>
          <p:nvSpPr>
            <p:cNvPr id="14" name="Freeform: Shape 13">
              <a:extLst>
                <a:ext uri="{FF2B5EF4-FFF2-40B4-BE49-F238E27FC236}">
                  <a16:creationId xmlns:a16="http://schemas.microsoft.com/office/drawing/2014/main" id="{C6754E2F-F56E-4BA3-99DD-8EBF110E34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24A69059-7C49-49C6-B071-F2A9B558E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17" name="Oval 16">
            <a:extLst>
              <a:ext uri="{FF2B5EF4-FFF2-40B4-BE49-F238E27FC236}">
                <a16:creationId xmlns:a16="http://schemas.microsoft.com/office/drawing/2014/main" id="{89D16701-DA76-4F72-BB63-E2C3FFBDFE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Oval 18">
            <a:extLst>
              <a:ext uri="{FF2B5EF4-FFF2-40B4-BE49-F238E27FC236}">
                <a16:creationId xmlns:a16="http://schemas.microsoft.com/office/drawing/2014/main" id="{1CC28BE1-9DC6-43FE-9582-39F091098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1" name="Graphic 4">
            <a:extLst>
              <a:ext uri="{FF2B5EF4-FFF2-40B4-BE49-F238E27FC236}">
                <a16:creationId xmlns:a16="http://schemas.microsoft.com/office/drawing/2014/main" id="{AF9AF3F3-CE0C-4125-BDD7-346487FA0B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09667" y="5539935"/>
            <a:ext cx="975169" cy="975171"/>
            <a:chOff x="5829300" y="3162300"/>
            <a:chExt cx="532256" cy="532257"/>
          </a:xfrm>
          <a:solidFill>
            <a:schemeClr val="bg1"/>
          </a:solidFill>
        </p:grpSpPr>
        <p:sp>
          <p:nvSpPr>
            <p:cNvPr id="22" name="Freeform: Shape 21">
              <a:extLst>
                <a:ext uri="{FF2B5EF4-FFF2-40B4-BE49-F238E27FC236}">
                  <a16:creationId xmlns:a16="http://schemas.microsoft.com/office/drawing/2014/main" id="{B31DFBFA-CF4D-4940-9086-26F83E5C6B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7854033-BD20-4C77-8C5B-048F4B3BDD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BC93AA74-BEB3-444F-835B-7AA6ECE61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F00DF1C9-6952-4704-B8B3-95406E18E4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B34783FD-297C-40D2-964B-DBAE4DE28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DE621623-0357-4FD5-A1AC-400501025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024F346E-10A0-458F-A9CA-8C0079472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7937A2F7-01A9-47F3-BED6-B61D998408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5B44DAF8-5073-441A-82E1-180385D35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52B0413D-0E36-4A90-8E6A-9EDC676A6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86059ECF-0D50-48AD-B67A-645EC29D3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B394906F-6BF2-447E-9886-F12708E128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A45EB96B-215A-4EBF-A594-2B08222339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5" name="Content Placeholder 2">
            <a:extLst>
              <a:ext uri="{FF2B5EF4-FFF2-40B4-BE49-F238E27FC236}">
                <a16:creationId xmlns:a16="http://schemas.microsoft.com/office/drawing/2014/main" id="{BE92CB07-FCC8-2653-1937-8EF41A96EDF1}"/>
              </a:ext>
            </a:extLst>
          </p:cNvPr>
          <p:cNvGraphicFramePr>
            <a:graphicFrameLocks noGrp="1"/>
          </p:cNvGraphicFramePr>
          <p:nvPr>
            <p:ph idx="1"/>
            <p:extLst>
              <p:ext uri="{D42A27DB-BD31-4B8C-83A1-F6EECF244321}">
                <p14:modId xmlns:p14="http://schemas.microsoft.com/office/powerpoint/2010/main" val="3205200485"/>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437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831B96DDB4C5E4093D9A586BF4D7B6B" ma:contentTypeVersion="15" ma:contentTypeDescription="Create a new document." ma:contentTypeScope="" ma:versionID="b1b3a3a060bcafb07034585fb4d5879a">
  <xsd:schema xmlns:xsd="http://www.w3.org/2001/XMLSchema" xmlns:xs="http://www.w3.org/2001/XMLSchema" xmlns:p="http://schemas.microsoft.com/office/2006/metadata/properties" xmlns:ns3="1884b4ca-d172-48fc-934f-c211f0fc4919" xmlns:ns4="8b6cce57-5574-4c8c-bf87-bfcef3d2ded6" targetNamespace="http://schemas.microsoft.com/office/2006/metadata/properties" ma:root="true" ma:fieldsID="598ac9bf1d19a97e81b98fe1a5976eb2" ns3:_="" ns4:_="">
    <xsd:import namespace="1884b4ca-d172-48fc-934f-c211f0fc4919"/>
    <xsd:import namespace="8b6cce57-5574-4c8c-bf87-bfcef3d2ded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4:SharedWithUsers" minOccurs="0"/>
                <xsd:element ref="ns4:SharedWithDetails" minOccurs="0"/>
                <xsd:element ref="ns4:SharingHintHash" minOccurs="0"/>
                <xsd:element ref="ns3:MediaServiceOCR"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84b4ca-d172-48fc-934f-c211f0fc49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b6cce57-5574-4c8c-bf87-bfcef3d2ded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884b4ca-d172-48fc-934f-c211f0fc4919" xsi:nil="true"/>
  </documentManagement>
</p:properties>
</file>

<file path=customXml/itemProps1.xml><?xml version="1.0" encoding="utf-8"?>
<ds:datastoreItem xmlns:ds="http://schemas.openxmlformats.org/officeDocument/2006/customXml" ds:itemID="{0BF60A74-691C-4008-942D-AA05AF29546F}">
  <ds:schemaRefs>
    <ds:schemaRef ds:uri="http://schemas.microsoft.com/sharepoint/v3/contenttype/forms"/>
  </ds:schemaRefs>
</ds:datastoreItem>
</file>

<file path=customXml/itemProps2.xml><?xml version="1.0" encoding="utf-8"?>
<ds:datastoreItem xmlns:ds="http://schemas.openxmlformats.org/officeDocument/2006/customXml" ds:itemID="{EA0C1560-DBFF-436E-9AE0-1E6D5CF4F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84b4ca-d172-48fc-934f-c211f0fc4919"/>
    <ds:schemaRef ds:uri="8b6cce57-5574-4c8c-bf87-bfcef3d2de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F44190-E951-482C-BDA9-F6A0F143F7DB}">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8b6cce57-5574-4c8c-bf87-bfcef3d2ded6"/>
    <ds:schemaRef ds:uri="http://purl.org/dc/terms/"/>
    <ds:schemaRef ds:uri="http://schemas.openxmlformats.org/package/2006/metadata/core-properties"/>
    <ds:schemaRef ds:uri="1884b4ca-d172-48fc-934f-c211f0fc491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48</TotalTime>
  <Words>521</Words>
  <Application>Microsoft Office PowerPoint</Application>
  <PresentationFormat>Widescreen</PresentationFormat>
  <Paragraphs>39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Segoe UI</vt:lpstr>
      <vt:lpstr>Times New Roman</vt:lpstr>
      <vt:lpstr>Office Theme</vt:lpstr>
      <vt:lpstr>PowerPoint Presentation</vt:lpstr>
      <vt:lpstr>Objectivity and Values in Sociology</vt:lpstr>
      <vt:lpstr>Is sociology a science? </vt:lpstr>
      <vt:lpstr>Define</vt:lpstr>
      <vt:lpstr>Is research ever objective? </vt:lpstr>
      <vt:lpstr>Positivists who believe sociology can discover social facts (so is objective)</vt:lpstr>
      <vt:lpstr>Weber disagrees and thought there was a difference between facts and value judgements we  attach to those facts</vt:lpstr>
      <vt:lpstr>Weber believed values should be used in research</vt:lpstr>
      <vt:lpstr>So is research value free? </vt:lpstr>
      <vt:lpstr>Modern positivists 20th century</vt:lpstr>
      <vt:lpstr>Think about the research methods we have studied? </vt:lpstr>
      <vt:lpstr>Committed Sociologists</vt:lpstr>
      <vt:lpstr>PowerPoint Presentation</vt:lpstr>
      <vt:lpstr>So is it value free or not?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Bromley</dc:creator>
  <cp:lastModifiedBy>Helen Bromley</cp:lastModifiedBy>
  <cp:revision>3</cp:revision>
  <dcterms:created xsi:type="dcterms:W3CDTF">2023-09-17T16:19:33Z</dcterms:created>
  <dcterms:modified xsi:type="dcterms:W3CDTF">2023-09-18T12:16:44Z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0x010100C831B96DDB4C5E4093D9A586BF4D7B6B</vt:lpwstr>
  </property>
</Properties>
</file>