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258" r:id="rId4"/>
    <p:sldId id="259" r:id="rId5"/>
    <p:sldId id="268" r:id="rId6"/>
    <p:sldId id="267" r:id="rId7"/>
    <p:sldId id="269" r:id="rId8"/>
    <p:sldId id="270" r:id="rId9"/>
    <p:sldId id="271" r:id="rId10"/>
    <p:sldId id="272" r:id="rId11"/>
    <p:sldId id="273" r:id="rId12"/>
    <p:sldId id="274" r:id="rId13"/>
    <p:sldId id="275" r:id="rId14"/>
    <p:sldId id="276" r:id="rId15"/>
    <p:sldId id="278" r:id="rId16"/>
    <p:sldId id="277" r:id="rId17"/>
    <p:sldId id="279" r:id="rId18"/>
    <p:sldId id="280" r:id="rId19"/>
    <p:sldId id="281" r:id="rId20"/>
    <p:sldId id="282" r:id="rId21"/>
    <p:sldId id="283" r:id="rId22"/>
    <p:sldId id="284" r:id="rId23"/>
    <p:sldId id="285" r:id="rId24"/>
    <p:sldId id="286" r:id="rId25"/>
    <p:sldId id="287" r:id="rId26"/>
    <p:sldId id="313" r:id="rId27"/>
    <p:sldId id="314" r:id="rId28"/>
    <p:sldId id="315" r:id="rId29"/>
    <p:sldId id="316" r:id="rId30"/>
    <p:sldId id="288" r:id="rId31"/>
    <p:sldId id="260" r:id="rId32"/>
    <p:sldId id="261" r:id="rId33"/>
    <p:sldId id="289" r:id="rId34"/>
    <p:sldId id="290" r:id="rId35"/>
    <p:sldId id="291" r:id="rId36"/>
    <p:sldId id="292" r:id="rId37"/>
    <p:sldId id="293" r:id="rId38"/>
    <p:sldId id="294" r:id="rId39"/>
    <p:sldId id="295" r:id="rId40"/>
    <p:sldId id="296" r:id="rId41"/>
    <p:sldId id="262" r:id="rId42"/>
    <p:sldId id="297" r:id="rId43"/>
    <p:sldId id="263" r:id="rId44"/>
    <p:sldId id="298" r:id="rId45"/>
    <p:sldId id="299" r:id="rId46"/>
    <p:sldId id="300" r:id="rId47"/>
    <p:sldId id="301" r:id="rId48"/>
    <p:sldId id="302" r:id="rId49"/>
    <p:sldId id="303" r:id="rId50"/>
    <p:sldId id="264" r:id="rId51"/>
    <p:sldId id="265" r:id="rId52"/>
    <p:sldId id="304" r:id="rId53"/>
    <p:sldId id="305" r:id="rId54"/>
    <p:sldId id="306" r:id="rId55"/>
    <p:sldId id="307" r:id="rId56"/>
    <p:sldId id="308" r:id="rId57"/>
    <p:sldId id="309" r:id="rId58"/>
    <p:sldId id="310" r:id="rId59"/>
    <p:sldId id="311" r:id="rId60"/>
    <p:sldId id="312" r:id="rId61"/>
    <p:sldId id="26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FFFF"/>
    <a:srgbClr val="CCFFCC"/>
    <a:srgbClr val="008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6DBAFD-6139-4B14-B314-4EF493ECBDA2}" type="datetimeFigureOut">
              <a:rPr lang="en-GB" smtClean="0"/>
              <a:t>14/08/2018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7FDDB1-CD23-4AAD-A321-451BD061CDB1}" type="slidenum">
              <a:rPr lang="en-GB" smtClean="0"/>
              <a:t>‹#›</a:t>
            </a:fld>
            <a:endParaRPr lang="en-GB"/>
          </a:p>
        </p:txBody>
      </p:sp>
    </p:spTree>
    <p:extLst>
      <p:ext uri="{BB962C8B-B14F-4D97-AF65-F5344CB8AC3E}">
        <p14:creationId xmlns:p14="http://schemas.microsoft.com/office/powerpoint/2010/main" val="976560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6</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15</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16</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17</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18</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19</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20</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21</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22</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23</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24</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7</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25</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26</a:t>
            </a:fld>
            <a:endParaRPr lang="en-GB"/>
          </a:p>
        </p:txBody>
      </p:sp>
    </p:spTree>
    <p:extLst>
      <p:ext uri="{BB962C8B-B14F-4D97-AF65-F5344CB8AC3E}">
        <p14:creationId xmlns:p14="http://schemas.microsoft.com/office/powerpoint/2010/main" val="2931990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27</a:t>
            </a:fld>
            <a:endParaRPr lang="en-GB"/>
          </a:p>
        </p:txBody>
      </p:sp>
    </p:spTree>
    <p:extLst>
      <p:ext uri="{BB962C8B-B14F-4D97-AF65-F5344CB8AC3E}">
        <p14:creationId xmlns:p14="http://schemas.microsoft.com/office/powerpoint/2010/main" val="3290445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28</a:t>
            </a:fld>
            <a:endParaRPr lang="en-GB"/>
          </a:p>
        </p:txBody>
      </p:sp>
    </p:spTree>
    <p:extLst>
      <p:ext uri="{BB962C8B-B14F-4D97-AF65-F5344CB8AC3E}">
        <p14:creationId xmlns:p14="http://schemas.microsoft.com/office/powerpoint/2010/main" val="3730694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29</a:t>
            </a:fld>
            <a:endParaRPr lang="en-GB"/>
          </a:p>
        </p:txBody>
      </p:sp>
    </p:spTree>
    <p:extLst>
      <p:ext uri="{BB962C8B-B14F-4D97-AF65-F5344CB8AC3E}">
        <p14:creationId xmlns:p14="http://schemas.microsoft.com/office/powerpoint/2010/main" val="3245719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30</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8</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9</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10</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11</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12</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13</a:t>
            </a:fld>
            <a:endParaRPr lang="en-GB"/>
          </a:p>
        </p:txBody>
      </p:sp>
    </p:spTree>
    <p:extLst>
      <p:ext uri="{BB962C8B-B14F-4D97-AF65-F5344CB8AC3E}">
        <p14:creationId xmlns:p14="http://schemas.microsoft.com/office/powerpoint/2010/main" val="1496464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7FDDB1-CD23-4AAD-A321-451BD061CDB1}" type="slidenum">
              <a:rPr lang="en-GB" smtClean="0"/>
              <a:t>14</a:t>
            </a:fld>
            <a:endParaRPr lang="en-GB"/>
          </a:p>
        </p:txBody>
      </p:sp>
    </p:spTree>
    <p:extLst>
      <p:ext uri="{BB962C8B-B14F-4D97-AF65-F5344CB8AC3E}">
        <p14:creationId xmlns:p14="http://schemas.microsoft.com/office/powerpoint/2010/main" val="1496464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3000">
              <a:schemeClr val="accent6">
                <a:lumMod val="20000"/>
                <a:lumOff val="80000"/>
              </a:schemeClr>
            </a:gs>
            <a:gs pos="6000">
              <a:schemeClr val="accent6">
                <a:lumMod val="20000"/>
                <a:lumOff val="80000"/>
              </a:schemeClr>
            </a:gs>
            <a:gs pos="0">
              <a:schemeClr val="accent6">
                <a:lumMod val="60000"/>
                <a:lumOff val="40000"/>
              </a:schemeClr>
            </a:gs>
            <a:gs pos="100000">
              <a:schemeClr val="accent6">
                <a:lumMod val="60000"/>
                <a:lumOff val="4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jpe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910.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jpeg"/><Relationship Id="rId7"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1.png"/><Relationship Id="rId4" Type="http://schemas.openxmlformats.org/officeDocument/2006/relationships/image" Target="../media/image910.png"/><Relationship Id="rId9"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jpeg"/><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910.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jpeg"/><Relationship Id="rId7"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910.png"/><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1.jpeg"/><Relationship Id="rId7"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56.png"/><Relationship Id="rId4" Type="http://schemas.openxmlformats.org/officeDocument/2006/relationships/image" Target="../media/image910.png"/><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jpeg"/><Relationship Id="rId7" Type="http://schemas.openxmlformats.org/officeDocument/2006/relationships/image" Target="../media/image65.png"/><Relationship Id="rId12"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56.png"/><Relationship Id="rId10" Type="http://schemas.openxmlformats.org/officeDocument/2006/relationships/image" Target="../media/image68.png"/><Relationship Id="rId4" Type="http://schemas.openxmlformats.org/officeDocument/2006/relationships/image" Target="../media/image910.png"/><Relationship Id="rId9" Type="http://schemas.openxmlformats.org/officeDocument/2006/relationships/image" Target="../media/image6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1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10.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jpe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910.png"/><Relationship Id="rId9" Type="http://schemas.openxmlformats.org/officeDocument/2006/relationships/image" Target="../media/image75.png"/></Relationships>
</file>

<file path=ppt/slides/_rels/slide1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1.jpeg"/><Relationship Id="rId7"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4.png"/><Relationship Id="rId4" Type="http://schemas.openxmlformats.org/officeDocument/2006/relationships/image" Target="../media/image910.png"/><Relationship Id="rId9" Type="http://schemas.openxmlformats.org/officeDocument/2006/relationships/image" Target="../media/image81.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1.jpeg"/><Relationship Id="rId7" Type="http://schemas.openxmlformats.org/officeDocument/2006/relationships/image" Target="../media/image8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4.png"/><Relationship Id="rId4" Type="http://schemas.openxmlformats.org/officeDocument/2006/relationships/image" Target="../media/image910.png"/></Relationships>
</file>

<file path=ppt/slides/_rels/slide21.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1.jpe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8.png"/><Relationship Id="rId11" Type="http://schemas.openxmlformats.org/officeDocument/2006/relationships/image" Target="../media/image87.png"/><Relationship Id="rId5" Type="http://schemas.openxmlformats.org/officeDocument/2006/relationships/image" Target="../media/image74.png"/><Relationship Id="rId10" Type="http://schemas.openxmlformats.org/officeDocument/2006/relationships/image" Target="../media/image86.png"/><Relationship Id="rId4" Type="http://schemas.openxmlformats.org/officeDocument/2006/relationships/image" Target="../media/image910.png"/><Relationship Id="rId9" Type="http://schemas.openxmlformats.org/officeDocument/2006/relationships/image" Target="../media/image85.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910.png"/></Relationships>
</file>

<file path=ppt/slides/_rels/slide2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1.jpeg"/><Relationship Id="rId7" Type="http://schemas.openxmlformats.org/officeDocument/2006/relationships/image" Target="../media/image9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10.png"/><Relationship Id="rId9" Type="http://schemas.openxmlformats.org/officeDocument/2006/relationships/image" Target="../media/image95.png"/></Relationships>
</file>

<file path=ppt/slides/_rels/slide24.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2.png"/><Relationship Id="rId3" Type="http://schemas.openxmlformats.org/officeDocument/2006/relationships/image" Target="../media/image1.jpeg"/><Relationship Id="rId7" Type="http://schemas.openxmlformats.org/officeDocument/2006/relationships/image" Target="../media/image96.png"/><Relationship Id="rId12" Type="http://schemas.openxmlformats.org/officeDocument/2006/relationships/image" Target="../media/image10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3.png"/><Relationship Id="rId11" Type="http://schemas.openxmlformats.org/officeDocument/2006/relationships/image" Target="../media/image100.png"/><Relationship Id="rId5" Type="http://schemas.openxmlformats.org/officeDocument/2006/relationships/image" Target="../media/image91.png"/><Relationship Id="rId10" Type="http://schemas.openxmlformats.org/officeDocument/2006/relationships/image" Target="../media/image99.png"/><Relationship Id="rId4" Type="http://schemas.openxmlformats.org/officeDocument/2006/relationships/image" Target="../media/image910.png"/><Relationship Id="rId9" Type="http://schemas.openxmlformats.org/officeDocument/2006/relationships/image" Target="../media/image98.png"/><Relationship Id="rId14" Type="http://schemas.openxmlformats.org/officeDocument/2006/relationships/image" Target="../media/image103.png"/></Relationships>
</file>

<file path=ppt/slides/_rels/slide25.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1.jpeg"/><Relationship Id="rId7" Type="http://schemas.openxmlformats.org/officeDocument/2006/relationships/image" Target="../media/image9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1.png"/><Relationship Id="rId10" Type="http://schemas.openxmlformats.org/officeDocument/2006/relationships/image" Target="../media/image106.png"/><Relationship Id="rId4" Type="http://schemas.openxmlformats.org/officeDocument/2006/relationships/image" Target="../media/image910.png"/><Relationship Id="rId9" Type="http://schemas.openxmlformats.org/officeDocument/2006/relationships/image" Target="../media/image105.png"/></Relationships>
</file>

<file path=ppt/slides/_rels/slide26.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png"/><Relationship Id="rId18" Type="http://schemas.openxmlformats.org/officeDocument/2006/relationships/image" Target="../media/image120.png"/><Relationship Id="rId3" Type="http://schemas.openxmlformats.org/officeDocument/2006/relationships/image" Target="../media/image107.png"/><Relationship Id="rId7" Type="http://schemas.openxmlformats.org/officeDocument/2006/relationships/image" Target="../media/image109.png"/><Relationship Id="rId12" Type="http://schemas.openxmlformats.org/officeDocument/2006/relationships/image" Target="../media/image114.png"/><Relationship Id="rId17" Type="http://schemas.openxmlformats.org/officeDocument/2006/relationships/image" Target="../media/image119.png"/><Relationship Id="rId2" Type="http://schemas.openxmlformats.org/officeDocument/2006/relationships/notesSlide" Target="../notesSlides/notesSlide21.xml"/><Relationship Id="rId16" Type="http://schemas.openxmlformats.org/officeDocument/2006/relationships/image" Target="../media/image118.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910.png"/><Relationship Id="rId15" Type="http://schemas.openxmlformats.org/officeDocument/2006/relationships/image" Target="../media/image117.png"/><Relationship Id="rId10" Type="http://schemas.openxmlformats.org/officeDocument/2006/relationships/image" Target="../media/image112.png"/><Relationship Id="rId19" Type="http://schemas.openxmlformats.org/officeDocument/2006/relationships/image" Target="../media/image121.png"/><Relationship Id="rId4" Type="http://schemas.openxmlformats.org/officeDocument/2006/relationships/image" Target="../media/image1.jpeg"/><Relationship Id="rId9" Type="http://schemas.openxmlformats.org/officeDocument/2006/relationships/image" Target="../media/image111.png"/><Relationship Id="rId14" Type="http://schemas.openxmlformats.org/officeDocument/2006/relationships/image" Target="../media/image116.png"/></Relationships>
</file>

<file path=ppt/slides/_rels/slide27.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21.png"/><Relationship Id="rId3" Type="http://schemas.openxmlformats.org/officeDocument/2006/relationships/image" Target="../media/image107.png"/><Relationship Id="rId7" Type="http://schemas.openxmlformats.org/officeDocument/2006/relationships/image" Target="../media/image109.png"/><Relationship Id="rId12" Type="http://schemas.openxmlformats.org/officeDocument/2006/relationships/image" Target="../media/image123.png"/><Relationship Id="rId17" Type="http://schemas.openxmlformats.org/officeDocument/2006/relationships/image" Target="../media/image127.png"/><Relationship Id="rId2" Type="http://schemas.openxmlformats.org/officeDocument/2006/relationships/notesSlide" Target="../notesSlides/notesSlide22.xml"/><Relationship Id="rId16" Type="http://schemas.openxmlformats.org/officeDocument/2006/relationships/image" Target="../media/image126.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22.png"/><Relationship Id="rId5" Type="http://schemas.openxmlformats.org/officeDocument/2006/relationships/image" Target="../media/image910.png"/><Relationship Id="rId15" Type="http://schemas.openxmlformats.org/officeDocument/2006/relationships/image" Target="../media/image125.png"/><Relationship Id="rId10" Type="http://schemas.openxmlformats.org/officeDocument/2006/relationships/image" Target="../media/image112.png"/><Relationship Id="rId4" Type="http://schemas.openxmlformats.org/officeDocument/2006/relationships/image" Target="../media/image1.jpeg"/><Relationship Id="rId9" Type="http://schemas.openxmlformats.org/officeDocument/2006/relationships/image" Target="../media/image111.png"/><Relationship Id="rId14" Type="http://schemas.openxmlformats.org/officeDocument/2006/relationships/image" Target="../media/image124.png"/></Relationships>
</file>

<file path=ppt/slides/_rels/slide28.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29.png"/><Relationship Id="rId3" Type="http://schemas.openxmlformats.org/officeDocument/2006/relationships/image" Target="../media/image107.png"/><Relationship Id="rId7" Type="http://schemas.openxmlformats.org/officeDocument/2006/relationships/image" Target="../media/image109.png"/><Relationship Id="rId12" Type="http://schemas.openxmlformats.org/officeDocument/2006/relationships/image" Target="../media/image128.png"/><Relationship Id="rId17" Type="http://schemas.openxmlformats.org/officeDocument/2006/relationships/image" Target="../media/image133.png"/><Relationship Id="rId2" Type="http://schemas.openxmlformats.org/officeDocument/2006/relationships/notesSlide" Target="../notesSlides/notesSlide23.xml"/><Relationship Id="rId16" Type="http://schemas.openxmlformats.org/officeDocument/2006/relationships/image" Target="../media/image132.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21.png"/><Relationship Id="rId5" Type="http://schemas.openxmlformats.org/officeDocument/2006/relationships/image" Target="../media/image910.png"/><Relationship Id="rId15" Type="http://schemas.openxmlformats.org/officeDocument/2006/relationships/image" Target="../media/image131.png"/><Relationship Id="rId10" Type="http://schemas.openxmlformats.org/officeDocument/2006/relationships/image" Target="../media/image112.png"/><Relationship Id="rId4" Type="http://schemas.openxmlformats.org/officeDocument/2006/relationships/image" Target="../media/image1.jpeg"/><Relationship Id="rId9" Type="http://schemas.openxmlformats.org/officeDocument/2006/relationships/image" Target="../media/image111.png"/><Relationship Id="rId14" Type="http://schemas.openxmlformats.org/officeDocument/2006/relationships/image" Target="../media/image130.png"/></Relationships>
</file>

<file path=ppt/slides/_rels/slide29.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36.png"/><Relationship Id="rId3" Type="http://schemas.openxmlformats.org/officeDocument/2006/relationships/image" Target="../media/image107.png"/><Relationship Id="rId7" Type="http://schemas.openxmlformats.org/officeDocument/2006/relationships/image" Target="../media/image109.png"/><Relationship Id="rId12" Type="http://schemas.openxmlformats.org/officeDocument/2006/relationships/image" Target="../media/image135.png"/><Relationship Id="rId17" Type="http://schemas.openxmlformats.org/officeDocument/2006/relationships/image" Target="../media/image140.png"/><Relationship Id="rId2" Type="http://schemas.openxmlformats.org/officeDocument/2006/relationships/notesSlide" Target="../notesSlides/notesSlide24.xml"/><Relationship Id="rId16"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34.png"/><Relationship Id="rId5" Type="http://schemas.openxmlformats.org/officeDocument/2006/relationships/image" Target="../media/image910.png"/><Relationship Id="rId15" Type="http://schemas.openxmlformats.org/officeDocument/2006/relationships/image" Target="../media/image138.png"/><Relationship Id="rId10" Type="http://schemas.openxmlformats.org/officeDocument/2006/relationships/image" Target="../media/image112.png"/><Relationship Id="rId4" Type="http://schemas.openxmlformats.org/officeDocument/2006/relationships/image" Target="../media/image1.jpeg"/><Relationship Id="rId9" Type="http://schemas.openxmlformats.org/officeDocument/2006/relationships/image" Target="../media/image111.png"/><Relationship Id="rId14" Type="http://schemas.openxmlformats.org/officeDocument/2006/relationships/image" Target="../media/image1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80.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130.png"/><Relationship Id="rId3" Type="http://schemas.openxmlformats.org/officeDocument/2006/relationships/image" Target="../media/image1090.png"/><Relationship Id="rId7" Type="http://schemas.openxmlformats.org/officeDocument/2006/relationships/image" Target="../media/image112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110.png"/><Relationship Id="rId5" Type="http://schemas.openxmlformats.org/officeDocument/2006/relationships/image" Target="../media/image1080.png"/><Relationship Id="rId10" Type="http://schemas.openxmlformats.org/officeDocument/2006/relationships/image" Target="../media/image1150.png"/><Relationship Id="rId4" Type="http://schemas.openxmlformats.org/officeDocument/2006/relationships/image" Target="../media/image1100.png"/><Relationship Id="rId9" Type="http://schemas.openxmlformats.org/officeDocument/2006/relationships/image" Target="../media/image1140.png"/></Relationships>
</file>

<file path=ppt/slides/_rels/slide34.xml.rels><?xml version="1.0" encoding="UTF-8" standalone="yes"?>
<Relationships xmlns="http://schemas.openxmlformats.org/package/2006/relationships"><Relationship Id="rId3" Type="http://schemas.openxmlformats.org/officeDocument/2006/relationships/image" Target="../media/image1080.png"/><Relationship Id="rId7" Type="http://schemas.openxmlformats.org/officeDocument/2006/relationships/image" Target="../media/image118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170.png"/><Relationship Id="rId5" Type="http://schemas.openxmlformats.org/officeDocument/2006/relationships/image" Target="../media/image1160.png"/><Relationship Id="rId4" Type="http://schemas.openxmlformats.org/officeDocument/2006/relationships/image" Target="../media/image1070.png"/></Relationships>
</file>

<file path=ppt/slides/_rels/slide35.xml.rels><?xml version="1.0" encoding="UTF-8" standalone="yes"?>
<Relationships xmlns="http://schemas.openxmlformats.org/package/2006/relationships"><Relationship Id="rId8" Type="http://schemas.openxmlformats.org/officeDocument/2006/relationships/image" Target="../media/image1220.png"/><Relationship Id="rId3" Type="http://schemas.openxmlformats.org/officeDocument/2006/relationships/image" Target="../media/image1080.png"/><Relationship Id="rId7" Type="http://schemas.openxmlformats.org/officeDocument/2006/relationships/image" Target="../media/image12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00.png"/><Relationship Id="rId5" Type="http://schemas.openxmlformats.org/officeDocument/2006/relationships/image" Target="../media/image1190.png"/><Relationship Id="rId4" Type="http://schemas.openxmlformats.org/officeDocument/2006/relationships/image" Target="../media/image1180.png"/><Relationship Id="rId9" Type="http://schemas.openxmlformats.org/officeDocument/2006/relationships/image" Target="../media/image1230.png"/></Relationships>
</file>

<file path=ppt/slides/_rels/slide36.xml.rels><?xml version="1.0" encoding="UTF-8" standalone="yes"?>
<Relationships xmlns="http://schemas.openxmlformats.org/package/2006/relationships"><Relationship Id="rId3" Type="http://schemas.openxmlformats.org/officeDocument/2006/relationships/image" Target="../media/image1080.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1230.png"/><Relationship Id="rId4" Type="http://schemas.openxmlformats.org/officeDocument/2006/relationships/image" Target="../media/image1180.png"/></Relationships>
</file>

<file path=ppt/slides/_rels/slide37.xml.rels><?xml version="1.0" encoding="UTF-8" standalone="yes"?>
<Relationships xmlns="http://schemas.openxmlformats.org/package/2006/relationships"><Relationship Id="rId8" Type="http://schemas.openxmlformats.org/officeDocument/2006/relationships/image" Target="../media/image1280.png"/><Relationship Id="rId3" Type="http://schemas.openxmlformats.org/officeDocument/2006/relationships/image" Target="../media/image1080.png"/><Relationship Id="rId7" Type="http://schemas.openxmlformats.org/officeDocument/2006/relationships/image" Target="../media/image127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60.png"/><Relationship Id="rId5" Type="http://schemas.openxmlformats.org/officeDocument/2006/relationships/image" Target="../media/image1250.png"/><Relationship Id="rId4" Type="http://schemas.openxmlformats.org/officeDocument/2006/relationships/image" Target="../media/image1240.png"/></Relationships>
</file>

<file path=ppt/slides/_rels/slide38.xml.rels><?xml version="1.0" encoding="UTF-8" standalone="yes"?>
<Relationships xmlns="http://schemas.openxmlformats.org/package/2006/relationships"><Relationship Id="rId8" Type="http://schemas.openxmlformats.org/officeDocument/2006/relationships/image" Target="../media/image1280.png"/><Relationship Id="rId13" Type="http://schemas.openxmlformats.org/officeDocument/2006/relationships/image" Target="../media/image1330.png"/><Relationship Id="rId3" Type="http://schemas.openxmlformats.org/officeDocument/2006/relationships/image" Target="../media/image1080.png"/><Relationship Id="rId7" Type="http://schemas.openxmlformats.org/officeDocument/2006/relationships/image" Target="../media/image1270.png"/><Relationship Id="rId12" Type="http://schemas.openxmlformats.org/officeDocument/2006/relationships/image" Target="../media/image132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60.png"/><Relationship Id="rId11" Type="http://schemas.openxmlformats.org/officeDocument/2006/relationships/image" Target="../media/image1310.png"/><Relationship Id="rId5" Type="http://schemas.openxmlformats.org/officeDocument/2006/relationships/image" Target="../media/image1250.png"/><Relationship Id="rId15" Type="http://schemas.openxmlformats.org/officeDocument/2006/relationships/image" Target="../media/image1350.png"/><Relationship Id="rId10" Type="http://schemas.openxmlformats.org/officeDocument/2006/relationships/image" Target="../media/image1300.png"/><Relationship Id="rId4" Type="http://schemas.openxmlformats.org/officeDocument/2006/relationships/image" Target="../media/image1240.png"/><Relationship Id="rId9" Type="http://schemas.openxmlformats.org/officeDocument/2006/relationships/image" Target="../media/image1290.png"/><Relationship Id="rId14" Type="http://schemas.openxmlformats.org/officeDocument/2006/relationships/image" Target="../media/image1340.png"/></Relationships>
</file>

<file path=ppt/slides/_rels/slide39.xml.rels><?xml version="1.0" encoding="UTF-8" standalone="yes"?>
<Relationships xmlns="http://schemas.openxmlformats.org/package/2006/relationships"><Relationship Id="rId8" Type="http://schemas.openxmlformats.org/officeDocument/2006/relationships/image" Target="../media/image1280.png"/><Relationship Id="rId3" Type="http://schemas.openxmlformats.org/officeDocument/2006/relationships/image" Target="../media/image1080.png"/><Relationship Id="rId7" Type="http://schemas.openxmlformats.org/officeDocument/2006/relationships/image" Target="../media/image127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60.png"/><Relationship Id="rId11" Type="http://schemas.openxmlformats.org/officeDocument/2006/relationships/image" Target="../media/image1380.png"/><Relationship Id="rId5" Type="http://schemas.openxmlformats.org/officeDocument/2006/relationships/image" Target="../media/image1250.png"/><Relationship Id="rId10" Type="http://schemas.openxmlformats.org/officeDocument/2006/relationships/image" Target="../media/image1370.png"/><Relationship Id="rId4" Type="http://schemas.openxmlformats.org/officeDocument/2006/relationships/image" Target="../media/image1240.png"/><Relationship Id="rId9" Type="http://schemas.openxmlformats.org/officeDocument/2006/relationships/image" Target="../media/image1360.png"/></Relationships>
</file>

<file path=ppt/slides/_rels/slide4.xml.rels><?xml version="1.0" encoding="UTF-8" standalone="yes"?>
<Relationships xmlns="http://schemas.openxmlformats.org/package/2006/relationships"><Relationship Id="rId3" Type="http://schemas.openxmlformats.org/officeDocument/2006/relationships/image" Target="../media/image6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10.png"/><Relationship Id="rId5" Type="http://schemas.openxmlformats.org/officeDocument/2006/relationships/image" Target="../media/image810.png"/><Relationship Id="rId4" Type="http://schemas.openxmlformats.org/officeDocument/2006/relationships/image" Target="../media/image710.png"/></Relationships>
</file>

<file path=ppt/slides/_rels/slide40.xml.rels><?xml version="1.0" encoding="UTF-8" standalone="yes"?>
<Relationships xmlns="http://schemas.openxmlformats.org/package/2006/relationships"><Relationship Id="rId8" Type="http://schemas.openxmlformats.org/officeDocument/2006/relationships/image" Target="../media/image1280.png"/><Relationship Id="rId3" Type="http://schemas.openxmlformats.org/officeDocument/2006/relationships/image" Target="../media/image1080.png"/><Relationship Id="rId7" Type="http://schemas.openxmlformats.org/officeDocument/2006/relationships/image" Target="../media/image1270.png"/><Relationship Id="rId12" Type="http://schemas.openxmlformats.org/officeDocument/2006/relationships/image" Target="../media/image14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60.png"/><Relationship Id="rId11" Type="http://schemas.openxmlformats.org/officeDocument/2006/relationships/image" Target="../media/image141.png"/><Relationship Id="rId5" Type="http://schemas.openxmlformats.org/officeDocument/2006/relationships/image" Target="../media/image1250.png"/><Relationship Id="rId10" Type="http://schemas.openxmlformats.org/officeDocument/2006/relationships/image" Target="../media/image1400.png"/><Relationship Id="rId4" Type="http://schemas.openxmlformats.org/officeDocument/2006/relationships/image" Target="../media/image1240.png"/><Relationship Id="rId9" Type="http://schemas.openxmlformats.org/officeDocument/2006/relationships/image" Target="../media/image139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43.png"/><Relationship Id="rId7" Type="http://schemas.openxmlformats.org/officeDocument/2006/relationships/image" Target="../media/image147.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43.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43.png"/><Relationship Id="rId7" Type="http://schemas.openxmlformats.org/officeDocument/2006/relationships/image" Target="../media/image149.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48.png"/><Relationship Id="rId11" Type="http://schemas.openxmlformats.org/officeDocument/2006/relationships/image" Target="../media/image153.png"/><Relationship Id="rId5" Type="http://schemas.openxmlformats.org/officeDocument/2006/relationships/image" Target="../media/image146.png"/><Relationship Id="rId10" Type="http://schemas.openxmlformats.org/officeDocument/2006/relationships/image" Target="../media/image152.png"/><Relationship Id="rId4" Type="http://schemas.openxmlformats.org/officeDocument/2006/relationships/image" Target="../media/image1470.png"/><Relationship Id="rId9" Type="http://schemas.openxmlformats.org/officeDocument/2006/relationships/image" Target="../media/image151.png"/></Relationships>
</file>

<file path=ppt/slides/_rels/slide44.xml.rels><?xml version="1.0" encoding="UTF-8" standalone="yes"?>
<Relationships xmlns="http://schemas.openxmlformats.org/package/2006/relationships"><Relationship Id="rId8" Type="http://schemas.openxmlformats.org/officeDocument/2006/relationships/image" Target="../media/image1530.png"/><Relationship Id="rId3" Type="http://schemas.openxmlformats.org/officeDocument/2006/relationships/image" Target="../media/image143.png"/><Relationship Id="rId7" Type="http://schemas.openxmlformats.org/officeDocument/2006/relationships/image" Target="../media/image149.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6.png"/><Relationship Id="rId4" Type="http://schemas.openxmlformats.org/officeDocument/2006/relationships/image" Target="../media/image1470.png"/><Relationship Id="rId9" Type="http://schemas.openxmlformats.org/officeDocument/2006/relationships/image" Target="../media/image154.png"/></Relationships>
</file>

<file path=ppt/slides/_rels/slide45.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43.png"/><Relationship Id="rId7" Type="http://schemas.openxmlformats.org/officeDocument/2006/relationships/image" Target="../media/image149.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48.png"/><Relationship Id="rId11" Type="http://schemas.openxmlformats.org/officeDocument/2006/relationships/image" Target="../media/image153.png"/><Relationship Id="rId5" Type="http://schemas.openxmlformats.org/officeDocument/2006/relationships/image" Target="../media/image146.png"/><Relationship Id="rId10" Type="http://schemas.openxmlformats.org/officeDocument/2006/relationships/image" Target="../media/image157.png"/><Relationship Id="rId4" Type="http://schemas.openxmlformats.org/officeDocument/2006/relationships/image" Target="../media/image1470.png"/><Relationship Id="rId9" Type="http://schemas.openxmlformats.org/officeDocument/2006/relationships/image" Target="../media/image156.png"/></Relationships>
</file>

<file path=ppt/slides/_rels/slide46.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image" Target="../media/image143.png"/><Relationship Id="rId7" Type="http://schemas.openxmlformats.org/officeDocument/2006/relationships/image" Target="../media/image158.png"/><Relationship Id="rId12" Type="http://schemas.openxmlformats.org/officeDocument/2006/relationships/image" Target="../media/image153.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62.png"/><Relationship Id="rId5" Type="http://schemas.openxmlformats.org/officeDocument/2006/relationships/image" Target="../media/image146.png"/><Relationship Id="rId10" Type="http://schemas.openxmlformats.org/officeDocument/2006/relationships/image" Target="../media/image161.png"/><Relationship Id="rId4" Type="http://schemas.openxmlformats.org/officeDocument/2006/relationships/image" Target="../media/image1470.png"/><Relationship Id="rId9" Type="http://schemas.openxmlformats.org/officeDocument/2006/relationships/image" Target="../media/image160.png"/></Relationships>
</file>

<file path=ppt/slides/_rels/slide47.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43.png"/><Relationship Id="rId7" Type="http://schemas.openxmlformats.org/officeDocument/2006/relationships/image" Target="../media/image163.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57.png"/><Relationship Id="rId10" Type="http://schemas.openxmlformats.org/officeDocument/2006/relationships/image" Target="../media/image153.png"/><Relationship Id="rId9" Type="http://schemas.openxmlformats.org/officeDocument/2006/relationships/image" Target="../media/image165.png"/></Relationships>
</file>

<file path=ppt/slides/_rels/slide48.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172.png"/><Relationship Id="rId18" Type="http://schemas.openxmlformats.org/officeDocument/2006/relationships/image" Target="../media/image177.png"/><Relationship Id="rId3" Type="http://schemas.openxmlformats.org/officeDocument/2006/relationships/image" Target="../media/image143.png"/><Relationship Id="rId21" Type="http://schemas.openxmlformats.org/officeDocument/2006/relationships/image" Target="../media/image153.png"/><Relationship Id="rId7" Type="http://schemas.openxmlformats.org/officeDocument/2006/relationships/image" Target="../media/image166.png"/><Relationship Id="rId12" Type="http://schemas.openxmlformats.org/officeDocument/2006/relationships/image" Target="../media/image171.png"/><Relationship Id="rId17" Type="http://schemas.openxmlformats.org/officeDocument/2006/relationships/image" Target="../media/image176.png"/><Relationship Id="rId2" Type="http://schemas.openxmlformats.org/officeDocument/2006/relationships/image" Target="../media/image6.gif"/><Relationship Id="rId16" Type="http://schemas.openxmlformats.org/officeDocument/2006/relationships/image" Target="../media/image175.png"/><Relationship Id="rId20" Type="http://schemas.openxmlformats.org/officeDocument/2006/relationships/image" Target="../media/image179.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70.png"/><Relationship Id="rId15" Type="http://schemas.openxmlformats.org/officeDocument/2006/relationships/image" Target="../media/image174.png"/><Relationship Id="rId10" Type="http://schemas.openxmlformats.org/officeDocument/2006/relationships/image" Target="../media/image169.png"/><Relationship Id="rId19" Type="http://schemas.openxmlformats.org/officeDocument/2006/relationships/image" Target="../media/image178.png"/><Relationship Id="rId9" Type="http://schemas.openxmlformats.org/officeDocument/2006/relationships/image" Target="../media/image168.png"/><Relationship Id="rId14" Type="http://schemas.openxmlformats.org/officeDocument/2006/relationships/image" Target="../media/image173.png"/></Relationships>
</file>

<file path=ppt/slides/_rels/slide49.xml.rels><?xml version="1.0" encoding="UTF-8" standalone="yes"?>
<Relationships xmlns="http://schemas.openxmlformats.org/package/2006/relationships"><Relationship Id="rId8" Type="http://schemas.openxmlformats.org/officeDocument/2006/relationships/image" Target="../media/image167.png"/><Relationship Id="rId13" Type="http://schemas.openxmlformats.org/officeDocument/2006/relationships/image" Target="../media/image172.png"/><Relationship Id="rId18" Type="http://schemas.openxmlformats.org/officeDocument/2006/relationships/image" Target="../media/image177.png"/><Relationship Id="rId3" Type="http://schemas.openxmlformats.org/officeDocument/2006/relationships/image" Target="../media/image143.png"/><Relationship Id="rId21" Type="http://schemas.openxmlformats.org/officeDocument/2006/relationships/image" Target="../media/image153.png"/><Relationship Id="rId7" Type="http://schemas.openxmlformats.org/officeDocument/2006/relationships/image" Target="../media/image180.png"/><Relationship Id="rId12" Type="http://schemas.openxmlformats.org/officeDocument/2006/relationships/image" Target="../media/image171.png"/><Relationship Id="rId17" Type="http://schemas.openxmlformats.org/officeDocument/2006/relationships/image" Target="../media/image185.png"/><Relationship Id="rId2" Type="http://schemas.openxmlformats.org/officeDocument/2006/relationships/image" Target="../media/image6.gif"/><Relationship Id="rId16" Type="http://schemas.openxmlformats.org/officeDocument/2006/relationships/image" Target="../media/image184.png"/><Relationship Id="rId20" Type="http://schemas.openxmlformats.org/officeDocument/2006/relationships/image" Target="../media/image187.png"/><Relationship Id="rId1" Type="http://schemas.openxmlformats.org/officeDocument/2006/relationships/slideLayout" Target="../slideLayouts/slideLayout2.xml"/><Relationship Id="rId6" Type="http://schemas.openxmlformats.org/officeDocument/2006/relationships/image" Target="../media/image157.png"/><Relationship Id="rId11" Type="http://schemas.openxmlformats.org/officeDocument/2006/relationships/image" Target="../media/image182.png"/><Relationship Id="rId15" Type="http://schemas.openxmlformats.org/officeDocument/2006/relationships/image" Target="../media/image174.png"/><Relationship Id="rId10" Type="http://schemas.openxmlformats.org/officeDocument/2006/relationships/image" Target="../media/image169.png"/><Relationship Id="rId19" Type="http://schemas.openxmlformats.org/officeDocument/2006/relationships/image" Target="../media/image186.png"/><Relationship Id="rId9" Type="http://schemas.openxmlformats.org/officeDocument/2006/relationships/image" Target="../media/image181.png"/><Relationship Id="rId14" Type="http://schemas.openxmlformats.org/officeDocument/2006/relationships/image" Target="../media/image183.png"/></Relationships>
</file>

<file path=ppt/slides/_rels/slide5.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image" Target="../media/image189.png"/><Relationship Id="rId7" Type="http://schemas.openxmlformats.org/officeDocument/2006/relationships/image" Target="../media/image193.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2.png"/><Relationship Id="rId5" Type="http://schemas.openxmlformats.org/officeDocument/2006/relationships/image" Target="../media/image191.png"/><Relationship Id="rId10" Type="http://schemas.openxmlformats.org/officeDocument/2006/relationships/image" Target="../media/image196.png"/><Relationship Id="rId4" Type="http://schemas.openxmlformats.org/officeDocument/2006/relationships/image" Target="../media/image190.png"/><Relationship Id="rId9" Type="http://schemas.openxmlformats.org/officeDocument/2006/relationships/image" Target="../media/image195.png"/></Relationships>
</file>

<file path=ppt/slides/_rels/slide52.xml.rels><?xml version="1.0" encoding="UTF-8" standalone="yes"?>
<Relationships xmlns="http://schemas.openxmlformats.org/package/2006/relationships"><Relationship Id="rId8" Type="http://schemas.openxmlformats.org/officeDocument/2006/relationships/image" Target="../media/image201.png"/><Relationship Id="rId13" Type="http://schemas.openxmlformats.org/officeDocument/2006/relationships/image" Target="../media/image190.png"/><Relationship Id="rId3" Type="http://schemas.openxmlformats.org/officeDocument/2006/relationships/image" Target="../media/image1960.png"/><Relationship Id="rId7" Type="http://schemas.openxmlformats.org/officeDocument/2006/relationships/image" Target="../media/image200.png"/><Relationship Id="rId12"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9.png"/><Relationship Id="rId11" Type="http://schemas.openxmlformats.org/officeDocument/2006/relationships/image" Target="../media/image204.png"/><Relationship Id="rId5" Type="http://schemas.openxmlformats.org/officeDocument/2006/relationships/image" Target="../media/image198.png"/><Relationship Id="rId15" Type="http://schemas.openxmlformats.org/officeDocument/2006/relationships/image" Target="../media/image195.png"/><Relationship Id="rId10" Type="http://schemas.openxmlformats.org/officeDocument/2006/relationships/image" Target="../media/image203.png"/><Relationship Id="rId4" Type="http://schemas.openxmlformats.org/officeDocument/2006/relationships/image" Target="../media/image197.png"/><Relationship Id="rId9" Type="http://schemas.openxmlformats.org/officeDocument/2006/relationships/image" Target="../media/image202.png"/><Relationship Id="rId14" Type="http://schemas.openxmlformats.org/officeDocument/2006/relationships/image" Target="../media/image194.png"/></Relationships>
</file>

<file path=ppt/slides/_rels/slide53.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204.png"/><Relationship Id="rId7" Type="http://schemas.openxmlformats.org/officeDocument/2006/relationships/image" Target="../media/image195.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0.png"/><Relationship Id="rId4" Type="http://schemas.openxmlformats.org/officeDocument/2006/relationships/image" Target="../media/image189.png"/></Relationships>
</file>

<file path=ppt/slides/_rels/slide54.xml.rels><?xml version="1.0" encoding="UTF-8" standalone="yes"?>
<Relationships xmlns="http://schemas.openxmlformats.org/package/2006/relationships"><Relationship Id="rId8" Type="http://schemas.openxmlformats.org/officeDocument/2006/relationships/image" Target="../media/image195.png"/><Relationship Id="rId13" Type="http://schemas.openxmlformats.org/officeDocument/2006/relationships/image" Target="../media/image209.png"/><Relationship Id="rId18" Type="http://schemas.openxmlformats.org/officeDocument/2006/relationships/image" Target="../media/image213.png"/><Relationship Id="rId3" Type="http://schemas.openxmlformats.org/officeDocument/2006/relationships/image" Target="../media/image188.png"/><Relationship Id="rId7" Type="http://schemas.openxmlformats.org/officeDocument/2006/relationships/image" Target="../media/image194.png"/><Relationship Id="rId12" Type="http://schemas.openxmlformats.org/officeDocument/2006/relationships/image" Target="../media/image208.png"/><Relationship Id="rId17" Type="http://schemas.openxmlformats.org/officeDocument/2006/relationships/image" Target="../media/image196.png"/><Relationship Id="rId2" Type="http://schemas.openxmlformats.org/officeDocument/2006/relationships/image" Target="../media/image205.png"/><Relationship Id="rId16" Type="http://schemas.openxmlformats.org/officeDocument/2006/relationships/image" Target="../media/image212.png"/><Relationship Id="rId1" Type="http://schemas.openxmlformats.org/officeDocument/2006/relationships/slideLayout" Target="../slideLayouts/slideLayout2.xml"/><Relationship Id="rId6" Type="http://schemas.openxmlformats.org/officeDocument/2006/relationships/image" Target="../media/image190.png"/><Relationship Id="rId11" Type="http://schemas.openxmlformats.org/officeDocument/2006/relationships/image" Target="../media/image207.png"/><Relationship Id="rId5" Type="http://schemas.openxmlformats.org/officeDocument/2006/relationships/image" Target="../media/image189.png"/><Relationship Id="rId15" Type="http://schemas.openxmlformats.org/officeDocument/2006/relationships/image" Target="../media/image211.png"/><Relationship Id="rId10" Type="http://schemas.openxmlformats.org/officeDocument/2006/relationships/image" Target="../media/image206.png"/><Relationship Id="rId4" Type="http://schemas.openxmlformats.org/officeDocument/2006/relationships/image" Target="../media/image204.png"/><Relationship Id="rId9" Type="http://schemas.openxmlformats.org/officeDocument/2006/relationships/image" Target="../media/image2050.png"/><Relationship Id="rId14" Type="http://schemas.openxmlformats.org/officeDocument/2006/relationships/image" Target="../media/image210.png"/></Relationships>
</file>

<file path=ppt/slides/_rels/slide55.xml.rels><?xml version="1.0" encoding="UTF-8" standalone="yes"?>
<Relationships xmlns="http://schemas.openxmlformats.org/package/2006/relationships"><Relationship Id="rId8" Type="http://schemas.openxmlformats.org/officeDocument/2006/relationships/image" Target="../media/image214.png"/><Relationship Id="rId13" Type="http://schemas.openxmlformats.org/officeDocument/2006/relationships/image" Target="../media/image196.png"/><Relationship Id="rId3" Type="http://schemas.openxmlformats.org/officeDocument/2006/relationships/image" Target="../media/image204.png"/><Relationship Id="rId7" Type="http://schemas.openxmlformats.org/officeDocument/2006/relationships/image" Target="../media/image195.png"/><Relationship Id="rId12" Type="http://schemas.openxmlformats.org/officeDocument/2006/relationships/image" Target="../media/image218.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4.png"/><Relationship Id="rId11" Type="http://schemas.openxmlformats.org/officeDocument/2006/relationships/image" Target="../media/image217.png"/><Relationship Id="rId5" Type="http://schemas.openxmlformats.org/officeDocument/2006/relationships/image" Target="../media/image190.png"/><Relationship Id="rId10" Type="http://schemas.openxmlformats.org/officeDocument/2006/relationships/image" Target="../media/image216.png"/><Relationship Id="rId4" Type="http://schemas.openxmlformats.org/officeDocument/2006/relationships/image" Target="../media/image189.png"/><Relationship Id="rId9" Type="http://schemas.openxmlformats.org/officeDocument/2006/relationships/image" Target="../media/image215.png"/><Relationship Id="rId14" Type="http://schemas.openxmlformats.org/officeDocument/2006/relationships/image" Target="../media/image213.png"/></Relationships>
</file>

<file path=ppt/slides/_rels/slide56.xml.rels><?xml version="1.0" encoding="UTF-8" standalone="yes"?>
<Relationships xmlns="http://schemas.openxmlformats.org/package/2006/relationships"><Relationship Id="rId8" Type="http://schemas.openxmlformats.org/officeDocument/2006/relationships/image" Target="../media/image219.png"/><Relationship Id="rId13" Type="http://schemas.openxmlformats.org/officeDocument/2006/relationships/image" Target="../media/image196.png"/><Relationship Id="rId3" Type="http://schemas.openxmlformats.org/officeDocument/2006/relationships/image" Target="../media/image204.png"/><Relationship Id="rId7" Type="http://schemas.openxmlformats.org/officeDocument/2006/relationships/image" Target="../media/image195.png"/><Relationship Id="rId12" Type="http://schemas.openxmlformats.org/officeDocument/2006/relationships/image" Target="../media/image223.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4.png"/><Relationship Id="rId11" Type="http://schemas.openxmlformats.org/officeDocument/2006/relationships/image" Target="../media/image222.png"/><Relationship Id="rId5" Type="http://schemas.openxmlformats.org/officeDocument/2006/relationships/image" Target="../media/image190.png"/><Relationship Id="rId10" Type="http://schemas.openxmlformats.org/officeDocument/2006/relationships/image" Target="../media/image221.png"/><Relationship Id="rId4" Type="http://schemas.openxmlformats.org/officeDocument/2006/relationships/image" Target="../media/image189.png"/><Relationship Id="rId9" Type="http://schemas.openxmlformats.org/officeDocument/2006/relationships/image" Target="../media/image220.png"/><Relationship Id="rId14" Type="http://schemas.openxmlformats.org/officeDocument/2006/relationships/image" Target="../media/image213.png"/></Relationships>
</file>

<file path=ppt/slides/_rels/slide57.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204.png"/><Relationship Id="rId7" Type="http://schemas.openxmlformats.org/officeDocument/2006/relationships/image" Target="../media/image195.png"/><Relationship Id="rId12" Type="http://schemas.openxmlformats.org/officeDocument/2006/relationships/image" Target="../media/image226.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4.png"/><Relationship Id="rId11" Type="http://schemas.openxmlformats.org/officeDocument/2006/relationships/image" Target="../media/image225.png"/><Relationship Id="rId5" Type="http://schemas.openxmlformats.org/officeDocument/2006/relationships/image" Target="../media/image190.png"/><Relationship Id="rId10" Type="http://schemas.openxmlformats.org/officeDocument/2006/relationships/image" Target="../media/image224.png"/><Relationship Id="rId4" Type="http://schemas.openxmlformats.org/officeDocument/2006/relationships/image" Target="../media/image189.png"/><Relationship Id="rId9" Type="http://schemas.openxmlformats.org/officeDocument/2006/relationships/image" Target="../media/image213.png"/></Relationships>
</file>

<file path=ppt/slides/_rels/slide58.xml.rels><?xml version="1.0" encoding="UTF-8" standalone="yes"?>
<Relationships xmlns="http://schemas.openxmlformats.org/package/2006/relationships"><Relationship Id="rId8" Type="http://schemas.openxmlformats.org/officeDocument/2006/relationships/image" Target="../media/image196.png"/><Relationship Id="rId13" Type="http://schemas.openxmlformats.org/officeDocument/2006/relationships/image" Target="../media/image230.png"/><Relationship Id="rId3" Type="http://schemas.openxmlformats.org/officeDocument/2006/relationships/image" Target="../media/image204.png"/><Relationship Id="rId7" Type="http://schemas.openxmlformats.org/officeDocument/2006/relationships/image" Target="../media/image195.png"/><Relationship Id="rId12" Type="http://schemas.openxmlformats.org/officeDocument/2006/relationships/image" Target="../media/image229.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4.png"/><Relationship Id="rId11" Type="http://schemas.openxmlformats.org/officeDocument/2006/relationships/image" Target="../media/image228.png"/><Relationship Id="rId5" Type="http://schemas.openxmlformats.org/officeDocument/2006/relationships/image" Target="../media/image190.png"/><Relationship Id="rId15" Type="http://schemas.openxmlformats.org/officeDocument/2006/relationships/image" Target="../media/image232.png"/><Relationship Id="rId10" Type="http://schemas.openxmlformats.org/officeDocument/2006/relationships/image" Target="../media/image227.png"/><Relationship Id="rId4" Type="http://schemas.openxmlformats.org/officeDocument/2006/relationships/image" Target="../media/image189.png"/><Relationship Id="rId9" Type="http://schemas.openxmlformats.org/officeDocument/2006/relationships/image" Target="../media/image213.png"/><Relationship Id="rId14" Type="http://schemas.openxmlformats.org/officeDocument/2006/relationships/image" Target="../media/image231.png"/></Relationships>
</file>

<file path=ppt/slides/_rels/slide59.xml.rels><?xml version="1.0" encoding="UTF-8" standalone="yes"?>
<Relationships xmlns="http://schemas.openxmlformats.org/package/2006/relationships"><Relationship Id="rId8" Type="http://schemas.openxmlformats.org/officeDocument/2006/relationships/image" Target="../media/image196.png"/><Relationship Id="rId13" Type="http://schemas.openxmlformats.org/officeDocument/2006/relationships/image" Target="../media/image236.png"/><Relationship Id="rId3" Type="http://schemas.openxmlformats.org/officeDocument/2006/relationships/image" Target="../media/image204.png"/><Relationship Id="rId7" Type="http://schemas.openxmlformats.org/officeDocument/2006/relationships/image" Target="../media/image195.png"/><Relationship Id="rId12" Type="http://schemas.openxmlformats.org/officeDocument/2006/relationships/image" Target="../media/image235.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4.png"/><Relationship Id="rId11" Type="http://schemas.openxmlformats.org/officeDocument/2006/relationships/image" Target="../media/image234.png"/><Relationship Id="rId5" Type="http://schemas.openxmlformats.org/officeDocument/2006/relationships/image" Target="../media/image190.png"/><Relationship Id="rId10" Type="http://schemas.openxmlformats.org/officeDocument/2006/relationships/image" Target="../media/image233.png"/><Relationship Id="rId4" Type="http://schemas.openxmlformats.org/officeDocument/2006/relationships/image" Target="../media/image189.png"/><Relationship Id="rId9" Type="http://schemas.openxmlformats.org/officeDocument/2006/relationships/image" Target="../media/image213.png"/><Relationship Id="rId14" Type="http://schemas.openxmlformats.org/officeDocument/2006/relationships/image" Target="../media/image23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10.png"/><Relationship Id="rId11" Type="http://schemas.openxmlformats.org/officeDocument/2006/relationships/image" Target="../media/image19.png"/><Relationship Id="rId5" Type="http://schemas.openxmlformats.org/officeDocument/2006/relationships/image" Target="../media/image1311.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910.png"/><Relationship Id="rId9" Type="http://schemas.openxmlformats.org/officeDocument/2006/relationships/image" Target="../media/image17.png"/><Relationship Id="rId14" Type="http://schemas.openxmlformats.org/officeDocument/2006/relationships/image" Target="../media/image22.png"/></Relationships>
</file>

<file path=ppt/slides/_rels/slide60.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204.png"/><Relationship Id="rId7" Type="http://schemas.openxmlformats.org/officeDocument/2006/relationships/image" Target="../media/image195.png"/><Relationship Id="rId12" Type="http://schemas.openxmlformats.org/officeDocument/2006/relationships/image" Target="../media/image240.png"/><Relationship Id="rId2" Type="http://schemas.openxmlformats.org/officeDocument/2006/relationships/image" Target="../media/image188.png"/><Relationship Id="rId1" Type="http://schemas.openxmlformats.org/officeDocument/2006/relationships/slideLayout" Target="../slideLayouts/slideLayout2.xml"/><Relationship Id="rId6" Type="http://schemas.openxmlformats.org/officeDocument/2006/relationships/image" Target="../media/image194.png"/><Relationship Id="rId11" Type="http://schemas.openxmlformats.org/officeDocument/2006/relationships/image" Target="../media/image239.png"/><Relationship Id="rId5" Type="http://schemas.openxmlformats.org/officeDocument/2006/relationships/image" Target="../media/image190.png"/><Relationship Id="rId10" Type="http://schemas.openxmlformats.org/officeDocument/2006/relationships/image" Target="../media/image238.png"/><Relationship Id="rId4" Type="http://schemas.openxmlformats.org/officeDocument/2006/relationships/image" Target="../media/image189.png"/><Relationship Id="rId9" Type="http://schemas.openxmlformats.org/officeDocument/2006/relationships/image" Target="../media/image21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1211.png"/><Relationship Id="rId12" Type="http://schemas.openxmlformats.org/officeDocument/2006/relationships/image" Target="../media/image29.png"/><Relationship Id="rId2" Type="http://schemas.openxmlformats.org/officeDocument/2006/relationships/notesSlide" Target="../notesSlides/notesSlide2.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111.png"/><Relationship Id="rId11" Type="http://schemas.openxmlformats.org/officeDocument/2006/relationships/image" Target="../media/image28.png"/><Relationship Id="rId5" Type="http://schemas.openxmlformats.org/officeDocument/2006/relationships/image" Target="../media/image1010.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910.png"/><Relationship Id="rId9" Type="http://schemas.openxmlformats.org/officeDocument/2006/relationships/image" Target="../media/image26.pn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10.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jpe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910.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368137"/>
            <a:ext cx="65532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w="28575">
                  <a:solidFill>
                    <a:schemeClr val="tx1"/>
                  </a:solidFill>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ithos Pro Regular" pitchFamily="82" charset="0"/>
              </a:rPr>
              <a:t>ELASTIC STRINGS AND SPRINGS</a:t>
            </a:r>
          </a:p>
        </p:txBody>
      </p:sp>
      <p:sp>
        <p:nvSpPr>
          <p:cNvPr id="7" name="テキスト ボックス 2">
            <a:extLst>
              <a:ext uri="{FF2B5EF4-FFF2-40B4-BE49-F238E27FC236}">
                <a16:creationId xmlns:a16="http://schemas.microsoft.com/office/drawing/2014/main" id="{CD70DD23-DBB1-48AE-BCF2-1500DD51E942}"/>
              </a:ext>
            </a:extLst>
          </p:cNvPr>
          <p:cNvSpPr txBox="1"/>
          <p:nvPr/>
        </p:nvSpPr>
        <p:spPr>
          <a:xfrm>
            <a:off x="2211674" y="4467662"/>
            <a:ext cx="4720652" cy="923330"/>
          </a:xfrm>
          <a:prstGeom prst="rect">
            <a:avLst/>
          </a:prstGeom>
          <a:noFill/>
        </p:spPr>
        <p:txBody>
          <a:bodyPr wrap="non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n-US" dirty="0">
                <a:latin typeface="Arial Black" panose="020B0A04020102020204" pitchFamily="34" charset="0"/>
              </a:rPr>
              <a:t>Twitter: @Owen134866</a:t>
            </a:r>
          </a:p>
          <a:p>
            <a:pPr algn="ctr"/>
            <a:endParaRPr lang="en-US" dirty="0">
              <a:latin typeface="Arial Black" panose="020B0A04020102020204" pitchFamily="34" charset="0"/>
            </a:endParaRPr>
          </a:p>
          <a:p>
            <a:pPr algn="ctr"/>
            <a:r>
              <a:rPr lang="en-US" dirty="0">
                <a:latin typeface="Arial Black" panose="020B0A04020102020204" pitchFamily="34" charset="0"/>
              </a:rPr>
              <a:t>www.mathsfreeresourcelibrary.com</a:t>
            </a:r>
            <a:endParaRPr lang="en-GB" dirty="0">
              <a:latin typeface="Arial Black" panose="020B0A04020102020204" pitchFamily="34" charset="0"/>
            </a:endParaRPr>
          </a:p>
        </p:txBody>
      </p:sp>
    </p:spTree>
    <p:extLst>
      <p:ext uri="{BB962C8B-B14F-4D97-AF65-F5344CB8AC3E}">
        <p14:creationId xmlns:p14="http://schemas.microsoft.com/office/powerpoint/2010/main" val="2186871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48006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The elastic springs PQ and QR are joined together at Q to form one long spring. The spring PQ has natural length 1.6m and modulus of elasticity 20N. The spring QR has natural length 1.4m and modulus of elasticity 28N. The ends, P and R, of the whole spring are attached to two fixed points that are 4m apart.</a:t>
            </a:r>
          </a:p>
          <a:p>
            <a:pPr marL="0" indent="0" algn="ctr">
              <a:buNone/>
            </a:pPr>
            <a:endParaRPr lang="en-GB" sz="1400" dirty="0">
              <a:latin typeface="Comic Sans MS" pitchFamily="66" charset="0"/>
              <a:sym typeface="Wingdings" panose="05000000000000000000" pitchFamily="2" charset="2"/>
            </a:endParaRPr>
          </a:p>
          <a:p>
            <a:pPr marL="0" indent="0" algn="ctr">
              <a:buNone/>
            </a:pPr>
            <a:r>
              <a:rPr lang="en-GB" sz="1400" dirty="0">
                <a:latin typeface="Comic Sans MS" pitchFamily="66" charset="0"/>
                <a:sym typeface="Wingdings" panose="05000000000000000000" pitchFamily="2" charset="2"/>
              </a:rPr>
              <a:t>Find the tension in the combined spring.</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Draw a diagram!</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10" name="Group 9"/>
          <p:cNvGrpSpPr/>
          <p:nvPr/>
        </p:nvGrpSpPr>
        <p:grpSpPr>
          <a:xfrm>
            <a:off x="4876800" y="1981200"/>
            <a:ext cx="152400" cy="152400"/>
            <a:chOff x="5486400" y="3048000"/>
            <a:chExt cx="152400" cy="152400"/>
          </a:xfrm>
        </p:grpSpPr>
        <p:cxnSp>
          <p:nvCxnSpPr>
            <p:cNvPr id="8" name="Straight Connector 7"/>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696200" y="1981200"/>
            <a:ext cx="152400" cy="152400"/>
            <a:chOff x="5486400" y="3048000"/>
            <a:chExt cx="152400" cy="152400"/>
          </a:xfrm>
        </p:grpSpPr>
        <p:cxnSp>
          <p:nvCxnSpPr>
            <p:cNvPr id="69" name="Straight Connector 68"/>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4953000" y="205740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8200" y="1905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sp>
        <p:nvSpPr>
          <p:cNvPr id="74" name="TextBox 73"/>
          <p:cNvSpPr txBox="1"/>
          <p:nvPr/>
        </p:nvSpPr>
        <p:spPr>
          <a:xfrm>
            <a:off x="6248400" y="1676400"/>
            <a:ext cx="341760" cy="307777"/>
          </a:xfrm>
          <a:prstGeom prst="rect">
            <a:avLst/>
          </a:prstGeom>
          <a:noFill/>
        </p:spPr>
        <p:txBody>
          <a:bodyPr wrap="none" rtlCol="0">
            <a:spAutoFit/>
          </a:bodyPr>
          <a:lstStyle/>
          <a:p>
            <a:r>
              <a:rPr lang="en-GB" sz="1400" dirty="0">
                <a:latin typeface="Comic Sans MS" panose="030F0702030302020204" pitchFamily="66" charset="0"/>
              </a:rPr>
              <a:t>Q</a:t>
            </a:r>
          </a:p>
        </p:txBody>
      </p:sp>
      <p:sp>
        <p:nvSpPr>
          <p:cNvPr id="75" name="TextBox 74"/>
          <p:cNvSpPr txBox="1"/>
          <p:nvPr/>
        </p:nvSpPr>
        <p:spPr>
          <a:xfrm>
            <a:off x="7848600" y="1905000"/>
            <a:ext cx="296876" cy="307777"/>
          </a:xfrm>
          <a:prstGeom prst="rect">
            <a:avLst/>
          </a:prstGeom>
          <a:noFill/>
        </p:spPr>
        <p:txBody>
          <a:bodyPr wrap="none" rtlCol="0">
            <a:spAutoFit/>
          </a:bodyPr>
          <a:lstStyle/>
          <a:p>
            <a:r>
              <a:rPr lang="en-GB" sz="1400" dirty="0">
                <a:latin typeface="Comic Sans MS" panose="030F0702030302020204" pitchFamily="66" charset="0"/>
              </a:rPr>
              <a:t>R</a:t>
            </a:r>
          </a:p>
        </p:txBody>
      </p:sp>
      <p:cxnSp>
        <p:nvCxnSpPr>
          <p:cNvPr id="17" name="Straight Arrow Connector 16"/>
          <p:cNvCxnSpPr/>
          <p:nvPr/>
        </p:nvCxnSpPr>
        <p:spPr>
          <a:xfrm>
            <a:off x="4953000" y="1600200"/>
            <a:ext cx="2895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72200" y="1295400"/>
            <a:ext cx="433132" cy="307777"/>
          </a:xfrm>
          <a:prstGeom prst="rect">
            <a:avLst/>
          </a:prstGeom>
          <a:noFill/>
        </p:spPr>
        <p:txBody>
          <a:bodyPr wrap="none" rtlCol="0">
            <a:spAutoFit/>
          </a:bodyPr>
          <a:lstStyle/>
          <a:p>
            <a:r>
              <a:rPr lang="en-GB" sz="1400" dirty="0">
                <a:latin typeface="Comic Sans MS" panose="030F0702030302020204" pitchFamily="66" charset="0"/>
              </a:rPr>
              <a:t>4m</a:t>
            </a:r>
          </a:p>
        </p:txBody>
      </p:sp>
      <p:cxnSp>
        <p:nvCxnSpPr>
          <p:cNvPr id="76" name="Straight Arrow Connector 75"/>
          <p:cNvCxnSpPr/>
          <p:nvPr/>
        </p:nvCxnSpPr>
        <p:spPr>
          <a:xfrm>
            <a:off x="5715000" y="2057400"/>
            <a:ext cx="609600" cy="0"/>
          </a:xfrm>
          <a:prstGeom prst="straightConnector1">
            <a:avLst/>
          </a:prstGeom>
          <a:ln w="254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6477000" y="2057400"/>
            <a:ext cx="609600" cy="0"/>
          </a:xfrm>
          <a:prstGeom prst="straightConnector1">
            <a:avLst/>
          </a:prstGeom>
          <a:ln w="254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638800" y="1752600"/>
            <a:ext cx="30649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T</a:t>
            </a:r>
          </a:p>
        </p:txBody>
      </p:sp>
      <p:sp>
        <p:nvSpPr>
          <p:cNvPr id="79" name="TextBox 78"/>
          <p:cNvSpPr txBox="1"/>
          <p:nvPr/>
        </p:nvSpPr>
        <p:spPr>
          <a:xfrm>
            <a:off x="6858000" y="1752600"/>
            <a:ext cx="30649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T</a:t>
            </a:r>
          </a:p>
        </p:txBody>
      </p:sp>
      <p:cxnSp>
        <p:nvCxnSpPr>
          <p:cNvPr id="80" name="Straight Arrow Connector 79"/>
          <p:cNvCxnSpPr/>
          <p:nvPr/>
        </p:nvCxnSpPr>
        <p:spPr>
          <a:xfrm>
            <a:off x="4953000" y="2438400"/>
            <a:ext cx="11430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257800" y="2438400"/>
            <a:ext cx="558166" cy="307777"/>
          </a:xfrm>
          <a:prstGeom prst="rect">
            <a:avLst/>
          </a:prstGeom>
          <a:noFill/>
        </p:spPr>
        <p:txBody>
          <a:bodyPr wrap="none" rtlCol="0">
            <a:spAutoFit/>
          </a:bodyPr>
          <a:lstStyle/>
          <a:p>
            <a:r>
              <a:rPr lang="en-GB" sz="1400" dirty="0">
                <a:latin typeface="Comic Sans MS" panose="030F0702030302020204" pitchFamily="66" charset="0"/>
              </a:rPr>
              <a:t>1.6m</a:t>
            </a:r>
          </a:p>
        </p:txBody>
      </p:sp>
      <p:cxnSp>
        <p:nvCxnSpPr>
          <p:cNvPr id="82" name="Straight Arrow Connector 81"/>
          <p:cNvCxnSpPr/>
          <p:nvPr/>
        </p:nvCxnSpPr>
        <p:spPr>
          <a:xfrm>
            <a:off x="6858000" y="2438400"/>
            <a:ext cx="990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086600" y="2438400"/>
            <a:ext cx="558166" cy="307777"/>
          </a:xfrm>
          <a:prstGeom prst="rect">
            <a:avLst/>
          </a:prstGeom>
          <a:noFill/>
        </p:spPr>
        <p:txBody>
          <a:bodyPr wrap="none" rtlCol="0">
            <a:spAutoFit/>
          </a:bodyPr>
          <a:lstStyle/>
          <a:p>
            <a:r>
              <a:rPr lang="en-GB" sz="1400" dirty="0">
                <a:latin typeface="Comic Sans MS" panose="030F0702030302020204" pitchFamily="66" charset="0"/>
              </a:rPr>
              <a:t>1.4m</a:t>
            </a:r>
          </a:p>
        </p:txBody>
      </p:sp>
      <p:cxnSp>
        <p:nvCxnSpPr>
          <p:cNvPr id="84" name="Straight Arrow Connector 83"/>
          <p:cNvCxnSpPr/>
          <p:nvPr/>
        </p:nvCxnSpPr>
        <p:spPr>
          <a:xfrm>
            <a:off x="6019800" y="2438400"/>
            <a:ext cx="457200" cy="0"/>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096000" y="2438400"/>
            <a:ext cx="29046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x</a:t>
            </a:r>
          </a:p>
        </p:txBody>
      </p:sp>
      <p:cxnSp>
        <p:nvCxnSpPr>
          <p:cNvPr id="86" name="Straight Arrow Connector 85"/>
          <p:cNvCxnSpPr/>
          <p:nvPr/>
        </p:nvCxnSpPr>
        <p:spPr>
          <a:xfrm>
            <a:off x="6400800" y="2438400"/>
            <a:ext cx="533400" cy="0"/>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429375" y="2438400"/>
            <a:ext cx="445956" cy="307777"/>
          </a:xfrm>
          <a:prstGeom prst="rect">
            <a:avLst/>
          </a:prstGeom>
          <a:noFill/>
        </p:spPr>
        <p:txBody>
          <a:bodyPr wrap="square" rtlCol="0">
            <a:spAutoFit/>
          </a:bodyPr>
          <a:lstStyle/>
          <a:p>
            <a:r>
              <a:rPr lang="en-GB" sz="1400" dirty="0">
                <a:solidFill>
                  <a:srgbClr val="FF0000"/>
                </a:solidFill>
                <a:latin typeface="Comic Sans MS" panose="030F0702030302020204" pitchFamily="66" charset="0"/>
              </a:rPr>
              <a:t>1-x</a:t>
            </a:r>
          </a:p>
        </p:txBody>
      </p:sp>
      <p:sp>
        <p:nvSpPr>
          <p:cNvPr id="14" name="Oval 13"/>
          <p:cNvSpPr/>
          <p:nvPr/>
        </p:nvSpPr>
        <p:spPr>
          <a:xfrm>
            <a:off x="6324600" y="1981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9" name="TextBox 48"/>
              <p:cNvSpPr txBox="1"/>
              <p:nvPr/>
            </p:nvSpPr>
            <p:spPr>
              <a:xfrm>
                <a:off x="5105400" y="3124200"/>
                <a:ext cx="1657441"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a:rPr>
                            <m:t>20</m:t>
                          </m:r>
                          <m:r>
                            <a:rPr lang="en-GB" sz="1600" b="0" i="1" smtClean="0">
                              <a:latin typeface="Cambria Math"/>
                            </a:rPr>
                            <m:t>𝑥</m:t>
                          </m:r>
                        </m:num>
                        <m:den>
                          <m:r>
                            <a:rPr lang="en-GB" sz="1600" b="0" i="1" dirty="0" smtClean="0">
                              <a:latin typeface="Cambria Math"/>
                            </a:rPr>
                            <m:t>1.6</m:t>
                          </m:r>
                        </m:den>
                      </m:f>
                      <m:r>
                        <a:rPr lang="en-GB" sz="1600" b="0" i="1" smtClean="0">
                          <a:latin typeface="Cambria Math"/>
                        </a:rPr>
                        <m:t>=</m:t>
                      </m:r>
                      <m:f>
                        <m:fPr>
                          <m:ctrlPr>
                            <a:rPr lang="en-GB" sz="1600" i="1">
                              <a:latin typeface="Cambria Math" panose="02040503050406030204" pitchFamily="18" charset="0"/>
                            </a:rPr>
                          </m:ctrlPr>
                        </m:fPr>
                        <m:num>
                          <m:r>
                            <a:rPr lang="en-GB" sz="1600" i="1">
                              <a:latin typeface="Cambria Math"/>
                            </a:rPr>
                            <m:t>28−28</m:t>
                          </m:r>
                          <m:r>
                            <a:rPr lang="en-GB" sz="1600" i="1">
                              <a:latin typeface="Cambria Math"/>
                            </a:rPr>
                            <m:t>𝑥</m:t>
                          </m:r>
                        </m:num>
                        <m:den>
                          <m:r>
                            <a:rPr lang="en-GB" sz="1600" i="1" dirty="0">
                              <a:latin typeface="Cambria Math"/>
                            </a:rPr>
                            <m:t>1.4</m:t>
                          </m:r>
                        </m:den>
                      </m:f>
                    </m:oMath>
                  </m:oMathPara>
                </a14:m>
                <a:endParaRPr lang="en-GB" sz="1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105400" y="3124200"/>
                <a:ext cx="1657441" cy="554960"/>
              </a:xfrm>
              <a:prstGeom prst="rect">
                <a:avLst/>
              </a:prstGeom>
              <a:blipFill rotWithShape="1">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648200" y="3810000"/>
                <a:ext cx="25908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1.4(20</m:t>
                      </m:r>
                      <m:r>
                        <a:rPr lang="en-GB" sz="1600" b="0" i="1" smtClean="0">
                          <a:latin typeface="Cambria Math"/>
                        </a:rPr>
                        <m:t>𝑥</m:t>
                      </m:r>
                      <m:r>
                        <a:rPr lang="en-GB" sz="1600" b="0" i="1" smtClean="0">
                          <a:latin typeface="Cambria Math"/>
                        </a:rPr>
                        <m:t>)=1.6(28−28</m:t>
                      </m:r>
                      <m:r>
                        <a:rPr lang="en-GB" sz="1600" b="0" i="1" smtClean="0">
                          <a:latin typeface="Cambria Math"/>
                        </a:rPr>
                        <m:t>𝑥</m:t>
                      </m:r>
                      <m:r>
                        <a:rPr lang="en-GB" sz="1600" b="0" i="1" smtClean="0">
                          <a:latin typeface="Cambria Math"/>
                        </a:rPr>
                        <m:t>)</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4648200" y="3810000"/>
                <a:ext cx="2590800" cy="338554"/>
              </a:xfrm>
              <a:prstGeom prst="rect">
                <a:avLst/>
              </a:prstGeom>
              <a:blipFill rotWithShape="1">
                <a:blip r:embed="rId6"/>
                <a:stretch>
                  <a:fillRect b="-892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800600" y="4343400"/>
                <a:ext cx="25908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28</m:t>
                      </m:r>
                      <m:r>
                        <a:rPr lang="en-GB" sz="1600" b="0" i="1" smtClean="0">
                          <a:latin typeface="Cambria Math"/>
                        </a:rPr>
                        <m:t>𝑥</m:t>
                      </m:r>
                      <m:r>
                        <a:rPr lang="en-GB" sz="1600" b="0" i="1" smtClean="0">
                          <a:latin typeface="Cambria Math"/>
                        </a:rPr>
                        <m:t>=44.8−44.8</m:t>
                      </m:r>
                      <m:r>
                        <a:rPr lang="en-GB" sz="1600" b="0" i="1" smtClean="0">
                          <a:latin typeface="Cambria Math"/>
                        </a:rPr>
                        <m:t>𝑥</m:t>
                      </m:r>
                    </m:oMath>
                  </m:oMathPara>
                </a14:m>
                <a:endParaRPr lang="en-GB" sz="16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800600" y="4343400"/>
                <a:ext cx="2590800" cy="338554"/>
              </a:xfrm>
              <a:prstGeom prst="rect">
                <a:avLst/>
              </a:prstGeom>
              <a:blipFill rotWithShape="1">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800600" y="4876800"/>
                <a:ext cx="1676400" cy="33855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72.8</m:t>
                      </m:r>
                      <m:r>
                        <a:rPr lang="en-GB" sz="1600" b="0" i="1" smtClean="0">
                          <a:latin typeface="Cambria Math"/>
                        </a:rPr>
                        <m:t>𝑥</m:t>
                      </m:r>
                      <m:r>
                        <a:rPr lang="en-GB" sz="1600" b="0" i="1" smtClean="0">
                          <a:latin typeface="Cambria Math"/>
                        </a:rPr>
                        <m:t>=44.8</m:t>
                      </m:r>
                    </m:oMath>
                  </m:oMathPara>
                </a14:m>
                <a:endParaRPr lang="en-GB" sz="16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800600" y="4876800"/>
                <a:ext cx="1676400" cy="338554"/>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33400" y="5562600"/>
                <a:ext cx="968214"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20</m:t>
                          </m:r>
                          <m:r>
                            <a:rPr lang="en-GB" sz="1600" b="0" i="1" smtClean="0">
                              <a:latin typeface="Cambria Math"/>
                            </a:rPr>
                            <m:t>𝑥</m:t>
                          </m:r>
                        </m:num>
                        <m:den>
                          <m:r>
                            <a:rPr lang="en-GB" sz="1600" b="0" i="1" dirty="0" smtClean="0">
                              <a:latin typeface="Cambria Math"/>
                            </a:rPr>
                            <m:t>1.6</m:t>
                          </m:r>
                        </m:den>
                      </m:f>
                    </m:oMath>
                  </m:oMathPara>
                </a14:m>
                <a:endParaRPr lang="en-GB" sz="16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33400" y="5562600"/>
                <a:ext cx="968214" cy="554960"/>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828800" y="5562600"/>
                <a:ext cx="1440907"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28−28</m:t>
                          </m:r>
                          <m:r>
                            <a:rPr lang="en-GB" sz="1600" b="0" i="1" smtClean="0">
                              <a:latin typeface="Cambria Math"/>
                            </a:rPr>
                            <m:t>𝑥</m:t>
                          </m:r>
                        </m:num>
                        <m:den>
                          <m:r>
                            <a:rPr lang="en-GB" sz="1600" b="0" i="1" dirty="0" smtClean="0">
                              <a:latin typeface="Cambria Math"/>
                            </a:rPr>
                            <m:t>1.4</m:t>
                          </m:r>
                        </m:den>
                      </m:f>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1828800" y="5562600"/>
                <a:ext cx="1440907" cy="554960"/>
              </a:xfrm>
              <a:prstGeom prst="rect">
                <a:avLst/>
              </a:prstGeom>
              <a:blipFill rotWithShape="1">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334000" y="5334000"/>
                <a:ext cx="838200" cy="57458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8</m:t>
                          </m:r>
                        </m:num>
                        <m:den>
                          <m:r>
                            <a:rPr lang="en-GB" sz="1600" b="0" i="1" smtClean="0">
                              <a:latin typeface="Cambria Math"/>
                            </a:rPr>
                            <m:t>13</m:t>
                          </m:r>
                        </m:den>
                      </m:f>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334000" y="5334000"/>
                <a:ext cx="838200" cy="574581"/>
              </a:xfrm>
              <a:prstGeom prst="rect">
                <a:avLst/>
              </a:prstGeom>
              <a:blipFill rotWithShape="1">
                <a:blip r:embed="rId11"/>
                <a:stretch>
                  <a:fillRect/>
                </a:stretch>
              </a:blipFill>
              <a:ln w="25400">
                <a:noFill/>
              </a:ln>
            </p:spPr>
            <p:txBody>
              <a:bodyPr/>
              <a:lstStyle/>
              <a:p>
                <a:r>
                  <a:rPr lang="en-GB">
                    <a:noFill/>
                  </a:rPr>
                  <a:t> </a:t>
                </a:r>
              </a:p>
            </p:txBody>
          </p:sp>
        </mc:Fallback>
      </mc:AlternateContent>
      <p:sp>
        <p:nvSpPr>
          <p:cNvPr id="57" name="Arc 56"/>
          <p:cNvSpPr/>
          <p:nvPr/>
        </p:nvSpPr>
        <p:spPr>
          <a:xfrm>
            <a:off x="7086600" y="34290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7315200" y="3505200"/>
            <a:ext cx="14478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Cross multiply</a:t>
            </a:r>
          </a:p>
        </p:txBody>
      </p:sp>
      <p:sp>
        <p:nvSpPr>
          <p:cNvPr id="60" name="Arc 59"/>
          <p:cNvSpPr/>
          <p:nvPr/>
        </p:nvSpPr>
        <p:spPr>
          <a:xfrm>
            <a:off x="7086600" y="39624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Arc 60"/>
          <p:cNvSpPr/>
          <p:nvPr/>
        </p:nvSpPr>
        <p:spPr>
          <a:xfrm>
            <a:off x="6858000" y="44958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Arc 62"/>
          <p:cNvSpPr/>
          <p:nvPr/>
        </p:nvSpPr>
        <p:spPr>
          <a:xfrm>
            <a:off x="6172200" y="50292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TextBox 63"/>
          <p:cNvSpPr txBox="1"/>
          <p:nvPr/>
        </p:nvSpPr>
        <p:spPr>
          <a:xfrm>
            <a:off x="7391400" y="4038600"/>
            <a:ext cx="1066800" cy="30480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Simplify</a:t>
            </a:r>
          </a:p>
        </p:txBody>
      </p:sp>
      <p:sp>
        <p:nvSpPr>
          <p:cNvPr id="65" name="TextBox 64"/>
          <p:cNvSpPr txBox="1"/>
          <p:nvPr/>
        </p:nvSpPr>
        <p:spPr>
          <a:xfrm>
            <a:off x="7162800" y="4572000"/>
            <a:ext cx="1066800" cy="30480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Add 44.8x</a:t>
            </a:r>
          </a:p>
        </p:txBody>
      </p:sp>
      <p:sp>
        <p:nvSpPr>
          <p:cNvPr id="66" name="TextBox 65"/>
          <p:cNvSpPr txBox="1"/>
          <p:nvPr/>
        </p:nvSpPr>
        <p:spPr>
          <a:xfrm>
            <a:off x="6400800" y="5181600"/>
            <a:ext cx="15240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by 72.8</a:t>
            </a:r>
          </a:p>
        </p:txBody>
      </p:sp>
      <p:sp>
        <p:nvSpPr>
          <p:cNvPr id="67" name="TextBox 66"/>
          <p:cNvSpPr txBox="1"/>
          <p:nvPr/>
        </p:nvSpPr>
        <p:spPr>
          <a:xfrm>
            <a:off x="4495800" y="6019800"/>
            <a:ext cx="4038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Now we can find the Tension by substituting x back into one of the equations</a:t>
            </a:r>
          </a:p>
        </p:txBody>
      </p:sp>
      <p:sp>
        <p:nvSpPr>
          <p:cNvPr id="48" name="TextBox 47"/>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255606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linds(horizontal)">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blinds(horizontal)">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linds(horizont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blinds(horizontal)">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blinds(horizontal)">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blinds(horizontal)">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blinds(horizontal)">
                                      <p:cBhvr>
                                        <p:cTn id="37" dur="5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blinds(horizontal)">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blinds(horizontal)">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blinds(horizontal)">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blinds(horizontal)">
                                      <p:cBhvr>
                                        <p:cTn id="57" dur="500"/>
                                        <p:tgtEl>
                                          <p:spTgt spid="6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blinds(horizontal)">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blinds(horizontal)">
                                      <p:cBhvr>
                                        <p:cTn id="6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6" grpId="0"/>
      <p:bldP spid="57" grpId="0" animBg="1"/>
      <p:bldP spid="58" grpId="0"/>
      <p:bldP spid="60" grpId="0" animBg="1"/>
      <p:bldP spid="61" grpId="0" animBg="1"/>
      <p:bldP spid="63" grpId="0" animBg="1"/>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48006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The elastic springs PQ and QR are joined together at Q to form one long spring. The spring PQ has natural length 1.6m and modulus of elasticity 20N. The spring QR has natural length 1.4m and modulus of elasticity 28N. The ends, P and R, of the whole spring are attached to two fixed points that are 4m apart.</a:t>
            </a:r>
          </a:p>
          <a:p>
            <a:pPr marL="0" indent="0" algn="ctr">
              <a:buNone/>
            </a:pPr>
            <a:endParaRPr lang="en-GB" sz="1400" dirty="0">
              <a:latin typeface="Comic Sans MS" pitchFamily="66" charset="0"/>
              <a:sym typeface="Wingdings" panose="05000000000000000000" pitchFamily="2" charset="2"/>
            </a:endParaRPr>
          </a:p>
          <a:p>
            <a:pPr marL="0" indent="0" algn="ctr">
              <a:buNone/>
            </a:pPr>
            <a:r>
              <a:rPr lang="en-GB" sz="1400" dirty="0">
                <a:latin typeface="Comic Sans MS" pitchFamily="66" charset="0"/>
                <a:sym typeface="Wingdings" panose="05000000000000000000" pitchFamily="2" charset="2"/>
              </a:rPr>
              <a:t>Find the tension in the combined spring.</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Draw a diagram!</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10" name="Group 9"/>
          <p:cNvGrpSpPr/>
          <p:nvPr/>
        </p:nvGrpSpPr>
        <p:grpSpPr>
          <a:xfrm>
            <a:off x="4876800" y="1981200"/>
            <a:ext cx="152400" cy="152400"/>
            <a:chOff x="5486400" y="3048000"/>
            <a:chExt cx="152400" cy="152400"/>
          </a:xfrm>
        </p:grpSpPr>
        <p:cxnSp>
          <p:nvCxnSpPr>
            <p:cNvPr id="8" name="Straight Connector 7"/>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696200" y="1981200"/>
            <a:ext cx="152400" cy="152400"/>
            <a:chOff x="5486400" y="3048000"/>
            <a:chExt cx="152400" cy="152400"/>
          </a:xfrm>
        </p:grpSpPr>
        <p:cxnSp>
          <p:nvCxnSpPr>
            <p:cNvPr id="69" name="Straight Connector 68"/>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4953000" y="205740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8200" y="1905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sp>
        <p:nvSpPr>
          <p:cNvPr id="74" name="TextBox 73"/>
          <p:cNvSpPr txBox="1"/>
          <p:nvPr/>
        </p:nvSpPr>
        <p:spPr>
          <a:xfrm>
            <a:off x="6248400" y="1676400"/>
            <a:ext cx="341760" cy="307777"/>
          </a:xfrm>
          <a:prstGeom prst="rect">
            <a:avLst/>
          </a:prstGeom>
          <a:noFill/>
        </p:spPr>
        <p:txBody>
          <a:bodyPr wrap="none" rtlCol="0">
            <a:spAutoFit/>
          </a:bodyPr>
          <a:lstStyle/>
          <a:p>
            <a:r>
              <a:rPr lang="en-GB" sz="1400" dirty="0">
                <a:latin typeface="Comic Sans MS" panose="030F0702030302020204" pitchFamily="66" charset="0"/>
              </a:rPr>
              <a:t>Q</a:t>
            </a:r>
          </a:p>
        </p:txBody>
      </p:sp>
      <p:sp>
        <p:nvSpPr>
          <p:cNvPr id="75" name="TextBox 74"/>
          <p:cNvSpPr txBox="1"/>
          <p:nvPr/>
        </p:nvSpPr>
        <p:spPr>
          <a:xfrm>
            <a:off x="7848600" y="1905000"/>
            <a:ext cx="296876" cy="307777"/>
          </a:xfrm>
          <a:prstGeom prst="rect">
            <a:avLst/>
          </a:prstGeom>
          <a:noFill/>
        </p:spPr>
        <p:txBody>
          <a:bodyPr wrap="none" rtlCol="0">
            <a:spAutoFit/>
          </a:bodyPr>
          <a:lstStyle/>
          <a:p>
            <a:r>
              <a:rPr lang="en-GB" sz="1400" dirty="0">
                <a:latin typeface="Comic Sans MS" panose="030F0702030302020204" pitchFamily="66" charset="0"/>
              </a:rPr>
              <a:t>R</a:t>
            </a:r>
          </a:p>
        </p:txBody>
      </p:sp>
      <p:cxnSp>
        <p:nvCxnSpPr>
          <p:cNvPr id="17" name="Straight Arrow Connector 16"/>
          <p:cNvCxnSpPr/>
          <p:nvPr/>
        </p:nvCxnSpPr>
        <p:spPr>
          <a:xfrm>
            <a:off x="4953000" y="1600200"/>
            <a:ext cx="2895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72200" y="1295400"/>
            <a:ext cx="433132" cy="307777"/>
          </a:xfrm>
          <a:prstGeom prst="rect">
            <a:avLst/>
          </a:prstGeom>
          <a:noFill/>
        </p:spPr>
        <p:txBody>
          <a:bodyPr wrap="none" rtlCol="0">
            <a:spAutoFit/>
          </a:bodyPr>
          <a:lstStyle/>
          <a:p>
            <a:r>
              <a:rPr lang="en-GB" sz="1400" dirty="0">
                <a:latin typeface="Comic Sans MS" panose="030F0702030302020204" pitchFamily="66" charset="0"/>
              </a:rPr>
              <a:t>4m</a:t>
            </a:r>
          </a:p>
        </p:txBody>
      </p:sp>
      <p:cxnSp>
        <p:nvCxnSpPr>
          <p:cNvPr id="76" name="Straight Arrow Connector 75"/>
          <p:cNvCxnSpPr/>
          <p:nvPr/>
        </p:nvCxnSpPr>
        <p:spPr>
          <a:xfrm>
            <a:off x="5715000" y="2057400"/>
            <a:ext cx="609600" cy="0"/>
          </a:xfrm>
          <a:prstGeom prst="straightConnector1">
            <a:avLst/>
          </a:prstGeom>
          <a:ln w="254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6477000" y="2057400"/>
            <a:ext cx="609600" cy="0"/>
          </a:xfrm>
          <a:prstGeom prst="straightConnector1">
            <a:avLst/>
          </a:prstGeom>
          <a:ln w="254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638800" y="1752600"/>
            <a:ext cx="30649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T</a:t>
            </a:r>
          </a:p>
        </p:txBody>
      </p:sp>
      <p:sp>
        <p:nvSpPr>
          <p:cNvPr id="79" name="TextBox 78"/>
          <p:cNvSpPr txBox="1"/>
          <p:nvPr/>
        </p:nvSpPr>
        <p:spPr>
          <a:xfrm>
            <a:off x="6858000" y="1752600"/>
            <a:ext cx="30649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T</a:t>
            </a:r>
          </a:p>
        </p:txBody>
      </p:sp>
      <p:cxnSp>
        <p:nvCxnSpPr>
          <p:cNvPr id="80" name="Straight Arrow Connector 79"/>
          <p:cNvCxnSpPr/>
          <p:nvPr/>
        </p:nvCxnSpPr>
        <p:spPr>
          <a:xfrm>
            <a:off x="4953000" y="2438400"/>
            <a:ext cx="11430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257800" y="2438400"/>
            <a:ext cx="558166" cy="307777"/>
          </a:xfrm>
          <a:prstGeom prst="rect">
            <a:avLst/>
          </a:prstGeom>
          <a:noFill/>
        </p:spPr>
        <p:txBody>
          <a:bodyPr wrap="none" rtlCol="0">
            <a:spAutoFit/>
          </a:bodyPr>
          <a:lstStyle/>
          <a:p>
            <a:r>
              <a:rPr lang="en-GB" sz="1400" dirty="0">
                <a:latin typeface="Comic Sans MS" panose="030F0702030302020204" pitchFamily="66" charset="0"/>
              </a:rPr>
              <a:t>1.6m</a:t>
            </a:r>
          </a:p>
        </p:txBody>
      </p:sp>
      <p:cxnSp>
        <p:nvCxnSpPr>
          <p:cNvPr id="82" name="Straight Arrow Connector 81"/>
          <p:cNvCxnSpPr/>
          <p:nvPr/>
        </p:nvCxnSpPr>
        <p:spPr>
          <a:xfrm>
            <a:off x="6858000" y="2438400"/>
            <a:ext cx="990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086600" y="2438400"/>
            <a:ext cx="558166" cy="307777"/>
          </a:xfrm>
          <a:prstGeom prst="rect">
            <a:avLst/>
          </a:prstGeom>
          <a:noFill/>
        </p:spPr>
        <p:txBody>
          <a:bodyPr wrap="none" rtlCol="0">
            <a:spAutoFit/>
          </a:bodyPr>
          <a:lstStyle/>
          <a:p>
            <a:r>
              <a:rPr lang="en-GB" sz="1400" dirty="0">
                <a:latin typeface="Comic Sans MS" panose="030F0702030302020204" pitchFamily="66" charset="0"/>
              </a:rPr>
              <a:t>1.4m</a:t>
            </a:r>
          </a:p>
        </p:txBody>
      </p:sp>
      <p:cxnSp>
        <p:nvCxnSpPr>
          <p:cNvPr id="84" name="Straight Arrow Connector 83"/>
          <p:cNvCxnSpPr/>
          <p:nvPr/>
        </p:nvCxnSpPr>
        <p:spPr>
          <a:xfrm>
            <a:off x="6019800" y="2438400"/>
            <a:ext cx="457200" cy="0"/>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096000" y="2438400"/>
            <a:ext cx="29046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x</a:t>
            </a:r>
          </a:p>
        </p:txBody>
      </p:sp>
      <p:cxnSp>
        <p:nvCxnSpPr>
          <p:cNvPr id="86" name="Straight Arrow Connector 85"/>
          <p:cNvCxnSpPr/>
          <p:nvPr/>
        </p:nvCxnSpPr>
        <p:spPr>
          <a:xfrm>
            <a:off x="6400800" y="2438400"/>
            <a:ext cx="533400" cy="0"/>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429375" y="2438400"/>
            <a:ext cx="445956" cy="307777"/>
          </a:xfrm>
          <a:prstGeom prst="rect">
            <a:avLst/>
          </a:prstGeom>
          <a:noFill/>
        </p:spPr>
        <p:txBody>
          <a:bodyPr wrap="square" rtlCol="0">
            <a:spAutoFit/>
          </a:bodyPr>
          <a:lstStyle/>
          <a:p>
            <a:r>
              <a:rPr lang="en-GB" sz="1400" dirty="0">
                <a:solidFill>
                  <a:srgbClr val="FF0000"/>
                </a:solidFill>
                <a:latin typeface="Comic Sans MS" panose="030F0702030302020204" pitchFamily="66" charset="0"/>
              </a:rPr>
              <a:t>1-x</a:t>
            </a:r>
          </a:p>
        </p:txBody>
      </p:sp>
      <p:sp>
        <p:nvSpPr>
          <p:cNvPr id="14" name="Oval 13"/>
          <p:cNvSpPr/>
          <p:nvPr/>
        </p:nvSpPr>
        <p:spPr>
          <a:xfrm>
            <a:off x="6324600" y="1981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4" name="TextBox 53"/>
              <p:cNvSpPr txBox="1"/>
              <p:nvPr/>
            </p:nvSpPr>
            <p:spPr>
              <a:xfrm>
                <a:off x="533400" y="5562600"/>
                <a:ext cx="968214"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20</m:t>
                          </m:r>
                          <m:r>
                            <a:rPr lang="en-GB" sz="1600" b="0" i="1" smtClean="0">
                              <a:latin typeface="Cambria Math"/>
                            </a:rPr>
                            <m:t>𝑥</m:t>
                          </m:r>
                        </m:num>
                        <m:den>
                          <m:r>
                            <a:rPr lang="en-GB" sz="1600" b="0" i="1" dirty="0" smtClean="0">
                              <a:latin typeface="Cambria Math"/>
                            </a:rPr>
                            <m:t>1.6</m:t>
                          </m:r>
                        </m:den>
                      </m:f>
                    </m:oMath>
                  </m:oMathPara>
                </a14:m>
                <a:endParaRPr lang="en-GB" sz="16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33400" y="5562600"/>
                <a:ext cx="968214" cy="554960"/>
              </a:xfrm>
              <a:prstGeom prst="rect">
                <a:avLst/>
              </a:prstGeom>
              <a:blipFill rotWithShape="1">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828800" y="5562600"/>
                <a:ext cx="1440907"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28−28</m:t>
                          </m:r>
                          <m:r>
                            <a:rPr lang="en-GB" sz="1600" b="0" i="1" smtClean="0">
                              <a:latin typeface="Cambria Math"/>
                            </a:rPr>
                            <m:t>𝑥</m:t>
                          </m:r>
                        </m:num>
                        <m:den>
                          <m:r>
                            <a:rPr lang="en-GB" sz="1600" b="0" i="1" dirty="0" smtClean="0">
                              <a:latin typeface="Cambria Math"/>
                            </a:rPr>
                            <m:t>1.4</m:t>
                          </m:r>
                        </m:den>
                      </m:f>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1828800" y="5562600"/>
                <a:ext cx="1440907" cy="554960"/>
              </a:xfrm>
              <a:prstGeom prst="rect">
                <a:avLst/>
              </a:prstGeom>
              <a:blipFill rotWithShape="1">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1371600" y="6172200"/>
                <a:ext cx="838200" cy="574581"/>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𝑥</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8</m:t>
                          </m:r>
                        </m:num>
                        <m:den>
                          <m:r>
                            <a:rPr lang="en-GB" sz="1600" b="0" i="1" smtClean="0">
                              <a:latin typeface="Cambria Math"/>
                            </a:rPr>
                            <m:t>13</m:t>
                          </m:r>
                        </m:den>
                      </m:f>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1371600" y="6172200"/>
                <a:ext cx="838200" cy="574581"/>
              </a:xfrm>
              <a:prstGeom prst="rect">
                <a:avLst/>
              </a:prstGeom>
              <a:blipFill rotWithShape="1">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419600" y="3048000"/>
                <a:ext cx="968214"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20</m:t>
                          </m:r>
                          <m:r>
                            <a:rPr lang="en-GB" sz="1600" b="0" i="1" smtClean="0">
                              <a:latin typeface="Cambria Math"/>
                            </a:rPr>
                            <m:t>𝑥</m:t>
                          </m:r>
                        </m:num>
                        <m:den>
                          <m:r>
                            <a:rPr lang="en-GB" sz="1600" b="0" i="1" dirty="0" smtClean="0">
                              <a:latin typeface="Cambria Math"/>
                            </a:rPr>
                            <m:t>1.6</m:t>
                          </m:r>
                        </m:den>
                      </m:f>
                    </m:oMath>
                  </m:oMathPara>
                </a14:m>
                <a:endParaRPr lang="en-GB" sz="1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419600" y="3048000"/>
                <a:ext cx="968214" cy="554960"/>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419600" y="3810000"/>
                <a:ext cx="1316001" cy="72180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20</m:t>
                          </m:r>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a:rPr>
                                    <m:t>8</m:t>
                                  </m:r>
                                </m:num>
                                <m:den>
                                  <m:r>
                                    <a:rPr lang="en-GB" sz="1600" b="0" i="1" smtClean="0">
                                      <a:latin typeface="Cambria Math"/>
                                    </a:rPr>
                                    <m:t>13</m:t>
                                  </m:r>
                                </m:den>
                              </m:f>
                            </m:e>
                          </m:d>
                        </m:num>
                        <m:den>
                          <m:r>
                            <a:rPr lang="en-GB" sz="1600" b="0" i="1" dirty="0" smtClean="0">
                              <a:latin typeface="Cambria Math"/>
                            </a:rPr>
                            <m:t>1.6</m:t>
                          </m:r>
                        </m:den>
                      </m:f>
                    </m:oMath>
                  </m:oMathPara>
                </a14:m>
                <a:endParaRPr lang="en-GB" sz="16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419600" y="3810000"/>
                <a:ext cx="1316001" cy="721801"/>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4419600" y="4876800"/>
                <a:ext cx="1000980"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=7</m:t>
                      </m:r>
                      <m:f>
                        <m:fPr>
                          <m:ctrlPr>
                            <a:rPr lang="en-GB" sz="1600" b="0" i="1" smtClean="0">
                              <a:latin typeface="Cambria Math" panose="02040503050406030204" pitchFamily="18" charset="0"/>
                            </a:rPr>
                          </m:ctrlPr>
                        </m:fPr>
                        <m:num>
                          <m:r>
                            <a:rPr lang="en-GB" sz="1600" b="0" i="1" smtClean="0">
                              <a:latin typeface="Cambria Math"/>
                            </a:rPr>
                            <m:t>9</m:t>
                          </m:r>
                        </m:num>
                        <m:den>
                          <m:r>
                            <a:rPr lang="en-GB" sz="1600" b="0" i="1" smtClean="0">
                              <a:latin typeface="Cambria Math"/>
                            </a:rPr>
                            <m:t>13</m:t>
                          </m:r>
                        </m:den>
                      </m:f>
                    </m:oMath>
                  </m:oMathPara>
                </a14:m>
                <a:endParaRPr lang="en-GB" sz="1600" dirty="0"/>
              </a:p>
            </p:txBody>
          </p:sp>
        </mc:Choice>
        <mc:Fallback xmlns="">
          <p:sp>
            <p:nvSpPr>
              <p:cNvPr id="59" name="TextBox 58"/>
              <p:cNvSpPr txBox="1">
                <a:spLocks noRot="1" noChangeAspect="1" noMove="1" noResize="1" noEditPoints="1" noAdjustHandles="1" noChangeArrowheads="1" noChangeShapeType="1" noTextEdit="1"/>
              </p:cNvSpPr>
              <p:nvPr/>
            </p:nvSpPr>
            <p:spPr>
              <a:xfrm>
                <a:off x="4419600" y="4876800"/>
                <a:ext cx="1000980" cy="554960"/>
              </a:xfrm>
              <a:prstGeom prst="rect">
                <a:avLst/>
              </a:prstGeom>
              <a:blipFill rotWithShape="1">
                <a:blip r:embed="rId10"/>
                <a:stretch>
                  <a:fillRect/>
                </a:stretch>
              </a:blipFill>
              <a:ln w="25400">
                <a:noFill/>
              </a:ln>
            </p:spPr>
            <p:txBody>
              <a:bodyPr/>
              <a:lstStyle/>
              <a:p>
                <a:r>
                  <a:rPr lang="en-GB">
                    <a:noFill/>
                  </a:rPr>
                  <a:t> </a:t>
                </a:r>
              </a:p>
            </p:txBody>
          </p:sp>
        </mc:Fallback>
      </mc:AlternateContent>
      <p:sp>
        <p:nvSpPr>
          <p:cNvPr id="71" name="Arc 70"/>
          <p:cNvSpPr/>
          <p:nvPr/>
        </p:nvSpPr>
        <p:spPr>
          <a:xfrm>
            <a:off x="5638800" y="3352800"/>
            <a:ext cx="304800" cy="914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TextBox 71"/>
          <p:cNvSpPr txBox="1"/>
          <p:nvPr/>
        </p:nvSpPr>
        <p:spPr>
          <a:xfrm>
            <a:off x="5867400" y="3505200"/>
            <a:ext cx="1447800" cy="584775"/>
          </a:xfrm>
          <a:prstGeom prst="rect">
            <a:avLst/>
          </a:prstGeom>
          <a:noFill/>
        </p:spPr>
        <p:txBody>
          <a:bodyPr wrap="square" rtlCol="0">
            <a:spAutoFit/>
          </a:bodyPr>
          <a:lstStyle/>
          <a:p>
            <a:pPr algn="ctr"/>
            <a:r>
              <a:rPr lang="en-GB" sz="1600" dirty="0">
                <a:solidFill>
                  <a:srgbClr val="FF0000"/>
                </a:solidFill>
                <a:latin typeface="Comic Sans MS" panose="030F0702030302020204" pitchFamily="66" charset="0"/>
              </a:rPr>
              <a:t>Sub in the value of x</a:t>
            </a:r>
          </a:p>
        </p:txBody>
      </p:sp>
      <p:sp>
        <p:nvSpPr>
          <p:cNvPr id="73" name="Arc 72"/>
          <p:cNvSpPr/>
          <p:nvPr/>
        </p:nvSpPr>
        <p:spPr>
          <a:xfrm>
            <a:off x="5638800" y="4267200"/>
            <a:ext cx="304800" cy="914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TextBox 87"/>
          <p:cNvSpPr txBox="1"/>
          <p:nvPr/>
        </p:nvSpPr>
        <p:spPr>
          <a:xfrm>
            <a:off x="5867400" y="4495800"/>
            <a:ext cx="1447800" cy="338554"/>
          </a:xfrm>
          <a:prstGeom prst="rect">
            <a:avLst/>
          </a:prstGeom>
          <a:noFill/>
        </p:spPr>
        <p:txBody>
          <a:bodyPr wrap="square" rtlCol="0">
            <a:spAutoFit/>
          </a:bodyPr>
          <a:lstStyle/>
          <a:p>
            <a:pPr algn="ctr"/>
            <a:r>
              <a:rPr lang="en-GB" sz="1600" dirty="0">
                <a:solidFill>
                  <a:srgbClr val="FF0000"/>
                </a:solidFill>
                <a:latin typeface="Comic Sans MS" panose="030F0702030302020204" pitchFamily="66" charset="0"/>
              </a:rPr>
              <a:t>Calculate</a:t>
            </a:r>
          </a:p>
        </p:txBody>
      </p:sp>
      <p:sp>
        <p:nvSpPr>
          <p:cNvPr id="89" name="TextBox 88"/>
          <p:cNvSpPr txBox="1"/>
          <p:nvPr/>
        </p:nvSpPr>
        <p:spPr>
          <a:xfrm>
            <a:off x="3886200" y="5562600"/>
            <a:ext cx="5105400"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So the tension in the combined spring is 7</a:t>
            </a:r>
            <a:r>
              <a:rPr lang="en-GB" sz="1400" baseline="30000" dirty="0">
                <a:solidFill>
                  <a:srgbClr val="FF0000"/>
                </a:solidFill>
                <a:latin typeface="Comic Sans MS" panose="030F0702030302020204" pitchFamily="66" charset="0"/>
              </a:rPr>
              <a:t>9</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13</a:t>
            </a:r>
            <a:r>
              <a:rPr lang="en-GB" sz="1400" dirty="0">
                <a:solidFill>
                  <a:srgbClr val="FF0000"/>
                </a:solidFill>
                <a:latin typeface="Comic Sans MS" panose="030F0702030302020204" pitchFamily="66" charset="0"/>
              </a:rPr>
              <a:t>N</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It is a constant value along the whole combined spring. Hence, we don’t need to double this as there are 2 springs!</a:t>
            </a:r>
            <a:endParaRPr lang="en-GB" sz="1400" dirty="0">
              <a:solidFill>
                <a:srgbClr val="FF0000"/>
              </a:solidFill>
              <a:latin typeface="Comic Sans MS" panose="030F0702030302020204" pitchFamily="66" charset="0"/>
            </a:endParaRPr>
          </a:p>
        </p:txBody>
      </p:sp>
      <p:sp>
        <p:nvSpPr>
          <p:cNvPr id="43" name="TextBox 42"/>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298388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blinds(horizontal)">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blinds(horizontal)">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blinds(horizontal)">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linds(horizontal)">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blinds(horizontal)">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blinds(horizontal)">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9">
                                            <p:txEl>
                                              <p:pRg st="0" end="0"/>
                                            </p:txEl>
                                          </p:spTgt>
                                        </p:tgtEl>
                                        <p:attrNameLst>
                                          <p:attrName>style.visibility</p:attrName>
                                        </p:attrNameLst>
                                      </p:cBhvr>
                                      <p:to>
                                        <p:strVal val="visible"/>
                                      </p:to>
                                    </p:set>
                                    <p:animEffect transition="in" filter="blinds(horizontal)">
                                      <p:cBhvr>
                                        <p:cTn id="42" dur="500"/>
                                        <p:tgtEl>
                                          <p:spTgt spid="8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9">
                                            <p:txEl>
                                              <p:pRg st="2" end="2"/>
                                            </p:txEl>
                                          </p:spTgt>
                                        </p:tgtEl>
                                        <p:attrNameLst>
                                          <p:attrName>style.visibility</p:attrName>
                                        </p:attrNameLst>
                                      </p:cBhvr>
                                      <p:to>
                                        <p:strVal val="visible"/>
                                      </p:to>
                                    </p:set>
                                    <p:animEffect transition="in" filter="blinds(horizontal)">
                                      <p:cBhvr>
                                        <p:cTn id="47" dur="500"/>
                                        <p:tgtEl>
                                          <p:spTgt spid="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9" grpId="0"/>
      <p:bldP spid="71" grpId="0" animBg="1"/>
      <p:bldP spid="72" grpId="0"/>
      <p:bldP spid="73" grpId="0" animBg="1"/>
      <p:bldP spid="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of natural length 2l and modulus of elasticity 4mg is stretched between 2 points, A and B. The points A and B are on the same horizontal level and AB = 2l. A particle P is attached to the midpoint of the string and hangs in equilibrium with both parts of the string making an angle of 30° with line AB. Find the mass of the particle in terms of m.</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 mass will end up directly below the midpoint of the original line (as this was where it is fixed)</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Let the unknown mass of the particle be ‘M’</a:t>
            </a: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7" name="Group 6"/>
          <p:cNvGrpSpPr/>
          <p:nvPr/>
        </p:nvGrpSpPr>
        <p:grpSpPr>
          <a:xfrm>
            <a:off x="4343400" y="1828800"/>
            <a:ext cx="152400" cy="152400"/>
            <a:chOff x="5486400" y="3048000"/>
            <a:chExt cx="152400" cy="152400"/>
          </a:xfrm>
        </p:grpSpPr>
        <p:cxnSp>
          <p:nvCxnSpPr>
            <p:cNvPr id="8" name="Straight Connector 7"/>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8153400" y="1828800"/>
            <a:ext cx="152400" cy="152400"/>
            <a:chOff x="5486400" y="3048000"/>
            <a:chExt cx="152400" cy="152400"/>
          </a:xfrm>
        </p:grpSpPr>
        <p:cxnSp>
          <p:nvCxnSpPr>
            <p:cNvPr id="11" name="Straight Connector 10"/>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4419600" y="1905000"/>
            <a:ext cx="381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14800" y="1752600"/>
            <a:ext cx="316112" cy="307777"/>
          </a:xfrm>
          <a:prstGeom prst="rect">
            <a:avLst/>
          </a:prstGeom>
          <a:noFill/>
        </p:spPr>
        <p:txBody>
          <a:bodyPr wrap="none" rtlCol="0">
            <a:spAutoFit/>
          </a:bodyPr>
          <a:lstStyle/>
          <a:p>
            <a:r>
              <a:rPr lang="en-GB" sz="1400" dirty="0">
                <a:latin typeface="Comic Sans MS" panose="030F0702030302020204" pitchFamily="66" charset="0"/>
              </a:rPr>
              <a:t>A</a:t>
            </a:r>
          </a:p>
        </p:txBody>
      </p:sp>
      <p:sp>
        <p:nvSpPr>
          <p:cNvPr id="15" name="TextBox 14"/>
          <p:cNvSpPr txBox="1"/>
          <p:nvPr/>
        </p:nvSpPr>
        <p:spPr>
          <a:xfrm>
            <a:off x="8229600" y="1752600"/>
            <a:ext cx="296876" cy="307777"/>
          </a:xfrm>
          <a:prstGeom prst="rect">
            <a:avLst/>
          </a:prstGeom>
          <a:noFill/>
        </p:spPr>
        <p:txBody>
          <a:bodyPr wrap="none" rtlCol="0">
            <a:spAutoFit/>
          </a:bodyPr>
          <a:lstStyle/>
          <a:p>
            <a:r>
              <a:rPr lang="en-GB" sz="1400" dirty="0">
                <a:latin typeface="Comic Sans MS" panose="030F0702030302020204" pitchFamily="66" charset="0"/>
              </a:rPr>
              <a:t>B</a:t>
            </a:r>
          </a:p>
        </p:txBody>
      </p:sp>
      <p:cxnSp>
        <p:nvCxnSpPr>
          <p:cNvPr id="23" name="Straight Connector 22"/>
          <p:cNvCxnSpPr/>
          <p:nvPr/>
        </p:nvCxnSpPr>
        <p:spPr>
          <a:xfrm>
            <a:off x="4419600" y="1905000"/>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324600" y="1905000"/>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324600" y="2449773"/>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316941" y="2438400"/>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24600" y="3048000"/>
            <a:ext cx="0" cy="53340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419600" y="1676400"/>
            <a:ext cx="3810000" cy="0"/>
          </a:xfrm>
          <a:prstGeom prst="line">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96000" y="1371600"/>
            <a:ext cx="343364" cy="307777"/>
          </a:xfrm>
          <a:prstGeom prst="rect">
            <a:avLst/>
          </a:prstGeom>
          <a:noFill/>
        </p:spPr>
        <p:txBody>
          <a:bodyPr wrap="none" rtlCol="0">
            <a:spAutoFit/>
          </a:bodyPr>
          <a:lstStyle/>
          <a:p>
            <a:r>
              <a:rPr lang="en-GB" sz="1400" dirty="0">
                <a:latin typeface="Comic Sans MS" panose="030F0702030302020204" pitchFamily="66" charset="0"/>
              </a:rPr>
              <a:t>2l</a:t>
            </a:r>
          </a:p>
        </p:txBody>
      </p:sp>
      <p:sp>
        <p:nvSpPr>
          <p:cNvPr id="34" name="TextBox 33"/>
          <p:cNvSpPr txBox="1"/>
          <p:nvPr/>
        </p:nvSpPr>
        <p:spPr>
          <a:xfrm>
            <a:off x="5181600" y="21336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35" name="TextBox 34"/>
          <p:cNvSpPr txBox="1"/>
          <p:nvPr/>
        </p:nvSpPr>
        <p:spPr>
          <a:xfrm>
            <a:off x="7086600" y="21336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36" name="Arc 35"/>
          <p:cNvSpPr/>
          <p:nvPr/>
        </p:nvSpPr>
        <p:spPr>
          <a:xfrm>
            <a:off x="3962400" y="1447800"/>
            <a:ext cx="914400" cy="914400"/>
          </a:xfrm>
          <a:prstGeom prst="arc">
            <a:avLst>
              <a:gd name="adj1" fmla="val 21559600"/>
              <a:gd name="adj2" fmla="val 191266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p:cNvSpPr/>
          <p:nvPr/>
        </p:nvSpPr>
        <p:spPr>
          <a:xfrm>
            <a:off x="7772400" y="1447800"/>
            <a:ext cx="914400" cy="914400"/>
          </a:xfrm>
          <a:prstGeom prst="arc">
            <a:avLst>
              <a:gd name="adj1" fmla="val 8885367"/>
              <a:gd name="adj2" fmla="val 1081128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8" name="Straight Connector 37"/>
          <p:cNvCxnSpPr/>
          <p:nvPr/>
        </p:nvCxnSpPr>
        <p:spPr>
          <a:xfrm>
            <a:off x="6324600" y="1905000"/>
            <a:ext cx="0" cy="114299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248400" y="1905000"/>
            <a:ext cx="76200" cy="76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4805025" y="1888898"/>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42" name="TextBox 41"/>
          <p:cNvSpPr txBox="1"/>
          <p:nvPr/>
        </p:nvSpPr>
        <p:spPr>
          <a:xfrm>
            <a:off x="7349545" y="1905000"/>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44" name="TextBox 43"/>
          <p:cNvSpPr txBox="1"/>
          <p:nvPr/>
        </p:nvSpPr>
        <p:spPr>
          <a:xfrm>
            <a:off x="6096000" y="3581400"/>
            <a:ext cx="437940" cy="307777"/>
          </a:xfrm>
          <a:prstGeom prst="rect">
            <a:avLst/>
          </a:prstGeom>
          <a:noFill/>
        </p:spPr>
        <p:txBody>
          <a:bodyPr wrap="none" rtlCol="0">
            <a:spAutoFit/>
          </a:bodyPr>
          <a:lstStyle/>
          <a:p>
            <a:r>
              <a:rPr lang="en-GB" sz="1400" dirty="0">
                <a:latin typeface="Comic Sans MS" panose="030F0702030302020204" pitchFamily="66" charset="0"/>
              </a:rPr>
              <a:t>Mg</a:t>
            </a:r>
          </a:p>
        </p:txBody>
      </p:sp>
      <p:sp>
        <p:nvSpPr>
          <p:cNvPr id="46" name="TextBox 45"/>
          <p:cNvSpPr txBox="1"/>
          <p:nvPr/>
        </p:nvSpPr>
        <p:spPr>
          <a:xfrm>
            <a:off x="6096000" y="2667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47" name="Straight Connector 46"/>
          <p:cNvCxnSpPr/>
          <p:nvPr/>
        </p:nvCxnSpPr>
        <p:spPr>
          <a:xfrm flipH="1">
            <a:off x="5334000" y="3048000"/>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24600" y="3048000"/>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248400" y="2971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2" name="Straight Connector 51"/>
          <p:cNvCxnSpPr/>
          <p:nvPr/>
        </p:nvCxnSpPr>
        <p:spPr>
          <a:xfrm flipV="1">
            <a:off x="5334000" y="2438400"/>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315200" y="2438400"/>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5" name="Arc 54"/>
          <p:cNvSpPr/>
          <p:nvPr/>
        </p:nvSpPr>
        <p:spPr>
          <a:xfrm>
            <a:off x="5715000" y="2667000"/>
            <a:ext cx="914400" cy="914400"/>
          </a:xfrm>
          <a:prstGeom prst="arc">
            <a:avLst>
              <a:gd name="adj1" fmla="val 19804999"/>
              <a:gd name="adj2" fmla="val 2099123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a:off x="6019800" y="2590800"/>
            <a:ext cx="914400" cy="914400"/>
          </a:xfrm>
          <a:prstGeom prst="arc">
            <a:avLst>
              <a:gd name="adj1" fmla="val 10791138"/>
              <a:gd name="adj2" fmla="val 1207392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p:cNvSpPr txBox="1"/>
          <p:nvPr/>
        </p:nvSpPr>
        <p:spPr>
          <a:xfrm>
            <a:off x="5638800" y="2812084"/>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58" name="TextBox 57"/>
          <p:cNvSpPr txBox="1"/>
          <p:nvPr/>
        </p:nvSpPr>
        <p:spPr>
          <a:xfrm>
            <a:off x="6553199" y="2812084"/>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59" name="TextBox 58"/>
          <p:cNvSpPr txBox="1"/>
          <p:nvPr/>
        </p:nvSpPr>
        <p:spPr>
          <a:xfrm>
            <a:off x="5486400" y="3048000"/>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60" name="TextBox 59"/>
          <p:cNvSpPr txBox="1"/>
          <p:nvPr/>
        </p:nvSpPr>
        <p:spPr>
          <a:xfrm>
            <a:off x="6477000" y="3048000"/>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61" name="TextBox 60"/>
          <p:cNvSpPr txBox="1"/>
          <p:nvPr/>
        </p:nvSpPr>
        <p:spPr>
          <a:xfrm>
            <a:off x="4648200" y="2590800"/>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p:sp>
        <p:nvSpPr>
          <p:cNvPr id="62" name="TextBox 61"/>
          <p:cNvSpPr txBox="1"/>
          <p:nvPr/>
        </p:nvSpPr>
        <p:spPr>
          <a:xfrm>
            <a:off x="7315200" y="2590800"/>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p:sp>
        <p:nvSpPr>
          <p:cNvPr id="63" name="TextBox 62"/>
          <p:cNvSpPr txBox="1"/>
          <p:nvPr/>
        </p:nvSpPr>
        <p:spPr>
          <a:xfrm>
            <a:off x="3886201" y="3962400"/>
            <a:ext cx="5105400" cy="954107"/>
          </a:xfrm>
          <a:prstGeom prst="rect">
            <a:avLst/>
          </a:prstGeom>
          <a:noFill/>
        </p:spPr>
        <p:txBody>
          <a:bodyPr wrap="square" rtlCol="0">
            <a:spAutoFit/>
          </a:bodyPr>
          <a:lstStyle/>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You need to find ways of creating equations with the data you’re given…</a:t>
            </a: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Resolving horizontally will not help as the equation will simplify to 0 = 0!</a:t>
            </a:r>
            <a:endParaRPr lang="en-GB" sz="1400" dirty="0">
              <a:solidFill>
                <a:srgbClr val="FF0000"/>
              </a:solidFill>
              <a:latin typeface="Comic Sans MS" panose="030F0702030302020204" pitchFamily="66" charset="0"/>
            </a:endParaRPr>
          </a:p>
        </p:txBody>
      </p:sp>
      <p:sp>
        <p:nvSpPr>
          <p:cNvPr id="64" name="TextBox 63"/>
          <p:cNvSpPr txBox="1"/>
          <p:nvPr/>
        </p:nvSpPr>
        <p:spPr>
          <a:xfrm>
            <a:off x="4038600" y="4905499"/>
            <a:ext cx="1818126" cy="307777"/>
          </a:xfrm>
          <a:prstGeom prst="rect">
            <a:avLst/>
          </a:prstGeom>
          <a:noFill/>
        </p:spPr>
        <p:txBody>
          <a:bodyPr wrap="none" rtlCol="0">
            <a:spAutoFit/>
          </a:bodyPr>
          <a:lstStyle/>
          <a:p>
            <a:r>
              <a:rPr lang="en-GB" sz="1400" u="sng" dirty="0">
                <a:latin typeface="Comic Sans MS" panose="030F0702030302020204" pitchFamily="66" charset="0"/>
              </a:rPr>
              <a:t>Resolving Vertically</a:t>
            </a:r>
          </a:p>
        </p:txBody>
      </p:sp>
      <mc:AlternateContent xmlns:mc="http://schemas.openxmlformats.org/markup-compatibility/2006" xmlns:a14="http://schemas.microsoft.com/office/drawing/2010/main">
        <mc:Choice Requires="a14">
          <p:sp>
            <p:nvSpPr>
              <p:cNvPr id="65" name="TextBox 64"/>
              <p:cNvSpPr txBox="1"/>
              <p:nvPr/>
            </p:nvSpPr>
            <p:spPr>
              <a:xfrm>
                <a:off x="4876800" y="5286499"/>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𝐹</m:t>
                      </m:r>
                      <m:r>
                        <a:rPr lang="en-GB" sz="1400" b="0" i="1" smtClean="0">
                          <a:latin typeface="Cambria Math"/>
                        </a:rPr>
                        <m:t>=</m:t>
                      </m:r>
                      <m:r>
                        <a:rPr lang="en-GB" sz="1400" b="0" i="1" smtClean="0">
                          <a:latin typeface="Cambria Math"/>
                        </a:rPr>
                        <m:t>𝑚𝑎</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876800" y="5286499"/>
                <a:ext cx="829586"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3862450" y="5650677"/>
                <a:ext cx="168655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𝑇𝑠𝑖𝑛</m:t>
                      </m:r>
                      <m:r>
                        <a:rPr lang="en-GB" sz="1400" b="0" i="1" smtClean="0">
                          <a:latin typeface="Cambria Math"/>
                        </a:rPr>
                        <m:t>30−</m:t>
                      </m:r>
                      <m:r>
                        <a:rPr lang="en-GB" sz="1400" b="0" i="1" smtClean="0">
                          <a:latin typeface="Cambria Math"/>
                        </a:rPr>
                        <m:t>𝑀𝑔</m:t>
                      </m:r>
                      <m:r>
                        <a:rPr lang="en-GB" sz="1400" b="0" i="1" smtClean="0">
                          <a:latin typeface="Cambria Math"/>
                        </a:rPr>
                        <m:t>=0</m:t>
                      </m:r>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3862450" y="5650677"/>
                <a:ext cx="1686551" cy="307777"/>
              </a:xfrm>
              <a:prstGeom prst="rect">
                <a:avLst/>
              </a:prstGeom>
              <a:blipFill rotWithShape="1">
                <a:blip r:embed="rId6"/>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367151" y="6048499"/>
                <a:ext cx="137274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𝑇𝑠𝑖𝑛</m:t>
                      </m:r>
                      <m:r>
                        <a:rPr lang="en-GB" sz="1400" b="0" i="1" smtClean="0">
                          <a:latin typeface="Cambria Math"/>
                        </a:rPr>
                        <m:t>30=</m:t>
                      </m:r>
                      <m:r>
                        <a:rPr lang="en-GB" sz="1400" b="0" i="1" smtClean="0">
                          <a:latin typeface="Cambria Math"/>
                        </a:rPr>
                        <m:t>𝑀𝑔</m:t>
                      </m:r>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4367151" y="6048499"/>
                <a:ext cx="1372748" cy="307777"/>
              </a:xfrm>
              <a:prstGeom prst="rect">
                <a:avLst/>
              </a:prstGeom>
              <a:blipFill rotWithShape="1">
                <a:blip r:embed="rId7"/>
                <a:stretch>
                  <a:fillRect b="-39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904510" y="6411685"/>
                <a:ext cx="83651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r>
                        <a:rPr lang="en-GB" sz="1400" b="0" i="1" smtClean="0">
                          <a:latin typeface="Cambria Math"/>
                        </a:rPr>
                        <m:t>𝑀𝑔</m:t>
                      </m:r>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904510" y="6411685"/>
                <a:ext cx="836511" cy="307777"/>
              </a:xfrm>
              <a:prstGeom prst="rect">
                <a:avLst/>
              </a:prstGeom>
              <a:blipFill rotWithShape="1">
                <a:blip r:embed="rId8"/>
                <a:stretch>
                  <a:fillRect b="-6000"/>
                </a:stretch>
              </a:blipFill>
            </p:spPr>
            <p:txBody>
              <a:bodyPr/>
              <a:lstStyle/>
              <a:p>
                <a:r>
                  <a:rPr lang="en-GB">
                    <a:noFill/>
                  </a:rPr>
                  <a:t> </a:t>
                </a:r>
              </a:p>
            </p:txBody>
          </p:sp>
        </mc:Fallback>
      </mc:AlternateContent>
      <p:sp>
        <p:nvSpPr>
          <p:cNvPr id="69" name="Arc 68"/>
          <p:cNvSpPr/>
          <p:nvPr/>
        </p:nvSpPr>
        <p:spPr>
          <a:xfrm>
            <a:off x="5520047" y="5442859"/>
            <a:ext cx="310738" cy="399801"/>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TextBox 69"/>
          <p:cNvSpPr txBox="1"/>
          <p:nvPr/>
        </p:nvSpPr>
        <p:spPr>
          <a:xfrm>
            <a:off x="5771408" y="5457701"/>
            <a:ext cx="1377538"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a:t>
            </a:r>
          </a:p>
        </p:txBody>
      </p:sp>
      <p:sp>
        <p:nvSpPr>
          <p:cNvPr id="71" name="Arc 70"/>
          <p:cNvSpPr/>
          <p:nvPr/>
        </p:nvSpPr>
        <p:spPr>
          <a:xfrm>
            <a:off x="5636821" y="5844641"/>
            <a:ext cx="310738" cy="399801"/>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Arc 71"/>
          <p:cNvSpPr/>
          <p:nvPr/>
        </p:nvSpPr>
        <p:spPr>
          <a:xfrm>
            <a:off x="5587340" y="6222672"/>
            <a:ext cx="310738" cy="399801"/>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TextBox 72"/>
          <p:cNvSpPr txBox="1"/>
          <p:nvPr/>
        </p:nvSpPr>
        <p:spPr>
          <a:xfrm>
            <a:off x="5911933" y="5871358"/>
            <a:ext cx="845127"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Add Mg</a:t>
            </a:r>
          </a:p>
        </p:txBody>
      </p:sp>
      <p:sp>
        <p:nvSpPr>
          <p:cNvPr id="74" name="TextBox 73"/>
          <p:cNvSpPr txBox="1"/>
          <p:nvPr/>
        </p:nvSpPr>
        <p:spPr>
          <a:xfrm>
            <a:off x="5854535" y="6261265"/>
            <a:ext cx="1138053"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Sin30 = 0.5</a:t>
            </a:r>
          </a:p>
        </p:txBody>
      </p:sp>
      <p:sp>
        <p:nvSpPr>
          <p:cNvPr id="75" name="TextBox 74"/>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397595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linds(horizontal)">
                                      <p:cBhvr>
                                        <p:cTn id="16" dur="500"/>
                                        <p:tgtEl>
                                          <p:spTgt spid="15"/>
                                        </p:tgtEl>
                                      </p:cBhvr>
                                    </p:animEffect>
                                  </p:childTnLst>
                                </p:cTn>
                              </p:par>
                              <p:par>
                                <p:cTn id="17" presetID="3" presetClass="entr" presetSubtype="5"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linds(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blinds(horizontal)">
                                      <p:cBhvr>
                                        <p:cTn id="24" dur="500"/>
                                        <p:tgtEl>
                                          <p:spTgt spid="33"/>
                                        </p:tgtEl>
                                      </p:cBhvr>
                                    </p:animEffect>
                                  </p:childTnLst>
                                </p:cTn>
                              </p:par>
                              <p:par>
                                <p:cTn id="25" presetID="3" presetClass="entr" presetSubtype="5"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linds(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linds(horizontal)">
                                      <p:cBhvr>
                                        <p:cTn id="37" dur="500"/>
                                        <p:tgtEl>
                                          <p:spTgt spid="2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linds(horizontal)">
                                      <p:cBhvr>
                                        <p:cTn id="40" dur="500"/>
                                        <p:tgtEl>
                                          <p:spTgt spid="20"/>
                                        </p:tgtEl>
                                      </p:cBhvr>
                                    </p:animEffect>
                                  </p:childTnLst>
                                </p:cTn>
                              </p:par>
                              <p:par>
                                <p:cTn id="41" presetID="3" presetClass="entr" presetSubtype="1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linds(horizontal)">
                                      <p:cBhvr>
                                        <p:cTn id="43" dur="500"/>
                                        <p:tgtEl>
                                          <p:spTgt spid="25"/>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blinds(horizontal)">
                                      <p:cBhvr>
                                        <p:cTn id="46" dur="500"/>
                                        <p:tgtEl>
                                          <p:spTgt spid="46"/>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blinds(horizontal)">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linds(horizontal)">
                                      <p:cBhvr>
                                        <p:cTn id="56" dur="500"/>
                                        <p:tgtEl>
                                          <p:spTgt spid="3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blinds(horizontal)">
                                      <p:cBhvr>
                                        <p:cTn id="59" dur="500"/>
                                        <p:tgtEl>
                                          <p:spTgt spid="4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linds(horizontal)">
                                      <p:cBhvr>
                                        <p:cTn id="64" dur="500"/>
                                        <p:tgtEl>
                                          <p:spTgt spid="26"/>
                                        </p:tgtEl>
                                      </p:cBhvr>
                                    </p:animEffect>
                                  </p:childTnLst>
                                </p:cTn>
                              </p:par>
                              <p:par>
                                <p:cTn id="65" presetID="3" presetClass="entr" presetSubtype="10"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linds(horizontal)">
                                      <p:cBhvr>
                                        <p:cTn id="67" dur="500"/>
                                        <p:tgtEl>
                                          <p:spTgt spid="29"/>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blinds(horizontal)">
                                      <p:cBhvr>
                                        <p:cTn id="70" dur="500"/>
                                        <p:tgtEl>
                                          <p:spTgt spid="34"/>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blinds(horizontal)">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blinds(horizontal)">
                                      <p:cBhvr>
                                        <p:cTn id="78" dur="500"/>
                                        <p:tgtEl>
                                          <p:spTgt spid="36"/>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blinds(horizontal)">
                                      <p:cBhvr>
                                        <p:cTn id="81" dur="500"/>
                                        <p:tgtEl>
                                          <p:spTgt spid="41"/>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blinds(horizontal)">
                                      <p:cBhvr>
                                        <p:cTn id="84" dur="500"/>
                                        <p:tgtEl>
                                          <p:spTgt spid="42"/>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linds(horizont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blinds(horizontal)">
                                      <p:cBhvr>
                                        <p:cTn id="92" dur="500"/>
                                        <p:tgtEl>
                                          <p:spTgt spid="40"/>
                                        </p:tgtEl>
                                      </p:cBhvr>
                                    </p:animEffect>
                                  </p:childTnLst>
                                </p:cTn>
                              </p:par>
                              <p:par>
                                <p:cTn id="93" presetID="3" presetClass="entr" presetSubtype="10" fill="hold"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blinds(horizontal)">
                                      <p:cBhvr>
                                        <p:cTn id="95" dur="500"/>
                                        <p:tgtEl>
                                          <p:spTgt spid="38"/>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blinds(horizontal)">
                                      <p:cBhvr>
                                        <p:cTn id="100" dur="500"/>
                                        <p:tgtEl>
                                          <p:spTgt spid="52"/>
                                        </p:tgtEl>
                                      </p:cBhvr>
                                    </p:animEffect>
                                  </p:childTnLst>
                                </p:cTn>
                              </p:par>
                              <p:par>
                                <p:cTn id="101" presetID="3" presetClass="entr" presetSubtype="5" fill="hold"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blinds(vertical)">
                                      <p:cBhvr>
                                        <p:cTn id="103" dur="500"/>
                                        <p:tgtEl>
                                          <p:spTgt spid="47"/>
                                        </p:tgtEl>
                                      </p:cBhvr>
                                    </p:animEffect>
                                  </p:childTnLst>
                                </p:cTn>
                              </p:par>
                              <p:par>
                                <p:cTn id="104" presetID="3" presetClass="entr" presetSubtype="5" fill="hold"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blinds(vertical)">
                                      <p:cBhvr>
                                        <p:cTn id="106" dur="500"/>
                                        <p:tgtEl>
                                          <p:spTgt spid="51"/>
                                        </p:tgtEl>
                                      </p:cBhvr>
                                    </p:animEffect>
                                  </p:childTnLst>
                                </p:cTn>
                              </p:par>
                              <p:par>
                                <p:cTn id="107" presetID="3" presetClass="entr" presetSubtype="10" fill="hold" nodeType="with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blinds(horizontal)">
                                      <p:cBhvr>
                                        <p:cTn id="109" dur="500"/>
                                        <p:tgtEl>
                                          <p:spTgt spid="54"/>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blinds(horizontal)">
                                      <p:cBhvr>
                                        <p:cTn id="114" dur="500"/>
                                        <p:tgtEl>
                                          <p:spTgt spid="55"/>
                                        </p:tgtEl>
                                      </p:cBhvr>
                                    </p:animEffect>
                                  </p:childTnLst>
                                </p:cTn>
                              </p:par>
                              <p:par>
                                <p:cTn id="115" presetID="3" presetClass="entr" presetSubtype="10" fill="hold" grpId="0" nodeType="with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blinds(horizontal)">
                                      <p:cBhvr>
                                        <p:cTn id="117" dur="500"/>
                                        <p:tgtEl>
                                          <p:spTgt spid="56"/>
                                        </p:tgtEl>
                                      </p:cBhvr>
                                    </p:animEffect>
                                  </p:childTnLst>
                                </p:cTn>
                              </p:par>
                              <p:par>
                                <p:cTn id="118" presetID="3" presetClass="entr" presetSubtype="10" fill="hold" grpId="0" nodeType="with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blinds(horizontal)">
                                      <p:cBhvr>
                                        <p:cTn id="120" dur="500"/>
                                        <p:tgtEl>
                                          <p:spTgt spid="57"/>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58"/>
                                        </p:tgtEl>
                                        <p:attrNameLst>
                                          <p:attrName>style.visibility</p:attrName>
                                        </p:attrNameLst>
                                      </p:cBhvr>
                                      <p:to>
                                        <p:strVal val="visible"/>
                                      </p:to>
                                    </p:set>
                                    <p:animEffect transition="in" filter="blinds(horizontal)">
                                      <p:cBhvr>
                                        <p:cTn id="123" dur="500"/>
                                        <p:tgtEl>
                                          <p:spTgt spid="58"/>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59"/>
                                        </p:tgtEl>
                                        <p:attrNameLst>
                                          <p:attrName>style.visibility</p:attrName>
                                        </p:attrNameLst>
                                      </p:cBhvr>
                                      <p:to>
                                        <p:strVal val="visible"/>
                                      </p:to>
                                    </p:set>
                                    <p:animEffect transition="in" filter="blinds(horizontal)">
                                      <p:cBhvr>
                                        <p:cTn id="128" dur="500"/>
                                        <p:tgtEl>
                                          <p:spTgt spid="59"/>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61"/>
                                        </p:tgtEl>
                                        <p:attrNameLst>
                                          <p:attrName>style.visibility</p:attrName>
                                        </p:attrNameLst>
                                      </p:cBhvr>
                                      <p:to>
                                        <p:strVal val="visible"/>
                                      </p:to>
                                    </p:set>
                                    <p:animEffect transition="in" filter="blinds(horizontal)">
                                      <p:cBhvr>
                                        <p:cTn id="133" dur="500"/>
                                        <p:tgtEl>
                                          <p:spTgt spid="61"/>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blinds(horizontal)">
                                      <p:cBhvr>
                                        <p:cTn id="138" dur="500"/>
                                        <p:tgtEl>
                                          <p:spTgt spid="60"/>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62"/>
                                        </p:tgtEl>
                                        <p:attrNameLst>
                                          <p:attrName>style.visibility</p:attrName>
                                        </p:attrNameLst>
                                      </p:cBhvr>
                                      <p:to>
                                        <p:strVal val="visible"/>
                                      </p:to>
                                    </p:set>
                                    <p:animEffect transition="in" filter="blinds(horizontal)">
                                      <p:cBhvr>
                                        <p:cTn id="143" dur="500"/>
                                        <p:tgtEl>
                                          <p:spTgt spid="62"/>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nodeType="clickEffect">
                                  <p:stCondLst>
                                    <p:cond delay="0"/>
                                  </p:stCondLst>
                                  <p:childTnLst>
                                    <p:set>
                                      <p:cBhvr>
                                        <p:cTn id="147" dur="1" fill="hold">
                                          <p:stCondLst>
                                            <p:cond delay="0"/>
                                          </p:stCondLst>
                                        </p:cTn>
                                        <p:tgtEl>
                                          <p:spTgt spid="63">
                                            <p:txEl>
                                              <p:pRg st="0" end="0"/>
                                            </p:txEl>
                                          </p:spTgt>
                                        </p:tgtEl>
                                        <p:attrNameLst>
                                          <p:attrName>style.visibility</p:attrName>
                                        </p:attrNameLst>
                                      </p:cBhvr>
                                      <p:to>
                                        <p:strVal val="visible"/>
                                      </p:to>
                                    </p:set>
                                    <p:animEffect transition="in" filter="blinds(horizontal)">
                                      <p:cBhvr>
                                        <p:cTn id="148" dur="500"/>
                                        <p:tgtEl>
                                          <p:spTgt spid="63">
                                            <p:txEl>
                                              <p:pRg st="0" end="0"/>
                                            </p:txEl>
                                          </p:spTgt>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nodeType="clickEffect">
                                  <p:stCondLst>
                                    <p:cond delay="0"/>
                                  </p:stCondLst>
                                  <p:childTnLst>
                                    <p:set>
                                      <p:cBhvr>
                                        <p:cTn id="152" dur="1" fill="hold">
                                          <p:stCondLst>
                                            <p:cond delay="0"/>
                                          </p:stCondLst>
                                        </p:cTn>
                                        <p:tgtEl>
                                          <p:spTgt spid="63">
                                            <p:txEl>
                                              <p:pRg st="1" end="1"/>
                                            </p:txEl>
                                          </p:spTgt>
                                        </p:tgtEl>
                                        <p:attrNameLst>
                                          <p:attrName>style.visibility</p:attrName>
                                        </p:attrNameLst>
                                      </p:cBhvr>
                                      <p:to>
                                        <p:strVal val="visible"/>
                                      </p:to>
                                    </p:set>
                                    <p:animEffect transition="in" filter="blinds(horizontal)">
                                      <p:cBhvr>
                                        <p:cTn id="153" dur="500"/>
                                        <p:tgtEl>
                                          <p:spTgt spid="63">
                                            <p:txEl>
                                              <p:pRg st="1" end="1"/>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mph" presetSubtype="2" fill="hold" grpId="1" nodeType="clickEffect">
                                  <p:stCondLst>
                                    <p:cond delay="0"/>
                                  </p:stCondLst>
                                  <p:childTnLst>
                                    <p:animClr clrSpc="rgb" dir="cw">
                                      <p:cBhvr override="childStyle">
                                        <p:cTn id="157" dur="500" fill="hold"/>
                                        <p:tgtEl>
                                          <p:spTgt spid="59"/>
                                        </p:tgtEl>
                                        <p:attrNameLst>
                                          <p:attrName>style.color</p:attrName>
                                        </p:attrNameLst>
                                      </p:cBhvr>
                                      <p:to>
                                        <a:srgbClr val="FF0000"/>
                                      </p:to>
                                    </p:animClr>
                                  </p:childTnLst>
                                </p:cTn>
                              </p:par>
                              <p:par>
                                <p:cTn id="158" presetID="3" presetClass="emph" presetSubtype="2" fill="hold" grpId="1" nodeType="withEffect">
                                  <p:stCondLst>
                                    <p:cond delay="0"/>
                                  </p:stCondLst>
                                  <p:childTnLst>
                                    <p:animClr clrSpc="rgb" dir="cw">
                                      <p:cBhvr override="childStyle">
                                        <p:cTn id="159" dur="500" fill="hold"/>
                                        <p:tgtEl>
                                          <p:spTgt spid="60"/>
                                        </p:tgtEl>
                                        <p:attrNameLst>
                                          <p:attrName>style.color</p:attrName>
                                        </p:attrNameLst>
                                      </p:cBhvr>
                                      <p:to>
                                        <a:srgbClr val="FF0000"/>
                                      </p:to>
                                    </p:animClr>
                                  </p:childTnLst>
                                </p:cTn>
                              </p:par>
                              <p:par>
                                <p:cTn id="160" presetID="7" presetClass="emph" presetSubtype="2" fill="hold" nodeType="withEffect">
                                  <p:stCondLst>
                                    <p:cond delay="0"/>
                                  </p:stCondLst>
                                  <p:childTnLst>
                                    <p:animClr clrSpc="rgb" dir="cw">
                                      <p:cBhvr>
                                        <p:cTn id="161" dur="500" fill="hold"/>
                                        <p:tgtEl>
                                          <p:spTgt spid="47"/>
                                        </p:tgtEl>
                                        <p:attrNameLst>
                                          <p:attrName>stroke.color</p:attrName>
                                        </p:attrNameLst>
                                      </p:cBhvr>
                                      <p:to>
                                        <a:srgbClr val="FF0000"/>
                                      </p:to>
                                    </p:animClr>
                                    <p:set>
                                      <p:cBhvr>
                                        <p:cTn id="162" dur="500" fill="hold"/>
                                        <p:tgtEl>
                                          <p:spTgt spid="47"/>
                                        </p:tgtEl>
                                        <p:attrNameLst>
                                          <p:attrName>stroke.on</p:attrName>
                                        </p:attrNameLst>
                                      </p:cBhvr>
                                      <p:to>
                                        <p:strVal val="true"/>
                                      </p:to>
                                    </p:set>
                                  </p:childTnLst>
                                </p:cTn>
                              </p:par>
                              <p:par>
                                <p:cTn id="163" presetID="7" presetClass="emph" presetSubtype="2" fill="hold" nodeType="withEffect">
                                  <p:stCondLst>
                                    <p:cond delay="0"/>
                                  </p:stCondLst>
                                  <p:childTnLst>
                                    <p:animClr clrSpc="rgb" dir="cw">
                                      <p:cBhvr>
                                        <p:cTn id="164" dur="500" fill="hold"/>
                                        <p:tgtEl>
                                          <p:spTgt spid="51"/>
                                        </p:tgtEl>
                                        <p:attrNameLst>
                                          <p:attrName>stroke.color</p:attrName>
                                        </p:attrNameLst>
                                      </p:cBhvr>
                                      <p:to>
                                        <a:srgbClr val="FF0000"/>
                                      </p:to>
                                    </p:animClr>
                                    <p:set>
                                      <p:cBhvr>
                                        <p:cTn id="165" dur="500" fill="hold"/>
                                        <p:tgtEl>
                                          <p:spTgt spid="51"/>
                                        </p:tgtEl>
                                        <p:attrNameLst>
                                          <p:attrName>stroke.on</p:attrName>
                                        </p:attrNameLst>
                                      </p:cBhvr>
                                      <p:to>
                                        <p:strVal val="tru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childTnLst>
                                    <p:animClr clrSpc="rgb" dir="cw">
                                      <p:cBhvr override="childStyle">
                                        <p:cTn id="169" dur="500" fill="hold"/>
                                        <p:tgtEl>
                                          <p:spTgt spid="59"/>
                                        </p:tgtEl>
                                        <p:attrNameLst>
                                          <p:attrName>style.color</p:attrName>
                                        </p:attrNameLst>
                                      </p:cBhvr>
                                      <p:to>
                                        <a:schemeClr val="tx1"/>
                                      </p:to>
                                    </p:animClr>
                                  </p:childTnLst>
                                </p:cTn>
                              </p:par>
                              <p:par>
                                <p:cTn id="170" presetID="3" presetClass="emph" presetSubtype="2" fill="hold" grpId="2" nodeType="withEffect">
                                  <p:stCondLst>
                                    <p:cond delay="0"/>
                                  </p:stCondLst>
                                  <p:childTnLst>
                                    <p:animClr clrSpc="rgb" dir="cw">
                                      <p:cBhvr override="childStyle">
                                        <p:cTn id="171" dur="500" fill="hold"/>
                                        <p:tgtEl>
                                          <p:spTgt spid="60"/>
                                        </p:tgtEl>
                                        <p:attrNameLst>
                                          <p:attrName>style.color</p:attrName>
                                        </p:attrNameLst>
                                      </p:cBhvr>
                                      <p:to>
                                        <a:schemeClr val="tx1"/>
                                      </p:to>
                                    </p:animClr>
                                  </p:childTnLst>
                                </p:cTn>
                              </p:par>
                              <p:par>
                                <p:cTn id="172" presetID="7" presetClass="emph" presetSubtype="2" fill="hold" nodeType="withEffect">
                                  <p:stCondLst>
                                    <p:cond delay="0"/>
                                  </p:stCondLst>
                                  <p:childTnLst>
                                    <p:animClr clrSpc="rgb" dir="cw">
                                      <p:cBhvr>
                                        <p:cTn id="173" dur="500" fill="hold"/>
                                        <p:tgtEl>
                                          <p:spTgt spid="47"/>
                                        </p:tgtEl>
                                        <p:attrNameLst>
                                          <p:attrName>stroke.color</p:attrName>
                                        </p:attrNameLst>
                                      </p:cBhvr>
                                      <p:to>
                                        <a:schemeClr val="tx1"/>
                                      </p:to>
                                    </p:animClr>
                                    <p:set>
                                      <p:cBhvr>
                                        <p:cTn id="174" dur="500" fill="hold"/>
                                        <p:tgtEl>
                                          <p:spTgt spid="47"/>
                                        </p:tgtEl>
                                        <p:attrNameLst>
                                          <p:attrName>stroke.on</p:attrName>
                                        </p:attrNameLst>
                                      </p:cBhvr>
                                      <p:to>
                                        <p:strVal val="true"/>
                                      </p:to>
                                    </p:set>
                                  </p:childTnLst>
                                </p:cTn>
                              </p:par>
                              <p:par>
                                <p:cTn id="175" presetID="7" presetClass="emph" presetSubtype="2" fill="hold" nodeType="withEffect">
                                  <p:stCondLst>
                                    <p:cond delay="0"/>
                                  </p:stCondLst>
                                  <p:childTnLst>
                                    <p:animClr clrSpc="rgb" dir="cw">
                                      <p:cBhvr>
                                        <p:cTn id="176" dur="500" fill="hold"/>
                                        <p:tgtEl>
                                          <p:spTgt spid="51"/>
                                        </p:tgtEl>
                                        <p:attrNameLst>
                                          <p:attrName>stroke.color</p:attrName>
                                        </p:attrNameLst>
                                      </p:cBhvr>
                                      <p:to>
                                        <a:schemeClr val="tx1"/>
                                      </p:to>
                                    </p:animClr>
                                    <p:set>
                                      <p:cBhvr>
                                        <p:cTn id="177" dur="500" fill="hold"/>
                                        <p:tgtEl>
                                          <p:spTgt spid="51"/>
                                        </p:tgtEl>
                                        <p:attrNameLst>
                                          <p:attrName>stroke.on</p:attrName>
                                        </p:attrNameLst>
                                      </p:cBhvr>
                                      <p:to>
                                        <p:strVal val="true"/>
                                      </p:to>
                                    </p:se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64"/>
                                        </p:tgtEl>
                                        <p:attrNameLst>
                                          <p:attrName>style.visibility</p:attrName>
                                        </p:attrNameLst>
                                      </p:cBhvr>
                                      <p:to>
                                        <p:strVal val="visible"/>
                                      </p:to>
                                    </p:set>
                                    <p:animEffect transition="in" filter="blinds(horizontal)">
                                      <p:cBhvr>
                                        <p:cTn id="182" dur="500"/>
                                        <p:tgtEl>
                                          <p:spTgt spid="64"/>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65"/>
                                        </p:tgtEl>
                                        <p:attrNameLst>
                                          <p:attrName>style.visibility</p:attrName>
                                        </p:attrNameLst>
                                      </p:cBhvr>
                                      <p:to>
                                        <p:strVal val="visible"/>
                                      </p:to>
                                    </p:set>
                                    <p:animEffect transition="in" filter="blinds(horizontal)">
                                      <p:cBhvr>
                                        <p:cTn id="187" dur="500"/>
                                        <p:tgtEl>
                                          <p:spTgt spid="65"/>
                                        </p:tgtEl>
                                      </p:cBhvr>
                                    </p:animEffect>
                                  </p:childTnLst>
                                </p:cTn>
                              </p:par>
                            </p:childTnLst>
                          </p:cTn>
                        </p:par>
                      </p:childTnLst>
                    </p:cTn>
                  </p:par>
                  <p:par>
                    <p:cTn id="188" fill="hold">
                      <p:stCondLst>
                        <p:cond delay="indefinite"/>
                      </p:stCondLst>
                      <p:childTnLst>
                        <p:par>
                          <p:cTn id="189" fill="hold">
                            <p:stCondLst>
                              <p:cond delay="0"/>
                            </p:stCondLst>
                            <p:childTnLst>
                              <p:par>
                                <p:cTn id="190" presetID="7" presetClass="emph" presetSubtype="2" fill="hold" nodeType="clickEffect">
                                  <p:stCondLst>
                                    <p:cond delay="0"/>
                                  </p:stCondLst>
                                  <p:childTnLst>
                                    <p:animClr clrSpc="rgb" dir="cw">
                                      <p:cBhvr>
                                        <p:cTn id="191" dur="500" fill="hold"/>
                                        <p:tgtEl>
                                          <p:spTgt spid="30"/>
                                        </p:tgtEl>
                                        <p:attrNameLst>
                                          <p:attrName>stroke.color</p:attrName>
                                        </p:attrNameLst>
                                      </p:cBhvr>
                                      <p:to>
                                        <a:schemeClr val="hlink"/>
                                      </p:to>
                                    </p:animClr>
                                    <p:set>
                                      <p:cBhvr>
                                        <p:cTn id="192" dur="500" fill="hold"/>
                                        <p:tgtEl>
                                          <p:spTgt spid="30"/>
                                        </p:tgtEl>
                                        <p:attrNameLst>
                                          <p:attrName>stroke.on</p:attrName>
                                        </p:attrNameLst>
                                      </p:cBhvr>
                                      <p:to>
                                        <p:strVal val="true"/>
                                      </p:to>
                                    </p:set>
                                  </p:childTnLst>
                                </p:cTn>
                              </p:par>
                              <p:par>
                                <p:cTn id="193" presetID="7" presetClass="emph" presetSubtype="2" fill="hold" nodeType="withEffect">
                                  <p:stCondLst>
                                    <p:cond delay="0"/>
                                  </p:stCondLst>
                                  <p:childTnLst>
                                    <p:animClr clrSpc="rgb" dir="cw">
                                      <p:cBhvr>
                                        <p:cTn id="194" dur="500" fill="hold"/>
                                        <p:tgtEl>
                                          <p:spTgt spid="52"/>
                                        </p:tgtEl>
                                        <p:attrNameLst>
                                          <p:attrName>stroke.color</p:attrName>
                                        </p:attrNameLst>
                                      </p:cBhvr>
                                      <p:to>
                                        <a:schemeClr val="hlink"/>
                                      </p:to>
                                    </p:animClr>
                                    <p:set>
                                      <p:cBhvr>
                                        <p:cTn id="195" dur="500" fill="hold"/>
                                        <p:tgtEl>
                                          <p:spTgt spid="52"/>
                                        </p:tgtEl>
                                        <p:attrNameLst>
                                          <p:attrName>stroke.on</p:attrName>
                                        </p:attrNameLst>
                                      </p:cBhvr>
                                      <p:to>
                                        <p:strVal val="true"/>
                                      </p:to>
                                    </p:set>
                                  </p:childTnLst>
                                </p:cTn>
                              </p:par>
                              <p:par>
                                <p:cTn id="196" presetID="7" presetClass="emph" presetSubtype="2" fill="hold" nodeType="withEffect">
                                  <p:stCondLst>
                                    <p:cond delay="0"/>
                                  </p:stCondLst>
                                  <p:childTnLst>
                                    <p:animClr clrSpc="rgb" dir="cw">
                                      <p:cBhvr>
                                        <p:cTn id="197" dur="500" fill="hold"/>
                                        <p:tgtEl>
                                          <p:spTgt spid="54"/>
                                        </p:tgtEl>
                                        <p:attrNameLst>
                                          <p:attrName>stroke.color</p:attrName>
                                        </p:attrNameLst>
                                      </p:cBhvr>
                                      <p:to>
                                        <a:schemeClr val="hlink"/>
                                      </p:to>
                                    </p:animClr>
                                    <p:set>
                                      <p:cBhvr>
                                        <p:cTn id="198" dur="500" fill="hold"/>
                                        <p:tgtEl>
                                          <p:spTgt spid="54"/>
                                        </p:tgtEl>
                                        <p:attrNameLst>
                                          <p:attrName>stroke.on</p:attrName>
                                        </p:attrNameLst>
                                      </p:cBhvr>
                                      <p:to>
                                        <p:strVal val="true"/>
                                      </p:to>
                                    </p:set>
                                  </p:childTnLst>
                                </p:cTn>
                              </p:par>
                              <p:par>
                                <p:cTn id="199" presetID="3" presetClass="emph" presetSubtype="2" fill="hold" grpId="2" nodeType="withEffect">
                                  <p:stCondLst>
                                    <p:cond delay="0"/>
                                  </p:stCondLst>
                                  <p:childTnLst>
                                    <p:animClr clrSpc="rgb" dir="cw">
                                      <p:cBhvr override="childStyle">
                                        <p:cTn id="200" dur="500" fill="hold"/>
                                        <p:tgtEl>
                                          <p:spTgt spid="44"/>
                                        </p:tgtEl>
                                        <p:attrNameLst>
                                          <p:attrName>style.color</p:attrName>
                                        </p:attrNameLst>
                                      </p:cBhvr>
                                      <p:to>
                                        <a:schemeClr val="hlink"/>
                                      </p:to>
                                    </p:animClr>
                                  </p:childTnLst>
                                </p:cTn>
                              </p:par>
                              <p:par>
                                <p:cTn id="201" presetID="3" presetClass="emph" presetSubtype="2" fill="hold" grpId="2" nodeType="withEffect">
                                  <p:stCondLst>
                                    <p:cond delay="0"/>
                                  </p:stCondLst>
                                  <p:childTnLst>
                                    <p:animClr clrSpc="rgb" dir="cw">
                                      <p:cBhvr override="childStyle">
                                        <p:cTn id="202" dur="500" fill="hold"/>
                                        <p:tgtEl>
                                          <p:spTgt spid="61"/>
                                        </p:tgtEl>
                                        <p:attrNameLst>
                                          <p:attrName>style.color</p:attrName>
                                        </p:attrNameLst>
                                      </p:cBhvr>
                                      <p:to>
                                        <a:schemeClr val="hlink"/>
                                      </p:to>
                                    </p:animClr>
                                  </p:childTnLst>
                                </p:cTn>
                              </p:par>
                              <p:par>
                                <p:cTn id="203" presetID="3" presetClass="emph" presetSubtype="2" fill="hold" grpId="2" nodeType="withEffect">
                                  <p:stCondLst>
                                    <p:cond delay="0"/>
                                  </p:stCondLst>
                                  <p:childTnLst>
                                    <p:animClr clrSpc="rgb" dir="cw">
                                      <p:cBhvr override="childStyle">
                                        <p:cTn id="204" dur="500" fill="hold"/>
                                        <p:tgtEl>
                                          <p:spTgt spid="62"/>
                                        </p:tgtEl>
                                        <p:attrNameLst>
                                          <p:attrName>style.color</p:attrName>
                                        </p:attrNameLst>
                                      </p:cBhvr>
                                      <p:to>
                                        <a:schemeClr val="hlink"/>
                                      </p:to>
                                    </p:animClr>
                                  </p:childTnLst>
                                </p:cTn>
                              </p:par>
                            </p:childTnLst>
                          </p:cTn>
                        </p:par>
                      </p:childTnLst>
                    </p:cTn>
                  </p:par>
                  <p:par>
                    <p:cTn id="205" fill="hold">
                      <p:stCondLst>
                        <p:cond delay="indefinite"/>
                      </p:stCondLst>
                      <p:childTnLst>
                        <p:par>
                          <p:cTn id="206" fill="hold">
                            <p:stCondLst>
                              <p:cond delay="0"/>
                            </p:stCondLst>
                            <p:childTnLst>
                              <p:par>
                                <p:cTn id="207" presetID="3" presetClass="entr" presetSubtype="10" fill="hold" grpId="0" nodeType="clickEffect">
                                  <p:stCondLst>
                                    <p:cond delay="0"/>
                                  </p:stCondLst>
                                  <p:childTnLst>
                                    <p:set>
                                      <p:cBhvr>
                                        <p:cTn id="208" dur="1" fill="hold">
                                          <p:stCondLst>
                                            <p:cond delay="0"/>
                                          </p:stCondLst>
                                        </p:cTn>
                                        <p:tgtEl>
                                          <p:spTgt spid="69"/>
                                        </p:tgtEl>
                                        <p:attrNameLst>
                                          <p:attrName>style.visibility</p:attrName>
                                        </p:attrNameLst>
                                      </p:cBhvr>
                                      <p:to>
                                        <p:strVal val="visible"/>
                                      </p:to>
                                    </p:set>
                                    <p:animEffect transition="in" filter="blinds(horizontal)">
                                      <p:cBhvr>
                                        <p:cTn id="209" dur="500"/>
                                        <p:tgtEl>
                                          <p:spTgt spid="69"/>
                                        </p:tgtEl>
                                      </p:cBhvr>
                                    </p:animEffect>
                                  </p:childTnLst>
                                </p:cTn>
                              </p:par>
                            </p:childTnLst>
                          </p:cTn>
                        </p:par>
                      </p:childTnLst>
                    </p:cTn>
                  </p:par>
                  <p:par>
                    <p:cTn id="210" fill="hold">
                      <p:stCondLst>
                        <p:cond delay="indefinite"/>
                      </p:stCondLst>
                      <p:childTnLst>
                        <p:par>
                          <p:cTn id="211" fill="hold">
                            <p:stCondLst>
                              <p:cond delay="0"/>
                            </p:stCondLst>
                            <p:childTnLst>
                              <p:par>
                                <p:cTn id="212" presetID="3" presetClass="entr" presetSubtype="10" fill="hold" grpId="0" nodeType="clickEffect">
                                  <p:stCondLst>
                                    <p:cond delay="0"/>
                                  </p:stCondLst>
                                  <p:childTnLst>
                                    <p:set>
                                      <p:cBhvr>
                                        <p:cTn id="213" dur="1" fill="hold">
                                          <p:stCondLst>
                                            <p:cond delay="0"/>
                                          </p:stCondLst>
                                        </p:cTn>
                                        <p:tgtEl>
                                          <p:spTgt spid="70"/>
                                        </p:tgtEl>
                                        <p:attrNameLst>
                                          <p:attrName>style.visibility</p:attrName>
                                        </p:attrNameLst>
                                      </p:cBhvr>
                                      <p:to>
                                        <p:strVal val="visible"/>
                                      </p:to>
                                    </p:set>
                                    <p:animEffect transition="in" filter="blinds(horizontal)">
                                      <p:cBhvr>
                                        <p:cTn id="214" dur="500"/>
                                        <p:tgtEl>
                                          <p:spTgt spid="70"/>
                                        </p:tgtEl>
                                      </p:cBhvr>
                                    </p:animEffect>
                                  </p:childTnLst>
                                </p:cTn>
                              </p:par>
                            </p:childTnLst>
                          </p:cTn>
                        </p:par>
                      </p:childTnLst>
                    </p:cTn>
                  </p:par>
                  <p:par>
                    <p:cTn id="215" fill="hold">
                      <p:stCondLst>
                        <p:cond delay="indefinite"/>
                      </p:stCondLst>
                      <p:childTnLst>
                        <p:par>
                          <p:cTn id="216" fill="hold">
                            <p:stCondLst>
                              <p:cond delay="0"/>
                            </p:stCondLst>
                            <p:childTnLst>
                              <p:par>
                                <p:cTn id="217" presetID="3" presetClass="entr" presetSubtype="10" fill="hold" grpId="0" nodeType="clickEffect">
                                  <p:stCondLst>
                                    <p:cond delay="0"/>
                                  </p:stCondLst>
                                  <p:childTnLst>
                                    <p:set>
                                      <p:cBhvr>
                                        <p:cTn id="218" dur="1" fill="hold">
                                          <p:stCondLst>
                                            <p:cond delay="0"/>
                                          </p:stCondLst>
                                        </p:cTn>
                                        <p:tgtEl>
                                          <p:spTgt spid="66"/>
                                        </p:tgtEl>
                                        <p:attrNameLst>
                                          <p:attrName>style.visibility</p:attrName>
                                        </p:attrNameLst>
                                      </p:cBhvr>
                                      <p:to>
                                        <p:strVal val="visible"/>
                                      </p:to>
                                    </p:set>
                                    <p:animEffect transition="in" filter="blinds(horizontal)">
                                      <p:cBhvr>
                                        <p:cTn id="219" dur="500"/>
                                        <p:tgtEl>
                                          <p:spTgt spid="66"/>
                                        </p:tgtEl>
                                      </p:cBhvr>
                                    </p:animEffect>
                                  </p:childTnLst>
                                </p:cTn>
                              </p:par>
                            </p:childTnLst>
                          </p:cTn>
                        </p:par>
                      </p:childTnLst>
                    </p:cTn>
                  </p:par>
                  <p:par>
                    <p:cTn id="220" fill="hold">
                      <p:stCondLst>
                        <p:cond delay="indefinite"/>
                      </p:stCondLst>
                      <p:childTnLst>
                        <p:par>
                          <p:cTn id="221" fill="hold">
                            <p:stCondLst>
                              <p:cond delay="0"/>
                            </p:stCondLst>
                            <p:childTnLst>
                              <p:par>
                                <p:cTn id="222" presetID="3" presetClass="entr" presetSubtype="10" fill="hold" grpId="0" nodeType="clickEffect">
                                  <p:stCondLst>
                                    <p:cond delay="0"/>
                                  </p:stCondLst>
                                  <p:childTnLst>
                                    <p:set>
                                      <p:cBhvr>
                                        <p:cTn id="223" dur="1" fill="hold">
                                          <p:stCondLst>
                                            <p:cond delay="0"/>
                                          </p:stCondLst>
                                        </p:cTn>
                                        <p:tgtEl>
                                          <p:spTgt spid="71"/>
                                        </p:tgtEl>
                                        <p:attrNameLst>
                                          <p:attrName>style.visibility</p:attrName>
                                        </p:attrNameLst>
                                      </p:cBhvr>
                                      <p:to>
                                        <p:strVal val="visible"/>
                                      </p:to>
                                    </p:set>
                                    <p:animEffect transition="in" filter="blinds(horizontal)">
                                      <p:cBhvr>
                                        <p:cTn id="224" dur="500"/>
                                        <p:tgtEl>
                                          <p:spTgt spid="71"/>
                                        </p:tgtEl>
                                      </p:cBhvr>
                                    </p:animEffect>
                                  </p:childTnLst>
                                </p:cTn>
                              </p:par>
                            </p:childTnLst>
                          </p:cTn>
                        </p:par>
                      </p:childTnLst>
                    </p:cTn>
                  </p:par>
                  <p:par>
                    <p:cTn id="225" fill="hold">
                      <p:stCondLst>
                        <p:cond delay="indefinite"/>
                      </p:stCondLst>
                      <p:childTnLst>
                        <p:par>
                          <p:cTn id="226" fill="hold">
                            <p:stCondLst>
                              <p:cond delay="0"/>
                            </p:stCondLst>
                            <p:childTnLst>
                              <p:par>
                                <p:cTn id="227" presetID="3" presetClass="entr" presetSubtype="10" fill="hold" grpId="0" nodeType="clickEffect">
                                  <p:stCondLst>
                                    <p:cond delay="0"/>
                                  </p:stCondLst>
                                  <p:childTnLst>
                                    <p:set>
                                      <p:cBhvr>
                                        <p:cTn id="228" dur="1" fill="hold">
                                          <p:stCondLst>
                                            <p:cond delay="0"/>
                                          </p:stCondLst>
                                        </p:cTn>
                                        <p:tgtEl>
                                          <p:spTgt spid="73"/>
                                        </p:tgtEl>
                                        <p:attrNameLst>
                                          <p:attrName>style.visibility</p:attrName>
                                        </p:attrNameLst>
                                      </p:cBhvr>
                                      <p:to>
                                        <p:strVal val="visible"/>
                                      </p:to>
                                    </p:set>
                                    <p:animEffect transition="in" filter="blinds(horizontal)">
                                      <p:cBhvr>
                                        <p:cTn id="229" dur="500"/>
                                        <p:tgtEl>
                                          <p:spTgt spid="73"/>
                                        </p:tgtEl>
                                      </p:cBhvr>
                                    </p:animEffect>
                                  </p:childTnLst>
                                </p:cTn>
                              </p:par>
                            </p:childTnLst>
                          </p:cTn>
                        </p:par>
                      </p:childTnLst>
                    </p:cTn>
                  </p:par>
                  <p:par>
                    <p:cTn id="230" fill="hold">
                      <p:stCondLst>
                        <p:cond delay="indefinite"/>
                      </p:stCondLst>
                      <p:childTnLst>
                        <p:par>
                          <p:cTn id="231" fill="hold">
                            <p:stCondLst>
                              <p:cond delay="0"/>
                            </p:stCondLst>
                            <p:childTnLst>
                              <p:par>
                                <p:cTn id="232" presetID="3" presetClass="entr" presetSubtype="10" fill="hold" grpId="0" nodeType="clickEffect">
                                  <p:stCondLst>
                                    <p:cond delay="0"/>
                                  </p:stCondLst>
                                  <p:childTnLst>
                                    <p:set>
                                      <p:cBhvr>
                                        <p:cTn id="233" dur="1" fill="hold">
                                          <p:stCondLst>
                                            <p:cond delay="0"/>
                                          </p:stCondLst>
                                        </p:cTn>
                                        <p:tgtEl>
                                          <p:spTgt spid="67"/>
                                        </p:tgtEl>
                                        <p:attrNameLst>
                                          <p:attrName>style.visibility</p:attrName>
                                        </p:attrNameLst>
                                      </p:cBhvr>
                                      <p:to>
                                        <p:strVal val="visible"/>
                                      </p:to>
                                    </p:set>
                                    <p:animEffect transition="in" filter="blinds(horizontal)">
                                      <p:cBhvr>
                                        <p:cTn id="234" dur="500"/>
                                        <p:tgtEl>
                                          <p:spTgt spid="67"/>
                                        </p:tgtEl>
                                      </p:cBhvr>
                                    </p:animEffect>
                                  </p:childTnLst>
                                </p:cTn>
                              </p:par>
                            </p:childTnLst>
                          </p:cTn>
                        </p:par>
                      </p:childTnLst>
                    </p:cTn>
                  </p:par>
                  <p:par>
                    <p:cTn id="235" fill="hold">
                      <p:stCondLst>
                        <p:cond delay="indefinite"/>
                      </p:stCondLst>
                      <p:childTnLst>
                        <p:par>
                          <p:cTn id="236" fill="hold">
                            <p:stCondLst>
                              <p:cond delay="0"/>
                            </p:stCondLst>
                            <p:childTnLst>
                              <p:par>
                                <p:cTn id="237" presetID="3" presetClass="entr" presetSubtype="10" fill="hold" grpId="0" nodeType="clickEffect">
                                  <p:stCondLst>
                                    <p:cond delay="0"/>
                                  </p:stCondLst>
                                  <p:childTnLst>
                                    <p:set>
                                      <p:cBhvr>
                                        <p:cTn id="238" dur="1" fill="hold">
                                          <p:stCondLst>
                                            <p:cond delay="0"/>
                                          </p:stCondLst>
                                        </p:cTn>
                                        <p:tgtEl>
                                          <p:spTgt spid="72"/>
                                        </p:tgtEl>
                                        <p:attrNameLst>
                                          <p:attrName>style.visibility</p:attrName>
                                        </p:attrNameLst>
                                      </p:cBhvr>
                                      <p:to>
                                        <p:strVal val="visible"/>
                                      </p:to>
                                    </p:set>
                                    <p:animEffect transition="in" filter="blinds(horizontal)">
                                      <p:cBhvr>
                                        <p:cTn id="239" dur="500"/>
                                        <p:tgtEl>
                                          <p:spTgt spid="72"/>
                                        </p:tgtEl>
                                      </p:cBhvr>
                                    </p:animEffect>
                                  </p:childTnLst>
                                </p:cTn>
                              </p:par>
                            </p:childTnLst>
                          </p:cTn>
                        </p:par>
                      </p:childTnLst>
                    </p:cTn>
                  </p:par>
                  <p:par>
                    <p:cTn id="240" fill="hold">
                      <p:stCondLst>
                        <p:cond delay="indefinite"/>
                      </p:stCondLst>
                      <p:childTnLst>
                        <p:par>
                          <p:cTn id="241" fill="hold">
                            <p:stCondLst>
                              <p:cond delay="0"/>
                            </p:stCondLst>
                            <p:childTnLst>
                              <p:par>
                                <p:cTn id="242" presetID="3" presetClass="entr" presetSubtype="10" fill="hold" grpId="0" nodeType="clickEffect">
                                  <p:stCondLst>
                                    <p:cond delay="0"/>
                                  </p:stCondLst>
                                  <p:childTnLst>
                                    <p:set>
                                      <p:cBhvr>
                                        <p:cTn id="243" dur="1" fill="hold">
                                          <p:stCondLst>
                                            <p:cond delay="0"/>
                                          </p:stCondLst>
                                        </p:cTn>
                                        <p:tgtEl>
                                          <p:spTgt spid="74"/>
                                        </p:tgtEl>
                                        <p:attrNameLst>
                                          <p:attrName>style.visibility</p:attrName>
                                        </p:attrNameLst>
                                      </p:cBhvr>
                                      <p:to>
                                        <p:strVal val="visible"/>
                                      </p:to>
                                    </p:set>
                                    <p:animEffect transition="in" filter="blinds(horizontal)">
                                      <p:cBhvr>
                                        <p:cTn id="244" dur="500"/>
                                        <p:tgtEl>
                                          <p:spTgt spid="74"/>
                                        </p:tgtEl>
                                      </p:cBhvr>
                                    </p:animEffect>
                                  </p:childTnLst>
                                </p:cTn>
                              </p:par>
                            </p:childTnLst>
                          </p:cTn>
                        </p:par>
                      </p:childTnLst>
                    </p:cTn>
                  </p:par>
                  <p:par>
                    <p:cTn id="245" fill="hold">
                      <p:stCondLst>
                        <p:cond delay="indefinite"/>
                      </p:stCondLst>
                      <p:childTnLst>
                        <p:par>
                          <p:cTn id="246" fill="hold">
                            <p:stCondLst>
                              <p:cond delay="0"/>
                            </p:stCondLst>
                            <p:childTnLst>
                              <p:par>
                                <p:cTn id="247" presetID="3" presetClass="entr" presetSubtype="10" fill="hold" grpId="0" nodeType="clickEffect">
                                  <p:stCondLst>
                                    <p:cond delay="0"/>
                                  </p:stCondLst>
                                  <p:childTnLst>
                                    <p:set>
                                      <p:cBhvr>
                                        <p:cTn id="248" dur="1" fill="hold">
                                          <p:stCondLst>
                                            <p:cond delay="0"/>
                                          </p:stCondLst>
                                        </p:cTn>
                                        <p:tgtEl>
                                          <p:spTgt spid="68"/>
                                        </p:tgtEl>
                                        <p:attrNameLst>
                                          <p:attrName>style.visibility</p:attrName>
                                        </p:attrNameLst>
                                      </p:cBhvr>
                                      <p:to>
                                        <p:strVal val="visible"/>
                                      </p:to>
                                    </p:set>
                                    <p:animEffect transition="in" filter="blinds(horizontal)">
                                      <p:cBhvr>
                                        <p:cTn id="249" dur="500"/>
                                        <p:tgtEl>
                                          <p:spTgt spid="68"/>
                                        </p:tgtEl>
                                      </p:cBhvr>
                                    </p:animEffect>
                                  </p:childTnLst>
                                </p:cTn>
                              </p:par>
                            </p:childTnLst>
                          </p:cTn>
                        </p:par>
                      </p:childTnLst>
                    </p:cTn>
                  </p:par>
                  <p:par>
                    <p:cTn id="250" fill="hold">
                      <p:stCondLst>
                        <p:cond delay="indefinite"/>
                      </p:stCondLst>
                      <p:childTnLst>
                        <p:par>
                          <p:cTn id="251" fill="hold">
                            <p:stCondLst>
                              <p:cond delay="0"/>
                            </p:stCondLst>
                            <p:childTnLst>
                              <p:par>
                                <p:cTn id="252" presetID="7" presetClass="emph" presetSubtype="2" fill="hold" nodeType="clickEffect">
                                  <p:stCondLst>
                                    <p:cond delay="0"/>
                                  </p:stCondLst>
                                  <p:childTnLst>
                                    <p:animClr clrSpc="rgb" dir="cw">
                                      <p:cBhvr>
                                        <p:cTn id="253" dur="500" fill="hold"/>
                                        <p:tgtEl>
                                          <p:spTgt spid="30"/>
                                        </p:tgtEl>
                                        <p:attrNameLst>
                                          <p:attrName>stroke.color</p:attrName>
                                        </p:attrNameLst>
                                      </p:cBhvr>
                                      <p:to>
                                        <a:schemeClr val="tx1"/>
                                      </p:to>
                                    </p:animClr>
                                    <p:set>
                                      <p:cBhvr>
                                        <p:cTn id="254" dur="500" fill="hold"/>
                                        <p:tgtEl>
                                          <p:spTgt spid="30"/>
                                        </p:tgtEl>
                                        <p:attrNameLst>
                                          <p:attrName>stroke.on</p:attrName>
                                        </p:attrNameLst>
                                      </p:cBhvr>
                                      <p:to>
                                        <p:strVal val="true"/>
                                      </p:to>
                                    </p:set>
                                  </p:childTnLst>
                                </p:cTn>
                              </p:par>
                              <p:par>
                                <p:cTn id="255" presetID="7" presetClass="emph" presetSubtype="2" fill="hold" nodeType="withEffect">
                                  <p:stCondLst>
                                    <p:cond delay="0"/>
                                  </p:stCondLst>
                                  <p:childTnLst>
                                    <p:animClr clrSpc="rgb" dir="cw">
                                      <p:cBhvr>
                                        <p:cTn id="256" dur="500" fill="hold"/>
                                        <p:tgtEl>
                                          <p:spTgt spid="52"/>
                                        </p:tgtEl>
                                        <p:attrNameLst>
                                          <p:attrName>stroke.color</p:attrName>
                                        </p:attrNameLst>
                                      </p:cBhvr>
                                      <p:to>
                                        <a:schemeClr val="tx1"/>
                                      </p:to>
                                    </p:animClr>
                                    <p:set>
                                      <p:cBhvr>
                                        <p:cTn id="257" dur="500" fill="hold"/>
                                        <p:tgtEl>
                                          <p:spTgt spid="52"/>
                                        </p:tgtEl>
                                        <p:attrNameLst>
                                          <p:attrName>stroke.on</p:attrName>
                                        </p:attrNameLst>
                                      </p:cBhvr>
                                      <p:to>
                                        <p:strVal val="true"/>
                                      </p:to>
                                    </p:set>
                                  </p:childTnLst>
                                </p:cTn>
                              </p:par>
                              <p:par>
                                <p:cTn id="258" presetID="7" presetClass="emph" presetSubtype="2" fill="hold" nodeType="withEffect">
                                  <p:stCondLst>
                                    <p:cond delay="0"/>
                                  </p:stCondLst>
                                  <p:childTnLst>
                                    <p:animClr clrSpc="rgb" dir="cw">
                                      <p:cBhvr>
                                        <p:cTn id="259" dur="500" fill="hold"/>
                                        <p:tgtEl>
                                          <p:spTgt spid="54"/>
                                        </p:tgtEl>
                                        <p:attrNameLst>
                                          <p:attrName>stroke.color</p:attrName>
                                        </p:attrNameLst>
                                      </p:cBhvr>
                                      <p:to>
                                        <a:schemeClr val="tx1"/>
                                      </p:to>
                                    </p:animClr>
                                    <p:set>
                                      <p:cBhvr>
                                        <p:cTn id="260" dur="500" fill="hold"/>
                                        <p:tgtEl>
                                          <p:spTgt spid="54"/>
                                        </p:tgtEl>
                                        <p:attrNameLst>
                                          <p:attrName>stroke.on</p:attrName>
                                        </p:attrNameLst>
                                      </p:cBhvr>
                                      <p:to>
                                        <p:strVal val="true"/>
                                      </p:to>
                                    </p:set>
                                  </p:childTnLst>
                                </p:cTn>
                              </p:par>
                              <p:par>
                                <p:cTn id="261" presetID="3" presetClass="emph" presetSubtype="2" fill="hold" grpId="1" nodeType="withEffect">
                                  <p:stCondLst>
                                    <p:cond delay="0"/>
                                  </p:stCondLst>
                                  <p:childTnLst>
                                    <p:animClr clrSpc="rgb" dir="cw">
                                      <p:cBhvr override="childStyle">
                                        <p:cTn id="262" dur="500" fill="hold"/>
                                        <p:tgtEl>
                                          <p:spTgt spid="44"/>
                                        </p:tgtEl>
                                        <p:attrNameLst>
                                          <p:attrName>style.color</p:attrName>
                                        </p:attrNameLst>
                                      </p:cBhvr>
                                      <p:to>
                                        <a:schemeClr val="tx1"/>
                                      </p:to>
                                    </p:animClr>
                                  </p:childTnLst>
                                </p:cTn>
                              </p:par>
                              <p:par>
                                <p:cTn id="263" presetID="3" presetClass="emph" presetSubtype="2" fill="hold" grpId="1" nodeType="withEffect">
                                  <p:stCondLst>
                                    <p:cond delay="0"/>
                                  </p:stCondLst>
                                  <p:childTnLst>
                                    <p:animClr clrSpc="rgb" dir="cw">
                                      <p:cBhvr override="childStyle">
                                        <p:cTn id="264" dur="500" fill="hold"/>
                                        <p:tgtEl>
                                          <p:spTgt spid="61"/>
                                        </p:tgtEl>
                                        <p:attrNameLst>
                                          <p:attrName>style.color</p:attrName>
                                        </p:attrNameLst>
                                      </p:cBhvr>
                                      <p:to>
                                        <a:schemeClr val="tx1"/>
                                      </p:to>
                                    </p:animClr>
                                  </p:childTnLst>
                                </p:cTn>
                              </p:par>
                              <p:par>
                                <p:cTn id="265" presetID="3" presetClass="emph" presetSubtype="2" fill="hold" grpId="1" nodeType="withEffect">
                                  <p:stCondLst>
                                    <p:cond delay="0"/>
                                  </p:stCondLst>
                                  <p:childTnLst>
                                    <p:animClr clrSpc="rgb" dir="cw">
                                      <p:cBhvr override="childStyle">
                                        <p:cTn id="266" dur="500" fill="hold"/>
                                        <p:tgtEl>
                                          <p:spTgt spid="62"/>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33" grpId="0"/>
      <p:bldP spid="34" grpId="0"/>
      <p:bldP spid="35" grpId="0"/>
      <p:bldP spid="36" grpId="0" animBg="1"/>
      <p:bldP spid="37" grpId="0" animBg="1"/>
      <p:bldP spid="40" grpId="0" animBg="1"/>
      <p:bldP spid="41" grpId="0"/>
      <p:bldP spid="42" grpId="0"/>
      <p:bldP spid="44" grpId="0"/>
      <p:bldP spid="44" grpId="1"/>
      <p:bldP spid="44" grpId="2"/>
      <p:bldP spid="46" grpId="0"/>
      <p:bldP spid="20" grpId="0" animBg="1"/>
      <p:bldP spid="55" grpId="0" animBg="1"/>
      <p:bldP spid="56" grpId="0" animBg="1"/>
      <p:bldP spid="57" grpId="0"/>
      <p:bldP spid="58" grpId="0"/>
      <p:bldP spid="59" grpId="0"/>
      <p:bldP spid="59" grpId="1"/>
      <p:bldP spid="59" grpId="2"/>
      <p:bldP spid="60" grpId="0"/>
      <p:bldP spid="60" grpId="1"/>
      <p:bldP spid="60" grpId="2"/>
      <p:bldP spid="61" grpId="0"/>
      <p:bldP spid="61" grpId="1"/>
      <p:bldP spid="61" grpId="2"/>
      <p:bldP spid="62" grpId="0"/>
      <p:bldP spid="62" grpId="1"/>
      <p:bldP spid="62" grpId="2"/>
      <p:bldP spid="64" grpId="0"/>
      <p:bldP spid="65" grpId="0"/>
      <p:bldP spid="66" grpId="0"/>
      <p:bldP spid="67" grpId="0"/>
      <p:bldP spid="68" grpId="0"/>
      <p:bldP spid="69" grpId="0" animBg="1"/>
      <p:bldP spid="70" grpId="0"/>
      <p:bldP spid="71" grpId="0" animBg="1"/>
      <p:bldP spid="72" grpId="0" animBg="1"/>
      <p:bldP spid="73" grpId="0"/>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of natural length 2l and modulus of elasticity 4mg is stretched between 2 points, A and B. The points A and B are on the same horizontal level and AB = 2l. A particle P is attached to the midpoint of the string and hangs in equilibrium with both parts of the string making an angle of 30° with line AB. Find the mass of the particle in terms of m.</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We have found an expression for Tension using the forces</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We can also find an expression for the Tension using Hooke’s law…</a:t>
            </a: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7" name="Group 6"/>
          <p:cNvGrpSpPr/>
          <p:nvPr/>
        </p:nvGrpSpPr>
        <p:grpSpPr>
          <a:xfrm>
            <a:off x="4343400" y="1828800"/>
            <a:ext cx="152400" cy="152400"/>
            <a:chOff x="5486400" y="3048000"/>
            <a:chExt cx="152400" cy="152400"/>
          </a:xfrm>
        </p:grpSpPr>
        <p:cxnSp>
          <p:nvCxnSpPr>
            <p:cNvPr id="8" name="Straight Connector 7"/>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8153400" y="1828800"/>
            <a:ext cx="152400" cy="152400"/>
            <a:chOff x="5486400" y="3048000"/>
            <a:chExt cx="152400" cy="152400"/>
          </a:xfrm>
        </p:grpSpPr>
        <p:cxnSp>
          <p:nvCxnSpPr>
            <p:cNvPr id="11" name="Straight Connector 10"/>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4419600" y="1905000"/>
            <a:ext cx="381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14800" y="1752600"/>
            <a:ext cx="316112" cy="307777"/>
          </a:xfrm>
          <a:prstGeom prst="rect">
            <a:avLst/>
          </a:prstGeom>
          <a:noFill/>
        </p:spPr>
        <p:txBody>
          <a:bodyPr wrap="none" rtlCol="0">
            <a:spAutoFit/>
          </a:bodyPr>
          <a:lstStyle/>
          <a:p>
            <a:r>
              <a:rPr lang="en-GB" sz="1400" dirty="0">
                <a:latin typeface="Comic Sans MS" panose="030F0702030302020204" pitchFamily="66" charset="0"/>
              </a:rPr>
              <a:t>A</a:t>
            </a:r>
          </a:p>
        </p:txBody>
      </p:sp>
      <p:sp>
        <p:nvSpPr>
          <p:cNvPr id="15" name="TextBox 14"/>
          <p:cNvSpPr txBox="1"/>
          <p:nvPr/>
        </p:nvSpPr>
        <p:spPr>
          <a:xfrm>
            <a:off x="8229600" y="1752600"/>
            <a:ext cx="296876" cy="307777"/>
          </a:xfrm>
          <a:prstGeom prst="rect">
            <a:avLst/>
          </a:prstGeom>
          <a:noFill/>
        </p:spPr>
        <p:txBody>
          <a:bodyPr wrap="none" rtlCol="0">
            <a:spAutoFit/>
          </a:bodyPr>
          <a:lstStyle/>
          <a:p>
            <a:r>
              <a:rPr lang="en-GB" sz="1400" dirty="0">
                <a:latin typeface="Comic Sans MS" panose="030F0702030302020204" pitchFamily="66" charset="0"/>
              </a:rPr>
              <a:t>B</a:t>
            </a:r>
          </a:p>
        </p:txBody>
      </p:sp>
      <p:cxnSp>
        <p:nvCxnSpPr>
          <p:cNvPr id="25" name="Straight Connector 24"/>
          <p:cNvCxnSpPr/>
          <p:nvPr/>
        </p:nvCxnSpPr>
        <p:spPr>
          <a:xfrm flipH="1">
            <a:off x="6324600" y="1905000"/>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324600" y="2449773"/>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316941" y="2438400"/>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24600" y="3048000"/>
            <a:ext cx="0" cy="53340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419600" y="1676400"/>
            <a:ext cx="3810000" cy="0"/>
          </a:xfrm>
          <a:prstGeom prst="line">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96000" y="1371600"/>
            <a:ext cx="343364" cy="307777"/>
          </a:xfrm>
          <a:prstGeom prst="rect">
            <a:avLst/>
          </a:prstGeom>
          <a:noFill/>
        </p:spPr>
        <p:txBody>
          <a:bodyPr wrap="none" rtlCol="0">
            <a:spAutoFit/>
          </a:bodyPr>
          <a:lstStyle/>
          <a:p>
            <a:r>
              <a:rPr lang="en-GB" sz="1400" dirty="0">
                <a:latin typeface="Comic Sans MS" panose="030F0702030302020204" pitchFamily="66" charset="0"/>
              </a:rPr>
              <a:t>2l</a:t>
            </a:r>
          </a:p>
        </p:txBody>
      </p:sp>
      <p:sp>
        <p:nvSpPr>
          <p:cNvPr id="34" name="TextBox 33"/>
          <p:cNvSpPr txBox="1"/>
          <p:nvPr/>
        </p:nvSpPr>
        <p:spPr>
          <a:xfrm>
            <a:off x="5181600" y="21336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35" name="TextBox 34"/>
          <p:cNvSpPr txBox="1"/>
          <p:nvPr/>
        </p:nvSpPr>
        <p:spPr>
          <a:xfrm>
            <a:off x="7086600" y="21336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36" name="Arc 35"/>
          <p:cNvSpPr/>
          <p:nvPr/>
        </p:nvSpPr>
        <p:spPr>
          <a:xfrm>
            <a:off x="3962400" y="1447800"/>
            <a:ext cx="914400" cy="914400"/>
          </a:xfrm>
          <a:prstGeom prst="arc">
            <a:avLst>
              <a:gd name="adj1" fmla="val 21559600"/>
              <a:gd name="adj2" fmla="val 191266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p:cNvSpPr/>
          <p:nvPr/>
        </p:nvSpPr>
        <p:spPr>
          <a:xfrm>
            <a:off x="7772400" y="1447800"/>
            <a:ext cx="914400" cy="914400"/>
          </a:xfrm>
          <a:prstGeom prst="arc">
            <a:avLst>
              <a:gd name="adj1" fmla="val 8885367"/>
              <a:gd name="adj2" fmla="val 1081128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8" name="Straight Connector 37"/>
          <p:cNvCxnSpPr/>
          <p:nvPr/>
        </p:nvCxnSpPr>
        <p:spPr>
          <a:xfrm>
            <a:off x="6324600" y="1905000"/>
            <a:ext cx="0" cy="114299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248400" y="1905000"/>
            <a:ext cx="76200" cy="76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4805025" y="1888898"/>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42" name="TextBox 41"/>
          <p:cNvSpPr txBox="1"/>
          <p:nvPr/>
        </p:nvSpPr>
        <p:spPr>
          <a:xfrm>
            <a:off x="7349545" y="1905000"/>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44" name="TextBox 43"/>
          <p:cNvSpPr txBox="1"/>
          <p:nvPr/>
        </p:nvSpPr>
        <p:spPr>
          <a:xfrm>
            <a:off x="6096000" y="3581400"/>
            <a:ext cx="437940" cy="307777"/>
          </a:xfrm>
          <a:prstGeom prst="rect">
            <a:avLst/>
          </a:prstGeom>
          <a:noFill/>
        </p:spPr>
        <p:txBody>
          <a:bodyPr wrap="none" rtlCol="0">
            <a:spAutoFit/>
          </a:bodyPr>
          <a:lstStyle/>
          <a:p>
            <a:r>
              <a:rPr lang="en-GB" sz="1400" dirty="0">
                <a:latin typeface="Comic Sans MS" panose="030F0702030302020204" pitchFamily="66" charset="0"/>
              </a:rPr>
              <a:t>Mg</a:t>
            </a:r>
          </a:p>
        </p:txBody>
      </p:sp>
      <p:sp>
        <p:nvSpPr>
          <p:cNvPr id="46" name="TextBox 45"/>
          <p:cNvSpPr txBox="1"/>
          <p:nvPr/>
        </p:nvSpPr>
        <p:spPr>
          <a:xfrm>
            <a:off x="6096000" y="2667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47" name="Straight Connector 46"/>
          <p:cNvCxnSpPr/>
          <p:nvPr/>
        </p:nvCxnSpPr>
        <p:spPr>
          <a:xfrm flipH="1">
            <a:off x="5334000" y="3048000"/>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24600" y="3048000"/>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334000" y="2438400"/>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315200" y="2438400"/>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5" name="Arc 54"/>
          <p:cNvSpPr/>
          <p:nvPr/>
        </p:nvSpPr>
        <p:spPr>
          <a:xfrm>
            <a:off x="5715000" y="2667000"/>
            <a:ext cx="914400" cy="914400"/>
          </a:xfrm>
          <a:prstGeom prst="arc">
            <a:avLst>
              <a:gd name="adj1" fmla="val 19804999"/>
              <a:gd name="adj2" fmla="val 2099123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a:off x="6019800" y="2590800"/>
            <a:ext cx="914400" cy="914400"/>
          </a:xfrm>
          <a:prstGeom prst="arc">
            <a:avLst>
              <a:gd name="adj1" fmla="val 10791138"/>
              <a:gd name="adj2" fmla="val 1207392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p:cNvSpPr txBox="1"/>
          <p:nvPr/>
        </p:nvSpPr>
        <p:spPr>
          <a:xfrm>
            <a:off x="5638800" y="2812084"/>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58" name="TextBox 57"/>
          <p:cNvSpPr txBox="1"/>
          <p:nvPr/>
        </p:nvSpPr>
        <p:spPr>
          <a:xfrm>
            <a:off x="6553199" y="2812084"/>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59" name="TextBox 58"/>
          <p:cNvSpPr txBox="1"/>
          <p:nvPr/>
        </p:nvSpPr>
        <p:spPr>
          <a:xfrm>
            <a:off x="5486400" y="3048000"/>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60" name="TextBox 59"/>
          <p:cNvSpPr txBox="1"/>
          <p:nvPr/>
        </p:nvSpPr>
        <p:spPr>
          <a:xfrm>
            <a:off x="6477000" y="3048000"/>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61" name="TextBox 60"/>
          <p:cNvSpPr txBox="1"/>
          <p:nvPr/>
        </p:nvSpPr>
        <p:spPr>
          <a:xfrm>
            <a:off x="4648200" y="2590800"/>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p:sp>
        <p:nvSpPr>
          <p:cNvPr id="62" name="TextBox 61"/>
          <p:cNvSpPr txBox="1"/>
          <p:nvPr/>
        </p:nvSpPr>
        <p:spPr>
          <a:xfrm>
            <a:off x="7315200" y="2590800"/>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mc:AlternateContent xmlns:mc="http://schemas.openxmlformats.org/markup-compatibility/2006" xmlns:a14="http://schemas.microsoft.com/office/drawing/2010/main">
        <mc:Choice Requires="a14">
          <p:sp>
            <p:nvSpPr>
              <p:cNvPr id="68" name="TextBox 67"/>
              <p:cNvSpPr txBox="1"/>
              <p:nvPr/>
            </p:nvSpPr>
            <p:spPr>
              <a:xfrm>
                <a:off x="1520042" y="4915394"/>
                <a:ext cx="92865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r>
                        <a:rPr lang="en-GB" sz="1600" b="0" i="1" smtClean="0">
                          <a:latin typeface="Cambria Math"/>
                        </a:rPr>
                        <m:t>𝑀𝑔</m:t>
                      </m:r>
                    </m:oMath>
                  </m:oMathPara>
                </a14:m>
                <a:endParaRPr lang="en-GB" sz="1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1520042" y="4915394"/>
                <a:ext cx="928652" cy="338554"/>
              </a:xfrm>
              <a:prstGeom prst="rect">
                <a:avLst/>
              </a:prstGeom>
              <a:blipFill rotWithShape="1">
                <a:blip r:embed="rId5"/>
                <a:stretch>
                  <a:fillRect b="-7143"/>
                </a:stretch>
              </a:blipFill>
            </p:spPr>
            <p:txBody>
              <a:bodyPr/>
              <a:lstStyle/>
              <a:p>
                <a:r>
                  <a:rPr lang="en-GB">
                    <a:noFill/>
                  </a:rPr>
                  <a:t> </a:t>
                </a:r>
              </a:p>
            </p:txBody>
          </p:sp>
        </mc:Fallback>
      </mc:AlternateContent>
      <p:cxnSp>
        <p:nvCxnSpPr>
          <p:cNvPr id="23" name="Straight Connector 22"/>
          <p:cNvCxnSpPr/>
          <p:nvPr/>
        </p:nvCxnSpPr>
        <p:spPr>
          <a:xfrm>
            <a:off x="4419600" y="1905000"/>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419600" y="1905000"/>
            <a:ext cx="1905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302250" y="1638300"/>
            <a:ext cx="234360"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l</a:t>
            </a:r>
          </a:p>
        </p:txBody>
      </p:sp>
      <p:sp>
        <p:nvSpPr>
          <p:cNvPr id="18" name="TextBox 17"/>
          <p:cNvSpPr txBox="1"/>
          <p:nvPr/>
        </p:nvSpPr>
        <p:spPr>
          <a:xfrm>
            <a:off x="3903260" y="3903259"/>
            <a:ext cx="5090615"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First, we will need to know the extension of the string – use Trigonometry!</a:t>
            </a:r>
          </a:p>
        </p:txBody>
      </p:sp>
      <p:sp>
        <p:nvSpPr>
          <p:cNvPr id="77" name="TextBox 76"/>
          <p:cNvSpPr txBox="1"/>
          <p:nvPr/>
        </p:nvSpPr>
        <p:spPr>
          <a:xfrm>
            <a:off x="4663079" y="2295884"/>
            <a:ext cx="511679" cy="307777"/>
          </a:xfrm>
          <a:prstGeom prst="rect">
            <a:avLst/>
          </a:prstGeom>
          <a:noFill/>
        </p:spPr>
        <p:txBody>
          <a:bodyPr wrap="none" rtlCol="0">
            <a:spAutoFit/>
          </a:bodyPr>
          <a:lstStyle/>
          <a:p>
            <a:r>
              <a:rPr lang="en-GB" sz="1400" dirty="0" err="1">
                <a:solidFill>
                  <a:srgbClr val="FF0000"/>
                </a:solidFill>
                <a:latin typeface="Comic Sans MS" panose="030F0702030302020204" pitchFamily="66" charset="0"/>
              </a:rPr>
              <a:t>Hyp</a:t>
            </a:r>
            <a:endParaRPr lang="en-GB" sz="1400" dirty="0">
              <a:solidFill>
                <a:srgbClr val="FF0000"/>
              </a:solidFill>
              <a:latin typeface="Comic Sans MS" panose="030F0702030302020204" pitchFamily="66" charset="0"/>
            </a:endParaRPr>
          </a:p>
        </p:txBody>
      </p:sp>
      <p:sp>
        <p:nvSpPr>
          <p:cNvPr id="78" name="TextBox 77"/>
          <p:cNvSpPr txBox="1"/>
          <p:nvPr/>
        </p:nvSpPr>
        <p:spPr>
          <a:xfrm>
            <a:off x="6316733" y="2202624"/>
            <a:ext cx="519694" cy="307777"/>
          </a:xfrm>
          <a:prstGeom prst="rect">
            <a:avLst/>
          </a:prstGeom>
          <a:noFill/>
        </p:spPr>
        <p:txBody>
          <a:bodyPr wrap="none" rtlCol="0">
            <a:spAutoFit/>
          </a:bodyPr>
          <a:lstStyle/>
          <a:p>
            <a:r>
              <a:rPr lang="en-GB" sz="1400" dirty="0" err="1">
                <a:solidFill>
                  <a:srgbClr val="FF0000"/>
                </a:solidFill>
                <a:latin typeface="Comic Sans MS" panose="030F0702030302020204" pitchFamily="66" charset="0"/>
              </a:rPr>
              <a:t>Opp</a:t>
            </a:r>
            <a:endParaRPr lang="en-GB" sz="1400" dirty="0">
              <a:solidFill>
                <a:srgbClr val="FF0000"/>
              </a:solidFill>
              <a:latin typeface="Comic Sans MS" panose="030F0702030302020204" pitchFamily="66" charset="0"/>
            </a:endParaRPr>
          </a:p>
        </p:txBody>
      </p:sp>
      <p:sp>
        <p:nvSpPr>
          <p:cNvPr id="79" name="TextBox 78"/>
          <p:cNvSpPr txBox="1"/>
          <p:nvPr/>
        </p:nvSpPr>
        <p:spPr>
          <a:xfrm>
            <a:off x="5158948" y="1331442"/>
            <a:ext cx="494046" cy="307777"/>
          </a:xfrm>
          <a:prstGeom prst="rect">
            <a:avLst/>
          </a:prstGeom>
          <a:noFill/>
        </p:spPr>
        <p:txBody>
          <a:bodyPr wrap="none" rtlCol="0">
            <a:spAutoFit/>
          </a:bodyPr>
          <a:lstStyle/>
          <a:p>
            <a:r>
              <a:rPr lang="en-GB" sz="1400" dirty="0" err="1">
                <a:solidFill>
                  <a:srgbClr val="FF0000"/>
                </a:solidFill>
                <a:latin typeface="Comic Sans MS" panose="030F0702030302020204" pitchFamily="66" charset="0"/>
              </a:rPr>
              <a:t>Adj</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9" name="TextBox 18"/>
              <p:cNvSpPr txBox="1"/>
              <p:nvPr/>
            </p:nvSpPr>
            <p:spPr>
              <a:xfrm>
                <a:off x="4419600" y="4343400"/>
                <a:ext cx="1186350" cy="501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𝐻𝑦𝑝</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𝐴𝑑𝑗</m:t>
                          </m:r>
                        </m:num>
                        <m:den>
                          <m:r>
                            <a:rPr lang="en-GB" sz="1400" b="0" i="1" smtClean="0">
                              <a:latin typeface="Cambria Math"/>
                            </a:rPr>
                            <m:t>𝐶𝑜𝑠</m:t>
                          </m:r>
                          <m:r>
                            <a:rPr lang="en-GB" sz="1400" b="0" i="1" smtClean="0">
                              <a:latin typeface="Cambria Math"/>
                              <a:ea typeface="Cambria Math"/>
                            </a:rPr>
                            <m:t>𝜃</m:t>
                          </m:r>
                        </m:den>
                      </m:f>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4419600" y="4343400"/>
                <a:ext cx="1186350" cy="501419"/>
              </a:xfrm>
              <a:prstGeom prst="rect">
                <a:avLst/>
              </a:prstGeom>
              <a:blipFill rotWithShape="1">
                <a:blip r:embed="rId6"/>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4419600" y="4953000"/>
                <a:ext cx="1278876" cy="501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𝐻𝑦𝑝</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𝑙</m:t>
                          </m:r>
                        </m:num>
                        <m:den>
                          <m:r>
                            <a:rPr lang="en-GB" sz="1400" b="0" i="1" smtClean="0">
                              <a:latin typeface="Cambria Math"/>
                            </a:rPr>
                            <m:t>𝐶𝑜𝑠</m:t>
                          </m:r>
                          <m:r>
                            <a:rPr lang="en-GB" sz="1400" b="0" i="1" smtClean="0">
                              <a:latin typeface="Cambria Math"/>
                            </a:rPr>
                            <m:t>30</m:t>
                          </m:r>
                        </m:den>
                      </m:f>
                    </m:oMath>
                  </m:oMathPara>
                </a14:m>
                <a:endParaRPr lang="en-GB" sz="1400" dirty="0"/>
              </a:p>
            </p:txBody>
          </p:sp>
        </mc:Choice>
        <mc:Fallback xmlns="">
          <p:sp>
            <p:nvSpPr>
              <p:cNvPr id="80" name="TextBox 79"/>
              <p:cNvSpPr txBox="1">
                <a:spLocks noRot="1" noChangeAspect="1" noMove="1" noResize="1" noEditPoints="1" noAdjustHandles="1" noChangeArrowheads="1" noChangeShapeType="1" noTextEdit="1"/>
              </p:cNvSpPr>
              <p:nvPr/>
            </p:nvSpPr>
            <p:spPr>
              <a:xfrm>
                <a:off x="4419600" y="4953000"/>
                <a:ext cx="1278876" cy="501419"/>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4419600" y="5562600"/>
                <a:ext cx="1010469" cy="5416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𝐻𝑦𝑝</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𝑙</m:t>
                          </m:r>
                        </m:num>
                        <m:den>
                          <m:rad>
                            <m:radPr>
                              <m:degHide m:val="on"/>
                              <m:ctrlPr>
                                <a:rPr lang="en-GB" sz="1400" b="0" i="1" smtClean="0">
                                  <a:latin typeface="Cambria Math" panose="02040503050406030204" pitchFamily="18" charset="0"/>
                                </a:rPr>
                              </m:ctrlPr>
                            </m:radPr>
                            <m:deg/>
                            <m:e>
                              <m:r>
                                <a:rPr lang="en-GB" sz="1400" b="0" i="1" smtClean="0">
                                  <a:latin typeface="Cambria Math"/>
                                </a:rPr>
                                <m:t>3</m:t>
                              </m:r>
                            </m:e>
                          </m:rad>
                        </m:den>
                      </m:f>
                    </m:oMath>
                  </m:oMathPara>
                </a14:m>
                <a:endParaRPr lang="en-GB" sz="1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4419600" y="5562600"/>
                <a:ext cx="1010469" cy="541623"/>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3733800" y="6224255"/>
                <a:ext cx="1760123" cy="5416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𝑇𝑜𝑡𝑎𝑙</m:t>
                      </m:r>
                      <m:r>
                        <a:rPr lang="en-GB" sz="1400" b="0" i="1" smtClean="0">
                          <a:latin typeface="Cambria Math"/>
                        </a:rPr>
                        <m:t> </m:t>
                      </m:r>
                      <m:r>
                        <a:rPr lang="en-GB" sz="1400" b="0" i="1" smtClean="0">
                          <a:latin typeface="Cambria Math"/>
                        </a:rPr>
                        <m:t>𝑙𝑒𝑛𝑔𝑡h</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4</m:t>
                          </m:r>
                          <m:r>
                            <a:rPr lang="en-GB" sz="1400" b="0" i="1" smtClean="0">
                              <a:latin typeface="Cambria Math"/>
                            </a:rPr>
                            <m:t>𝑙</m:t>
                          </m:r>
                        </m:num>
                        <m:den>
                          <m:rad>
                            <m:radPr>
                              <m:degHide m:val="on"/>
                              <m:ctrlPr>
                                <a:rPr lang="en-GB" sz="1400" b="0" i="1" smtClean="0">
                                  <a:latin typeface="Cambria Math" panose="02040503050406030204" pitchFamily="18" charset="0"/>
                                </a:rPr>
                              </m:ctrlPr>
                            </m:radPr>
                            <m:deg/>
                            <m:e>
                              <m:r>
                                <a:rPr lang="en-GB" sz="1400" b="0" i="1" smtClean="0">
                                  <a:latin typeface="Cambria Math"/>
                                </a:rPr>
                                <m:t>3</m:t>
                              </m:r>
                            </m:e>
                          </m:rad>
                        </m:den>
                      </m:f>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3733800" y="6224255"/>
                <a:ext cx="1760123" cy="541623"/>
              </a:xfrm>
              <a:prstGeom prst="rect">
                <a:avLst/>
              </a:prstGeom>
              <a:blipFill rotWithShape="1">
                <a:blip r:embed="rId9"/>
                <a:stretch>
                  <a:fillRect/>
                </a:stretch>
              </a:blipFill>
            </p:spPr>
            <p:txBody>
              <a:bodyPr/>
              <a:lstStyle/>
              <a:p>
                <a:r>
                  <a:rPr lang="en-GB">
                    <a:noFill/>
                  </a:rPr>
                  <a:t> </a:t>
                </a:r>
              </a:p>
            </p:txBody>
          </p:sp>
        </mc:Fallback>
      </mc:AlternateContent>
      <p:sp>
        <p:nvSpPr>
          <p:cNvPr id="84" name="Arc 83"/>
          <p:cNvSpPr/>
          <p:nvPr/>
        </p:nvSpPr>
        <p:spPr>
          <a:xfrm>
            <a:off x="5562600" y="46482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TextBox 84"/>
          <p:cNvSpPr txBox="1"/>
          <p:nvPr/>
        </p:nvSpPr>
        <p:spPr>
          <a:xfrm>
            <a:off x="5791200" y="4724400"/>
            <a:ext cx="14478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p:sp>
        <p:nvSpPr>
          <p:cNvPr id="86" name="Arc 85"/>
          <p:cNvSpPr/>
          <p:nvPr/>
        </p:nvSpPr>
        <p:spPr>
          <a:xfrm>
            <a:off x="5562600" y="53340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7" name="Arc 86"/>
          <p:cNvSpPr/>
          <p:nvPr/>
        </p:nvSpPr>
        <p:spPr>
          <a:xfrm>
            <a:off x="5562600" y="59436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TextBox 87"/>
          <p:cNvSpPr txBox="1"/>
          <p:nvPr/>
        </p:nvSpPr>
        <p:spPr>
          <a:xfrm>
            <a:off x="5791200" y="5410200"/>
            <a:ext cx="14478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Cos30 = </a:t>
            </a:r>
            <a:r>
              <a:rPr lang="en-GB" sz="1400" baseline="30000" dirty="0">
                <a:solidFill>
                  <a:srgbClr val="FF0000"/>
                </a:solidFill>
                <a:latin typeface="Comic Sans MS" panose="030F0702030302020204" pitchFamily="66" charset="0"/>
              </a:rPr>
              <a:t>√3</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2</a:t>
            </a:r>
            <a:r>
              <a:rPr lang="en-GB" sz="1400" dirty="0">
                <a:solidFill>
                  <a:srgbClr val="FF0000"/>
                </a:solidFill>
                <a:latin typeface="Comic Sans MS" panose="030F0702030302020204" pitchFamily="66" charset="0"/>
              </a:rPr>
              <a:t> </a:t>
            </a:r>
          </a:p>
        </p:txBody>
      </p:sp>
      <p:sp>
        <p:nvSpPr>
          <p:cNvPr id="89" name="TextBox 88"/>
          <p:cNvSpPr txBox="1"/>
          <p:nvPr/>
        </p:nvSpPr>
        <p:spPr>
          <a:xfrm>
            <a:off x="5867400" y="5867400"/>
            <a:ext cx="1828800"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Double this for the length of the whole string</a:t>
            </a:r>
          </a:p>
        </p:txBody>
      </p:sp>
      <p:cxnSp>
        <p:nvCxnSpPr>
          <p:cNvPr id="90" name="Straight Connector 89"/>
          <p:cNvCxnSpPr/>
          <p:nvPr/>
        </p:nvCxnSpPr>
        <p:spPr>
          <a:xfrm>
            <a:off x="6324600" y="1905000"/>
            <a:ext cx="0" cy="1142999"/>
          </a:xfrm>
          <a:prstGeom prst="line">
            <a:avLst/>
          </a:prstGeom>
          <a:ln w="25400">
            <a:solidFill>
              <a:srgbClr val="FF0000"/>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248400" y="2971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82605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blinds(horizontal)">
                                      <p:cBhvr>
                                        <p:cTn id="22" dur="500"/>
                                        <p:tgtEl>
                                          <p:spTgt spid="7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blinds(horizontal)">
                                      <p:cBhvr>
                                        <p:cTn id="25" dur="500"/>
                                        <p:tgtEl>
                                          <p:spTgt spid="7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blinds(horizontal)">
                                      <p:cBhvr>
                                        <p:cTn id="28" dur="500"/>
                                        <p:tgtEl>
                                          <p:spTgt spid="7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blinds(horizontal)">
                                      <p:cBhvr>
                                        <p:cTn id="31" dur="500"/>
                                        <p:tgtEl>
                                          <p:spTgt spid="7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blinds(horizontal)">
                                      <p:cBhvr>
                                        <p:cTn id="34" dur="500"/>
                                        <p:tgtEl>
                                          <p:spTgt spid="77"/>
                                        </p:tgtEl>
                                      </p:cBhvr>
                                    </p:animEffect>
                                  </p:childTnLst>
                                </p:cTn>
                              </p:par>
                              <p:par>
                                <p:cTn id="35" presetID="7" presetClass="emph" presetSubtype="2" fill="hold" nodeType="withEffect">
                                  <p:stCondLst>
                                    <p:cond delay="0"/>
                                  </p:stCondLst>
                                  <p:childTnLst>
                                    <p:animClr clrSpc="rgb" dir="cw">
                                      <p:cBhvr>
                                        <p:cTn id="36" dur="500" fill="hold"/>
                                        <p:tgtEl>
                                          <p:spTgt spid="23"/>
                                        </p:tgtEl>
                                        <p:attrNameLst>
                                          <p:attrName>stroke.color</p:attrName>
                                        </p:attrNameLst>
                                      </p:cBhvr>
                                      <p:to>
                                        <a:srgbClr val="FF0000"/>
                                      </p:to>
                                    </p:animClr>
                                    <p:set>
                                      <p:cBhvr>
                                        <p:cTn id="37" dur="500" fill="hold"/>
                                        <p:tgtEl>
                                          <p:spTgt spid="23"/>
                                        </p:tgtEl>
                                        <p:attrNameLst>
                                          <p:attrName>stroke.on</p:attrName>
                                        </p:attrNameLst>
                                      </p:cBhvr>
                                      <p:to>
                                        <p:strVal val="true"/>
                                      </p:to>
                                    </p:set>
                                  </p:childTnLst>
                                </p:cTn>
                              </p:par>
                              <p:par>
                                <p:cTn id="38" presetID="3" presetClass="exit" presetSubtype="10" fill="hold" nodeType="withEffect">
                                  <p:stCondLst>
                                    <p:cond delay="0"/>
                                  </p:stCondLst>
                                  <p:childTnLst>
                                    <p:animEffect transition="out" filter="blinds(horizontal)">
                                      <p:cBhvr>
                                        <p:cTn id="39" dur="500"/>
                                        <p:tgtEl>
                                          <p:spTgt spid="38"/>
                                        </p:tgtEl>
                                      </p:cBhvr>
                                    </p:animEffect>
                                    <p:set>
                                      <p:cBhvr>
                                        <p:cTn id="40" dur="1" fill="hold">
                                          <p:stCondLst>
                                            <p:cond delay="499"/>
                                          </p:stCondLst>
                                        </p:cTn>
                                        <p:tgtEl>
                                          <p:spTgt spid="38"/>
                                        </p:tgtEl>
                                        <p:attrNameLst>
                                          <p:attrName>style.visibility</p:attrName>
                                        </p:attrNameLst>
                                      </p:cBhvr>
                                      <p:to>
                                        <p:strVal val="hidden"/>
                                      </p:to>
                                    </p:set>
                                  </p:childTnLst>
                                </p:cTn>
                              </p:par>
                              <p:par>
                                <p:cTn id="41" presetID="3" presetClass="entr" presetSubtype="10" fill="hold" nodeType="withEffect">
                                  <p:stCondLst>
                                    <p:cond delay="0"/>
                                  </p:stCondLst>
                                  <p:childTnLst>
                                    <p:set>
                                      <p:cBhvr>
                                        <p:cTn id="42" dur="1" fill="hold">
                                          <p:stCondLst>
                                            <p:cond delay="0"/>
                                          </p:stCondLst>
                                        </p:cTn>
                                        <p:tgtEl>
                                          <p:spTgt spid="90"/>
                                        </p:tgtEl>
                                        <p:attrNameLst>
                                          <p:attrName>style.visibility</p:attrName>
                                        </p:attrNameLst>
                                      </p:cBhvr>
                                      <p:to>
                                        <p:strVal val="visible"/>
                                      </p:to>
                                    </p:set>
                                    <p:animEffect transition="in" filter="blinds(horizontal)">
                                      <p:cBhvr>
                                        <p:cTn id="43" dur="500"/>
                                        <p:tgtEl>
                                          <p:spTgt spid="9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linds(horizont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blinds(horizontal)">
                                      <p:cBhvr>
                                        <p:cTn id="53" dur="500"/>
                                        <p:tgtEl>
                                          <p:spTgt spid="8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blinds(horizontal)">
                                      <p:cBhvr>
                                        <p:cTn id="58" dur="500"/>
                                        <p:tgtEl>
                                          <p:spTgt spid="85"/>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blinds(horizontal)">
                                      <p:cBhvr>
                                        <p:cTn id="63" dur="500"/>
                                        <p:tgtEl>
                                          <p:spTgt spid="8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blinds(horizontal)">
                                      <p:cBhvr>
                                        <p:cTn id="68" dur="500"/>
                                        <p:tgtEl>
                                          <p:spTgt spid="86"/>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blinds(horizontal)">
                                      <p:cBhvr>
                                        <p:cTn id="73" dur="500"/>
                                        <p:tgtEl>
                                          <p:spTgt spid="88"/>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blinds(horizontal)">
                                      <p:cBhvr>
                                        <p:cTn id="78" dur="500"/>
                                        <p:tgtEl>
                                          <p:spTgt spid="82"/>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blinds(horizontal)">
                                      <p:cBhvr>
                                        <p:cTn id="83" dur="500"/>
                                        <p:tgtEl>
                                          <p:spTgt spid="87"/>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blinds(horizontal)">
                                      <p:cBhvr>
                                        <p:cTn id="88" dur="500"/>
                                        <p:tgtEl>
                                          <p:spTgt spid="89"/>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83"/>
                                        </p:tgtEl>
                                        <p:attrNameLst>
                                          <p:attrName>style.visibility</p:attrName>
                                        </p:attrNameLst>
                                      </p:cBhvr>
                                      <p:to>
                                        <p:strVal val="visible"/>
                                      </p:to>
                                    </p:set>
                                    <p:animEffect transition="in" filter="blinds(horizontal)">
                                      <p:cBhvr>
                                        <p:cTn id="93" dur="500"/>
                                        <p:tgtEl>
                                          <p:spTgt spid="83"/>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xit" presetSubtype="10" fill="hold" nodeType="clickEffect">
                                  <p:stCondLst>
                                    <p:cond delay="0"/>
                                  </p:stCondLst>
                                  <p:childTnLst>
                                    <p:animEffect transition="out" filter="blinds(horizontal)">
                                      <p:cBhvr>
                                        <p:cTn id="97" dur="500"/>
                                        <p:tgtEl>
                                          <p:spTgt spid="75"/>
                                        </p:tgtEl>
                                      </p:cBhvr>
                                    </p:animEffect>
                                    <p:set>
                                      <p:cBhvr>
                                        <p:cTn id="98" dur="1" fill="hold">
                                          <p:stCondLst>
                                            <p:cond delay="499"/>
                                          </p:stCondLst>
                                        </p:cTn>
                                        <p:tgtEl>
                                          <p:spTgt spid="75"/>
                                        </p:tgtEl>
                                        <p:attrNameLst>
                                          <p:attrName>style.visibility</p:attrName>
                                        </p:attrNameLst>
                                      </p:cBhvr>
                                      <p:to>
                                        <p:strVal val="hidden"/>
                                      </p:to>
                                    </p:set>
                                  </p:childTnLst>
                                </p:cTn>
                              </p:par>
                              <p:par>
                                <p:cTn id="99" presetID="3" presetClass="exit" presetSubtype="10" fill="hold" grpId="1" nodeType="withEffect">
                                  <p:stCondLst>
                                    <p:cond delay="0"/>
                                  </p:stCondLst>
                                  <p:childTnLst>
                                    <p:animEffect transition="out" filter="blinds(horizontal)">
                                      <p:cBhvr>
                                        <p:cTn id="100" dur="500"/>
                                        <p:tgtEl>
                                          <p:spTgt spid="76"/>
                                        </p:tgtEl>
                                      </p:cBhvr>
                                    </p:animEffect>
                                    <p:set>
                                      <p:cBhvr>
                                        <p:cTn id="101" dur="1" fill="hold">
                                          <p:stCondLst>
                                            <p:cond delay="499"/>
                                          </p:stCondLst>
                                        </p:cTn>
                                        <p:tgtEl>
                                          <p:spTgt spid="76"/>
                                        </p:tgtEl>
                                        <p:attrNameLst>
                                          <p:attrName>style.visibility</p:attrName>
                                        </p:attrNameLst>
                                      </p:cBhvr>
                                      <p:to>
                                        <p:strVal val="hidden"/>
                                      </p:to>
                                    </p:set>
                                  </p:childTnLst>
                                </p:cTn>
                              </p:par>
                              <p:par>
                                <p:cTn id="102" presetID="3" presetClass="exit" presetSubtype="10" fill="hold" grpId="1" nodeType="withEffect">
                                  <p:stCondLst>
                                    <p:cond delay="0"/>
                                  </p:stCondLst>
                                  <p:childTnLst>
                                    <p:animEffect transition="out" filter="blinds(horizontal)">
                                      <p:cBhvr>
                                        <p:cTn id="103" dur="500"/>
                                        <p:tgtEl>
                                          <p:spTgt spid="79"/>
                                        </p:tgtEl>
                                      </p:cBhvr>
                                    </p:animEffect>
                                    <p:set>
                                      <p:cBhvr>
                                        <p:cTn id="104" dur="1" fill="hold">
                                          <p:stCondLst>
                                            <p:cond delay="499"/>
                                          </p:stCondLst>
                                        </p:cTn>
                                        <p:tgtEl>
                                          <p:spTgt spid="79"/>
                                        </p:tgtEl>
                                        <p:attrNameLst>
                                          <p:attrName>style.visibility</p:attrName>
                                        </p:attrNameLst>
                                      </p:cBhvr>
                                      <p:to>
                                        <p:strVal val="hidden"/>
                                      </p:to>
                                    </p:set>
                                  </p:childTnLst>
                                </p:cTn>
                              </p:par>
                              <p:par>
                                <p:cTn id="105" presetID="3" presetClass="exit" presetSubtype="10" fill="hold" grpId="1" nodeType="withEffect">
                                  <p:stCondLst>
                                    <p:cond delay="0"/>
                                  </p:stCondLst>
                                  <p:childTnLst>
                                    <p:animEffect transition="out" filter="blinds(horizontal)">
                                      <p:cBhvr>
                                        <p:cTn id="106" dur="500"/>
                                        <p:tgtEl>
                                          <p:spTgt spid="78"/>
                                        </p:tgtEl>
                                      </p:cBhvr>
                                    </p:animEffect>
                                    <p:set>
                                      <p:cBhvr>
                                        <p:cTn id="107" dur="1" fill="hold">
                                          <p:stCondLst>
                                            <p:cond delay="499"/>
                                          </p:stCondLst>
                                        </p:cTn>
                                        <p:tgtEl>
                                          <p:spTgt spid="78"/>
                                        </p:tgtEl>
                                        <p:attrNameLst>
                                          <p:attrName>style.visibility</p:attrName>
                                        </p:attrNameLst>
                                      </p:cBhvr>
                                      <p:to>
                                        <p:strVal val="hidden"/>
                                      </p:to>
                                    </p:set>
                                  </p:childTnLst>
                                </p:cTn>
                              </p:par>
                              <p:par>
                                <p:cTn id="108" presetID="3" presetClass="exit" presetSubtype="10" fill="hold" grpId="1" nodeType="withEffect">
                                  <p:stCondLst>
                                    <p:cond delay="0"/>
                                  </p:stCondLst>
                                  <p:childTnLst>
                                    <p:animEffect transition="out" filter="blinds(horizontal)">
                                      <p:cBhvr>
                                        <p:cTn id="109" dur="500"/>
                                        <p:tgtEl>
                                          <p:spTgt spid="77"/>
                                        </p:tgtEl>
                                      </p:cBhvr>
                                    </p:animEffect>
                                    <p:set>
                                      <p:cBhvr>
                                        <p:cTn id="110" dur="1" fill="hold">
                                          <p:stCondLst>
                                            <p:cond delay="499"/>
                                          </p:stCondLst>
                                        </p:cTn>
                                        <p:tgtEl>
                                          <p:spTgt spid="77"/>
                                        </p:tgtEl>
                                        <p:attrNameLst>
                                          <p:attrName>style.visibility</p:attrName>
                                        </p:attrNameLst>
                                      </p:cBhvr>
                                      <p:to>
                                        <p:strVal val="hidden"/>
                                      </p:to>
                                    </p:set>
                                  </p:childTnLst>
                                </p:cTn>
                              </p:par>
                              <p:par>
                                <p:cTn id="111" presetID="3" presetClass="exit" presetSubtype="10" fill="hold" nodeType="withEffect">
                                  <p:stCondLst>
                                    <p:cond delay="0"/>
                                  </p:stCondLst>
                                  <p:childTnLst>
                                    <p:animEffect transition="out" filter="blinds(horizontal)">
                                      <p:cBhvr>
                                        <p:cTn id="112" dur="500"/>
                                        <p:tgtEl>
                                          <p:spTgt spid="90"/>
                                        </p:tgtEl>
                                      </p:cBhvr>
                                    </p:animEffect>
                                    <p:set>
                                      <p:cBhvr>
                                        <p:cTn id="113" dur="1" fill="hold">
                                          <p:stCondLst>
                                            <p:cond delay="499"/>
                                          </p:stCondLst>
                                        </p:cTn>
                                        <p:tgtEl>
                                          <p:spTgt spid="90"/>
                                        </p:tgtEl>
                                        <p:attrNameLst>
                                          <p:attrName>style.visibility</p:attrName>
                                        </p:attrNameLst>
                                      </p:cBhvr>
                                      <p:to>
                                        <p:strVal val="hidden"/>
                                      </p:to>
                                    </p:set>
                                  </p:childTnLst>
                                </p:cTn>
                              </p:par>
                              <p:par>
                                <p:cTn id="114" presetID="7" presetClass="emph" presetSubtype="2" fill="hold" nodeType="withEffect">
                                  <p:stCondLst>
                                    <p:cond delay="0"/>
                                  </p:stCondLst>
                                  <p:childTnLst>
                                    <p:animClr clrSpc="rgb" dir="cw">
                                      <p:cBhvr>
                                        <p:cTn id="115" dur="500" fill="hold"/>
                                        <p:tgtEl>
                                          <p:spTgt spid="23"/>
                                        </p:tgtEl>
                                        <p:attrNameLst>
                                          <p:attrName>stroke.color</p:attrName>
                                        </p:attrNameLst>
                                      </p:cBhvr>
                                      <p:to>
                                        <a:schemeClr val="tx1"/>
                                      </p:to>
                                    </p:animClr>
                                    <p:set>
                                      <p:cBhvr>
                                        <p:cTn id="116" dur="500" fill="hold"/>
                                        <p:tgtEl>
                                          <p:spTgt spid="23"/>
                                        </p:tgtEl>
                                        <p:attrNameLst>
                                          <p:attrName>stroke.on</p:attrName>
                                        </p:attrNameLst>
                                      </p:cBhvr>
                                      <p:to>
                                        <p:strVal val="true"/>
                                      </p:to>
                                    </p:set>
                                  </p:childTnLst>
                                </p:cTn>
                              </p:par>
                              <p:par>
                                <p:cTn id="117" presetID="3" presetClass="entr" presetSubtype="10" fill="hold"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blinds(horizontal)">
                                      <p:cBhvr>
                                        <p:cTn id="1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6" grpId="1"/>
      <p:bldP spid="18" grpId="0"/>
      <p:bldP spid="77" grpId="0"/>
      <p:bldP spid="77" grpId="1"/>
      <p:bldP spid="78" grpId="0"/>
      <p:bldP spid="78" grpId="1"/>
      <p:bldP spid="79" grpId="0"/>
      <p:bldP spid="79" grpId="1"/>
      <p:bldP spid="19" grpId="0"/>
      <p:bldP spid="80" grpId="0"/>
      <p:bldP spid="82" grpId="0"/>
      <p:bldP spid="83" grpId="0"/>
      <p:bldP spid="84" grpId="0" animBg="1"/>
      <p:bldP spid="85" grpId="0"/>
      <p:bldP spid="86" grpId="0" animBg="1"/>
      <p:bldP spid="87" grpId="0" animBg="1"/>
      <p:bldP spid="88"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of natural length 2l and modulus of elasticity 4mg is stretched between 2 points, A and B. The points A and B are on the same horizontal level and AB = 2l. A particle P is attached to the midpoint of the string and hangs in equilibrium with both parts of the string making an angle of 30° with line AB. Find the mass of the particle in terms of m.</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7" name="Group 6"/>
          <p:cNvGrpSpPr/>
          <p:nvPr/>
        </p:nvGrpSpPr>
        <p:grpSpPr>
          <a:xfrm>
            <a:off x="4343400" y="1828800"/>
            <a:ext cx="152400" cy="152400"/>
            <a:chOff x="5486400" y="3048000"/>
            <a:chExt cx="152400" cy="152400"/>
          </a:xfrm>
        </p:grpSpPr>
        <p:cxnSp>
          <p:nvCxnSpPr>
            <p:cNvPr id="8" name="Straight Connector 7"/>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8153400" y="1828800"/>
            <a:ext cx="152400" cy="152400"/>
            <a:chOff x="5486400" y="3048000"/>
            <a:chExt cx="152400" cy="152400"/>
          </a:xfrm>
        </p:grpSpPr>
        <p:cxnSp>
          <p:nvCxnSpPr>
            <p:cNvPr id="11" name="Straight Connector 10"/>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4419600" y="1905000"/>
            <a:ext cx="381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114800" y="1752600"/>
            <a:ext cx="316112" cy="307777"/>
          </a:xfrm>
          <a:prstGeom prst="rect">
            <a:avLst/>
          </a:prstGeom>
          <a:noFill/>
        </p:spPr>
        <p:txBody>
          <a:bodyPr wrap="none" rtlCol="0">
            <a:spAutoFit/>
          </a:bodyPr>
          <a:lstStyle/>
          <a:p>
            <a:r>
              <a:rPr lang="en-GB" sz="1400" dirty="0">
                <a:latin typeface="Comic Sans MS" panose="030F0702030302020204" pitchFamily="66" charset="0"/>
              </a:rPr>
              <a:t>A</a:t>
            </a:r>
          </a:p>
        </p:txBody>
      </p:sp>
      <p:sp>
        <p:nvSpPr>
          <p:cNvPr id="15" name="TextBox 14"/>
          <p:cNvSpPr txBox="1"/>
          <p:nvPr/>
        </p:nvSpPr>
        <p:spPr>
          <a:xfrm>
            <a:off x="8229600" y="1752600"/>
            <a:ext cx="296876" cy="307777"/>
          </a:xfrm>
          <a:prstGeom prst="rect">
            <a:avLst/>
          </a:prstGeom>
          <a:noFill/>
        </p:spPr>
        <p:txBody>
          <a:bodyPr wrap="none" rtlCol="0">
            <a:spAutoFit/>
          </a:bodyPr>
          <a:lstStyle/>
          <a:p>
            <a:r>
              <a:rPr lang="en-GB" sz="1400" dirty="0">
                <a:latin typeface="Comic Sans MS" panose="030F0702030302020204" pitchFamily="66" charset="0"/>
              </a:rPr>
              <a:t>B</a:t>
            </a:r>
          </a:p>
        </p:txBody>
      </p:sp>
      <p:cxnSp>
        <p:nvCxnSpPr>
          <p:cNvPr id="25" name="Straight Connector 24"/>
          <p:cNvCxnSpPr/>
          <p:nvPr/>
        </p:nvCxnSpPr>
        <p:spPr>
          <a:xfrm flipH="1">
            <a:off x="6324600" y="1905000"/>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324600" y="2449773"/>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316941" y="2438400"/>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24600" y="3048000"/>
            <a:ext cx="0" cy="53340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419600" y="1676400"/>
            <a:ext cx="3810000" cy="0"/>
          </a:xfrm>
          <a:prstGeom prst="line">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96000" y="1371600"/>
            <a:ext cx="343364" cy="307777"/>
          </a:xfrm>
          <a:prstGeom prst="rect">
            <a:avLst/>
          </a:prstGeom>
          <a:noFill/>
        </p:spPr>
        <p:txBody>
          <a:bodyPr wrap="none" rtlCol="0">
            <a:spAutoFit/>
          </a:bodyPr>
          <a:lstStyle/>
          <a:p>
            <a:r>
              <a:rPr lang="en-GB" sz="1400" dirty="0">
                <a:latin typeface="Comic Sans MS" panose="030F0702030302020204" pitchFamily="66" charset="0"/>
              </a:rPr>
              <a:t>2l</a:t>
            </a:r>
          </a:p>
        </p:txBody>
      </p:sp>
      <p:sp>
        <p:nvSpPr>
          <p:cNvPr id="34" name="TextBox 33"/>
          <p:cNvSpPr txBox="1"/>
          <p:nvPr/>
        </p:nvSpPr>
        <p:spPr>
          <a:xfrm>
            <a:off x="5181600" y="21336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35" name="TextBox 34"/>
          <p:cNvSpPr txBox="1"/>
          <p:nvPr/>
        </p:nvSpPr>
        <p:spPr>
          <a:xfrm>
            <a:off x="7086600" y="21336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36" name="Arc 35"/>
          <p:cNvSpPr/>
          <p:nvPr/>
        </p:nvSpPr>
        <p:spPr>
          <a:xfrm>
            <a:off x="3962400" y="1447800"/>
            <a:ext cx="914400" cy="914400"/>
          </a:xfrm>
          <a:prstGeom prst="arc">
            <a:avLst>
              <a:gd name="adj1" fmla="val 21559600"/>
              <a:gd name="adj2" fmla="val 191266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Arc 36"/>
          <p:cNvSpPr/>
          <p:nvPr/>
        </p:nvSpPr>
        <p:spPr>
          <a:xfrm>
            <a:off x="7772400" y="1447800"/>
            <a:ext cx="914400" cy="914400"/>
          </a:xfrm>
          <a:prstGeom prst="arc">
            <a:avLst>
              <a:gd name="adj1" fmla="val 8885367"/>
              <a:gd name="adj2" fmla="val 1081128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8" name="Straight Connector 37"/>
          <p:cNvCxnSpPr/>
          <p:nvPr/>
        </p:nvCxnSpPr>
        <p:spPr>
          <a:xfrm>
            <a:off x="6324600" y="1905000"/>
            <a:ext cx="0" cy="114299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248400" y="1905000"/>
            <a:ext cx="76200" cy="76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p:cNvSpPr txBox="1"/>
          <p:nvPr/>
        </p:nvSpPr>
        <p:spPr>
          <a:xfrm>
            <a:off x="4805025" y="1888898"/>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42" name="TextBox 41"/>
          <p:cNvSpPr txBox="1"/>
          <p:nvPr/>
        </p:nvSpPr>
        <p:spPr>
          <a:xfrm>
            <a:off x="7349545" y="1905000"/>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44" name="TextBox 43"/>
          <p:cNvSpPr txBox="1"/>
          <p:nvPr/>
        </p:nvSpPr>
        <p:spPr>
          <a:xfrm>
            <a:off x="6096000" y="3581400"/>
            <a:ext cx="437940" cy="307777"/>
          </a:xfrm>
          <a:prstGeom prst="rect">
            <a:avLst/>
          </a:prstGeom>
          <a:noFill/>
        </p:spPr>
        <p:txBody>
          <a:bodyPr wrap="none" rtlCol="0">
            <a:spAutoFit/>
          </a:bodyPr>
          <a:lstStyle/>
          <a:p>
            <a:r>
              <a:rPr lang="en-GB" sz="1400" dirty="0">
                <a:latin typeface="Comic Sans MS" panose="030F0702030302020204" pitchFamily="66" charset="0"/>
              </a:rPr>
              <a:t>Mg</a:t>
            </a:r>
          </a:p>
        </p:txBody>
      </p:sp>
      <p:sp>
        <p:nvSpPr>
          <p:cNvPr id="46" name="TextBox 45"/>
          <p:cNvSpPr txBox="1"/>
          <p:nvPr/>
        </p:nvSpPr>
        <p:spPr>
          <a:xfrm>
            <a:off x="6096000" y="2667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47" name="Straight Connector 46"/>
          <p:cNvCxnSpPr/>
          <p:nvPr/>
        </p:nvCxnSpPr>
        <p:spPr>
          <a:xfrm flipH="1">
            <a:off x="5334000" y="3048000"/>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324600" y="3048000"/>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5334000" y="2438400"/>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315200" y="2438400"/>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5" name="Arc 54"/>
          <p:cNvSpPr/>
          <p:nvPr/>
        </p:nvSpPr>
        <p:spPr>
          <a:xfrm>
            <a:off x="5715000" y="2667000"/>
            <a:ext cx="914400" cy="914400"/>
          </a:xfrm>
          <a:prstGeom prst="arc">
            <a:avLst>
              <a:gd name="adj1" fmla="val 19804999"/>
              <a:gd name="adj2" fmla="val 2099123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a:off x="6019800" y="2590800"/>
            <a:ext cx="914400" cy="914400"/>
          </a:xfrm>
          <a:prstGeom prst="arc">
            <a:avLst>
              <a:gd name="adj1" fmla="val 10791138"/>
              <a:gd name="adj2" fmla="val 1207392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TextBox 56"/>
          <p:cNvSpPr txBox="1"/>
          <p:nvPr/>
        </p:nvSpPr>
        <p:spPr>
          <a:xfrm>
            <a:off x="5638800" y="2812084"/>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58" name="TextBox 57"/>
          <p:cNvSpPr txBox="1"/>
          <p:nvPr/>
        </p:nvSpPr>
        <p:spPr>
          <a:xfrm>
            <a:off x="6553199" y="2812084"/>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59" name="TextBox 58"/>
          <p:cNvSpPr txBox="1"/>
          <p:nvPr/>
        </p:nvSpPr>
        <p:spPr>
          <a:xfrm>
            <a:off x="5486400" y="3048000"/>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60" name="TextBox 59"/>
          <p:cNvSpPr txBox="1"/>
          <p:nvPr/>
        </p:nvSpPr>
        <p:spPr>
          <a:xfrm>
            <a:off x="6477000" y="3048000"/>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61" name="TextBox 60"/>
          <p:cNvSpPr txBox="1"/>
          <p:nvPr/>
        </p:nvSpPr>
        <p:spPr>
          <a:xfrm>
            <a:off x="4648200" y="2590800"/>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p:sp>
        <p:nvSpPr>
          <p:cNvPr id="62" name="TextBox 61"/>
          <p:cNvSpPr txBox="1"/>
          <p:nvPr/>
        </p:nvSpPr>
        <p:spPr>
          <a:xfrm>
            <a:off x="7315200" y="2590800"/>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mc:AlternateContent xmlns:mc="http://schemas.openxmlformats.org/markup-compatibility/2006" xmlns:a14="http://schemas.microsoft.com/office/drawing/2010/main">
        <mc:Choice Requires="a14">
          <p:sp>
            <p:nvSpPr>
              <p:cNvPr id="68" name="TextBox 67"/>
              <p:cNvSpPr txBox="1"/>
              <p:nvPr/>
            </p:nvSpPr>
            <p:spPr>
              <a:xfrm>
                <a:off x="1520042" y="4915394"/>
                <a:ext cx="92865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r>
                        <a:rPr lang="en-GB" sz="1600" b="0" i="1" smtClean="0">
                          <a:latin typeface="Cambria Math"/>
                        </a:rPr>
                        <m:t>𝑀𝑔</m:t>
                      </m:r>
                    </m:oMath>
                  </m:oMathPara>
                </a14:m>
                <a:endParaRPr lang="en-GB" sz="1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1520042" y="4915394"/>
                <a:ext cx="928652" cy="338554"/>
              </a:xfrm>
              <a:prstGeom prst="rect">
                <a:avLst/>
              </a:prstGeom>
              <a:blipFill rotWithShape="1">
                <a:blip r:embed="rId5"/>
                <a:stretch>
                  <a:fillRect b="-7143"/>
                </a:stretch>
              </a:blipFill>
            </p:spPr>
            <p:txBody>
              <a:bodyPr/>
              <a:lstStyle/>
              <a:p>
                <a:r>
                  <a:rPr lang="en-GB">
                    <a:noFill/>
                  </a:rPr>
                  <a:t> </a:t>
                </a:r>
              </a:p>
            </p:txBody>
          </p:sp>
        </mc:Fallback>
      </mc:AlternateContent>
      <p:cxnSp>
        <p:nvCxnSpPr>
          <p:cNvPr id="23" name="Straight Connector 22"/>
          <p:cNvCxnSpPr/>
          <p:nvPr/>
        </p:nvCxnSpPr>
        <p:spPr>
          <a:xfrm>
            <a:off x="4419600" y="1905000"/>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903260" y="3903259"/>
            <a:ext cx="5090615"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The total extension will be this new length, subtract the natural length of the string, 2l.</a:t>
            </a:r>
          </a:p>
        </p:txBody>
      </p:sp>
      <mc:AlternateContent xmlns:mc="http://schemas.openxmlformats.org/markup-compatibility/2006" xmlns:a14="http://schemas.microsoft.com/office/drawing/2010/main">
        <mc:Choice Requires="a14">
          <p:sp>
            <p:nvSpPr>
              <p:cNvPr id="83" name="TextBox 82"/>
              <p:cNvSpPr txBox="1"/>
              <p:nvPr/>
            </p:nvSpPr>
            <p:spPr>
              <a:xfrm>
                <a:off x="5334000" y="4419600"/>
                <a:ext cx="2057400" cy="5416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𝐸𝑥𝑡𝑒𝑛𝑠𝑖𝑜𝑛</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4</m:t>
                          </m:r>
                          <m:r>
                            <a:rPr lang="en-GB" sz="1400" b="0" i="1" smtClean="0">
                              <a:latin typeface="Cambria Math"/>
                            </a:rPr>
                            <m:t>𝑙</m:t>
                          </m:r>
                        </m:num>
                        <m:den>
                          <m:rad>
                            <m:radPr>
                              <m:degHide m:val="on"/>
                              <m:ctrlPr>
                                <a:rPr lang="en-GB" sz="1400" b="0" i="1" smtClean="0">
                                  <a:latin typeface="Cambria Math" panose="02040503050406030204" pitchFamily="18" charset="0"/>
                                </a:rPr>
                              </m:ctrlPr>
                            </m:radPr>
                            <m:deg/>
                            <m:e>
                              <m:r>
                                <a:rPr lang="en-GB" sz="1400" b="0" i="1" smtClean="0">
                                  <a:latin typeface="Cambria Math"/>
                                </a:rPr>
                                <m:t>3</m:t>
                              </m:r>
                            </m:e>
                          </m:rad>
                        </m:den>
                      </m:f>
                      <m:r>
                        <a:rPr lang="en-GB" sz="1400" b="0" i="1" smtClean="0">
                          <a:latin typeface="Cambria Math"/>
                        </a:rPr>
                        <m:t>−2</m:t>
                      </m:r>
                      <m:r>
                        <a:rPr lang="en-GB" sz="1400" b="0" i="1" smtClean="0">
                          <a:latin typeface="Cambria Math"/>
                        </a:rPr>
                        <m:t>𝑙</m:t>
                      </m:r>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5334000" y="4419600"/>
                <a:ext cx="2057400" cy="541623"/>
              </a:xfrm>
              <a:prstGeom prst="rect">
                <a:avLst/>
              </a:prstGeom>
              <a:blipFill rotWithShape="1">
                <a:blip r:embed="rId6"/>
                <a:stretch>
                  <a:fillRect/>
                </a:stretch>
              </a:blipFill>
            </p:spPr>
            <p:txBody>
              <a:bodyPr/>
              <a:lstStyle/>
              <a:p>
                <a:r>
                  <a:rPr lang="en-GB">
                    <a:noFill/>
                  </a:rPr>
                  <a:t> </a:t>
                </a:r>
              </a:p>
            </p:txBody>
          </p:sp>
        </mc:Fallback>
      </mc:AlternateContent>
      <p:sp>
        <p:nvSpPr>
          <p:cNvPr id="20" name="Oval 19"/>
          <p:cNvSpPr/>
          <p:nvPr/>
        </p:nvSpPr>
        <p:spPr>
          <a:xfrm>
            <a:off x="6248400" y="2971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4800600" y="5029200"/>
            <a:ext cx="3124199"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Substitute this into Hooke’s law…</a:t>
            </a:r>
          </a:p>
        </p:txBody>
      </p:sp>
      <mc:AlternateContent xmlns:mc="http://schemas.openxmlformats.org/markup-compatibility/2006" xmlns:a14="http://schemas.microsoft.com/office/drawing/2010/main">
        <mc:Choice Requires="a14">
          <p:sp>
            <p:nvSpPr>
              <p:cNvPr id="65" name="TextBox 64"/>
              <p:cNvSpPr txBox="1"/>
              <p:nvPr/>
            </p:nvSpPr>
            <p:spPr>
              <a:xfrm>
                <a:off x="3962400" y="5410200"/>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3962400" y="5410200"/>
                <a:ext cx="760336" cy="501419"/>
              </a:xfrm>
              <a:prstGeom prst="rect">
                <a:avLst/>
              </a:prstGeom>
              <a:blipFill rotWithShape="1">
                <a:blip r:embed="rId7"/>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3962400" y="6019800"/>
                <a:ext cx="1734642" cy="70128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4</m:t>
                          </m:r>
                          <m:r>
                            <a:rPr lang="en-GB" sz="1400" b="0" i="1" smtClean="0">
                              <a:latin typeface="Cambria Math"/>
                            </a:rPr>
                            <m:t>𝑚𝑔</m:t>
                          </m:r>
                          <m:d>
                            <m:dPr>
                              <m:ctrlPr>
                                <a:rPr lang="en-GB" sz="1400" b="0" i="1" smtClean="0">
                                  <a:latin typeface="Cambria Math" panose="02040503050406030204" pitchFamily="18" charset="0"/>
                                </a:rPr>
                              </m:ctrlPr>
                            </m:dPr>
                            <m:e>
                              <m:f>
                                <m:fPr>
                                  <m:ctrlPr>
                                    <a:rPr lang="en-GB" sz="1400" b="0" i="1" smtClean="0">
                                      <a:latin typeface="Cambria Math" panose="02040503050406030204" pitchFamily="18" charset="0"/>
                                    </a:rPr>
                                  </m:ctrlPr>
                                </m:fPr>
                                <m:num>
                                  <m:r>
                                    <a:rPr lang="en-GB" sz="1400" b="0" i="1" smtClean="0">
                                      <a:latin typeface="Cambria Math"/>
                                    </a:rPr>
                                    <m:t>4</m:t>
                                  </m:r>
                                  <m:r>
                                    <a:rPr lang="en-GB" sz="1400" b="0" i="1" smtClean="0">
                                      <a:latin typeface="Cambria Math"/>
                                    </a:rPr>
                                    <m:t>𝑙</m:t>
                                  </m:r>
                                </m:num>
                                <m:den>
                                  <m:rad>
                                    <m:radPr>
                                      <m:degHide m:val="on"/>
                                      <m:ctrlPr>
                                        <a:rPr lang="en-GB" sz="1400" b="0" i="1" smtClean="0">
                                          <a:latin typeface="Cambria Math" panose="02040503050406030204" pitchFamily="18" charset="0"/>
                                        </a:rPr>
                                      </m:ctrlPr>
                                    </m:radPr>
                                    <m:deg/>
                                    <m:e>
                                      <m:r>
                                        <a:rPr lang="en-GB" sz="1400" b="0" i="1" smtClean="0">
                                          <a:latin typeface="Cambria Math"/>
                                        </a:rPr>
                                        <m:t>3</m:t>
                                      </m:r>
                                    </m:e>
                                  </m:rad>
                                </m:den>
                              </m:f>
                              <m:r>
                                <a:rPr lang="en-GB" sz="1400" b="0" i="1" smtClean="0">
                                  <a:latin typeface="Cambria Math"/>
                                </a:rPr>
                                <m:t>−2</m:t>
                              </m:r>
                              <m:r>
                                <a:rPr lang="en-GB" sz="1400" b="0" i="1" smtClean="0">
                                  <a:latin typeface="Cambria Math"/>
                                </a:rPr>
                                <m:t>𝑙</m:t>
                              </m:r>
                            </m:e>
                          </m:d>
                        </m:num>
                        <m:den>
                          <m:r>
                            <a:rPr lang="en-GB" sz="1400" b="0" i="1" dirty="0" smtClean="0">
                              <a:latin typeface="Cambria Math"/>
                            </a:rPr>
                            <m:t>2</m:t>
                          </m:r>
                          <m:r>
                            <a:rPr lang="en-GB" sz="1400" b="0" i="1" smtClean="0">
                              <a:latin typeface="Cambria Math"/>
                            </a:rPr>
                            <m:t>𝑙</m:t>
                          </m:r>
                        </m:den>
                      </m:f>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3962400" y="6019800"/>
                <a:ext cx="1734642" cy="701282"/>
              </a:xfrm>
              <a:prstGeom prst="rect">
                <a:avLst/>
              </a:prstGeom>
              <a:blipFill rotWithShape="1">
                <a:blip r:embed="rId8"/>
                <a:stretch>
                  <a:fillRect/>
                </a:stretch>
              </a:blipFill>
              <a:ln w="25400">
                <a:noFill/>
              </a:ln>
            </p:spPr>
            <p:txBody>
              <a:bodyPr/>
              <a:lstStyle/>
              <a:p>
                <a:r>
                  <a:rPr lang="en-GB">
                    <a:noFill/>
                  </a:rPr>
                  <a:t> </a:t>
                </a:r>
              </a:p>
            </p:txBody>
          </p:sp>
        </mc:Fallback>
      </mc:AlternateContent>
      <p:sp>
        <p:nvSpPr>
          <p:cNvPr id="6" name="Rectangle 5"/>
          <p:cNvSpPr/>
          <p:nvPr/>
        </p:nvSpPr>
        <p:spPr>
          <a:xfrm>
            <a:off x="6553200" y="4419600"/>
            <a:ext cx="762000" cy="5334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4800600" y="6019800"/>
            <a:ext cx="762000" cy="4572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p:cNvSpPr/>
          <p:nvPr/>
        </p:nvSpPr>
        <p:spPr>
          <a:xfrm>
            <a:off x="4482152" y="5459104"/>
            <a:ext cx="158087" cy="191069"/>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Arc 70"/>
          <p:cNvSpPr/>
          <p:nvPr/>
        </p:nvSpPr>
        <p:spPr>
          <a:xfrm>
            <a:off x="5589895" y="5725234"/>
            <a:ext cx="292290" cy="689213"/>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TextBox 71"/>
          <p:cNvSpPr txBox="1"/>
          <p:nvPr/>
        </p:nvSpPr>
        <p:spPr>
          <a:xfrm>
            <a:off x="5826456" y="5799160"/>
            <a:ext cx="1133902"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Replace </a:t>
            </a:r>
            <a:r>
              <a:rPr lang="el-GR" sz="1400" dirty="0">
                <a:solidFill>
                  <a:srgbClr val="FF0000"/>
                </a:solidFill>
              </a:rPr>
              <a:t>λ</a:t>
            </a:r>
            <a:r>
              <a:rPr lang="en-GB" sz="1400" dirty="0">
                <a:solidFill>
                  <a:srgbClr val="FF0000"/>
                </a:solidFill>
                <a:latin typeface="Comic Sans MS" panose="030F0702030302020204" pitchFamily="66" charset="0"/>
              </a:rPr>
              <a:t>, x and l</a:t>
            </a:r>
          </a:p>
        </p:txBody>
      </p:sp>
      <mc:AlternateContent xmlns:mc="http://schemas.openxmlformats.org/markup-compatibility/2006" xmlns:a14="http://schemas.microsoft.com/office/drawing/2010/main">
        <mc:Choice Requires="a14">
          <p:sp>
            <p:nvSpPr>
              <p:cNvPr id="73" name="TextBox 72"/>
              <p:cNvSpPr txBox="1"/>
              <p:nvPr/>
            </p:nvSpPr>
            <p:spPr>
              <a:xfrm>
                <a:off x="1066800" y="5410200"/>
                <a:ext cx="1954318" cy="78829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4</m:t>
                          </m:r>
                          <m:r>
                            <a:rPr lang="en-GB" sz="1600" b="0" i="1" smtClean="0">
                              <a:latin typeface="Cambria Math"/>
                            </a:rPr>
                            <m:t>𝑚𝑔</m:t>
                          </m:r>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a:rPr>
                                    <m:t>4</m:t>
                                  </m:r>
                                  <m:r>
                                    <a:rPr lang="en-GB" sz="1600" b="0" i="1" smtClean="0">
                                      <a:latin typeface="Cambria Math"/>
                                    </a:rPr>
                                    <m:t>𝑙</m:t>
                                  </m:r>
                                </m:num>
                                <m:den>
                                  <m:rad>
                                    <m:radPr>
                                      <m:degHide m:val="on"/>
                                      <m:ctrlPr>
                                        <a:rPr lang="en-GB" sz="1600" b="0" i="1" smtClean="0">
                                          <a:latin typeface="Cambria Math" panose="02040503050406030204" pitchFamily="18" charset="0"/>
                                        </a:rPr>
                                      </m:ctrlPr>
                                    </m:radPr>
                                    <m:deg/>
                                    <m:e>
                                      <m:r>
                                        <a:rPr lang="en-GB" sz="1600" b="0" i="1" smtClean="0">
                                          <a:latin typeface="Cambria Math"/>
                                        </a:rPr>
                                        <m:t>3</m:t>
                                      </m:r>
                                    </m:e>
                                  </m:rad>
                                </m:den>
                              </m:f>
                              <m:r>
                                <a:rPr lang="en-GB" sz="1600" b="0" i="1" smtClean="0">
                                  <a:latin typeface="Cambria Math"/>
                                </a:rPr>
                                <m:t>−2</m:t>
                              </m:r>
                              <m:r>
                                <a:rPr lang="en-GB" sz="1600" b="0" i="1" smtClean="0">
                                  <a:latin typeface="Cambria Math"/>
                                </a:rPr>
                                <m:t>𝑙</m:t>
                              </m:r>
                            </m:e>
                          </m:d>
                        </m:num>
                        <m:den>
                          <m:r>
                            <a:rPr lang="en-GB" sz="1600" b="0" i="1" dirty="0" smtClean="0">
                              <a:latin typeface="Cambria Math"/>
                            </a:rPr>
                            <m:t>2</m:t>
                          </m:r>
                          <m:r>
                            <a:rPr lang="en-GB" sz="1600" b="0" i="1" smtClean="0">
                              <a:latin typeface="Cambria Math"/>
                            </a:rPr>
                            <m:t>𝑙</m:t>
                          </m:r>
                        </m:den>
                      </m:f>
                    </m:oMath>
                  </m:oMathPara>
                </a14:m>
                <a:endParaRPr lang="en-GB" sz="1600" dirty="0"/>
              </a:p>
            </p:txBody>
          </p:sp>
        </mc:Choice>
        <mc:Fallback xmlns="">
          <p:sp>
            <p:nvSpPr>
              <p:cNvPr id="73" name="TextBox 72"/>
              <p:cNvSpPr txBox="1">
                <a:spLocks noRot="1" noChangeAspect="1" noMove="1" noResize="1" noEditPoints="1" noAdjustHandles="1" noChangeArrowheads="1" noChangeShapeType="1" noTextEdit="1"/>
              </p:cNvSpPr>
              <p:nvPr/>
            </p:nvSpPr>
            <p:spPr>
              <a:xfrm>
                <a:off x="1066800" y="5410200"/>
                <a:ext cx="1954318" cy="788293"/>
              </a:xfrm>
              <a:prstGeom prst="rect">
                <a:avLst/>
              </a:prstGeom>
              <a:blipFill rotWithShape="1">
                <a:blip r:embed="rId9"/>
                <a:stretch>
                  <a:fillRect/>
                </a:stretch>
              </a:blipFill>
              <a:ln w="25400">
                <a:noFill/>
              </a:ln>
            </p:spPr>
            <p:txBody>
              <a:bodyPr/>
              <a:lstStyle/>
              <a:p>
                <a:r>
                  <a:rPr lang="en-GB">
                    <a:noFill/>
                  </a:rPr>
                  <a:t> </a:t>
                </a:r>
              </a:p>
            </p:txBody>
          </p:sp>
        </mc:Fallback>
      </mc:AlternateContent>
      <p:sp>
        <p:nvSpPr>
          <p:cNvPr id="63" name="TextBox 62"/>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426208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blinds(horizontal)">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blinds(horizontal)">
                                      <p:cBhvr>
                                        <p:cTn id="17" dur="5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blinds(horizontal)">
                                      <p:cBhvr>
                                        <p:cTn id="22" dur="500"/>
                                        <p:tgtEl>
                                          <p:spTgt spid="6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blinds(horizontal)">
                                      <p:cBhvr>
                                        <p:cTn id="27" dur="5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blinds(horizontal)">
                                      <p:cBhvr>
                                        <p:cTn id="32" dur="50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linds(horizontal)">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blinds(horizontal)">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blinds(horizontal)">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70"/>
                                        </p:tgtEl>
                                      </p:cBhvr>
                                    </p:animEffect>
                                    <p:set>
                                      <p:cBhvr>
                                        <p:cTn id="57" dur="1" fill="hold">
                                          <p:stCondLst>
                                            <p:cond delay="499"/>
                                          </p:stCondLst>
                                        </p:cTn>
                                        <p:tgtEl>
                                          <p:spTgt spid="70"/>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69"/>
                                        </p:tgtEl>
                                      </p:cBhvr>
                                    </p:animEffect>
                                    <p:set>
                                      <p:cBhvr>
                                        <p:cTn id="60" dur="1" fill="hold">
                                          <p:stCondLst>
                                            <p:cond delay="499"/>
                                          </p:stCondLst>
                                        </p:cTn>
                                        <p:tgtEl>
                                          <p:spTgt spid="69"/>
                                        </p:tgtEl>
                                        <p:attrNameLst>
                                          <p:attrName>style.visibility</p:attrName>
                                        </p:attrNameLst>
                                      </p:cBhvr>
                                      <p:to>
                                        <p:strVal val="hidden"/>
                                      </p:to>
                                    </p:set>
                                  </p:childTnLst>
                                </p:cTn>
                              </p:par>
                              <p:par>
                                <p:cTn id="61" presetID="3" presetClass="exit" presetSubtype="10" fill="hold" grpId="1" nodeType="withEffect">
                                  <p:stCondLst>
                                    <p:cond delay="0"/>
                                  </p:stCondLst>
                                  <p:childTnLst>
                                    <p:animEffect transition="out" filter="blinds(horizontal)">
                                      <p:cBhvr>
                                        <p:cTn id="62" dur="500"/>
                                        <p:tgtEl>
                                          <p:spTgt spid="6"/>
                                        </p:tgtEl>
                                      </p:cBhvr>
                                    </p:animEffect>
                                    <p:set>
                                      <p:cBhvr>
                                        <p:cTn id="63" dur="1" fill="hold">
                                          <p:stCondLst>
                                            <p:cond delay="499"/>
                                          </p:stCondLst>
                                        </p:cTn>
                                        <p:tgtEl>
                                          <p:spTgt spid="6"/>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blinds(horizontal)">
                                      <p:cBhvr>
                                        <p:cTn id="6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83" grpId="0"/>
      <p:bldP spid="64" grpId="0"/>
      <p:bldP spid="65" grpId="0"/>
      <p:bldP spid="66" grpId="0"/>
      <p:bldP spid="6" grpId="0" animBg="1"/>
      <p:bldP spid="6" grpId="1" animBg="1"/>
      <p:bldP spid="69" grpId="0" animBg="1"/>
      <p:bldP spid="69" grpId="1" animBg="1"/>
      <p:bldP spid="70" grpId="0" animBg="1"/>
      <p:bldP spid="70" grpId="1" animBg="1"/>
      <p:bldP spid="71" grpId="0" animBg="1"/>
      <p:bldP spid="72" grpId="0"/>
      <p:bldP spid="7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of natural length 2l and modulus of elasticity 4mg is stretched between 2 points, A and B. The points A and B are on the same horizontal level and AB = 2l. A particle P is attached to the midpoint of the string and hangs in equilibrium with both parts of the string making an angle of 30° with line AB. Find the mass of the particle in terms of m.</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Set the equations equal to each other!</a:t>
            </a: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1520042" y="4915394"/>
                <a:ext cx="92865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r>
                        <a:rPr lang="en-GB" sz="1600" b="0" i="1" smtClean="0">
                          <a:latin typeface="Cambria Math"/>
                        </a:rPr>
                        <m:t>𝑀𝑔</m:t>
                      </m:r>
                    </m:oMath>
                  </m:oMathPara>
                </a14:m>
                <a:endParaRPr lang="en-GB" sz="1600" dirty="0"/>
              </a:p>
            </p:txBody>
          </p:sp>
        </mc:Choice>
        <mc:Fallback xmlns="">
          <p:sp>
            <p:nvSpPr>
              <p:cNvPr id="68" name="TextBox 67"/>
              <p:cNvSpPr txBox="1">
                <a:spLocks noRot="1" noChangeAspect="1" noMove="1" noResize="1" noEditPoints="1" noAdjustHandles="1" noChangeArrowheads="1" noChangeShapeType="1" noTextEdit="1"/>
              </p:cNvSpPr>
              <p:nvPr/>
            </p:nvSpPr>
            <p:spPr>
              <a:xfrm>
                <a:off x="1520042" y="4915394"/>
                <a:ext cx="928652" cy="338554"/>
              </a:xfrm>
              <a:prstGeom prst="rect">
                <a:avLst/>
              </a:prstGeom>
              <a:blipFill rotWithShape="1">
                <a:blip r:embed="rId5"/>
                <a:stretch>
                  <a:fillRect b="-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1066800" y="5410200"/>
                <a:ext cx="1954318" cy="788293"/>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4</m:t>
                          </m:r>
                          <m:r>
                            <a:rPr lang="en-GB" sz="1600" b="0" i="1" smtClean="0">
                              <a:latin typeface="Cambria Math"/>
                            </a:rPr>
                            <m:t>𝑚𝑔</m:t>
                          </m:r>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a:rPr>
                                    <m:t>4</m:t>
                                  </m:r>
                                  <m:r>
                                    <a:rPr lang="en-GB" sz="1600" b="0" i="1" smtClean="0">
                                      <a:latin typeface="Cambria Math"/>
                                    </a:rPr>
                                    <m:t>𝑙</m:t>
                                  </m:r>
                                </m:num>
                                <m:den>
                                  <m:rad>
                                    <m:radPr>
                                      <m:degHide m:val="on"/>
                                      <m:ctrlPr>
                                        <a:rPr lang="en-GB" sz="1600" b="0" i="1" smtClean="0">
                                          <a:latin typeface="Cambria Math" panose="02040503050406030204" pitchFamily="18" charset="0"/>
                                        </a:rPr>
                                      </m:ctrlPr>
                                    </m:radPr>
                                    <m:deg/>
                                    <m:e>
                                      <m:r>
                                        <a:rPr lang="en-GB" sz="1600" b="0" i="1" smtClean="0">
                                          <a:latin typeface="Cambria Math"/>
                                        </a:rPr>
                                        <m:t>3</m:t>
                                      </m:r>
                                    </m:e>
                                  </m:rad>
                                </m:den>
                              </m:f>
                              <m:r>
                                <a:rPr lang="en-GB" sz="1600" b="0" i="1" smtClean="0">
                                  <a:latin typeface="Cambria Math"/>
                                </a:rPr>
                                <m:t>−2</m:t>
                              </m:r>
                              <m:r>
                                <a:rPr lang="en-GB" sz="1600" b="0" i="1" smtClean="0">
                                  <a:latin typeface="Cambria Math"/>
                                </a:rPr>
                                <m:t>𝑙</m:t>
                              </m:r>
                            </m:e>
                          </m:d>
                        </m:num>
                        <m:den>
                          <m:r>
                            <a:rPr lang="en-GB" sz="1600" b="0" i="1" dirty="0" smtClean="0">
                              <a:latin typeface="Cambria Math"/>
                            </a:rPr>
                            <m:t>2</m:t>
                          </m:r>
                          <m:r>
                            <a:rPr lang="en-GB" sz="1600" b="0" i="1" smtClean="0">
                              <a:latin typeface="Cambria Math"/>
                            </a:rPr>
                            <m:t>𝑙</m:t>
                          </m:r>
                        </m:den>
                      </m:f>
                    </m:oMath>
                  </m:oMathPara>
                </a14:m>
                <a:endParaRPr lang="en-GB" sz="1600" dirty="0"/>
              </a:p>
            </p:txBody>
          </p:sp>
        </mc:Choice>
        <mc:Fallback xmlns="">
          <p:sp>
            <p:nvSpPr>
              <p:cNvPr id="73" name="TextBox 72"/>
              <p:cNvSpPr txBox="1">
                <a:spLocks noRot="1" noChangeAspect="1" noMove="1" noResize="1" noEditPoints="1" noAdjustHandles="1" noChangeArrowheads="1" noChangeShapeType="1" noTextEdit="1"/>
              </p:cNvSpPr>
              <p:nvPr/>
            </p:nvSpPr>
            <p:spPr>
              <a:xfrm>
                <a:off x="1066800" y="5410200"/>
                <a:ext cx="1954318" cy="788293"/>
              </a:xfrm>
              <a:prstGeom prst="rect">
                <a:avLst/>
              </a:prstGeom>
              <a:blipFill rotWithShape="1">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572000" y="1447800"/>
                <a:ext cx="1889235" cy="7012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𝑀𝑔</m:t>
                      </m:r>
                      <m:r>
                        <a:rPr lang="en-GB" sz="1400" b="0" i="1" smtClean="0">
                          <a:latin typeface="Cambria Math"/>
                        </a:rPr>
                        <m:t>=</m:t>
                      </m:r>
                      <m:f>
                        <m:fPr>
                          <m:ctrlPr>
                            <a:rPr lang="en-GB" sz="1400" i="1">
                              <a:latin typeface="Cambria Math" panose="02040503050406030204" pitchFamily="18" charset="0"/>
                            </a:rPr>
                          </m:ctrlPr>
                        </m:fPr>
                        <m:num>
                          <m:r>
                            <a:rPr lang="en-GB" sz="1400" i="1">
                              <a:latin typeface="Cambria Math"/>
                            </a:rPr>
                            <m:t>4</m:t>
                          </m:r>
                          <m:r>
                            <a:rPr lang="en-GB" sz="1400" i="1">
                              <a:latin typeface="Cambria Math"/>
                            </a:rPr>
                            <m:t>𝑚𝑔</m:t>
                          </m:r>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a:rPr>
                                    <m:t>4</m:t>
                                  </m:r>
                                  <m:r>
                                    <a:rPr lang="en-GB" sz="1400" i="1">
                                      <a:latin typeface="Cambria Math"/>
                                    </a:rPr>
                                    <m:t>𝑙</m:t>
                                  </m:r>
                                </m:num>
                                <m:den>
                                  <m:rad>
                                    <m:radPr>
                                      <m:degHide m:val="on"/>
                                      <m:ctrlPr>
                                        <a:rPr lang="en-GB" sz="1400" i="1">
                                          <a:latin typeface="Cambria Math" panose="02040503050406030204" pitchFamily="18" charset="0"/>
                                        </a:rPr>
                                      </m:ctrlPr>
                                    </m:radPr>
                                    <m:deg/>
                                    <m:e>
                                      <m:r>
                                        <a:rPr lang="en-GB" sz="1400" i="1">
                                          <a:latin typeface="Cambria Math"/>
                                        </a:rPr>
                                        <m:t>3</m:t>
                                      </m:r>
                                    </m:e>
                                  </m:rad>
                                </m:den>
                              </m:f>
                              <m:r>
                                <a:rPr lang="en-GB" sz="1400" i="1">
                                  <a:latin typeface="Cambria Math"/>
                                </a:rPr>
                                <m:t>−2</m:t>
                              </m:r>
                              <m:r>
                                <a:rPr lang="en-GB" sz="1400" i="1">
                                  <a:latin typeface="Cambria Math"/>
                                </a:rPr>
                                <m:t>𝑙</m:t>
                              </m:r>
                            </m:e>
                          </m:d>
                        </m:num>
                        <m:den>
                          <m:r>
                            <a:rPr lang="en-GB" sz="1400" i="1" dirty="0">
                              <a:latin typeface="Cambria Math"/>
                            </a:rPr>
                            <m:t>2</m:t>
                          </m:r>
                          <m:r>
                            <a:rPr lang="en-GB" sz="1400" i="1">
                              <a:latin typeface="Cambria Math"/>
                            </a:rPr>
                            <m:t>𝑙</m:t>
                          </m:r>
                        </m:den>
                      </m:f>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572000" y="1447800"/>
                <a:ext cx="1889235" cy="701282"/>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572000" y="2209800"/>
                <a:ext cx="1889235" cy="7012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𝑀𝑔</m:t>
                      </m:r>
                      <m:r>
                        <a:rPr lang="en-GB" sz="1400" b="0" i="1" smtClean="0">
                          <a:latin typeface="Cambria Math"/>
                        </a:rPr>
                        <m:t>=</m:t>
                      </m:r>
                      <m:f>
                        <m:fPr>
                          <m:ctrlPr>
                            <a:rPr lang="en-GB" sz="1400" i="1">
                              <a:latin typeface="Cambria Math" panose="02040503050406030204" pitchFamily="18" charset="0"/>
                            </a:rPr>
                          </m:ctrlPr>
                        </m:fPr>
                        <m:num>
                          <m:r>
                            <a:rPr lang="en-GB" sz="1400" i="1">
                              <a:latin typeface="Cambria Math"/>
                            </a:rPr>
                            <m:t>4</m:t>
                          </m:r>
                          <m:r>
                            <a:rPr lang="en-GB" sz="1400" i="1">
                              <a:latin typeface="Cambria Math"/>
                            </a:rPr>
                            <m:t>𝑚𝑔</m:t>
                          </m:r>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a:rPr>
                                    <m:t>4</m:t>
                                  </m:r>
                                </m:num>
                                <m:den>
                                  <m:rad>
                                    <m:radPr>
                                      <m:degHide m:val="on"/>
                                      <m:ctrlPr>
                                        <a:rPr lang="en-GB" sz="1400" i="1">
                                          <a:latin typeface="Cambria Math" panose="02040503050406030204" pitchFamily="18" charset="0"/>
                                        </a:rPr>
                                      </m:ctrlPr>
                                    </m:radPr>
                                    <m:deg/>
                                    <m:e>
                                      <m:r>
                                        <a:rPr lang="en-GB" sz="1400" i="1">
                                          <a:latin typeface="Cambria Math"/>
                                        </a:rPr>
                                        <m:t>3</m:t>
                                      </m:r>
                                    </m:e>
                                  </m:rad>
                                </m:den>
                              </m:f>
                              <m:r>
                                <a:rPr lang="en-GB" sz="1400" i="1">
                                  <a:latin typeface="Cambria Math"/>
                                </a:rPr>
                                <m:t>−2</m:t>
                              </m:r>
                            </m:e>
                          </m:d>
                        </m:num>
                        <m:den>
                          <m:r>
                            <a:rPr lang="en-GB" sz="1400" i="1" dirty="0">
                              <a:latin typeface="Cambria Math"/>
                            </a:rPr>
                            <m:t>2</m:t>
                          </m:r>
                        </m:den>
                      </m:f>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4572000" y="2209800"/>
                <a:ext cx="1889235" cy="701282"/>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4724400" y="3048000"/>
                <a:ext cx="1607491" cy="6979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𝑀</m:t>
                      </m:r>
                      <m:r>
                        <a:rPr lang="en-GB" sz="1400" b="0" i="1" smtClean="0">
                          <a:latin typeface="Cambria Math"/>
                        </a:rPr>
                        <m:t>=</m:t>
                      </m:r>
                      <m:f>
                        <m:fPr>
                          <m:ctrlPr>
                            <a:rPr lang="en-GB" sz="1400" i="1">
                              <a:latin typeface="Cambria Math" panose="02040503050406030204" pitchFamily="18" charset="0"/>
                            </a:rPr>
                          </m:ctrlPr>
                        </m:fPr>
                        <m:num>
                          <m:r>
                            <a:rPr lang="en-GB" sz="1400" i="1">
                              <a:latin typeface="Cambria Math"/>
                            </a:rPr>
                            <m:t>4</m:t>
                          </m:r>
                          <m:r>
                            <a:rPr lang="en-GB" sz="1400" i="1">
                              <a:latin typeface="Cambria Math"/>
                            </a:rPr>
                            <m:t>𝑚</m:t>
                          </m:r>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a:rPr>
                                    <m:t>4</m:t>
                                  </m:r>
                                </m:num>
                                <m:den>
                                  <m:rad>
                                    <m:radPr>
                                      <m:degHide m:val="on"/>
                                      <m:ctrlPr>
                                        <a:rPr lang="en-GB" sz="1400" i="1">
                                          <a:latin typeface="Cambria Math" panose="02040503050406030204" pitchFamily="18" charset="0"/>
                                        </a:rPr>
                                      </m:ctrlPr>
                                    </m:radPr>
                                    <m:deg/>
                                    <m:e>
                                      <m:r>
                                        <a:rPr lang="en-GB" sz="1400" i="1">
                                          <a:latin typeface="Cambria Math"/>
                                        </a:rPr>
                                        <m:t>3</m:t>
                                      </m:r>
                                    </m:e>
                                  </m:rad>
                                </m:den>
                              </m:f>
                              <m:r>
                                <a:rPr lang="en-GB" sz="1400" i="1">
                                  <a:latin typeface="Cambria Math"/>
                                </a:rPr>
                                <m:t>−2</m:t>
                              </m:r>
                            </m:e>
                          </m:d>
                        </m:num>
                        <m:den>
                          <m:r>
                            <a:rPr lang="en-GB" sz="1400" i="1" dirty="0">
                              <a:latin typeface="Cambria Math"/>
                            </a:rPr>
                            <m:t>2</m:t>
                          </m:r>
                        </m:den>
                      </m:f>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4724400" y="3048000"/>
                <a:ext cx="1607491" cy="697948"/>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4724400" y="3962400"/>
                <a:ext cx="1637436" cy="6979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𝑀</m:t>
                      </m:r>
                      <m:r>
                        <a:rPr lang="en-GB" sz="1400" b="0" i="1" smtClean="0">
                          <a:latin typeface="Cambria Math"/>
                        </a:rPr>
                        <m:t>=</m:t>
                      </m:r>
                      <m:f>
                        <m:fPr>
                          <m:ctrlPr>
                            <a:rPr lang="en-GB" sz="1400" i="1">
                              <a:latin typeface="Cambria Math" panose="02040503050406030204" pitchFamily="18" charset="0"/>
                            </a:rPr>
                          </m:ctrlPr>
                        </m:fPr>
                        <m:num>
                          <m:r>
                            <a:rPr lang="en-GB" sz="1400" i="1">
                              <a:latin typeface="Cambria Math"/>
                            </a:rPr>
                            <m:t>4</m:t>
                          </m:r>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a:rPr>
                                    <m:t>4</m:t>
                                  </m:r>
                                </m:num>
                                <m:den>
                                  <m:rad>
                                    <m:radPr>
                                      <m:degHide m:val="on"/>
                                      <m:ctrlPr>
                                        <a:rPr lang="en-GB" sz="1400" i="1">
                                          <a:latin typeface="Cambria Math" panose="02040503050406030204" pitchFamily="18" charset="0"/>
                                        </a:rPr>
                                      </m:ctrlPr>
                                    </m:radPr>
                                    <m:deg/>
                                    <m:e>
                                      <m:r>
                                        <a:rPr lang="en-GB" sz="1400" i="1">
                                          <a:latin typeface="Cambria Math"/>
                                        </a:rPr>
                                        <m:t>3</m:t>
                                      </m:r>
                                    </m:e>
                                  </m:rad>
                                </m:den>
                              </m:f>
                              <m:r>
                                <a:rPr lang="en-GB" sz="1400" i="1">
                                  <a:latin typeface="Cambria Math"/>
                                </a:rPr>
                                <m:t>−2</m:t>
                              </m:r>
                            </m:e>
                          </m:d>
                        </m:num>
                        <m:den>
                          <m:r>
                            <a:rPr lang="en-GB" sz="1400" i="1" dirty="0">
                              <a:latin typeface="Cambria Math"/>
                            </a:rPr>
                            <m:t>2</m:t>
                          </m:r>
                        </m:den>
                      </m:f>
                      <m:r>
                        <a:rPr lang="en-GB" sz="1400" b="0" i="1" smtClean="0">
                          <a:latin typeface="Cambria Math"/>
                        </a:rPr>
                        <m:t>𝑚</m:t>
                      </m:r>
                    </m:oMath>
                  </m:oMathPara>
                </a14:m>
                <a:endParaRPr lang="en-GB" sz="1400" dirty="0"/>
              </a:p>
            </p:txBody>
          </p:sp>
        </mc:Choice>
        <mc:Fallback xmlns="">
          <p:sp>
            <p:nvSpPr>
              <p:cNvPr id="75" name="TextBox 74"/>
              <p:cNvSpPr txBox="1">
                <a:spLocks noRot="1" noChangeAspect="1" noMove="1" noResize="1" noEditPoints="1" noAdjustHandles="1" noChangeArrowheads="1" noChangeShapeType="1" noTextEdit="1"/>
              </p:cNvSpPr>
              <p:nvPr/>
            </p:nvSpPr>
            <p:spPr>
              <a:xfrm>
                <a:off x="4724400" y="3962400"/>
                <a:ext cx="1637436" cy="697948"/>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4724400" y="4953000"/>
                <a:ext cx="1665905" cy="576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𝑀</m:t>
                      </m:r>
                      <m:r>
                        <a:rPr lang="en-GB" sz="1400" b="0" i="1" smtClean="0">
                          <a:latin typeface="Cambria Math"/>
                        </a:rPr>
                        <m:t>=2</m:t>
                      </m:r>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r>
                                <a:rPr lang="en-GB" sz="1400" i="1">
                                  <a:latin typeface="Cambria Math"/>
                                </a:rPr>
                                <m:t>4</m:t>
                              </m:r>
                            </m:num>
                            <m:den>
                              <m:rad>
                                <m:radPr>
                                  <m:degHide m:val="on"/>
                                  <m:ctrlPr>
                                    <a:rPr lang="en-GB" sz="1400" i="1">
                                      <a:latin typeface="Cambria Math" panose="02040503050406030204" pitchFamily="18" charset="0"/>
                                    </a:rPr>
                                  </m:ctrlPr>
                                </m:radPr>
                                <m:deg/>
                                <m:e>
                                  <m:r>
                                    <a:rPr lang="en-GB" sz="1400" i="1">
                                      <a:latin typeface="Cambria Math"/>
                                    </a:rPr>
                                    <m:t>3</m:t>
                                  </m:r>
                                </m:e>
                              </m:rad>
                            </m:den>
                          </m:f>
                          <m:r>
                            <a:rPr lang="en-GB" sz="1400" i="1">
                              <a:latin typeface="Cambria Math"/>
                            </a:rPr>
                            <m:t>−2</m:t>
                          </m:r>
                        </m:e>
                      </m:d>
                      <m:r>
                        <a:rPr lang="en-GB" sz="1400" b="0" i="1" smtClean="0">
                          <a:latin typeface="Cambria Math"/>
                        </a:rPr>
                        <m:t>𝑚</m:t>
                      </m:r>
                    </m:oMath>
                  </m:oMathPara>
                </a14:m>
                <a:endParaRPr lang="en-GB" sz="1400" dirty="0"/>
              </a:p>
            </p:txBody>
          </p:sp>
        </mc:Choice>
        <mc:Fallback xmlns="">
          <p:sp>
            <p:nvSpPr>
              <p:cNvPr id="76" name="TextBox 75"/>
              <p:cNvSpPr txBox="1">
                <a:spLocks noRot="1" noChangeAspect="1" noMove="1" noResize="1" noEditPoints="1" noAdjustHandles="1" noChangeArrowheads="1" noChangeShapeType="1" noTextEdit="1"/>
              </p:cNvSpPr>
              <p:nvPr/>
            </p:nvSpPr>
            <p:spPr>
              <a:xfrm>
                <a:off x="4724400" y="4953000"/>
                <a:ext cx="1665905" cy="576376"/>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4724400" y="5791200"/>
                <a:ext cx="110459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𝑀</m:t>
                      </m:r>
                      <m:r>
                        <a:rPr lang="en-GB" sz="1400" b="0" i="1" smtClean="0">
                          <a:latin typeface="Cambria Math"/>
                        </a:rPr>
                        <m:t>=0.62</m:t>
                      </m:r>
                      <m:r>
                        <a:rPr lang="en-GB" sz="1400" b="0" i="1" smtClean="0">
                          <a:latin typeface="Cambria Math"/>
                        </a:rPr>
                        <m:t>𝑚</m:t>
                      </m:r>
                    </m:oMath>
                  </m:oMathPara>
                </a14:m>
                <a:endParaRPr lang="en-GB" sz="1400" dirty="0"/>
              </a:p>
            </p:txBody>
          </p:sp>
        </mc:Choice>
        <mc:Fallback xmlns="">
          <p:sp>
            <p:nvSpPr>
              <p:cNvPr id="77" name="TextBox 76"/>
              <p:cNvSpPr txBox="1">
                <a:spLocks noRot="1" noChangeAspect="1" noMove="1" noResize="1" noEditPoints="1" noAdjustHandles="1" noChangeArrowheads="1" noChangeShapeType="1" noTextEdit="1"/>
              </p:cNvSpPr>
              <p:nvPr/>
            </p:nvSpPr>
            <p:spPr>
              <a:xfrm>
                <a:off x="4724400" y="5791200"/>
                <a:ext cx="1104598" cy="307777"/>
              </a:xfrm>
              <a:prstGeom prst="rect">
                <a:avLst/>
              </a:prstGeom>
              <a:blipFill rotWithShape="1">
                <a:blip r:embed="rId12"/>
                <a:stretch>
                  <a:fillRect/>
                </a:stretch>
              </a:blipFill>
            </p:spPr>
            <p:txBody>
              <a:bodyPr/>
              <a:lstStyle/>
              <a:p>
                <a:r>
                  <a:rPr lang="en-GB">
                    <a:noFill/>
                  </a:rPr>
                  <a:t> </a:t>
                </a:r>
              </a:p>
            </p:txBody>
          </p:sp>
        </mc:Fallback>
      </mc:AlternateContent>
      <p:sp>
        <p:nvSpPr>
          <p:cNvPr id="78" name="Arc 77"/>
          <p:cNvSpPr/>
          <p:nvPr/>
        </p:nvSpPr>
        <p:spPr>
          <a:xfrm>
            <a:off x="6324600" y="1905000"/>
            <a:ext cx="304800" cy="762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TextBox 78"/>
          <p:cNvSpPr txBox="1"/>
          <p:nvPr/>
        </p:nvSpPr>
        <p:spPr>
          <a:xfrm>
            <a:off x="6629400" y="1905000"/>
            <a:ext cx="1981200"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the top and bottom of the right side by l</a:t>
            </a:r>
          </a:p>
        </p:txBody>
      </p:sp>
      <p:sp>
        <p:nvSpPr>
          <p:cNvPr id="80" name="Arc 79"/>
          <p:cNvSpPr/>
          <p:nvPr/>
        </p:nvSpPr>
        <p:spPr>
          <a:xfrm>
            <a:off x="6324600" y="2743200"/>
            <a:ext cx="304800" cy="762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1" name="TextBox 80"/>
          <p:cNvSpPr txBox="1"/>
          <p:nvPr/>
        </p:nvSpPr>
        <p:spPr>
          <a:xfrm>
            <a:off x="6629400" y="2819400"/>
            <a:ext cx="12954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both sides by g</a:t>
            </a:r>
          </a:p>
        </p:txBody>
      </p:sp>
      <p:sp>
        <p:nvSpPr>
          <p:cNvPr id="82" name="Arc 81"/>
          <p:cNvSpPr/>
          <p:nvPr/>
        </p:nvSpPr>
        <p:spPr>
          <a:xfrm>
            <a:off x="6324600" y="3657600"/>
            <a:ext cx="304800" cy="762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Arc 83"/>
          <p:cNvSpPr/>
          <p:nvPr/>
        </p:nvSpPr>
        <p:spPr>
          <a:xfrm>
            <a:off x="6324600" y="4495800"/>
            <a:ext cx="304800" cy="762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Arc 84"/>
          <p:cNvSpPr/>
          <p:nvPr/>
        </p:nvSpPr>
        <p:spPr>
          <a:xfrm>
            <a:off x="6172200" y="52578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p:cNvSpPr txBox="1"/>
          <p:nvPr/>
        </p:nvSpPr>
        <p:spPr>
          <a:xfrm>
            <a:off x="6477000" y="3733800"/>
            <a:ext cx="19812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You can rewrite it with ‘m’ at the end</a:t>
            </a:r>
          </a:p>
        </p:txBody>
      </p:sp>
      <p:sp>
        <p:nvSpPr>
          <p:cNvPr id="87" name="TextBox 86"/>
          <p:cNvSpPr txBox="1"/>
          <p:nvPr/>
        </p:nvSpPr>
        <p:spPr>
          <a:xfrm>
            <a:off x="6553199" y="4572000"/>
            <a:ext cx="1730991"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the top and bottom by 2</a:t>
            </a:r>
          </a:p>
        </p:txBody>
      </p:sp>
      <p:sp>
        <p:nvSpPr>
          <p:cNvPr id="88" name="TextBox 87"/>
          <p:cNvSpPr txBox="1"/>
          <p:nvPr/>
        </p:nvSpPr>
        <p:spPr>
          <a:xfrm>
            <a:off x="6400800" y="5486400"/>
            <a:ext cx="1143000" cy="30480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Calculate</a:t>
            </a:r>
          </a:p>
        </p:txBody>
      </p:sp>
      <p:sp>
        <p:nvSpPr>
          <p:cNvPr id="89" name="TextBox 88"/>
          <p:cNvSpPr txBox="1"/>
          <p:nvPr/>
        </p:nvSpPr>
        <p:spPr>
          <a:xfrm>
            <a:off x="4419600" y="6248400"/>
            <a:ext cx="35052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You don’t necessarily need to show </a:t>
            </a:r>
            <a:r>
              <a:rPr lang="en-GB" sz="1400" u="sng" dirty="0">
                <a:solidFill>
                  <a:srgbClr val="FF0000"/>
                </a:solidFill>
                <a:latin typeface="Comic Sans MS" panose="030F0702030302020204" pitchFamily="66" charset="0"/>
              </a:rPr>
              <a:t>all</a:t>
            </a:r>
            <a:r>
              <a:rPr lang="en-GB" sz="1400" dirty="0">
                <a:solidFill>
                  <a:srgbClr val="FF0000"/>
                </a:solidFill>
                <a:latin typeface="Comic Sans MS" panose="030F0702030302020204" pitchFamily="66" charset="0"/>
              </a:rPr>
              <a:t> of the above steps!</a:t>
            </a:r>
          </a:p>
        </p:txBody>
      </p:sp>
      <p:cxnSp>
        <p:nvCxnSpPr>
          <p:cNvPr id="17" name="Straight Connector 16"/>
          <p:cNvCxnSpPr/>
          <p:nvPr/>
        </p:nvCxnSpPr>
        <p:spPr>
          <a:xfrm flipH="1">
            <a:off x="5784376" y="1510353"/>
            <a:ext cx="762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6182436" y="1594514"/>
            <a:ext cx="762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4901820" y="2579427"/>
            <a:ext cx="762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5777552" y="1926610"/>
            <a:ext cx="762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5504597" y="2376986"/>
            <a:ext cx="76200" cy="1524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5322629" y="3193576"/>
            <a:ext cx="177420" cy="20471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p:cNvSpPr/>
          <p:nvPr/>
        </p:nvSpPr>
        <p:spPr>
          <a:xfrm>
            <a:off x="6075531" y="4342262"/>
            <a:ext cx="177420" cy="20471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52578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blinds(horizontal)">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linds(horizont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linds(horizontal)">
                                      <p:cBhvr>
                                        <p:cTn id="17" dur="500"/>
                                        <p:tgtEl>
                                          <p:spTgt spid="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blinds(horizontal)">
                                      <p:cBhvr>
                                        <p:cTn id="22" dur="500"/>
                                        <p:tgtEl>
                                          <p:spTgt spid="7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par>
                                <p:cTn id="28" presetID="3" presetClass="entr" presetSubtype="10" fill="hold" nodeType="withEffect">
                                  <p:stCondLst>
                                    <p:cond delay="0"/>
                                  </p:stCondLst>
                                  <p:childTnLst>
                                    <p:set>
                                      <p:cBhvr>
                                        <p:cTn id="29" dur="1" fill="hold">
                                          <p:stCondLst>
                                            <p:cond delay="0"/>
                                          </p:stCondLst>
                                        </p:cTn>
                                        <p:tgtEl>
                                          <p:spTgt spid="92"/>
                                        </p:tgtEl>
                                        <p:attrNameLst>
                                          <p:attrName>style.visibility</p:attrName>
                                        </p:attrNameLst>
                                      </p:cBhvr>
                                      <p:to>
                                        <p:strVal val="visible"/>
                                      </p:to>
                                    </p:set>
                                    <p:animEffect transition="in" filter="blinds(horizontal)">
                                      <p:cBhvr>
                                        <p:cTn id="30" dur="500"/>
                                        <p:tgtEl>
                                          <p:spTgt spid="92"/>
                                        </p:tgtEl>
                                      </p:cBhvr>
                                    </p:animEffect>
                                  </p:childTnLst>
                                </p:cTn>
                              </p:par>
                              <p:par>
                                <p:cTn id="31" presetID="3" presetClass="entr" presetSubtype="10" fill="hold" nodeType="with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blinds(horizontal)">
                                      <p:cBhvr>
                                        <p:cTn id="33" dur="500"/>
                                        <p:tgtEl>
                                          <p:spTgt spid="9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blinds(horizontal)">
                                      <p:cBhvr>
                                        <p:cTn id="38" dur="500"/>
                                        <p:tgtEl>
                                          <p:spTgt spid="6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blinds(horizontal)">
                                      <p:cBhvr>
                                        <p:cTn id="43" dur="500"/>
                                        <p:tgtEl>
                                          <p:spTgt spid="80"/>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blinds(horizontal)">
                                      <p:cBhvr>
                                        <p:cTn id="48" dur="500"/>
                                        <p:tgtEl>
                                          <p:spTgt spid="81"/>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blinds(horizontal)">
                                      <p:cBhvr>
                                        <p:cTn id="53" dur="500"/>
                                        <p:tgtEl>
                                          <p:spTgt spid="91"/>
                                        </p:tgtEl>
                                      </p:cBhvr>
                                    </p:animEffect>
                                  </p:childTnLst>
                                </p:cTn>
                              </p:par>
                              <p:par>
                                <p:cTn id="54" presetID="3" presetClass="entr" presetSubtype="10" fill="hold" nodeType="with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blinds(horizontal)">
                                      <p:cBhvr>
                                        <p:cTn id="56" dur="500"/>
                                        <p:tgtEl>
                                          <p:spTgt spid="93"/>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blinds(horizontal)">
                                      <p:cBhvr>
                                        <p:cTn id="61" dur="500"/>
                                        <p:tgtEl>
                                          <p:spTgt spid="74"/>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blinds(horizontal)">
                                      <p:cBhvr>
                                        <p:cTn id="66" dur="500"/>
                                        <p:tgtEl>
                                          <p:spTgt spid="8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blinds(horizontal)">
                                      <p:cBhvr>
                                        <p:cTn id="71" dur="500"/>
                                        <p:tgtEl>
                                          <p:spTgt spid="86"/>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75"/>
                                        </p:tgtEl>
                                        <p:attrNameLst>
                                          <p:attrName>style.visibility</p:attrName>
                                        </p:attrNameLst>
                                      </p:cBhvr>
                                      <p:to>
                                        <p:strVal val="visible"/>
                                      </p:to>
                                    </p:set>
                                    <p:animEffect transition="in" filter="blinds(horizontal)">
                                      <p:cBhvr>
                                        <p:cTn id="76" dur="500"/>
                                        <p:tgtEl>
                                          <p:spTgt spid="75"/>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blinds(horizontal)">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blinds(horizontal)">
                                      <p:cBhvr>
                                        <p:cTn id="86" dur="500"/>
                                        <p:tgtEl>
                                          <p:spTgt spid="94"/>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xit" presetSubtype="10" fill="hold" grpId="1" nodeType="clickEffect">
                                  <p:stCondLst>
                                    <p:cond delay="0"/>
                                  </p:stCondLst>
                                  <p:childTnLst>
                                    <p:animEffect transition="out" filter="blinds(horizontal)">
                                      <p:cBhvr>
                                        <p:cTn id="90" dur="500"/>
                                        <p:tgtEl>
                                          <p:spTgt spid="19"/>
                                        </p:tgtEl>
                                      </p:cBhvr>
                                    </p:animEffect>
                                    <p:set>
                                      <p:cBhvr>
                                        <p:cTn id="91" dur="1" fill="hold">
                                          <p:stCondLst>
                                            <p:cond delay="499"/>
                                          </p:stCondLst>
                                        </p:cTn>
                                        <p:tgtEl>
                                          <p:spTgt spid="19"/>
                                        </p:tgtEl>
                                        <p:attrNameLst>
                                          <p:attrName>style.visibility</p:attrName>
                                        </p:attrNameLst>
                                      </p:cBhvr>
                                      <p:to>
                                        <p:strVal val="hidden"/>
                                      </p:to>
                                    </p:set>
                                  </p:childTnLst>
                                </p:cTn>
                              </p:par>
                              <p:par>
                                <p:cTn id="92" presetID="3" presetClass="exit" presetSubtype="10" fill="hold" grpId="1" nodeType="withEffect">
                                  <p:stCondLst>
                                    <p:cond delay="0"/>
                                  </p:stCondLst>
                                  <p:childTnLst>
                                    <p:animEffect transition="out" filter="blinds(horizontal)">
                                      <p:cBhvr>
                                        <p:cTn id="93" dur="500"/>
                                        <p:tgtEl>
                                          <p:spTgt spid="94"/>
                                        </p:tgtEl>
                                      </p:cBhvr>
                                    </p:animEffect>
                                    <p:set>
                                      <p:cBhvr>
                                        <p:cTn id="94" dur="1" fill="hold">
                                          <p:stCondLst>
                                            <p:cond delay="499"/>
                                          </p:stCondLst>
                                        </p:cTn>
                                        <p:tgtEl>
                                          <p:spTgt spid="94"/>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blinds(horizontal)">
                                      <p:cBhvr>
                                        <p:cTn id="99" dur="500"/>
                                        <p:tgtEl>
                                          <p:spTgt spid="84"/>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87"/>
                                        </p:tgtEl>
                                        <p:attrNameLst>
                                          <p:attrName>style.visibility</p:attrName>
                                        </p:attrNameLst>
                                      </p:cBhvr>
                                      <p:to>
                                        <p:strVal val="visible"/>
                                      </p:to>
                                    </p:set>
                                    <p:animEffect transition="in" filter="blinds(horizontal)">
                                      <p:cBhvr>
                                        <p:cTn id="104" dur="500"/>
                                        <p:tgtEl>
                                          <p:spTgt spid="87"/>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blinds(horizontal)">
                                      <p:cBhvr>
                                        <p:cTn id="109" dur="500"/>
                                        <p:tgtEl>
                                          <p:spTgt spid="76"/>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85"/>
                                        </p:tgtEl>
                                        <p:attrNameLst>
                                          <p:attrName>style.visibility</p:attrName>
                                        </p:attrNameLst>
                                      </p:cBhvr>
                                      <p:to>
                                        <p:strVal val="visible"/>
                                      </p:to>
                                    </p:set>
                                    <p:animEffect transition="in" filter="blinds(horizontal)">
                                      <p:cBhvr>
                                        <p:cTn id="114" dur="500"/>
                                        <p:tgtEl>
                                          <p:spTgt spid="85"/>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88"/>
                                        </p:tgtEl>
                                        <p:attrNameLst>
                                          <p:attrName>style.visibility</p:attrName>
                                        </p:attrNameLst>
                                      </p:cBhvr>
                                      <p:to>
                                        <p:strVal val="visible"/>
                                      </p:to>
                                    </p:set>
                                    <p:animEffect transition="in" filter="blinds(horizontal)">
                                      <p:cBhvr>
                                        <p:cTn id="119" dur="500"/>
                                        <p:tgtEl>
                                          <p:spTgt spid="88"/>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blinds(horizontal)">
                                      <p:cBhvr>
                                        <p:cTn id="124" dur="500"/>
                                        <p:tgtEl>
                                          <p:spTgt spid="77"/>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89"/>
                                        </p:tgtEl>
                                        <p:attrNameLst>
                                          <p:attrName>style.visibility</p:attrName>
                                        </p:attrNameLst>
                                      </p:cBhvr>
                                      <p:to>
                                        <p:strVal val="visible"/>
                                      </p:to>
                                    </p:set>
                                    <p:animEffect transition="in" filter="blinds(horizontal)">
                                      <p:cBhvr>
                                        <p:cTn id="12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7" grpId="0"/>
      <p:bldP spid="74" grpId="0"/>
      <p:bldP spid="75" grpId="0"/>
      <p:bldP spid="76" grpId="0"/>
      <p:bldP spid="77" grpId="0"/>
      <p:bldP spid="78" grpId="0" animBg="1"/>
      <p:bldP spid="79" grpId="0"/>
      <p:bldP spid="80" grpId="0" animBg="1"/>
      <p:bldP spid="81" grpId="0"/>
      <p:bldP spid="82" grpId="0" animBg="1"/>
      <p:bldP spid="84" grpId="0" animBg="1"/>
      <p:bldP spid="85" grpId="0" animBg="1"/>
      <p:bldP spid="86" grpId="0"/>
      <p:bldP spid="87" grpId="0"/>
      <p:bldP spid="88" grpId="0"/>
      <p:bldP spid="89" grpId="0"/>
      <p:bldP spid="19" grpId="0" animBg="1"/>
      <p:bldP spid="19" grpId="1" animBg="1"/>
      <p:bldP spid="94" grpId="0" animBg="1"/>
      <p:bldP spid="9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of natural length 2l and modulus of elasticity 4mg is stretched between 2 points, A and B. The points A and B are on the same horizontal level and AB = 2l. A particle P is attached to the midpoint of the string and hangs in equilibrium with both parts of the string making an angle of 30° with line AB. Find the mass of the particle in terms of m.</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95" name="Group 94"/>
          <p:cNvGrpSpPr/>
          <p:nvPr/>
        </p:nvGrpSpPr>
        <p:grpSpPr>
          <a:xfrm>
            <a:off x="4343400" y="1719618"/>
            <a:ext cx="152400" cy="152400"/>
            <a:chOff x="5486400" y="3048000"/>
            <a:chExt cx="152400" cy="152400"/>
          </a:xfrm>
        </p:grpSpPr>
        <p:cxnSp>
          <p:nvCxnSpPr>
            <p:cNvPr id="96" name="Straight Connector 95"/>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8153400" y="1719618"/>
            <a:ext cx="152400" cy="152400"/>
            <a:chOff x="5486400" y="3048000"/>
            <a:chExt cx="152400" cy="152400"/>
          </a:xfrm>
        </p:grpSpPr>
        <p:cxnSp>
          <p:nvCxnSpPr>
            <p:cNvPr id="99" name="Straight Connector 98"/>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1" name="Straight Connector 100"/>
          <p:cNvCxnSpPr/>
          <p:nvPr/>
        </p:nvCxnSpPr>
        <p:spPr>
          <a:xfrm>
            <a:off x="4419600" y="1795818"/>
            <a:ext cx="381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114800" y="1643418"/>
            <a:ext cx="316112" cy="307777"/>
          </a:xfrm>
          <a:prstGeom prst="rect">
            <a:avLst/>
          </a:prstGeom>
          <a:noFill/>
        </p:spPr>
        <p:txBody>
          <a:bodyPr wrap="none" rtlCol="0">
            <a:spAutoFit/>
          </a:bodyPr>
          <a:lstStyle/>
          <a:p>
            <a:r>
              <a:rPr lang="en-GB" sz="1400" dirty="0">
                <a:latin typeface="Comic Sans MS" panose="030F0702030302020204" pitchFamily="66" charset="0"/>
              </a:rPr>
              <a:t>A</a:t>
            </a:r>
          </a:p>
        </p:txBody>
      </p:sp>
      <p:sp>
        <p:nvSpPr>
          <p:cNvPr id="103" name="TextBox 102"/>
          <p:cNvSpPr txBox="1"/>
          <p:nvPr/>
        </p:nvSpPr>
        <p:spPr>
          <a:xfrm>
            <a:off x="8229600" y="1643418"/>
            <a:ext cx="296876" cy="307777"/>
          </a:xfrm>
          <a:prstGeom prst="rect">
            <a:avLst/>
          </a:prstGeom>
          <a:noFill/>
        </p:spPr>
        <p:txBody>
          <a:bodyPr wrap="none" rtlCol="0">
            <a:spAutoFit/>
          </a:bodyPr>
          <a:lstStyle/>
          <a:p>
            <a:r>
              <a:rPr lang="en-GB" sz="1400" dirty="0">
                <a:latin typeface="Comic Sans MS" panose="030F0702030302020204" pitchFamily="66" charset="0"/>
              </a:rPr>
              <a:t>B</a:t>
            </a:r>
          </a:p>
        </p:txBody>
      </p:sp>
      <p:cxnSp>
        <p:nvCxnSpPr>
          <p:cNvPr id="104" name="Straight Connector 103"/>
          <p:cNvCxnSpPr/>
          <p:nvPr/>
        </p:nvCxnSpPr>
        <p:spPr>
          <a:xfrm flipH="1">
            <a:off x="6324600" y="1795818"/>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6324600" y="2340591"/>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5316941" y="2329218"/>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324600" y="2938818"/>
            <a:ext cx="0" cy="53340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419600" y="1567218"/>
            <a:ext cx="3810000" cy="0"/>
          </a:xfrm>
          <a:prstGeom prst="line">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6096000" y="1262418"/>
            <a:ext cx="343364" cy="307777"/>
          </a:xfrm>
          <a:prstGeom prst="rect">
            <a:avLst/>
          </a:prstGeom>
          <a:noFill/>
        </p:spPr>
        <p:txBody>
          <a:bodyPr wrap="none" rtlCol="0">
            <a:spAutoFit/>
          </a:bodyPr>
          <a:lstStyle/>
          <a:p>
            <a:r>
              <a:rPr lang="en-GB" sz="1400" dirty="0">
                <a:latin typeface="Comic Sans MS" panose="030F0702030302020204" pitchFamily="66" charset="0"/>
              </a:rPr>
              <a:t>2l</a:t>
            </a:r>
          </a:p>
        </p:txBody>
      </p:sp>
      <p:sp>
        <p:nvSpPr>
          <p:cNvPr id="110" name="TextBox 109"/>
          <p:cNvSpPr txBox="1"/>
          <p:nvPr/>
        </p:nvSpPr>
        <p:spPr>
          <a:xfrm>
            <a:off x="5181600" y="2024418"/>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111" name="TextBox 110"/>
          <p:cNvSpPr txBox="1"/>
          <p:nvPr/>
        </p:nvSpPr>
        <p:spPr>
          <a:xfrm>
            <a:off x="7086600" y="2024418"/>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112" name="Arc 111"/>
          <p:cNvSpPr/>
          <p:nvPr/>
        </p:nvSpPr>
        <p:spPr>
          <a:xfrm>
            <a:off x="3962400" y="1338618"/>
            <a:ext cx="914400" cy="914400"/>
          </a:xfrm>
          <a:prstGeom prst="arc">
            <a:avLst>
              <a:gd name="adj1" fmla="val 21559600"/>
              <a:gd name="adj2" fmla="val 191266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3" name="Arc 112"/>
          <p:cNvSpPr/>
          <p:nvPr/>
        </p:nvSpPr>
        <p:spPr>
          <a:xfrm>
            <a:off x="7772400" y="1338618"/>
            <a:ext cx="914400" cy="914400"/>
          </a:xfrm>
          <a:prstGeom prst="arc">
            <a:avLst>
              <a:gd name="adj1" fmla="val 8885367"/>
              <a:gd name="adj2" fmla="val 1081128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4" name="Straight Connector 113"/>
          <p:cNvCxnSpPr/>
          <p:nvPr/>
        </p:nvCxnSpPr>
        <p:spPr>
          <a:xfrm>
            <a:off x="6324600" y="1795818"/>
            <a:ext cx="0" cy="114299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6248400" y="1795818"/>
            <a:ext cx="76200" cy="76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TextBox 115"/>
          <p:cNvSpPr txBox="1"/>
          <p:nvPr/>
        </p:nvSpPr>
        <p:spPr>
          <a:xfrm>
            <a:off x="4805025" y="1779716"/>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117" name="TextBox 116"/>
          <p:cNvSpPr txBox="1"/>
          <p:nvPr/>
        </p:nvSpPr>
        <p:spPr>
          <a:xfrm>
            <a:off x="7349545" y="1795818"/>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118" name="TextBox 117"/>
          <p:cNvSpPr txBox="1"/>
          <p:nvPr/>
        </p:nvSpPr>
        <p:spPr>
          <a:xfrm>
            <a:off x="6096000" y="3472218"/>
            <a:ext cx="437940" cy="307777"/>
          </a:xfrm>
          <a:prstGeom prst="rect">
            <a:avLst/>
          </a:prstGeom>
          <a:noFill/>
        </p:spPr>
        <p:txBody>
          <a:bodyPr wrap="none" rtlCol="0">
            <a:spAutoFit/>
          </a:bodyPr>
          <a:lstStyle/>
          <a:p>
            <a:r>
              <a:rPr lang="en-GB" sz="1400" dirty="0">
                <a:latin typeface="Comic Sans MS" panose="030F0702030302020204" pitchFamily="66" charset="0"/>
              </a:rPr>
              <a:t>Mg</a:t>
            </a:r>
          </a:p>
        </p:txBody>
      </p:sp>
      <p:sp>
        <p:nvSpPr>
          <p:cNvPr id="119" name="TextBox 118"/>
          <p:cNvSpPr txBox="1"/>
          <p:nvPr/>
        </p:nvSpPr>
        <p:spPr>
          <a:xfrm>
            <a:off x="6096000" y="2557818"/>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120" name="Straight Connector 119"/>
          <p:cNvCxnSpPr/>
          <p:nvPr/>
        </p:nvCxnSpPr>
        <p:spPr>
          <a:xfrm flipH="1">
            <a:off x="5334000" y="2938818"/>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324600" y="2938818"/>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5334000" y="2329218"/>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7315200" y="2329218"/>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4" name="Arc 123"/>
          <p:cNvSpPr/>
          <p:nvPr/>
        </p:nvSpPr>
        <p:spPr>
          <a:xfrm>
            <a:off x="5715000" y="2557818"/>
            <a:ext cx="914400" cy="914400"/>
          </a:xfrm>
          <a:prstGeom prst="arc">
            <a:avLst>
              <a:gd name="adj1" fmla="val 19804999"/>
              <a:gd name="adj2" fmla="val 2099123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Arc 124"/>
          <p:cNvSpPr/>
          <p:nvPr/>
        </p:nvSpPr>
        <p:spPr>
          <a:xfrm>
            <a:off x="6019800" y="2481618"/>
            <a:ext cx="914400" cy="914400"/>
          </a:xfrm>
          <a:prstGeom prst="arc">
            <a:avLst>
              <a:gd name="adj1" fmla="val 10791138"/>
              <a:gd name="adj2" fmla="val 1207392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6" name="TextBox 125"/>
          <p:cNvSpPr txBox="1"/>
          <p:nvPr/>
        </p:nvSpPr>
        <p:spPr>
          <a:xfrm>
            <a:off x="5638800" y="2702902"/>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127" name="TextBox 126"/>
          <p:cNvSpPr txBox="1"/>
          <p:nvPr/>
        </p:nvSpPr>
        <p:spPr>
          <a:xfrm>
            <a:off x="6553199" y="2702902"/>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128" name="TextBox 127"/>
          <p:cNvSpPr txBox="1"/>
          <p:nvPr/>
        </p:nvSpPr>
        <p:spPr>
          <a:xfrm>
            <a:off x="5486400" y="2938818"/>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129" name="TextBox 128"/>
          <p:cNvSpPr txBox="1"/>
          <p:nvPr/>
        </p:nvSpPr>
        <p:spPr>
          <a:xfrm>
            <a:off x="6477000" y="2938818"/>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130" name="TextBox 129"/>
          <p:cNvSpPr txBox="1"/>
          <p:nvPr/>
        </p:nvSpPr>
        <p:spPr>
          <a:xfrm>
            <a:off x="4648200" y="2481618"/>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p:sp>
        <p:nvSpPr>
          <p:cNvPr id="131" name="TextBox 130"/>
          <p:cNvSpPr txBox="1"/>
          <p:nvPr/>
        </p:nvSpPr>
        <p:spPr>
          <a:xfrm>
            <a:off x="7315200" y="2481618"/>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p:cxnSp>
        <p:nvCxnSpPr>
          <p:cNvPr id="132" name="Straight Connector 131"/>
          <p:cNvCxnSpPr/>
          <p:nvPr/>
        </p:nvCxnSpPr>
        <p:spPr>
          <a:xfrm>
            <a:off x="4419600" y="1795818"/>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Oval 132"/>
          <p:cNvSpPr/>
          <p:nvPr/>
        </p:nvSpPr>
        <p:spPr>
          <a:xfrm>
            <a:off x="6248400" y="286261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3985147" y="3821374"/>
            <a:ext cx="4790364" cy="523220"/>
          </a:xfrm>
          <a:prstGeom prst="rect">
            <a:avLst/>
          </a:prstGeom>
          <a:noFill/>
        </p:spPr>
        <p:txBody>
          <a:bodyPr wrap="square" rtlCol="0">
            <a:spAutoFit/>
          </a:bodyPr>
          <a:lstStyle/>
          <a:p>
            <a:pPr algn="ctr"/>
            <a:r>
              <a:rPr lang="en-GB" sz="1400" dirty="0">
                <a:latin typeface="Comic Sans MS" panose="030F0702030302020204" pitchFamily="66" charset="0"/>
              </a:rPr>
              <a:t>This question introduced a very important process in solving these types of problem</a:t>
            </a:r>
          </a:p>
        </p:txBody>
      </p:sp>
      <p:sp>
        <p:nvSpPr>
          <p:cNvPr id="24" name="TextBox 23"/>
          <p:cNvSpPr txBox="1"/>
          <p:nvPr/>
        </p:nvSpPr>
        <p:spPr>
          <a:xfrm>
            <a:off x="4155934" y="4476465"/>
            <a:ext cx="4332973"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sym typeface="Wingdings" panose="05000000000000000000" pitchFamily="2" charset="2"/>
              </a:rPr>
              <a:t> You can use F = ma to find a relationship between the forces, particularly the tension</a:t>
            </a:r>
            <a:endParaRPr lang="en-GB" sz="1400" dirty="0">
              <a:solidFill>
                <a:srgbClr val="FF0000"/>
              </a:solidFill>
              <a:latin typeface="Comic Sans MS" panose="030F0702030302020204" pitchFamily="66" charset="0"/>
            </a:endParaRPr>
          </a:p>
        </p:txBody>
      </p:sp>
      <p:sp>
        <p:nvSpPr>
          <p:cNvPr id="134" name="TextBox 133"/>
          <p:cNvSpPr txBox="1"/>
          <p:nvPr/>
        </p:nvSpPr>
        <p:spPr>
          <a:xfrm>
            <a:off x="4144561" y="5229367"/>
            <a:ext cx="4332973"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sym typeface="Wingdings" panose="05000000000000000000" pitchFamily="2" charset="2"/>
              </a:rPr>
              <a:t> You can use Trigonometry/Pythagoras to find missing lengths</a:t>
            </a:r>
            <a:endParaRPr lang="en-GB" sz="1400" dirty="0">
              <a:solidFill>
                <a:srgbClr val="FF0000"/>
              </a:solidFill>
              <a:latin typeface="Comic Sans MS" panose="030F0702030302020204" pitchFamily="66" charset="0"/>
            </a:endParaRPr>
          </a:p>
        </p:txBody>
      </p:sp>
      <p:sp>
        <p:nvSpPr>
          <p:cNvPr id="135" name="TextBox 134"/>
          <p:cNvSpPr txBox="1"/>
          <p:nvPr/>
        </p:nvSpPr>
        <p:spPr>
          <a:xfrm>
            <a:off x="4174130" y="5914029"/>
            <a:ext cx="4332973"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sym typeface="Wingdings" panose="05000000000000000000" pitchFamily="2" charset="2"/>
              </a:rPr>
              <a:t> You can then use Hooke’s law, which links </a:t>
            </a:r>
            <a:r>
              <a:rPr lang="en-GB" sz="1400" u="sng" dirty="0">
                <a:solidFill>
                  <a:srgbClr val="FF0000"/>
                </a:solidFill>
                <a:latin typeface="Comic Sans MS" panose="030F0702030302020204" pitchFamily="66" charset="0"/>
                <a:sym typeface="Wingdings" panose="05000000000000000000" pitchFamily="2" charset="2"/>
              </a:rPr>
              <a:t>lengths</a:t>
            </a:r>
            <a:r>
              <a:rPr lang="en-GB" sz="1400" dirty="0">
                <a:solidFill>
                  <a:srgbClr val="FF0000"/>
                </a:solidFill>
                <a:latin typeface="Comic Sans MS" panose="030F0702030302020204" pitchFamily="66" charset="0"/>
                <a:sym typeface="Wingdings" panose="05000000000000000000" pitchFamily="2" charset="2"/>
              </a:rPr>
              <a:t> with </a:t>
            </a:r>
            <a:r>
              <a:rPr lang="en-GB" sz="1400" u="sng" dirty="0">
                <a:solidFill>
                  <a:srgbClr val="FF0000"/>
                </a:solidFill>
                <a:latin typeface="Comic Sans MS" panose="030F0702030302020204" pitchFamily="66" charset="0"/>
                <a:sym typeface="Wingdings" panose="05000000000000000000" pitchFamily="2" charset="2"/>
              </a:rPr>
              <a:t>tension</a:t>
            </a:r>
            <a:r>
              <a:rPr lang="en-GB" sz="1400" dirty="0">
                <a:solidFill>
                  <a:srgbClr val="FF0000"/>
                </a:solidFill>
                <a:latin typeface="Comic Sans MS" panose="030F0702030302020204" pitchFamily="66" charset="0"/>
                <a:sym typeface="Wingdings" panose="05000000000000000000" pitchFamily="2" charset="2"/>
              </a:rPr>
              <a:t>, allowing you to form an equation linking everything!</a:t>
            </a:r>
            <a:endParaRPr lang="en-GB" sz="1400" dirty="0">
              <a:solidFill>
                <a:srgbClr val="FF0000"/>
              </a:solidFill>
              <a:latin typeface="Comic Sans MS" panose="030F0702030302020204" pitchFamily="66" charset="0"/>
            </a:endParaRPr>
          </a:p>
        </p:txBody>
      </p:sp>
      <p:sp>
        <p:nvSpPr>
          <p:cNvPr id="50" name="TextBox 49"/>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72892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4"/>
                                        </p:tgtEl>
                                        <p:attrNameLst>
                                          <p:attrName>style.visibility</p:attrName>
                                        </p:attrNameLst>
                                      </p:cBhvr>
                                      <p:to>
                                        <p:strVal val="visible"/>
                                      </p:to>
                                    </p:set>
                                    <p:animEffect transition="in" filter="blinds(horizontal)">
                                      <p:cBhvr>
                                        <p:cTn id="17" dur="500"/>
                                        <p:tgtEl>
                                          <p:spTgt spid="13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5"/>
                                        </p:tgtEl>
                                        <p:attrNameLst>
                                          <p:attrName>style.visibility</p:attrName>
                                        </p:attrNameLst>
                                      </p:cBhvr>
                                      <p:to>
                                        <p:strVal val="visible"/>
                                      </p:to>
                                    </p:set>
                                    <p:animEffect transition="in" filter="blinds(horizontal)">
                                      <p:cBhvr>
                                        <p:cTn id="22"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134" grpId="0"/>
      <p:bldP spid="1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of natural length 2l and modulus of elasticity 4mg is stretched between 2 points, A and B. The points A and B are on the same horizontal level and AB = 2l. A particle P is attached to the midpoint of the string and hangs in equilibrium with both parts of the string making an angle of 30° with line AB. Find the mass of the particle in terms of m.</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95" name="Group 94"/>
          <p:cNvGrpSpPr/>
          <p:nvPr/>
        </p:nvGrpSpPr>
        <p:grpSpPr>
          <a:xfrm>
            <a:off x="4343400" y="1719618"/>
            <a:ext cx="152400" cy="152400"/>
            <a:chOff x="5486400" y="3048000"/>
            <a:chExt cx="152400" cy="152400"/>
          </a:xfrm>
        </p:grpSpPr>
        <p:cxnSp>
          <p:nvCxnSpPr>
            <p:cNvPr id="96" name="Straight Connector 95"/>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8153400" y="1719618"/>
            <a:ext cx="152400" cy="152400"/>
            <a:chOff x="5486400" y="3048000"/>
            <a:chExt cx="152400" cy="152400"/>
          </a:xfrm>
        </p:grpSpPr>
        <p:cxnSp>
          <p:nvCxnSpPr>
            <p:cNvPr id="99" name="Straight Connector 98"/>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1" name="Straight Connector 100"/>
          <p:cNvCxnSpPr/>
          <p:nvPr/>
        </p:nvCxnSpPr>
        <p:spPr>
          <a:xfrm>
            <a:off x="4419600" y="1795818"/>
            <a:ext cx="381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114800" y="1643418"/>
            <a:ext cx="316112" cy="307777"/>
          </a:xfrm>
          <a:prstGeom prst="rect">
            <a:avLst/>
          </a:prstGeom>
          <a:noFill/>
        </p:spPr>
        <p:txBody>
          <a:bodyPr wrap="none" rtlCol="0">
            <a:spAutoFit/>
          </a:bodyPr>
          <a:lstStyle/>
          <a:p>
            <a:r>
              <a:rPr lang="en-GB" sz="1400" dirty="0">
                <a:latin typeface="Comic Sans MS" panose="030F0702030302020204" pitchFamily="66" charset="0"/>
              </a:rPr>
              <a:t>A</a:t>
            </a:r>
          </a:p>
        </p:txBody>
      </p:sp>
      <p:sp>
        <p:nvSpPr>
          <p:cNvPr id="103" name="TextBox 102"/>
          <p:cNvSpPr txBox="1"/>
          <p:nvPr/>
        </p:nvSpPr>
        <p:spPr>
          <a:xfrm>
            <a:off x="8229600" y="1643418"/>
            <a:ext cx="296876" cy="307777"/>
          </a:xfrm>
          <a:prstGeom prst="rect">
            <a:avLst/>
          </a:prstGeom>
          <a:noFill/>
        </p:spPr>
        <p:txBody>
          <a:bodyPr wrap="none" rtlCol="0">
            <a:spAutoFit/>
          </a:bodyPr>
          <a:lstStyle/>
          <a:p>
            <a:r>
              <a:rPr lang="en-GB" sz="1400" dirty="0">
                <a:latin typeface="Comic Sans MS" panose="030F0702030302020204" pitchFamily="66" charset="0"/>
              </a:rPr>
              <a:t>B</a:t>
            </a:r>
          </a:p>
        </p:txBody>
      </p:sp>
      <p:cxnSp>
        <p:nvCxnSpPr>
          <p:cNvPr id="104" name="Straight Connector 103"/>
          <p:cNvCxnSpPr/>
          <p:nvPr/>
        </p:nvCxnSpPr>
        <p:spPr>
          <a:xfrm flipH="1">
            <a:off x="6324600" y="1795818"/>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6324600" y="2340591"/>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flipV="1">
            <a:off x="5316941" y="2329218"/>
            <a:ext cx="990600" cy="598227"/>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6324600" y="2938818"/>
            <a:ext cx="0" cy="53340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4419600" y="1567218"/>
            <a:ext cx="3810000" cy="0"/>
          </a:xfrm>
          <a:prstGeom prst="line">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6096000" y="1262418"/>
            <a:ext cx="343364" cy="307777"/>
          </a:xfrm>
          <a:prstGeom prst="rect">
            <a:avLst/>
          </a:prstGeom>
          <a:noFill/>
        </p:spPr>
        <p:txBody>
          <a:bodyPr wrap="none" rtlCol="0">
            <a:spAutoFit/>
          </a:bodyPr>
          <a:lstStyle/>
          <a:p>
            <a:r>
              <a:rPr lang="en-GB" sz="1400" dirty="0">
                <a:latin typeface="Comic Sans MS" panose="030F0702030302020204" pitchFamily="66" charset="0"/>
              </a:rPr>
              <a:t>2l</a:t>
            </a:r>
          </a:p>
        </p:txBody>
      </p:sp>
      <p:sp>
        <p:nvSpPr>
          <p:cNvPr id="110" name="TextBox 109"/>
          <p:cNvSpPr txBox="1"/>
          <p:nvPr/>
        </p:nvSpPr>
        <p:spPr>
          <a:xfrm>
            <a:off x="5181600" y="2024418"/>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111" name="TextBox 110"/>
          <p:cNvSpPr txBox="1"/>
          <p:nvPr/>
        </p:nvSpPr>
        <p:spPr>
          <a:xfrm>
            <a:off x="7086600" y="2024418"/>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112" name="Arc 111"/>
          <p:cNvSpPr/>
          <p:nvPr/>
        </p:nvSpPr>
        <p:spPr>
          <a:xfrm>
            <a:off x="3962400" y="1338618"/>
            <a:ext cx="914400" cy="914400"/>
          </a:xfrm>
          <a:prstGeom prst="arc">
            <a:avLst>
              <a:gd name="adj1" fmla="val 21559600"/>
              <a:gd name="adj2" fmla="val 191266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3" name="Arc 112"/>
          <p:cNvSpPr/>
          <p:nvPr/>
        </p:nvSpPr>
        <p:spPr>
          <a:xfrm>
            <a:off x="7772400" y="1338618"/>
            <a:ext cx="914400" cy="914400"/>
          </a:xfrm>
          <a:prstGeom prst="arc">
            <a:avLst>
              <a:gd name="adj1" fmla="val 8885367"/>
              <a:gd name="adj2" fmla="val 10811288"/>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4" name="Straight Connector 113"/>
          <p:cNvCxnSpPr/>
          <p:nvPr/>
        </p:nvCxnSpPr>
        <p:spPr>
          <a:xfrm>
            <a:off x="6324600" y="1795818"/>
            <a:ext cx="0" cy="1142999"/>
          </a:xfrm>
          <a:prstGeom prst="line">
            <a:avLst/>
          </a:prstGeom>
          <a:ln w="127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6248400" y="1795818"/>
            <a:ext cx="76200" cy="76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TextBox 115"/>
          <p:cNvSpPr txBox="1"/>
          <p:nvPr/>
        </p:nvSpPr>
        <p:spPr>
          <a:xfrm>
            <a:off x="4805025" y="1779716"/>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117" name="TextBox 116"/>
          <p:cNvSpPr txBox="1"/>
          <p:nvPr/>
        </p:nvSpPr>
        <p:spPr>
          <a:xfrm>
            <a:off x="7349545" y="1795818"/>
            <a:ext cx="476412" cy="307777"/>
          </a:xfrm>
          <a:prstGeom prst="rect">
            <a:avLst/>
          </a:prstGeom>
          <a:noFill/>
        </p:spPr>
        <p:txBody>
          <a:bodyPr wrap="none" rtlCol="0">
            <a:spAutoFit/>
          </a:bodyPr>
          <a:lstStyle/>
          <a:p>
            <a:r>
              <a:rPr lang="en-GB" sz="1400" dirty="0">
                <a:latin typeface="Comic Sans MS" panose="030F0702030302020204" pitchFamily="66" charset="0"/>
              </a:rPr>
              <a:t>30°</a:t>
            </a:r>
          </a:p>
        </p:txBody>
      </p:sp>
      <p:sp>
        <p:nvSpPr>
          <p:cNvPr id="118" name="TextBox 117"/>
          <p:cNvSpPr txBox="1"/>
          <p:nvPr/>
        </p:nvSpPr>
        <p:spPr>
          <a:xfrm>
            <a:off x="6096000" y="3472218"/>
            <a:ext cx="437940" cy="307777"/>
          </a:xfrm>
          <a:prstGeom prst="rect">
            <a:avLst/>
          </a:prstGeom>
          <a:noFill/>
        </p:spPr>
        <p:txBody>
          <a:bodyPr wrap="none" rtlCol="0">
            <a:spAutoFit/>
          </a:bodyPr>
          <a:lstStyle/>
          <a:p>
            <a:r>
              <a:rPr lang="en-GB" sz="1400" dirty="0">
                <a:latin typeface="Comic Sans MS" panose="030F0702030302020204" pitchFamily="66" charset="0"/>
              </a:rPr>
              <a:t>Mg</a:t>
            </a:r>
          </a:p>
        </p:txBody>
      </p:sp>
      <p:sp>
        <p:nvSpPr>
          <p:cNvPr id="119" name="TextBox 118"/>
          <p:cNvSpPr txBox="1"/>
          <p:nvPr/>
        </p:nvSpPr>
        <p:spPr>
          <a:xfrm>
            <a:off x="6096000" y="2557818"/>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120" name="Straight Connector 119"/>
          <p:cNvCxnSpPr/>
          <p:nvPr/>
        </p:nvCxnSpPr>
        <p:spPr>
          <a:xfrm flipH="1">
            <a:off x="5334000" y="2938818"/>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6324600" y="2938818"/>
            <a:ext cx="9906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5334000" y="2329218"/>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V="1">
            <a:off x="7315200" y="2329218"/>
            <a:ext cx="0" cy="6096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4" name="Arc 123"/>
          <p:cNvSpPr/>
          <p:nvPr/>
        </p:nvSpPr>
        <p:spPr>
          <a:xfrm>
            <a:off x="5715000" y="2557818"/>
            <a:ext cx="914400" cy="914400"/>
          </a:xfrm>
          <a:prstGeom prst="arc">
            <a:avLst>
              <a:gd name="adj1" fmla="val 19804999"/>
              <a:gd name="adj2" fmla="val 2099123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5" name="Arc 124"/>
          <p:cNvSpPr/>
          <p:nvPr/>
        </p:nvSpPr>
        <p:spPr>
          <a:xfrm>
            <a:off x="6019800" y="2481618"/>
            <a:ext cx="914400" cy="914400"/>
          </a:xfrm>
          <a:prstGeom prst="arc">
            <a:avLst>
              <a:gd name="adj1" fmla="val 10791138"/>
              <a:gd name="adj2" fmla="val 12073922"/>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6" name="TextBox 125"/>
          <p:cNvSpPr txBox="1"/>
          <p:nvPr/>
        </p:nvSpPr>
        <p:spPr>
          <a:xfrm>
            <a:off x="5638800" y="2702902"/>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127" name="TextBox 126"/>
          <p:cNvSpPr txBox="1"/>
          <p:nvPr/>
        </p:nvSpPr>
        <p:spPr>
          <a:xfrm>
            <a:off x="6553199" y="2702902"/>
            <a:ext cx="436338" cy="276999"/>
          </a:xfrm>
          <a:prstGeom prst="rect">
            <a:avLst/>
          </a:prstGeom>
          <a:noFill/>
        </p:spPr>
        <p:txBody>
          <a:bodyPr wrap="none" rtlCol="0">
            <a:spAutoFit/>
          </a:bodyPr>
          <a:lstStyle/>
          <a:p>
            <a:r>
              <a:rPr lang="en-GB" sz="1200" dirty="0">
                <a:latin typeface="Comic Sans MS" panose="030F0702030302020204" pitchFamily="66" charset="0"/>
              </a:rPr>
              <a:t>30°</a:t>
            </a:r>
          </a:p>
        </p:txBody>
      </p:sp>
      <p:sp>
        <p:nvSpPr>
          <p:cNvPr id="128" name="TextBox 127"/>
          <p:cNvSpPr txBox="1"/>
          <p:nvPr/>
        </p:nvSpPr>
        <p:spPr>
          <a:xfrm>
            <a:off x="5486400" y="2938818"/>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129" name="TextBox 128"/>
          <p:cNvSpPr txBox="1"/>
          <p:nvPr/>
        </p:nvSpPr>
        <p:spPr>
          <a:xfrm>
            <a:off x="6477000" y="2938818"/>
            <a:ext cx="712054" cy="276999"/>
          </a:xfrm>
          <a:prstGeom prst="rect">
            <a:avLst/>
          </a:prstGeom>
          <a:noFill/>
        </p:spPr>
        <p:txBody>
          <a:bodyPr wrap="none" rtlCol="0">
            <a:spAutoFit/>
          </a:bodyPr>
          <a:lstStyle/>
          <a:p>
            <a:r>
              <a:rPr lang="en-GB" sz="1200" dirty="0">
                <a:latin typeface="Comic Sans MS" panose="030F0702030302020204" pitchFamily="66" charset="0"/>
              </a:rPr>
              <a:t>Tcos30</a:t>
            </a:r>
          </a:p>
        </p:txBody>
      </p:sp>
      <p:sp>
        <p:nvSpPr>
          <p:cNvPr id="130" name="TextBox 129"/>
          <p:cNvSpPr txBox="1"/>
          <p:nvPr/>
        </p:nvSpPr>
        <p:spPr>
          <a:xfrm>
            <a:off x="4648200" y="2481618"/>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p:sp>
        <p:nvSpPr>
          <p:cNvPr id="131" name="TextBox 130"/>
          <p:cNvSpPr txBox="1"/>
          <p:nvPr/>
        </p:nvSpPr>
        <p:spPr>
          <a:xfrm>
            <a:off x="7315200" y="2481618"/>
            <a:ext cx="676788" cy="276999"/>
          </a:xfrm>
          <a:prstGeom prst="rect">
            <a:avLst/>
          </a:prstGeom>
          <a:noFill/>
        </p:spPr>
        <p:txBody>
          <a:bodyPr wrap="none" rtlCol="0">
            <a:spAutoFit/>
          </a:bodyPr>
          <a:lstStyle/>
          <a:p>
            <a:r>
              <a:rPr lang="en-GB" sz="1200" dirty="0">
                <a:latin typeface="Comic Sans MS" panose="030F0702030302020204" pitchFamily="66" charset="0"/>
              </a:rPr>
              <a:t>Tsin30</a:t>
            </a:r>
          </a:p>
        </p:txBody>
      </p:sp>
      <p:cxnSp>
        <p:nvCxnSpPr>
          <p:cNvPr id="132" name="Straight Connector 131"/>
          <p:cNvCxnSpPr/>
          <p:nvPr/>
        </p:nvCxnSpPr>
        <p:spPr>
          <a:xfrm>
            <a:off x="4419600" y="1795818"/>
            <a:ext cx="190500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Oval 132"/>
          <p:cNvSpPr/>
          <p:nvPr/>
        </p:nvSpPr>
        <p:spPr>
          <a:xfrm>
            <a:off x="6248400" y="286261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3930556" y="3749457"/>
            <a:ext cx="4790364" cy="3108543"/>
          </a:xfrm>
          <a:prstGeom prst="rect">
            <a:avLst/>
          </a:prstGeom>
          <a:noFill/>
        </p:spPr>
        <p:txBody>
          <a:bodyPr wrap="square" rtlCol="0">
            <a:spAutoFit/>
          </a:bodyPr>
          <a:lstStyle/>
          <a:p>
            <a:pPr algn="ctr"/>
            <a:r>
              <a:rPr lang="en-GB" sz="1400" dirty="0">
                <a:latin typeface="Comic Sans MS" panose="030F0702030302020204" pitchFamily="66" charset="0"/>
              </a:rPr>
              <a:t>Another point that is very important relates to the Mass attached to the string.</a:t>
            </a:r>
          </a:p>
          <a:p>
            <a:pPr algn="ctr"/>
            <a:endParaRPr lang="en-GB" sz="1400" dirty="0">
              <a:latin typeface="Comic Sans MS" panose="030F0702030302020204" pitchFamily="66" charset="0"/>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The Mass will always move vertically downwards below the point where it is first attached, if it is a single string, or two identical strings</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So if the mass was placed </a:t>
            </a:r>
            <a:r>
              <a:rPr lang="en-GB" sz="1400" baseline="30000" dirty="0">
                <a:solidFill>
                  <a:srgbClr val="FF0000"/>
                </a:solidFill>
                <a:latin typeface="Comic Sans MS" panose="030F0702030302020204" pitchFamily="66" charset="0"/>
                <a:sym typeface="Wingdings" panose="05000000000000000000" pitchFamily="2" charset="2"/>
              </a:rPr>
              <a:t>3</a:t>
            </a:r>
            <a:r>
              <a:rPr lang="en-GB" sz="1400" dirty="0">
                <a:solidFill>
                  <a:srgbClr val="FF0000"/>
                </a:solidFill>
                <a:latin typeface="Comic Sans MS" panose="030F0702030302020204" pitchFamily="66" charset="0"/>
                <a:sym typeface="Wingdings" panose="05000000000000000000" pitchFamily="2" charset="2"/>
              </a:rPr>
              <a:t>/</a:t>
            </a:r>
            <a:r>
              <a:rPr lang="en-GB" sz="1400" baseline="-25000" dirty="0">
                <a:solidFill>
                  <a:srgbClr val="FF0000"/>
                </a:solidFill>
                <a:latin typeface="Comic Sans MS" panose="030F0702030302020204" pitchFamily="66" charset="0"/>
                <a:sym typeface="Wingdings" panose="05000000000000000000" pitchFamily="2" charset="2"/>
              </a:rPr>
              <a:t>4</a:t>
            </a:r>
            <a:r>
              <a:rPr lang="en-GB" sz="1400" dirty="0">
                <a:solidFill>
                  <a:srgbClr val="FF0000"/>
                </a:solidFill>
                <a:latin typeface="Comic Sans MS" panose="030F0702030302020204" pitchFamily="66" charset="0"/>
                <a:sym typeface="Wingdings" panose="05000000000000000000" pitchFamily="2" charset="2"/>
              </a:rPr>
              <a:t> of the way along a string, when it moves down it will not move towards the centre (as it is fixed to the string)</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If the example had 2 different strings, then the Mass could change its position as one may stretch more than the other…</a:t>
            </a:r>
            <a:endParaRPr lang="en-GB" sz="1400" dirty="0">
              <a:solidFill>
                <a:srgbClr val="FF0000"/>
              </a:solidFill>
              <a:latin typeface="Comic Sans MS" panose="030F0702030302020204" pitchFamily="66" charset="0"/>
            </a:endParaRPr>
          </a:p>
        </p:txBody>
      </p:sp>
      <p:sp>
        <p:nvSpPr>
          <p:cNvPr id="47" name="TextBox 46"/>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69263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linds(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xEl>
                                              <p:pRg st="2" end="2"/>
                                            </p:txEl>
                                          </p:spTgt>
                                        </p:tgtEl>
                                        <p:attrNameLst>
                                          <p:attrName>style.visibility</p:attrName>
                                        </p:attrNameLst>
                                      </p:cBhvr>
                                      <p:to>
                                        <p:strVal val="visible"/>
                                      </p:to>
                                    </p:set>
                                    <p:animEffect transition="in" filter="blinds(horizontal)">
                                      <p:cBhvr>
                                        <p:cTn id="12" dur="500"/>
                                        <p:tgtEl>
                                          <p:spTgt spid="2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Effect transition="in" filter="blinds(horizontal)">
                                      <p:cBhvr>
                                        <p:cTn id="17" dur="500"/>
                                        <p:tgtEl>
                                          <p:spTgt spid="2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xEl>
                                              <p:pRg st="6" end="6"/>
                                            </p:txEl>
                                          </p:spTgt>
                                        </p:tgtEl>
                                        <p:attrNameLst>
                                          <p:attrName>style.visibility</p:attrName>
                                        </p:attrNameLst>
                                      </p:cBhvr>
                                      <p:to>
                                        <p:strVal val="visible"/>
                                      </p:to>
                                    </p:set>
                                    <p:animEffect transition="in" filter="blinds(horizontal)">
                                      <p:cBhvr>
                                        <p:cTn id="22" dur="500"/>
                                        <p:tgtEl>
                                          <p:spTgt spid="2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has natural length 2m and modulus of elasticity 98N. One end of the string is attached to a fixed point O and the other end is attached to a particle P of mass 4kg. The particle is held in equilibrium by a horizontal force of magnitude 28N, with OP making an angle </a:t>
            </a:r>
            <a:r>
              <a:rPr lang="el-GR" sz="1400" dirty="0">
                <a:latin typeface="Comic Sans MS" pitchFamily="66" charset="0"/>
              </a:rPr>
              <a:t>θ</a:t>
            </a:r>
            <a:r>
              <a:rPr lang="en-GB" sz="1400" dirty="0">
                <a:latin typeface="Comic Sans MS" pitchFamily="66" charset="0"/>
              </a:rPr>
              <a:t> with the vertical, as shown. </a:t>
            </a:r>
          </a:p>
          <a:p>
            <a:pPr marL="0" indent="0" algn="ctr">
              <a:buNone/>
            </a:pPr>
            <a:r>
              <a:rPr lang="en-GB" sz="1400" dirty="0">
                <a:latin typeface="Comic Sans MS" pitchFamily="66" charset="0"/>
              </a:rPr>
              <a:t>Find:</a:t>
            </a:r>
          </a:p>
          <a:p>
            <a:pPr marL="0" indent="0" algn="ctr">
              <a:buNone/>
            </a:pPr>
            <a:endParaRPr lang="en-GB" sz="1400" dirty="0">
              <a:latin typeface="Comic Sans MS" pitchFamily="66" charset="0"/>
            </a:endParaRPr>
          </a:p>
          <a:p>
            <a:pPr algn="ctr">
              <a:buAutoNum type="alphaLcParenR"/>
            </a:pPr>
            <a:r>
              <a:rPr lang="en-GB" sz="1400" dirty="0">
                <a:latin typeface="Comic Sans MS" pitchFamily="66" charset="0"/>
              </a:rPr>
              <a:t>The value of </a:t>
            </a:r>
            <a:r>
              <a:rPr lang="el-GR" sz="1400" dirty="0">
                <a:latin typeface="Comic Sans MS" pitchFamily="66" charset="0"/>
              </a:rPr>
              <a:t>θ</a:t>
            </a:r>
            <a:endParaRPr lang="en-GB" sz="1400" dirty="0">
              <a:latin typeface="Comic Sans MS" pitchFamily="66" charset="0"/>
            </a:endParaRPr>
          </a:p>
          <a:p>
            <a:pPr algn="ctr">
              <a:buAutoNum type="alphaLcParenR"/>
            </a:pPr>
            <a:r>
              <a:rPr lang="en-GB" sz="1400" dirty="0">
                <a:latin typeface="Comic Sans MS" pitchFamily="66" charset="0"/>
              </a:rPr>
              <a:t>The length OP</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47" name="Straight Connector 46"/>
          <p:cNvCxnSpPr/>
          <p:nvPr/>
        </p:nvCxnSpPr>
        <p:spPr>
          <a:xfrm>
            <a:off x="4267200" y="16002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72000" y="1600200"/>
            <a:ext cx="0" cy="1371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72000" y="1600200"/>
            <a:ext cx="1219200" cy="13716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35556" y="1784404"/>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cxnSp>
        <p:nvCxnSpPr>
          <p:cNvPr id="61" name="Straight Connector 60"/>
          <p:cNvCxnSpPr/>
          <p:nvPr/>
        </p:nvCxnSpPr>
        <p:spPr>
          <a:xfrm flipH="1" flipV="1">
            <a:off x="4972050" y="2047875"/>
            <a:ext cx="819152" cy="923926"/>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91200" y="2971800"/>
            <a:ext cx="0" cy="76200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791200" y="2971800"/>
            <a:ext cx="7620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53200" y="2819400"/>
            <a:ext cx="545342" cy="307777"/>
          </a:xfrm>
          <a:prstGeom prst="rect">
            <a:avLst/>
          </a:prstGeom>
          <a:noFill/>
        </p:spPr>
        <p:txBody>
          <a:bodyPr wrap="none" rtlCol="0">
            <a:spAutoFit/>
          </a:bodyPr>
          <a:lstStyle/>
          <a:p>
            <a:r>
              <a:rPr lang="en-GB" sz="1400" dirty="0">
                <a:latin typeface="Comic Sans MS" panose="030F0702030302020204" pitchFamily="66" charset="0"/>
              </a:rPr>
              <a:t>28N</a:t>
            </a:r>
          </a:p>
        </p:txBody>
      </p:sp>
      <p:sp>
        <p:nvSpPr>
          <p:cNvPr id="73" name="TextBox 72"/>
          <p:cNvSpPr txBox="1"/>
          <p:nvPr/>
        </p:nvSpPr>
        <p:spPr>
          <a:xfrm>
            <a:off x="5843517" y="3433549"/>
            <a:ext cx="388248" cy="307777"/>
          </a:xfrm>
          <a:prstGeom prst="rect">
            <a:avLst/>
          </a:prstGeom>
          <a:noFill/>
        </p:spPr>
        <p:txBody>
          <a:bodyPr wrap="none" rtlCol="0">
            <a:spAutoFit/>
          </a:bodyPr>
          <a:lstStyle/>
          <a:p>
            <a:r>
              <a:rPr lang="en-GB" sz="1400" dirty="0">
                <a:latin typeface="Comic Sans MS" panose="030F0702030302020204" pitchFamily="66" charset="0"/>
              </a:rPr>
              <a:t>4g</a:t>
            </a:r>
          </a:p>
        </p:txBody>
      </p:sp>
      <p:sp>
        <p:nvSpPr>
          <p:cNvPr id="74" name="TextBox 73"/>
          <p:cNvSpPr txBox="1"/>
          <p:nvPr/>
        </p:nvSpPr>
        <p:spPr>
          <a:xfrm>
            <a:off x="5277134" y="2139287"/>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75" name="TextBox 74"/>
          <p:cNvSpPr txBox="1"/>
          <p:nvPr/>
        </p:nvSpPr>
        <p:spPr>
          <a:xfrm>
            <a:off x="4419600" y="1295400"/>
            <a:ext cx="327334" cy="307777"/>
          </a:xfrm>
          <a:prstGeom prst="rect">
            <a:avLst/>
          </a:prstGeom>
          <a:noFill/>
        </p:spPr>
        <p:txBody>
          <a:bodyPr wrap="none" rtlCol="0">
            <a:spAutoFit/>
          </a:bodyPr>
          <a:lstStyle/>
          <a:p>
            <a:r>
              <a:rPr lang="en-GB" sz="1400" dirty="0">
                <a:latin typeface="Comic Sans MS" panose="030F0702030302020204" pitchFamily="66" charset="0"/>
              </a:rPr>
              <a:t>O</a:t>
            </a:r>
          </a:p>
        </p:txBody>
      </p:sp>
      <p:sp>
        <p:nvSpPr>
          <p:cNvPr id="76" name="TextBox 75"/>
          <p:cNvSpPr txBox="1"/>
          <p:nvPr/>
        </p:nvSpPr>
        <p:spPr>
          <a:xfrm>
            <a:off x="5715000" y="2667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78" name="Straight Connector 77"/>
          <p:cNvCxnSpPr/>
          <p:nvPr/>
        </p:nvCxnSpPr>
        <p:spPr>
          <a:xfrm flipH="1">
            <a:off x="4953000" y="2971800"/>
            <a:ext cx="7620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953000" y="2057400"/>
            <a:ext cx="0" cy="9144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Arc 31"/>
          <p:cNvSpPr/>
          <p:nvPr/>
        </p:nvSpPr>
        <p:spPr>
          <a:xfrm>
            <a:off x="4452730" y="1415332"/>
            <a:ext cx="914400" cy="914400"/>
          </a:xfrm>
          <a:prstGeom prst="arc">
            <a:avLst>
              <a:gd name="adj1" fmla="val 3472197"/>
              <a:gd name="adj2" fmla="val 50784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Arc 84"/>
          <p:cNvSpPr/>
          <p:nvPr/>
        </p:nvSpPr>
        <p:spPr>
          <a:xfrm>
            <a:off x="4048539" y="931627"/>
            <a:ext cx="914400" cy="914400"/>
          </a:xfrm>
          <a:prstGeom prst="arc">
            <a:avLst>
              <a:gd name="adj1" fmla="val 3670705"/>
              <a:gd name="adj2" fmla="val 49476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p:cNvSpPr txBox="1"/>
          <p:nvPr/>
        </p:nvSpPr>
        <p:spPr>
          <a:xfrm>
            <a:off x="4942637" y="2279904"/>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33" name="TextBox 32"/>
          <p:cNvSpPr txBox="1"/>
          <p:nvPr/>
        </p:nvSpPr>
        <p:spPr>
          <a:xfrm>
            <a:off x="5072933" y="2965836"/>
            <a:ext cx="647934" cy="307777"/>
          </a:xfrm>
          <a:prstGeom prst="rect">
            <a:avLst/>
          </a:prstGeom>
          <a:noFill/>
        </p:spPr>
        <p:txBody>
          <a:bodyPr wrap="none" rtlCol="0">
            <a:spAutoFit/>
          </a:bodyPr>
          <a:lstStyle/>
          <a:p>
            <a:r>
              <a:rPr lang="en-GB" sz="1400" dirty="0" err="1">
                <a:latin typeface="Comic Sans MS" panose="030F0702030302020204" pitchFamily="66" charset="0"/>
              </a:rPr>
              <a:t>Tsin</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88" name="TextBox 87"/>
          <p:cNvSpPr txBox="1"/>
          <p:nvPr/>
        </p:nvSpPr>
        <p:spPr>
          <a:xfrm rot="16200000">
            <a:off x="4454056" y="2378766"/>
            <a:ext cx="691215" cy="307777"/>
          </a:xfrm>
          <a:prstGeom prst="rect">
            <a:avLst/>
          </a:prstGeom>
          <a:noFill/>
        </p:spPr>
        <p:txBody>
          <a:bodyPr wrap="none" rtlCol="0">
            <a:spAutoFit/>
          </a:bodyPr>
          <a:lstStyle/>
          <a:p>
            <a:r>
              <a:rPr lang="en-GB" sz="1400" dirty="0" err="1">
                <a:latin typeface="Comic Sans MS" panose="030F0702030302020204" pitchFamily="66" charset="0"/>
              </a:rPr>
              <a:t>Tcos</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66" name="Oval 65"/>
          <p:cNvSpPr/>
          <p:nvPr/>
        </p:nvSpPr>
        <p:spPr>
          <a:xfrm>
            <a:off x="5715000" y="288166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4038600" y="4191000"/>
            <a:ext cx="2028119" cy="307777"/>
          </a:xfrm>
          <a:prstGeom prst="rect">
            <a:avLst/>
          </a:prstGeom>
          <a:noFill/>
        </p:spPr>
        <p:txBody>
          <a:bodyPr wrap="none" rtlCol="0">
            <a:spAutoFit/>
          </a:bodyPr>
          <a:lstStyle/>
          <a:p>
            <a:r>
              <a:rPr lang="en-GB" sz="1400" u="sng" dirty="0">
                <a:latin typeface="Comic Sans MS" panose="030F0702030302020204" pitchFamily="66" charset="0"/>
              </a:rPr>
              <a:t>Resolving Horizontally</a:t>
            </a:r>
          </a:p>
        </p:txBody>
      </p:sp>
      <p:sp>
        <p:nvSpPr>
          <p:cNvPr id="90" name="TextBox 89"/>
          <p:cNvSpPr txBox="1"/>
          <p:nvPr/>
        </p:nvSpPr>
        <p:spPr>
          <a:xfrm>
            <a:off x="6865883" y="4191000"/>
            <a:ext cx="1818126" cy="307777"/>
          </a:xfrm>
          <a:prstGeom prst="rect">
            <a:avLst/>
          </a:prstGeom>
          <a:noFill/>
        </p:spPr>
        <p:txBody>
          <a:bodyPr wrap="none" rtlCol="0">
            <a:spAutoFit/>
          </a:bodyPr>
          <a:lstStyle/>
          <a:p>
            <a:r>
              <a:rPr lang="en-GB" sz="1400" u="sng" dirty="0">
                <a:latin typeface="Comic Sans MS" panose="030F0702030302020204" pitchFamily="66" charset="0"/>
              </a:rPr>
              <a:t>Resolving Vertically</a:t>
            </a:r>
          </a:p>
        </p:txBody>
      </p:sp>
      <mc:AlternateContent xmlns:mc="http://schemas.openxmlformats.org/markup-compatibility/2006" xmlns:a14="http://schemas.microsoft.com/office/drawing/2010/main">
        <mc:Choice Requires="a14">
          <p:sp>
            <p:nvSpPr>
              <p:cNvPr id="35" name="TextBox 34"/>
              <p:cNvSpPr txBox="1"/>
              <p:nvPr/>
            </p:nvSpPr>
            <p:spPr>
              <a:xfrm>
                <a:off x="4419600" y="4572000"/>
                <a:ext cx="9224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𝐹</m:t>
                      </m:r>
                      <m:r>
                        <a:rPr lang="en-GB" sz="1600" b="0" i="1" smtClean="0">
                          <a:latin typeface="Cambria Math"/>
                        </a:rPr>
                        <m:t>=</m:t>
                      </m:r>
                      <m:r>
                        <a:rPr lang="en-GB" sz="1600" b="0" i="1" smtClean="0">
                          <a:latin typeface="Cambria Math"/>
                        </a:rPr>
                        <m:t>𝑚𝑎</m:t>
                      </m:r>
                    </m:oMath>
                  </m:oMathPara>
                </a14:m>
                <a:endParaRPr lang="en-GB"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419600" y="4572000"/>
                <a:ext cx="922432" cy="33855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2" name="TextBox 91"/>
              <p:cNvSpPr txBox="1"/>
              <p:nvPr/>
            </p:nvSpPr>
            <p:spPr>
              <a:xfrm>
                <a:off x="3581400" y="5181600"/>
                <a:ext cx="160614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𝑇𝑠𝑖𝑛</m:t>
                      </m:r>
                      <m:r>
                        <a:rPr lang="en-GB" sz="1600" b="0" i="1" smtClean="0">
                          <a:latin typeface="Cambria Math"/>
                          <a:ea typeface="Cambria Math"/>
                        </a:rPr>
                        <m:t>𝜃</m:t>
                      </m:r>
                      <m:r>
                        <a:rPr lang="en-GB" sz="1600" b="0" i="1" smtClean="0">
                          <a:latin typeface="Cambria Math"/>
                          <a:ea typeface="Cambria Math"/>
                        </a:rPr>
                        <m:t>−28=0</m:t>
                      </m:r>
                    </m:oMath>
                  </m:oMathPara>
                </a14:m>
                <a:endParaRPr lang="en-GB" sz="1600" dirty="0"/>
              </a:p>
            </p:txBody>
          </p:sp>
        </mc:Choice>
        <mc:Fallback xmlns="">
          <p:sp>
            <p:nvSpPr>
              <p:cNvPr id="92" name="TextBox 91"/>
              <p:cNvSpPr txBox="1">
                <a:spLocks noRot="1" noChangeAspect="1" noMove="1" noResize="1" noEditPoints="1" noAdjustHandles="1" noChangeArrowheads="1" noChangeShapeType="1" noTextEdit="1"/>
              </p:cNvSpPr>
              <p:nvPr/>
            </p:nvSpPr>
            <p:spPr>
              <a:xfrm>
                <a:off x="3581400" y="5181600"/>
                <a:ext cx="1606145" cy="338554"/>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3" name="TextBox 92"/>
              <p:cNvSpPr txBox="1"/>
              <p:nvPr/>
            </p:nvSpPr>
            <p:spPr>
              <a:xfrm>
                <a:off x="4038600" y="57150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𝑇𝑠𝑖𝑛</m:t>
                      </m:r>
                      <m:r>
                        <a:rPr lang="en-GB" sz="1600" b="0" i="1" smtClean="0">
                          <a:latin typeface="Cambria Math"/>
                          <a:ea typeface="Cambria Math"/>
                        </a:rPr>
                        <m:t>𝜃</m:t>
                      </m:r>
                      <m:r>
                        <a:rPr lang="en-GB" sz="1600" b="0" i="1" smtClean="0">
                          <a:latin typeface="Cambria Math"/>
                          <a:ea typeface="Cambria Math"/>
                        </a:rPr>
                        <m:t>=28</m:t>
                      </m:r>
                    </m:oMath>
                  </m:oMathPara>
                </a14:m>
                <a:endParaRPr lang="en-GB" sz="1600" dirty="0"/>
              </a:p>
            </p:txBody>
          </p:sp>
        </mc:Choice>
        <mc:Fallback xmlns="">
          <p:sp>
            <p:nvSpPr>
              <p:cNvPr id="93" name="TextBox 92"/>
              <p:cNvSpPr txBox="1">
                <a:spLocks noRot="1" noChangeAspect="1" noMove="1" noResize="1" noEditPoints="1" noAdjustHandles="1" noChangeArrowheads="1" noChangeShapeType="1" noTextEdit="1"/>
              </p:cNvSpPr>
              <p:nvPr/>
            </p:nvSpPr>
            <p:spPr>
              <a:xfrm>
                <a:off x="4038600" y="5715000"/>
                <a:ext cx="1295400" cy="338554"/>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1371600" y="55626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𝑇𝑠𝑖𝑛</m:t>
                      </m:r>
                      <m:r>
                        <a:rPr lang="en-GB" sz="1600" b="0" i="1" smtClean="0">
                          <a:latin typeface="Cambria Math"/>
                          <a:ea typeface="Cambria Math"/>
                        </a:rPr>
                        <m:t>𝜃</m:t>
                      </m:r>
                      <m:r>
                        <a:rPr lang="en-GB" sz="1600" b="0" i="1" smtClean="0">
                          <a:latin typeface="Cambria Math"/>
                          <a:ea typeface="Cambria Math"/>
                        </a:rPr>
                        <m:t>=28</m:t>
                      </m:r>
                    </m:oMath>
                  </m:oMathPara>
                </a14:m>
                <a:endParaRPr lang="en-GB" sz="1600" dirty="0"/>
              </a:p>
            </p:txBody>
          </p:sp>
        </mc:Choice>
        <mc:Fallback xmlns="">
          <p:sp>
            <p:nvSpPr>
              <p:cNvPr id="94" name="TextBox 93"/>
              <p:cNvSpPr txBox="1">
                <a:spLocks noRot="1" noChangeAspect="1" noMove="1" noResize="1" noEditPoints="1" noAdjustHandles="1" noChangeArrowheads="1" noChangeShapeType="1" noTextEdit="1"/>
              </p:cNvSpPr>
              <p:nvPr/>
            </p:nvSpPr>
            <p:spPr>
              <a:xfrm>
                <a:off x="1371600" y="5562600"/>
                <a:ext cx="1295400" cy="338554"/>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4" name="TextBox 133"/>
              <p:cNvSpPr txBox="1"/>
              <p:nvPr/>
            </p:nvSpPr>
            <p:spPr>
              <a:xfrm>
                <a:off x="7246883" y="4648200"/>
                <a:ext cx="9224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𝐹</m:t>
                      </m:r>
                      <m:r>
                        <a:rPr lang="en-GB" sz="1600" b="0" i="1" smtClean="0">
                          <a:latin typeface="Cambria Math"/>
                        </a:rPr>
                        <m:t>=</m:t>
                      </m:r>
                      <m:r>
                        <a:rPr lang="en-GB" sz="1600" b="0" i="1" smtClean="0">
                          <a:latin typeface="Cambria Math"/>
                        </a:rPr>
                        <m:t>𝑚𝑎</m:t>
                      </m:r>
                    </m:oMath>
                  </m:oMathPara>
                </a14:m>
                <a:endParaRPr lang="en-GB" sz="1600" dirty="0"/>
              </a:p>
            </p:txBody>
          </p:sp>
        </mc:Choice>
        <mc:Fallback xmlns="">
          <p:sp>
            <p:nvSpPr>
              <p:cNvPr id="134" name="TextBox 133"/>
              <p:cNvSpPr txBox="1">
                <a:spLocks noRot="1" noChangeAspect="1" noMove="1" noResize="1" noEditPoints="1" noAdjustHandles="1" noChangeArrowheads="1" noChangeShapeType="1" noTextEdit="1"/>
              </p:cNvSpPr>
              <p:nvPr/>
            </p:nvSpPr>
            <p:spPr>
              <a:xfrm>
                <a:off x="7246883" y="4648200"/>
                <a:ext cx="922432" cy="338554"/>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5" name="TextBox 134"/>
              <p:cNvSpPr txBox="1"/>
              <p:nvPr/>
            </p:nvSpPr>
            <p:spPr>
              <a:xfrm>
                <a:off x="6408683" y="5181600"/>
                <a:ext cx="1641731"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𝑇𝑐𝑜𝑠</m:t>
                      </m:r>
                      <m:r>
                        <a:rPr lang="en-GB" sz="1600" b="0" i="1" smtClean="0">
                          <a:latin typeface="Cambria Math"/>
                          <a:ea typeface="Cambria Math"/>
                        </a:rPr>
                        <m:t>𝜃</m:t>
                      </m:r>
                      <m:r>
                        <a:rPr lang="en-GB" sz="1600" b="0" i="1" smtClean="0">
                          <a:latin typeface="Cambria Math"/>
                          <a:ea typeface="Cambria Math"/>
                        </a:rPr>
                        <m:t>−4</m:t>
                      </m:r>
                      <m:r>
                        <a:rPr lang="en-GB" sz="1600" b="0" i="1" smtClean="0">
                          <a:latin typeface="Cambria Math"/>
                          <a:ea typeface="Cambria Math"/>
                        </a:rPr>
                        <m:t>𝑔</m:t>
                      </m:r>
                      <m:r>
                        <a:rPr lang="en-GB" sz="1600" b="0" i="1" smtClean="0">
                          <a:latin typeface="Cambria Math"/>
                        </a:rPr>
                        <m:t>=0</m:t>
                      </m:r>
                    </m:oMath>
                  </m:oMathPara>
                </a14:m>
                <a:endParaRPr lang="en-GB" sz="1600" dirty="0"/>
              </a:p>
            </p:txBody>
          </p:sp>
        </mc:Choice>
        <mc:Fallback xmlns="">
          <p:sp>
            <p:nvSpPr>
              <p:cNvPr id="135" name="TextBox 134"/>
              <p:cNvSpPr txBox="1">
                <a:spLocks noRot="1" noChangeAspect="1" noMove="1" noResize="1" noEditPoints="1" noAdjustHandles="1" noChangeArrowheads="1" noChangeShapeType="1" noTextEdit="1"/>
              </p:cNvSpPr>
              <p:nvPr/>
            </p:nvSpPr>
            <p:spPr>
              <a:xfrm>
                <a:off x="6408683" y="5181600"/>
                <a:ext cx="1641731" cy="338554"/>
              </a:xfrm>
              <a:prstGeom prst="rect">
                <a:avLst/>
              </a:prstGeom>
              <a:blipFill rotWithShape="1">
                <a:blip r:embed="rId10"/>
                <a:stretch>
                  <a:fillRect b="-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6" name="TextBox 135"/>
              <p:cNvSpPr txBox="1"/>
              <p:nvPr/>
            </p:nvSpPr>
            <p:spPr>
              <a:xfrm>
                <a:off x="6865883" y="57150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𝑇𝑐𝑜𝑠</m:t>
                      </m:r>
                      <m:r>
                        <a:rPr lang="en-GB" sz="1600" b="0" i="1" smtClean="0">
                          <a:latin typeface="Cambria Math"/>
                          <a:ea typeface="Cambria Math"/>
                        </a:rPr>
                        <m:t>𝜃</m:t>
                      </m:r>
                      <m:r>
                        <a:rPr lang="en-GB" sz="1600" b="0" i="1" smtClean="0">
                          <a:latin typeface="Cambria Math"/>
                          <a:ea typeface="Cambria Math"/>
                        </a:rPr>
                        <m:t>=4</m:t>
                      </m:r>
                      <m:r>
                        <a:rPr lang="en-GB" sz="1600" b="0" i="1" smtClean="0">
                          <a:latin typeface="Cambria Math"/>
                          <a:ea typeface="Cambria Math"/>
                        </a:rPr>
                        <m:t>𝑔</m:t>
                      </m:r>
                    </m:oMath>
                  </m:oMathPara>
                </a14:m>
                <a:endParaRPr lang="en-GB" sz="1600" dirty="0"/>
              </a:p>
            </p:txBody>
          </p:sp>
        </mc:Choice>
        <mc:Fallback xmlns="">
          <p:sp>
            <p:nvSpPr>
              <p:cNvPr id="136" name="TextBox 135"/>
              <p:cNvSpPr txBox="1">
                <a:spLocks noRot="1" noChangeAspect="1" noMove="1" noResize="1" noEditPoints="1" noAdjustHandles="1" noChangeArrowheads="1" noChangeShapeType="1" noTextEdit="1"/>
              </p:cNvSpPr>
              <p:nvPr/>
            </p:nvSpPr>
            <p:spPr>
              <a:xfrm>
                <a:off x="6865883" y="5715000"/>
                <a:ext cx="1295400" cy="338554"/>
              </a:xfrm>
              <a:prstGeom prst="rect">
                <a:avLst/>
              </a:prstGeom>
              <a:blipFill rotWithShape="1">
                <a:blip r:embed="rId11"/>
                <a:stretch>
                  <a:fillRect b="-7273"/>
                </a:stretch>
              </a:blipFill>
            </p:spPr>
            <p:txBody>
              <a:bodyPr/>
              <a:lstStyle/>
              <a:p>
                <a:r>
                  <a:rPr lang="en-GB">
                    <a:noFill/>
                  </a:rPr>
                  <a:t> </a:t>
                </a:r>
              </a:p>
            </p:txBody>
          </p:sp>
        </mc:Fallback>
      </mc:AlternateContent>
      <p:sp>
        <p:nvSpPr>
          <p:cNvPr id="137" name="Arc 136"/>
          <p:cNvSpPr/>
          <p:nvPr/>
        </p:nvSpPr>
        <p:spPr>
          <a:xfrm>
            <a:off x="5181600" y="47244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8" name="TextBox 137"/>
          <p:cNvSpPr txBox="1"/>
          <p:nvPr/>
        </p:nvSpPr>
        <p:spPr>
          <a:xfrm>
            <a:off x="5418160" y="4724400"/>
            <a:ext cx="906439"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mc:AlternateContent xmlns:mc="http://schemas.openxmlformats.org/markup-compatibility/2006" xmlns:a14="http://schemas.microsoft.com/office/drawing/2010/main">
        <mc:Choice Requires="a14">
          <p:sp>
            <p:nvSpPr>
              <p:cNvPr id="139" name="TextBox 138"/>
              <p:cNvSpPr txBox="1"/>
              <p:nvPr/>
            </p:nvSpPr>
            <p:spPr>
              <a:xfrm>
                <a:off x="1371600" y="59436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𝑇𝑐𝑜𝑠</m:t>
                      </m:r>
                      <m:r>
                        <a:rPr lang="en-GB" sz="1600" b="0" i="1" smtClean="0">
                          <a:latin typeface="Cambria Math"/>
                          <a:ea typeface="Cambria Math"/>
                        </a:rPr>
                        <m:t>𝜃</m:t>
                      </m:r>
                      <m:r>
                        <a:rPr lang="en-GB" sz="1600" b="0" i="1" smtClean="0">
                          <a:latin typeface="Cambria Math"/>
                          <a:ea typeface="Cambria Math"/>
                        </a:rPr>
                        <m:t>=4</m:t>
                      </m:r>
                      <m:r>
                        <a:rPr lang="en-GB" sz="1600" b="0" i="1" smtClean="0">
                          <a:latin typeface="Cambria Math"/>
                          <a:ea typeface="Cambria Math"/>
                        </a:rPr>
                        <m:t>𝑔</m:t>
                      </m:r>
                    </m:oMath>
                  </m:oMathPara>
                </a14:m>
                <a:endParaRPr lang="en-GB" sz="1600" dirty="0"/>
              </a:p>
            </p:txBody>
          </p:sp>
        </mc:Choice>
        <mc:Fallback xmlns="">
          <p:sp>
            <p:nvSpPr>
              <p:cNvPr id="139" name="TextBox 138"/>
              <p:cNvSpPr txBox="1">
                <a:spLocks noRot="1" noChangeAspect="1" noMove="1" noResize="1" noEditPoints="1" noAdjustHandles="1" noChangeArrowheads="1" noChangeShapeType="1" noTextEdit="1"/>
              </p:cNvSpPr>
              <p:nvPr/>
            </p:nvSpPr>
            <p:spPr>
              <a:xfrm>
                <a:off x="1371600" y="5943600"/>
                <a:ext cx="1295400" cy="338554"/>
              </a:xfrm>
              <a:prstGeom prst="rect">
                <a:avLst/>
              </a:prstGeom>
              <a:blipFill rotWithShape="1">
                <a:blip r:embed="rId12"/>
                <a:stretch>
                  <a:fillRect b="-7143"/>
                </a:stretch>
              </a:blipFill>
            </p:spPr>
            <p:txBody>
              <a:bodyPr/>
              <a:lstStyle/>
              <a:p>
                <a:r>
                  <a:rPr lang="en-GB">
                    <a:noFill/>
                  </a:rPr>
                  <a:t> </a:t>
                </a:r>
              </a:p>
            </p:txBody>
          </p:sp>
        </mc:Fallback>
      </mc:AlternateContent>
      <p:sp>
        <p:nvSpPr>
          <p:cNvPr id="140" name="Arc 139"/>
          <p:cNvSpPr/>
          <p:nvPr/>
        </p:nvSpPr>
        <p:spPr>
          <a:xfrm>
            <a:off x="5181600" y="53340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1" name="Arc 140"/>
          <p:cNvSpPr/>
          <p:nvPr/>
        </p:nvSpPr>
        <p:spPr>
          <a:xfrm>
            <a:off x="8008883" y="4800600"/>
            <a:ext cx="304800" cy="5334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2" name="Arc 141"/>
          <p:cNvSpPr/>
          <p:nvPr/>
        </p:nvSpPr>
        <p:spPr>
          <a:xfrm>
            <a:off x="8008883" y="5410200"/>
            <a:ext cx="304800" cy="5334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3" name="TextBox 142"/>
          <p:cNvSpPr txBox="1"/>
          <p:nvPr/>
        </p:nvSpPr>
        <p:spPr>
          <a:xfrm>
            <a:off x="5410200" y="5334000"/>
            <a:ext cx="7620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Add 28</a:t>
            </a:r>
          </a:p>
        </p:txBody>
      </p:sp>
      <p:sp>
        <p:nvSpPr>
          <p:cNvPr id="144" name="TextBox 143"/>
          <p:cNvSpPr txBox="1"/>
          <p:nvPr/>
        </p:nvSpPr>
        <p:spPr>
          <a:xfrm>
            <a:off x="8229599" y="4800600"/>
            <a:ext cx="922283"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a:t>
            </a:r>
          </a:p>
        </p:txBody>
      </p:sp>
      <p:sp>
        <p:nvSpPr>
          <p:cNvPr id="145" name="TextBox 144"/>
          <p:cNvSpPr txBox="1"/>
          <p:nvPr/>
        </p:nvSpPr>
        <p:spPr>
          <a:xfrm>
            <a:off x="8237483" y="5410200"/>
            <a:ext cx="762000"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Add 4g</a:t>
            </a:r>
          </a:p>
        </p:txBody>
      </p:sp>
      <p:grpSp>
        <p:nvGrpSpPr>
          <p:cNvPr id="45" name="Group 44"/>
          <p:cNvGrpSpPr/>
          <p:nvPr/>
        </p:nvGrpSpPr>
        <p:grpSpPr>
          <a:xfrm>
            <a:off x="4495800" y="1524000"/>
            <a:ext cx="152400" cy="152400"/>
            <a:chOff x="5486400" y="3048000"/>
            <a:chExt cx="152400" cy="152400"/>
          </a:xfrm>
        </p:grpSpPr>
        <p:cxnSp>
          <p:nvCxnSpPr>
            <p:cNvPr id="46" name="Straight Connector 45"/>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TextBox 48"/>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86287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vertical)">
                                      <p:cBhvr>
                                        <p:cTn id="7" dur="500"/>
                                        <p:tgtEl>
                                          <p:spTgt spid="47"/>
                                        </p:tgtEl>
                                      </p:cBhvr>
                                    </p:animEffect>
                                  </p:childTnLst>
                                </p:cTn>
                              </p:par>
                              <p:par>
                                <p:cTn id="8" presetID="3" presetClass="entr" presetSubtype="1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blinds(horizontal)">
                                      <p:cBhvr>
                                        <p:cTn id="10" dur="500"/>
                                        <p:tgtEl>
                                          <p:spTgt spid="52"/>
                                        </p:tgtEl>
                                      </p:cBhvr>
                                    </p:animEffect>
                                  </p:childTnLst>
                                </p:cTn>
                              </p:par>
                              <p:par>
                                <p:cTn id="11" presetID="3" presetClass="entr" presetSubtype="1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linds(horizontal)">
                                      <p:cBhvr>
                                        <p:cTn id="13" dur="500"/>
                                        <p:tgtEl>
                                          <p:spTgt spid="5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par>
                                <p:cTn id="17" presetID="3" presetClass="entr" presetSubtype="5"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linds(vertical)">
                                      <p:cBhvr>
                                        <p:cTn id="19" dur="500"/>
                                        <p:tgtEl>
                                          <p:spTgt spid="70"/>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blinds(horizontal)">
                                      <p:cBhvr>
                                        <p:cTn id="25" dur="500"/>
                                        <p:tgtEl>
                                          <p:spTgt spid="75"/>
                                        </p:tgtEl>
                                      </p:cBhvr>
                                    </p:animEffect>
                                  </p:childTnLst>
                                </p:cTn>
                              </p:par>
                              <p:par>
                                <p:cTn id="26" presetID="3" presetClass="entr" presetSubtype="1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linds(horizontal)">
                                      <p:cBhvr>
                                        <p:cTn id="28" dur="500"/>
                                        <p:tgtEl>
                                          <p:spTgt spid="4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blinds(horizontal)">
                                      <p:cBhvr>
                                        <p:cTn id="31" dur="500"/>
                                        <p:tgtEl>
                                          <p:spTgt spid="7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5"/>
                                        </p:tgtEl>
                                        <p:attrNameLst>
                                          <p:attrName>style.visibility</p:attrName>
                                        </p:attrNameLst>
                                      </p:cBhvr>
                                      <p:to>
                                        <p:strVal val="visible"/>
                                      </p:to>
                                    </p:set>
                                    <p:animEffect transition="in" filter="blinds(horizontal)">
                                      <p:cBhvr>
                                        <p:cTn id="34" dur="500"/>
                                        <p:tgtEl>
                                          <p:spTgt spid="85"/>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blinds(horizontal)">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blinds(horizontal)">
                                      <p:cBhvr>
                                        <p:cTn id="42" dur="5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blinds(horizontal)">
                                      <p:cBhvr>
                                        <p:cTn id="47" dur="500"/>
                                        <p:tgtEl>
                                          <p:spTgt spid="3">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linds(horizontal)">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blinds(horizontal)">
                                      <p:cBhvr>
                                        <p:cTn id="57" dur="500"/>
                                        <p:tgtEl>
                                          <p:spTgt spid="61"/>
                                        </p:tgtEl>
                                      </p:cBhvr>
                                    </p:animEffect>
                                  </p:childTnLst>
                                </p:cTn>
                              </p:par>
                              <p:par>
                                <p:cTn id="58" presetID="3" presetClass="entr" presetSubtype="10" fill="hold" grpId="1"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blinds(horizontal)">
                                      <p:cBhvr>
                                        <p:cTn id="60" dur="500"/>
                                        <p:tgtEl>
                                          <p:spTgt spid="7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blinds(horizontal)">
                                      <p:cBhvr>
                                        <p:cTn id="65" dur="500"/>
                                        <p:tgtEl>
                                          <p:spTgt spid="67"/>
                                        </p:tgtEl>
                                      </p:cBhvr>
                                    </p:animEffect>
                                  </p:childTnLst>
                                </p:cTn>
                              </p:par>
                              <p:par>
                                <p:cTn id="66" presetID="3" presetClass="entr" presetSubtype="10" fill="hold" grpId="2" nodeType="with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blinds(horizontal)">
                                      <p:cBhvr>
                                        <p:cTn id="68" dur="500"/>
                                        <p:tgtEl>
                                          <p:spTgt spid="7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blinds(horizontal)">
                                      <p:cBhvr>
                                        <p:cTn id="73" dur="500"/>
                                        <p:tgtEl>
                                          <p:spTgt spid="82"/>
                                        </p:tgtEl>
                                      </p:cBhvr>
                                    </p:animEffect>
                                  </p:childTnLst>
                                </p:cTn>
                              </p:par>
                              <p:par>
                                <p:cTn id="74" presetID="3" presetClass="entr" presetSubtype="5" fill="hold" nodeType="withEffect">
                                  <p:stCondLst>
                                    <p:cond delay="0"/>
                                  </p:stCondLst>
                                  <p:childTnLst>
                                    <p:set>
                                      <p:cBhvr>
                                        <p:cTn id="75" dur="1" fill="hold">
                                          <p:stCondLst>
                                            <p:cond delay="0"/>
                                          </p:stCondLst>
                                        </p:cTn>
                                        <p:tgtEl>
                                          <p:spTgt spid="78"/>
                                        </p:tgtEl>
                                        <p:attrNameLst>
                                          <p:attrName>style.visibility</p:attrName>
                                        </p:attrNameLst>
                                      </p:cBhvr>
                                      <p:to>
                                        <p:strVal val="visible"/>
                                      </p:to>
                                    </p:set>
                                    <p:animEffect transition="in" filter="blinds(vertical)">
                                      <p:cBhvr>
                                        <p:cTn id="76" dur="500"/>
                                        <p:tgtEl>
                                          <p:spTgt spid="78"/>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blinds(horizontal)">
                                      <p:cBhvr>
                                        <p:cTn id="81" dur="500"/>
                                        <p:tgtEl>
                                          <p:spTgt spid="32"/>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86"/>
                                        </p:tgtEl>
                                        <p:attrNameLst>
                                          <p:attrName>style.visibility</p:attrName>
                                        </p:attrNameLst>
                                      </p:cBhvr>
                                      <p:to>
                                        <p:strVal val="visible"/>
                                      </p:to>
                                    </p:set>
                                    <p:animEffect transition="in" filter="blinds(horizontal)">
                                      <p:cBhvr>
                                        <p:cTn id="84" dur="500"/>
                                        <p:tgtEl>
                                          <p:spTgt spid="86"/>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blinds(horizontal)">
                                      <p:cBhvr>
                                        <p:cTn id="89" dur="500"/>
                                        <p:tgtEl>
                                          <p:spTgt spid="3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88"/>
                                        </p:tgtEl>
                                        <p:attrNameLst>
                                          <p:attrName>style.visibility</p:attrName>
                                        </p:attrNameLst>
                                      </p:cBhvr>
                                      <p:to>
                                        <p:strVal val="visible"/>
                                      </p:to>
                                    </p:set>
                                    <p:animEffect transition="in" filter="blinds(horizontal)">
                                      <p:cBhvr>
                                        <p:cTn id="94" dur="500"/>
                                        <p:tgtEl>
                                          <p:spTgt spid="88"/>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blinds(horizontal)">
                                      <p:cBhvr>
                                        <p:cTn id="99" dur="5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blinds(horizontal)">
                                      <p:cBhvr>
                                        <p:cTn id="104" dur="500"/>
                                        <p:tgtEl>
                                          <p:spTgt spid="35"/>
                                        </p:tgtEl>
                                      </p:cBhvr>
                                    </p:animEffect>
                                  </p:childTnLst>
                                </p:cTn>
                              </p:par>
                            </p:childTnLst>
                          </p:cTn>
                        </p:par>
                      </p:childTnLst>
                    </p:cTn>
                  </p:par>
                  <p:par>
                    <p:cTn id="105" fill="hold">
                      <p:stCondLst>
                        <p:cond delay="indefinite"/>
                      </p:stCondLst>
                      <p:childTnLst>
                        <p:par>
                          <p:cTn id="106" fill="hold">
                            <p:stCondLst>
                              <p:cond delay="0"/>
                            </p:stCondLst>
                            <p:childTnLst>
                              <p:par>
                                <p:cTn id="107" presetID="7" presetClass="emph" presetSubtype="2" fill="hold" nodeType="clickEffect">
                                  <p:stCondLst>
                                    <p:cond delay="0"/>
                                  </p:stCondLst>
                                  <p:childTnLst>
                                    <p:animClr clrSpc="rgb" dir="cw">
                                      <p:cBhvr>
                                        <p:cTn id="108" dur="500" fill="hold"/>
                                        <p:tgtEl>
                                          <p:spTgt spid="70"/>
                                        </p:tgtEl>
                                        <p:attrNameLst>
                                          <p:attrName>stroke.color</p:attrName>
                                        </p:attrNameLst>
                                      </p:cBhvr>
                                      <p:to>
                                        <a:srgbClr val="FF0000"/>
                                      </p:to>
                                    </p:animClr>
                                    <p:set>
                                      <p:cBhvr>
                                        <p:cTn id="109" dur="500" fill="hold"/>
                                        <p:tgtEl>
                                          <p:spTgt spid="70"/>
                                        </p:tgtEl>
                                        <p:attrNameLst>
                                          <p:attrName>stroke.on</p:attrName>
                                        </p:attrNameLst>
                                      </p:cBhvr>
                                      <p:to>
                                        <p:strVal val="true"/>
                                      </p:to>
                                    </p:set>
                                  </p:childTnLst>
                                </p:cTn>
                              </p:par>
                              <p:par>
                                <p:cTn id="110" presetID="7" presetClass="emph" presetSubtype="2" fill="hold" nodeType="withEffect">
                                  <p:stCondLst>
                                    <p:cond delay="0"/>
                                  </p:stCondLst>
                                  <p:childTnLst>
                                    <p:animClr clrSpc="rgb" dir="cw">
                                      <p:cBhvr>
                                        <p:cTn id="111" dur="500" fill="hold"/>
                                        <p:tgtEl>
                                          <p:spTgt spid="78"/>
                                        </p:tgtEl>
                                        <p:attrNameLst>
                                          <p:attrName>stroke.color</p:attrName>
                                        </p:attrNameLst>
                                      </p:cBhvr>
                                      <p:to>
                                        <a:srgbClr val="FF0000"/>
                                      </p:to>
                                    </p:animClr>
                                    <p:set>
                                      <p:cBhvr>
                                        <p:cTn id="112" dur="500" fill="hold"/>
                                        <p:tgtEl>
                                          <p:spTgt spid="78"/>
                                        </p:tgtEl>
                                        <p:attrNameLst>
                                          <p:attrName>stroke.on</p:attrName>
                                        </p:attrNameLst>
                                      </p:cBhvr>
                                      <p:to>
                                        <p:strVal val="true"/>
                                      </p:to>
                                    </p:set>
                                  </p:childTnLst>
                                </p:cTn>
                              </p:par>
                              <p:par>
                                <p:cTn id="113" presetID="3" presetClass="emph" presetSubtype="2" fill="hold" grpId="1" nodeType="withEffect">
                                  <p:stCondLst>
                                    <p:cond delay="0"/>
                                  </p:stCondLst>
                                  <p:childTnLst>
                                    <p:animClr clrSpc="rgb" dir="cw">
                                      <p:cBhvr override="childStyle">
                                        <p:cTn id="114" dur="500" fill="hold"/>
                                        <p:tgtEl>
                                          <p:spTgt spid="26"/>
                                        </p:tgtEl>
                                        <p:attrNameLst>
                                          <p:attrName>style.color</p:attrName>
                                        </p:attrNameLst>
                                      </p:cBhvr>
                                      <p:to>
                                        <a:srgbClr val="FF0000"/>
                                      </p:to>
                                    </p:animClr>
                                  </p:childTnLst>
                                </p:cTn>
                              </p:par>
                              <p:par>
                                <p:cTn id="115" presetID="3" presetClass="emph" presetSubtype="2" fill="hold" grpId="1" nodeType="withEffect">
                                  <p:stCondLst>
                                    <p:cond delay="0"/>
                                  </p:stCondLst>
                                  <p:childTnLst>
                                    <p:animClr clrSpc="rgb" dir="cw">
                                      <p:cBhvr override="childStyle">
                                        <p:cTn id="116" dur="500" fill="hold"/>
                                        <p:tgtEl>
                                          <p:spTgt spid="33"/>
                                        </p:tgtEl>
                                        <p:attrNameLst>
                                          <p:attrName>style.color</p:attrName>
                                        </p:attrNameLst>
                                      </p:cBhvr>
                                      <p:to>
                                        <a:srgbClr val="FF0000"/>
                                      </p:to>
                                    </p:animClr>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137"/>
                                        </p:tgtEl>
                                        <p:attrNameLst>
                                          <p:attrName>style.visibility</p:attrName>
                                        </p:attrNameLst>
                                      </p:cBhvr>
                                      <p:to>
                                        <p:strVal val="visible"/>
                                      </p:to>
                                    </p:set>
                                    <p:animEffect transition="in" filter="blinds(horizontal)">
                                      <p:cBhvr>
                                        <p:cTn id="121" dur="500"/>
                                        <p:tgtEl>
                                          <p:spTgt spid="137"/>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138"/>
                                        </p:tgtEl>
                                        <p:attrNameLst>
                                          <p:attrName>style.visibility</p:attrName>
                                        </p:attrNameLst>
                                      </p:cBhvr>
                                      <p:to>
                                        <p:strVal val="visible"/>
                                      </p:to>
                                    </p:set>
                                    <p:animEffect transition="in" filter="blinds(horizontal)">
                                      <p:cBhvr>
                                        <p:cTn id="126" dur="500"/>
                                        <p:tgtEl>
                                          <p:spTgt spid="138"/>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92"/>
                                        </p:tgtEl>
                                        <p:attrNameLst>
                                          <p:attrName>style.visibility</p:attrName>
                                        </p:attrNameLst>
                                      </p:cBhvr>
                                      <p:to>
                                        <p:strVal val="visible"/>
                                      </p:to>
                                    </p:set>
                                    <p:animEffect transition="in" filter="blinds(horizontal)">
                                      <p:cBhvr>
                                        <p:cTn id="131" dur="500"/>
                                        <p:tgtEl>
                                          <p:spTgt spid="92"/>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140"/>
                                        </p:tgtEl>
                                        <p:attrNameLst>
                                          <p:attrName>style.visibility</p:attrName>
                                        </p:attrNameLst>
                                      </p:cBhvr>
                                      <p:to>
                                        <p:strVal val="visible"/>
                                      </p:to>
                                    </p:set>
                                    <p:animEffect transition="in" filter="blinds(horizontal)">
                                      <p:cBhvr>
                                        <p:cTn id="136" dur="500"/>
                                        <p:tgtEl>
                                          <p:spTgt spid="140"/>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blinds(horizontal)">
                                      <p:cBhvr>
                                        <p:cTn id="141" dur="500"/>
                                        <p:tgtEl>
                                          <p:spTgt spid="143"/>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93"/>
                                        </p:tgtEl>
                                        <p:attrNameLst>
                                          <p:attrName>style.visibility</p:attrName>
                                        </p:attrNameLst>
                                      </p:cBhvr>
                                      <p:to>
                                        <p:strVal val="visible"/>
                                      </p:to>
                                    </p:set>
                                    <p:animEffect transition="in" filter="blinds(horizontal)">
                                      <p:cBhvr>
                                        <p:cTn id="146" dur="500"/>
                                        <p:tgtEl>
                                          <p:spTgt spid="93"/>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94"/>
                                        </p:tgtEl>
                                        <p:attrNameLst>
                                          <p:attrName>style.visibility</p:attrName>
                                        </p:attrNameLst>
                                      </p:cBhvr>
                                      <p:to>
                                        <p:strVal val="visible"/>
                                      </p:to>
                                    </p:set>
                                    <p:animEffect transition="in" filter="blinds(horizontal)">
                                      <p:cBhvr>
                                        <p:cTn id="151" dur="500"/>
                                        <p:tgtEl>
                                          <p:spTgt spid="94"/>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90"/>
                                        </p:tgtEl>
                                        <p:attrNameLst>
                                          <p:attrName>style.visibility</p:attrName>
                                        </p:attrNameLst>
                                      </p:cBhvr>
                                      <p:to>
                                        <p:strVal val="visible"/>
                                      </p:to>
                                    </p:set>
                                    <p:animEffect transition="in" filter="blinds(horizontal)">
                                      <p:cBhvr>
                                        <p:cTn id="156" dur="500"/>
                                        <p:tgtEl>
                                          <p:spTgt spid="90"/>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134"/>
                                        </p:tgtEl>
                                        <p:attrNameLst>
                                          <p:attrName>style.visibility</p:attrName>
                                        </p:attrNameLst>
                                      </p:cBhvr>
                                      <p:to>
                                        <p:strVal val="visible"/>
                                      </p:to>
                                    </p:set>
                                    <p:animEffect transition="in" filter="blinds(horizontal)">
                                      <p:cBhvr>
                                        <p:cTn id="161" dur="500"/>
                                        <p:tgtEl>
                                          <p:spTgt spid="134"/>
                                        </p:tgtEl>
                                      </p:cBhvr>
                                    </p:animEffect>
                                  </p:childTnLst>
                                </p:cTn>
                              </p:par>
                            </p:childTnLst>
                          </p:cTn>
                        </p:par>
                      </p:childTnLst>
                    </p:cTn>
                  </p:par>
                  <p:par>
                    <p:cTn id="162" fill="hold">
                      <p:stCondLst>
                        <p:cond delay="indefinite"/>
                      </p:stCondLst>
                      <p:childTnLst>
                        <p:par>
                          <p:cTn id="163" fill="hold">
                            <p:stCondLst>
                              <p:cond delay="0"/>
                            </p:stCondLst>
                            <p:childTnLst>
                              <p:par>
                                <p:cTn id="164" presetID="7" presetClass="emph" presetSubtype="2" fill="hold" nodeType="clickEffect">
                                  <p:stCondLst>
                                    <p:cond delay="0"/>
                                  </p:stCondLst>
                                  <p:childTnLst>
                                    <p:animClr clrSpc="rgb" dir="cw">
                                      <p:cBhvr>
                                        <p:cTn id="165" dur="500" fill="hold"/>
                                        <p:tgtEl>
                                          <p:spTgt spid="82"/>
                                        </p:tgtEl>
                                        <p:attrNameLst>
                                          <p:attrName>stroke.color</p:attrName>
                                        </p:attrNameLst>
                                      </p:cBhvr>
                                      <p:to>
                                        <a:schemeClr val="hlink"/>
                                      </p:to>
                                    </p:animClr>
                                    <p:set>
                                      <p:cBhvr>
                                        <p:cTn id="166" dur="500" fill="hold"/>
                                        <p:tgtEl>
                                          <p:spTgt spid="82"/>
                                        </p:tgtEl>
                                        <p:attrNameLst>
                                          <p:attrName>stroke.on</p:attrName>
                                        </p:attrNameLst>
                                      </p:cBhvr>
                                      <p:to>
                                        <p:strVal val="true"/>
                                      </p:to>
                                    </p:set>
                                  </p:childTnLst>
                                </p:cTn>
                              </p:par>
                              <p:par>
                                <p:cTn id="167" presetID="7" presetClass="emph" presetSubtype="2" fill="hold" nodeType="withEffect">
                                  <p:stCondLst>
                                    <p:cond delay="0"/>
                                  </p:stCondLst>
                                  <p:childTnLst>
                                    <p:animClr clrSpc="rgb" dir="cw">
                                      <p:cBhvr>
                                        <p:cTn id="168" dur="500" fill="hold"/>
                                        <p:tgtEl>
                                          <p:spTgt spid="67"/>
                                        </p:tgtEl>
                                        <p:attrNameLst>
                                          <p:attrName>stroke.color</p:attrName>
                                        </p:attrNameLst>
                                      </p:cBhvr>
                                      <p:to>
                                        <a:schemeClr val="hlink"/>
                                      </p:to>
                                    </p:animClr>
                                    <p:set>
                                      <p:cBhvr>
                                        <p:cTn id="169" dur="500" fill="hold"/>
                                        <p:tgtEl>
                                          <p:spTgt spid="67"/>
                                        </p:tgtEl>
                                        <p:attrNameLst>
                                          <p:attrName>stroke.on</p:attrName>
                                        </p:attrNameLst>
                                      </p:cBhvr>
                                      <p:to>
                                        <p:strVal val="true"/>
                                      </p:to>
                                    </p:set>
                                  </p:childTnLst>
                                </p:cTn>
                              </p:par>
                              <p:par>
                                <p:cTn id="170" presetID="3" presetClass="emph" presetSubtype="2" fill="hold" grpId="1" nodeType="withEffect">
                                  <p:stCondLst>
                                    <p:cond delay="0"/>
                                  </p:stCondLst>
                                  <p:childTnLst>
                                    <p:animClr clrSpc="rgb" dir="cw">
                                      <p:cBhvr override="childStyle">
                                        <p:cTn id="171" dur="500" fill="hold"/>
                                        <p:tgtEl>
                                          <p:spTgt spid="88"/>
                                        </p:tgtEl>
                                        <p:attrNameLst>
                                          <p:attrName>style.color</p:attrName>
                                        </p:attrNameLst>
                                      </p:cBhvr>
                                      <p:to>
                                        <a:schemeClr val="hlink"/>
                                      </p:to>
                                    </p:animClr>
                                  </p:childTnLst>
                                </p:cTn>
                              </p:par>
                              <p:par>
                                <p:cTn id="172" presetID="3" presetClass="emph" presetSubtype="2" fill="hold" grpId="0" nodeType="withEffect">
                                  <p:stCondLst>
                                    <p:cond delay="0"/>
                                  </p:stCondLst>
                                  <p:childTnLst>
                                    <p:animClr clrSpc="rgb" dir="cw">
                                      <p:cBhvr override="childStyle">
                                        <p:cTn id="173" dur="500" fill="hold"/>
                                        <p:tgtEl>
                                          <p:spTgt spid="73"/>
                                        </p:tgtEl>
                                        <p:attrNameLst>
                                          <p:attrName>style.color</p:attrName>
                                        </p:attrNameLst>
                                      </p:cBhvr>
                                      <p:to>
                                        <a:schemeClr val="hlink"/>
                                      </p:to>
                                    </p:animClr>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141"/>
                                        </p:tgtEl>
                                        <p:attrNameLst>
                                          <p:attrName>style.visibility</p:attrName>
                                        </p:attrNameLst>
                                      </p:cBhvr>
                                      <p:to>
                                        <p:strVal val="visible"/>
                                      </p:to>
                                    </p:set>
                                    <p:animEffect transition="in" filter="blinds(horizontal)">
                                      <p:cBhvr>
                                        <p:cTn id="178" dur="500"/>
                                        <p:tgtEl>
                                          <p:spTgt spid="141"/>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144"/>
                                        </p:tgtEl>
                                        <p:attrNameLst>
                                          <p:attrName>style.visibility</p:attrName>
                                        </p:attrNameLst>
                                      </p:cBhvr>
                                      <p:to>
                                        <p:strVal val="visible"/>
                                      </p:to>
                                    </p:set>
                                    <p:animEffect transition="in" filter="blinds(horizontal)">
                                      <p:cBhvr>
                                        <p:cTn id="183" dur="500"/>
                                        <p:tgtEl>
                                          <p:spTgt spid="144"/>
                                        </p:tgtEl>
                                      </p:cBhvr>
                                    </p:animEffect>
                                  </p:childTnLst>
                                </p:cTn>
                              </p:par>
                            </p:childTnLst>
                          </p:cTn>
                        </p:par>
                      </p:childTnLst>
                    </p:cTn>
                  </p:par>
                  <p:par>
                    <p:cTn id="184" fill="hold">
                      <p:stCondLst>
                        <p:cond delay="indefinite"/>
                      </p:stCondLst>
                      <p:childTnLst>
                        <p:par>
                          <p:cTn id="185" fill="hold">
                            <p:stCondLst>
                              <p:cond delay="0"/>
                            </p:stCondLst>
                            <p:childTnLst>
                              <p:par>
                                <p:cTn id="186" presetID="3" presetClass="entr" presetSubtype="10" fill="hold" grpId="0" nodeType="clickEffect">
                                  <p:stCondLst>
                                    <p:cond delay="0"/>
                                  </p:stCondLst>
                                  <p:childTnLst>
                                    <p:set>
                                      <p:cBhvr>
                                        <p:cTn id="187" dur="1" fill="hold">
                                          <p:stCondLst>
                                            <p:cond delay="0"/>
                                          </p:stCondLst>
                                        </p:cTn>
                                        <p:tgtEl>
                                          <p:spTgt spid="135"/>
                                        </p:tgtEl>
                                        <p:attrNameLst>
                                          <p:attrName>style.visibility</p:attrName>
                                        </p:attrNameLst>
                                      </p:cBhvr>
                                      <p:to>
                                        <p:strVal val="visible"/>
                                      </p:to>
                                    </p:set>
                                    <p:animEffect transition="in" filter="blinds(horizontal)">
                                      <p:cBhvr>
                                        <p:cTn id="188" dur="500"/>
                                        <p:tgtEl>
                                          <p:spTgt spid="135"/>
                                        </p:tgtEl>
                                      </p:cBhvr>
                                    </p:animEffect>
                                  </p:childTnLst>
                                </p:cTn>
                              </p:par>
                            </p:childTnLst>
                          </p:cTn>
                        </p:par>
                      </p:childTnLst>
                    </p:cTn>
                  </p:par>
                  <p:par>
                    <p:cTn id="189" fill="hold">
                      <p:stCondLst>
                        <p:cond delay="indefinite"/>
                      </p:stCondLst>
                      <p:childTnLst>
                        <p:par>
                          <p:cTn id="190" fill="hold">
                            <p:stCondLst>
                              <p:cond delay="0"/>
                            </p:stCondLst>
                            <p:childTnLst>
                              <p:par>
                                <p:cTn id="191" presetID="3" presetClass="entr" presetSubtype="10" fill="hold" grpId="0" nodeType="clickEffect">
                                  <p:stCondLst>
                                    <p:cond delay="0"/>
                                  </p:stCondLst>
                                  <p:childTnLst>
                                    <p:set>
                                      <p:cBhvr>
                                        <p:cTn id="192" dur="1" fill="hold">
                                          <p:stCondLst>
                                            <p:cond delay="0"/>
                                          </p:stCondLst>
                                        </p:cTn>
                                        <p:tgtEl>
                                          <p:spTgt spid="142"/>
                                        </p:tgtEl>
                                        <p:attrNameLst>
                                          <p:attrName>style.visibility</p:attrName>
                                        </p:attrNameLst>
                                      </p:cBhvr>
                                      <p:to>
                                        <p:strVal val="visible"/>
                                      </p:to>
                                    </p:set>
                                    <p:animEffect transition="in" filter="blinds(horizontal)">
                                      <p:cBhvr>
                                        <p:cTn id="193" dur="500"/>
                                        <p:tgtEl>
                                          <p:spTgt spid="142"/>
                                        </p:tgtEl>
                                      </p:cBhvr>
                                    </p:animEffect>
                                  </p:childTnLst>
                                </p:cTn>
                              </p:par>
                            </p:childTnLst>
                          </p:cTn>
                        </p:par>
                      </p:childTnLst>
                    </p:cTn>
                  </p:par>
                  <p:par>
                    <p:cTn id="194" fill="hold">
                      <p:stCondLst>
                        <p:cond delay="indefinite"/>
                      </p:stCondLst>
                      <p:childTnLst>
                        <p:par>
                          <p:cTn id="195" fill="hold">
                            <p:stCondLst>
                              <p:cond delay="0"/>
                            </p:stCondLst>
                            <p:childTnLst>
                              <p:par>
                                <p:cTn id="196" presetID="3" presetClass="entr" presetSubtype="10" fill="hold" grpId="0" nodeType="clickEffect">
                                  <p:stCondLst>
                                    <p:cond delay="0"/>
                                  </p:stCondLst>
                                  <p:childTnLst>
                                    <p:set>
                                      <p:cBhvr>
                                        <p:cTn id="197" dur="1" fill="hold">
                                          <p:stCondLst>
                                            <p:cond delay="0"/>
                                          </p:stCondLst>
                                        </p:cTn>
                                        <p:tgtEl>
                                          <p:spTgt spid="145"/>
                                        </p:tgtEl>
                                        <p:attrNameLst>
                                          <p:attrName>style.visibility</p:attrName>
                                        </p:attrNameLst>
                                      </p:cBhvr>
                                      <p:to>
                                        <p:strVal val="visible"/>
                                      </p:to>
                                    </p:set>
                                    <p:animEffect transition="in" filter="blinds(horizontal)">
                                      <p:cBhvr>
                                        <p:cTn id="198" dur="500"/>
                                        <p:tgtEl>
                                          <p:spTgt spid="145"/>
                                        </p:tgtEl>
                                      </p:cBhvr>
                                    </p:animEffect>
                                  </p:childTnLst>
                                </p:cTn>
                              </p:par>
                            </p:childTnLst>
                          </p:cTn>
                        </p:par>
                      </p:childTnLst>
                    </p:cTn>
                  </p:par>
                  <p:par>
                    <p:cTn id="199" fill="hold">
                      <p:stCondLst>
                        <p:cond delay="indefinite"/>
                      </p:stCondLst>
                      <p:childTnLst>
                        <p:par>
                          <p:cTn id="200" fill="hold">
                            <p:stCondLst>
                              <p:cond delay="0"/>
                            </p:stCondLst>
                            <p:childTnLst>
                              <p:par>
                                <p:cTn id="201" presetID="3" presetClass="entr" presetSubtype="10" fill="hold" grpId="0" nodeType="clickEffect">
                                  <p:stCondLst>
                                    <p:cond delay="0"/>
                                  </p:stCondLst>
                                  <p:childTnLst>
                                    <p:set>
                                      <p:cBhvr>
                                        <p:cTn id="202" dur="1" fill="hold">
                                          <p:stCondLst>
                                            <p:cond delay="0"/>
                                          </p:stCondLst>
                                        </p:cTn>
                                        <p:tgtEl>
                                          <p:spTgt spid="136"/>
                                        </p:tgtEl>
                                        <p:attrNameLst>
                                          <p:attrName>style.visibility</p:attrName>
                                        </p:attrNameLst>
                                      </p:cBhvr>
                                      <p:to>
                                        <p:strVal val="visible"/>
                                      </p:to>
                                    </p:set>
                                    <p:animEffect transition="in" filter="blinds(horizontal)">
                                      <p:cBhvr>
                                        <p:cTn id="203" dur="500"/>
                                        <p:tgtEl>
                                          <p:spTgt spid="136"/>
                                        </p:tgtEl>
                                      </p:cBhvr>
                                    </p:animEffect>
                                  </p:childTnLst>
                                </p:cTn>
                              </p:par>
                            </p:childTnLst>
                          </p:cTn>
                        </p:par>
                      </p:childTnLst>
                    </p:cTn>
                  </p:par>
                  <p:par>
                    <p:cTn id="204" fill="hold">
                      <p:stCondLst>
                        <p:cond delay="indefinite"/>
                      </p:stCondLst>
                      <p:childTnLst>
                        <p:par>
                          <p:cTn id="205" fill="hold">
                            <p:stCondLst>
                              <p:cond delay="0"/>
                            </p:stCondLst>
                            <p:childTnLst>
                              <p:par>
                                <p:cTn id="206" presetID="3" presetClass="entr" presetSubtype="10" fill="hold" grpId="0" nodeType="clickEffect">
                                  <p:stCondLst>
                                    <p:cond delay="0"/>
                                  </p:stCondLst>
                                  <p:childTnLst>
                                    <p:set>
                                      <p:cBhvr>
                                        <p:cTn id="207" dur="1" fill="hold">
                                          <p:stCondLst>
                                            <p:cond delay="0"/>
                                          </p:stCondLst>
                                        </p:cTn>
                                        <p:tgtEl>
                                          <p:spTgt spid="139"/>
                                        </p:tgtEl>
                                        <p:attrNameLst>
                                          <p:attrName>style.visibility</p:attrName>
                                        </p:attrNameLst>
                                      </p:cBhvr>
                                      <p:to>
                                        <p:strVal val="visible"/>
                                      </p:to>
                                    </p:set>
                                    <p:animEffect transition="in" filter="blinds(horizontal)">
                                      <p:cBhvr>
                                        <p:cTn id="208" dur="500"/>
                                        <p:tgtEl>
                                          <p:spTgt spid="139"/>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mph" presetSubtype="2" fill="hold" grpId="2" nodeType="clickEffect">
                                  <p:stCondLst>
                                    <p:cond delay="0"/>
                                  </p:stCondLst>
                                  <p:childTnLst>
                                    <p:animClr clrSpc="rgb" dir="cw">
                                      <p:cBhvr override="childStyle">
                                        <p:cTn id="212" dur="500" fill="hold"/>
                                        <p:tgtEl>
                                          <p:spTgt spid="26"/>
                                        </p:tgtEl>
                                        <p:attrNameLst>
                                          <p:attrName>style.color</p:attrName>
                                        </p:attrNameLst>
                                      </p:cBhvr>
                                      <p:to>
                                        <a:schemeClr val="tx1"/>
                                      </p:to>
                                    </p:animClr>
                                  </p:childTnLst>
                                </p:cTn>
                              </p:par>
                              <p:par>
                                <p:cTn id="213" presetID="3" presetClass="emph" presetSubtype="2" fill="hold" grpId="2" nodeType="withEffect">
                                  <p:stCondLst>
                                    <p:cond delay="0"/>
                                  </p:stCondLst>
                                  <p:childTnLst>
                                    <p:animClr clrSpc="rgb" dir="cw">
                                      <p:cBhvr override="childStyle">
                                        <p:cTn id="214" dur="500" fill="hold"/>
                                        <p:tgtEl>
                                          <p:spTgt spid="33"/>
                                        </p:tgtEl>
                                        <p:attrNameLst>
                                          <p:attrName>style.color</p:attrName>
                                        </p:attrNameLst>
                                      </p:cBhvr>
                                      <p:to>
                                        <a:schemeClr val="tx1"/>
                                      </p:to>
                                    </p:animClr>
                                  </p:childTnLst>
                                </p:cTn>
                              </p:par>
                              <p:par>
                                <p:cTn id="215" presetID="3" presetClass="emph" presetSubtype="2" fill="hold" grpId="2" nodeType="withEffect">
                                  <p:stCondLst>
                                    <p:cond delay="0"/>
                                  </p:stCondLst>
                                  <p:childTnLst>
                                    <p:animClr clrSpc="rgb" dir="cw">
                                      <p:cBhvr override="childStyle">
                                        <p:cTn id="216" dur="500" fill="hold"/>
                                        <p:tgtEl>
                                          <p:spTgt spid="88"/>
                                        </p:tgtEl>
                                        <p:attrNameLst>
                                          <p:attrName>style.color</p:attrName>
                                        </p:attrNameLst>
                                      </p:cBhvr>
                                      <p:to>
                                        <a:schemeClr val="tx1"/>
                                      </p:to>
                                    </p:animClr>
                                  </p:childTnLst>
                                </p:cTn>
                              </p:par>
                              <p:par>
                                <p:cTn id="217" presetID="3" presetClass="emph" presetSubtype="2" fill="hold" grpId="1" nodeType="withEffect">
                                  <p:stCondLst>
                                    <p:cond delay="0"/>
                                  </p:stCondLst>
                                  <p:childTnLst>
                                    <p:animClr clrSpc="rgb" dir="cw">
                                      <p:cBhvr override="childStyle">
                                        <p:cTn id="218" dur="500" fill="hold"/>
                                        <p:tgtEl>
                                          <p:spTgt spid="73"/>
                                        </p:tgtEl>
                                        <p:attrNameLst>
                                          <p:attrName>style.color</p:attrName>
                                        </p:attrNameLst>
                                      </p:cBhvr>
                                      <p:to>
                                        <a:schemeClr val="tx1"/>
                                      </p:to>
                                    </p:animClr>
                                  </p:childTnLst>
                                </p:cTn>
                              </p:par>
                              <p:par>
                                <p:cTn id="219" presetID="7" presetClass="emph" presetSubtype="2" fill="hold" nodeType="withEffect">
                                  <p:stCondLst>
                                    <p:cond delay="0"/>
                                  </p:stCondLst>
                                  <p:childTnLst>
                                    <p:animClr clrSpc="rgb" dir="cw">
                                      <p:cBhvr>
                                        <p:cTn id="220" dur="500" fill="hold"/>
                                        <p:tgtEl>
                                          <p:spTgt spid="70"/>
                                        </p:tgtEl>
                                        <p:attrNameLst>
                                          <p:attrName>stroke.color</p:attrName>
                                        </p:attrNameLst>
                                      </p:cBhvr>
                                      <p:to>
                                        <a:schemeClr val="tx1"/>
                                      </p:to>
                                    </p:animClr>
                                    <p:set>
                                      <p:cBhvr>
                                        <p:cTn id="221" dur="500" fill="hold"/>
                                        <p:tgtEl>
                                          <p:spTgt spid="70"/>
                                        </p:tgtEl>
                                        <p:attrNameLst>
                                          <p:attrName>stroke.on</p:attrName>
                                        </p:attrNameLst>
                                      </p:cBhvr>
                                      <p:to>
                                        <p:strVal val="true"/>
                                      </p:to>
                                    </p:set>
                                  </p:childTnLst>
                                </p:cTn>
                              </p:par>
                              <p:par>
                                <p:cTn id="222" presetID="7" presetClass="emph" presetSubtype="2" fill="hold" nodeType="withEffect">
                                  <p:stCondLst>
                                    <p:cond delay="0"/>
                                  </p:stCondLst>
                                  <p:childTnLst>
                                    <p:animClr clrSpc="rgb" dir="cw">
                                      <p:cBhvr>
                                        <p:cTn id="223" dur="500" fill="hold"/>
                                        <p:tgtEl>
                                          <p:spTgt spid="82"/>
                                        </p:tgtEl>
                                        <p:attrNameLst>
                                          <p:attrName>stroke.color</p:attrName>
                                        </p:attrNameLst>
                                      </p:cBhvr>
                                      <p:to>
                                        <a:schemeClr val="tx1"/>
                                      </p:to>
                                    </p:animClr>
                                    <p:set>
                                      <p:cBhvr>
                                        <p:cTn id="224" dur="500" fill="hold"/>
                                        <p:tgtEl>
                                          <p:spTgt spid="82"/>
                                        </p:tgtEl>
                                        <p:attrNameLst>
                                          <p:attrName>stroke.on</p:attrName>
                                        </p:attrNameLst>
                                      </p:cBhvr>
                                      <p:to>
                                        <p:strVal val="true"/>
                                      </p:to>
                                    </p:set>
                                  </p:childTnLst>
                                </p:cTn>
                              </p:par>
                              <p:par>
                                <p:cTn id="225" presetID="7" presetClass="emph" presetSubtype="2" fill="hold" nodeType="withEffect">
                                  <p:stCondLst>
                                    <p:cond delay="0"/>
                                  </p:stCondLst>
                                  <p:childTnLst>
                                    <p:animClr clrSpc="rgb" dir="cw">
                                      <p:cBhvr>
                                        <p:cTn id="226" dur="500" fill="hold"/>
                                        <p:tgtEl>
                                          <p:spTgt spid="78"/>
                                        </p:tgtEl>
                                        <p:attrNameLst>
                                          <p:attrName>stroke.color</p:attrName>
                                        </p:attrNameLst>
                                      </p:cBhvr>
                                      <p:to>
                                        <a:schemeClr val="tx1"/>
                                      </p:to>
                                    </p:animClr>
                                    <p:set>
                                      <p:cBhvr>
                                        <p:cTn id="227" dur="500" fill="hold"/>
                                        <p:tgtEl>
                                          <p:spTgt spid="78"/>
                                        </p:tgtEl>
                                        <p:attrNameLst>
                                          <p:attrName>stroke.on</p:attrName>
                                        </p:attrNameLst>
                                      </p:cBhvr>
                                      <p:to>
                                        <p:strVal val="true"/>
                                      </p:to>
                                    </p:set>
                                  </p:childTnLst>
                                </p:cTn>
                              </p:par>
                              <p:par>
                                <p:cTn id="228" presetID="7" presetClass="emph" presetSubtype="2" fill="hold" nodeType="withEffect">
                                  <p:stCondLst>
                                    <p:cond delay="0"/>
                                  </p:stCondLst>
                                  <p:childTnLst>
                                    <p:animClr clrSpc="rgb" dir="cw">
                                      <p:cBhvr>
                                        <p:cTn id="229" dur="500" fill="hold"/>
                                        <p:tgtEl>
                                          <p:spTgt spid="67"/>
                                        </p:tgtEl>
                                        <p:attrNameLst>
                                          <p:attrName>stroke.color</p:attrName>
                                        </p:attrNameLst>
                                      </p:cBhvr>
                                      <p:to>
                                        <a:schemeClr val="tx1"/>
                                      </p:to>
                                    </p:animClr>
                                    <p:set>
                                      <p:cBhvr>
                                        <p:cTn id="230" dur="500" fill="hold"/>
                                        <p:tgtEl>
                                          <p:spTgt spid="67"/>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6" grpId="0"/>
      <p:bldP spid="26" grpId="1"/>
      <p:bldP spid="26" grpId="2"/>
      <p:bldP spid="73" grpId="0"/>
      <p:bldP spid="73" grpId="1"/>
      <p:bldP spid="73" grpId="2"/>
      <p:bldP spid="74" grpId="1"/>
      <p:bldP spid="75" grpId="0"/>
      <p:bldP spid="76" grpId="0"/>
      <p:bldP spid="32" grpId="0" animBg="1"/>
      <p:bldP spid="85" grpId="0" animBg="1"/>
      <p:bldP spid="86" grpId="0"/>
      <p:bldP spid="33" grpId="0"/>
      <p:bldP spid="33" grpId="1"/>
      <p:bldP spid="33" grpId="2"/>
      <p:bldP spid="88" grpId="0"/>
      <p:bldP spid="88" grpId="1"/>
      <p:bldP spid="88" grpId="2"/>
      <p:bldP spid="66" grpId="0" animBg="1"/>
      <p:bldP spid="34" grpId="0"/>
      <p:bldP spid="90" grpId="0"/>
      <p:bldP spid="35" grpId="0"/>
      <p:bldP spid="92" grpId="0"/>
      <p:bldP spid="93" grpId="0"/>
      <p:bldP spid="94" grpId="0"/>
      <p:bldP spid="134" grpId="0"/>
      <p:bldP spid="135" grpId="0"/>
      <p:bldP spid="136" grpId="0"/>
      <p:bldP spid="137" grpId="0" animBg="1"/>
      <p:bldP spid="138" grpId="0"/>
      <p:bldP spid="139" grpId="0"/>
      <p:bldP spid="140" grpId="0" animBg="1"/>
      <p:bldP spid="141" grpId="0" animBg="1"/>
      <p:bldP spid="142" grpId="0" animBg="1"/>
      <p:bldP spid="143" grpId="0"/>
      <p:bldP spid="144" grpId="0"/>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has natural length 2m and modulus of elasticity 98N. One end of the string is attached to a fixed point O and the other end is attached to a particle P of mass 4kg. The particle is held in equilibrium by a horizontal force of magnitude 28N, with OP making an angle </a:t>
            </a:r>
            <a:r>
              <a:rPr lang="el-GR" sz="1400" dirty="0">
                <a:latin typeface="Comic Sans MS" pitchFamily="66" charset="0"/>
              </a:rPr>
              <a:t>θ</a:t>
            </a:r>
            <a:r>
              <a:rPr lang="en-GB" sz="1400" dirty="0">
                <a:latin typeface="Comic Sans MS" pitchFamily="66" charset="0"/>
              </a:rPr>
              <a:t> with the vertical, as shown. </a:t>
            </a:r>
          </a:p>
          <a:p>
            <a:pPr marL="0" indent="0" algn="ctr">
              <a:buNone/>
            </a:pPr>
            <a:r>
              <a:rPr lang="en-GB" sz="1400" dirty="0">
                <a:latin typeface="Comic Sans MS" pitchFamily="66" charset="0"/>
              </a:rPr>
              <a:t>Find:</a:t>
            </a:r>
          </a:p>
          <a:p>
            <a:pPr marL="0" indent="0" algn="ctr">
              <a:buNone/>
            </a:pPr>
            <a:endParaRPr lang="en-GB" sz="1400" dirty="0">
              <a:latin typeface="Comic Sans MS" pitchFamily="66" charset="0"/>
            </a:endParaRPr>
          </a:p>
          <a:p>
            <a:pPr algn="ctr">
              <a:buAutoNum type="alphaLcParenR"/>
            </a:pPr>
            <a:r>
              <a:rPr lang="en-GB" sz="1400" dirty="0">
                <a:latin typeface="Comic Sans MS" pitchFamily="66" charset="0"/>
              </a:rPr>
              <a:t>The value of </a:t>
            </a:r>
            <a:r>
              <a:rPr lang="el-GR" sz="1400" dirty="0">
                <a:latin typeface="Comic Sans MS" pitchFamily="66" charset="0"/>
              </a:rPr>
              <a:t>θ</a:t>
            </a:r>
            <a:endParaRPr lang="en-GB" sz="1400" dirty="0">
              <a:latin typeface="Comic Sans MS" pitchFamily="66" charset="0"/>
            </a:endParaRPr>
          </a:p>
          <a:p>
            <a:pPr algn="ctr">
              <a:buAutoNum type="alphaLcParenR"/>
            </a:pPr>
            <a:r>
              <a:rPr lang="en-GB" sz="1400" dirty="0">
                <a:latin typeface="Comic Sans MS" pitchFamily="66" charset="0"/>
              </a:rPr>
              <a:t>The length OP</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47" name="Straight Connector 46"/>
          <p:cNvCxnSpPr/>
          <p:nvPr/>
        </p:nvCxnSpPr>
        <p:spPr>
          <a:xfrm>
            <a:off x="4267200" y="16002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72000" y="1600200"/>
            <a:ext cx="0" cy="1371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72000" y="1600200"/>
            <a:ext cx="1219200" cy="13716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35556" y="1784404"/>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cxnSp>
        <p:nvCxnSpPr>
          <p:cNvPr id="61" name="Straight Connector 60"/>
          <p:cNvCxnSpPr/>
          <p:nvPr/>
        </p:nvCxnSpPr>
        <p:spPr>
          <a:xfrm flipH="1" flipV="1">
            <a:off x="4972050" y="2047875"/>
            <a:ext cx="819152" cy="923926"/>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91200" y="2971800"/>
            <a:ext cx="0" cy="76200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791200" y="2971800"/>
            <a:ext cx="7620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53200" y="2819400"/>
            <a:ext cx="545342" cy="307777"/>
          </a:xfrm>
          <a:prstGeom prst="rect">
            <a:avLst/>
          </a:prstGeom>
          <a:noFill/>
        </p:spPr>
        <p:txBody>
          <a:bodyPr wrap="none" rtlCol="0">
            <a:spAutoFit/>
          </a:bodyPr>
          <a:lstStyle/>
          <a:p>
            <a:r>
              <a:rPr lang="en-GB" sz="1400" dirty="0">
                <a:latin typeface="Comic Sans MS" panose="030F0702030302020204" pitchFamily="66" charset="0"/>
              </a:rPr>
              <a:t>28N</a:t>
            </a:r>
          </a:p>
        </p:txBody>
      </p:sp>
      <p:sp>
        <p:nvSpPr>
          <p:cNvPr id="74" name="TextBox 73"/>
          <p:cNvSpPr txBox="1"/>
          <p:nvPr/>
        </p:nvSpPr>
        <p:spPr>
          <a:xfrm>
            <a:off x="5277134" y="2139287"/>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75" name="TextBox 74"/>
          <p:cNvSpPr txBox="1"/>
          <p:nvPr/>
        </p:nvSpPr>
        <p:spPr>
          <a:xfrm>
            <a:off x="4419600" y="1295400"/>
            <a:ext cx="327334" cy="307777"/>
          </a:xfrm>
          <a:prstGeom prst="rect">
            <a:avLst/>
          </a:prstGeom>
          <a:noFill/>
        </p:spPr>
        <p:txBody>
          <a:bodyPr wrap="none" rtlCol="0">
            <a:spAutoFit/>
          </a:bodyPr>
          <a:lstStyle/>
          <a:p>
            <a:r>
              <a:rPr lang="en-GB" sz="1400" dirty="0">
                <a:latin typeface="Comic Sans MS" panose="030F0702030302020204" pitchFamily="66" charset="0"/>
              </a:rPr>
              <a:t>O</a:t>
            </a:r>
          </a:p>
        </p:txBody>
      </p:sp>
      <p:sp>
        <p:nvSpPr>
          <p:cNvPr id="76" name="TextBox 75"/>
          <p:cNvSpPr txBox="1"/>
          <p:nvPr/>
        </p:nvSpPr>
        <p:spPr>
          <a:xfrm>
            <a:off x="5715000" y="2667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78" name="Straight Connector 77"/>
          <p:cNvCxnSpPr/>
          <p:nvPr/>
        </p:nvCxnSpPr>
        <p:spPr>
          <a:xfrm flipH="1">
            <a:off x="4953000" y="2971800"/>
            <a:ext cx="7620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953000" y="2057400"/>
            <a:ext cx="0" cy="9144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Arc 31"/>
          <p:cNvSpPr/>
          <p:nvPr/>
        </p:nvSpPr>
        <p:spPr>
          <a:xfrm>
            <a:off x="4452730" y="1415332"/>
            <a:ext cx="914400" cy="914400"/>
          </a:xfrm>
          <a:prstGeom prst="arc">
            <a:avLst>
              <a:gd name="adj1" fmla="val 3472197"/>
              <a:gd name="adj2" fmla="val 50784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Arc 84"/>
          <p:cNvSpPr/>
          <p:nvPr/>
        </p:nvSpPr>
        <p:spPr>
          <a:xfrm>
            <a:off x="4048539" y="931627"/>
            <a:ext cx="914400" cy="914400"/>
          </a:xfrm>
          <a:prstGeom prst="arc">
            <a:avLst>
              <a:gd name="adj1" fmla="val 3670705"/>
              <a:gd name="adj2" fmla="val 49476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p:cNvSpPr txBox="1"/>
          <p:nvPr/>
        </p:nvSpPr>
        <p:spPr>
          <a:xfrm>
            <a:off x="4942637" y="2279904"/>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33" name="TextBox 32"/>
          <p:cNvSpPr txBox="1"/>
          <p:nvPr/>
        </p:nvSpPr>
        <p:spPr>
          <a:xfrm>
            <a:off x="5072933" y="2965836"/>
            <a:ext cx="647934" cy="307777"/>
          </a:xfrm>
          <a:prstGeom prst="rect">
            <a:avLst/>
          </a:prstGeom>
          <a:noFill/>
        </p:spPr>
        <p:txBody>
          <a:bodyPr wrap="none" rtlCol="0">
            <a:spAutoFit/>
          </a:bodyPr>
          <a:lstStyle/>
          <a:p>
            <a:r>
              <a:rPr lang="en-GB" sz="1400" dirty="0" err="1">
                <a:latin typeface="Comic Sans MS" panose="030F0702030302020204" pitchFamily="66" charset="0"/>
              </a:rPr>
              <a:t>Tsin</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88" name="TextBox 87"/>
          <p:cNvSpPr txBox="1"/>
          <p:nvPr/>
        </p:nvSpPr>
        <p:spPr>
          <a:xfrm rot="16200000">
            <a:off x="4454056" y="2378766"/>
            <a:ext cx="691215" cy="307777"/>
          </a:xfrm>
          <a:prstGeom prst="rect">
            <a:avLst/>
          </a:prstGeom>
          <a:noFill/>
        </p:spPr>
        <p:txBody>
          <a:bodyPr wrap="none" rtlCol="0">
            <a:spAutoFit/>
          </a:bodyPr>
          <a:lstStyle/>
          <a:p>
            <a:r>
              <a:rPr lang="en-GB" sz="1400" dirty="0" err="1">
                <a:latin typeface="Comic Sans MS" panose="030F0702030302020204" pitchFamily="66" charset="0"/>
              </a:rPr>
              <a:t>Tcos</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66" name="Oval 65"/>
          <p:cNvSpPr/>
          <p:nvPr/>
        </p:nvSpPr>
        <p:spPr>
          <a:xfrm>
            <a:off x="5715000" y="288166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4" name="TextBox 93"/>
              <p:cNvSpPr txBox="1"/>
              <p:nvPr/>
            </p:nvSpPr>
            <p:spPr>
              <a:xfrm>
                <a:off x="1371600" y="55626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𝑇𝑠𝑖𝑛</m:t>
                      </m:r>
                      <m:r>
                        <a:rPr lang="en-GB" sz="1600" b="0" i="1" smtClean="0">
                          <a:latin typeface="Cambria Math"/>
                          <a:ea typeface="Cambria Math"/>
                        </a:rPr>
                        <m:t>𝜃</m:t>
                      </m:r>
                      <m:r>
                        <a:rPr lang="en-GB" sz="1600" b="0" i="1" smtClean="0">
                          <a:latin typeface="Cambria Math"/>
                          <a:ea typeface="Cambria Math"/>
                        </a:rPr>
                        <m:t>=28</m:t>
                      </m:r>
                    </m:oMath>
                  </m:oMathPara>
                </a14:m>
                <a:endParaRPr lang="en-GB" sz="1600" dirty="0"/>
              </a:p>
            </p:txBody>
          </p:sp>
        </mc:Choice>
        <mc:Fallback xmlns="">
          <p:sp>
            <p:nvSpPr>
              <p:cNvPr id="94" name="TextBox 93"/>
              <p:cNvSpPr txBox="1">
                <a:spLocks noRot="1" noChangeAspect="1" noMove="1" noResize="1" noEditPoints="1" noAdjustHandles="1" noChangeArrowheads="1" noChangeShapeType="1" noTextEdit="1"/>
              </p:cNvSpPr>
              <p:nvPr/>
            </p:nvSpPr>
            <p:spPr>
              <a:xfrm>
                <a:off x="1371600" y="5562600"/>
                <a:ext cx="1295400" cy="33855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1371600" y="59436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𝑇𝑐𝑜𝑠</m:t>
                      </m:r>
                      <m:r>
                        <a:rPr lang="en-GB" sz="1600" b="0" i="1" smtClean="0">
                          <a:latin typeface="Cambria Math"/>
                          <a:ea typeface="Cambria Math"/>
                        </a:rPr>
                        <m:t>𝜃</m:t>
                      </m:r>
                      <m:r>
                        <a:rPr lang="en-GB" sz="1600" b="0" i="1" smtClean="0">
                          <a:latin typeface="Cambria Math"/>
                          <a:ea typeface="Cambria Math"/>
                        </a:rPr>
                        <m:t>=4</m:t>
                      </m:r>
                      <m:r>
                        <a:rPr lang="en-GB" sz="1600" b="0" i="1" smtClean="0">
                          <a:latin typeface="Cambria Math"/>
                          <a:ea typeface="Cambria Math"/>
                        </a:rPr>
                        <m:t>𝑔</m:t>
                      </m:r>
                    </m:oMath>
                  </m:oMathPara>
                </a14:m>
                <a:endParaRPr lang="en-GB" sz="1600" dirty="0"/>
              </a:p>
            </p:txBody>
          </p:sp>
        </mc:Choice>
        <mc:Fallback xmlns="">
          <p:sp>
            <p:nvSpPr>
              <p:cNvPr id="139" name="TextBox 138"/>
              <p:cNvSpPr txBox="1">
                <a:spLocks noRot="1" noChangeAspect="1" noMove="1" noResize="1" noEditPoints="1" noAdjustHandles="1" noChangeArrowheads="1" noChangeShapeType="1" noTextEdit="1"/>
              </p:cNvSpPr>
              <p:nvPr/>
            </p:nvSpPr>
            <p:spPr>
              <a:xfrm>
                <a:off x="1371600" y="5943600"/>
                <a:ext cx="1295400" cy="338554"/>
              </a:xfrm>
              <a:prstGeom prst="rect">
                <a:avLst/>
              </a:prstGeom>
              <a:blipFill rotWithShape="1">
                <a:blip r:embed="rId6"/>
                <a:stretch>
                  <a:fillRect b="-7143"/>
                </a:stretch>
              </a:blipFill>
            </p:spPr>
            <p:txBody>
              <a:bodyPr/>
              <a:lstStyle/>
              <a:p>
                <a:r>
                  <a:rPr lang="en-GB">
                    <a:noFill/>
                  </a:rPr>
                  <a:t> </a:t>
                </a:r>
              </a:p>
            </p:txBody>
          </p:sp>
        </mc:Fallback>
      </mc:AlternateContent>
      <p:sp>
        <p:nvSpPr>
          <p:cNvPr id="6" name="TextBox 5"/>
          <p:cNvSpPr txBox="1"/>
          <p:nvPr/>
        </p:nvSpPr>
        <p:spPr>
          <a:xfrm>
            <a:off x="1105468" y="5595583"/>
            <a:ext cx="330540" cy="307777"/>
          </a:xfrm>
          <a:prstGeom prst="rect">
            <a:avLst/>
          </a:prstGeom>
          <a:noFill/>
        </p:spPr>
        <p:txBody>
          <a:bodyPr wrap="none" rtlCol="0">
            <a:spAutoFit/>
          </a:bodyPr>
          <a:lstStyle/>
          <a:p>
            <a:r>
              <a:rPr lang="en-GB" sz="1400" dirty="0">
                <a:latin typeface="Comic Sans MS" panose="030F0702030302020204" pitchFamily="66" charset="0"/>
              </a:rPr>
              <a:t>1)</a:t>
            </a:r>
          </a:p>
        </p:txBody>
      </p:sp>
      <p:sp>
        <p:nvSpPr>
          <p:cNvPr id="46" name="TextBox 45"/>
          <p:cNvSpPr txBox="1"/>
          <p:nvPr/>
        </p:nvSpPr>
        <p:spPr>
          <a:xfrm>
            <a:off x="1094093" y="5952698"/>
            <a:ext cx="359394" cy="307777"/>
          </a:xfrm>
          <a:prstGeom prst="rect">
            <a:avLst/>
          </a:prstGeom>
          <a:noFill/>
        </p:spPr>
        <p:txBody>
          <a:bodyPr wrap="none" rtlCol="0">
            <a:spAutoFit/>
          </a:bodyPr>
          <a:lstStyle/>
          <a:p>
            <a:r>
              <a:rPr lang="en-GB" sz="1400" dirty="0">
                <a:latin typeface="Comic Sans MS" panose="030F0702030302020204" pitchFamily="66" charset="0"/>
              </a:rPr>
              <a:t>2)</a:t>
            </a:r>
          </a:p>
        </p:txBody>
      </p:sp>
      <p:sp>
        <p:nvSpPr>
          <p:cNvPr id="7" name="TextBox 6"/>
          <p:cNvSpPr txBox="1"/>
          <p:nvPr/>
        </p:nvSpPr>
        <p:spPr>
          <a:xfrm>
            <a:off x="4476467" y="3916907"/>
            <a:ext cx="3143809" cy="307777"/>
          </a:xfrm>
          <a:prstGeom prst="rect">
            <a:avLst/>
          </a:prstGeom>
          <a:noFill/>
        </p:spPr>
        <p:txBody>
          <a:bodyPr wrap="none" rtlCol="0">
            <a:spAutoFit/>
          </a:bodyPr>
          <a:lstStyle/>
          <a:p>
            <a:r>
              <a:rPr lang="en-GB" sz="1400" dirty="0">
                <a:latin typeface="Comic Sans MS" panose="030F0702030302020204" pitchFamily="66" charset="0"/>
              </a:rPr>
              <a:t>Now divide equation 1 by equation 2</a:t>
            </a:r>
          </a:p>
        </p:txBody>
      </p:sp>
      <mc:AlternateContent xmlns:mc="http://schemas.openxmlformats.org/markup-compatibility/2006" xmlns:a14="http://schemas.microsoft.com/office/drawing/2010/main">
        <mc:Choice Requires="a14">
          <p:sp>
            <p:nvSpPr>
              <p:cNvPr id="48" name="TextBox 47"/>
              <p:cNvSpPr txBox="1"/>
              <p:nvPr/>
            </p:nvSpPr>
            <p:spPr>
              <a:xfrm>
                <a:off x="5486400" y="4267200"/>
                <a:ext cx="1269243" cy="5366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𝑇𝑠𝑖𝑛</m:t>
                          </m:r>
                          <m:r>
                            <a:rPr lang="en-GB" sz="1400" b="0" i="1" smtClean="0">
                              <a:latin typeface="Cambria Math"/>
                              <a:ea typeface="Cambria Math"/>
                            </a:rPr>
                            <m:t>𝜃</m:t>
                          </m:r>
                        </m:num>
                        <m:den>
                          <m:r>
                            <a:rPr lang="en-GB" sz="1400" b="0" i="1" smtClean="0">
                              <a:latin typeface="Cambria Math"/>
                              <a:ea typeface="Cambria Math"/>
                            </a:rPr>
                            <m:t>𝑇𝑐𝑜𝑠</m:t>
                          </m:r>
                          <m:r>
                            <a:rPr lang="en-GB" sz="1400" b="0" i="1" smtClean="0">
                              <a:latin typeface="Cambria Math"/>
                              <a:ea typeface="Cambria Math"/>
                            </a:rPr>
                            <m:t>𝜃</m:t>
                          </m:r>
                        </m:den>
                      </m:f>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28</m:t>
                          </m:r>
                        </m:num>
                        <m:den>
                          <m:r>
                            <a:rPr lang="en-GB" sz="1400" b="0" i="1" smtClean="0">
                              <a:latin typeface="Cambria Math"/>
                              <a:ea typeface="Cambria Math"/>
                            </a:rPr>
                            <m:t>4</m:t>
                          </m:r>
                          <m:r>
                            <a:rPr lang="en-GB" sz="1400" b="0" i="1" smtClean="0">
                              <a:latin typeface="Cambria Math"/>
                              <a:ea typeface="Cambria Math"/>
                            </a:rPr>
                            <m:t>𝑔</m:t>
                          </m:r>
                        </m:den>
                      </m:f>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486400" y="4267200"/>
                <a:ext cx="1269243" cy="536685"/>
              </a:xfrm>
              <a:prstGeom prst="rect">
                <a:avLst/>
              </a:prstGeom>
              <a:blipFill rotWithShape="1">
                <a:blip r:embed="rId7"/>
                <a:stretch>
                  <a:fillRect b="-34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486400" y="5029200"/>
                <a:ext cx="1371600" cy="5366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𝑡𝑎𝑛</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28</m:t>
                          </m:r>
                        </m:num>
                        <m:den>
                          <m:r>
                            <a:rPr lang="en-GB" sz="1400" b="0" i="1" smtClean="0">
                              <a:latin typeface="Cambria Math"/>
                              <a:ea typeface="Cambria Math"/>
                            </a:rPr>
                            <m:t>4</m:t>
                          </m:r>
                          <m:r>
                            <a:rPr lang="en-GB" sz="1400" b="0" i="1" smtClean="0">
                              <a:latin typeface="Cambria Math"/>
                              <a:ea typeface="Cambria Math"/>
                            </a:rPr>
                            <m:t>𝑔</m:t>
                          </m:r>
                        </m:den>
                      </m:f>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486400" y="5029200"/>
                <a:ext cx="1371600" cy="536685"/>
              </a:xfrm>
              <a:prstGeom prst="rect">
                <a:avLst/>
              </a:prstGeom>
              <a:blipFill rotWithShape="1">
                <a:blip r:embed="rId8"/>
                <a:stretch>
                  <a:fillRect b="-34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5970895" y="5867400"/>
                <a:ext cx="1371600" cy="307777"/>
              </a:xfrm>
              <a:prstGeom prst="rect">
                <a:avLst/>
              </a:prstGeom>
              <a:noFill/>
            </p:spPr>
            <p:txBody>
              <a:bodyPr wrap="square" rtlCol="0">
                <a:spAutoFit/>
              </a:bodyPr>
              <a:lstStyle/>
              <a:p>
                <a14:m>
                  <m:oMath xmlns:m="http://schemas.openxmlformats.org/officeDocument/2006/math">
                    <m:r>
                      <a:rPr lang="en-GB" sz="1400" b="0" i="1" smtClean="0">
                        <a:latin typeface="Cambria Math"/>
                        <a:ea typeface="Cambria Math"/>
                      </a:rPr>
                      <m:t>𝜃</m:t>
                    </m:r>
                    <m:r>
                      <a:rPr lang="en-GB" sz="1400" b="0" i="1" smtClean="0">
                        <a:latin typeface="Cambria Math"/>
                        <a:ea typeface="Cambria Math"/>
                      </a:rPr>
                      <m:t>=36°</m:t>
                    </m:r>
                  </m:oMath>
                </a14:m>
                <a:r>
                  <a:rPr lang="en-GB" sz="1400" dirty="0"/>
                  <a:t> (2sf)</a:t>
                </a:r>
              </a:p>
            </p:txBody>
          </p:sp>
        </mc:Choice>
        <mc:Fallback xmlns="">
          <p:sp>
            <p:nvSpPr>
              <p:cNvPr id="50" name="TextBox 49"/>
              <p:cNvSpPr txBox="1">
                <a:spLocks noRot="1" noChangeAspect="1" noMove="1" noResize="1" noEditPoints="1" noAdjustHandles="1" noChangeArrowheads="1" noChangeShapeType="1" noTextEdit="1"/>
              </p:cNvSpPr>
              <p:nvPr/>
            </p:nvSpPr>
            <p:spPr>
              <a:xfrm>
                <a:off x="5970895" y="5867400"/>
                <a:ext cx="1371600" cy="307777"/>
              </a:xfrm>
              <a:prstGeom prst="rect">
                <a:avLst/>
              </a:prstGeom>
              <a:blipFill rotWithShape="1">
                <a:blip r:embed="rId9"/>
                <a:stretch>
                  <a:fillRect t="-2000" b="-18000"/>
                </a:stretch>
              </a:blipFill>
            </p:spPr>
            <p:txBody>
              <a:bodyPr/>
              <a:lstStyle/>
              <a:p>
                <a:r>
                  <a:rPr lang="en-GB">
                    <a:noFill/>
                  </a:rPr>
                  <a:t> </a:t>
                </a:r>
              </a:p>
            </p:txBody>
          </p:sp>
        </mc:Fallback>
      </mc:AlternateContent>
      <p:sp>
        <p:nvSpPr>
          <p:cNvPr id="51" name="Arc 50"/>
          <p:cNvSpPr/>
          <p:nvPr/>
        </p:nvSpPr>
        <p:spPr>
          <a:xfrm>
            <a:off x="6573672" y="4556077"/>
            <a:ext cx="304800" cy="752901"/>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TextBox 52"/>
          <p:cNvSpPr txBox="1"/>
          <p:nvPr/>
        </p:nvSpPr>
        <p:spPr>
          <a:xfrm>
            <a:off x="6823881" y="4651613"/>
            <a:ext cx="1218063"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Simplify the left side</a:t>
            </a:r>
          </a:p>
        </p:txBody>
      </p:sp>
      <p:sp>
        <p:nvSpPr>
          <p:cNvPr id="54" name="Arc 53"/>
          <p:cNvSpPr/>
          <p:nvPr/>
        </p:nvSpPr>
        <p:spPr>
          <a:xfrm>
            <a:off x="7039971" y="5281683"/>
            <a:ext cx="304800" cy="752901"/>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5" name="TextBox 54"/>
          <p:cNvSpPr txBox="1"/>
          <p:nvPr/>
        </p:nvSpPr>
        <p:spPr>
          <a:xfrm>
            <a:off x="7317475" y="5390867"/>
            <a:ext cx="1218063"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Use inverse Tan</a:t>
            </a:r>
          </a:p>
        </p:txBody>
      </p:sp>
      <p:sp>
        <p:nvSpPr>
          <p:cNvPr id="56" name="TextBox 55"/>
          <p:cNvSpPr txBox="1"/>
          <p:nvPr/>
        </p:nvSpPr>
        <p:spPr>
          <a:xfrm>
            <a:off x="5843517" y="3433549"/>
            <a:ext cx="388248" cy="307777"/>
          </a:xfrm>
          <a:prstGeom prst="rect">
            <a:avLst/>
          </a:prstGeom>
          <a:noFill/>
        </p:spPr>
        <p:txBody>
          <a:bodyPr wrap="none" rtlCol="0">
            <a:spAutoFit/>
          </a:bodyPr>
          <a:lstStyle/>
          <a:p>
            <a:r>
              <a:rPr lang="en-GB" sz="1400" dirty="0">
                <a:latin typeface="Comic Sans MS" panose="030F0702030302020204" pitchFamily="66" charset="0"/>
              </a:rPr>
              <a:t>4g</a:t>
            </a:r>
          </a:p>
        </p:txBody>
      </p:sp>
      <p:grpSp>
        <p:nvGrpSpPr>
          <p:cNvPr id="39" name="Group 38"/>
          <p:cNvGrpSpPr/>
          <p:nvPr/>
        </p:nvGrpSpPr>
        <p:grpSpPr>
          <a:xfrm>
            <a:off x="4495800" y="1524000"/>
            <a:ext cx="152400" cy="152400"/>
            <a:chOff x="5486400" y="3048000"/>
            <a:chExt cx="152400" cy="152400"/>
          </a:xfrm>
        </p:grpSpPr>
        <p:cxnSp>
          <p:nvCxnSpPr>
            <p:cNvPr id="40" name="Straight Connector 39"/>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211022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linds(horizontal)">
                                      <p:cBhvr>
                                        <p:cTn id="22" dur="500"/>
                                        <p:tgtEl>
                                          <p:spTgt spid="4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linds(horizontal)">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blinds(horizontal)">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blinds(horizontal)">
                                      <p:cBhvr>
                                        <p:cTn id="42" dur="500"/>
                                        <p:tgtEl>
                                          <p:spTgt spid="5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blinds(horizontal)">
                                      <p:cBhvr>
                                        <p:cTn id="47" dur="500"/>
                                        <p:tgtEl>
                                          <p:spTgt spid="5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blinds(horizontal)">
                                      <p:cBhvr>
                                        <p:cTn id="5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6" grpId="0"/>
      <p:bldP spid="7" grpId="0"/>
      <p:bldP spid="48" grpId="0"/>
      <p:bldP spid="49" grpId="0"/>
      <p:bldP spid="50" grpId="0"/>
      <p:bldP spid="51" grpId="0" animBg="1"/>
      <p:bldP spid="53" grpId="0"/>
      <p:bldP spid="54" grpId="0" animBg="1"/>
      <p:bldP spid="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Prior Knowledge Check</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3326" y="1704702"/>
                <a:ext cx="4010297" cy="4826726"/>
              </a:xfrm>
            </p:spPr>
            <p:txBody>
              <a:bodyPr>
                <a:normAutofit/>
              </a:bodyPr>
              <a:lstStyle/>
              <a:p>
                <a:pPr marL="0" indent="0">
                  <a:buNone/>
                </a:pPr>
                <a:r>
                  <a:rPr lang="en-US" sz="1800" dirty="0">
                    <a:latin typeface="Comic Sans MS" pitchFamily="66" charset="0"/>
                  </a:rPr>
                  <a:t>1) Three forces act on a particle, as shown below. Given that the particle is in equilibrium, calculate the exact values of </a:t>
                </a:r>
                <a14:m>
                  <m:oMath xmlns:m="http://schemas.openxmlformats.org/officeDocument/2006/math">
                    <m:r>
                      <a:rPr lang="en-US" sz="1800" i="1" dirty="0" smtClean="0">
                        <a:latin typeface="Cambria Math" panose="02040503050406030204" pitchFamily="18" charset="0"/>
                      </a:rPr>
                      <m:t>𝐹</m:t>
                    </m:r>
                  </m:oMath>
                </a14:m>
                <a:r>
                  <a:rPr lang="en-US" sz="1800" dirty="0">
                    <a:latin typeface="Comic Sans MS" pitchFamily="66" charset="0"/>
                  </a:rPr>
                  <a:t> and </a:t>
                </a:r>
                <a14:m>
                  <m:oMath xmlns:m="http://schemas.openxmlformats.org/officeDocument/2006/math">
                    <m:r>
                      <a:rPr lang="en-US" sz="1800" b="0" i="1" smtClean="0">
                        <a:latin typeface="Cambria Math" panose="02040503050406030204" pitchFamily="18" charset="0"/>
                      </a:rPr>
                      <m:t>𝑡𝑎𝑛</m:t>
                    </m:r>
                    <m:r>
                      <a:rPr lang="en-US" sz="1800" b="0" i="1" smtClean="0">
                        <a:latin typeface="Cambria Math" panose="02040503050406030204" pitchFamily="18" charset="0"/>
                        <a:ea typeface="Cambria Math" panose="02040503050406030204" pitchFamily="18" charset="0"/>
                      </a:rPr>
                      <m:t>𝜃</m:t>
                    </m:r>
                  </m:oMath>
                </a14:m>
                <a:r>
                  <a:rPr lang="en-GB" sz="1800" dirty="0">
                    <a:latin typeface="Comic Sans MS" pitchFamily="66"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3326" y="1704702"/>
                <a:ext cx="4010297" cy="4826726"/>
              </a:xfrm>
              <a:blipFill>
                <a:blip r:embed="rId2"/>
                <a:stretch>
                  <a:fillRect l="-1216" t="-632"/>
                </a:stretch>
              </a:blipFill>
            </p:spPr>
            <p:txBody>
              <a:bodyPr/>
              <a:lstStyle/>
              <a:p>
                <a:r>
                  <a:rPr lang="en-GB">
                    <a:noFill/>
                  </a:rPr>
                  <a:t> </a:t>
                </a:r>
              </a:p>
            </p:txBody>
          </p:sp>
        </mc:Fallback>
      </mc:AlternateContent>
      <p:sp>
        <p:nvSpPr>
          <p:cNvPr id="4" name="Content Placeholder 2"/>
          <p:cNvSpPr txBox="1">
            <a:spLocks/>
          </p:cNvSpPr>
          <p:nvPr/>
        </p:nvSpPr>
        <p:spPr>
          <a:xfrm>
            <a:off x="4750526" y="1691639"/>
            <a:ext cx="4010297" cy="48267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00" dirty="0">
                <a:latin typeface="Comic Sans MS" pitchFamily="66" charset="0"/>
              </a:rPr>
              <a:t>2) A particle of mass 4kg is pulled along a rough horizontal table by a horizontal force of magnitude 12N. Given that the mass moves with constant velocity, work out the coefficient of friction between the particle and the table.</a:t>
            </a:r>
          </a:p>
          <a:p>
            <a:pPr marL="0" indent="0">
              <a:buFont typeface="Arial" pitchFamily="34" charset="0"/>
              <a:buNone/>
            </a:pPr>
            <a:endParaRPr lang="en-US" sz="1800" dirty="0">
              <a:latin typeface="Comic Sans MS" pitchFamily="66" charset="0"/>
            </a:endParaRPr>
          </a:p>
          <a:p>
            <a:pPr marL="0" indent="0">
              <a:buFont typeface="Arial" pitchFamily="34" charset="0"/>
              <a:buNone/>
            </a:pPr>
            <a:r>
              <a:rPr lang="en-US" sz="1800" dirty="0">
                <a:latin typeface="Comic Sans MS" pitchFamily="66" charset="0"/>
              </a:rPr>
              <a:t>3) A smooth plane is inclined at 30˚ to the horizontal. A particle of mass 0.4kg slides down a line of greatest slope of the plane. The particle starts from rest at a point P and passes point Q with a speed of 5ms</a:t>
            </a:r>
            <a:r>
              <a:rPr lang="en-US" sz="1800" baseline="30000" dirty="0">
                <a:latin typeface="Comic Sans MS" pitchFamily="66" charset="0"/>
              </a:rPr>
              <a:t>-1</a:t>
            </a:r>
            <a:r>
              <a:rPr lang="en-US" sz="1800" dirty="0">
                <a:latin typeface="Comic Sans MS" pitchFamily="66" charset="0"/>
              </a:rPr>
              <a:t>. Use the principle of conservation of mechanical energy to find the distance PQ.</a:t>
            </a:r>
            <a:endParaRPr lang="en-GB" sz="1800" dirty="0">
              <a:latin typeface="Comic Sans MS" pitchFamily="66" charset="0"/>
            </a:endParaRPr>
          </a:p>
        </p:txBody>
      </p:sp>
      <p:cxnSp>
        <p:nvCxnSpPr>
          <p:cNvPr id="6" name="Straight Arrow Connector 5"/>
          <p:cNvCxnSpPr/>
          <p:nvPr/>
        </p:nvCxnSpPr>
        <p:spPr>
          <a:xfrm>
            <a:off x="2272938" y="4345578"/>
            <a:ext cx="0" cy="130628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2268583" y="3683726"/>
            <a:ext cx="1075508" cy="6749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201783" y="3688080"/>
            <a:ext cx="1075508" cy="67491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59875" y="3409407"/>
            <a:ext cx="0" cy="1306286"/>
          </a:xfrm>
          <a:prstGeom prst="straightConnector1">
            <a:avLst/>
          </a:prstGeom>
          <a:ln w="25400">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rot="12678240">
            <a:off x="1915884" y="3988525"/>
            <a:ext cx="914400" cy="914400"/>
          </a:xfrm>
          <a:prstGeom prst="arc">
            <a:avLst>
              <a:gd name="adj1" fmla="val 235322"/>
              <a:gd name="adj2" fmla="val 264360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11"/>
          <p:cNvSpPr/>
          <p:nvPr/>
        </p:nvSpPr>
        <p:spPr>
          <a:xfrm rot="12678240">
            <a:off x="1693815" y="3984170"/>
            <a:ext cx="914400" cy="914400"/>
          </a:xfrm>
          <a:prstGeom prst="arc">
            <a:avLst>
              <a:gd name="adj1" fmla="val 4532388"/>
              <a:gd name="adj2" fmla="val 707928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3" name="TextBox 12"/>
              <p:cNvSpPr txBox="1"/>
              <p:nvPr/>
            </p:nvSpPr>
            <p:spPr>
              <a:xfrm>
                <a:off x="2111828" y="5647509"/>
                <a:ext cx="3550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r>
                        <a:rPr lang="en-US" b="0" i="1" smtClean="0">
                          <a:latin typeface="Cambria Math" panose="02040503050406030204" pitchFamily="18" charset="0"/>
                        </a:rPr>
                        <m:t>𝑁</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111828" y="5647509"/>
                <a:ext cx="355097" cy="276999"/>
              </a:xfrm>
              <a:prstGeom prst="rect">
                <a:avLst/>
              </a:prstGeom>
              <a:blipFill>
                <a:blip r:embed="rId3"/>
                <a:stretch>
                  <a:fillRect l="-15254" r="-13559"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378925" y="3500846"/>
                <a:ext cx="2030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378925" y="3500846"/>
                <a:ext cx="203004" cy="276999"/>
              </a:xfrm>
              <a:prstGeom prst="rect">
                <a:avLst/>
              </a:prstGeom>
              <a:blipFill>
                <a:blip r:embed="rId4"/>
                <a:stretch>
                  <a:fillRect l="-26471" r="-20588" b="-652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75212" y="3470367"/>
                <a:ext cx="274320" cy="2830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4</m:t>
                      </m:r>
                      <m:r>
                        <a:rPr lang="en-US" b="0" i="1" smtClean="0">
                          <a:latin typeface="Cambria Math" panose="02040503050406030204" pitchFamily="18" charset="0"/>
                        </a:rPr>
                        <m:t>𝑁</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875212" y="3470367"/>
                <a:ext cx="274320" cy="283028"/>
              </a:xfrm>
              <a:prstGeom prst="rect">
                <a:avLst/>
              </a:prstGeom>
              <a:blipFill>
                <a:blip r:embed="rId5"/>
                <a:stretch>
                  <a:fillRect l="-31111" r="-37778" b="-42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846217" y="3762104"/>
                <a:ext cx="304799" cy="28321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6</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ea typeface="Cambria Math" panose="02040503050406030204" pitchFamily="18" charset="0"/>
                            </a:rPr>
                            <m:t>°</m:t>
                          </m:r>
                        </m:sup>
                      </m:sSup>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1846217" y="3762104"/>
                <a:ext cx="304799" cy="283219"/>
              </a:xfrm>
              <a:prstGeom prst="rect">
                <a:avLst/>
              </a:prstGeom>
              <a:blipFill>
                <a:blip r:embed="rId6"/>
                <a:stretch>
                  <a:fillRect l="-28000" t="-4255" r="-26000" b="-63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355669" y="3783876"/>
                <a:ext cx="304799"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𝜃</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2355669" y="3783876"/>
                <a:ext cx="304799" cy="276999"/>
              </a:xfrm>
              <a:prstGeom prst="rect">
                <a:avLst/>
              </a:prstGeom>
              <a:blipFill>
                <a:blip r:embed="rId7"/>
                <a:stretch>
                  <a:fillRect b="-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013165" y="3169920"/>
                <a:ext cx="63491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2</m:t>
                      </m:r>
                      <m:rad>
                        <m:radPr>
                          <m:degHide m:val="on"/>
                          <m:ctrlPr>
                            <a:rPr lang="en-US" b="0" i="1" smtClean="0">
                              <a:solidFill>
                                <a:srgbClr val="FF0000"/>
                              </a:solidFill>
                              <a:latin typeface="Cambria Math" panose="02040503050406030204" pitchFamily="18" charset="0"/>
                            </a:rPr>
                          </m:ctrlPr>
                        </m:radPr>
                        <m:deg/>
                        <m:e>
                          <m:r>
                            <a:rPr lang="en-US" b="0" i="1" smtClean="0">
                              <a:solidFill>
                                <a:srgbClr val="FF0000"/>
                              </a:solidFill>
                              <a:latin typeface="Cambria Math" panose="02040503050406030204" pitchFamily="18" charset="0"/>
                            </a:rPr>
                            <m:t>7</m:t>
                          </m:r>
                        </m:e>
                      </m:rad>
                      <m:r>
                        <a:rPr lang="en-US" b="0" i="1" smtClean="0">
                          <a:solidFill>
                            <a:srgbClr val="FF0000"/>
                          </a:solidFill>
                          <a:latin typeface="Cambria Math" panose="02040503050406030204" pitchFamily="18" charset="0"/>
                        </a:rPr>
                        <m:t>𝑁</m:t>
                      </m:r>
                    </m:oMath>
                  </m:oMathPara>
                </a14:m>
                <a:endParaRPr lang="en-GB"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013165" y="3169920"/>
                <a:ext cx="634917" cy="307777"/>
              </a:xfrm>
              <a:prstGeom prst="rect">
                <a:avLst/>
              </a:prstGeom>
              <a:blipFill>
                <a:blip r:embed="rId8"/>
                <a:stretch>
                  <a:fillRect l="-7692" r="-8654"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74913" y="4602480"/>
                <a:ext cx="1169807" cy="580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rPr>
                        <m:t>𝑇𝑎𝑛</m:t>
                      </m:r>
                      <m:r>
                        <a:rPr lang="en-US" b="0" i="1" smtClean="0">
                          <a:solidFill>
                            <a:srgbClr val="FF0000"/>
                          </a:solidFill>
                          <a:latin typeface="Cambria Math" panose="02040503050406030204" pitchFamily="18" charset="0"/>
                          <a:ea typeface="Cambria Math" panose="02040503050406030204" pitchFamily="18" charset="0"/>
                        </a:rPr>
                        <m:t>𝜃</m:t>
                      </m:r>
                      <m:r>
                        <a:rPr lang="en-US" b="0" i="1" smtClean="0">
                          <a:solidFill>
                            <a:srgbClr val="FF0000"/>
                          </a:solidFill>
                          <a:latin typeface="Cambria Math" panose="02040503050406030204" pitchFamily="18" charset="0"/>
                          <a:ea typeface="Cambria Math" panose="02040503050406030204" pitchFamily="18" charset="0"/>
                        </a:rPr>
                        <m:t>=</m:t>
                      </m:r>
                      <m:f>
                        <m:fPr>
                          <m:ctrlPr>
                            <a:rPr lang="en-US" b="0" i="1" smtClean="0">
                              <a:solidFill>
                                <a:srgbClr val="FF0000"/>
                              </a:solidFill>
                              <a:latin typeface="Cambria Math" panose="02040503050406030204" pitchFamily="18" charset="0"/>
                              <a:ea typeface="Cambria Math" panose="02040503050406030204" pitchFamily="18" charset="0"/>
                            </a:rPr>
                          </m:ctrlPr>
                        </m:fPr>
                        <m:num>
                          <m:rad>
                            <m:radPr>
                              <m:degHide m:val="on"/>
                              <m:ctrlPr>
                                <a:rPr lang="en-US" b="0" i="1" smtClean="0">
                                  <a:solidFill>
                                    <a:srgbClr val="FF0000"/>
                                  </a:solidFill>
                                  <a:latin typeface="Cambria Math" panose="02040503050406030204" pitchFamily="18" charset="0"/>
                                  <a:ea typeface="Cambria Math" panose="02040503050406030204" pitchFamily="18" charset="0"/>
                                </a:rPr>
                              </m:ctrlPr>
                            </m:radPr>
                            <m:deg/>
                            <m:e>
                              <m:r>
                                <a:rPr lang="en-US" b="0" i="1" smtClean="0">
                                  <a:solidFill>
                                    <a:srgbClr val="FF0000"/>
                                  </a:solidFill>
                                  <a:latin typeface="Cambria Math" panose="02040503050406030204" pitchFamily="18" charset="0"/>
                                  <a:ea typeface="Cambria Math" panose="02040503050406030204" pitchFamily="18" charset="0"/>
                                </a:rPr>
                                <m:t>3</m:t>
                              </m:r>
                            </m:e>
                          </m:rad>
                        </m:num>
                        <m:den>
                          <m:r>
                            <a:rPr lang="en-US" b="0" i="1" smtClean="0">
                              <a:solidFill>
                                <a:srgbClr val="FF0000"/>
                              </a:solidFill>
                              <a:latin typeface="Cambria Math" panose="02040503050406030204" pitchFamily="18" charset="0"/>
                              <a:ea typeface="Cambria Math" panose="02040503050406030204" pitchFamily="18" charset="0"/>
                            </a:rPr>
                            <m:t>2</m:t>
                          </m:r>
                        </m:den>
                      </m:f>
                    </m:oMath>
                  </m:oMathPara>
                </a14:m>
                <a:endParaRPr lang="en-GB" dirty="0">
                  <a:solidFill>
                    <a:srgbClr val="FF0000"/>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674913" y="4602480"/>
                <a:ext cx="1169807" cy="580928"/>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8665028" y="2412274"/>
                <a:ext cx="197939" cy="5690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b="0" i="1" smtClean="0">
                              <a:solidFill>
                                <a:srgbClr val="FF0000"/>
                              </a:solidFill>
                              <a:latin typeface="Cambria Math" panose="02040503050406030204" pitchFamily="18" charset="0"/>
                              <a:ea typeface="Cambria Math" panose="02040503050406030204" pitchFamily="18" charset="0"/>
                            </a:rPr>
                          </m:ctrlPr>
                        </m:fPr>
                        <m:num>
                          <m:r>
                            <a:rPr lang="en-US" b="0" i="1" smtClean="0">
                              <a:solidFill>
                                <a:srgbClr val="FF0000"/>
                              </a:solidFill>
                              <a:latin typeface="Cambria Math" panose="02040503050406030204" pitchFamily="18" charset="0"/>
                              <a:ea typeface="Cambria Math" panose="02040503050406030204" pitchFamily="18" charset="0"/>
                            </a:rPr>
                            <m:t>3</m:t>
                          </m:r>
                        </m:num>
                        <m:den>
                          <m:r>
                            <a:rPr lang="en-US" b="0" i="1" smtClean="0">
                              <a:solidFill>
                                <a:srgbClr val="FF0000"/>
                              </a:solidFill>
                              <a:latin typeface="Cambria Math" panose="02040503050406030204" pitchFamily="18" charset="0"/>
                              <a:ea typeface="Cambria Math" panose="02040503050406030204" pitchFamily="18" charset="0"/>
                            </a:rPr>
                            <m:t>𝑔</m:t>
                          </m:r>
                        </m:den>
                      </m:f>
                    </m:oMath>
                  </m:oMathPara>
                </a14:m>
                <a:endParaRPr lang="en-GB" dirty="0">
                  <a:solidFill>
                    <a:srgbClr val="FF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8665028" y="2412274"/>
                <a:ext cx="197939" cy="56900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824651" y="6344194"/>
                <a:ext cx="6836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panose="02040503050406030204" pitchFamily="18" charset="0"/>
                          <a:ea typeface="Cambria Math" panose="02040503050406030204" pitchFamily="18" charset="0"/>
                        </a:rPr>
                        <m:t>2.55</m:t>
                      </m:r>
                      <m:r>
                        <a:rPr lang="en-US" b="0" i="1" smtClean="0">
                          <a:solidFill>
                            <a:srgbClr val="FF0000"/>
                          </a:solidFill>
                          <a:latin typeface="Cambria Math" panose="02040503050406030204" pitchFamily="18" charset="0"/>
                          <a:ea typeface="Cambria Math" panose="02040503050406030204" pitchFamily="18" charset="0"/>
                        </a:rPr>
                        <m:t>𝑚</m:t>
                      </m:r>
                    </m:oMath>
                  </m:oMathPara>
                </a14:m>
                <a:endParaRPr lang="en-GB"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7824651" y="6344194"/>
                <a:ext cx="683649" cy="276999"/>
              </a:xfrm>
              <a:prstGeom prst="rect">
                <a:avLst/>
              </a:prstGeom>
              <a:blipFill>
                <a:blip r:embed="rId11"/>
                <a:stretch>
                  <a:fillRect l="-8036" r="-8929" b="-8889"/>
                </a:stretch>
              </a:blipFill>
            </p:spPr>
            <p:txBody>
              <a:bodyPr/>
              <a:lstStyle/>
              <a:p>
                <a:r>
                  <a:rPr lang="en-GB">
                    <a:noFill/>
                  </a:rPr>
                  <a:t> </a:t>
                </a:r>
              </a:p>
            </p:txBody>
          </p:sp>
        </mc:Fallback>
      </mc:AlternateContent>
    </p:spTree>
    <p:extLst>
      <p:ext uri="{BB962C8B-B14F-4D97-AF65-F5344CB8AC3E}">
        <p14:creationId xmlns:p14="http://schemas.microsoft.com/office/powerpoint/2010/main" val="8817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linds(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has natural length 2m and modulus of elasticity 98N. One end of the string is attached to a fixed point O and the other end is attached to a particle P of mass 4kg. The particle is held in equilibrium by a horizontal force of magnitude 28N, with OP making an angle </a:t>
            </a:r>
            <a:r>
              <a:rPr lang="el-GR" sz="1400" dirty="0">
                <a:latin typeface="Comic Sans MS" pitchFamily="66" charset="0"/>
              </a:rPr>
              <a:t>θ</a:t>
            </a:r>
            <a:r>
              <a:rPr lang="en-GB" sz="1400" dirty="0">
                <a:latin typeface="Comic Sans MS" pitchFamily="66" charset="0"/>
              </a:rPr>
              <a:t> with the vertical, as shown. </a:t>
            </a:r>
          </a:p>
          <a:p>
            <a:pPr marL="0" indent="0" algn="ctr">
              <a:buNone/>
            </a:pPr>
            <a:r>
              <a:rPr lang="en-GB" sz="1400" dirty="0">
                <a:latin typeface="Comic Sans MS" pitchFamily="66" charset="0"/>
              </a:rPr>
              <a:t>Find:</a:t>
            </a:r>
          </a:p>
          <a:p>
            <a:pPr marL="0" indent="0" algn="ctr">
              <a:buNone/>
            </a:pPr>
            <a:endParaRPr lang="en-GB" sz="1400" dirty="0">
              <a:latin typeface="Comic Sans MS" pitchFamily="66" charset="0"/>
            </a:endParaRPr>
          </a:p>
          <a:p>
            <a:pPr algn="ctr">
              <a:buAutoNum type="alphaLcParenR"/>
            </a:pPr>
            <a:r>
              <a:rPr lang="en-GB" sz="1400" dirty="0">
                <a:latin typeface="Comic Sans MS" pitchFamily="66" charset="0"/>
              </a:rPr>
              <a:t>The value of </a:t>
            </a:r>
            <a:r>
              <a:rPr lang="el-GR" sz="1400" dirty="0">
                <a:latin typeface="Comic Sans MS" pitchFamily="66" charset="0"/>
              </a:rPr>
              <a:t>θ</a:t>
            </a:r>
            <a:r>
              <a:rPr lang="en-GB" sz="1400" dirty="0">
                <a:latin typeface="Comic Sans MS" pitchFamily="66" charset="0"/>
              </a:rPr>
              <a:t> </a:t>
            </a:r>
            <a:r>
              <a:rPr lang="en-GB" sz="1400" dirty="0">
                <a:solidFill>
                  <a:srgbClr val="FF0000"/>
                </a:solidFill>
                <a:latin typeface="Comic Sans MS" pitchFamily="66" charset="0"/>
                <a:sym typeface="Wingdings" panose="05000000000000000000" pitchFamily="2" charset="2"/>
              </a:rPr>
              <a:t></a:t>
            </a:r>
            <a:r>
              <a:rPr lang="en-GB" sz="1400" dirty="0">
                <a:latin typeface="Comic Sans MS" pitchFamily="66" charset="0"/>
                <a:sym typeface="Wingdings" panose="05000000000000000000" pitchFamily="2" charset="2"/>
              </a:rPr>
              <a:t> </a:t>
            </a:r>
            <a:r>
              <a:rPr lang="en-GB" sz="1400" dirty="0">
                <a:solidFill>
                  <a:srgbClr val="FF0000"/>
                </a:solidFill>
                <a:latin typeface="Comic Sans MS" pitchFamily="66" charset="0"/>
                <a:sym typeface="Wingdings" panose="05000000000000000000" pitchFamily="2" charset="2"/>
              </a:rPr>
              <a:t>36°</a:t>
            </a:r>
            <a:endParaRPr lang="en-GB" sz="1400" dirty="0">
              <a:solidFill>
                <a:srgbClr val="FF0000"/>
              </a:solidFill>
              <a:latin typeface="Comic Sans MS" pitchFamily="66" charset="0"/>
            </a:endParaRPr>
          </a:p>
          <a:p>
            <a:pPr algn="ctr">
              <a:buAutoNum type="alphaLcParenR"/>
            </a:pPr>
            <a:r>
              <a:rPr lang="en-GB" sz="1400" dirty="0">
                <a:latin typeface="Comic Sans MS" pitchFamily="66" charset="0"/>
              </a:rPr>
              <a:t>The length OP</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47" name="Straight Connector 46"/>
          <p:cNvCxnSpPr/>
          <p:nvPr/>
        </p:nvCxnSpPr>
        <p:spPr>
          <a:xfrm>
            <a:off x="4267200" y="16002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72000" y="1600200"/>
            <a:ext cx="0" cy="1371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72000" y="1600200"/>
            <a:ext cx="1219200" cy="13716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35556" y="1784404"/>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cxnSp>
        <p:nvCxnSpPr>
          <p:cNvPr id="61" name="Straight Connector 60"/>
          <p:cNvCxnSpPr/>
          <p:nvPr/>
        </p:nvCxnSpPr>
        <p:spPr>
          <a:xfrm flipH="1" flipV="1">
            <a:off x="4972050" y="2047875"/>
            <a:ext cx="819152" cy="923926"/>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91200" y="2971800"/>
            <a:ext cx="0" cy="76200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791200" y="2971800"/>
            <a:ext cx="7620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53200" y="2819400"/>
            <a:ext cx="545342" cy="307777"/>
          </a:xfrm>
          <a:prstGeom prst="rect">
            <a:avLst/>
          </a:prstGeom>
          <a:noFill/>
        </p:spPr>
        <p:txBody>
          <a:bodyPr wrap="none" rtlCol="0">
            <a:spAutoFit/>
          </a:bodyPr>
          <a:lstStyle/>
          <a:p>
            <a:r>
              <a:rPr lang="en-GB" sz="1400" dirty="0">
                <a:latin typeface="Comic Sans MS" panose="030F0702030302020204" pitchFamily="66" charset="0"/>
              </a:rPr>
              <a:t>28N</a:t>
            </a:r>
          </a:p>
        </p:txBody>
      </p:sp>
      <p:sp>
        <p:nvSpPr>
          <p:cNvPr id="74" name="TextBox 73"/>
          <p:cNvSpPr txBox="1"/>
          <p:nvPr/>
        </p:nvSpPr>
        <p:spPr>
          <a:xfrm>
            <a:off x="5277134" y="2139287"/>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75" name="TextBox 74"/>
          <p:cNvSpPr txBox="1"/>
          <p:nvPr/>
        </p:nvSpPr>
        <p:spPr>
          <a:xfrm>
            <a:off x="4419600" y="1295400"/>
            <a:ext cx="327334" cy="307777"/>
          </a:xfrm>
          <a:prstGeom prst="rect">
            <a:avLst/>
          </a:prstGeom>
          <a:noFill/>
        </p:spPr>
        <p:txBody>
          <a:bodyPr wrap="none" rtlCol="0">
            <a:spAutoFit/>
          </a:bodyPr>
          <a:lstStyle/>
          <a:p>
            <a:r>
              <a:rPr lang="en-GB" sz="1400" dirty="0">
                <a:latin typeface="Comic Sans MS" panose="030F0702030302020204" pitchFamily="66" charset="0"/>
              </a:rPr>
              <a:t>O</a:t>
            </a:r>
          </a:p>
        </p:txBody>
      </p:sp>
      <p:sp>
        <p:nvSpPr>
          <p:cNvPr id="76" name="TextBox 75"/>
          <p:cNvSpPr txBox="1"/>
          <p:nvPr/>
        </p:nvSpPr>
        <p:spPr>
          <a:xfrm>
            <a:off x="5715000" y="2667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78" name="Straight Connector 77"/>
          <p:cNvCxnSpPr/>
          <p:nvPr/>
        </p:nvCxnSpPr>
        <p:spPr>
          <a:xfrm flipH="1">
            <a:off x="4953000" y="2971800"/>
            <a:ext cx="7620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953000" y="2057400"/>
            <a:ext cx="0" cy="9144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Arc 31"/>
          <p:cNvSpPr/>
          <p:nvPr/>
        </p:nvSpPr>
        <p:spPr>
          <a:xfrm>
            <a:off x="4452730" y="1415332"/>
            <a:ext cx="914400" cy="914400"/>
          </a:xfrm>
          <a:prstGeom prst="arc">
            <a:avLst>
              <a:gd name="adj1" fmla="val 3472197"/>
              <a:gd name="adj2" fmla="val 50784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Arc 84"/>
          <p:cNvSpPr/>
          <p:nvPr/>
        </p:nvSpPr>
        <p:spPr>
          <a:xfrm>
            <a:off x="4048539" y="931627"/>
            <a:ext cx="914400" cy="914400"/>
          </a:xfrm>
          <a:prstGeom prst="arc">
            <a:avLst>
              <a:gd name="adj1" fmla="val 3670705"/>
              <a:gd name="adj2" fmla="val 49476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p:cNvSpPr txBox="1"/>
          <p:nvPr/>
        </p:nvSpPr>
        <p:spPr>
          <a:xfrm>
            <a:off x="4942637" y="2279904"/>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33" name="TextBox 32"/>
          <p:cNvSpPr txBox="1"/>
          <p:nvPr/>
        </p:nvSpPr>
        <p:spPr>
          <a:xfrm>
            <a:off x="5072933" y="2965836"/>
            <a:ext cx="647934" cy="307777"/>
          </a:xfrm>
          <a:prstGeom prst="rect">
            <a:avLst/>
          </a:prstGeom>
          <a:noFill/>
        </p:spPr>
        <p:txBody>
          <a:bodyPr wrap="none" rtlCol="0">
            <a:spAutoFit/>
          </a:bodyPr>
          <a:lstStyle/>
          <a:p>
            <a:r>
              <a:rPr lang="en-GB" sz="1400" dirty="0" err="1">
                <a:latin typeface="Comic Sans MS" panose="030F0702030302020204" pitchFamily="66" charset="0"/>
              </a:rPr>
              <a:t>Tsin</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88" name="TextBox 87"/>
          <p:cNvSpPr txBox="1"/>
          <p:nvPr/>
        </p:nvSpPr>
        <p:spPr>
          <a:xfrm rot="16200000">
            <a:off x="4454056" y="2378766"/>
            <a:ext cx="691215" cy="307777"/>
          </a:xfrm>
          <a:prstGeom prst="rect">
            <a:avLst/>
          </a:prstGeom>
          <a:noFill/>
        </p:spPr>
        <p:txBody>
          <a:bodyPr wrap="none" rtlCol="0">
            <a:spAutoFit/>
          </a:bodyPr>
          <a:lstStyle/>
          <a:p>
            <a:r>
              <a:rPr lang="en-GB" sz="1400" dirty="0" err="1">
                <a:latin typeface="Comic Sans MS" panose="030F0702030302020204" pitchFamily="66" charset="0"/>
              </a:rPr>
              <a:t>Tcos</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66" name="Oval 65"/>
          <p:cNvSpPr/>
          <p:nvPr/>
        </p:nvSpPr>
        <p:spPr>
          <a:xfrm>
            <a:off x="5715000" y="288166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4" name="TextBox 93"/>
              <p:cNvSpPr txBox="1"/>
              <p:nvPr/>
            </p:nvSpPr>
            <p:spPr>
              <a:xfrm>
                <a:off x="1371600" y="55626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𝑇𝑠𝑖𝑛</m:t>
                      </m:r>
                      <m:r>
                        <a:rPr lang="en-GB" sz="1600" b="0" i="1" smtClean="0">
                          <a:latin typeface="Cambria Math"/>
                          <a:ea typeface="Cambria Math"/>
                        </a:rPr>
                        <m:t>𝜃</m:t>
                      </m:r>
                      <m:r>
                        <a:rPr lang="en-GB" sz="1600" b="0" i="1" smtClean="0">
                          <a:latin typeface="Cambria Math"/>
                          <a:ea typeface="Cambria Math"/>
                        </a:rPr>
                        <m:t>=28</m:t>
                      </m:r>
                    </m:oMath>
                  </m:oMathPara>
                </a14:m>
                <a:endParaRPr lang="en-GB" sz="1600" dirty="0"/>
              </a:p>
            </p:txBody>
          </p:sp>
        </mc:Choice>
        <mc:Fallback xmlns="">
          <p:sp>
            <p:nvSpPr>
              <p:cNvPr id="94" name="TextBox 93"/>
              <p:cNvSpPr txBox="1">
                <a:spLocks noRot="1" noChangeAspect="1" noMove="1" noResize="1" noEditPoints="1" noAdjustHandles="1" noChangeArrowheads="1" noChangeShapeType="1" noTextEdit="1"/>
              </p:cNvSpPr>
              <p:nvPr/>
            </p:nvSpPr>
            <p:spPr>
              <a:xfrm>
                <a:off x="1371600" y="5562600"/>
                <a:ext cx="1295400" cy="33855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1371600" y="59436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𝑇𝑐𝑜𝑠</m:t>
                      </m:r>
                      <m:r>
                        <a:rPr lang="en-GB" sz="1600" b="0" i="1" smtClean="0">
                          <a:latin typeface="Cambria Math"/>
                          <a:ea typeface="Cambria Math"/>
                        </a:rPr>
                        <m:t>𝜃</m:t>
                      </m:r>
                      <m:r>
                        <a:rPr lang="en-GB" sz="1600" b="0" i="1" smtClean="0">
                          <a:latin typeface="Cambria Math"/>
                          <a:ea typeface="Cambria Math"/>
                        </a:rPr>
                        <m:t>=4</m:t>
                      </m:r>
                      <m:r>
                        <a:rPr lang="en-GB" sz="1600" b="0" i="1" smtClean="0">
                          <a:latin typeface="Cambria Math"/>
                          <a:ea typeface="Cambria Math"/>
                        </a:rPr>
                        <m:t>𝑔</m:t>
                      </m:r>
                    </m:oMath>
                  </m:oMathPara>
                </a14:m>
                <a:endParaRPr lang="en-GB" sz="1600" dirty="0"/>
              </a:p>
            </p:txBody>
          </p:sp>
        </mc:Choice>
        <mc:Fallback xmlns="">
          <p:sp>
            <p:nvSpPr>
              <p:cNvPr id="139" name="TextBox 138"/>
              <p:cNvSpPr txBox="1">
                <a:spLocks noRot="1" noChangeAspect="1" noMove="1" noResize="1" noEditPoints="1" noAdjustHandles="1" noChangeArrowheads="1" noChangeShapeType="1" noTextEdit="1"/>
              </p:cNvSpPr>
              <p:nvPr/>
            </p:nvSpPr>
            <p:spPr>
              <a:xfrm>
                <a:off x="1371600" y="5943600"/>
                <a:ext cx="1295400" cy="338554"/>
              </a:xfrm>
              <a:prstGeom prst="rect">
                <a:avLst/>
              </a:prstGeom>
              <a:blipFill rotWithShape="1">
                <a:blip r:embed="rId6"/>
                <a:stretch>
                  <a:fillRect b="-7143"/>
                </a:stretch>
              </a:blipFill>
            </p:spPr>
            <p:txBody>
              <a:bodyPr/>
              <a:lstStyle/>
              <a:p>
                <a:r>
                  <a:rPr lang="en-GB">
                    <a:noFill/>
                  </a:rPr>
                  <a:t> </a:t>
                </a:r>
              </a:p>
            </p:txBody>
          </p:sp>
        </mc:Fallback>
      </mc:AlternateContent>
      <p:sp>
        <p:nvSpPr>
          <p:cNvPr id="6" name="TextBox 5"/>
          <p:cNvSpPr txBox="1"/>
          <p:nvPr/>
        </p:nvSpPr>
        <p:spPr>
          <a:xfrm>
            <a:off x="1105468" y="5595583"/>
            <a:ext cx="330540" cy="307777"/>
          </a:xfrm>
          <a:prstGeom prst="rect">
            <a:avLst/>
          </a:prstGeom>
          <a:noFill/>
        </p:spPr>
        <p:txBody>
          <a:bodyPr wrap="none" rtlCol="0">
            <a:spAutoFit/>
          </a:bodyPr>
          <a:lstStyle/>
          <a:p>
            <a:r>
              <a:rPr lang="en-GB" sz="1400" dirty="0">
                <a:latin typeface="Comic Sans MS" panose="030F0702030302020204" pitchFamily="66" charset="0"/>
              </a:rPr>
              <a:t>1)</a:t>
            </a:r>
          </a:p>
        </p:txBody>
      </p:sp>
      <p:sp>
        <p:nvSpPr>
          <p:cNvPr id="46" name="TextBox 45"/>
          <p:cNvSpPr txBox="1"/>
          <p:nvPr/>
        </p:nvSpPr>
        <p:spPr>
          <a:xfrm>
            <a:off x="1094093" y="5952698"/>
            <a:ext cx="359394" cy="307777"/>
          </a:xfrm>
          <a:prstGeom prst="rect">
            <a:avLst/>
          </a:prstGeom>
          <a:noFill/>
        </p:spPr>
        <p:txBody>
          <a:bodyPr wrap="none" rtlCol="0">
            <a:spAutoFit/>
          </a:bodyPr>
          <a:lstStyle/>
          <a:p>
            <a:r>
              <a:rPr lang="en-GB" sz="1400" dirty="0">
                <a:latin typeface="Comic Sans MS" panose="030F0702030302020204" pitchFamily="66" charset="0"/>
              </a:rPr>
              <a:t>2)</a:t>
            </a:r>
          </a:p>
        </p:txBody>
      </p:sp>
      <p:sp>
        <p:nvSpPr>
          <p:cNvPr id="7" name="TextBox 6"/>
          <p:cNvSpPr txBox="1"/>
          <p:nvPr/>
        </p:nvSpPr>
        <p:spPr>
          <a:xfrm>
            <a:off x="4042924" y="3903260"/>
            <a:ext cx="4923655" cy="1169551"/>
          </a:xfrm>
          <a:prstGeom prst="rect">
            <a:avLst/>
          </a:prstGeom>
          <a:noFill/>
        </p:spPr>
        <p:txBody>
          <a:bodyPr wrap="square" rtlCol="0">
            <a:spAutoFit/>
          </a:bodyPr>
          <a:lstStyle/>
          <a:p>
            <a:pPr algn="ctr"/>
            <a:r>
              <a:rPr lang="en-GB" sz="1400" dirty="0">
                <a:latin typeface="Comic Sans MS" panose="030F0702030302020204" pitchFamily="66" charset="0"/>
              </a:rPr>
              <a:t>We can use Hooke’s law to find the extension of the string</a:t>
            </a:r>
          </a:p>
          <a:p>
            <a:pPr marL="285750" indent="-285750" algn="ctr">
              <a:buFont typeface="Wingdings"/>
              <a:buChar char="à"/>
            </a:pPr>
            <a:r>
              <a:rPr lang="en-GB" sz="1400" dirty="0">
                <a:latin typeface="Comic Sans MS" panose="030F0702030302020204" pitchFamily="66" charset="0"/>
                <a:sym typeface="Wingdings" panose="05000000000000000000" pitchFamily="2" charset="2"/>
              </a:rPr>
              <a:t>However, to do this we will first need the </a:t>
            </a:r>
            <a:r>
              <a:rPr lang="en-GB" sz="1400" u="sng" dirty="0">
                <a:latin typeface="Comic Sans MS" panose="030F0702030302020204" pitchFamily="66" charset="0"/>
                <a:sym typeface="Wingdings" panose="05000000000000000000" pitchFamily="2" charset="2"/>
              </a:rPr>
              <a:t>tension</a:t>
            </a:r>
            <a:r>
              <a:rPr lang="en-GB" sz="1400" dirty="0">
                <a:latin typeface="Comic Sans MS" panose="030F0702030302020204" pitchFamily="66" charset="0"/>
                <a:sym typeface="Wingdings" panose="05000000000000000000" pitchFamily="2" charset="2"/>
              </a:rPr>
              <a:t> in the string</a:t>
            </a:r>
          </a:p>
          <a:p>
            <a:pPr marL="285750" indent="-285750" algn="ctr">
              <a:buFont typeface="Wingdings"/>
              <a:buChar char="à"/>
            </a:pPr>
            <a:r>
              <a:rPr lang="en-GB" sz="1400" dirty="0">
                <a:latin typeface="Comic Sans MS" panose="030F0702030302020204" pitchFamily="66" charset="0"/>
                <a:sym typeface="Wingdings" panose="05000000000000000000" pitchFamily="2" charset="2"/>
              </a:rPr>
              <a:t>You can use the equations from before…</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8" name="TextBox 37"/>
              <p:cNvSpPr txBox="1"/>
              <p:nvPr/>
            </p:nvSpPr>
            <p:spPr>
              <a:xfrm>
                <a:off x="5638800" y="52578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𝑇𝑠𝑖𝑛</m:t>
                      </m:r>
                      <m:r>
                        <a:rPr lang="en-GB" sz="1600" b="0" i="1" smtClean="0">
                          <a:latin typeface="Cambria Math"/>
                          <a:ea typeface="Cambria Math"/>
                        </a:rPr>
                        <m:t>𝜃</m:t>
                      </m:r>
                      <m:r>
                        <a:rPr lang="en-GB" sz="1600" b="0" i="1" smtClean="0">
                          <a:latin typeface="Cambria Math"/>
                          <a:ea typeface="Cambria Math"/>
                        </a:rPr>
                        <m:t>=28</m:t>
                      </m:r>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638800" y="5257800"/>
                <a:ext cx="1295400" cy="33855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943600" y="5715000"/>
                <a:ext cx="1295400" cy="5745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ea typeface="Cambria Math"/>
                        </a:rPr>
                        <m:t>=</m:t>
                      </m:r>
                      <m:f>
                        <m:fPr>
                          <m:ctrlPr>
                            <a:rPr lang="en-GB" sz="1600" b="0" i="1" smtClean="0">
                              <a:latin typeface="Cambria Math" panose="02040503050406030204" pitchFamily="18" charset="0"/>
                              <a:ea typeface="Cambria Math"/>
                            </a:rPr>
                          </m:ctrlPr>
                        </m:fPr>
                        <m:num>
                          <m:r>
                            <a:rPr lang="en-GB" sz="1600" b="0" i="1" smtClean="0">
                              <a:latin typeface="Cambria Math"/>
                              <a:ea typeface="Cambria Math"/>
                            </a:rPr>
                            <m:t>28</m:t>
                          </m:r>
                        </m:num>
                        <m:den>
                          <m:r>
                            <a:rPr lang="en-GB" sz="1600" b="0" i="1" smtClean="0">
                              <a:latin typeface="Cambria Math"/>
                              <a:ea typeface="Cambria Math"/>
                            </a:rPr>
                            <m:t>𝑠𝑖𝑛</m:t>
                          </m:r>
                          <m:r>
                            <a:rPr lang="en-GB" sz="1600" b="0" i="1" smtClean="0">
                              <a:latin typeface="Cambria Math"/>
                              <a:ea typeface="Cambria Math"/>
                            </a:rPr>
                            <m:t>𝜃</m:t>
                          </m:r>
                        </m:den>
                      </m:f>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943600" y="5715000"/>
                <a:ext cx="1295400" cy="574581"/>
              </a:xfrm>
              <a:prstGeom prst="rect">
                <a:avLst/>
              </a:prstGeom>
              <a:blipFill rotWithShape="1">
                <a:blip r:embed="rId7"/>
                <a:stretch>
                  <a:fillRect/>
                </a:stretch>
              </a:blipFill>
            </p:spPr>
            <p:txBody>
              <a:bodyPr/>
              <a:lstStyle/>
              <a:p>
                <a:r>
                  <a:rPr lang="en-GB">
                    <a:noFill/>
                  </a:rPr>
                  <a:t> </a:t>
                </a:r>
              </a:p>
            </p:txBody>
          </p:sp>
        </mc:Fallback>
      </mc:AlternateContent>
      <p:sp>
        <p:nvSpPr>
          <p:cNvPr id="40" name="Arc 39"/>
          <p:cNvSpPr/>
          <p:nvPr/>
        </p:nvSpPr>
        <p:spPr>
          <a:xfrm>
            <a:off x="7037696" y="5410199"/>
            <a:ext cx="353704" cy="609601"/>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7315200" y="5486400"/>
            <a:ext cx="1218063"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by sin</a:t>
            </a:r>
            <a:r>
              <a:rPr lang="el-GR" sz="1400" dirty="0">
                <a:solidFill>
                  <a:srgbClr val="FF0000"/>
                </a:solidFill>
                <a:latin typeface="Comic Sans MS" panose="030F0702030302020204" pitchFamily="66" charset="0"/>
              </a:rPr>
              <a:t>θ</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2" name="TextBox 41"/>
              <p:cNvSpPr txBox="1"/>
              <p:nvPr/>
            </p:nvSpPr>
            <p:spPr>
              <a:xfrm>
                <a:off x="2590800" y="5638800"/>
                <a:ext cx="1295400" cy="5745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ea typeface="Cambria Math"/>
                        </a:rPr>
                        <m:t>=</m:t>
                      </m:r>
                      <m:f>
                        <m:fPr>
                          <m:ctrlPr>
                            <a:rPr lang="en-GB" sz="1600" b="0" i="1" smtClean="0">
                              <a:latin typeface="Cambria Math" panose="02040503050406030204" pitchFamily="18" charset="0"/>
                              <a:ea typeface="Cambria Math"/>
                            </a:rPr>
                          </m:ctrlPr>
                        </m:fPr>
                        <m:num>
                          <m:r>
                            <a:rPr lang="en-GB" sz="1600" b="0" i="1" smtClean="0">
                              <a:latin typeface="Cambria Math"/>
                              <a:ea typeface="Cambria Math"/>
                            </a:rPr>
                            <m:t>28</m:t>
                          </m:r>
                        </m:num>
                        <m:den>
                          <m:r>
                            <a:rPr lang="en-GB" sz="1600" b="0" i="1" smtClean="0">
                              <a:latin typeface="Cambria Math"/>
                              <a:ea typeface="Cambria Math"/>
                            </a:rPr>
                            <m:t>𝑠𝑖𝑛</m:t>
                          </m:r>
                          <m:r>
                            <a:rPr lang="en-GB" sz="1600" b="0" i="1" smtClean="0">
                              <a:latin typeface="Cambria Math"/>
                              <a:ea typeface="Cambria Math"/>
                            </a:rPr>
                            <m:t>𝜃</m:t>
                          </m:r>
                        </m:den>
                      </m:f>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2590800" y="5638800"/>
                <a:ext cx="1295400" cy="574581"/>
              </a:xfrm>
              <a:prstGeom prst="rect">
                <a:avLst/>
              </a:prstGeom>
              <a:blipFill rotWithShape="1">
                <a:blip r:embed="rId8"/>
                <a:stretch>
                  <a:fillRect/>
                </a:stretch>
              </a:blipFill>
            </p:spPr>
            <p:txBody>
              <a:bodyPr/>
              <a:lstStyle/>
              <a:p>
                <a:r>
                  <a:rPr lang="en-GB">
                    <a:noFill/>
                  </a:rPr>
                  <a:t> </a:t>
                </a:r>
              </a:p>
            </p:txBody>
          </p:sp>
        </mc:Fallback>
      </mc:AlternateContent>
      <p:sp>
        <p:nvSpPr>
          <p:cNvPr id="43" name="TextBox 42"/>
          <p:cNvSpPr txBox="1"/>
          <p:nvPr/>
        </p:nvSpPr>
        <p:spPr>
          <a:xfrm>
            <a:off x="5843517" y="3433549"/>
            <a:ext cx="388248" cy="307777"/>
          </a:xfrm>
          <a:prstGeom prst="rect">
            <a:avLst/>
          </a:prstGeom>
          <a:noFill/>
        </p:spPr>
        <p:txBody>
          <a:bodyPr wrap="none" rtlCol="0">
            <a:spAutoFit/>
          </a:bodyPr>
          <a:lstStyle/>
          <a:p>
            <a:r>
              <a:rPr lang="en-GB" sz="1400" dirty="0">
                <a:latin typeface="Comic Sans MS" panose="030F0702030302020204" pitchFamily="66" charset="0"/>
              </a:rPr>
              <a:t>4g</a:t>
            </a:r>
          </a:p>
        </p:txBody>
      </p:sp>
      <p:grpSp>
        <p:nvGrpSpPr>
          <p:cNvPr id="37" name="Group 36"/>
          <p:cNvGrpSpPr/>
          <p:nvPr/>
        </p:nvGrpSpPr>
        <p:grpSpPr>
          <a:xfrm>
            <a:off x="4495800" y="1524000"/>
            <a:ext cx="152400" cy="152400"/>
            <a:chOff x="5486400" y="3048000"/>
            <a:chExt cx="152400" cy="152400"/>
          </a:xfrm>
        </p:grpSpPr>
        <p:cxnSp>
          <p:nvCxnSpPr>
            <p:cNvPr id="44" name="Straight Connector 43"/>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02619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linds(horizont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linds(horizontal)">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blinds(horizontal)">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linds(horizontal)">
                                      <p:cBhvr>
                                        <p:cTn id="4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animBg="1"/>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has natural length 2m and modulus of elasticity 98N. One end of the string is attached to a fixed point O and the other end is attached to a particle P of mass 4kg. The particle is held in equilibrium by a horizontal force of magnitude 28N, with OP making an angle </a:t>
            </a:r>
            <a:r>
              <a:rPr lang="el-GR" sz="1400" dirty="0">
                <a:latin typeface="Comic Sans MS" pitchFamily="66" charset="0"/>
              </a:rPr>
              <a:t>θ</a:t>
            </a:r>
            <a:r>
              <a:rPr lang="en-GB" sz="1400" dirty="0">
                <a:latin typeface="Comic Sans MS" pitchFamily="66" charset="0"/>
              </a:rPr>
              <a:t> with the vertical, as shown. </a:t>
            </a:r>
          </a:p>
          <a:p>
            <a:pPr marL="0" indent="0" algn="ctr">
              <a:buNone/>
            </a:pPr>
            <a:r>
              <a:rPr lang="en-GB" sz="1400" dirty="0">
                <a:latin typeface="Comic Sans MS" pitchFamily="66" charset="0"/>
              </a:rPr>
              <a:t>Find:</a:t>
            </a:r>
          </a:p>
          <a:p>
            <a:pPr marL="0" indent="0" algn="ctr">
              <a:buNone/>
            </a:pPr>
            <a:endParaRPr lang="en-GB" sz="1400" dirty="0">
              <a:latin typeface="Comic Sans MS" pitchFamily="66" charset="0"/>
            </a:endParaRPr>
          </a:p>
          <a:p>
            <a:pPr algn="ctr">
              <a:buAutoNum type="alphaLcParenR"/>
            </a:pPr>
            <a:r>
              <a:rPr lang="en-GB" sz="1400" dirty="0">
                <a:latin typeface="Comic Sans MS" pitchFamily="66" charset="0"/>
              </a:rPr>
              <a:t>The value of </a:t>
            </a:r>
            <a:r>
              <a:rPr lang="el-GR" sz="1400" dirty="0">
                <a:latin typeface="Comic Sans MS" pitchFamily="66" charset="0"/>
              </a:rPr>
              <a:t>θ</a:t>
            </a:r>
            <a:r>
              <a:rPr lang="en-GB" sz="1400" dirty="0">
                <a:latin typeface="Comic Sans MS" pitchFamily="66" charset="0"/>
              </a:rPr>
              <a:t> </a:t>
            </a:r>
            <a:r>
              <a:rPr lang="en-GB" sz="1400" dirty="0">
                <a:solidFill>
                  <a:srgbClr val="FF0000"/>
                </a:solidFill>
                <a:latin typeface="Comic Sans MS" pitchFamily="66" charset="0"/>
                <a:sym typeface="Wingdings" panose="05000000000000000000" pitchFamily="2" charset="2"/>
              </a:rPr>
              <a:t></a:t>
            </a:r>
            <a:r>
              <a:rPr lang="en-GB" sz="1400" dirty="0">
                <a:latin typeface="Comic Sans MS" pitchFamily="66" charset="0"/>
                <a:sym typeface="Wingdings" panose="05000000000000000000" pitchFamily="2" charset="2"/>
              </a:rPr>
              <a:t> </a:t>
            </a:r>
            <a:r>
              <a:rPr lang="en-GB" sz="1400" dirty="0">
                <a:solidFill>
                  <a:srgbClr val="FF0000"/>
                </a:solidFill>
                <a:latin typeface="Comic Sans MS" pitchFamily="66" charset="0"/>
                <a:sym typeface="Wingdings" panose="05000000000000000000" pitchFamily="2" charset="2"/>
              </a:rPr>
              <a:t>36°</a:t>
            </a:r>
            <a:endParaRPr lang="en-GB" sz="1400" dirty="0">
              <a:solidFill>
                <a:srgbClr val="FF0000"/>
              </a:solidFill>
              <a:latin typeface="Comic Sans MS" pitchFamily="66" charset="0"/>
            </a:endParaRPr>
          </a:p>
          <a:p>
            <a:pPr algn="ctr">
              <a:buAutoNum type="alphaLcParenR"/>
            </a:pPr>
            <a:r>
              <a:rPr lang="en-GB" sz="1400" dirty="0">
                <a:latin typeface="Comic Sans MS" pitchFamily="66" charset="0"/>
              </a:rPr>
              <a:t>The length OP</a:t>
            </a:r>
          </a:p>
          <a:p>
            <a:pPr marL="0" indent="0" algn="ctr">
              <a:buNone/>
            </a:pPr>
            <a:endParaRPr lang="en-GB" sz="1400" dirty="0">
              <a:latin typeface="Comic Sans MS" pitchFamily="66" charset="0"/>
              <a:sym typeface="Wingdings" panose="05000000000000000000" pitchFamily="2" charset="2"/>
            </a:endParaRP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47" name="Straight Connector 46"/>
          <p:cNvCxnSpPr/>
          <p:nvPr/>
        </p:nvCxnSpPr>
        <p:spPr>
          <a:xfrm>
            <a:off x="4267200" y="16002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572000" y="1600200"/>
            <a:ext cx="0" cy="13716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572000" y="1600200"/>
            <a:ext cx="1219200" cy="1371600"/>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35556" y="1784404"/>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cxnSp>
        <p:nvCxnSpPr>
          <p:cNvPr id="61" name="Straight Connector 60"/>
          <p:cNvCxnSpPr/>
          <p:nvPr/>
        </p:nvCxnSpPr>
        <p:spPr>
          <a:xfrm flipH="1" flipV="1">
            <a:off x="4972050" y="2047875"/>
            <a:ext cx="819152" cy="923926"/>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5791200" y="2971800"/>
            <a:ext cx="0" cy="76200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791200" y="2971800"/>
            <a:ext cx="762000" cy="0"/>
          </a:xfrm>
          <a:prstGeom prst="line">
            <a:avLst/>
          </a:prstGeom>
          <a:ln w="254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553200" y="2819400"/>
            <a:ext cx="545342" cy="307777"/>
          </a:xfrm>
          <a:prstGeom prst="rect">
            <a:avLst/>
          </a:prstGeom>
          <a:noFill/>
        </p:spPr>
        <p:txBody>
          <a:bodyPr wrap="none" rtlCol="0">
            <a:spAutoFit/>
          </a:bodyPr>
          <a:lstStyle/>
          <a:p>
            <a:r>
              <a:rPr lang="en-GB" sz="1400" dirty="0">
                <a:latin typeface="Comic Sans MS" panose="030F0702030302020204" pitchFamily="66" charset="0"/>
              </a:rPr>
              <a:t>28N</a:t>
            </a:r>
          </a:p>
        </p:txBody>
      </p:sp>
      <p:sp>
        <p:nvSpPr>
          <p:cNvPr id="74" name="TextBox 73"/>
          <p:cNvSpPr txBox="1"/>
          <p:nvPr/>
        </p:nvSpPr>
        <p:spPr>
          <a:xfrm>
            <a:off x="5277134" y="2139287"/>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75" name="TextBox 74"/>
          <p:cNvSpPr txBox="1"/>
          <p:nvPr/>
        </p:nvSpPr>
        <p:spPr>
          <a:xfrm>
            <a:off x="4419600" y="1295400"/>
            <a:ext cx="327334" cy="307777"/>
          </a:xfrm>
          <a:prstGeom prst="rect">
            <a:avLst/>
          </a:prstGeom>
          <a:noFill/>
        </p:spPr>
        <p:txBody>
          <a:bodyPr wrap="none" rtlCol="0">
            <a:spAutoFit/>
          </a:bodyPr>
          <a:lstStyle/>
          <a:p>
            <a:r>
              <a:rPr lang="en-GB" sz="1400" dirty="0">
                <a:latin typeface="Comic Sans MS" panose="030F0702030302020204" pitchFamily="66" charset="0"/>
              </a:rPr>
              <a:t>O</a:t>
            </a:r>
          </a:p>
        </p:txBody>
      </p:sp>
      <p:sp>
        <p:nvSpPr>
          <p:cNvPr id="76" name="TextBox 75"/>
          <p:cNvSpPr txBox="1"/>
          <p:nvPr/>
        </p:nvSpPr>
        <p:spPr>
          <a:xfrm>
            <a:off x="5715000" y="2667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78" name="Straight Connector 77"/>
          <p:cNvCxnSpPr/>
          <p:nvPr/>
        </p:nvCxnSpPr>
        <p:spPr>
          <a:xfrm flipH="1">
            <a:off x="4953000" y="2971800"/>
            <a:ext cx="762000" cy="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4953000" y="2057400"/>
            <a:ext cx="0" cy="914400"/>
          </a:xfrm>
          <a:prstGeom prst="line">
            <a:avLst/>
          </a:prstGeom>
          <a:ln w="254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2" name="Arc 31"/>
          <p:cNvSpPr/>
          <p:nvPr/>
        </p:nvSpPr>
        <p:spPr>
          <a:xfrm>
            <a:off x="4452730" y="1415332"/>
            <a:ext cx="914400" cy="914400"/>
          </a:xfrm>
          <a:prstGeom prst="arc">
            <a:avLst>
              <a:gd name="adj1" fmla="val 3472197"/>
              <a:gd name="adj2" fmla="val 507844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Arc 84"/>
          <p:cNvSpPr/>
          <p:nvPr/>
        </p:nvSpPr>
        <p:spPr>
          <a:xfrm>
            <a:off x="4048539" y="931627"/>
            <a:ext cx="914400" cy="914400"/>
          </a:xfrm>
          <a:prstGeom prst="arc">
            <a:avLst>
              <a:gd name="adj1" fmla="val 3670705"/>
              <a:gd name="adj2" fmla="val 494760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p:cNvSpPr txBox="1"/>
          <p:nvPr/>
        </p:nvSpPr>
        <p:spPr>
          <a:xfrm>
            <a:off x="4942637" y="2279904"/>
            <a:ext cx="293670" cy="307777"/>
          </a:xfrm>
          <a:prstGeom prst="rect">
            <a:avLst/>
          </a:prstGeom>
          <a:noFill/>
        </p:spPr>
        <p:txBody>
          <a:bodyPr wrap="none" rtlCol="0">
            <a:spAutoFit/>
          </a:bodyPr>
          <a:lstStyle/>
          <a:p>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33" name="TextBox 32"/>
          <p:cNvSpPr txBox="1"/>
          <p:nvPr/>
        </p:nvSpPr>
        <p:spPr>
          <a:xfrm>
            <a:off x="5072933" y="2965836"/>
            <a:ext cx="647934" cy="307777"/>
          </a:xfrm>
          <a:prstGeom prst="rect">
            <a:avLst/>
          </a:prstGeom>
          <a:noFill/>
        </p:spPr>
        <p:txBody>
          <a:bodyPr wrap="none" rtlCol="0">
            <a:spAutoFit/>
          </a:bodyPr>
          <a:lstStyle/>
          <a:p>
            <a:r>
              <a:rPr lang="en-GB" sz="1400" dirty="0" err="1">
                <a:latin typeface="Comic Sans MS" panose="030F0702030302020204" pitchFamily="66" charset="0"/>
              </a:rPr>
              <a:t>Tsin</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88" name="TextBox 87"/>
          <p:cNvSpPr txBox="1"/>
          <p:nvPr/>
        </p:nvSpPr>
        <p:spPr>
          <a:xfrm rot="16200000">
            <a:off x="4454056" y="2378766"/>
            <a:ext cx="691215" cy="307777"/>
          </a:xfrm>
          <a:prstGeom prst="rect">
            <a:avLst/>
          </a:prstGeom>
          <a:noFill/>
        </p:spPr>
        <p:txBody>
          <a:bodyPr wrap="none" rtlCol="0">
            <a:spAutoFit/>
          </a:bodyPr>
          <a:lstStyle/>
          <a:p>
            <a:r>
              <a:rPr lang="en-GB" sz="1400" dirty="0" err="1">
                <a:latin typeface="Comic Sans MS" panose="030F0702030302020204" pitchFamily="66" charset="0"/>
              </a:rPr>
              <a:t>Tcos</a:t>
            </a:r>
            <a:r>
              <a:rPr lang="el-GR" sz="1400" dirty="0">
                <a:latin typeface="Comic Sans MS" panose="030F0702030302020204" pitchFamily="66" charset="0"/>
              </a:rPr>
              <a:t>θ</a:t>
            </a:r>
            <a:endParaRPr lang="en-GB" sz="1400" dirty="0">
              <a:latin typeface="Comic Sans MS" panose="030F0702030302020204" pitchFamily="66" charset="0"/>
            </a:endParaRPr>
          </a:p>
        </p:txBody>
      </p:sp>
      <p:sp>
        <p:nvSpPr>
          <p:cNvPr id="66" name="Oval 65"/>
          <p:cNvSpPr/>
          <p:nvPr/>
        </p:nvSpPr>
        <p:spPr>
          <a:xfrm>
            <a:off x="5715000" y="2881668"/>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4" name="TextBox 93"/>
              <p:cNvSpPr txBox="1"/>
              <p:nvPr/>
            </p:nvSpPr>
            <p:spPr>
              <a:xfrm>
                <a:off x="1371600" y="55626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𝑇𝑠𝑖𝑛</m:t>
                      </m:r>
                      <m:r>
                        <a:rPr lang="en-GB" sz="1600" b="0" i="1" smtClean="0">
                          <a:latin typeface="Cambria Math"/>
                          <a:ea typeface="Cambria Math"/>
                        </a:rPr>
                        <m:t>𝜃</m:t>
                      </m:r>
                      <m:r>
                        <a:rPr lang="en-GB" sz="1600" b="0" i="1" smtClean="0">
                          <a:latin typeface="Cambria Math"/>
                          <a:ea typeface="Cambria Math"/>
                        </a:rPr>
                        <m:t>=28</m:t>
                      </m:r>
                    </m:oMath>
                  </m:oMathPara>
                </a14:m>
                <a:endParaRPr lang="en-GB" sz="1600" dirty="0"/>
              </a:p>
            </p:txBody>
          </p:sp>
        </mc:Choice>
        <mc:Fallback xmlns="">
          <p:sp>
            <p:nvSpPr>
              <p:cNvPr id="94" name="TextBox 93"/>
              <p:cNvSpPr txBox="1">
                <a:spLocks noRot="1" noChangeAspect="1" noMove="1" noResize="1" noEditPoints="1" noAdjustHandles="1" noChangeArrowheads="1" noChangeShapeType="1" noTextEdit="1"/>
              </p:cNvSpPr>
              <p:nvPr/>
            </p:nvSpPr>
            <p:spPr>
              <a:xfrm>
                <a:off x="1371600" y="5562600"/>
                <a:ext cx="1295400" cy="338554"/>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9" name="TextBox 138"/>
              <p:cNvSpPr txBox="1"/>
              <p:nvPr/>
            </p:nvSpPr>
            <p:spPr>
              <a:xfrm>
                <a:off x="1371600" y="5943600"/>
                <a:ext cx="1295400"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𝑇𝑐𝑜𝑠</m:t>
                      </m:r>
                      <m:r>
                        <a:rPr lang="en-GB" sz="1600" b="0" i="1" smtClean="0">
                          <a:latin typeface="Cambria Math"/>
                          <a:ea typeface="Cambria Math"/>
                        </a:rPr>
                        <m:t>𝜃</m:t>
                      </m:r>
                      <m:r>
                        <a:rPr lang="en-GB" sz="1600" b="0" i="1" smtClean="0">
                          <a:latin typeface="Cambria Math"/>
                          <a:ea typeface="Cambria Math"/>
                        </a:rPr>
                        <m:t>=4</m:t>
                      </m:r>
                      <m:r>
                        <a:rPr lang="en-GB" sz="1600" b="0" i="1" smtClean="0">
                          <a:latin typeface="Cambria Math"/>
                          <a:ea typeface="Cambria Math"/>
                        </a:rPr>
                        <m:t>𝑔</m:t>
                      </m:r>
                    </m:oMath>
                  </m:oMathPara>
                </a14:m>
                <a:endParaRPr lang="en-GB" sz="1600" dirty="0"/>
              </a:p>
            </p:txBody>
          </p:sp>
        </mc:Choice>
        <mc:Fallback xmlns="">
          <p:sp>
            <p:nvSpPr>
              <p:cNvPr id="139" name="TextBox 138"/>
              <p:cNvSpPr txBox="1">
                <a:spLocks noRot="1" noChangeAspect="1" noMove="1" noResize="1" noEditPoints="1" noAdjustHandles="1" noChangeArrowheads="1" noChangeShapeType="1" noTextEdit="1"/>
              </p:cNvSpPr>
              <p:nvPr/>
            </p:nvSpPr>
            <p:spPr>
              <a:xfrm>
                <a:off x="1371600" y="5943600"/>
                <a:ext cx="1295400" cy="338554"/>
              </a:xfrm>
              <a:prstGeom prst="rect">
                <a:avLst/>
              </a:prstGeom>
              <a:blipFill rotWithShape="1">
                <a:blip r:embed="rId6"/>
                <a:stretch>
                  <a:fillRect b="-7143"/>
                </a:stretch>
              </a:blipFill>
            </p:spPr>
            <p:txBody>
              <a:bodyPr/>
              <a:lstStyle/>
              <a:p>
                <a:r>
                  <a:rPr lang="en-GB">
                    <a:noFill/>
                  </a:rPr>
                  <a:t> </a:t>
                </a:r>
              </a:p>
            </p:txBody>
          </p:sp>
        </mc:Fallback>
      </mc:AlternateContent>
      <p:sp>
        <p:nvSpPr>
          <p:cNvPr id="6" name="TextBox 5"/>
          <p:cNvSpPr txBox="1"/>
          <p:nvPr/>
        </p:nvSpPr>
        <p:spPr>
          <a:xfrm>
            <a:off x="1105468" y="5595583"/>
            <a:ext cx="330540" cy="307777"/>
          </a:xfrm>
          <a:prstGeom prst="rect">
            <a:avLst/>
          </a:prstGeom>
          <a:noFill/>
        </p:spPr>
        <p:txBody>
          <a:bodyPr wrap="none" rtlCol="0">
            <a:spAutoFit/>
          </a:bodyPr>
          <a:lstStyle/>
          <a:p>
            <a:r>
              <a:rPr lang="en-GB" sz="1400" dirty="0">
                <a:latin typeface="Comic Sans MS" panose="030F0702030302020204" pitchFamily="66" charset="0"/>
              </a:rPr>
              <a:t>1)</a:t>
            </a:r>
          </a:p>
        </p:txBody>
      </p:sp>
      <p:sp>
        <p:nvSpPr>
          <p:cNvPr id="46" name="TextBox 45"/>
          <p:cNvSpPr txBox="1"/>
          <p:nvPr/>
        </p:nvSpPr>
        <p:spPr>
          <a:xfrm>
            <a:off x="1094093" y="5952698"/>
            <a:ext cx="359394" cy="307777"/>
          </a:xfrm>
          <a:prstGeom prst="rect">
            <a:avLst/>
          </a:prstGeom>
          <a:noFill/>
        </p:spPr>
        <p:txBody>
          <a:bodyPr wrap="none" rtlCol="0">
            <a:spAutoFit/>
          </a:bodyPr>
          <a:lstStyle/>
          <a:p>
            <a:r>
              <a:rPr lang="en-GB" sz="1400" dirty="0">
                <a:latin typeface="Comic Sans MS" panose="030F0702030302020204" pitchFamily="66" charset="0"/>
              </a:rPr>
              <a:t>2)</a:t>
            </a:r>
          </a:p>
        </p:txBody>
      </p:sp>
      <p:sp>
        <p:nvSpPr>
          <p:cNvPr id="7" name="TextBox 6"/>
          <p:cNvSpPr txBox="1"/>
          <p:nvPr/>
        </p:nvSpPr>
        <p:spPr>
          <a:xfrm>
            <a:off x="5257800" y="3810000"/>
            <a:ext cx="2205476" cy="307777"/>
          </a:xfrm>
          <a:prstGeom prst="rect">
            <a:avLst/>
          </a:prstGeom>
          <a:noFill/>
        </p:spPr>
        <p:txBody>
          <a:bodyPr wrap="square" rtlCol="0">
            <a:spAutoFit/>
          </a:bodyPr>
          <a:lstStyle/>
          <a:p>
            <a:pPr algn="ctr"/>
            <a:r>
              <a:rPr lang="en-GB" sz="1400" dirty="0">
                <a:latin typeface="Comic Sans MS" panose="030F0702030302020204" pitchFamily="66" charset="0"/>
                <a:sym typeface="Wingdings" panose="05000000000000000000" pitchFamily="2" charset="2"/>
              </a:rPr>
              <a:t> </a:t>
            </a:r>
            <a:r>
              <a:rPr lang="en-GB" sz="1400" dirty="0">
                <a:latin typeface="Comic Sans MS" panose="030F0702030302020204" pitchFamily="66" charset="0"/>
              </a:rPr>
              <a:t>Now use Hooke’s law</a:t>
            </a:r>
          </a:p>
        </p:txBody>
      </p:sp>
      <mc:AlternateContent xmlns:mc="http://schemas.openxmlformats.org/markup-compatibility/2006" xmlns:a14="http://schemas.microsoft.com/office/drawing/2010/main">
        <mc:Choice Requires="a14">
          <p:sp>
            <p:nvSpPr>
              <p:cNvPr id="42" name="TextBox 41"/>
              <p:cNvSpPr txBox="1"/>
              <p:nvPr/>
            </p:nvSpPr>
            <p:spPr>
              <a:xfrm>
                <a:off x="2590800" y="5638800"/>
                <a:ext cx="1295400" cy="5745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ea typeface="Cambria Math"/>
                        </a:rPr>
                        <m:t>=</m:t>
                      </m:r>
                      <m:f>
                        <m:fPr>
                          <m:ctrlPr>
                            <a:rPr lang="en-GB" sz="1600" b="0" i="1" smtClean="0">
                              <a:latin typeface="Cambria Math" panose="02040503050406030204" pitchFamily="18" charset="0"/>
                              <a:ea typeface="Cambria Math"/>
                            </a:rPr>
                          </m:ctrlPr>
                        </m:fPr>
                        <m:num>
                          <m:r>
                            <a:rPr lang="en-GB" sz="1600" b="0" i="1" smtClean="0">
                              <a:latin typeface="Cambria Math"/>
                              <a:ea typeface="Cambria Math"/>
                            </a:rPr>
                            <m:t>28</m:t>
                          </m:r>
                        </m:num>
                        <m:den>
                          <m:r>
                            <a:rPr lang="en-GB" sz="1600" b="0" i="1" smtClean="0">
                              <a:latin typeface="Cambria Math"/>
                              <a:ea typeface="Cambria Math"/>
                            </a:rPr>
                            <m:t>𝑠𝑖𝑛</m:t>
                          </m:r>
                          <m:r>
                            <a:rPr lang="en-GB" sz="1600" b="0" i="1" smtClean="0">
                              <a:latin typeface="Cambria Math"/>
                              <a:ea typeface="Cambria Math"/>
                            </a:rPr>
                            <m:t>𝜃</m:t>
                          </m:r>
                        </m:den>
                      </m:f>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2590800" y="5638800"/>
                <a:ext cx="1295400" cy="574581"/>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237328" y="4128447"/>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237328" y="4128447"/>
                <a:ext cx="760336" cy="501419"/>
              </a:xfrm>
              <a:prstGeom prst="rect">
                <a:avLst/>
              </a:prstGeom>
              <a:blipFill rotWithShape="1">
                <a:blip r:embed="rId8"/>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967785" y="4724400"/>
                <a:ext cx="1107867" cy="49712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ea typeface="Cambria Math"/>
                            </a:rPr>
                          </m:ctrlPr>
                        </m:fPr>
                        <m:num>
                          <m:r>
                            <a:rPr lang="en-GB" sz="1400" i="1">
                              <a:latin typeface="Cambria Math"/>
                              <a:ea typeface="Cambria Math"/>
                            </a:rPr>
                            <m:t>28</m:t>
                          </m:r>
                        </m:num>
                        <m:den>
                          <m:r>
                            <a:rPr lang="en-GB" sz="1400" i="1">
                              <a:latin typeface="Cambria Math"/>
                              <a:ea typeface="Cambria Math"/>
                            </a:rPr>
                            <m:t>𝑠𝑖𝑛</m:t>
                          </m:r>
                          <m:r>
                            <a:rPr lang="en-GB" sz="1400" i="1">
                              <a:latin typeface="Cambria Math"/>
                              <a:ea typeface="Cambria Math"/>
                            </a:rPr>
                            <m:t>𝜃</m:t>
                          </m:r>
                        </m:den>
                      </m:f>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98</m:t>
                          </m:r>
                          <m:r>
                            <a:rPr lang="en-GB" sz="1400" b="0" i="1" dirty="0" smtClean="0">
                              <a:latin typeface="Cambria Math"/>
                            </a:rPr>
                            <m:t>𝑥</m:t>
                          </m:r>
                        </m:num>
                        <m:den>
                          <m:r>
                            <a:rPr lang="en-GB" sz="1400" b="0" i="1" dirty="0" smtClean="0">
                              <a:latin typeface="Cambria Math"/>
                            </a:rPr>
                            <m:t>2</m:t>
                          </m:r>
                        </m:den>
                      </m:f>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967785" y="4724400"/>
                <a:ext cx="1107867" cy="497124"/>
              </a:xfrm>
              <a:prstGeom prst="rect">
                <a:avLst/>
              </a:prstGeom>
              <a:blipFill rotWithShape="1">
                <a:blip r:embed="rId9"/>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4586785" y="5334000"/>
                <a:ext cx="1315873" cy="497124"/>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ea typeface="Cambria Math"/>
                            </a:rPr>
                          </m:ctrlPr>
                        </m:fPr>
                        <m:num>
                          <m:r>
                            <a:rPr lang="en-GB" sz="1400" i="1">
                              <a:latin typeface="Cambria Math"/>
                              <a:ea typeface="Cambria Math"/>
                            </a:rPr>
                            <m:t>28</m:t>
                          </m:r>
                        </m:num>
                        <m:den>
                          <m:r>
                            <a:rPr lang="en-GB" sz="1400" i="1">
                              <a:latin typeface="Cambria Math"/>
                              <a:ea typeface="Cambria Math"/>
                            </a:rPr>
                            <m:t>𝑠𝑖𝑛</m:t>
                          </m:r>
                          <m:r>
                            <a:rPr lang="en-GB" sz="1400" i="1">
                              <a:latin typeface="Cambria Math"/>
                              <a:ea typeface="Cambria Math"/>
                            </a:rPr>
                            <m:t>𝜃</m:t>
                          </m:r>
                        </m:den>
                      </m:f>
                      <m:r>
                        <a:rPr lang="en-GB" sz="1400" i="1" smtClean="0">
                          <a:latin typeface="Cambria Math"/>
                          <a:ea typeface="Cambria Math"/>
                        </a:rPr>
                        <m:t>×</m:t>
                      </m:r>
                      <m:f>
                        <m:fPr>
                          <m:ctrlPr>
                            <a:rPr lang="en-GB" sz="1400" i="1" smtClean="0">
                              <a:latin typeface="Cambria Math" panose="02040503050406030204" pitchFamily="18" charset="0"/>
                              <a:ea typeface="Cambria Math"/>
                            </a:rPr>
                          </m:ctrlPr>
                        </m:fPr>
                        <m:num>
                          <m:r>
                            <a:rPr lang="en-GB" sz="1400" b="0" i="1" smtClean="0">
                              <a:latin typeface="Cambria Math"/>
                              <a:ea typeface="Cambria Math"/>
                            </a:rPr>
                            <m:t>2</m:t>
                          </m:r>
                        </m:num>
                        <m:den>
                          <m:r>
                            <a:rPr lang="en-GB" sz="1400" b="0" i="1" smtClean="0">
                              <a:latin typeface="Cambria Math"/>
                              <a:ea typeface="Cambria Math"/>
                            </a:rPr>
                            <m:t>98</m:t>
                          </m:r>
                        </m:den>
                      </m:f>
                      <m:r>
                        <a:rPr lang="en-GB" sz="1400" b="0" i="1" smtClean="0">
                          <a:latin typeface="Cambria Math"/>
                        </a:rPr>
                        <m:t>=</m:t>
                      </m:r>
                      <m:r>
                        <a:rPr lang="en-GB" sz="1400" b="0" i="1" smtClean="0">
                          <a:latin typeface="Cambria Math"/>
                        </a:rPr>
                        <m:t>𝑥</m:t>
                      </m:r>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586785" y="5334000"/>
                <a:ext cx="1315873" cy="497124"/>
              </a:xfrm>
              <a:prstGeom prst="rect">
                <a:avLst/>
              </a:prstGeom>
              <a:blipFill rotWithShape="1">
                <a:blip r:embed="rId10"/>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5182738" y="5943600"/>
                <a:ext cx="1143000" cy="30480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𝑥</m:t>
                      </m:r>
                      <m:r>
                        <a:rPr lang="en-GB" sz="1400" b="0" i="1" smtClean="0">
                          <a:latin typeface="Cambria Math"/>
                          <a:ea typeface="Cambria Math"/>
                        </a:rPr>
                        <m:t>=0.983</m:t>
                      </m:r>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5182738" y="5943600"/>
                <a:ext cx="1143000" cy="304800"/>
              </a:xfrm>
              <a:prstGeom prst="rect">
                <a:avLst/>
              </a:prstGeom>
              <a:blipFill rotWithShape="1">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120185" y="6400800"/>
                <a:ext cx="1143000" cy="30480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ea typeface="Cambria Math"/>
                        </a:rPr>
                        <m:t>𝑂𝑃</m:t>
                      </m:r>
                      <m:r>
                        <a:rPr lang="en-GB" sz="1400" b="0" i="1" smtClean="0">
                          <a:latin typeface="Cambria Math"/>
                          <a:ea typeface="Cambria Math"/>
                        </a:rPr>
                        <m:t>=2.983</m:t>
                      </m:r>
                    </m:oMath>
                  </m:oMathPara>
                </a14:m>
                <a:endParaRPr lang="en-GB" sz="1400" dirty="0"/>
              </a:p>
            </p:txBody>
          </p:sp>
        </mc:Choice>
        <mc:Fallback xmlns="">
          <p:sp>
            <p:nvSpPr>
              <p:cNvPr id="45" name="TextBox 44"/>
              <p:cNvSpPr txBox="1">
                <a:spLocks noRot="1" noChangeAspect="1" noMove="1" noResize="1" noEditPoints="1" noAdjustHandles="1" noChangeArrowheads="1" noChangeShapeType="1" noTextEdit="1"/>
              </p:cNvSpPr>
              <p:nvPr/>
            </p:nvSpPr>
            <p:spPr>
              <a:xfrm>
                <a:off x="5120185" y="6400800"/>
                <a:ext cx="1143000" cy="304800"/>
              </a:xfrm>
              <a:prstGeom prst="rect">
                <a:avLst/>
              </a:prstGeom>
              <a:blipFill rotWithShape="1">
                <a:blip r:embed="rId12"/>
                <a:stretch>
                  <a:fillRect/>
                </a:stretch>
              </a:blipFill>
              <a:ln w="25400">
                <a:noFill/>
              </a:ln>
            </p:spPr>
            <p:txBody>
              <a:bodyPr/>
              <a:lstStyle/>
              <a:p>
                <a:r>
                  <a:rPr lang="en-GB">
                    <a:noFill/>
                  </a:rPr>
                  <a:t> </a:t>
                </a:r>
              </a:p>
            </p:txBody>
          </p:sp>
        </mc:Fallback>
      </mc:AlternateContent>
      <p:sp>
        <p:nvSpPr>
          <p:cNvPr id="48" name="Arc 47"/>
          <p:cNvSpPr/>
          <p:nvPr/>
        </p:nvSpPr>
        <p:spPr>
          <a:xfrm>
            <a:off x="5932228" y="4427560"/>
            <a:ext cx="353704" cy="609601"/>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6155142" y="4449170"/>
            <a:ext cx="267496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Replace T, </a:t>
            </a:r>
            <a:r>
              <a:rPr lang="el-GR" sz="1400" dirty="0">
                <a:solidFill>
                  <a:srgbClr val="FF0000"/>
                </a:solidFill>
                <a:latin typeface="+mj-lt"/>
              </a:rPr>
              <a:t>λ</a:t>
            </a:r>
            <a:r>
              <a:rPr lang="en-GB" sz="1400" dirty="0">
                <a:solidFill>
                  <a:srgbClr val="FF0000"/>
                </a:solidFill>
                <a:latin typeface="Comic Sans MS" panose="030F0702030302020204" pitchFamily="66" charset="0"/>
              </a:rPr>
              <a:t> and l with the information we have</a:t>
            </a:r>
          </a:p>
        </p:txBody>
      </p:sp>
      <p:sp>
        <p:nvSpPr>
          <p:cNvPr id="50" name="Arc 49"/>
          <p:cNvSpPr/>
          <p:nvPr/>
        </p:nvSpPr>
        <p:spPr>
          <a:xfrm>
            <a:off x="5920855" y="5016688"/>
            <a:ext cx="353704" cy="609601"/>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Arc 50"/>
          <p:cNvSpPr/>
          <p:nvPr/>
        </p:nvSpPr>
        <p:spPr>
          <a:xfrm>
            <a:off x="6141494" y="5592170"/>
            <a:ext cx="327545" cy="50838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Arc 52"/>
          <p:cNvSpPr/>
          <p:nvPr/>
        </p:nvSpPr>
        <p:spPr>
          <a:xfrm>
            <a:off x="6143768" y="6099412"/>
            <a:ext cx="327545" cy="50838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p:cNvSpPr txBox="1"/>
          <p:nvPr/>
        </p:nvSpPr>
        <p:spPr>
          <a:xfrm>
            <a:off x="6157417" y="5147479"/>
            <a:ext cx="2659037"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Multiply by 2, Divide by 98</a:t>
            </a:r>
          </a:p>
        </p:txBody>
      </p:sp>
      <p:sp>
        <p:nvSpPr>
          <p:cNvPr id="55" name="TextBox 54"/>
          <p:cNvSpPr txBox="1"/>
          <p:nvPr/>
        </p:nvSpPr>
        <p:spPr>
          <a:xfrm>
            <a:off x="6391704" y="5595583"/>
            <a:ext cx="2752296"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Calculate x (remember to use the </a:t>
            </a:r>
            <a:r>
              <a:rPr lang="en-GB" sz="1400" u="sng" dirty="0">
                <a:solidFill>
                  <a:srgbClr val="FF0000"/>
                </a:solidFill>
                <a:latin typeface="Comic Sans MS" panose="030F0702030302020204" pitchFamily="66" charset="0"/>
              </a:rPr>
              <a:t>exact</a:t>
            </a:r>
            <a:r>
              <a:rPr lang="en-GB" sz="1400" dirty="0">
                <a:solidFill>
                  <a:srgbClr val="FF0000"/>
                </a:solidFill>
                <a:latin typeface="Comic Sans MS" panose="030F0702030302020204" pitchFamily="66" charset="0"/>
              </a:rPr>
              <a:t> value of </a:t>
            </a:r>
            <a:r>
              <a:rPr lang="el-GR" sz="1400" dirty="0">
                <a:solidFill>
                  <a:srgbClr val="FF0000"/>
                </a:solidFill>
                <a:latin typeface="Comic Sans MS" panose="030F0702030302020204" pitchFamily="66" charset="0"/>
              </a:rPr>
              <a:t>θ</a:t>
            </a:r>
            <a:r>
              <a:rPr lang="en-GB" sz="1400" dirty="0">
                <a:solidFill>
                  <a:srgbClr val="FF0000"/>
                </a:solidFill>
                <a:latin typeface="Comic Sans MS" panose="030F0702030302020204" pitchFamily="66" charset="0"/>
              </a:rPr>
              <a:t>)</a:t>
            </a:r>
          </a:p>
        </p:txBody>
      </p:sp>
      <p:sp>
        <p:nvSpPr>
          <p:cNvPr id="56" name="TextBox 55"/>
          <p:cNvSpPr txBox="1"/>
          <p:nvPr/>
        </p:nvSpPr>
        <p:spPr>
          <a:xfrm>
            <a:off x="6407625" y="6089177"/>
            <a:ext cx="2367885"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The total length is x + l, so add on 2!</a:t>
            </a:r>
          </a:p>
        </p:txBody>
      </p:sp>
      <p:sp>
        <p:nvSpPr>
          <p:cNvPr id="8" name="Rectangle 7"/>
          <p:cNvSpPr/>
          <p:nvPr/>
        </p:nvSpPr>
        <p:spPr>
          <a:xfrm>
            <a:off x="5295331" y="4258102"/>
            <a:ext cx="191069" cy="25930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5011003" y="4738048"/>
            <a:ext cx="461749" cy="502691"/>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2802340" y="5641075"/>
            <a:ext cx="923499" cy="62324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p:cNvSpPr txBox="1"/>
          <p:nvPr/>
        </p:nvSpPr>
        <p:spPr>
          <a:xfrm>
            <a:off x="5843517" y="3433549"/>
            <a:ext cx="388248" cy="307777"/>
          </a:xfrm>
          <a:prstGeom prst="rect">
            <a:avLst/>
          </a:prstGeom>
          <a:noFill/>
        </p:spPr>
        <p:txBody>
          <a:bodyPr wrap="none" rtlCol="0">
            <a:spAutoFit/>
          </a:bodyPr>
          <a:lstStyle/>
          <a:p>
            <a:r>
              <a:rPr lang="en-GB" sz="1400" dirty="0">
                <a:latin typeface="Comic Sans MS" panose="030F0702030302020204" pitchFamily="66" charset="0"/>
              </a:rPr>
              <a:t>4g</a:t>
            </a:r>
          </a:p>
        </p:txBody>
      </p:sp>
      <p:grpSp>
        <p:nvGrpSpPr>
          <p:cNvPr id="62" name="Group 61"/>
          <p:cNvGrpSpPr/>
          <p:nvPr/>
        </p:nvGrpSpPr>
        <p:grpSpPr>
          <a:xfrm>
            <a:off x="4495800" y="1524000"/>
            <a:ext cx="152400" cy="152400"/>
            <a:chOff x="5486400" y="3048000"/>
            <a:chExt cx="152400" cy="152400"/>
          </a:xfrm>
        </p:grpSpPr>
        <p:cxnSp>
          <p:nvCxnSpPr>
            <p:cNvPr id="63" name="Straight Connector 62"/>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78294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linds(horizont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linds(horizontal)">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linds(horizontal)">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blinds(horizontal)">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58"/>
                                        </p:tgtEl>
                                      </p:cBhvr>
                                    </p:animEffect>
                                    <p:set>
                                      <p:cBhvr>
                                        <p:cTn id="50" dur="1" fill="hold">
                                          <p:stCondLst>
                                            <p:cond delay="499"/>
                                          </p:stCondLst>
                                        </p:cTn>
                                        <p:tgtEl>
                                          <p:spTgt spid="58"/>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59"/>
                                        </p:tgtEl>
                                      </p:cBhvr>
                                    </p:animEffect>
                                    <p:set>
                                      <p:cBhvr>
                                        <p:cTn id="53" dur="1" fill="hold">
                                          <p:stCondLst>
                                            <p:cond delay="499"/>
                                          </p:stCondLst>
                                        </p:cTn>
                                        <p:tgtEl>
                                          <p:spTgt spid="5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blinds(horizontal)">
                                      <p:cBhvr>
                                        <p:cTn id="58" dur="500"/>
                                        <p:tgtEl>
                                          <p:spTgt spid="50"/>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blinds(horizontal)">
                                      <p:cBhvr>
                                        <p:cTn id="63" dur="500"/>
                                        <p:tgtEl>
                                          <p:spTgt spid="54"/>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blinds(horizontal)">
                                      <p:cBhvr>
                                        <p:cTn id="68" dur="500"/>
                                        <p:tgtEl>
                                          <p:spTgt spid="4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blinds(horizontal)">
                                      <p:cBhvr>
                                        <p:cTn id="73" dur="500"/>
                                        <p:tgtEl>
                                          <p:spTgt spid="51"/>
                                        </p:tgtEl>
                                      </p:cBhvr>
                                    </p:animEffect>
                                  </p:childTnLst>
                                </p:cTn>
                              </p:par>
                            </p:childTnLst>
                          </p:cTn>
                        </p:par>
                      </p:childTnLst>
                    </p:cTn>
                  </p:par>
                  <p:par>
                    <p:cTn id="74" fill="hold">
                      <p:stCondLst>
                        <p:cond delay="indefinite"/>
                      </p:stCondLst>
                      <p:childTnLst>
                        <p:par>
                          <p:cTn id="75" fill="hold">
                            <p:stCondLst>
                              <p:cond delay="0"/>
                            </p:stCondLst>
                            <p:childTnLst>
                              <p:par>
                                <p:cTn id="76" presetID="3" presetClass="entr" presetSubtype="10" fill="hold" grpId="0" nodeType="click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blinds(horizontal)">
                                      <p:cBhvr>
                                        <p:cTn id="78" dur="500"/>
                                        <p:tgtEl>
                                          <p:spTgt spid="55"/>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blinds(horizontal)">
                                      <p:cBhvr>
                                        <p:cTn id="83" dur="500"/>
                                        <p:tgtEl>
                                          <p:spTgt spid="44"/>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blinds(horizontal)">
                                      <p:cBhvr>
                                        <p:cTn id="88" dur="500"/>
                                        <p:tgtEl>
                                          <p:spTgt spid="53"/>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blinds(horizontal)">
                                      <p:cBhvr>
                                        <p:cTn id="93" dur="500"/>
                                        <p:tgtEl>
                                          <p:spTgt spid="56"/>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blinds(horizontal)">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6" grpId="0"/>
      <p:bldP spid="37" grpId="0"/>
      <p:bldP spid="43" grpId="0"/>
      <p:bldP spid="44" grpId="0"/>
      <p:bldP spid="45" grpId="0"/>
      <p:bldP spid="48" grpId="0" animBg="1"/>
      <p:bldP spid="49" grpId="0"/>
      <p:bldP spid="50" grpId="0" animBg="1"/>
      <p:bldP spid="51" grpId="0" animBg="1"/>
      <p:bldP spid="53" grpId="0" animBg="1"/>
      <p:bldP spid="54" grpId="0"/>
      <p:bldP spid="55" grpId="0"/>
      <p:bldP spid="56" grpId="0"/>
      <p:bldP spid="8" grpId="0" animBg="1"/>
      <p:bldP spid="8" grpId="1" animBg="1"/>
      <p:bldP spid="58" grpId="0" animBg="1"/>
      <p:bldP spid="58" grpId="1" animBg="1"/>
      <p:bldP spid="59" grpId="0" animBg="1"/>
      <p:bldP spid="59"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Two identical elastic springs PQ and QR have natural length l and modulus of elasticity 2mg. The springs are joined together at Q. Their other ends, P and R, are attached to fixed points, with P being 4l vertically above R. A particle of mass m is attached at Q and hangs at rest in equilibrium. Find the distance of the particle below P.</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In this case, the tensions in the springs will be different due to the mass, so use T</a:t>
            </a:r>
            <a:r>
              <a:rPr lang="en-GB" sz="1400" baseline="-25000" dirty="0">
                <a:latin typeface="Comic Sans MS" pitchFamily="66" charset="0"/>
                <a:sym typeface="Wingdings" panose="05000000000000000000" pitchFamily="2" charset="2"/>
              </a:rPr>
              <a:t>1</a:t>
            </a:r>
            <a:r>
              <a:rPr lang="en-GB" sz="1400" dirty="0">
                <a:latin typeface="Comic Sans MS" pitchFamily="66" charset="0"/>
                <a:sym typeface="Wingdings" panose="05000000000000000000" pitchFamily="2" charset="2"/>
              </a:rPr>
              <a:t> and T</a:t>
            </a:r>
            <a:r>
              <a:rPr lang="en-GB" sz="1400" baseline="-25000" dirty="0">
                <a:latin typeface="Comic Sans MS" pitchFamily="66" charset="0"/>
                <a:sym typeface="Wingdings" panose="05000000000000000000" pitchFamily="2" charset="2"/>
              </a:rPr>
              <a:t>2</a:t>
            </a:r>
            <a:endParaRPr lang="en-GB" sz="1400" dirty="0">
              <a:latin typeface="Comic Sans MS" pitchFamily="66" charset="0"/>
              <a:sym typeface="Wingdings" panose="05000000000000000000" pitchFamily="2" charset="2"/>
            </a:endParaRPr>
          </a:p>
          <a:p>
            <a:pPr algn="ctr">
              <a:buFont typeface="Wingdings"/>
              <a:buChar char="à"/>
            </a:pPr>
            <a:endParaRPr lang="en-GB" sz="1400" baseline="-250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If the mass was on the bottom end of the spring and it was hanging freely, the tension would be the same!</a:t>
            </a:r>
            <a:endParaRPr lang="en-GB" sz="1400" baseline="-250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a:off x="4495800" y="18288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48200" y="1524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9" name="Straight Connector 8"/>
          <p:cNvCxnSpPr/>
          <p:nvPr/>
        </p:nvCxnSpPr>
        <p:spPr>
          <a:xfrm>
            <a:off x="4800600" y="1828800"/>
            <a:ext cx="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0600" y="2819400"/>
            <a:ext cx="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00600" y="22860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00600" y="28194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00600" y="31242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95800" y="38100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48200" y="3810000"/>
            <a:ext cx="296876" cy="307777"/>
          </a:xfrm>
          <a:prstGeom prst="rect">
            <a:avLst/>
          </a:prstGeom>
          <a:noFill/>
        </p:spPr>
        <p:txBody>
          <a:bodyPr wrap="none" rtlCol="0">
            <a:spAutoFit/>
          </a:bodyPr>
          <a:lstStyle/>
          <a:p>
            <a:r>
              <a:rPr lang="en-GB" sz="1400" dirty="0">
                <a:latin typeface="Comic Sans MS" panose="030F0702030302020204" pitchFamily="66" charset="0"/>
              </a:rPr>
              <a:t>R</a:t>
            </a:r>
          </a:p>
        </p:txBody>
      </p:sp>
      <p:sp>
        <p:nvSpPr>
          <p:cNvPr id="20" name="TextBox 19"/>
          <p:cNvSpPr txBox="1"/>
          <p:nvPr/>
        </p:nvSpPr>
        <p:spPr>
          <a:xfrm>
            <a:off x="4419600" y="3429000"/>
            <a:ext cx="360996"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1</a:t>
            </a:r>
          </a:p>
        </p:txBody>
      </p:sp>
      <p:sp>
        <p:nvSpPr>
          <p:cNvPr id="22" name="TextBox 21"/>
          <p:cNvSpPr txBox="1"/>
          <p:nvPr/>
        </p:nvSpPr>
        <p:spPr>
          <a:xfrm>
            <a:off x="4419600" y="2209800"/>
            <a:ext cx="380232"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2</a:t>
            </a:r>
          </a:p>
        </p:txBody>
      </p:sp>
      <p:sp>
        <p:nvSpPr>
          <p:cNvPr id="23" name="TextBox 22"/>
          <p:cNvSpPr txBox="1"/>
          <p:nvPr/>
        </p:nvSpPr>
        <p:spPr>
          <a:xfrm>
            <a:off x="4343400" y="3124200"/>
            <a:ext cx="418704" cy="307777"/>
          </a:xfrm>
          <a:prstGeom prst="rect">
            <a:avLst/>
          </a:prstGeom>
          <a:noFill/>
        </p:spPr>
        <p:txBody>
          <a:bodyPr wrap="none" rtlCol="0">
            <a:spAutoFit/>
          </a:bodyPr>
          <a:lstStyle/>
          <a:p>
            <a:r>
              <a:rPr lang="en-GB" sz="1400" dirty="0">
                <a:latin typeface="Comic Sans MS" panose="030F0702030302020204" pitchFamily="66" charset="0"/>
              </a:rPr>
              <a:t>mg</a:t>
            </a:r>
            <a:endParaRPr lang="en-GB" sz="1400" baseline="-25000" dirty="0">
              <a:latin typeface="Comic Sans MS" panose="030F0702030302020204" pitchFamily="66" charset="0"/>
            </a:endParaRPr>
          </a:p>
        </p:txBody>
      </p:sp>
      <p:cxnSp>
        <p:nvCxnSpPr>
          <p:cNvPr id="24" name="Straight Connector 23"/>
          <p:cNvCxnSpPr/>
          <p:nvPr/>
        </p:nvCxnSpPr>
        <p:spPr>
          <a:xfrm flipV="1">
            <a:off x="5410200" y="18288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410200" y="2438400"/>
            <a:ext cx="0" cy="381000"/>
          </a:xfrm>
          <a:prstGeom prst="line">
            <a:avLst/>
          </a:prstGeom>
          <a:ln w="15875">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410200" y="2819400"/>
            <a:ext cx="0" cy="381000"/>
          </a:xfrm>
          <a:prstGeom prst="line">
            <a:avLst/>
          </a:prstGeom>
          <a:ln w="15875">
            <a:solidFill>
              <a:srgbClr val="FF0000"/>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410200" y="32004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410200" y="1981200"/>
            <a:ext cx="234360" cy="307777"/>
          </a:xfrm>
          <a:prstGeom prst="rect">
            <a:avLst/>
          </a:prstGeom>
          <a:noFill/>
        </p:spPr>
        <p:txBody>
          <a:bodyPr wrap="none" rtlCol="0">
            <a:spAutoFit/>
          </a:bodyPr>
          <a:lstStyle/>
          <a:p>
            <a:r>
              <a:rPr lang="en-GB" sz="1400" dirty="0">
                <a:latin typeface="Comic Sans MS" panose="030F0702030302020204" pitchFamily="66" charset="0"/>
              </a:rPr>
              <a:t>l</a:t>
            </a:r>
          </a:p>
        </p:txBody>
      </p:sp>
      <p:sp>
        <p:nvSpPr>
          <p:cNvPr id="33" name="TextBox 32"/>
          <p:cNvSpPr txBox="1"/>
          <p:nvPr/>
        </p:nvSpPr>
        <p:spPr>
          <a:xfrm>
            <a:off x="5410200" y="3352800"/>
            <a:ext cx="234360" cy="307777"/>
          </a:xfrm>
          <a:prstGeom prst="rect">
            <a:avLst/>
          </a:prstGeom>
          <a:noFill/>
        </p:spPr>
        <p:txBody>
          <a:bodyPr wrap="none" rtlCol="0">
            <a:spAutoFit/>
          </a:bodyPr>
          <a:lstStyle/>
          <a:p>
            <a:r>
              <a:rPr lang="en-GB" sz="1400" dirty="0">
                <a:latin typeface="Comic Sans MS" panose="030F0702030302020204" pitchFamily="66" charset="0"/>
              </a:rPr>
              <a:t>l</a:t>
            </a:r>
          </a:p>
        </p:txBody>
      </p:sp>
      <p:sp>
        <p:nvSpPr>
          <p:cNvPr id="34" name="TextBox 33"/>
          <p:cNvSpPr txBox="1"/>
          <p:nvPr/>
        </p:nvSpPr>
        <p:spPr>
          <a:xfrm>
            <a:off x="5410200" y="2438400"/>
            <a:ext cx="29046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x</a:t>
            </a:r>
          </a:p>
        </p:txBody>
      </p:sp>
      <p:cxnSp>
        <p:nvCxnSpPr>
          <p:cNvPr id="35" name="Straight Connector 34"/>
          <p:cNvCxnSpPr/>
          <p:nvPr/>
        </p:nvCxnSpPr>
        <p:spPr>
          <a:xfrm flipV="1">
            <a:off x="4191000" y="1828800"/>
            <a:ext cx="0" cy="19812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86200" y="2667000"/>
            <a:ext cx="343364" cy="307777"/>
          </a:xfrm>
          <a:prstGeom prst="rect">
            <a:avLst/>
          </a:prstGeom>
          <a:noFill/>
        </p:spPr>
        <p:txBody>
          <a:bodyPr wrap="none" rtlCol="0">
            <a:spAutoFit/>
          </a:bodyPr>
          <a:lstStyle/>
          <a:p>
            <a:r>
              <a:rPr lang="en-GB" sz="1400" dirty="0">
                <a:latin typeface="Comic Sans MS" panose="030F0702030302020204" pitchFamily="66" charset="0"/>
              </a:rPr>
              <a:t>4l</a:t>
            </a:r>
          </a:p>
        </p:txBody>
      </p:sp>
      <p:sp>
        <p:nvSpPr>
          <p:cNvPr id="38" name="TextBox 37"/>
          <p:cNvSpPr txBox="1"/>
          <p:nvPr/>
        </p:nvSpPr>
        <p:spPr>
          <a:xfrm>
            <a:off x="5410200" y="2819400"/>
            <a:ext cx="630301"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2l - x</a:t>
            </a:r>
          </a:p>
        </p:txBody>
      </p:sp>
      <p:sp>
        <p:nvSpPr>
          <p:cNvPr id="39" name="TextBox 38"/>
          <p:cNvSpPr txBox="1"/>
          <p:nvPr/>
        </p:nvSpPr>
        <p:spPr>
          <a:xfrm>
            <a:off x="5998535" y="1447800"/>
            <a:ext cx="3124200" cy="289310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Let the extension of the first spring be ‘x’</a:t>
            </a:r>
          </a:p>
          <a:p>
            <a:pPr algn="ctr"/>
            <a:endParaRPr lang="en-GB" sz="1400" dirty="0">
              <a:solidFill>
                <a:srgbClr val="FF0000"/>
              </a:solidFill>
              <a:latin typeface="Comic Sans MS" panose="030F0702030302020204" pitchFamily="66" charset="0"/>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The extension of the other will therefore be (2l – x)</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algn="ctr"/>
            <a:r>
              <a:rPr lang="en-GB" sz="1400" dirty="0">
                <a:solidFill>
                  <a:srgbClr val="FF0000"/>
                </a:solidFill>
                <a:latin typeface="Comic Sans MS" panose="030F0702030302020204" pitchFamily="66" charset="0"/>
                <a:sym typeface="Wingdings" panose="05000000000000000000" pitchFamily="2" charset="2"/>
              </a:rPr>
              <a:t>(4l – l – l – x)</a:t>
            </a:r>
          </a:p>
          <a:p>
            <a:pPr algn="ctr"/>
            <a:endParaRPr lang="en-GB" sz="1400" dirty="0">
              <a:solidFill>
                <a:srgbClr val="FF0000"/>
              </a:solidFill>
              <a:latin typeface="Comic Sans MS" panose="030F0702030302020204" pitchFamily="66" charset="0"/>
              <a:sym typeface="Wingdings" panose="05000000000000000000" pitchFamily="2" charset="2"/>
            </a:endParaRPr>
          </a:p>
          <a:p>
            <a:pPr algn="ctr"/>
            <a:r>
              <a:rPr lang="en-GB" sz="1400" dirty="0">
                <a:solidFill>
                  <a:srgbClr val="FF0000"/>
                </a:solidFill>
                <a:latin typeface="Comic Sans MS" panose="030F0702030302020204" pitchFamily="66" charset="0"/>
                <a:sym typeface="Wingdings" panose="05000000000000000000" pitchFamily="2" charset="2"/>
              </a:rPr>
              <a:t> Also note that we have assumed the lower string is in tension (if we were to find a negative value, it would therefore actually be a thrust)</a:t>
            </a:r>
            <a:endParaRPr lang="en-GB" sz="1400" dirty="0">
              <a:solidFill>
                <a:srgbClr val="FF0000"/>
              </a:solidFill>
              <a:latin typeface="Comic Sans MS" panose="030F0702030302020204" pitchFamily="66" charset="0"/>
            </a:endParaRPr>
          </a:p>
        </p:txBody>
      </p:sp>
      <p:grpSp>
        <p:nvGrpSpPr>
          <p:cNvPr id="40" name="Group 39"/>
          <p:cNvGrpSpPr/>
          <p:nvPr/>
        </p:nvGrpSpPr>
        <p:grpSpPr>
          <a:xfrm>
            <a:off x="4724400" y="1752600"/>
            <a:ext cx="152400" cy="152400"/>
            <a:chOff x="5486400" y="3048000"/>
            <a:chExt cx="152400" cy="152400"/>
          </a:xfrm>
        </p:grpSpPr>
        <p:cxnSp>
          <p:nvCxnSpPr>
            <p:cNvPr id="41" name="Straight Connector 40"/>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4724400" y="3733800"/>
            <a:ext cx="152400" cy="152400"/>
            <a:chOff x="5486400" y="3048000"/>
            <a:chExt cx="152400" cy="152400"/>
          </a:xfrm>
        </p:grpSpPr>
        <p:cxnSp>
          <p:nvCxnSpPr>
            <p:cNvPr id="44" name="Straight Connector 43"/>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4038600" y="4419600"/>
            <a:ext cx="1818126" cy="307777"/>
          </a:xfrm>
          <a:prstGeom prst="rect">
            <a:avLst/>
          </a:prstGeom>
          <a:noFill/>
        </p:spPr>
        <p:txBody>
          <a:bodyPr wrap="none" rtlCol="0">
            <a:spAutoFit/>
          </a:bodyPr>
          <a:lstStyle/>
          <a:p>
            <a:r>
              <a:rPr lang="en-GB" sz="1400" u="sng" dirty="0">
                <a:latin typeface="Comic Sans MS" panose="030F0702030302020204" pitchFamily="66" charset="0"/>
              </a:rPr>
              <a:t>Resolving Vertically</a:t>
            </a:r>
          </a:p>
        </p:txBody>
      </p:sp>
      <mc:AlternateContent xmlns:mc="http://schemas.openxmlformats.org/markup-compatibility/2006" xmlns:a14="http://schemas.microsoft.com/office/drawing/2010/main">
        <mc:Choice Requires="a14">
          <p:sp>
            <p:nvSpPr>
              <p:cNvPr id="47" name="TextBox 46"/>
              <p:cNvSpPr txBox="1"/>
              <p:nvPr/>
            </p:nvSpPr>
            <p:spPr>
              <a:xfrm>
                <a:off x="4419600" y="4876800"/>
                <a:ext cx="9224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𝐹</m:t>
                      </m:r>
                      <m:r>
                        <a:rPr lang="en-GB" sz="1600" b="0" i="1" smtClean="0">
                          <a:latin typeface="Cambria Math"/>
                        </a:rPr>
                        <m:t>=</m:t>
                      </m:r>
                      <m:r>
                        <a:rPr lang="en-GB" sz="1600" b="0" i="1" smtClean="0">
                          <a:latin typeface="Cambria Math"/>
                        </a:rPr>
                        <m:t>𝑚𝑎</m:t>
                      </m:r>
                    </m:oMath>
                  </m:oMathPara>
                </a14:m>
                <a:endParaRPr lang="en-GB" sz="16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419600" y="4876800"/>
                <a:ext cx="922432" cy="338554"/>
              </a:xfrm>
              <a:prstGeom prst="rect">
                <a:avLst/>
              </a:prstGeom>
              <a:blipFill rotWithShape="1">
                <a:blip r:embed="rId5"/>
                <a:stretch>
                  <a:fillRect/>
                </a:stretch>
              </a:blipFill>
            </p:spPr>
            <p:txBody>
              <a:bodyPr/>
              <a:lstStyle/>
              <a:p>
                <a:r>
                  <a:rPr lang="en-GB">
                    <a:noFill/>
                  </a:rPr>
                  <a:t> </a:t>
                </a:r>
              </a:p>
            </p:txBody>
          </p:sp>
        </mc:Fallback>
      </mc:AlternateContent>
      <p:sp>
        <p:nvSpPr>
          <p:cNvPr id="48" name="Arc 47"/>
          <p:cNvSpPr/>
          <p:nvPr/>
        </p:nvSpPr>
        <p:spPr>
          <a:xfrm>
            <a:off x="6096000" y="5029200"/>
            <a:ext cx="304800" cy="5334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TextBox 48"/>
          <p:cNvSpPr txBox="1"/>
          <p:nvPr/>
        </p:nvSpPr>
        <p:spPr>
          <a:xfrm>
            <a:off x="6324600" y="5105400"/>
            <a:ext cx="1447800"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a:t>
            </a:r>
          </a:p>
        </p:txBody>
      </p:sp>
      <mc:AlternateContent xmlns:mc="http://schemas.openxmlformats.org/markup-compatibility/2006" xmlns:a14="http://schemas.microsoft.com/office/drawing/2010/main">
        <mc:Choice Requires="a14">
          <p:sp>
            <p:nvSpPr>
              <p:cNvPr id="50" name="TextBox 49"/>
              <p:cNvSpPr txBox="1"/>
              <p:nvPr/>
            </p:nvSpPr>
            <p:spPr>
              <a:xfrm>
                <a:off x="4419600" y="5334000"/>
                <a:ext cx="178805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1</m:t>
                          </m:r>
                        </m:sub>
                      </m:sSub>
                      <m:r>
                        <a:rPr lang="en-GB" sz="1600" b="0" i="1" smtClean="0">
                          <a:latin typeface="Cambria Math"/>
                        </a:rPr>
                        <m:t>−</m:t>
                      </m:r>
                      <m:r>
                        <a:rPr lang="en-GB" sz="1600" b="0" i="1" smtClean="0">
                          <a:latin typeface="Cambria Math"/>
                        </a:rPr>
                        <m:t>𝑚𝑔</m:t>
                      </m:r>
                      <m:r>
                        <a:rPr lang="en-GB" sz="1600" b="0" i="1" smtClean="0">
                          <a:latin typeface="Cambria Math"/>
                        </a:rPr>
                        <m:t>=0</m:t>
                      </m:r>
                    </m:oMath>
                  </m:oMathPara>
                </a14:m>
                <a:endParaRPr lang="en-GB" sz="16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419600" y="5334000"/>
                <a:ext cx="1788054" cy="338554"/>
              </a:xfrm>
              <a:prstGeom prst="rect">
                <a:avLst/>
              </a:prstGeom>
              <a:blipFill rotWithShape="1">
                <a:blip r:embed="rId6"/>
                <a:stretch>
                  <a:fillRect b="-17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5410200" y="5791200"/>
                <a:ext cx="142917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1</m:t>
                          </m:r>
                        </m:sub>
                      </m:sSub>
                      <m:r>
                        <a:rPr lang="en-GB" sz="1600" b="0" i="1" smtClean="0">
                          <a:latin typeface="Cambria Math"/>
                        </a:rPr>
                        <m:t>+</m:t>
                      </m:r>
                      <m:r>
                        <a:rPr lang="en-GB" sz="1600" b="0" i="1" smtClean="0">
                          <a:latin typeface="Cambria Math"/>
                        </a:rPr>
                        <m:t>𝑚𝑔</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5410200" y="5791200"/>
                <a:ext cx="1429174" cy="338554"/>
              </a:xfrm>
              <a:prstGeom prst="rect">
                <a:avLst/>
              </a:prstGeom>
              <a:blipFill rotWithShape="1">
                <a:blip r:embed="rId7"/>
                <a:stretch>
                  <a:fillRect b="-1786"/>
                </a:stretch>
              </a:blipFill>
            </p:spPr>
            <p:txBody>
              <a:bodyPr/>
              <a:lstStyle/>
              <a:p>
                <a:r>
                  <a:rPr lang="en-GB">
                    <a:noFill/>
                  </a:rPr>
                  <a:t> </a:t>
                </a:r>
              </a:p>
            </p:txBody>
          </p:sp>
        </mc:Fallback>
      </mc:AlternateContent>
      <p:sp>
        <p:nvSpPr>
          <p:cNvPr id="52" name="Arc 51"/>
          <p:cNvSpPr/>
          <p:nvPr/>
        </p:nvSpPr>
        <p:spPr>
          <a:xfrm>
            <a:off x="6705600" y="5486400"/>
            <a:ext cx="304800" cy="5334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TextBox 52"/>
          <p:cNvSpPr txBox="1"/>
          <p:nvPr/>
        </p:nvSpPr>
        <p:spPr>
          <a:xfrm>
            <a:off x="7010400" y="5562600"/>
            <a:ext cx="1219200"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Rearrange</a:t>
            </a:r>
          </a:p>
        </p:txBody>
      </p:sp>
      <p:sp>
        <p:nvSpPr>
          <p:cNvPr id="54" name="TextBox 53"/>
          <p:cNvSpPr txBox="1"/>
          <p:nvPr/>
        </p:nvSpPr>
        <p:spPr>
          <a:xfrm>
            <a:off x="4876800" y="2667000"/>
            <a:ext cx="341760" cy="307777"/>
          </a:xfrm>
          <a:prstGeom prst="rect">
            <a:avLst/>
          </a:prstGeom>
          <a:noFill/>
        </p:spPr>
        <p:txBody>
          <a:bodyPr wrap="none" rtlCol="0">
            <a:spAutoFit/>
          </a:bodyPr>
          <a:lstStyle/>
          <a:p>
            <a:r>
              <a:rPr lang="en-GB" sz="1400" dirty="0">
                <a:latin typeface="Comic Sans MS" panose="030F0702030302020204" pitchFamily="66" charset="0"/>
              </a:rPr>
              <a:t>Q</a:t>
            </a:r>
          </a:p>
        </p:txBody>
      </p:sp>
      <p:sp>
        <p:nvSpPr>
          <p:cNvPr id="13" name="Oval 12"/>
          <p:cNvSpPr/>
          <p:nvPr/>
        </p:nvSpPr>
        <p:spPr>
          <a:xfrm>
            <a:off x="4724400" y="2743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28265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vertical)">
                                      <p:cBhvr>
                                        <p:cTn id="7" dur="500"/>
                                        <p:tgtEl>
                                          <p:spTgt spid="7"/>
                                        </p:tgtEl>
                                      </p:cBhvr>
                                    </p:animEffect>
                                  </p:childTnLst>
                                </p:cTn>
                              </p:par>
                              <p:par>
                                <p:cTn id="8" presetID="3"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linds(horizontal)">
                                      <p:cBhvr>
                                        <p:cTn id="10" dur="500"/>
                                        <p:tgtEl>
                                          <p:spTgt spid="4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par>
                                <p:cTn id="14" presetID="3" presetClass="entr" presetSubtype="5"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vertical)">
                                      <p:cBhvr>
                                        <p:cTn id="16" dur="500"/>
                                        <p:tgtEl>
                                          <p:spTgt spid="1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linds(horizontal)">
                                      <p:cBhvr>
                                        <p:cTn id="19" dur="500"/>
                                        <p:tgtEl>
                                          <p:spTgt spid="19"/>
                                        </p:tgtEl>
                                      </p:cBhvr>
                                    </p:animEffect>
                                  </p:childTnLst>
                                </p:cTn>
                              </p:par>
                              <p:par>
                                <p:cTn id="20" presetID="3"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par>
                                <p:cTn id="23" presetID="3"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par>
                                <p:cTn id="26" presetID="3" presetClass="entr" presetSubtype="1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linds(horizontal)">
                                      <p:cBhvr>
                                        <p:cTn id="28" dur="500"/>
                                        <p:tgtEl>
                                          <p:spTgt spid="4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blinds(horizontal)">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linds(horizontal)">
                                      <p:cBhvr>
                                        <p:cTn id="39" dur="500"/>
                                        <p:tgtEl>
                                          <p:spTgt spid="37"/>
                                        </p:tgtEl>
                                      </p:cBhvr>
                                    </p:animEffect>
                                  </p:childTnLst>
                                </p:cTn>
                              </p:par>
                              <p:par>
                                <p:cTn id="40" presetID="3" presetClass="entr" presetSubtype="10"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linds(horizontal)">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blinds(horizontal)">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linds(horizontal)">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linds(horizontal)">
                                      <p:cBhvr>
                                        <p:cTn id="60" dur="500"/>
                                        <p:tgtEl>
                                          <p:spTgt spid="20"/>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linds(horizontal)">
                                      <p:cBhvr>
                                        <p:cTn id="65" dur="500"/>
                                        <p:tgtEl>
                                          <p:spTgt spid="14"/>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blinds(horizontal)">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blinds(horizontal)">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blinds(horizontal)">
                                      <p:cBhvr>
                                        <p:cTn id="81" dur="500"/>
                                        <p:tgtEl>
                                          <p:spTgt spid="24"/>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blinds(horizontal)">
                                      <p:cBhvr>
                                        <p:cTn id="84" dur="500"/>
                                        <p:tgtEl>
                                          <p:spTgt spid="32"/>
                                        </p:tgtEl>
                                      </p:cBhvr>
                                    </p:animEffect>
                                  </p:childTnLst>
                                </p:cTn>
                              </p:par>
                              <p:par>
                                <p:cTn id="85" presetID="3" presetClass="entr" presetSubtype="10"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linds(horizontal)">
                                      <p:cBhvr>
                                        <p:cTn id="87" dur="500"/>
                                        <p:tgtEl>
                                          <p:spTgt spid="31"/>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blinds(horizontal)">
                                      <p:cBhvr>
                                        <p:cTn id="90" dur="500"/>
                                        <p:tgtEl>
                                          <p:spTgt spid="33"/>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39">
                                            <p:txEl>
                                              <p:pRg st="0" end="0"/>
                                            </p:txEl>
                                          </p:spTgt>
                                        </p:tgtEl>
                                        <p:attrNameLst>
                                          <p:attrName>style.visibility</p:attrName>
                                        </p:attrNameLst>
                                      </p:cBhvr>
                                      <p:to>
                                        <p:strVal val="visible"/>
                                      </p:to>
                                    </p:set>
                                    <p:animEffect transition="in" filter="blinds(horizontal)">
                                      <p:cBhvr>
                                        <p:cTn id="95" dur="500"/>
                                        <p:tgtEl>
                                          <p:spTgt spid="39">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blinds(horizontal)">
                                      <p:cBhvr>
                                        <p:cTn id="100" dur="500"/>
                                        <p:tgtEl>
                                          <p:spTgt spid="25"/>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blinds(horizontal)">
                                      <p:cBhvr>
                                        <p:cTn id="103" dur="500"/>
                                        <p:tgtEl>
                                          <p:spTgt spid="34"/>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39">
                                            <p:txEl>
                                              <p:pRg st="2" end="2"/>
                                            </p:txEl>
                                          </p:spTgt>
                                        </p:tgtEl>
                                        <p:attrNameLst>
                                          <p:attrName>style.visibility</p:attrName>
                                        </p:attrNameLst>
                                      </p:cBhvr>
                                      <p:to>
                                        <p:strVal val="visible"/>
                                      </p:to>
                                    </p:set>
                                    <p:animEffect transition="in" filter="blinds(horizontal)">
                                      <p:cBhvr>
                                        <p:cTn id="108" dur="500"/>
                                        <p:tgtEl>
                                          <p:spTgt spid="39">
                                            <p:txEl>
                                              <p:pRg st="2" end="2"/>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39">
                                            <p:txEl>
                                              <p:pRg st="4" end="4"/>
                                            </p:txEl>
                                          </p:spTgt>
                                        </p:tgtEl>
                                        <p:attrNameLst>
                                          <p:attrName>style.visibility</p:attrName>
                                        </p:attrNameLst>
                                      </p:cBhvr>
                                      <p:to>
                                        <p:strVal val="visible"/>
                                      </p:to>
                                    </p:set>
                                    <p:animEffect transition="in" filter="blinds(horizontal)">
                                      <p:cBhvr>
                                        <p:cTn id="113" dur="500"/>
                                        <p:tgtEl>
                                          <p:spTgt spid="39">
                                            <p:txEl>
                                              <p:pRg st="4" end="4"/>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blinds(horizontal)">
                                      <p:cBhvr>
                                        <p:cTn id="118" dur="500"/>
                                        <p:tgtEl>
                                          <p:spTgt spid="30"/>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blinds(horizontal)">
                                      <p:cBhvr>
                                        <p:cTn id="121" dur="5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nodeType="clickEffect">
                                  <p:stCondLst>
                                    <p:cond delay="0"/>
                                  </p:stCondLst>
                                  <p:childTnLst>
                                    <p:set>
                                      <p:cBhvr>
                                        <p:cTn id="125" dur="1" fill="hold">
                                          <p:stCondLst>
                                            <p:cond delay="0"/>
                                          </p:stCondLst>
                                        </p:cTn>
                                        <p:tgtEl>
                                          <p:spTgt spid="39">
                                            <p:txEl>
                                              <p:pRg st="6" end="6"/>
                                            </p:txEl>
                                          </p:spTgt>
                                        </p:tgtEl>
                                        <p:attrNameLst>
                                          <p:attrName>style.visibility</p:attrName>
                                        </p:attrNameLst>
                                      </p:cBhvr>
                                      <p:to>
                                        <p:strVal val="visible"/>
                                      </p:to>
                                    </p:set>
                                    <p:animEffect transition="in" filter="blinds(horizontal)">
                                      <p:cBhvr>
                                        <p:cTn id="126" dur="500"/>
                                        <p:tgtEl>
                                          <p:spTgt spid="39">
                                            <p:txEl>
                                              <p:pRg st="6" end="6"/>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blinds(horizontal)">
                                      <p:cBhvr>
                                        <p:cTn id="131" dur="500"/>
                                        <p:tgtEl>
                                          <p:spTgt spid="46"/>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47"/>
                                        </p:tgtEl>
                                        <p:attrNameLst>
                                          <p:attrName>style.visibility</p:attrName>
                                        </p:attrNameLst>
                                      </p:cBhvr>
                                      <p:to>
                                        <p:strVal val="visible"/>
                                      </p:to>
                                    </p:set>
                                    <p:animEffect transition="in" filter="blinds(horizontal)">
                                      <p:cBhvr>
                                        <p:cTn id="136" dur="500"/>
                                        <p:tgtEl>
                                          <p:spTgt spid="47"/>
                                        </p:tgtEl>
                                      </p:cBhvr>
                                    </p:animEffect>
                                  </p:childTnLst>
                                </p:cTn>
                              </p:par>
                            </p:childTnLst>
                          </p:cTn>
                        </p:par>
                      </p:childTnLst>
                    </p:cTn>
                  </p:par>
                  <p:par>
                    <p:cTn id="137" fill="hold">
                      <p:stCondLst>
                        <p:cond delay="indefinite"/>
                      </p:stCondLst>
                      <p:childTnLst>
                        <p:par>
                          <p:cTn id="138" fill="hold">
                            <p:stCondLst>
                              <p:cond delay="0"/>
                            </p:stCondLst>
                            <p:childTnLst>
                              <p:par>
                                <p:cTn id="139" presetID="7" presetClass="emph" presetSubtype="2" fill="hold" nodeType="clickEffect">
                                  <p:stCondLst>
                                    <p:cond delay="0"/>
                                  </p:stCondLst>
                                  <p:childTnLst>
                                    <p:animClr clrSpc="rgb" dir="cw">
                                      <p:cBhvr>
                                        <p:cTn id="140" dur="500" fill="hold"/>
                                        <p:tgtEl>
                                          <p:spTgt spid="17"/>
                                        </p:tgtEl>
                                        <p:attrNameLst>
                                          <p:attrName>stroke.color</p:attrName>
                                        </p:attrNameLst>
                                      </p:cBhvr>
                                      <p:to>
                                        <a:schemeClr val="hlink"/>
                                      </p:to>
                                    </p:animClr>
                                    <p:set>
                                      <p:cBhvr>
                                        <p:cTn id="141" dur="500" fill="hold"/>
                                        <p:tgtEl>
                                          <p:spTgt spid="17"/>
                                        </p:tgtEl>
                                        <p:attrNameLst>
                                          <p:attrName>stroke.on</p:attrName>
                                        </p:attrNameLst>
                                      </p:cBhvr>
                                      <p:to>
                                        <p:strVal val="true"/>
                                      </p:to>
                                    </p:set>
                                  </p:childTnLst>
                                </p:cTn>
                              </p:par>
                              <p:par>
                                <p:cTn id="142" presetID="7" presetClass="emph" presetSubtype="2" fill="hold" nodeType="withEffect">
                                  <p:stCondLst>
                                    <p:cond delay="0"/>
                                  </p:stCondLst>
                                  <p:childTnLst>
                                    <p:animClr clrSpc="rgb" dir="cw">
                                      <p:cBhvr>
                                        <p:cTn id="143" dur="500" fill="hold"/>
                                        <p:tgtEl>
                                          <p:spTgt spid="14"/>
                                        </p:tgtEl>
                                        <p:attrNameLst>
                                          <p:attrName>stroke.color</p:attrName>
                                        </p:attrNameLst>
                                      </p:cBhvr>
                                      <p:to>
                                        <a:schemeClr val="hlink"/>
                                      </p:to>
                                    </p:animClr>
                                    <p:set>
                                      <p:cBhvr>
                                        <p:cTn id="144" dur="500" fill="hold"/>
                                        <p:tgtEl>
                                          <p:spTgt spid="14"/>
                                        </p:tgtEl>
                                        <p:attrNameLst>
                                          <p:attrName>stroke.on</p:attrName>
                                        </p:attrNameLst>
                                      </p:cBhvr>
                                      <p:to>
                                        <p:strVal val="true"/>
                                      </p:to>
                                    </p:set>
                                  </p:childTnLst>
                                </p:cTn>
                              </p:par>
                              <p:par>
                                <p:cTn id="145" presetID="7" presetClass="emph" presetSubtype="2" fill="hold" nodeType="withEffect">
                                  <p:stCondLst>
                                    <p:cond delay="0"/>
                                  </p:stCondLst>
                                  <p:childTnLst>
                                    <p:animClr clrSpc="rgb" dir="cw">
                                      <p:cBhvr>
                                        <p:cTn id="146" dur="500" fill="hold"/>
                                        <p:tgtEl>
                                          <p:spTgt spid="16"/>
                                        </p:tgtEl>
                                        <p:attrNameLst>
                                          <p:attrName>stroke.color</p:attrName>
                                        </p:attrNameLst>
                                      </p:cBhvr>
                                      <p:to>
                                        <a:schemeClr val="hlink"/>
                                      </p:to>
                                    </p:animClr>
                                    <p:set>
                                      <p:cBhvr>
                                        <p:cTn id="147" dur="500" fill="hold"/>
                                        <p:tgtEl>
                                          <p:spTgt spid="16"/>
                                        </p:tgtEl>
                                        <p:attrNameLst>
                                          <p:attrName>stroke.on</p:attrName>
                                        </p:attrNameLst>
                                      </p:cBhvr>
                                      <p:to>
                                        <p:strVal val="true"/>
                                      </p:to>
                                    </p:set>
                                  </p:childTnLst>
                                </p:cTn>
                              </p:par>
                              <p:par>
                                <p:cTn id="148" presetID="3" presetClass="emph" presetSubtype="2" fill="hold" grpId="1" nodeType="withEffect">
                                  <p:stCondLst>
                                    <p:cond delay="0"/>
                                  </p:stCondLst>
                                  <p:childTnLst>
                                    <p:animClr clrSpc="rgb" dir="cw">
                                      <p:cBhvr override="childStyle">
                                        <p:cTn id="149" dur="500" fill="hold"/>
                                        <p:tgtEl>
                                          <p:spTgt spid="20"/>
                                        </p:tgtEl>
                                        <p:attrNameLst>
                                          <p:attrName>style.color</p:attrName>
                                        </p:attrNameLst>
                                      </p:cBhvr>
                                      <p:to>
                                        <a:schemeClr val="hlink"/>
                                      </p:to>
                                    </p:animClr>
                                  </p:childTnLst>
                                </p:cTn>
                              </p:par>
                              <p:par>
                                <p:cTn id="150" presetID="3" presetClass="emph" presetSubtype="2" fill="hold" grpId="1" nodeType="withEffect">
                                  <p:stCondLst>
                                    <p:cond delay="0"/>
                                  </p:stCondLst>
                                  <p:childTnLst>
                                    <p:animClr clrSpc="rgb" dir="cw">
                                      <p:cBhvr override="childStyle">
                                        <p:cTn id="151" dur="500" fill="hold"/>
                                        <p:tgtEl>
                                          <p:spTgt spid="22"/>
                                        </p:tgtEl>
                                        <p:attrNameLst>
                                          <p:attrName>style.color</p:attrName>
                                        </p:attrNameLst>
                                      </p:cBhvr>
                                      <p:to>
                                        <a:schemeClr val="hlink"/>
                                      </p:to>
                                    </p:animClr>
                                  </p:childTnLst>
                                </p:cTn>
                              </p:par>
                              <p:par>
                                <p:cTn id="152" presetID="3" presetClass="emph" presetSubtype="2" fill="hold" grpId="1" nodeType="withEffect">
                                  <p:stCondLst>
                                    <p:cond delay="0"/>
                                  </p:stCondLst>
                                  <p:childTnLst>
                                    <p:animClr clrSpc="rgb" dir="cw">
                                      <p:cBhvr override="childStyle">
                                        <p:cTn id="153" dur="500" fill="hold"/>
                                        <p:tgtEl>
                                          <p:spTgt spid="23"/>
                                        </p:tgtEl>
                                        <p:attrNameLst>
                                          <p:attrName>style.color</p:attrName>
                                        </p:attrNameLst>
                                      </p:cBhvr>
                                      <p:to>
                                        <a:schemeClr val="hlink"/>
                                      </p:to>
                                    </p:animClr>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8"/>
                                        </p:tgtEl>
                                        <p:attrNameLst>
                                          <p:attrName>style.visibility</p:attrName>
                                        </p:attrNameLst>
                                      </p:cBhvr>
                                      <p:to>
                                        <p:strVal val="visible"/>
                                      </p:to>
                                    </p:set>
                                    <p:animEffect transition="in" filter="blinds(horizontal)">
                                      <p:cBhvr>
                                        <p:cTn id="158" dur="500"/>
                                        <p:tgtEl>
                                          <p:spTgt spid="48"/>
                                        </p:tgtEl>
                                      </p:cBhvr>
                                    </p:animEffect>
                                  </p:childTnLst>
                                </p:cTn>
                              </p:par>
                            </p:childTnLst>
                          </p:cTn>
                        </p:par>
                      </p:childTnLst>
                    </p:cTn>
                  </p:par>
                  <p:par>
                    <p:cTn id="159" fill="hold">
                      <p:stCondLst>
                        <p:cond delay="indefinite"/>
                      </p:stCondLst>
                      <p:childTnLst>
                        <p:par>
                          <p:cTn id="160" fill="hold">
                            <p:stCondLst>
                              <p:cond delay="0"/>
                            </p:stCondLst>
                            <p:childTnLst>
                              <p:par>
                                <p:cTn id="161" presetID="3" presetClass="entr" presetSubtype="10" fill="hold" grpId="0" nodeType="clickEffect">
                                  <p:stCondLst>
                                    <p:cond delay="0"/>
                                  </p:stCondLst>
                                  <p:childTnLst>
                                    <p:set>
                                      <p:cBhvr>
                                        <p:cTn id="162" dur="1" fill="hold">
                                          <p:stCondLst>
                                            <p:cond delay="0"/>
                                          </p:stCondLst>
                                        </p:cTn>
                                        <p:tgtEl>
                                          <p:spTgt spid="49"/>
                                        </p:tgtEl>
                                        <p:attrNameLst>
                                          <p:attrName>style.visibility</p:attrName>
                                        </p:attrNameLst>
                                      </p:cBhvr>
                                      <p:to>
                                        <p:strVal val="visible"/>
                                      </p:to>
                                    </p:set>
                                    <p:animEffect transition="in" filter="blinds(horizontal)">
                                      <p:cBhvr>
                                        <p:cTn id="163" dur="500"/>
                                        <p:tgtEl>
                                          <p:spTgt spid="49"/>
                                        </p:tgtEl>
                                      </p:cBhvr>
                                    </p:animEffect>
                                  </p:childTnLst>
                                </p:cTn>
                              </p:par>
                            </p:childTnLst>
                          </p:cTn>
                        </p:par>
                      </p:childTnLst>
                    </p:cTn>
                  </p:par>
                  <p:par>
                    <p:cTn id="164" fill="hold">
                      <p:stCondLst>
                        <p:cond delay="indefinite"/>
                      </p:stCondLst>
                      <p:childTnLst>
                        <p:par>
                          <p:cTn id="165" fill="hold">
                            <p:stCondLst>
                              <p:cond delay="0"/>
                            </p:stCondLst>
                            <p:childTnLst>
                              <p:par>
                                <p:cTn id="166" presetID="3" presetClass="entr" presetSubtype="10" fill="hold" grpId="0" nodeType="clickEffect">
                                  <p:stCondLst>
                                    <p:cond delay="0"/>
                                  </p:stCondLst>
                                  <p:childTnLst>
                                    <p:set>
                                      <p:cBhvr>
                                        <p:cTn id="167" dur="1" fill="hold">
                                          <p:stCondLst>
                                            <p:cond delay="0"/>
                                          </p:stCondLst>
                                        </p:cTn>
                                        <p:tgtEl>
                                          <p:spTgt spid="50"/>
                                        </p:tgtEl>
                                        <p:attrNameLst>
                                          <p:attrName>style.visibility</p:attrName>
                                        </p:attrNameLst>
                                      </p:cBhvr>
                                      <p:to>
                                        <p:strVal val="visible"/>
                                      </p:to>
                                    </p:set>
                                    <p:animEffect transition="in" filter="blinds(horizontal)">
                                      <p:cBhvr>
                                        <p:cTn id="168" dur="500"/>
                                        <p:tgtEl>
                                          <p:spTgt spid="50"/>
                                        </p:tgtEl>
                                      </p:cBhvr>
                                    </p:animEffect>
                                  </p:childTnLst>
                                </p:cTn>
                              </p:par>
                            </p:childTnLst>
                          </p:cTn>
                        </p:par>
                      </p:childTnLst>
                    </p:cTn>
                  </p:par>
                  <p:par>
                    <p:cTn id="169" fill="hold">
                      <p:stCondLst>
                        <p:cond delay="indefinite"/>
                      </p:stCondLst>
                      <p:childTnLst>
                        <p:par>
                          <p:cTn id="170" fill="hold">
                            <p:stCondLst>
                              <p:cond delay="0"/>
                            </p:stCondLst>
                            <p:childTnLst>
                              <p:par>
                                <p:cTn id="171" presetID="3" presetClass="entr" presetSubtype="10" fill="hold" grpId="0" nodeType="click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blinds(horizontal)">
                                      <p:cBhvr>
                                        <p:cTn id="173" dur="500"/>
                                        <p:tgtEl>
                                          <p:spTgt spid="52"/>
                                        </p:tgtEl>
                                      </p:cBhvr>
                                    </p:animEffect>
                                  </p:childTnLst>
                                </p:cTn>
                              </p:par>
                            </p:childTnLst>
                          </p:cTn>
                        </p:par>
                      </p:childTnLst>
                    </p:cTn>
                  </p:par>
                  <p:par>
                    <p:cTn id="174" fill="hold">
                      <p:stCondLst>
                        <p:cond delay="indefinite"/>
                      </p:stCondLst>
                      <p:childTnLst>
                        <p:par>
                          <p:cTn id="175" fill="hold">
                            <p:stCondLst>
                              <p:cond delay="0"/>
                            </p:stCondLst>
                            <p:childTnLst>
                              <p:par>
                                <p:cTn id="176" presetID="3" presetClass="entr" presetSubtype="10" fill="hold" grpId="0" nodeType="clickEffect">
                                  <p:stCondLst>
                                    <p:cond delay="0"/>
                                  </p:stCondLst>
                                  <p:childTnLst>
                                    <p:set>
                                      <p:cBhvr>
                                        <p:cTn id="177" dur="1" fill="hold">
                                          <p:stCondLst>
                                            <p:cond delay="0"/>
                                          </p:stCondLst>
                                        </p:cTn>
                                        <p:tgtEl>
                                          <p:spTgt spid="53"/>
                                        </p:tgtEl>
                                        <p:attrNameLst>
                                          <p:attrName>style.visibility</p:attrName>
                                        </p:attrNameLst>
                                      </p:cBhvr>
                                      <p:to>
                                        <p:strVal val="visible"/>
                                      </p:to>
                                    </p:set>
                                    <p:animEffect transition="in" filter="blinds(horizontal)">
                                      <p:cBhvr>
                                        <p:cTn id="178" dur="500"/>
                                        <p:tgtEl>
                                          <p:spTgt spid="53"/>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51"/>
                                        </p:tgtEl>
                                        <p:attrNameLst>
                                          <p:attrName>style.visibility</p:attrName>
                                        </p:attrNameLst>
                                      </p:cBhvr>
                                      <p:to>
                                        <p:strVal val="visible"/>
                                      </p:to>
                                    </p:set>
                                    <p:animEffect transition="in" filter="blinds(horizontal)">
                                      <p:cBhvr>
                                        <p:cTn id="183" dur="500"/>
                                        <p:tgtEl>
                                          <p:spTgt spid="51"/>
                                        </p:tgtEl>
                                      </p:cBhvr>
                                    </p:animEffect>
                                  </p:childTnLst>
                                </p:cTn>
                              </p:par>
                            </p:childTnLst>
                          </p:cTn>
                        </p:par>
                      </p:childTnLst>
                    </p:cTn>
                  </p:par>
                  <p:par>
                    <p:cTn id="184" fill="hold">
                      <p:stCondLst>
                        <p:cond delay="indefinite"/>
                      </p:stCondLst>
                      <p:childTnLst>
                        <p:par>
                          <p:cTn id="185" fill="hold">
                            <p:stCondLst>
                              <p:cond delay="0"/>
                            </p:stCondLst>
                            <p:childTnLst>
                              <p:par>
                                <p:cTn id="186" presetID="7" presetClass="emph" presetSubtype="2" fill="hold" nodeType="clickEffect">
                                  <p:stCondLst>
                                    <p:cond delay="0"/>
                                  </p:stCondLst>
                                  <p:childTnLst>
                                    <p:animClr clrSpc="rgb" dir="cw">
                                      <p:cBhvr>
                                        <p:cTn id="187" dur="500" fill="hold"/>
                                        <p:tgtEl>
                                          <p:spTgt spid="17"/>
                                        </p:tgtEl>
                                        <p:attrNameLst>
                                          <p:attrName>stroke.color</p:attrName>
                                        </p:attrNameLst>
                                      </p:cBhvr>
                                      <p:to>
                                        <a:schemeClr val="tx1"/>
                                      </p:to>
                                    </p:animClr>
                                    <p:set>
                                      <p:cBhvr>
                                        <p:cTn id="188" dur="500" fill="hold"/>
                                        <p:tgtEl>
                                          <p:spTgt spid="17"/>
                                        </p:tgtEl>
                                        <p:attrNameLst>
                                          <p:attrName>stroke.on</p:attrName>
                                        </p:attrNameLst>
                                      </p:cBhvr>
                                      <p:to>
                                        <p:strVal val="true"/>
                                      </p:to>
                                    </p:set>
                                  </p:childTnLst>
                                </p:cTn>
                              </p:par>
                              <p:par>
                                <p:cTn id="189" presetID="7" presetClass="emph" presetSubtype="2" fill="hold" nodeType="withEffect">
                                  <p:stCondLst>
                                    <p:cond delay="0"/>
                                  </p:stCondLst>
                                  <p:childTnLst>
                                    <p:animClr clrSpc="rgb" dir="cw">
                                      <p:cBhvr>
                                        <p:cTn id="190" dur="500" fill="hold"/>
                                        <p:tgtEl>
                                          <p:spTgt spid="14"/>
                                        </p:tgtEl>
                                        <p:attrNameLst>
                                          <p:attrName>stroke.color</p:attrName>
                                        </p:attrNameLst>
                                      </p:cBhvr>
                                      <p:to>
                                        <a:schemeClr val="tx1"/>
                                      </p:to>
                                    </p:animClr>
                                    <p:set>
                                      <p:cBhvr>
                                        <p:cTn id="191" dur="500" fill="hold"/>
                                        <p:tgtEl>
                                          <p:spTgt spid="14"/>
                                        </p:tgtEl>
                                        <p:attrNameLst>
                                          <p:attrName>stroke.on</p:attrName>
                                        </p:attrNameLst>
                                      </p:cBhvr>
                                      <p:to>
                                        <p:strVal val="true"/>
                                      </p:to>
                                    </p:set>
                                  </p:childTnLst>
                                </p:cTn>
                              </p:par>
                              <p:par>
                                <p:cTn id="192" presetID="7" presetClass="emph" presetSubtype="2" fill="hold" nodeType="withEffect">
                                  <p:stCondLst>
                                    <p:cond delay="0"/>
                                  </p:stCondLst>
                                  <p:childTnLst>
                                    <p:animClr clrSpc="rgb" dir="cw">
                                      <p:cBhvr>
                                        <p:cTn id="193" dur="500" fill="hold"/>
                                        <p:tgtEl>
                                          <p:spTgt spid="16"/>
                                        </p:tgtEl>
                                        <p:attrNameLst>
                                          <p:attrName>stroke.color</p:attrName>
                                        </p:attrNameLst>
                                      </p:cBhvr>
                                      <p:to>
                                        <a:schemeClr val="tx1"/>
                                      </p:to>
                                    </p:animClr>
                                    <p:set>
                                      <p:cBhvr>
                                        <p:cTn id="194" dur="500" fill="hold"/>
                                        <p:tgtEl>
                                          <p:spTgt spid="16"/>
                                        </p:tgtEl>
                                        <p:attrNameLst>
                                          <p:attrName>stroke.on</p:attrName>
                                        </p:attrNameLst>
                                      </p:cBhvr>
                                      <p:to>
                                        <p:strVal val="true"/>
                                      </p:to>
                                    </p:set>
                                  </p:childTnLst>
                                </p:cTn>
                              </p:par>
                              <p:par>
                                <p:cTn id="195" presetID="3" presetClass="emph" presetSubtype="2" fill="hold" grpId="2" nodeType="withEffect">
                                  <p:stCondLst>
                                    <p:cond delay="0"/>
                                  </p:stCondLst>
                                  <p:childTnLst>
                                    <p:animClr clrSpc="rgb" dir="cw">
                                      <p:cBhvr override="childStyle">
                                        <p:cTn id="196" dur="500" fill="hold"/>
                                        <p:tgtEl>
                                          <p:spTgt spid="20"/>
                                        </p:tgtEl>
                                        <p:attrNameLst>
                                          <p:attrName>style.color</p:attrName>
                                        </p:attrNameLst>
                                      </p:cBhvr>
                                      <p:to>
                                        <a:schemeClr val="tx1"/>
                                      </p:to>
                                    </p:animClr>
                                  </p:childTnLst>
                                </p:cTn>
                              </p:par>
                              <p:par>
                                <p:cTn id="197" presetID="3" presetClass="emph" presetSubtype="2" fill="hold" grpId="2" nodeType="withEffect">
                                  <p:stCondLst>
                                    <p:cond delay="0"/>
                                  </p:stCondLst>
                                  <p:childTnLst>
                                    <p:animClr clrSpc="rgb" dir="cw">
                                      <p:cBhvr override="childStyle">
                                        <p:cTn id="198" dur="500" fill="hold"/>
                                        <p:tgtEl>
                                          <p:spTgt spid="22"/>
                                        </p:tgtEl>
                                        <p:attrNameLst>
                                          <p:attrName>style.color</p:attrName>
                                        </p:attrNameLst>
                                      </p:cBhvr>
                                      <p:to>
                                        <a:schemeClr val="tx1"/>
                                      </p:to>
                                    </p:animClr>
                                  </p:childTnLst>
                                </p:cTn>
                              </p:par>
                              <p:par>
                                <p:cTn id="199" presetID="3" presetClass="emph" presetSubtype="2" fill="hold" grpId="2" nodeType="withEffect">
                                  <p:stCondLst>
                                    <p:cond delay="0"/>
                                  </p:stCondLst>
                                  <p:childTnLst>
                                    <p:animClr clrSpc="rgb" dir="cw">
                                      <p:cBhvr override="childStyle">
                                        <p:cTn id="200" dur="500" fill="hold"/>
                                        <p:tgtEl>
                                          <p:spTgt spid="23"/>
                                        </p:tgtEl>
                                        <p:attrNameLst>
                                          <p:attrName>style.color</p:attrName>
                                        </p:attrNameLst>
                                      </p:cBhvr>
                                      <p:to>
                                        <a:schemeClr val="tx1"/>
                                      </p:to>
                                    </p:animClr>
                                  </p:childTnLst>
                                </p:cTn>
                              </p:par>
                              <p:par>
                                <p:cTn id="201" presetID="3" presetClass="emph" presetSubtype="2" fill="hold" grpId="1" nodeType="withEffect">
                                  <p:stCondLst>
                                    <p:cond delay="0"/>
                                  </p:stCondLst>
                                  <p:childTnLst>
                                    <p:animClr clrSpc="rgb" dir="cw">
                                      <p:cBhvr override="childStyle">
                                        <p:cTn id="202" dur="500" fill="hold"/>
                                        <p:tgtEl>
                                          <p:spTgt spid="34"/>
                                        </p:tgtEl>
                                        <p:attrNameLst>
                                          <p:attrName>style.color</p:attrName>
                                        </p:attrNameLst>
                                      </p:cBhvr>
                                      <p:to>
                                        <a:schemeClr val="tx1"/>
                                      </p:to>
                                    </p:animClr>
                                  </p:childTnLst>
                                </p:cTn>
                              </p:par>
                              <p:par>
                                <p:cTn id="203" presetID="3" presetClass="emph" presetSubtype="2" fill="hold" grpId="1" nodeType="withEffect">
                                  <p:stCondLst>
                                    <p:cond delay="0"/>
                                  </p:stCondLst>
                                  <p:childTnLst>
                                    <p:animClr clrSpc="rgb" dir="cw">
                                      <p:cBhvr override="childStyle">
                                        <p:cTn id="204" dur="500" fill="hold"/>
                                        <p:tgtEl>
                                          <p:spTgt spid="38"/>
                                        </p:tgtEl>
                                        <p:attrNameLst>
                                          <p:attrName>style.color</p:attrName>
                                        </p:attrNameLst>
                                      </p:cBhvr>
                                      <p:to>
                                        <a:schemeClr val="tx1"/>
                                      </p:to>
                                    </p:animClr>
                                  </p:childTnLst>
                                </p:cTn>
                              </p:par>
                              <p:par>
                                <p:cTn id="205" presetID="7" presetClass="emph" presetSubtype="2" fill="hold" nodeType="withEffect">
                                  <p:stCondLst>
                                    <p:cond delay="0"/>
                                  </p:stCondLst>
                                  <p:childTnLst>
                                    <p:animClr clrSpc="rgb" dir="cw">
                                      <p:cBhvr>
                                        <p:cTn id="206" dur="500" fill="hold"/>
                                        <p:tgtEl>
                                          <p:spTgt spid="25"/>
                                        </p:tgtEl>
                                        <p:attrNameLst>
                                          <p:attrName>stroke.color</p:attrName>
                                        </p:attrNameLst>
                                      </p:cBhvr>
                                      <p:to>
                                        <a:schemeClr val="tx1"/>
                                      </p:to>
                                    </p:animClr>
                                    <p:set>
                                      <p:cBhvr>
                                        <p:cTn id="207" dur="500" fill="hold"/>
                                        <p:tgtEl>
                                          <p:spTgt spid="25"/>
                                        </p:tgtEl>
                                        <p:attrNameLst>
                                          <p:attrName>stroke.on</p:attrName>
                                        </p:attrNameLst>
                                      </p:cBhvr>
                                      <p:to>
                                        <p:strVal val="true"/>
                                      </p:to>
                                    </p:set>
                                  </p:childTnLst>
                                </p:cTn>
                              </p:par>
                              <p:par>
                                <p:cTn id="208" presetID="7" presetClass="emph" presetSubtype="2" fill="hold" nodeType="withEffect">
                                  <p:stCondLst>
                                    <p:cond delay="0"/>
                                  </p:stCondLst>
                                  <p:childTnLst>
                                    <p:animClr clrSpc="rgb" dir="cw">
                                      <p:cBhvr>
                                        <p:cTn id="209" dur="500" fill="hold"/>
                                        <p:tgtEl>
                                          <p:spTgt spid="30"/>
                                        </p:tgtEl>
                                        <p:attrNameLst>
                                          <p:attrName>stroke.color</p:attrName>
                                        </p:attrNameLst>
                                      </p:cBhvr>
                                      <p:to>
                                        <a:schemeClr val="tx1"/>
                                      </p:to>
                                    </p:animClr>
                                    <p:set>
                                      <p:cBhvr>
                                        <p:cTn id="210" dur="500" fill="hold"/>
                                        <p:tgtEl>
                                          <p:spTgt spid="3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p:bldP spid="20" grpId="0"/>
      <p:bldP spid="20" grpId="1"/>
      <p:bldP spid="20" grpId="2"/>
      <p:bldP spid="22" grpId="0"/>
      <p:bldP spid="22" grpId="1"/>
      <p:bldP spid="22" grpId="2"/>
      <p:bldP spid="23" grpId="0"/>
      <p:bldP spid="23" grpId="1"/>
      <p:bldP spid="23" grpId="2"/>
      <p:bldP spid="32" grpId="0"/>
      <p:bldP spid="33" grpId="0"/>
      <p:bldP spid="34" grpId="0"/>
      <p:bldP spid="34" grpId="1"/>
      <p:bldP spid="37" grpId="0"/>
      <p:bldP spid="38" grpId="0"/>
      <p:bldP spid="38" grpId="1"/>
      <p:bldP spid="46" grpId="0"/>
      <p:bldP spid="47" grpId="0"/>
      <p:bldP spid="48" grpId="0" animBg="1"/>
      <p:bldP spid="49" grpId="0"/>
      <p:bldP spid="50" grpId="0"/>
      <p:bldP spid="51" grpId="0"/>
      <p:bldP spid="52" grpId="0" animBg="1"/>
      <p:bldP spid="53" grpId="0"/>
      <p:bldP spid="54"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Two identical elastic springs PQ and QR have natural length l and modulus of elasticity 2mg. The springs are joined together at Q. Their other ends, P and R, are attached to fixed points, with P being 4l vertically above R. A particle of mass m is attached at Q and hangs at rest in equilibrium. Find the distance of the particle below P.</a:t>
            </a: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Now we can use Hooke’s law to find expressions for T</a:t>
            </a:r>
            <a:r>
              <a:rPr lang="en-GB" sz="1400" baseline="-25000" dirty="0">
                <a:latin typeface="Comic Sans MS" pitchFamily="66" charset="0"/>
                <a:sym typeface="Wingdings" panose="05000000000000000000" pitchFamily="2" charset="2"/>
              </a:rPr>
              <a:t>1</a:t>
            </a:r>
            <a:r>
              <a:rPr lang="en-GB" sz="1400" dirty="0">
                <a:latin typeface="Comic Sans MS" pitchFamily="66" charset="0"/>
                <a:sym typeface="Wingdings" panose="05000000000000000000" pitchFamily="2" charset="2"/>
              </a:rPr>
              <a:t> and T</a:t>
            </a:r>
            <a:r>
              <a:rPr lang="en-GB" sz="1400" baseline="-25000" dirty="0">
                <a:latin typeface="Comic Sans MS" pitchFamily="66" charset="0"/>
                <a:sym typeface="Wingdings" panose="05000000000000000000" pitchFamily="2" charset="2"/>
              </a:rPr>
              <a:t>2</a:t>
            </a:r>
            <a:r>
              <a:rPr lang="en-GB" sz="1400" dirty="0">
                <a:latin typeface="Comic Sans MS" pitchFamily="66" charset="0"/>
                <a:sym typeface="Wingdings" panose="05000000000000000000" pitchFamily="2" charset="2"/>
              </a:rPr>
              <a:t> in terms of x, l and mg</a:t>
            </a:r>
            <a:endParaRPr lang="en-GB" sz="1400" dirty="0">
              <a:latin typeface="Comic Sans MS" pitchFamily="66" charset="0"/>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a:off x="4495800" y="18288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48200" y="1524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9" name="Straight Connector 8"/>
          <p:cNvCxnSpPr/>
          <p:nvPr/>
        </p:nvCxnSpPr>
        <p:spPr>
          <a:xfrm>
            <a:off x="4800600" y="1828800"/>
            <a:ext cx="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0600" y="2819400"/>
            <a:ext cx="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800600" y="22860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00600" y="28194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00600" y="31242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95800" y="38100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48200" y="3810000"/>
            <a:ext cx="296876" cy="307777"/>
          </a:xfrm>
          <a:prstGeom prst="rect">
            <a:avLst/>
          </a:prstGeom>
          <a:noFill/>
        </p:spPr>
        <p:txBody>
          <a:bodyPr wrap="none" rtlCol="0">
            <a:spAutoFit/>
          </a:bodyPr>
          <a:lstStyle/>
          <a:p>
            <a:r>
              <a:rPr lang="en-GB" sz="1400" dirty="0">
                <a:latin typeface="Comic Sans MS" panose="030F0702030302020204" pitchFamily="66" charset="0"/>
              </a:rPr>
              <a:t>R</a:t>
            </a:r>
          </a:p>
        </p:txBody>
      </p:sp>
      <p:sp>
        <p:nvSpPr>
          <p:cNvPr id="20" name="TextBox 19"/>
          <p:cNvSpPr txBox="1"/>
          <p:nvPr/>
        </p:nvSpPr>
        <p:spPr>
          <a:xfrm>
            <a:off x="4419600" y="3429000"/>
            <a:ext cx="360996"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1</a:t>
            </a:r>
          </a:p>
        </p:txBody>
      </p:sp>
      <p:sp>
        <p:nvSpPr>
          <p:cNvPr id="22" name="TextBox 21"/>
          <p:cNvSpPr txBox="1"/>
          <p:nvPr/>
        </p:nvSpPr>
        <p:spPr>
          <a:xfrm>
            <a:off x="4419600" y="2209800"/>
            <a:ext cx="380232"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2</a:t>
            </a:r>
          </a:p>
        </p:txBody>
      </p:sp>
      <p:sp>
        <p:nvSpPr>
          <p:cNvPr id="23" name="TextBox 22"/>
          <p:cNvSpPr txBox="1"/>
          <p:nvPr/>
        </p:nvSpPr>
        <p:spPr>
          <a:xfrm>
            <a:off x="4343400" y="3124200"/>
            <a:ext cx="418704" cy="307777"/>
          </a:xfrm>
          <a:prstGeom prst="rect">
            <a:avLst/>
          </a:prstGeom>
          <a:noFill/>
        </p:spPr>
        <p:txBody>
          <a:bodyPr wrap="none" rtlCol="0">
            <a:spAutoFit/>
          </a:bodyPr>
          <a:lstStyle/>
          <a:p>
            <a:r>
              <a:rPr lang="en-GB" sz="1400" dirty="0">
                <a:latin typeface="Comic Sans MS" panose="030F0702030302020204" pitchFamily="66" charset="0"/>
              </a:rPr>
              <a:t>mg</a:t>
            </a:r>
            <a:endParaRPr lang="en-GB" sz="1400" baseline="-25000" dirty="0">
              <a:latin typeface="Comic Sans MS" panose="030F0702030302020204" pitchFamily="66" charset="0"/>
            </a:endParaRPr>
          </a:p>
        </p:txBody>
      </p:sp>
      <p:cxnSp>
        <p:nvCxnSpPr>
          <p:cNvPr id="24" name="Straight Connector 23"/>
          <p:cNvCxnSpPr/>
          <p:nvPr/>
        </p:nvCxnSpPr>
        <p:spPr>
          <a:xfrm flipV="1">
            <a:off x="5410200" y="18288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410200" y="2438400"/>
            <a:ext cx="0" cy="3810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5410200" y="2819400"/>
            <a:ext cx="0" cy="3810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410200" y="32004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410200" y="1981200"/>
            <a:ext cx="234360" cy="307777"/>
          </a:xfrm>
          <a:prstGeom prst="rect">
            <a:avLst/>
          </a:prstGeom>
          <a:noFill/>
        </p:spPr>
        <p:txBody>
          <a:bodyPr wrap="none" rtlCol="0">
            <a:spAutoFit/>
          </a:bodyPr>
          <a:lstStyle/>
          <a:p>
            <a:r>
              <a:rPr lang="en-GB" sz="1400" dirty="0">
                <a:latin typeface="Comic Sans MS" panose="030F0702030302020204" pitchFamily="66" charset="0"/>
              </a:rPr>
              <a:t>l</a:t>
            </a:r>
          </a:p>
        </p:txBody>
      </p:sp>
      <p:sp>
        <p:nvSpPr>
          <p:cNvPr id="33" name="TextBox 32"/>
          <p:cNvSpPr txBox="1"/>
          <p:nvPr/>
        </p:nvSpPr>
        <p:spPr>
          <a:xfrm>
            <a:off x="5410200" y="3352800"/>
            <a:ext cx="234360" cy="307777"/>
          </a:xfrm>
          <a:prstGeom prst="rect">
            <a:avLst/>
          </a:prstGeom>
          <a:noFill/>
        </p:spPr>
        <p:txBody>
          <a:bodyPr wrap="none" rtlCol="0">
            <a:spAutoFit/>
          </a:bodyPr>
          <a:lstStyle/>
          <a:p>
            <a:r>
              <a:rPr lang="en-GB" sz="1400" dirty="0">
                <a:latin typeface="Comic Sans MS" panose="030F0702030302020204" pitchFamily="66" charset="0"/>
              </a:rPr>
              <a:t>l</a:t>
            </a:r>
          </a:p>
        </p:txBody>
      </p:sp>
      <p:sp>
        <p:nvSpPr>
          <p:cNvPr id="34" name="TextBox 33"/>
          <p:cNvSpPr txBox="1"/>
          <p:nvPr/>
        </p:nvSpPr>
        <p:spPr>
          <a:xfrm>
            <a:off x="5410200" y="2438400"/>
            <a:ext cx="290464" cy="307777"/>
          </a:xfrm>
          <a:prstGeom prst="rect">
            <a:avLst/>
          </a:prstGeom>
          <a:noFill/>
        </p:spPr>
        <p:txBody>
          <a:bodyPr wrap="none" rtlCol="0">
            <a:spAutoFit/>
          </a:bodyPr>
          <a:lstStyle/>
          <a:p>
            <a:r>
              <a:rPr lang="en-GB" sz="1400" dirty="0">
                <a:latin typeface="Comic Sans MS" panose="030F0702030302020204" pitchFamily="66" charset="0"/>
              </a:rPr>
              <a:t>x</a:t>
            </a:r>
          </a:p>
        </p:txBody>
      </p:sp>
      <p:cxnSp>
        <p:nvCxnSpPr>
          <p:cNvPr id="35" name="Straight Connector 34"/>
          <p:cNvCxnSpPr/>
          <p:nvPr/>
        </p:nvCxnSpPr>
        <p:spPr>
          <a:xfrm flipV="1">
            <a:off x="4191000" y="1828800"/>
            <a:ext cx="0" cy="19812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886200" y="2667000"/>
            <a:ext cx="343364" cy="307777"/>
          </a:xfrm>
          <a:prstGeom prst="rect">
            <a:avLst/>
          </a:prstGeom>
          <a:noFill/>
        </p:spPr>
        <p:txBody>
          <a:bodyPr wrap="none" rtlCol="0">
            <a:spAutoFit/>
          </a:bodyPr>
          <a:lstStyle/>
          <a:p>
            <a:r>
              <a:rPr lang="en-GB" sz="1400" dirty="0">
                <a:latin typeface="Comic Sans MS" panose="030F0702030302020204" pitchFamily="66" charset="0"/>
              </a:rPr>
              <a:t>4l</a:t>
            </a:r>
          </a:p>
        </p:txBody>
      </p:sp>
      <p:sp>
        <p:nvSpPr>
          <p:cNvPr id="38" name="TextBox 37"/>
          <p:cNvSpPr txBox="1"/>
          <p:nvPr/>
        </p:nvSpPr>
        <p:spPr>
          <a:xfrm>
            <a:off x="5410200" y="2819400"/>
            <a:ext cx="630301" cy="307777"/>
          </a:xfrm>
          <a:prstGeom prst="rect">
            <a:avLst/>
          </a:prstGeom>
          <a:noFill/>
        </p:spPr>
        <p:txBody>
          <a:bodyPr wrap="none" rtlCol="0">
            <a:spAutoFit/>
          </a:bodyPr>
          <a:lstStyle/>
          <a:p>
            <a:r>
              <a:rPr lang="en-GB" sz="1400" dirty="0">
                <a:latin typeface="Comic Sans MS" panose="030F0702030302020204" pitchFamily="66" charset="0"/>
              </a:rPr>
              <a:t>2l - x</a:t>
            </a:r>
          </a:p>
        </p:txBody>
      </p:sp>
      <p:grpSp>
        <p:nvGrpSpPr>
          <p:cNvPr id="40" name="Group 39"/>
          <p:cNvGrpSpPr/>
          <p:nvPr/>
        </p:nvGrpSpPr>
        <p:grpSpPr>
          <a:xfrm>
            <a:off x="4724400" y="1752600"/>
            <a:ext cx="152400" cy="152400"/>
            <a:chOff x="5486400" y="3048000"/>
            <a:chExt cx="152400" cy="152400"/>
          </a:xfrm>
        </p:grpSpPr>
        <p:cxnSp>
          <p:nvCxnSpPr>
            <p:cNvPr id="41" name="Straight Connector 40"/>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4724400" y="3733800"/>
            <a:ext cx="152400" cy="152400"/>
            <a:chOff x="5486400" y="3048000"/>
            <a:chExt cx="152400" cy="152400"/>
          </a:xfrm>
        </p:grpSpPr>
        <p:cxnSp>
          <p:nvCxnSpPr>
            <p:cNvPr id="44" name="Straight Connector 43"/>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1" name="TextBox 50"/>
              <p:cNvSpPr txBox="1"/>
              <p:nvPr/>
            </p:nvSpPr>
            <p:spPr>
              <a:xfrm>
                <a:off x="1295400" y="4724400"/>
                <a:ext cx="142917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1</m:t>
                          </m:r>
                        </m:sub>
                      </m:sSub>
                      <m:r>
                        <a:rPr lang="en-GB" sz="1600" b="0" i="1" smtClean="0">
                          <a:latin typeface="Cambria Math"/>
                        </a:rPr>
                        <m:t>+</m:t>
                      </m:r>
                      <m:r>
                        <a:rPr lang="en-GB" sz="1600" b="0" i="1" smtClean="0">
                          <a:latin typeface="Cambria Math"/>
                        </a:rPr>
                        <m:t>𝑚𝑔</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295400" y="4724400"/>
                <a:ext cx="1429174" cy="338554"/>
              </a:xfrm>
              <a:prstGeom prst="rect">
                <a:avLst/>
              </a:prstGeom>
              <a:blipFill rotWithShape="1">
                <a:blip r:embed="rId5"/>
                <a:stretch>
                  <a:fillRect b="-1786"/>
                </a:stretch>
              </a:blipFill>
            </p:spPr>
            <p:txBody>
              <a:bodyPr/>
              <a:lstStyle/>
              <a:p>
                <a:r>
                  <a:rPr lang="en-GB">
                    <a:noFill/>
                  </a:rPr>
                  <a:t> </a:t>
                </a:r>
              </a:p>
            </p:txBody>
          </p:sp>
        </mc:Fallback>
      </mc:AlternateContent>
      <p:sp>
        <p:nvSpPr>
          <p:cNvPr id="54" name="TextBox 53"/>
          <p:cNvSpPr txBox="1"/>
          <p:nvPr/>
        </p:nvSpPr>
        <p:spPr>
          <a:xfrm>
            <a:off x="4876800" y="2667000"/>
            <a:ext cx="341760" cy="307777"/>
          </a:xfrm>
          <a:prstGeom prst="rect">
            <a:avLst/>
          </a:prstGeom>
          <a:noFill/>
        </p:spPr>
        <p:txBody>
          <a:bodyPr wrap="none" rtlCol="0">
            <a:spAutoFit/>
          </a:bodyPr>
          <a:lstStyle/>
          <a:p>
            <a:r>
              <a:rPr lang="en-GB" sz="1400" dirty="0">
                <a:latin typeface="Comic Sans MS" panose="030F0702030302020204" pitchFamily="66" charset="0"/>
              </a:rPr>
              <a:t>Q</a:t>
            </a:r>
          </a:p>
        </p:txBody>
      </p:sp>
      <p:sp>
        <p:nvSpPr>
          <p:cNvPr id="13" name="Oval 12"/>
          <p:cNvSpPr/>
          <p:nvPr/>
        </p:nvSpPr>
        <p:spPr>
          <a:xfrm>
            <a:off x="4724400" y="2743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TextBox 54"/>
          <p:cNvSpPr txBox="1"/>
          <p:nvPr/>
        </p:nvSpPr>
        <p:spPr>
          <a:xfrm>
            <a:off x="4191000" y="4267200"/>
            <a:ext cx="1245854" cy="307777"/>
          </a:xfrm>
          <a:prstGeom prst="rect">
            <a:avLst/>
          </a:prstGeom>
          <a:noFill/>
        </p:spPr>
        <p:txBody>
          <a:bodyPr wrap="none" rtlCol="0">
            <a:spAutoFit/>
          </a:bodyPr>
          <a:lstStyle/>
          <a:p>
            <a:r>
              <a:rPr lang="en-GB" sz="1400" u="sng" dirty="0">
                <a:latin typeface="Comic Sans MS" panose="030F0702030302020204" pitchFamily="66" charset="0"/>
              </a:rPr>
              <a:t>Upper spring</a:t>
            </a:r>
          </a:p>
        </p:txBody>
      </p:sp>
      <mc:AlternateContent xmlns:mc="http://schemas.openxmlformats.org/markup-compatibility/2006" xmlns:a14="http://schemas.microsoft.com/office/drawing/2010/main">
        <mc:Choice Requires="a14">
          <p:sp>
            <p:nvSpPr>
              <p:cNvPr id="56" name="TextBox 55"/>
              <p:cNvSpPr txBox="1"/>
              <p:nvPr/>
            </p:nvSpPr>
            <p:spPr>
              <a:xfrm>
                <a:off x="4191000" y="4648200"/>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4191000" y="4648200"/>
                <a:ext cx="760336" cy="501419"/>
              </a:xfrm>
              <a:prstGeom prst="rect">
                <a:avLst/>
              </a:prstGeom>
              <a:blipFill rotWithShape="1">
                <a:blip r:embed="rId6"/>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4114800" y="5334000"/>
                <a:ext cx="1092350"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2</m:t>
                          </m:r>
                        </m:sub>
                      </m:sSub>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𝑚𝑔𝑥</m:t>
                          </m:r>
                        </m:num>
                        <m:den>
                          <m:r>
                            <a:rPr lang="en-GB" sz="1400" b="0" i="1" smtClean="0">
                              <a:latin typeface="Cambria Math"/>
                            </a:rPr>
                            <m:t>𝑙</m:t>
                          </m:r>
                        </m:den>
                      </m:f>
                    </m:oMath>
                  </m:oMathPara>
                </a14:m>
                <a:endParaRPr lang="en-GB" sz="14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114800" y="5334000"/>
                <a:ext cx="1092350" cy="497059"/>
              </a:xfrm>
              <a:prstGeom prst="rect">
                <a:avLst/>
              </a:prstGeom>
              <a:blipFill rotWithShape="1">
                <a:blip r:embed="rId7"/>
                <a:stretch>
                  <a:fillRect b="-1220"/>
                </a:stretch>
              </a:blipFill>
              <a:ln w="25400">
                <a:noFill/>
              </a:ln>
            </p:spPr>
            <p:txBody>
              <a:bodyPr/>
              <a:lstStyle/>
              <a:p>
                <a:r>
                  <a:rPr lang="en-GB">
                    <a:noFill/>
                  </a:rPr>
                  <a:t> </a:t>
                </a:r>
              </a:p>
            </p:txBody>
          </p:sp>
        </mc:Fallback>
      </mc:AlternateContent>
      <p:sp>
        <p:nvSpPr>
          <p:cNvPr id="58" name="TextBox 57"/>
          <p:cNvSpPr txBox="1"/>
          <p:nvPr/>
        </p:nvSpPr>
        <p:spPr>
          <a:xfrm>
            <a:off x="6653151" y="4267200"/>
            <a:ext cx="1237839" cy="307777"/>
          </a:xfrm>
          <a:prstGeom prst="rect">
            <a:avLst/>
          </a:prstGeom>
          <a:noFill/>
        </p:spPr>
        <p:txBody>
          <a:bodyPr wrap="none" rtlCol="0">
            <a:spAutoFit/>
          </a:bodyPr>
          <a:lstStyle/>
          <a:p>
            <a:r>
              <a:rPr lang="en-GB" sz="1400" u="sng" dirty="0">
                <a:latin typeface="Comic Sans MS" panose="030F0702030302020204" pitchFamily="66" charset="0"/>
              </a:rPr>
              <a:t>Lower spring</a:t>
            </a:r>
          </a:p>
        </p:txBody>
      </p:sp>
      <mc:AlternateContent xmlns:mc="http://schemas.openxmlformats.org/markup-compatibility/2006" xmlns:a14="http://schemas.microsoft.com/office/drawing/2010/main">
        <mc:Choice Requires="a14">
          <p:sp>
            <p:nvSpPr>
              <p:cNvPr id="59" name="TextBox 58"/>
              <p:cNvSpPr txBox="1"/>
              <p:nvPr/>
            </p:nvSpPr>
            <p:spPr>
              <a:xfrm>
                <a:off x="6653151" y="4648200"/>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6653151" y="4648200"/>
                <a:ext cx="760336" cy="501419"/>
              </a:xfrm>
              <a:prstGeom prst="rect">
                <a:avLst/>
              </a:prstGeom>
              <a:blipFill rotWithShape="1">
                <a:blip r:embed="rId8"/>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6576951" y="5334000"/>
                <a:ext cx="1614353" cy="50270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1</m:t>
                          </m:r>
                        </m:sub>
                      </m:sSub>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𝑚𝑔</m:t>
                          </m:r>
                          <m:r>
                            <a:rPr lang="en-GB" sz="1400" b="0" i="1" smtClean="0">
                              <a:latin typeface="Cambria Math"/>
                            </a:rPr>
                            <m:t>(2</m:t>
                          </m:r>
                          <m:r>
                            <a:rPr lang="en-GB" sz="1400" b="0" i="1" smtClean="0">
                              <a:latin typeface="Cambria Math"/>
                            </a:rPr>
                            <m:t>𝑙</m:t>
                          </m:r>
                          <m:r>
                            <a:rPr lang="en-GB" sz="1400" b="0" i="1" smtClean="0">
                              <a:latin typeface="Cambria Math"/>
                            </a:rPr>
                            <m:t>−</m:t>
                          </m:r>
                          <m:r>
                            <a:rPr lang="en-GB" sz="1400" b="0" i="1" smtClean="0">
                              <a:latin typeface="Cambria Math"/>
                            </a:rPr>
                            <m:t>𝑥</m:t>
                          </m:r>
                          <m:r>
                            <a:rPr lang="en-GB" sz="1400" b="0" i="1" smtClean="0">
                              <a:latin typeface="Cambria Math"/>
                            </a:rPr>
                            <m:t>)</m:t>
                          </m:r>
                        </m:num>
                        <m:den>
                          <m:r>
                            <a:rPr lang="en-GB" sz="1400" b="0" i="1" smtClean="0">
                              <a:latin typeface="Cambria Math"/>
                            </a:rPr>
                            <m:t>𝑙</m:t>
                          </m:r>
                        </m:den>
                      </m:f>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6576951" y="5334000"/>
                <a:ext cx="1614353" cy="502702"/>
              </a:xfrm>
              <a:prstGeom prst="rect">
                <a:avLst/>
              </a:prstGeom>
              <a:blipFill rotWithShape="1">
                <a:blip r:embed="rId9"/>
                <a:stretch>
                  <a:fillRect b="-2439"/>
                </a:stretch>
              </a:blipFill>
              <a:ln w="25400">
                <a:noFill/>
              </a:ln>
            </p:spPr>
            <p:txBody>
              <a:bodyPr/>
              <a:lstStyle/>
              <a:p>
                <a:r>
                  <a:rPr lang="en-GB">
                    <a:noFill/>
                  </a:rPr>
                  <a:t> </a:t>
                </a:r>
              </a:p>
            </p:txBody>
          </p:sp>
        </mc:Fallback>
      </mc:AlternateContent>
      <p:sp>
        <p:nvSpPr>
          <p:cNvPr id="61" name="Arc 60"/>
          <p:cNvSpPr/>
          <p:nvPr/>
        </p:nvSpPr>
        <p:spPr>
          <a:xfrm>
            <a:off x="5105400" y="49530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5257800" y="5029200"/>
            <a:ext cx="990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p:sp>
        <p:nvSpPr>
          <p:cNvPr id="63" name="Arc 62"/>
          <p:cNvSpPr/>
          <p:nvPr/>
        </p:nvSpPr>
        <p:spPr>
          <a:xfrm>
            <a:off x="8024751" y="49530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TextBox 63"/>
          <p:cNvSpPr txBox="1"/>
          <p:nvPr/>
        </p:nvSpPr>
        <p:spPr>
          <a:xfrm>
            <a:off x="8177151" y="5029200"/>
            <a:ext cx="990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mc:AlternateContent xmlns:mc="http://schemas.openxmlformats.org/markup-compatibility/2006" xmlns:a14="http://schemas.microsoft.com/office/drawing/2010/main">
        <mc:Choice Requires="a14">
          <p:sp>
            <p:nvSpPr>
              <p:cNvPr id="65" name="TextBox 64"/>
              <p:cNvSpPr txBox="1"/>
              <p:nvPr/>
            </p:nvSpPr>
            <p:spPr>
              <a:xfrm>
                <a:off x="457200" y="6096000"/>
                <a:ext cx="1092350"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2</m:t>
                          </m:r>
                        </m:sub>
                      </m:sSub>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𝑚𝑔𝑥</m:t>
                          </m:r>
                        </m:num>
                        <m:den>
                          <m:r>
                            <a:rPr lang="en-GB" sz="1400" b="0" i="1" smtClean="0">
                              <a:latin typeface="Cambria Math"/>
                            </a:rPr>
                            <m:t>𝑙</m:t>
                          </m:r>
                        </m:den>
                      </m:f>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57200" y="6096000"/>
                <a:ext cx="1092350" cy="497059"/>
              </a:xfrm>
              <a:prstGeom prst="rect">
                <a:avLst/>
              </a:prstGeom>
              <a:blipFill rotWithShape="1">
                <a:blip r:embed="rId7"/>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1905000" y="6096000"/>
                <a:ext cx="1614353" cy="50270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1</m:t>
                          </m:r>
                        </m:sub>
                      </m:sSub>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𝑚𝑔</m:t>
                          </m:r>
                          <m:r>
                            <a:rPr lang="en-GB" sz="1400" b="0" i="1" smtClean="0">
                              <a:latin typeface="Cambria Math"/>
                            </a:rPr>
                            <m:t>(2</m:t>
                          </m:r>
                          <m:r>
                            <a:rPr lang="en-GB" sz="1400" b="0" i="1" smtClean="0">
                              <a:latin typeface="Cambria Math"/>
                            </a:rPr>
                            <m:t>𝑙</m:t>
                          </m:r>
                          <m:r>
                            <a:rPr lang="en-GB" sz="1400" b="0" i="1" smtClean="0">
                              <a:latin typeface="Cambria Math"/>
                            </a:rPr>
                            <m:t>−</m:t>
                          </m:r>
                          <m:r>
                            <a:rPr lang="en-GB" sz="1400" b="0" i="1" smtClean="0">
                              <a:latin typeface="Cambria Math"/>
                            </a:rPr>
                            <m:t>𝑥</m:t>
                          </m:r>
                          <m:r>
                            <a:rPr lang="en-GB" sz="1400" b="0" i="1" smtClean="0">
                              <a:latin typeface="Cambria Math"/>
                            </a:rPr>
                            <m:t>)</m:t>
                          </m:r>
                        </m:num>
                        <m:den>
                          <m:r>
                            <a:rPr lang="en-GB" sz="1400" b="0" i="1" smtClean="0">
                              <a:latin typeface="Cambria Math"/>
                            </a:rPr>
                            <m:t>𝑙</m:t>
                          </m:r>
                        </m:den>
                      </m:f>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1905000" y="6096000"/>
                <a:ext cx="1614353" cy="502702"/>
              </a:xfrm>
              <a:prstGeom prst="rect">
                <a:avLst/>
              </a:prstGeom>
              <a:blipFill rotWithShape="1">
                <a:blip r:embed="rId10"/>
                <a:stretch>
                  <a:fillRect b="-2439"/>
                </a:stretch>
              </a:blipFill>
              <a:ln w="25400">
                <a:noFill/>
              </a:ln>
            </p:spPr>
            <p:txBody>
              <a:bodyPr/>
              <a:lstStyle/>
              <a:p>
                <a:r>
                  <a:rPr lang="en-GB">
                    <a:noFill/>
                  </a:rPr>
                  <a:t> </a:t>
                </a:r>
              </a:p>
            </p:txBody>
          </p:sp>
        </mc:Fallback>
      </mc:AlternateContent>
      <p:sp>
        <p:nvSpPr>
          <p:cNvPr id="50" name="TextBox 49"/>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53512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blinds(horizontal)">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blinds(horizontal)">
                                      <p:cBhvr>
                                        <p:cTn id="22" dur="500"/>
                                        <p:tgtEl>
                                          <p:spTgt spid="6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blinds(horizontal)">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linds(horizont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blinds(horizontal)">
                                      <p:cBhvr>
                                        <p:cTn id="37" dur="500"/>
                                        <p:tgtEl>
                                          <p:spTgt spid="6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blinds(horizontal)">
                                      <p:cBhvr>
                                        <p:cTn id="42" dur="500"/>
                                        <p:tgtEl>
                                          <p:spTgt spid="5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blinds(horizontal)">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blinds(horizontal)">
                                      <p:cBhvr>
                                        <p:cTn id="52" dur="500"/>
                                        <p:tgtEl>
                                          <p:spTgt spid="6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blinds(horizontal)">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linds(horizontal)">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blinds(horizontal)">
                                      <p:cBhvr>
                                        <p:cTn id="6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animBg="1"/>
      <p:bldP spid="62" grpId="0"/>
      <p:bldP spid="63" grpId="0" animBg="1"/>
      <p:bldP spid="64" grpId="0"/>
      <p:bldP spid="65" grpId="0"/>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Two identical elastic springs PQ and QR have natural length l and modulus of elasticity 2mg. The springs are joined together at Q. Their other ends, P and R, are attached to fixed points, with P being 4l vertically above R. A particle of mass m is attached at Q and hangs at rest in equilibrium. Find the distance of the particle below P.</a:t>
            </a: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Now we can replace T</a:t>
            </a:r>
            <a:r>
              <a:rPr lang="en-GB" sz="1400" baseline="-25000" dirty="0">
                <a:latin typeface="Comic Sans MS" pitchFamily="66" charset="0"/>
                <a:sym typeface="Wingdings" panose="05000000000000000000" pitchFamily="2" charset="2"/>
              </a:rPr>
              <a:t>1</a:t>
            </a:r>
            <a:r>
              <a:rPr lang="en-GB" sz="1400" dirty="0">
                <a:latin typeface="Comic Sans MS" pitchFamily="66" charset="0"/>
                <a:sym typeface="Wingdings" panose="05000000000000000000" pitchFamily="2" charset="2"/>
              </a:rPr>
              <a:t> and T</a:t>
            </a:r>
            <a:r>
              <a:rPr lang="en-GB" sz="1400" baseline="-25000" dirty="0">
                <a:latin typeface="Comic Sans MS" pitchFamily="66" charset="0"/>
                <a:sym typeface="Wingdings" panose="05000000000000000000" pitchFamily="2" charset="2"/>
              </a:rPr>
              <a:t>2</a:t>
            </a:r>
            <a:r>
              <a:rPr lang="en-GB" sz="1400" dirty="0">
                <a:latin typeface="Comic Sans MS" pitchFamily="66" charset="0"/>
                <a:sym typeface="Wingdings" panose="05000000000000000000" pitchFamily="2" charset="2"/>
              </a:rPr>
              <a:t> and find an expression for x in terms of l</a:t>
            </a:r>
            <a:endParaRPr lang="en-GB" sz="1400" dirty="0">
              <a:latin typeface="Comic Sans MS" pitchFamily="66" charset="0"/>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295400" y="4724400"/>
                <a:ext cx="142917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1</m:t>
                          </m:r>
                        </m:sub>
                      </m:sSub>
                      <m:r>
                        <a:rPr lang="en-GB" sz="1600" b="0" i="1" smtClean="0">
                          <a:latin typeface="Cambria Math"/>
                        </a:rPr>
                        <m:t>+</m:t>
                      </m:r>
                      <m:r>
                        <a:rPr lang="en-GB" sz="1600" b="0" i="1" smtClean="0">
                          <a:latin typeface="Cambria Math"/>
                        </a:rPr>
                        <m:t>𝑚𝑔</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295400" y="4724400"/>
                <a:ext cx="1429174" cy="338554"/>
              </a:xfrm>
              <a:prstGeom prst="rect">
                <a:avLst/>
              </a:prstGeom>
              <a:blipFill rotWithShape="1">
                <a:blip r:embed="rId5"/>
                <a:stretch>
                  <a:fillRect b="-17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57200" y="5181600"/>
                <a:ext cx="1092350"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2</m:t>
                          </m:r>
                        </m:sub>
                      </m:sSub>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𝑚𝑔𝑥</m:t>
                          </m:r>
                        </m:num>
                        <m:den>
                          <m:r>
                            <a:rPr lang="en-GB" sz="1400" b="0" i="1" smtClean="0">
                              <a:latin typeface="Cambria Math"/>
                            </a:rPr>
                            <m:t>𝑙</m:t>
                          </m:r>
                        </m:den>
                      </m:f>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57200" y="5181600"/>
                <a:ext cx="1092350" cy="497059"/>
              </a:xfrm>
              <a:prstGeom prst="rect">
                <a:avLst/>
              </a:prstGeom>
              <a:blipFill rotWithShape="1">
                <a:blip r:embed="rId6"/>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1905000" y="5181600"/>
                <a:ext cx="1614353" cy="50270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1</m:t>
                          </m:r>
                        </m:sub>
                      </m:sSub>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𝑚𝑔</m:t>
                          </m:r>
                          <m:r>
                            <a:rPr lang="en-GB" sz="1400" b="0" i="1" smtClean="0">
                              <a:latin typeface="Cambria Math"/>
                            </a:rPr>
                            <m:t>(2</m:t>
                          </m:r>
                          <m:r>
                            <a:rPr lang="en-GB" sz="1400" b="0" i="1" smtClean="0">
                              <a:latin typeface="Cambria Math"/>
                            </a:rPr>
                            <m:t>𝑙</m:t>
                          </m:r>
                          <m:r>
                            <a:rPr lang="en-GB" sz="1400" b="0" i="1" smtClean="0">
                              <a:latin typeface="Cambria Math"/>
                            </a:rPr>
                            <m:t>−</m:t>
                          </m:r>
                          <m:r>
                            <a:rPr lang="en-GB" sz="1400" b="0" i="1" smtClean="0">
                              <a:latin typeface="Cambria Math"/>
                            </a:rPr>
                            <m:t>𝑥</m:t>
                          </m:r>
                          <m:r>
                            <a:rPr lang="en-GB" sz="1400" b="0" i="1" smtClean="0">
                              <a:latin typeface="Cambria Math"/>
                            </a:rPr>
                            <m:t>)</m:t>
                          </m:r>
                        </m:num>
                        <m:den>
                          <m:r>
                            <a:rPr lang="en-GB" sz="1400" b="0" i="1" smtClean="0">
                              <a:latin typeface="Cambria Math"/>
                            </a:rPr>
                            <m:t>𝑙</m:t>
                          </m:r>
                        </m:den>
                      </m:f>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1905000" y="5181600"/>
                <a:ext cx="1614353" cy="502702"/>
              </a:xfrm>
              <a:prstGeom prst="rect">
                <a:avLst/>
              </a:prstGeom>
              <a:blipFill rotWithShape="1">
                <a:blip r:embed="rId7"/>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495800" y="1600200"/>
                <a:ext cx="127554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2</m:t>
                          </m:r>
                        </m:sub>
                      </m:sSub>
                      <m:r>
                        <a:rPr lang="en-GB" sz="1400" b="0" i="1" smtClean="0">
                          <a:latin typeface="Cambria Math"/>
                        </a:rPr>
                        <m:t>=</m:t>
                      </m:r>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1</m:t>
                          </m:r>
                        </m:sub>
                      </m:sSub>
                      <m:r>
                        <a:rPr lang="en-GB" sz="1400" b="0" i="1" smtClean="0">
                          <a:latin typeface="Cambria Math"/>
                        </a:rPr>
                        <m:t>+</m:t>
                      </m:r>
                      <m:r>
                        <a:rPr lang="en-GB" sz="1400" b="0" i="1" smtClean="0">
                          <a:latin typeface="Cambria Math"/>
                        </a:rPr>
                        <m:t>𝑚𝑔</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4495800" y="1600200"/>
                <a:ext cx="1275542" cy="307777"/>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191000" y="2209800"/>
                <a:ext cx="2388731" cy="5027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a:latin typeface="Cambria Math" panose="02040503050406030204" pitchFamily="18" charset="0"/>
                            </a:rPr>
                          </m:ctrlPr>
                        </m:fPr>
                        <m:num>
                          <m:r>
                            <a:rPr lang="en-GB" sz="1400" i="1">
                              <a:latin typeface="Cambria Math"/>
                            </a:rPr>
                            <m:t>2</m:t>
                          </m:r>
                          <m:r>
                            <a:rPr lang="en-GB" sz="1400" i="1">
                              <a:latin typeface="Cambria Math"/>
                            </a:rPr>
                            <m:t>𝑚𝑔𝑥</m:t>
                          </m:r>
                        </m:num>
                        <m:den>
                          <m:r>
                            <a:rPr lang="en-GB" sz="1400" i="1">
                              <a:latin typeface="Cambria Math"/>
                            </a:rPr>
                            <m:t>𝑙</m:t>
                          </m:r>
                        </m:den>
                      </m:f>
                      <m:r>
                        <a:rPr lang="en-GB" sz="1400" b="0" i="1" smtClean="0">
                          <a:latin typeface="Cambria Math"/>
                        </a:rPr>
                        <m:t>=</m:t>
                      </m:r>
                      <m:f>
                        <m:fPr>
                          <m:ctrlPr>
                            <a:rPr lang="en-GB" sz="1400" i="1">
                              <a:latin typeface="Cambria Math" panose="02040503050406030204" pitchFamily="18" charset="0"/>
                            </a:rPr>
                          </m:ctrlPr>
                        </m:fPr>
                        <m:num>
                          <m:r>
                            <a:rPr lang="en-GB" sz="1400" i="1">
                              <a:latin typeface="Cambria Math"/>
                            </a:rPr>
                            <m:t>2</m:t>
                          </m:r>
                          <m:r>
                            <a:rPr lang="en-GB" sz="1400" i="1">
                              <a:latin typeface="Cambria Math"/>
                            </a:rPr>
                            <m:t>𝑚𝑔</m:t>
                          </m:r>
                          <m:r>
                            <a:rPr lang="en-GB" sz="1400" i="1">
                              <a:latin typeface="Cambria Math"/>
                            </a:rPr>
                            <m:t>(2</m:t>
                          </m:r>
                          <m:r>
                            <a:rPr lang="en-GB" sz="1400" i="1">
                              <a:latin typeface="Cambria Math"/>
                            </a:rPr>
                            <m:t>𝑙</m:t>
                          </m:r>
                          <m:r>
                            <a:rPr lang="en-GB" sz="1400" i="1">
                              <a:latin typeface="Cambria Math"/>
                            </a:rPr>
                            <m:t>−</m:t>
                          </m:r>
                          <m:r>
                            <a:rPr lang="en-GB" sz="1400" i="1">
                              <a:latin typeface="Cambria Math"/>
                            </a:rPr>
                            <m:t>𝑥</m:t>
                          </m:r>
                          <m:r>
                            <a:rPr lang="en-GB" sz="1400" i="1">
                              <a:latin typeface="Cambria Math"/>
                            </a:rPr>
                            <m:t>)</m:t>
                          </m:r>
                        </m:num>
                        <m:den>
                          <m:r>
                            <a:rPr lang="en-GB" sz="1400" i="1">
                              <a:latin typeface="Cambria Math"/>
                            </a:rPr>
                            <m:t>𝑙</m:t>
                          </m:r>
                        </m:den>
                      </m:f>
                      <m:r>
                        <a:rPr lang="en-GB" sz="1400" b="0" i="1" smtClean="0">
                          <a:latin typeface="Cambria Math"/>
                        </a:rPr>
                        <m:t>+</m:t>
                      </m:r>
                      <m:r>
                        <a:rPr lang="en-GB" sz="1400" b="0" i="1" smtClean="0">
                          <a:latin typeface="Cambria Math"/>
                        </a:rPr>
                        <m:t>𝑚𝑔</m:t>
                      </m:r>
                    </m:oMath>
                  </m:oMathPara>
                </a14:m>
                <a:endParaRPr lang="en-GB"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191000" y="2209800"/>
                <a:ext cx="2388731" cy="502702"/>
              </a:xfrm>
              <a:prstGeom prst="rect">
                <a:avLst/>
              </a:prstGeom>
              <a:blipFill rotWithShape="1">
                <a:blip r:embed="rId9"/>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191000" y="2971800"/>
                <a:ext cx="244483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𝑚𝑔𝑥</m:t>
                      </m:r>
                      <m:r>
                        <a:rPr lang="en-GB" sz="1400" b="0" i="1" smtClean="0">
                          <a:latin typeface="Cambria Math"/>
                        </a:rPr>
                        <m:t>=2</m:t>
                      </m:r>
                      <m:r>
                        <a:rPr lang="en-GB" sz="1400" i="1">
                          <a:latin typeface="Cambria Math"/>
                        </a:rPr>
                        <m:t>𝑚𝑔</m:t>
                      </m:r>
                      <m:r>
                        <a:rPr lang="en-GB" sz="1400" i="1">
                          <a:latin typeface="Cambria Math"/>
                        </a:rPr>
                        <m:t>(2</m:t>
                      </m:r>
                      <m:r>
                        <a:rPr lang="en-GB" sz="1400" i="1">
                          <a:latin typeface="Cambria Math"/>
                        </a:rPr>
                        <m:t>𝑙</m:t>
                      </m:r>
                      <m:r>
                        <a:rPr lang="en-GB" sz="1400" i="1">
                          <a:latin typeface="Cambria Math"/>
                        </a:rPr>
                        <m:t>−</m:t>
                      </m:r>
                      <m:r>
                        <a:rPr lang="en-GB" sz="1400" i="1">
                          <a:latin typeface="Cambria Math"/>
                        </a:rPr>
                        <m:t>𝑥</m:t>
                      </m:r>
                      <m:r>
                        <a:rPr lang="en-GB" sz="1400" b="0" i="1" smtClean="0">
                          <a:latin typeface="Cambria Math"/>
                        </a:rPr>
                        <m:t>)+</m:t>
                      </m:r>
                      <m:r>
                        <a:rPr lang="en-GB" sz="1400" b="0" i="1" smtClean="0">
                          <a:latin typeface="Cambria Math"/>
                        </a:rPr>
                        <m:t>𝑚𝑔𝑙</m:t>
                      </m:r>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191000" y="2971800"/>
                <a:ext cx="2444836" cy="307777"/>
              </a:xfrm>
              <a:prstGeom prst="rect">
                <a:avLst/>
              </a:prstGeom>
              <a:blipFill rotWithShape="1">
                <a:blip r:embed="rId10"/>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419600" y="3581400"/>
                <a:ext cx="173671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𝑥</m:t>
                      </m:r>
                      <m:r>
                        <a:rPr lang="en-GB" sz="1400" b="0" i="1" smtClean="0">
                          <a:latin typeface="Cambria Math"/>
                        </a:rPr>
                        <m:t>=2(2</m:t>
                      </m:r>
                      <m:r>
                        <a:rPr lang="en-GB" sz="1400" i="1">
                          <a:latin typeface="Cambria Math"/>
                        </a:rPr>
                        <m:t>𝑙</m:t>
                      </m:r>
                      <m:r>
                        <a:rPr lang="en-GB" sz="1400" i="1">
                          <a:latin typeface="Cambria Math"/>
                        </a:rPr>
                        <m:t>−</m:t>
                      </m:r>
                      <m:r>
                        <a:rPr lang="en-GB" sz="1400" i="1">
                          <a:latin typeface="Cambria Math"/>
                        </a:rPr>
                        <m:t>𝑥</m:t>
                      </m:r>
                      <m:r>
                        <a:rPr lang="en-GB" sz="1400" b="0" i="1" smtClean="0">
                          <a:latin typeface="Cambria Math"/>
                        </a:rPr>
                        <m:t>)+</m:t>
                      </m:r>
                      <m:r>
                        <a:rPr lang="en-GB" sz="1400" b="0" i="1" smtClean="0">
                          <a:latin typeface="Cambria Math"/>
                        </a:rPr>
                        <m:t>𝑙</m:t>
                      </m:r>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4419600" y="3581400"/>
                <a:ext cx="1736719" cy="307777"/>
              </a:xfrm>
              <a:prstGeom prst="rect">
                <a:avLst/>
              </a:prstGeom>
              <a:blipFill rotWithShape="1">
                <a:blip r:embed="rId11"/>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419600" y="4191000"/>
                <a:ext cx="16002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𝑥</m:t>
                      </m:r>
                      <m:r>
                        <a:rPr lang="en-GB" sz="1400" b="0" i="1" smtClean="0">
                          <a:latin typeface="Cambria Math"/>
                        </a:rPr>
                        <m:t>=4</m:t>
                      </m:r>
                      <m:r>
                        <a:rPr lang="en-GB" sz="1400" b="0" i="1" smtClean="0">
                          <a:latin typeface="Cambria Math"/>
                        </a:rPr>
                        <m:t>𝑙</m:t>
                      </m:r>
                      <m:r>
                        <a:rPr lang="en-GB" sz="1400" b="0" i="1" smtClean="0">
                          <a:latin typeface="Cambria Math"/>
                        </a:rPr>
                        <m:t>−2</m:t>
                      </m:r>
                      <m:r>
                        <a:rPr lang="en-GB" sz="1400" b="0" i="1" smtClean="0">
                          <a:latin typeface="Cambria Math"/>
                        </a:rPr>
                        <m:t>𝑥</m:t>
                      </m:r>
                      <m:r>
                        <a:rPr lang="en-GB" sz="1400" b="0" i="1" smtClean="0">
                          <a:latin typeface="Cambria Math"/>
                        </a:rPr>
                        <m:t>+</m:t>
                      </m:r>
                      <m:r>
                        <a:rPr lang="en-GB" sz="1400" b="0" i="1" smtClean="0">
                          <a:latin typeface="Cambria Math"/>
                        </a:rPr>
                        <m:t>𝑙</m:t>
                      </m:r>
                    </m:oMath>
                  </m:oMathPara>
                </a14:m>
                <a:endParaRPr lang="en-GB" sz="1400" dirty="0"/>
              </a:p>
            </p:txBody>
          </p:sp>
        </mc:Choice>
        <mc:Fallback xmlns="">
          <p:sp>
            <p:nvSpPr>
              <p:cNvPr id="68" name="TextBox 67"/>
              <p:cNvSpPr txBox="1">
                <a:spLocks noRot="1" noChangeAspect="1" noMove="1" noResize="1" noEditPoints="1" noAdjustHandles="1" noChangeArrowheads="1" noChangeShapeType="1" noTextEdit="1"/>
              </p:cNvSpPr>
              <p:nvPr/>
            </p:nvSpPr>
            <p:spPr>
              <a:xfrm>
                <a:off x="4419600" y="4191000"/>
                <a:ext cx="1600200" cy="307777"/>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4419600" y="4800600"/>
                <a:ext cx="94804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4</m:t>
                      </m:r>
                      <m:r>
                        <a:rPr lang="en-GB" sz="1400" b="0" i="1" smtClean="0">
                          <a:latin typeface="Cambria Math"/>
                        </a:rPr>
                        <m:t>𝑥</m:t>
                      </m:r>
                      <m:r>
                        <a:rPr lang="en-GB" sz="1400" b="0" i="1" smtClean="0">
                          <a:latin typeface="Cambria Math"/>
                        </a:rPr>
                        <m:t>=5</m:t>
                      </m:r>
                      <m:r>
                        <a:rPr lang="en-GB" sz="1400" b="0" i="1" smtClean="0">
                          <a:latin typeface="Cambria Math"/>
                        </a:rPr>
                        <m:t>𝑙</m:t>
                      </m:r>
                    </m:oMath>
                  </m:oMathPara>
                </a14:m>
                <a:endParaRPr lang="en-GB"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4419600" y="4800600"/>
                <a:ext cx="948047" cy="307777"/>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419600" y="5257800"/>
                <a:ext cx="1024247"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5</m:t>
                          </m:r>
                          <m:r>
                            <a:rPr lang="en-GB" sz="1400" b="0" i="1" smtClean="0">
                              <a:latin typeface="Cambria Math"/>
                            </a:rPr>
                            <m:t>𝑙</m:t>
                          </m:r>
                        </m:num>
                        <m:den>
                          <m:r>
                            <a:rPr lang="en-GB" sz="1400" b="0" i="1" smtClean="0">
                              <a:latin typeface="Cambria Math"/>
                            </a:rPr>
                            <m:t>4</m:t>
                          </m:r>
                        </m:den>
                      </m:f>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4419600" y="5257800"/>
                <a:ext cx="1024247" cy="514243"/>
              </a:xfrm>
              <a:prstGeom prst="rect">
                <a:avLst/>
              </a:prstGeom>
              <a:blipFill rotWithShape="1">
                <a:blip r:embed="rId14"/>
                <a:stretch>
                  <a:fillRect/>
                </a:stretch>
              </a:blipFill>
            </p:spPr>
            <p:txBody>
              <a:bodyPr/>
              <a:lstStyle/>
              <a:p>
                <a:r>
                  <a:rPr lang="en-GB">
                    <a:noFill/>
                  </a:rPr>
                  <a:t> </a:t>
                </a:r>
              </a:p>
            </p:txBody>
          </p:sp>
        </mc:Fallback>
      </mc:AlternateContent>
      <p:sp>
        <p:nvSpPr>
          <p:cNvPr id="71" name="Arc 70"/>
          <p:cNvSpPr/>
          <p:nvPr/>
        </p:nvSpPr>
        <p:spPr>
          <a:xfrm>
            <a:off x="6553200" y="18288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TextBox 71"/>
          <p:cNvSpPr txBox="1"/>
          <p:nvPr/>
        </p:nvSpPr>
        <p:spPr>
          <a:xfrm>
            <a:off x="6705600" y="1981200"/>
            <a:ext cx="19812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Replace T</a:t>
            </a:r>
            <a:r>
              <a:rPr lang="en-GB" sz="1400" baseline="-25000" dirty="0">
                <a:solidFill>
                  <a:srgbClr val="FF0000"/>
                </a:solidFill>
                <a:latin typeface="Comic Sans MS" panose="030F0702030302020204" pitchFamily="66" charset="0"/>
              </a:rPr>
              <a:t>1</a:t>
            </a:r>
            <a:r>
              <a:rPr lang="en-GB" sz="1400" dirty="0">
                <a:solidFill>
                  <a:srgbClr val="FF0000"/>
                </a:solidFill>
                <a:latin typeface="Comic Sans MS" panose="030F0702030302020204" pitchFamily="66" charset="0"/>
              </a:rPr>
              <a:t> and T</a:t>
            </a:r>
            <a:r>
              <a:rPr lang="en-GB" sz="1400" baseline="-25000" dirty="0">
                <a:solidFill>
                  <a:srgbClr val="FF0000"/>
                </a:solidFill>
                <a:latin typeface="Comic Sans MS" panose="030F0702030302020204" pitchFamily="66" charset="0"/>
              </a:rPr>
              <a:t>2</a:t>
            </a:r>
          </a:p>
        </p:txBody>
      </p:sp>
      <p:sp>
        <p:nvSpPr>
          <p:cNvPr id="73" name="Arc 72"/>
          <p:cNvSpPr/>
          <p:nvPr/>
        </p:nvSpPr>
        <p:spPr>
          <a:xfrm>
            <a:off x="6553200" y="25146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Arc 73"/>
          <p:cNvSpPr/>
          <p:nvPr/>
        </p:nvSpPr>
        <p:spPr>
          <a:xfrm>
            <a:off x="6477000" y="31242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Arc 74"/>
          <p:cNvSpPr/>
          <p:nvPr/>
        </p:nvSpPr>
        <p:spPr>
          <a:xfrm>
            <a:off x="5943600" y="37338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Arc 75"/>
          <p:cNvSpPr/>
          <p:nvPr/>
        </p:nvSpPr>
        <p:spPr>
          <a:xfrm>
            <a:off x="5791200" y="43434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Arc 76"/>
          <p:cNvSpPr/>
          <p:nvPr/>
        </p:nvSpPr>
        <p:spPr>
          <a:xfrm>
            <a:off x="5181600" y="49530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ectangle 5"/>
          <p:cNvSpPr/>
          <p:nvPr/>
        </p:nvSpPr>
        <p:spPr>
          <a:xfrm>
            <a:off x="4561115" y="1653639"/>
            <a:ext cx="228600" cy="228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p:cNvSpPr/>
          <p:nvPr/>
        </p:nvSpPr>
        <p:spPr>
          <a:xfrm>
            <a:off x="4262252" y="2245425"/>
            <a:ext cx="559130" cy="45027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p:cNvSpPr/>
          <p:nvPr/>
        </p:nvSpPr>
        <p:spPr>
          <a:xfrm>
            <a:off x="472044" y="5224153"/>
            <a:ext cx="1000496" cy="45027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p:cNvSpPr/>
          <p:nvPr/>
        </p:nvSpPr>
        <p:spPr>
          <a:xfrm>
            <a:off x="1990105" y="5210299"/>
            <a:ext cx="1477489" cy="450273"/>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p:cNvSpPr/>
          <p:nvPr/>
        </p:nvSpPr>
        <p:spPr>
          <a:xfrm>
            <a:off x="4974773" y="1663535"/>
            <a:ext cx="228600" cy="2286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4972793" y="2255321"/>
            <a:ext cx="1059871" cy="440377"/>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p:cNvSpPr txBox="1"/>
          <p:nvPr/>
        </p:nvSpPr>
        <p:spPr>
          <a:xfrm>
            <a:off x="6893626" y="2644239"/>
            <a:ext cx="1466603"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Multiply all by l</a:t>
            </a:r>
            <a:endParaRPr lang="en-GB" sz="1400" baseline="-25000" dirty="0">
              <a:solidFill>
                <a:srgbClr val="FF0000"/>
              </a:solidFill>
              <a:latin typeface="Comic Sans MS" panose="030F0702030302020204" pitchFamily="66" charset="0"/>
            </a:endParaRPr>
          </a:p>
        </p:txBody>
      </p:sp>
      <p:sp>
        <p:nvSpPr>
          <p:cNvPr id="84" name="TextBox 83"/>
          <p:cNvSpPr txBox="1"/>
          <p:nvPr/>
        </p:nvSpPr>
        <p:spPr>
          <a:xfrm>
            <a:off x="6713518" y="3259777"/>
            <a:ext cx="1466603"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by mg</a:t>
            </a:r>
            <a:endParaRPr lang="en-GB" sz="1400" baseline="-25000" dirty="0">
              <a:solidFill>
                <a:srgbClr val="FF0000"/>
              </a:solidFill>
              <a:latin typeface="Comic Sans MS" panose="030F0702030302020204" pitchFamily="66" charset="0"/>
            </a:endParaRPr>
          </a:p>
        </p:txBody>
      </p:sp>
      <p:sp>
        <p:nvSpPr>
          <p:cNvPr id="85" name="TextBox 84"/>
          <p:cNvSpPr txBox="1"/>
          <p:nvPr/>
        </p:nvSpPr>
        <p:spPr>
          <a:xfrm>
            <a:off x="6212775" y="3863440"/>
            <a:ext cx="1993075"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Multiply out brackets</a:t>
            </a:r>
            <a:endParaRPr lang="en-GB" sz="1400" baseline="-25000" dirty="0">
              <a:solidFill>
                <a:srgbClr val="FF0000"/>
              </a:solidFill>
              <a:latin typeface="Comic Sans MS" panose="030F0702030302020204" pitchFamily="66" charset="0"/>
            </a:endParaRPr>
          </a:p>
        </p:txBody>
      </p:sp>
      <p:sp>
        <p:nvSpPr>
          <p:cNvPr id="86" name="TextBox 85"/>
          <p:cNvSpPr txBox="1"/>
          <p:nvPr/>
        </p:nvSpPr>
        <p:spPr>
          <a:xfrm>
            <a:off x="6020791" y="4478978"/>
            <a:ext cx="2384962"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Add 2x, group ‘l’ terms</a:t>
            </a:r>
            <a:endParaRPr lang="en-GB" sz="1400" baseline="-25000" dirty="0">
              <a:solidFill>
                <a:srgbClr val="FF0000"/>
              </a:solidFill>
              <a:latin typeface="Comic Sans MS" panose="030F0702030302020204" pitchFamily="66" charset="0"/>
            </a:endParaRPr>
          </a:p>
        </p:txBody>
      </p:sp>
      <p:sp>
        <p:nvSpPr>
          <p:cNvPr id="87" name="TextBox 86"/>
          <p:cNvSpPr txBox="1"/>
          <p:nvPr/>
        </p:nvSpPr>
        <p:spPr>
          <a:xfrm>
            <a:off x="5425046" y="5082641"/>
            <a:ext cx="1213261"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by 4</a:t>
            </a:r>
            <a:endParaRPr lang="en-GB" sz="1400" baseline="-25000" dirty="0">
              <a:solidFill>
                <a:srgbClr val="FF0000"/>
              </a:solidFill>
              <a:latin typeface="Comic Sans MS" panose="030F0702030302020204" pitchFamily="66" charset="0"/>
            </a:endParaRPr>
          </a:p>
        </p:txBody>
      </p:sp>
      <p:cxnSp>
        <p:nvCxnSpPr>
          <p:cNvPr id="11" name="Straight Connector 10"/>
          <p:cNvCxnSpPr/>
          <p:nvPr/>
        </p:nvCxnSpPr>
        <p:spPr>
          <a:xfrm flipV="1">
            <a:off x="4405746" y="3063833"/>
            <a:ext cx="225631" cy="11875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116287" y="3061854"/>
            <a:ext cx="225631" cy="11875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6206838" y="3071750"/>
            <a:ext cx="225631" cy="118754"/>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27785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linds(horizont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blinds(horizontal)">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linds(horizontal)">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blinds(horizontal)">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linds(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blinds(horizontal)">
                                      <p:cBhvr>
                                        <p:cTn id="37" dur="500"/>
                                        <p:tgtEl>
                                          <p:spTgt spid="7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blinds(horizontal)">
                                      <p:cBhvr>
                                        <p:cTn id="42" dur="500"/>
                                        <p:tgtEl>
                                          <p:spTgt spid="7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3" presetClass="exit" presetSubtype="10" fill="hold" grpId="1" nodeType="withEffect">
                                  <p:stCondLst>
                                    <p:cond delay="0"/>
                                  </p:stCondLst>
                                  <p:childTnLst>
                                    <p:animEffect transition="out" filter="blinds(horizontal)">
                                      <p:cBhvr>
                                        <p:cTn id="49" dur="500"/>
                                        <p:tgtEl>
                                          <p:spTgt spid="78"/>
                                        </p:tgtEl>
                                      </p:cBhvr>
                                    </p:animEffect>
                                    <p:set>
                                      <p:cBhvr>
                                        <p:cTn id="50" dur="1" fill="hold">
                                          <p:stCondLst>
                                            <p:cond delay="499"/>
                                          </p:stCondLst>
                                        </p:cTn>
                                        <p:tgtEl>
                                          <p:spTgt spid="78"/>
                                        </p:tgtEl>
                                        <p:attrNameLst>
                                          <p:attrName>style.visibility</p:attrName>
                                        </p:attrNameLst>
                                      </p:cBhvr>
                                      <p:to>
                                        <p:strVal val="hidden"/>
                                      </p:to>
                                    </p:set>
                                  </p:childTnLst>
                                </p:cTn>
                              </p:par>
                              <p:par>
                                <p:cTn id="51" presetID="3" presetClass="exit" presetSubtype="10" fill="hold" grpId="1" nodeType="withEffect">
                                  <p:stCondLst>
                                    <p:cond delay="0"/>
                                  </p:stCondLst>
                                  <p:childTnLst>
                                    <p:animEffect transition="out" filter="blinds(horizontal)">
                                      <p:cBhvr>
                                        <p:cTn id="52" dur="500"/>
                                        <p:tgtEl>
                                          <p:spTgt spid="79"/>
                                        </p:tgtEl>
                                      </p:cBhvr>
                                    </p:animEffect>
                                    <p:set>
                                      <p:cBhvr>
                                        <p:cTn id="53" dur="1" fill="hold">
                                          <p:stCondLst>
                                            <p:cond delay="499"/>
                                          </p:stCondLst>
                                        </p:cTn>
                                        <p:tgtEl>
                                          <p:spTgt spid="7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blinds(horizontal)">
                                      <p:cBhvr>
                                        <p:cTn id="58" dur="500"/>
                                        <p:tgtEl>
                                          <p:spTgt spid="8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blinds(horizontal)">
                                      <p:cBhvr>
                                        <p:cTn id="63" dur="500"/>
                                        <p:tgtEl>
                                          <p:spTgt spid="82"/>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blinds(horizontal)">
                                      <p:cBhvr>
                                        <p:cTn id="68" dur="500"/>
                                        <p:tgtEl>
                                          <p:spTgt spid="80"/>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xit" presetSubtype="10" fill="hold" grpId="1" nodeType="clickEffect">
                                  <p:stCondLst>
                                    <p:cond delay="0"/>
                                  </p:stCondLst>
                                  <p:childTnLst>
                                    <p:animEffect transition="out" filter="blinds(horizontal)">
                                      <p:cBhvr>
                                        <p:cTn id="72" dur="500"/>
                                        <p:tgtEl>
                                          <p:spTgt spid="81"/>
                                        </p:tgtEl>
                                      </p:cBhvr>
                                    </p:animEffect>
                                    <p:set>
                                      <p:cBhvr>
                                        <p:cTn id="73" dur="1" fill="hold">
                                          <p:stCondLst>
                                            <p:cond delay="499"/>
                                          </p:stCondLst>
                                        </p:cTn>
                                        <p:tgtEl>
                                          <p:spTgt spid="81"/>
                                        </p:tgtEl>
                                        <p:attrNameLst>
                                          <p:attrName>style.visibility</p:attrName>
                                        </p:attrNameLst>
                                      </p:cBhvr>
                                      <p:to>
                                        <p:strVal val="hidden"/>
                                      </p:to>
                                    </p:set>
                                  </p:childTnLst>
                                </p:cTn>
                              </p:par>
                              <p:par>
                                <p:cTn id="74" presetID="3" presetClass="exit" presetSubtype="10" fill="hold" grpId="1" nodeType="withEffect">
                                  <p:stCondLst>
                                    <p:cond delay="0"/>
                                  </p:stCondLst>
                                  <p:childTnLst>
                                    <p:animEffect transition="out" filter="blinds(horizontal)">
                                      <p:cBhvr>
                                        <p:cTn id="75" dur="500"/>
                                        <p:tgtEl>
                                          <p:spTgt spid="82"/>
                                        </p:tgtEl>
                                      </p:cBhvr>
                                    </p:animEffect>
                                    <p:set>
                                      <p:cBhvr>
                                        <p:cTn id="76" dur="1" fill="hold">
                                          <p:stCondLst>
                                            <p:cond delay="499"/>
                                          </p:stCondLst>
                                        </p:cTn>
                                        <p:tgtEl>
                                          <p:spTgt spid="82"/>
                                        </p:tgtEl>
                                        <p:attrNameLst>
                                          <p:attrName>style.visibility</p:attrName>
                                        </p:attrNameLst>
                                      </p:cBhvr>
                                      <p:to>
                                        <p:strVal val="hidden"/>
                                      </p:to>
                                    </p:set>
                                  </p:childTnLst>
                                </p:cTn>
                              </p:par>
                              <p:par>
                                <p:cTn id="77" presetID="3" presetClass="exit" presetSubtype="10" fill="hold" grpId="1" nodeType="withEffect">
                                  <p:stCondLst>
                                    <p:cond delay="0"/>
                                  </p:stCondLst>
                                  <p:childTnLst>
                                    <p:animEffect transition="out" filter="blinds(horizontal)">
                                      <p:cBhvr>
                                        <p:cTn id="78" dur="500"/>
                                        <p:tgtEl>
                                          <p:spTgt spid="80"/>
                                        </p:tgtEl>
                                      </p:cBhvr>
                                    </p:animEffect>
                                    <p:set>
                                      <p:cBhvr>
                                        <p:cTn id="79" dur="1" fill="hold">
                                          <p:stCondLst>
                                            <p:cond delay="499"/>
                                          </p:stCondLst>
                                        </p:cTn>
                                        <p:tgtEl>
                                          <p:spTgt spid="80"/>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blinds(horizontal)">
                                      <p:cBhvr>
                                        <p:cTn id="84" dur="500"/>
                                        <p:tgtEl>
                                          <p:spTgt spid="73"/>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grpId="0" nodeType="clickEffect">
                                  <p:stCondLst>
                                    <p:cond delay="0"/>
                                  </p:stCondLst>
                                  <p:childTnLst>
                                    <p:set>
                                      <p:cBhvr>
                                        <p:cTn id="88" dur="1" fill="hold">
                                          <p:stCondLst>
                                            <p:cond delay="0"/>
                                          </p:stCondLst>
                                        </p:cTn>
                                        <p:tgtEl>
                                          <p:spTgt spid="83"/>
                                        </p:tgtEl>
                                        <p:attrNameLst>
                                          <p:attrName>style.visibility</p:attrName>
                                        </p:attrNameLst>
                                      </p:cBhvr>
                                      <p:to>
                                        <p:strVal val="visible"/>
                                      </p:to>
                                    </p:set>
                                    <p:animEffect transition="in" filter="blinds(horizontal)">
                                      <p:cBhvr>
                                        <p:cTn id="89" dur="500"/>
                                        <p:tgtEl>
                                          <p:spTgt spid="83"/>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blinds(horizontal)">
                                      <p:cBhvr>
                                        <p:cTn id="94" dur="500"/>
                                        <p:tgtEl>
                                          <p:spTgt spid="53"/>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blinds(horizontal)">
                                      <p:cBhvr>
                                        <p:cTn id="99" dur="500"/>
                                        <p:tgtEl>
                                          <p:spTgt spid="74"/>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84"/>
                                        </p:tgtEl>
                                        <p:attrNameLst>
                                          <p:attrName>style.visibility</p:attrName>
                                        </p:attrNameLst>
                                      </p:cBhvr>
                                      <p:to>
                                        <p:strVal val="visible"/>
                                      </p:to>
                                    </p:set>
                                    <p:animEffect transition="in" filter="blinds(horizontal)">
                                      <p:cBhvr>
                                        <p:cTn id="104" dur="500"/>
                                        <p:tgtEl>
                                          <p:spTgt spid="84"/>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blinds(horizontal)">
                                      <p:cBhvr>
                                        <p:cTn id="109" dur="500"/>
                                        <p:tgtEl>
                                          <p:spTgt spid="11"/>
                                        </p:tgtEl>
                                      </p:cBhvr>
                                    </p:animEffect>
                                  </p:childTnLst>
                                </p:cTn>
                              </p:par>
                              <p:par>
                                <p:cTn id="110" presetID="3" presetClass="entr" presetSubtype="10" fill="hold" nodeType="withEffect">
                                  <p:stCondLst>
                                    <p:cond delay="0"/>
                                  </p:stCondLst>
                                  <p:childTnLst>
                                    <p:set>
                                      <p:cBhvr>
                                        <p:cTn id="111" dur="1" fill="hold">
                                          <p:stCondLst>
                                            <p:cond delay="0"/>
                                          </p:stCondLst>
                                        </p:cTn>
                                        <p:tgtEl>
                                          <p:spTgt spid="88"/>
                                        </p:tgtEl>
                                        <p:attrNameLst>
                                          <p:attrName>style.visibility</p:attrName>
                                        </p:attrNameLst>
                                      </p:cBhvr>
                                      <p:to>
                                        <p:strVal val="visible"/>
                                      </p:to>
                                    </p:set>
                                    <p:animEffect transition="in" filter="blinds(horizontal)">
                                      <p:cBhvr>
                                        <p:cTn id="112" dur="500"/>
                                        <p:tgtEl>
                                          <p:spTgt spid="88"/>
                                        </p:tgtEl>
                                      </p:cBhvr>
                                    </p:animEffect>
                                  </p:childTnLst>
                                </p:cTn>
                              </p:par>
                              <p:par>
                                <p:cTn id="113" presetID="3" presetClass="entr" presetSubtype="10" fill="hold" nodeType="withEffect">
                                  <p:stCondLst>
                                    <p:cond delay="0"/>
                                  </p:stCondLst>
                                  <p:childTnLst>
                                    <p:set>
                                      <p:cBhvr>
                                        <p:cTn id="114" dur="1" fill="hold">
                                          <p:stCondLst>
                                            <p:cond delay="0"/>
                                          </p:stCondLst>
                                        </p:cTn>
                                        <p:tgtEl>
                                          <p:spTgt spid="89"/>
                                        </p:tgtEl>
                                        <p:attrNameLst>
                                          <p:attrName>style.visibility</p:attrName>
                                        </p:attrNameLst>
                                      </p:cBhvr>
                                      <p:to>
                                        <p:strVal val="visible"/>
                                      </p:to>
                                    </p:set>
                                    <p:animEffect transition="in" filter="blinds(horizontal)">
                                      <p:cBhvr>
                                        <p:cTn id="115" dur="500"/>
                                        <p:tgtEl>
                                          <p:spTgt spid="89"/>
                                        </p:tgtEl>
                                      </p:cBhvr>
                                    </p:animEffec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blinds(horizontal)">
                                      <p:cBhvr>
                                        <p:cTn id="120" dur="500"/>
                                        <p:tgtEl>
                                          <p:spTgt spid="67"/>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75"/>
                                        </p:tgtEl>
                                        <p:attrNameLst>
                                          <p:attrName>style.visibility</p:attrName>
                                        </p:attrNameLst>
                                      </p:cBhvr>
                                      <p:to>
                                        <p:strVal val="visible"/>
                                      </p:to>
                                    </p:set>
                                    <p:animEffect transition="in" filter="blinds(horizontal)">
                                      <p:cBhvr>
                                        <p:cTn id="125" dur="500"/>
                                        <p:tgtEl>
                                          <p:spTgt spid="75"/>
                                        </p:tgtEl>
                                      </p:cBhvr>
                                    </p:animEffect>
                                  </p:childTnLst>
                                </p:cTn>
                              </p:par>
                            </p:childTnLst>
                          </p:cTn>
                        </p:par>
                      </p:childTnLst>
                    </p:cTn>
                  </p:par>
                  <p:par>
                    <p:cTn id="126" fill="hold">
                      <p:stCondLst>
                        <p:cond delay="indefinite"/>
                      </p:stCondLst>
                      <p:childTnLst>
                        <p:par>
                          <p:cTn id="127" fill="hold">
                            <p:stCondLst>
                              <p:cond delay="0"/>
                            </p:stCondLst>
                            <p:childTnLst>
                              <p:par>
                                <p:cTn id="128" presetID="3" presetClass="entr" presetSubtype="10" fill="hold" grpId="0" nodeType="clickEffect">
                                  <p:stCondLst>
                                    <p:cond delay="0"/>
                                  </p:stCondLst>
                                  <p:childTnLst>
                                    <p:set>
                                      <p:cBhvr>
                                        <p:cTn id="129" dur="1" fill="hold">
                                          <p:stCondLst>
                                            <p:cond delay="0"/>
                                          </p:stCondLst>
                                        </p:cTn>
                                        <p:tgtEl>
                                          <p:spTgt spid="85"/>
                                        </p:tgtEl>
                                        <p:attrNameLst>
                                          <p:attrName>style.visibility</p:attrName>
                                        </p:attrNameLst>
                                      </p:cBhvr>
                                      <p:to>
                                        <p:strVal val="visible"/>
                                      </p:to>
                                    </p:set>
                                    <p:animEffect transition="in" filter="blinds(horizontal)">
                                      <p:cBhvr>
                                        <p:cTn id="130" dur="500"/>
                                        <p:tgtEl>
                                          <p:spTgt spid="85"/>
                                        </p:tgtEl>
                                      </p:cBhvr>
                                    </p:animEffec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grpId="0" nodeType="clickEffect">
                                  <p:stCondLst>
                                    <p:cond delay="0"/>
                                  </p:stCondLst>
                                  <p:childTnLst>
                                    <p:set>
                                      <p:cBhvr>
                                        <p:cTn id="134" dur="1" fill="hold">
                                          <p:stCondLst>
                                            <p:cond delay="0"/>
                                          </p:stCondLst>
                                        </p:cTn>
                                        <p:tgtEl>
                                          <p:spTgt spid="68"/>
                                        </p:tgtEl>
                                        <p:attrNameLst>
                                          <p:attrName>style.visibility</p:attrName>
                                        </p:attrNameLst>
                                      </p:cBhvr>
                                      <p:to>
                                        <p:strVal val="visible"/>
                                      </p:to>
                                    </p:set>
                                    <p:animEffect transition="in" filter="blinds(horizontal)">
                                      <p:cBhvr>
                                        <p:cTn id="135" dur="500"/>
                                        <p:tgtEl>
                                          <p:spTgt spid="68"/>
                                        </p:tgtEl>
                                      </p:cBhvr>
                                    </p:animEffect>
                                  </p:childTnLst>
                                </p:cTn>
                              </p:par>
                            </p:childTnLst>
                          </p:cTn>
                        </p:par>
                      </p:childTnLst>
                    </p:cTn>
                  </p:par>
                  <p:par>
                    <p:cTn id="136" fill="hold">
                      <p:stCondLst>
                        <p:cond delay="indefinite"/>
                      </p:stCondLst>
                      <p:childTnLst>
                        <p:par>
                          <p:cTn id="137" fill="hold">
                            <p:stCondLst>
                              <p:cond delay="0"/>
                            </p:stCondLst>
                            <p:childTnLst>
                              <p:par>
                                <p:cTn id="138" presetID="3" presetClass="entr" presetSubtype="10" fill="hold" grpId="0" nodeType="clickEffect">
                                  <p:stCondLst>
                                    <p:cond delay="0"/>
                                  </p:stCondLst>
                                  <p:childTnLst>
                                    <p:set>
                                      <p:cBhvr>
                                        <p:cTn id="139" dur="1" fill="hold">
                                          <p:stCondLst>
                                            <p:cond delay="0"/>
                                          </p:stCondLst>
                                        </p:cTn>
                                        <p:tgtEl>
                                          <p:spTgt spid="76"/>
                                        </p:tgtEl>
                                        <p:attrNameLst>
                                          <p:attrName>style.visibility</p:attrName>
                                        </p:attrNameLst>
                                      </p:cBhvr>
                                      <p:to>
                                        <p:strVal val="visible"/>
                                      </p:to>
                                    </p:set>
                                    <p:animEffect transition="in" filter="blinds(horizontal)">
                                      <p:cBhvr>
                                        <p:cTn id="140" dur="500"/>
                                        <p:tgtEl>
                                          <p:spTgt spid="76"/>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86"/>
                                        </p:tgtEl>
                                        <p:attrNameLst>
                                          <p:attrName>style.visibility</p:attrName>
                                        </p:attrNameLst>
                                      </p:cBhvr>
                                      <p:to>
                                        <p:strVal val="visible"/>
                                      </p:to>
                                    </p:set>
                                    <p:animEffect transition="in" filter="blinds(horizontal)">
                                      <p:cBhvr>
                                        <p:cTn id="145" dur="500"/>
                                        <p:tgtEl>
                                          <p:spTgt spid="86"/>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69"/>
                                        </p:tgtEl>
                                        <p:attrNameLst>
                                          <p:attrName>style.visibility</p:attrName>
                                        </p:attrNameLst>
                                      </p:cBhvr>
                                      <p:to>
                                        <p:strVal val="visible"/>
                                      </p:to>
                                    </p:set>
                                    <p:animEffect transition="in" filter="blinds(horizontal)">
                                      <p:cBhvr>
                                        <p:cTn id="150" dur="500"/>
                                        <p:tgtEl>
                                          <p:spTgt spid="69"/>
                                        </p:tgtEl>
                                      </p:cBhvr>
                                    </p:animEffect>
                                  </p:childTnLst>
                                </p:cTn>
                              </p:par>
                            </p:childTnLst>
                          </p:cTn>
                        </p:par>
                      </p:childTnLst>
                    </p:cTn>
                  </p:par>
                  <p:par>
                    <p:cTn id="151" fill="hold">
                      <p:stCondLst>
                        <p:cond delay="indefinite"/>
                      </p:stCondLst>
                      <p:childTnLst>
                        <p:par>
                          <p:cTn id="152" fill="hold">
                            <p:stCondLst>
                              <p:cond delay="0"/>
                            </p:stCondLst>
                            <p:childTnLst>
                              <p:par>
                                <p:cTn id="153" presetID="3" presetClass="entr" presetSubtype="10" fill="hold" grpId="0" nodeType="clickEffect">
                                  <p:stCondLst>
                                    <p:cond delay="0"/>
                                  </p:stCondLst>
                                  <p:childTnLst>
                                    <p:set>
                                      <p:cBhvr>
                                        <p:cTn id="154" dur="1" fill="hold">
                                          <p:stCondLst>
                                            <p:cond delay="0"/>
                                          </p:stCondLst>
                                        </p:cTn>
                                        <p:tgtEl>
                                          <p:spTgt spid="77"/>
                                        </p:tgtEl>
                                        <p:attrNameLst>
                                          <p:attrName>style.visibility</p:attrName>
                                        </p:attrNameLst>
                                      </p:cBhvr>
                                      <p:to>
                                        <p:strVal val="visible"/>
                                      </p:to>
                                    </p:set>
                                    <p:animEffect transition="in" filter="blinds(horizontal)">
                                      <p:cBhvr>
                                        <p:cTn id="155" dur="500"/>
                                        <p:tgtEl>
                                          <p:spTgt spid="77"/>
                                        </p:tgtEl>
                                      </p:cBhvr>
                                    </p:animEffect>
                                  </p:childTnLst>
                                </p:cTn>
                              </p:par>
                            </p:childTnLst>
                          </p:cTn>
                        </p:par>
                      </p:childTnLst>
                    </p:cTn>
                  </p:par>
                  <p:par>
                    <p:cTn id="156" fill="hold">
                      <p:stCondLst>
                        <p:cond delay="indefinite"/>
                      </p:stCondLst>
                      <p:childTnLst>
                        <p:par>
                          <p:cTn id="157" fill="hold">
                            <p:stCondLst>
                              <p:cond delay="0"/>
                            </p:stCondLst>
                            <p:childTnLst>
                              <p:par>
                                <p:cTn id="158" presetID="3" presetClass="entr" presetSubtype="10" fill="hold" grpId="0" nodeType="clickEffect">
                                  <p:stCondLst>
                                    <p:cond delay="0"/>
                                  </p:stCondLst>
                                  <p:childTnLst>
                                    <p:set>
                                      <p:cBhvr>
                                        <p:cTn id="159" dur="1" fill="hold">
                                          <p:stCondLst>
                                            <p:cond delay="0"/>
                                          </p:stCondLst>
                                        </p:cTn>
                                        <p:tgtEl>
                                          <p:spTgt spid="87"/>
                                        </p:tgtEl>
                                        <p:attrNameLst>
                                          <p:attrName>style.visibility</p:attrName>
                                        </p:attrNameLst>
                                      </p:cBhvr>
                                      <p:to>
                                        <p:strVal val="visible"/>
                                      </p:to>
                                    </p:set>
                                    <p:animEffect transition="in" filter="blinds(horizontal)">
                                      <p:cBhvr>
                                        <p:cTn id="160" dur="500"/>
                                        <p:tgtEl>
                                          <p:spTgt spid="87"/>
                                        </p:tgtEl>
                                      </p:cBhvr>
                                    </p:animEffect>
                                  </p:childTnLst>
                                </p:cTn>
                              </p:par>
                            </p:childTnLst>
                          </p:cTn>
                        </p:par>
                      </p:childTnLst>
                    </p:cTn>
                  </p:par>
                  <p:par>
                    <p:cTn id="161" fill="hold">
                      <p:stCondLst>
                        <p:cond delay="indefinite"/>
                      </p:stCondLst>
                      <p:childTnLst>
                        <p:par>
                          <p:cTn id="162" fill="hold">
                            <p:stCondLst>
                              <p:cond delay="0"/>
                            </p:stCondLst>
                            <p:childTnLst>
                              <p:par>
                                <p:cTn id="163" presetID="3" presetClass="entr" presetSubtype="10" fill="hold" grpId="0" nodeType="clickEffect">
                                  <p:stCondLst>
                                    <p:cond delay="0"/>
                                  </p:stCondLst>
                                  <p:childTnLst>
                                    <p:set>
                                      <p:cBhvr>
                                        <p:cTn id="164" dur="1" fill="hold">
                                          <p:stCondLst>
                                            <p:cond delay="0"/>
                                          </p:stCondLst>
                                        </p:cTn>
                                        <p:tgtEl>
                                          <p:spTgt spid="70"/>
                                        </p:tgtEl>
                                        <p:attrNameLst>
                                          <p:attrName>style.visibility</p:attrName>
                                        </p:attrNameLst>
                                      </p:cBhvr>
                                      <p:to>
                                        <p:strVal val="visible"/>
                                      </p:to>
                                    </p:set>
                                    <p:animEffect transition="in" filter="blinds(horizontal)">
                                      <p:cBhvr>
                                        <p:cTn id="16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P spid="53" grpId="0"/>
      <p:bldP spid="67" grpId="0"/>
      <p:bldP spid="68" grpId="0"/>
      <p:bldP spid="69" grpId="0"/>
      <p:bldP spid="70" grpId="0"/>
      <p:bldP spid="71" grpId="0" animBg="1"/>
      <p:bldP spid="72" grpId="0"/>
      <p:bldP spid="73" grpId="0" animBg="1"/>
      <p:bldP spid="74" grpId="0" animBg="1"/>
      <p:bldP spid="75" grpId="0" animBg="1"/>
      <p:bldP spid="76" grpId="0" animBg="1"/>
      <p:bldP spid="77" grpId="0" animBg="1"/>
      <p:bldP spid="6" grpId="0" animBg="1"/>
      <p:bldP spid="6" grpId="1" animBg="1"/>
      <p:bldP spid="78" grpId="0" animBg="1"/>
      <p:bldP spid="78" grpId="1" animBg="1"/>
      <p:bldP spid="79" grpId="0" animBg="1"/>
      <p:bldP spid="79" grpId="1" animBg="1"/>
      <p:bldP spid="80" grpId="0" animBg="1"/>
      <p:bldP spid="80" grpId="1" animBg="1"/>
      <p:bldP spid="81" grpId="0" animBg="1"/>
      <p:bldP spid="81" grpId="1" animBg="1"/>
      <p:bldP spid="82" grpId="0" animBg="1"/>
      <p:bldP spid="82" grpId="1" animBg="1"/>
      <p:bldP spid="83" grpId="0"/>
      <p:bldP spid="84" grpId="0"/>
      <p:bldP spid="85" grpId="0"/>
      <p:bldP spid="86" grpId="0"/>
      <p:bldP spid="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Two identical elastic springs PQ and QR have natural length l and modulus of elasticity 2mg. The springs are joined together at Q. Their other ends, P and R, are attached to fixed points, with P being 4l vertically above R. A particle of mass m is attached at Q and hangs at rest in equilibrium. Find the distance of the particle below P.</a:t>
            </a: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1295400" y="4724400"/>
                <a:ext cx="1429174"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2</m:t>
                          </m:r>
                        </m:sub>
                      </m:sSub>
                      <m:r>
                        <a:rPr lang="en-GB" sz="1600" b="0" i="1" smtClean="0">
                          <a:latin typeface="Cambria Math"/>
                        </a:rPr>
                        <m:t>=</m:t>
                      </m:r>
                      <m:sSub>
                        <m:sSubPr>
                          <m:ctrlPr>
                            <a:rPr lang="en-GB" sz="1600" b="0" i="1" smtClean="0">
                              <a:latin typeface="Cambria Math" panose="02040503050406030204" pitchFamily="18" charset="0"/>
                            </a:rPr>
                          </m:ctrlPr>
                        </m:sSubPr>
                        <m:e>
                          <m:r>
                            <a:rPr lang="en-GB" sz="1600" b="0" i="1" smtClean="0">
                              <a:latin typeface="Cambria Math"/>
                            </a:rPr>
                            <m:t>𝑇</m:t>
                          </m:r>
                        </m:e>
                        <m:sub>
                          <m:r>
                            <a:rPr lang="en-GB" sz="1600" b="0" i="1" smtClean="0">
                              <a:latin typeface="Cambria Math"/>
                            </a:rPr>
                            <m:t>1</m:t>
                          </m:r>
                        </m:sub>
                      </m:sSub>
                      <m:r>
                        <a:rPr lang="en-GB" sz="1600" b="0" i="1" smtClean="0">
                          <a:latin typeface="Cambria Math"/>
                        </a:rPr>
                        <m:t>+</m:t>
                      </m:r>
                      <m:r>
                        <a:rPr lang="en-GB" sz="1600" b="0" i="1" smtClean="0">
                          <a:latin typeface="Cambria Math"/>
                        </a:rPr>
                        <m:t>𝑚𝑔</m:t>
                      </m:r>
                    </m:oMath>
                  </m:oMathPara>
                </a14:m>
                <a:endParaRPr lang="en-GB" sz="1600" dirty="0"/>
              </a:p>
            </p:txBody>
          </p:sp>
        </mc:Choice>
        <mc:Fallback xmlns="">
          <p:sp>
            <p:nvSpPr>
              <p:cNvPr id="51" name="TextBox 50"/>
              <p:cNvSpPr txBox="1">
                <a:spLocks noRot="1" noChangeAspect="1" noMove="1" noResize="1" noEditPoints="1" noAdjustHandles="1" noChangeArrowheads="1" noChangeShapeType="1" noTextEdit="1"/>
              </p:cNvSpPr>
              <p:nvPr/>
            </p:nvSpPr>
            <p:spPr>
              <a:xfrm>
                <a:off x="1295400" y="4724400"/>
                <a:ext cx="1429174" cy="338554"/>
              </a:xfrm>
              <a:prstGeom prst="rect">
                <a:avLst/>
              </a:prstGeom>
              <a:blipFill rotWithShape="1">
                <a:blip r:embed="rId5"/>
                <a:stretch>
                  <a:fillRect b="-17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57200" y="5181600"/>
                <a:ext cx="1092350"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2</m:t>
                          </m:r>
                        </m:sub>
                      </m:sSub>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𝑚𝑔𝑥</m:t>
                          </m:r>
                        </m:num>
                        <m:den>
                          <m:r>
                            <a:rPr lang="en-GB" sz="1400" b="0" i="1" smtClean="0">
                              <a:latin typeface="Cambria Math"/>
                            </a:rPr>
                            <m:t>𝑙</m:t>
                          </m:r>
                        </m:den>
                      </m:f>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57200" y="5181600"/>
                <a:ext cx="1092350" cy="497059"/>
              </a:xfrm>
              <a:prstGeom prst="rect">
                <a:avLst/>
              </a:prstGeom>
              <a:blipFill rotWithShape="1">
                <a:blip r:embed="rId6"/>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1905000" y="5181600"/>
                <a:ext cx="1614353" cy="50270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𝑇</m:t>
                          </m:r>
                        </m:e>
                        <m:sub>
                          <m:r>
                            <a:rPr lang="en-GB" sz="1400" b="0" i="1" smtClean="0">
                              <a:latin typeface="Cambria Math"/>
                            </a:rPr>
                            <m:t>1</m:t>
                          </m:r>
                        </m:sub>
                      </m:sSub>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m:t>
                          </m:r>
                          <m:r>
                            <a:rPr lang="en-GB" sz="1400" b="0" i="1" smtClean="0">
                              <a:latin typeface="Cambria Math"/>
                            </a:rPr>
                            <m:t>𝑚𝑔</m:t>
                          </m:r>
                          <m:r>
                            <a:rPr lang="en-GB" sz="1400" b="0" i="1" smtClean="0">
                              <a:latin typeface="Cambria Math"/>
                            </a:rPr>
                            <m:t>(2</m:t>
                          </m:r>
                          <m:r>
                            <a:rPr lang="en-GB" sz="1400" b="0" i="1" smtClean="0">
                              <a:latin typeface="Cambria Math"/>
                            </a:rPr>
                            <m:t>𝑙</m:t>
                          </m:r>
                          <m:r>
                            <a:rPr lang="en-GB" sz="1400" b="0" i="1" smtClean="0">
                              <a:latin typeface="Cambria Math"/>
                            </a:rPr>
                            <m:t>−</m:t>
                          </m:r>
                          <m:r>
                            <a:rPr lang="en-GB" sz="1400" b="0" i="1" smtClean="0">
                              <a:latin typeface="Cambria Math"/>
                            </a:rPr>
                            <m:t>𝑥</m:t>
                          </m:r>
                          <m:r>
                            <a:rPr lang="en-GB" sz="1400" b="0" i="1" smtClean="0">
                              <a:latin typeface="Cambria Math"/>
                            </a:rPr>
                            <m:t>)</m:t>
                          </m:r>
                        </m:num>
                        <m:den>
                          <m:r>
                            <a:rPr lang="en-GB" sz="1400" b="0" i="1" smtClean="0">
                              <a:latin typeface="Cambria Math"/>
                            </a:rPr>
                            <m:t>𝑙</m:t>
                          </m:r>
                        </m:den>
                      </m:f>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1905000" y="5181600"/>
                <a:ext cx="1614353" cy="502702"/>
              </a:xfrm>
              <a:prstGeom prst="rect">
                <a:avLst/>
              </a:prstGeom>
              <a:blipFill rotWithShape="1">
                <a:blip r:embed="rId7"/>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1450769" y="5815940"/>
                <a:ext cx="1024247" cy="5142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5</m:t>
                          </m:r>
                          <m:r>
                            <a:rPr lang="en-GB" sz="1400" b="0" i="1" smtClean="0">
                              <a:latin typeface="Cambria Math"/>
                            </a:rPr>
                            <m:t>𝑙</m:t>
                          </m:r>
                        </m:num>
                        <m:den>
                          <m:r>
                            <a:rPr lang="en-GB" sz="1400" b="0" i="1" smtClean="0">
                              <a:latin typeface="Cambria Math"/>
                            </a:rPr>
                            <m:t>4</m:t>
                          </m:r>
                        </m:den>
                      </m:f>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1450769" y="5815940"/>
                <a:ext cx="1024247" cy="514243"/>
              </a:xfrm>
              <a:prstGeom prst="rect">
                <a:avLst/>
              </a:prstGeom>
              <a:blipFill rotWithShape="1">
                <a:blip r:embed="rId8"/>
                <a:stretch>
                  <a:fillRect/>
                </a:stretch>
              </a:blipFill>
            </p:spPr>
            <p:txBody>
              <a:bodyPr/>
              <a:lstStyle/>
              <a:p>
                <a:r>
                  <a:rPr lang="en-GB">
                    <a:noFill/>
                  </a:rPr>
                  <a:t> </a:t>
                </a:r>
              </a:p>
            </p:txBody>
          </p:sp>
        </mc:Fallback>
      </mc:AlternateContent>
      <p:cxnSp>
        <p:nvCxnSpPr>
          <p:cNvPr id="38" name="Straight Connector 37"/>
          <p:cNvCxnSpPr/>
          <p:nvPr/>
        </p:nvCxnSpPr>
        <p:spPr>
          <a:xfrm>
            <a:off x="4495800" y="18288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648200" y="1524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cxnSp>
        <p:nvCxnSpPr>
          <p:cNvPr id="40" name="Straight Connector 39"/>
          <p:cNvCxnSpPr/>
          <p:nvPr/>
        </p:nvCxnSpPr>
        <p:spPr>
          <a:xfrm>
            <a:off x="4800600" y="1828800"/>
            <a:ext cx="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800600" y="2819400"/>
            <a:ext cx="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800600" y="22860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800600" y="28194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800600" y="31242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495800" y="38100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648200" y="3810000"/>
            <a:ext cx="296876" cy="307777"/>
          </a:xfrm>
          <a:prstGeom prst="rect">
            <a:avLst/>
          </a:prstGeom>
          <a:noFill/>
        </p:spPr>
        <p:txBody>
          <a:bodyPr wrap="none" rtlCol="0">
            <a:spAutoFit/>
          </a:bodyPr>
          <a:lstStyle/>
          <a:p>
            <a:r>
              <a:rPr lang="en-GB" sz="1400" dirty="0">
                <a:latin typeface="Comic Sans MS" panose="030F0702030302020204" pitchFamily="66" charset="0"/>
              </a:rPr>
              <a:t>R</a:t>
            </a:r>
          </a:p>
        </p:txBody>
      </p:sp>
      <p:sp>
        <p:nvSpPr>
          <p:cNvPr id="47" name="TextBox 46"/>
          <p:cNvSpPr txBox="1"/>
          <p:nvPr/>
        </p:nvSpPr>
        <p:spPr>
          <a:xfrm>
            <a:off x="4419600" y="3429000"/>
            <a:ext cx="360996"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1</a:t>
            </a:r>
          </a:p>
        </p:txBody>
      </p:sp>
      <p:sp>
        <p:nvSpPr>
          <p:cNvPr id="48" name="TextBox 47"/>
          <p:cNvSpPr txBox="1"/>
          <p:nvPr/>
        </p:nvSpPr>
        <p:spPr>
          <a:xfrm>
            <a:off x="4419600" y="2209800"/>
            <a:ext cx="380232"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2</a:t>
            </a:r>
          </a:p>
        </p:txBody>
      </p:sp>
      <p:sp>
        <p:nvSpPr>
          <p:cNvPr id="49" name="TextBox 48"/>
          <p:cNvSpPr txBox="1"/>
          <p:nvPr/>
        </p:nvSpPr>
        <p:spPr>
          <a:xfrm>
            <a:off x="4343400" y="3124200"/>
            <a:ext cx="418704" cy="307777"/>
          </a:xfrm>
          <a:prstGeom prst="rect">
            <a:avLst/>
          </a:prstGeom>
          <a:noFill/>
        </p:spPr>
        <p:txBody>
          <a:bodyPr wrap="none" rtlCol="0">
            <a:spAutoFit/>
          </a:bodyPr>
          <a:lstStyle/>
          <a:p>
            <a:r>
              <a:rPr lang="en-GB" sz="1400" dirty="0">
                <a:latin typeface="Comic Sans MS" panose="030F0702030302020204" pitchFamily="66" charset="0"/>
              </a:rPr>
              <a:t>mg</a:t>
            </a:r>
            <a:endParaRPr lang="en-GB" sz="1400" baseline="-25000" dirty="0">
              <a:latin typeface="Comic Sans MS" panose="030F0702030302020204" pitchFamily="66" charset="0"/>
            </a:endParaRPr>
          </a:p>
        </p:txBody>
      </p:sp>
      <p:cxnSp>
        <p:nvCxnSpPr>
          <p:cNvPr id="54" name="Straight Connector 53"/>
          <p:cNvCxnSpPr/>
          <p:nvPr/>
        </p:nvCxnSpPr>
        <p:spPr>
          <a:xfrm flipV="1">
            <a:off x="5410200" y="18288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5410200" y="2438400"/>
            <a:ext cx="0" cy="3810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410200" y="2819400"/>
            <a:ext cx="0" cy="3810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410200" y="32004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410200" y="1981200"/>
            <a:ext cx="234360" cy="307777"/>
          </a:xfrm>
          <a:prstGeom prst="rect">
            <a:avLst/>
          </a:prstGeom>
          <a:noFill/>
        </p:spPr>
        <p:txBody>
          <a:bodyPr wrap="none" rtlCol="0">
            <a:spAutoFit/>
          </a:bodyPr>
          <a:lstStyle/>
          <a:p>
            <a:r>
              <a:rPr lang="en-GB" sz="1400" dirty="0">
                <a:latin typeface="Comic Sans MS" panose="030F0702030302020204" pitchFamily="66" charset="0"/>
              </a:rPr>
              <a:t>l</a:t>
            </a:r>
          </a:p>
        </p:txBody>
      </p:sp>
      <p:sp>
        <p:nvSpPr>
          <p:cNvPr id="59" name="TextBox 58"/>
          <p:cNvSpPr txBox="1"/>
          <p:nvPr/>
        </p:nvSpPr>
        <p:spPr>
          <a:xfrm>
            <a:off x="5410200" y="3352800"/>
            <a:ext cx="234360" cy="307777"/>
          </a:xfrm>
          <a:prstGeom prst="rect">
            <a:avLst/>
          </a:prstGeom>
          <a:noFill/>
        </p:spPr>
        <p:txBody>
          <a:bodyPr wrap="none" rtlCol="0">
            <a:spAutoFit/>
          </a:bodyPr>
          <a:lstStyle/>
          <a:p>
            <a:r>
              <a:rPr lang="en-GB" sz="1400" dirty="0">
                <a:latin typeface="Comic Sans MS" panose="030F0702030302020204" pitchFamily="66" charset="0"/>
              </a:rPr>
              <a:t>l</a:t>
            </a:r>
          </a:p>
        </p:txBody>
      </p:sp>
      <p:sp>
        <p:nvSpPr>
          <p:cNvPr id="60" name="TextBox 59"/>
          <p:cNvSpPr txBox="1"/>
          <p:nvPr/>
        </p:nvSpPr>
        <p:spPr>
          <a:xfrm>
            <a:off x="5410200" y="2438400"/>
            <a:ext cx="290464" cy="307777"/>
          </a:xfrm>
          <a:prstGeom prst="rect">
            <a:avLst/>
          </a:prstGeom>
          <a:noFill/>
        </p:spPr>
        <p:txBody>
          <a:bodyPr wrap="none" rtlCol="0">
            <a:spAutoFit/>
          </a:bodyPr>
          <a:lstStyle/>
          <a:p>
            <a:r>
              <a:rPr lang="en-GB" sz="1400" dirty="0">
                <a:latin typeface="Comic Sans MS" panose="030F0702030302020204" pitchFamily="66" charset="0"/>
              </a:rPr>
              <a:t>x</a:t>
            </a:r>
          </a:p>
        </p:txBody>
      </p:sp>
      <p:cxnSp>
        <p:nvCxnSpPr>
          <p:cNvPr id="61" name="Straight Connector 60"/>
          <p:cNvCxnSpPr/>
          <p:nvPr/>
        </p:nvCxnSpPr>
        <p:spPr>
          <a:xfrm flipV="1">
            <a:off x="4191000" y="1828800"/>
            <a:ext cx="0" cy="19812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886200" y="2667000"/>
            <a:ext cx="343364" cy="307777"/>
          </a:xfrm>
          <a:prstGeom prst="rect">
            <a:avLst/>
          </a:prstGeom>
          <a:noFill/>
        </p:spPr>
        <p:txBody>
          <a:bodyPr wrap="none" rtlCol="0">
            <a:spAutoFit/>
          </a:bodyPr>
          <a:lstStyle/>
          <a:p>
            <a:r>
              <a:rPr lang="en-GB" sz="1400" dirty="0">
                <a:latin typeface="Comic Sans MS" panose="030F0702030302020204" pitchFamily="66" charset="0"/>
              </a:rPr>
              <a:t>4l</a:t>
            </a:r>
          </a:p>
        </p:txBody>
      </p:sp>
      <p:sp>
        <p:nvSpPr>
          <p:cNvPr id="63" name="TextBox 62"/>
          <p:cNvSpPr txBox="1"/>
          <p:nvPr/>
        </p:nvSpPr>
        <p:spPr>
          <a:xfrm>
            <a:off x="5410200" y="2819400"/>
            <a:ext cx="630301" cy="307777"/>
          </a:xfrm>
          <a:prstGeom prst="rect">
            <a:avLst/>
          </a:prstGeom>
          <a:noFill/>
        </p:spPr>
        <p:txBody>
          <a:bodyPr wrap="none" rtlCol="0">
            <a:spAutoFit/>
          </a:bodyPr>
          <a:lstStyle/>
          <a:p>
            <a:r>
              <a:rPr lang="en-GB" sz="1400" dirty="0">
                <a:latin typeface="Comic Sans MS" panose="030F0702030302020204" pitchFamily="66" charset="0"/>
              </a:rPr>
              <a:t>2l - x</a:t>
            </a:r>
          </a:p>
        </p:txBody>
      </p:sp>
      <p:grpSp>
        <p:nvGrpSpPr>
          <p:cNvPr id="64" name="Group 63"/>
          <p:cNvGrpSpPr/>
          <p:nvPr/>
        </p:nvGrpSpPr>
        <p:grpSpPr>
          <a:xfrm>
            <a:off x="4724400" y="1752600"/>
            <a:ext cx="152400" cy="152400"/>
            <a:chOff x="5486400" y="3048000"/>
            <a:chExt cx="152400" cy="152400"/>
          </a:xfrm>
        </p:grpSpPr>
        <p:cxnSp>
          <p:nvCxnSpPr>
            <p:cNvPr id="90" name="Straight Connector 89"/>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4724400" y="3733800"/>
            <a:ext cx="152400" cy="152400"/>
            <a:chOff x="5486400" y="3048000"/>
            <a:chExt cx="152400" cy="152400"/>
          </a:xfrm>
        </p:grpSpPr>
        <p:cxnSp>
          <p:nvCxnSpPr>
            <p:cNvPr id="93" name="Straight Connector 92"/>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5" name="TextBox 94"/>
          <p:cNvSpPr txBox="1"/>
          <p:nvPr/>
        </p:nvSpPr>
        <p:spPr>
          <a:xfrm>
            <a:off x="4876800" y="2667000"/>
            <a:ext cx="341760" cy="307777"/>
          </a:xfrm>
          <a:prstGeom prst="rect">
            <a:avLst/>
          </a:prstGeom>
          <a:noFill/>
        </p:spPr>
        <p:txBody>
          <a:bodyPr wrap="none" rtlCol="0">
            <a:spAutoFit/>
          </a:bodyPr>
          <a:lstStyle/>
          <a:p>
            <a:r>
              <a:rPr lang="en-GB" sz="1400" dirty="0">
                <a:latin typeface="Comic Sans MS" panose="030F0702030302020204" pitchFamily="66" charset="0"/>
              </a:rPr>
              <a:t>Q</a:t>
            </a:r>
          </a:p>
        </p:txBody>
      </p:sp>
      <p:sp>
        <p:nvSpPr>
          <p:cNvPr id="96" name="Oval 95"/>
          <p:cNvSpPr/>
          <p:nvPr/>
        </p:nvSpPr>
        <p:spPr>
          <a:xfrm>
            <a:off x="4724400" y="2743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1066800" y="4079174"/>
            <a:ext cx="2667000" cy="457200"/>
            <a:chOff x="1066800" y="4114800"/>
            <a:chExt cx="2667000" cy="457200"/>
          </a:xfrm>
        </p:grpSpPr>
        <p:cxnSp>
          <p:nvCxnSpPr>
            <p:cNvPr id="10" name="Straight Connector 9"/>
            <p:cNvCxnSpPr/>
            <p:nvPr/>
          </p:nvCxnSpPr>
          <p:spPr>
            <a:xfrm>
              <a:off x="1066800" y="4572000"/>
              <a:ext cx="18288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1905000" y="4114800"/>
              <a:ext cx="18288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3733800" y="4114800"/>
              <a:ext cx="0" cy="2286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1905000" y="4114800"/>
              <a:ext cx="0" cy="2286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1066800" y="43434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2895600" y="4343400"/>
              <a:ext cx="838200" cy="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1066800" y="4343400"/>
              <a:ext cx="0" cy="2286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895600" y="4343400"/>
              <a:ext cx="0" cy="228600"/>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p:cNvCxnSpPr/>
          <p:nvPr/>
        </p:nvCxnSpPr>
        <p:spPr>
          <a:xfrm flipH="1">
            <a:off x="5783283" y="2113808"/>
            <a:ext cx="985652" cy="26125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757058" y="1805050"/>
            <a:ext cx="2386942"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The particle will be ‘x + l’ below P</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We know that x = </a:t>
            </a:r>
            <a:r>
              <a:rPr lang="en-GB" sz="1400" baseline="30000" dirty="0">
                <a:solidFill>
                  <a:srgbClr val="FF0000"/>
                </a:solidFill>
                <a:latin typeface="Comic Sans MS" panose="030F0702030302020204" pitchFamily="66" charset="0"/>
                <a:sym typeface="Wingdings" panose="05000000000000000000" pitchFamily="2" charset="2"/>
              </a:rPr>
              <a:t>5l</a:t>
            </a:r>
            <a:r>
              <a:rPr lang="en-GB" sz="1400" dirty="0">
                <a:solidFill>
                  <a:srgbClr val="FF0000"/>
                </a:solidFill>
                <a:latin typeface="Comic Sans MS" panose="030F0702030302020204" pitchFamily="66" charset="0"/>
                <a:sym typeface="Wingdings" panose="05000000000000000000" pitchFamily="2" charset="2"/>
              </a:rPr>
              <a:t>/</a:t>
            </a:r>
            <a:r>
              <a:rPr lang="en-GB" sz="1400" baseline="-25000" dirty="0">
                <a:solidFill>
                  <a:srgbClr val="FF0000"/>
                </a:solidFill>
                <a:latin typeface="Comic Sans MS" panose="030F0702030302020204" pitchFamily="66" charset="0"/>
                <a:sym typeface="Wingdings" panose="05000000000000000000" pitchFamily="2" charset="2"/>
              </a:rPr>
              <a:t>4</a:t>
            </a:r>
            <a:endParaRPr lang="en-GB" sz="14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9" name="TextBox 18"/>
              <p:cNvSpPr txBox="1"/>
              <p:nvPr/>
            </p:nvSpPr>
            <p:spPr>
              <a:xfrm>
                <a:off x="7647708" y="2844141"/>
                <a:ext cx="662168" cy="5000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400" i="1" smtClean="0">
                              <a:latin typeface="Cambria Math" panose="02040503050406030204" pitchFamily="18" charset="0"/>
                            </a:rPr>
                          </m:ctrlPr>
                        </m:fPr>
                        <m:num>
                          <m:r>
                            <a:rPr lang="en-GB" sz="1400" b="0" i="1" smtClean="0">
                              <a:latin typeface="Cambria Math"/>
                            </a:rPr>
                            <m:t>5</m:t>
                          </m:r>
                          <m:r>
                            <a:rPr lang="en-GB" sz="1400" b="0" i="1" smtClean="0">
                              <a:latin typeface="Cambria Math"/>
                            </a:rPr>
                            <m:t>𝑙</m:t>
                          </m:r>
                        </m:num>
                        <m:den>
                          <m:r>
                            <a:rPr lang="en-GB" sz="1400" b="0" i="1" smtClean="0">
                              <a:latin typeface="Cambria Math"/>
                            </a:rPr>
                            <m:t>4</m:t>
                          </m:r>
                        </m:den>
                      </m:f>
                      <m:r>
                        <a:rPr lang="en-GB" sz="1400" b="0" i="1" smtClean="0">
                          <a:latin typeface="Cambria Math"/>
                        </a:rPr>
                        <m:t>+</m:t>
                      </m:r>
                      <m:r>
                        <a:rPr lang="en-GB" sz="1400" b="0" i="1" smtClean="0">
                          <a:latin typeface="Cambria Math"/>
                        </a:rPr>
                        <m:t>𝑙</m:t>
                      </m:r>
                    </m:oMath>
                  </m:oMathPara>
                </a14:m>
                <a:endParaRPr lang="en-GB" sz="1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7647708" y="2844141"/>
                <a:ext cx="662168" cy="500009"/>
              </a:xfrm>
              <a:prstGeom prst="rect">
                <a:avLst/>
              </a:prstGeom>
              <a:blipFill rotWithShape="1">
                <a:blip r:embed="rId9"/>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7696200" y="3429000"/>
                <a:ext cx="574388" cy="5142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m:t>
                      </m:r>
                      <m:f>
                        <m:fPr>
                          <m:ctrlPr>
                            <a:rPr lang="en-GB" sz="1400" i="1" smtClean="0">
                              <a:latin typeface="Cambria Math" panose="02040503050406030204" pitchFamily="18" charset="0"/>
                            </a:rPr>
                          </m:ctrlPr>
                        </m:fPr>
                        <m:num>
                          <m:r>
                            <a:rPr lang="en-GB" sz="1400" b="0" i="1" smtClean="0">
                              <a:latin typeface="Cambria Math"/>
                            </a:rPr>
                            <m:t>9</m:t>
                          </m:r>
                          <m:r>
                            <a:rPr lang="en-GB" sz="1400" b="0" i="1" smtClean="0">
                              <a:latin typeface="Cambria Math"/>
                            </a:rPr>
                            <m:t>𝑙</m:t>
                          </m:r>
                        </m:num>
                        <m:den>
                          <m:r>
                            <a:rPr lang="en-GB" sz="1400" b="0" i="1" smtClean="0">
                              <a:latin typeface="Cambria Math"/>
                            </a:rPr>
                            <m:t>4</m:t>
                          </m:r>
                        </m:den>
                      </m:f>
                    </m:oMath>
                  </m:oMathPara>
                </a14:m>
                <a:endParaRPr lang="en-GB" sz="1400" dirty="0"/>
              </a:p>
            </p:txBody>
          </p:sp>
        </mc:Choice>
        <mc:Fallback xmlns="">
          <p:sp>
            <p:nvSpPr>
              <p:cNvPr id="104" name="TextBox 103"/>
              <p:cNvSpPr txBox="1">
                <a:spLocks noRot="1" noChangeAspect="1" noMove="1" noResize="1" noEditPoints="1" noAdjustHandles="1" noChangeArrowheads="1" noChangeShapeType="1" noTextEdit="1"/>
              </p:cNvSpPr>
              <p:nvPr/>
            </p:nvSpPr>
            <p:spPr>
              <a:xfrm>
                <a:off x="7696200" y="3429000"/>
                <a:ext cx="574388" cy="514243"/>
              </a:xfrm>
              <a:prstGeom prst="rect">
                <a:avLst/>
              </a:prstGeom>
              <a:blipFill rotWithShape="1">
                <a:blip r:embed="rId10"/>
                <a:stretch>
                  <a:fillRect/>
                </a:stretch>
              </a:blipFill>
            </p:spPr>
            <p:txBody>
              <a:bodyPr/>
              <a:lstStyle/>
              <a:p>
                <a:r>
                  <a:rPr lang="en-GB">
                    <a:noFill/>
                  </a:rPr>
                  <a:t> </a:t>
                </a:r>
              </a:p>
            </p:txBody>
          </p:sp>
        </mc:Fallback>
      </mc:AlternateContent>
      <p:sp>
        <p:nvSpPr>
          <p:cNvPr id="20" name="Rectangle 19"/>
          <p:cNvSpPr/>
          <p:nvPr/>
        </p:nvSpPr>
        <p:spPr>
          <a:xfrm>
            <a:off x="7696200" y="3429000"/>
            <a:ext cx="609600" cy="533400"/>
          </a:xfrm>
          <a:prstGeom prst="rect">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51022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linds(vertical)">
                                      <p:cBhvr>
                                        <p:cTn id="12" dur="500"/>
                                        <p:tgtEl>
                                          <p:spTgt spid="3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blinds(horizontal)">
                                      <p:cBhvr>
                                        <p:cTn id="15" dur="500"/>
                                        <p:tgtEl>
                                          <p:spTgt spid="39"/>
                                        </p:tgtEl>
                                      </p:cBhvr>
                                    </p:animEffect>
                                  </p:childTnLst>
                                </p:cTn>
                              </p:par>
                              <p:par>
                                <p:cTn id="16" presetID="3" presetClass="entr" presetSubtype="1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linds(horizontal)">
                                      <p:cBhvr>
                                        <p:cTn id="18" dur="500"/>
                                        <p:tgtEl>
                                          <p:spTgt spid="40"/>
                                        </p:tgtEl>
                                      </p:cBhvr>
                                    </p:animEffect>
                                  </p:childTnLst>
                                </p:cTn>
                              </p:par>
                              <p:par>
                                <p:cTn id="19" presetID="3" presetClass="entr" presetSubtype="10"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linds(horizontal)">
                                      <p:cBhvr>
                                        <p:cTn id="21" dur="500"/>
                                        <p:tgtEl>
                                          <p:spTgt spid="41"/>
                                        </p:tgtEl>
                                      </p:cBhvr>
                                    </p:animEffect>
                                  </p:childTnLst>
                                </p:cTn>
                              </p:par>
                              <p:par>
                                <p:cTn id="22" presetID="3" presetClass="entr" presetSubtype="1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linds(horizontal)">
                                      <p:cBhvr>
                                        <p:cTn id="24" dur="500"/>
                                        <p:tgtEl>
                                          <p:spTgt spid="42"/>
                                        </p:tgtEl>
                                      </p:cBhvr>
                                    </p:animEffect>
                                  </p:childTnLst>
                                </p:cTn>
                              </p:par>
                              <p:par>
                                <p:cTn id="25" presetID="3" presetClass="entr" presetSubtype="10" fill="hold"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blinds(horizontal)">
                                      <p:cBhvr>
                                        <p:cTn id="27" dur="500"/>
                                        <p:tgtEl>
                                          <p:spTgt spid="43"/>
                                        </p:tgtEl>
                                      </p:cBhvr>
                                    </p:animEffect>
                                  </p:childTnLst>
                                </p:cTn>
                              </p:par>
                              <p:par>
                                <p:cTn id="28" presetID="3" presetClass="entr" presetSubtype="1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blinds(horizontal)">
                                      <p:cBhvr>
                                        <p:cTn id="30" dur="500"/>
                                        <p:tgtEl>
                                          <p:spTgt spid="44"/>
                                        </p:tgtEl>
                                      </p:cBhvr>
                                    </p:animEffect>
                                  </p:childTnLst>
                                </p:cTn>
                              </p:par>
                              <p:par>
                                <p:cTn id="31" presetID="3" presetClass="entr" presetSubtype="5"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blinds(vertical)">
                                      <p:cBhvr>
                                        <p:cTn id="33" dur="500"/>
                                        <p:tgtEl>
                                          <p:spTgt spid="45"/>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blinds(horizontal)">
                                      <p:cBhvr>
                                        <p:cTn id="36" dur="500"/>
                                        <p:tgtEl>
                                          <p:spTgt spid="4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linds(horizontal)">
                                      <p:cBhvr>
                                        <p:cTn id="39" dur="500"/>
                                        <p:tgtEl>
                                          <p:spTgt spid="4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blinds(horizontal)">
                                      <p:cBhvr>
                                        <p:cTn id="45" dur="500"/>
                                        <p:tgtEl>
                                          <p:spTgt spid="49"/>
                                        </p:tgtEl>
                                      </p:cBhvr>
                                    </p:animEffect>
                                  </p:childTnLst>
                                </p:cTn>
                              </p:par>
                              <p:par>
                                <p:cTn id="46" presetID="3" presetClass="entr" presetSubtype="10"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blinds(horizontal)">
                                      <p:cBhvr>
                                        <p:cTn id="48" dur="500"/>
                                        <p:tgtEl>
                                          <p:spTgt spid="54"/>
                                        </p:tgtEl>
                                      </p:cBhvr>
                                    </p:animEffect>
                                  </p:childTnLst>
                                </p:cTn>
                              </p:par>
                              <p:par>
                                <p:cTn id="49" presetID="3" presetClass="entr" presetSubtype="10" fill="hold" nodeType="with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blinds(horizontal)">
                                      <p:cBhvr>
                                        <p:cTn id="51" dur="500"/>
                                        <p:tgtEl>
                                          <p:spTgt spid="55"/>
                                        </p:tgtEl>
                                      </p:cBhvr>
                                    </p:animEffect>
                                  </p:childTnLst>
                                </p:cTn>
                              </p:par>
                              <p:par>
                                <p:cTn id="52" presetID="3" presetClass="entr" presetSubtype="10" fill="hold" nodeType="withEffect">
                                  <p:stCondLst>
                                    <p:cond delay="0"/>
                                  </p:stCondLst>
                                  <p:childTnLst>
                                    <p:set>
                                      <p:cBhvr>
                                        <p:cTn id="53" dur="1" fill="hold">
                                          <p:stCondLst>
                                            <p:cond delay="0"/>
                                          </p:stCondLst>
                                        </p:cTn>
                                        <p:tgtEl>
                                          <p:spTgt spid="56"/>
                                        </p:tgtEl>
                                        <p:attrNameLst>
                                          <p:attrName>style.visibility</p:attrName>
                                        </p:attrNameLst>
                                      </p:cBhvr>
                                      <p:to>
                                        <p:strVal val="visible"/>
                                      </p:to>
                                    </p:set>
                                    <p:animEffect transition="in" filter="blinds(horizontal)">
                                      <p:cBhvr>
                                        <p:cTn id="54" dur="500"/>
                                        <p:tgtEl>
                                          <p:spTgt spid="56"/>
                                        </p:tgtEl>
                                      </p:cBhvr>
                                    </p:animEffect>
                                  </p:childTnLst>
                                </p:cTn>
                              </p:par>
                              <p:par>
                                <p:cTn id="55" presetID="3" presetClass="entr" presetSubtype="1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blinds(horizontal)">
                                      <p:cBhvr>
                                        <p:cTn id="57" dur="500"/>
                                        <p:tgtEl>
                                          <p:spTgt spid="57"/>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blinds(horizontal)">
                                      <p:cBhvr>
                                        <p:cTn id="60" dur="500"/>
                                        <p:tgtEl>
                                          <p:spTgt spid="58"/>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blinds(horizontal)">
                                      <p:cBhvr>
                                        <p:cTn id="63" dur="500"/>
                                        <p:tgtEl>
                                          <p:spTgt spid="59"/>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blinds(horizontal)">
                                      <p:cBhvr>
                                        <p:cTn id="66" dur="500"/>
                                        <p:tgtEl>
                                          <p:spTgt spid="60"/>
                                        </p:tgtEl>
                                      </p:cBhvr>
                                    </p:animEffect>
                                  </p:childTnLst>
                                </p:cTn>
                              </p:par>
                              <p:par>
                                <p:cTn id="67" presetID="3" presetClass="entr" presetSubtype="1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blinds(horizontal)">
                                      <p:cBhvr>
                                        <p:cTn id="69" dur="500"/>
                                        <p:tgtEl>
                                          <p:spTgt spid="61"/>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blinds(horizontal)">
                                      <p:cBhvr>
                                        <p:cTn id="72" dur="500"/>
                                        <p:tgtEl>
                                          <p:spTgt spid="62"/>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blinds(horizontal)">
                                      <p:cBhvr>
                                        <p:cTn id="75" dur="500"/>
                                        <p:tgtEl>
                                          <p:spTgt spid="63"/>
                                        </p:tgtEl>
                                      </p:cBhvr>
                                    </p:animEffect>
                                  </p:childTnLst>
                                </p:cTn>
                              </p:par>
                              <p:par>
                                <p:cTn id="76" presetID="3" presetClass="entr" presetSubtype="10" fill="hold" nodeType="with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blinds(horizontal)">
                                      <p:cBhvr>
                                        <p:cTn id="78" dur="500"/>
                                        <p:tgtEl>
                                          <p:spTgt spid="64"/>
                                        </p:tgtEl>
                                      </p:cBhvr>
                                    </p:animEffect>
                                  </p:childTnLst>
                                </p:cTn>
                              </p:par>
                              <p:par>
                                <p:cTn id="79" presetID="3" presetClass="entr" presetSubtype="10" fill="hold" nodeType="with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blinds(horizontal)">
                                      <p:cBhvr>
                                        <p:cTn id="81" dur="500"/>
                                        <p:tgtEl>
                                          <p:spTgt spid="92"/>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blinds(horizontal)">
                                      <p:cBhvr>
                                        <p:cTn id="84" dur="500"/>
                                        <p:tgtEl>
                                          <p:spTgt spid="95"/>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Effect transition="in" filter="blinds(horizontal)">
                                      <p:cBhvr>
                                        <p:cTn id="87" dur="500"/>
                                        <p:tgtEl>
                                          <p:spTgt spid="9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blinds(horizontal)">
                                      <p:cBhvr>
                                        <p:cTn id="92" dur="500"/>
                                        <p:tgtEl>
                                          <p:spTgt spid="17"/>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18">
                                            <p:txEl>
                                              <p:pRg st="0" end="0"/>
                                            </p:txEl>
                                          </p:spTgt>
                                        </p:tgtEl>
                                        <p:attrNameLst>
                                          <p:attrName>style.visibility</p:attrName>
                                        </p:attrNameLst>
                                      </p:cBhvr>
                                      <p:to>
                                        <p:strVal val="visible"/>
                                      </p:to>
                                    </p:set>
                                    <p:animEffect transition="in" filter="blinds(horizontal)">
                                      <p:cBhvr>
                                        <p:cTn id="97" dur="500"/>
                                        <p:tgtEl>
                                          <p:spTgt spid="18">
                                            <p:txEl>
                                              <p:pRg st="0" end="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18">
                                            <p:txEl>
                                              <p:pRg st="2" end="2"/>
                                            </p:txEl>
                                          </p:spTgt>
                                        </p:tgtEl>
                                        <p:attrNameLst>
                                          <p:attrName>style.visibility</p:attrName>
                                        </p:attrNameLst>
                                      </p:cBhvr>
                                      <p:to>
                                        <p:strVal val="visible"/>
                                      </p:to>
                                    </p:set>
                                    <p:animEffect transition="in" filter="blinds(horizontal)">
                                      <p:cBhvr>
                                        <p:cTn id="102" dur="500"/>
                                        <p:tgtEl>
                                          <p:spTgt spid="18">
                                            <p:txEl>
                                              <p:pRg st="2" end="2"/>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blinds(horizontal)">
                                      <p:cBhvr>
                                        <p:cTn id="107" dur="500"/>
                                        <p:tgtEl>
                                          <p:spTgt spid="19"/>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104"/>
                                        </p:tgtEl>
                                        <p:attrNameLst>
                                          <p:attrName>style.visibility</p:attrName>
                                        </p:attrNameLst>
                                      </p:cBhvr>
                                      <p:to>
                                        <p:strVal val="visible"/>
                                      </p:to>
                                    </p:set>
                                    <p:animEffect transition="in" filter="blinds(horizontal)">
                                      <p:cBhvr>
                                        <p:cTn id="112" dur="500"/>
                                        <p:tgtEl>
                                          <p:spTgt spid="104"/>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0"/>
                                        </p:tgtEl>
                                        <p:attrNameLst>
                                          <p:attrName>style.visibility</p:attrName>
                                        </p:attrNameLst>
                                      </p:cBhvr>
                                      <p:to>
                                        <p:strVal val="visible"/>
                                      </p:to>
                                    </p:set>
                                    <p:animEffect transition="in" filter="blinds(horizontal)">
                                      <p:cBhvr>
                                        <p:cTn id="1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6" grpId="0"/>
      <p:bldP spid="47" grpId="0"/>
      <p:bldP spid="48" grpId="0"/>
      <p:bldP spid="49" grpId="0"/>
      <p:bldP spid="58" grpId="0"/>
      <p:bldP spid="59" grpId="0"/>
      <p:bldP spid="60" grpId="0"/>
      <p:bldP spid="62" grpId="0"/>
      <p:bldP spid="63" grpId="0"/>
      <p:bldP spid="95" grpId="0"/>
      <p:bldP spid="96" grpId="0" animBg="1"/>
      <p:bldP spid="19" grpId="0"/>
      <p:bldP spid="104" grpId="0"/>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One end, A, of a light elastic string, AB, of natural length 0.6m and modulus of elasticity 10N, is fixed to a point on a fixed rough plane inclined at an angle </a:t>
                </a:r>
                <a14:m>
                  <m:oMath xmlns:m="http://schemas.openxmlformats.org/officeDocument/2006/math">
                    <m:r>
                      <a:rPr lang="en-GB" sz="1400" i="1" smtClean="0">
                        <a:latin typeface="Cambria Math" panose="02040503050406030204" pitchFamily="18" charset="0"/>
                        <a:ea typeface="Cambria Math" panose="02040503050406030204" pitchFamily="18" charset="0"/>
                      </a:rPr>
                      <m:t>𝜃</m:t>
                    </m:r>
                  </m:oMath>
                </a14:m>
                <a:r>
                  <a:rPr lang="en-GB" sz="1400" dirty="0">
                    <a:latin typeface="Comic Sans MS" pitchFamily="66" charset="0"/>
                  </a:rPr>
                  <a:t> to the horizontal, where </a:t>
                </a:r>
                <a14:m>
                  <m:oMath xmlns:m="http://schemas.openxmlformats.org/officeDocument/2006/math">
                    <m:r>
                      <a:rPr lang="en-US" sz="1400" b="0" i="1" smtClean="0">
                        <a:latin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4</m:t>
                        </m:r>
                      </m:num>
                      <m:den>
                        <m:r>
                          <a:rPr lang="en-US" sz="1400" b="0" i="1" smtClean="0">
                            <a:latin typeface="Cambria Math" panose="02040503050406030204" pitchFamily="18" charset="0"/>
                            <a:ea typeface="Cambria Math" panose="02040503050406030204" pitchFamily="18" charset="0"/>
                          </a:rPr>
                          <m:t>5</m:t>
                        </m:r>
                      </m:den>
                    </m:f>
                  </m:oMath>
                </a14:m>
                <a:r>
                  <a:rPr lang="en-GB" sz="1400" dirty="0">
                    <a:latin typeface="Comic Sans MS" pitchFamily="66" charset="0"/>
                  </a:rPr>
                  <a:t>. A ball of mass 3kg is attached to the end, B, of the string. The coefficient of friction, </a:t>
                </a:r>
                <a14:m>
                  <m:oMath xmlns:m="http://schemas.openxmlformats.org/officeDocument/2006/math">
                    <m:r>
                      <a:rPr lang="en-GB" sz="1400" i="1" smtClean="0">
                        <a:latin typeface="Cambria Math" panose="02040503050406030204" pitchFamily="18" charset="0"/>
                        <a:ea typeface="Cambria Math" panose="02040503050406030204" pitchFamily="18" charset="0"/>
                      </a:rPr>
                      <m:t>𝜇</m:t>
                    </m:r>
                  </m:oMath>
                </a14:m>
                <a:r>
                  <a:rPr lang="en-GB" sz="1400" dirty="0">
                    <a:latin typeface="Comic Sans MS" pitchFamily="66" charset="0"/>
                  </a:rPr>
                  <a:t>, between the ball and the plane is </a:t>
                </a:r>
                <a14:m>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GB" sz="1400" dirty="0">
                    <a:latin typeface="Comic Sans MS" pitchFamily="66" charset="0"/>
                  </a:rPr>
                  <a:t>. The ball rests in limiting equilibrium, on the point of sliding down the plane, with AB along the line of greatest slope.</a:t>
                </a:r>
              </a:p>
              <a:p>
                <a:pPr marL="0" indent="0" algn="ctr">
                  <a:buNone/>
                </a:pPr>
                <a:endParaRPr lang="en-US" sz="1400" dirty="0">
                  <a:latin typeface="Comic Sans MS" pitchFamily="66" charset="0"/>
                </a:endParaRPr>
              </a:p>
              <a:p>
                <a:pPr algn="ctr">
                  <a:buAutoNum type="alphaLcParenR"/>
                </a:pPr>
                <a:r>
                  <a:rPr lang="en-US" sz="1400" dirty="0">
                    <a:latin typeface="Comic Sans MS" pitchFamily="66" charset="0"/>
                  </a:rPr>
                  <a:t>Find the tension in the string, and its length</a:t>
                </a:r>
              </a:p>
              <a:p>
                <a:pPr algn="ctr">
                  <a:buAutoNum type="alphaLcParenR"/>
                </a:pPr>
                <a:r>
                  <a:rPr lang="en-US" sz="1400" dirty="0">
                    <a:latin typeface="Comic Sans MS" pitchFamily="66" charset="0"/>
                  </a:rPr>
                  <a:t>If </a:t>
                </a:r>
                <a14:m>
                  <m:oMath xmlns:m="http://schemas.openxmlformats.org/officeDocument/2006/math">
                    <m:r>
                      <a:rPr lang="en-US" sz="1400" i="1" smtClean="0">
                        <a:latin typeface="Cambria Math" panose="02040503050406030204" pitchFamily="18" charset="0"/>
                        <a:ea typeface="Cambria Math" panose="02040503050406030204" pitchFamily="18" charset="0"/>
                      </a:rPr>
                      <m:t>𝜇</m:t>
                    </m:r>
                    <m:r>
                      <a:rPr lang="en-US" sz="1400" b="0" i="1" smtClean="0">
                        <a:latin typeface="Cambria Math" panose="02040503050406030204" pitchFamily="18" charset="0"/>
                        <a:ea typeface="Cambria Math" panose="02040503050406030204" pitchFamily="18" charset="0"/>
                      </a:rPr>
                      <m:t>&gt;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3</m:t>
                        </m:r>
                      </m:den>
                    </m:f>
                  </m:oMath>
                </a14:m>
                <a:r>
                  <a:rPr lang="en-GB" sz="1400" dirty="0">
                    <a:latin typeface="Comic Sans MS" pitchFamily="66" charset="0"/>
                  </a:rPr>
                  <a:t>, state how your answer to a) would change</a:t>
                </a: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548418" cy="5105400"/>
              </a:xfrm>
              <a:blipFill>
                <a:blip r:embed="rId3"/>
                <a:stretch>
                  <a:fillRect t="-239" r="-1203" b="-478"/>
                </a:stretch>
              </a:blipFill>
            </p:spPr>
            <p:txBody>
              <a:bodyPr/>
              <a:lstStyle/>
              <a:p>
                <a:r>
                  <a:rPr lang="en-GB">
                    <a:noFill/>
                  </a:rPr>
                  <a:t> </a:t>
                </a:r>
              </a:p>
            </p:txBody>
          </p:sp>
        </mc:Fallback>
      </mc:AlternateContent>
      <p:pic>
        <p:nvPicPr>
          <p:cNvPr id="5" name="Picture 2" descr="http://s.hswstatic.com/gif/flybar-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p:sp>
        <p:nvSpPr>
          <p:cNvPr id="67" name="TextBox 66"/>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cxnSp>
        <p:nvCxnSpPr>
          <p:cNvPr id="7" name="Straight Connector 6"/>
          <p:cNvCxnSpPr/>
          <p:nvPr/>
        </p:nvCxnSpPr>
        <p:spPr>
          <a:xfrm>
            <a:off x="4648200" y="3429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648200" y="1676400"/>
            <a:ext cx="2971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24750" y="1517650"/>
            <a:ext cx="95250" cy="158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537450" y="1568450"/>
            <a:ext cx="76200" cy="76200"/>
            <a:chOff x="4876800" y="2590800"/>
            <a:chExt cx="76200" cy="76200"/>
          </a:xfrm>
        </p:grpSpPr>
        <p:cxnSp>
          <p:nvCxnSpPr>
            <p:cNvPr id="11" name="Straight Connector 10"/>
            <p:cNvCxnSpPr/>
            <p:nvPr/>
          </p:nvCxnSpPr>
          <p:spPr>
            <a:xfrm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V="1">
            <a:off x="6419850" y="1600200"/>
            <a:ext cx="1155700" cy="692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6445250" y="20383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V="1">
            <a:off x="6026150" y="196850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400800" y="2362200"/>
            <a:ext cx="0" cy="838200"/>
          </a:xfrm>
          <a:prstGeom prst="line">
            <a:avLst/>
          </a:prstGeom>
          <a:ln w="25400">
            <a:solidFill>
              <a:schemeClr val="tx1"/>
            </a:solidFill>
            <a:headEnd type="triangle"/>
            <a:tailEnd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381750" y="2343150"/>
            <a:ext cx="381000" cy="6477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394450" y="2997200"/>
            <a:ext cx="368300" cy="2032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24550" y="23558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5867400" y="1682750"/>
            <a:ext cx="914400" cy="914400"/>
          </a:xfrm>
          <a:prstGeom prst="arc">
            <a:avLst>
              <a:gd name="adj1" fmla="val 3993317"/>
              <a:gd name="adj2" fmla="val 48632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5105400" y="3124200"/>
            <a:ext cx="293670" cy="307777"/>
          </a:xfrm>
          <a:prstGeom prst="rect">
            <a:avLst/>
          </a:prstGeom>
          <a:noFill/>
        </p:spPr>
        <p:txBody>
          <a:bodyPr wrap="none" rtlCol="0">
            <a:spAutoFit/>
          </a:bodyPr>
          <a:lstStyle/>
          <a:p>
            <a:r>
              <a:rPr lang="en-GB" sz="1400" dirty="0">
                <a:latin typeface="Comic Sans MS" panose="030F0702030302020204" pitchFamily="66" charset="0"/>
              </a:rPr>
              <a:t>θ</a:t>
            </a:r>
          </a:p>
        </p:txBody>
      </p:sp>
      <p:sp>
        <p:nvSpPr>
          <p:cNvPr id="24" name="TextBox 23"/>
          <p:cNvSpPr txBox="1"/>
          <p:nvPr/>
        </p:nvSpPr>
        <p:spPr>
          <a:xfrm>
            <a:off x="6335234" y="2529080"/>
            <a:ext cx="279244" cy="276999"/>
          </a:xfrm>
          <a:prstGeom prst="rect">
            <a:avLst/>
          </a:prstGeom>
          <a:noFill/>
        </p:spPr>
        <p:txBody>
          <a:bodyPr wrap="none" rtlCol="0">
            <a:spAutoFit/>
          </a:bodyPr>
          <a:lstStyle/>
          <a:p>
            <a:r>
              <a:rPr lang="en-GB" sz="1200" dirty="0">
                <a:latin typeface="Comic Sans MS" panose="030F0702030302020204" pitchFamily="66" charset="0"/>
              </a:rPr>
              <a:t>θ</a:t>
            </a:r>
          </a:p>
        </p:txBody>
      </p:sp>
      <p:sp>
        <p:nvSpPr>
          <p:cNvPr id="25" name="TextBox 24"/>
          <p:cNvSpPr txBox="1"/>
          <p:nvPr/>
        </p:nvSpPr>
        <p:spPr>
          <a:xfrm>
            <a:off x="6065520" y="2686050"/>
            <a:ext cx="360996" cy="276999"/>
          </a:xfrm>
          <a:prstGeom prst="rect">
            <a:avLst/>
          </a:prstGeom>
          <a:noFill/>
        </p:spPr>
        <p:txBody>
          <a:bodyPr wrap="none" rtlCol="0">
            <a:spAutoFit/>
          </a:bodyPr>
          <a:lstStyle/>
          <a:p>
            <a:r>
              <a:rPr lang="en-GB" sz="1200" dirty="0">
                <a:latin typeface="Comic Sans MS" panose="030F0702030302020204" pitchFamily="66" charset="0"/>
              </a:rPr>
              <a:t>3g</a:t>
            </a:r>
          </a:p>
        </p:txBody>
      </p:sp>
      <p:sp>
        <p:nvSpPr>
          <p:cNvPr id="26" name="TextBox 25"/>
          <p:cNvSpPr txBox="1"/>
          <p:nvPr/>
        </p:nvSpPr>
        <p:spPr>
          <a:xfrm>
            <a:off x="6540500" y="2520950"/>
            <a:ext cx="689612" cy="276999"/>
          </a:xfrm>
          <a:prstGeom prst="rect">
            <a:avLst/>
          </a:prstGeom>
          <a:noFill/>
        </p:spPr>
        <p:txBody>
          <a:bodyPr wrap="none" rtlCol="0">
            <a:spAutoFit/>
          </a:bodyPr>
          <a:lstStyle/>
          <a:p>
            <a:r>
              <a:rPr lang="en-GB" sz="1200" dirty="0">
                <a:latin typeface="Comic Sans MS" panose="030F0702030302020204" pitchFamily="66" charset="0"/>
              </a:rPr>
              <a:t>3gcos</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27" name="TextBox 26"/>
          <p:cNvSpPr txBox="1"/>
          <p:nvPr/>
        </p:nvSpPr>
        <p:spPr>
          <a:xfrm>
            <a:off x="5911850" y="1651000"/>
            <a:ext cx="280846" cy="276999"/>
          </a:xfrm>
          <a:prstGeom prst="rect">
            <a:avLst/>
          </a:prstGeom>
          <a:noFill/>
        </p:spPr>
        <p:txBody>
          <a:bodyPr wrap="none" rtlCol="0">
            <a:spAutoFit/>
          </a:bodyPr>
          <a:lstStyle/>
          <a:p>
            <a:r>
              <a:rPr lang="en-GB" sz="1200" dirty="0">
                <a:latin typeface="Comic Sans MS" panose="030F0702030302020204" pitchFamily="66" charset="0"/>
              </a:rPr>
              <a:t>R</a:t>
            </a:r>
          </a:p>
        </p:txBody>
      </p:sp>
      <p:sp>
        <p:nvSpPr>
          <p:cNvPr id="28" name="TextBox 27"/>
          <p:cNvSpPr txBox="1"/>
          <p:nvPr/>
        </p:nvSpPr>
        <p:spPr>
          <a:xfrm>
            <a:off x="6534150" y="3041650"/>
            <a:ext cx="654346" cy="276999"/>
          </a:xfrm>
          <a:prstGeom prst="rect">
            <a:avLst/>
          </a:prstGeom>
          <a:noFill/>
        </p:spPr>
        <p:txBody>
          <a:bodyPr wrap="none" rtlCol="0">
            <a:spAutoFit/>
          </a:bodyPr>
          <a:lstStyle/>
          <a:p>
            <a:r>
              <a:rPr lang="en-GB" sz="1200" dirty="0">
                <a:latin typeface="Comic Sans MS" panose="030F0702030302020204" pitchFamily="66" charset="0"/>
              </a:rPr>
              <a:t>3gsin</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29" name="TextBox 28"/>
          <p:cNvSpPr txBox="1"/>
          <p:nvPr/>
        </p:nvSpPr>
        <p:spPr>
          <a:xfrm>
            <a:off x="5429250" y="2444750"/>
            <a:ext cx="518091" cy="276999"/>
          </a:xfrm>
          <a:prstGeom prst="rect">
            <a:avLst/>
          </a:prstGeom>
          <a:noFill/>
        </p:spPr>
        <p:txBody>
          <a:bodyPr wrap="none" rtlCol="0">
            <a:spAutoFit/>
          </a:bodyPr>
          <a:lstStyle/>
          <a:p>
            <a:r>
              <a:rPr lang="en-GB" sz="1200" dirty="0">
                <a:latin typeface="Comic Sans MS" panose="030F0702030302020204" pitchFamily="66" charset="0"/>
              </a:rPr>
              <a:t>F</a:t>
            </a:r>
            <a:r>
              <a:rPr lang="en-GB" sz="1200" baseline="-25000" dirty="0">
                <a:latin typeface="Comic Sans MS" panose="030F0702030302020204" pitchFamily="66" charset="0"/>
              </a:rPr>
              <a:t>MAX</a:t>
            </a:r>
          </a:p>
        </p:txBody>
      </p:sp>
      <p:sp>
        <p:nvSpPr>
          <p:cNvPr id="30" name="TextBox 29"/>
          <p:cNvSpPr txBox="1"/>
          <p:nvPr/>
        </p:nvSpPr>
        <p:spPr>
          <a:xfrm>
            <a:off x="6400800" y="1943100"/>
            <a:ext cx="288862" cy="276999"/>
          </a:xfrm>
          <a:prstGeom prst="rect">
            <a:avLst/>
          </a:prstGeom>
          <a:noFill/>
        </p:spPr>
        <p:txBody>
          <a:bodyPr wrap="none" rtlCol="0">
            <a:spAutoFit/>
          </a:bodyPr>
          <a:lstStyle/>
          <a:p>
            <a:r>
              <a:rPr lang="en-GB" sz="1200" dirty="0">
                <a:latin typeface="Comic Sans MS" panose="030F0702030302020204" pitchFamily="66" charset="0"/>
              </a:rPr>
              <a:t>T</a:t>
            </a:r>
            <a:endParaRPr lang="en-GB" sz="1200" baseline="-25000" dirty="0">
              <a:latin typeface="Comic Sans MS" panose="030F0702030302020204" pitchFamily="66" charset="0"/>
            </a:endParaRPr>
          </a:p>
        </p:txBody>
      </p:sp>
      <p:sp>
        <p:nvSpPr>
          <p:cNvPr id="31" name="TextBox 30"/>
          <p:cNvSpPr txBox="1"/>
          <p:nvPr/>
        </p:nvSpPr>
        <p:spPr>
          <a:xfrm>
            <a:off x="7569200" y="1384300"/>
            <a:ext cx="308098" cy="276999"/>
          </a:xfrm>
          <a:prstGeom prst="rect">
            <a:avLst/>
          </a:prstGeom>
          <a:noFill/>
        </p:spPr>
        <p:txBody>
          <a:bodyPr wrap="none" rtlCol="0">
            <a:spAutoFit/>
          </a:bodyPr>
          <a:lstStyle/>
          <a:p>
            <a:r>
              <a:rPr lang="en-GB" sz="12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32" name="TextBox 31"/>
              <p:cNvSpPr txBox="1"/>
              <p:nvPr/>
            </p:nvSpPr>
            <p:spPr>
              <a:xfrm>
                <a:off x="4191000" y="1371600"/>
                <a:ext cx="661143"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𝜇</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US" sz="1400" b="0" i="1" smtClean="0">
                              <a:latin typeface="Cambria Math" panose="02040503050406030204" pitchFamily="18" charset="0"/>
                              <a:ea typeface="Cambria Math"/>
                            </a:rPr>
                            <m:t>1</m:t>
                          </m:r>
                        </m:num>
                        <m:den>
                          <m:r>
                            <a:rPr lang="en-US" sz="1400" b="0" i="1" smtClean="0">
                              <a:latin typeface="Cambria Math" panose="02040503050406030204" pitchFamily="18" charset="0"/>
                              <a:ea typeface="Cambria Math"/>
                            </a:rPr>
                            <m:t>3</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191000" y="1371600"/>
                <a:ext cx="661143" cy="49705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114800" y="19050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λ</m:t>
                      </m:r>
                      <m:r>
                        <a:rPr lang="en-US" sz="1400" b="0" i="1" smtClean="0">
                          <a:latin typeface="Cambria Math" panose="02040503050406030204" pitchFamily="18" charset="0"/>
                          <a:ea typeface="Cambria Math"/>
                        </a:rPr>
                        <m:t>=10</m:t>
                      </m:r>
                      <m:r>
                        <a:rPr lang="en-US" sz="1400" b="0" i="1" smtClean="0">
                          <a:latin typeface="Cambria Math" panose="02040503050406030204" pitchFamily="18" charset="0"/>
                          <a:ea typeface="Cambria Math"/>
                        </a:rPr>
                        <m:t>𝑁</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114800" y="1905000"/>
                <a:ext cx="1066800"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001000" y="16764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𝑆</m:t>
                      </m:r>
                      <m:r>
                        <a:rPr lang="en-US" sz="1100" b="0" i="1" smtClean="0">
                          <a:latin typeface="Cambria Math" panose="02040503050406030204" pitchFamily="18" charset="0"/>
                          <a:ea typeface="Cambria Math"/>
                        </a:rPr>
                        <m:t>𝑖𝑛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US" sz="1100" b="0" i="1" smtClean="0">
                              <a:latin typeface="Cambria Math" panose="02040503050406030204" pitchFamily="18" charset="0"/>
                              <a:ea typeface="Cambria Math"/>
                            </a:rPr>
                            <m:t>4</m:t>
                          </m:r>
                        </m:num>
                        <m:den>
                          <m:r>
                            <a:rPr lang="en-US" sz="1100" b="0" i="1" smtClean="0">
                              <a:latin typeface="Cambria Math" panose="02040503050406030204" pitchFamily="18" charset="0"/>
                              <a:ea typeface="Cambria Math"/>
                            </a:rPr>
                            <m:t>5</m:t>
                          </m:r>
                        </m:den>
                      </m:f>
                    </m:oMath>
                  </m:oMathPara>
                </a14:m>
                <a:endParaRPr lang="en-GB" sz="1100" dirty="0"/>
              </a:p>
            </p:txBody>
          </p:sp>
        </mc:Choice>
        <mc:Fallback xmlns="">
          <p:sp>
            <p:nvSpPr>
              <p:cNvPr id="34" name="TextBox 33"/>
              <p:cNvSpPr txBox="1">
                <a:spLocks noRot="1" noChangeAspect="1" noMove="1" noResize="1" noEditPoints="1" noAdjustHandles="1" noChangeArrowheads="1" noChangeShapeType="1" noTextEdit="1"/>
              </p:cNvSpPr>
              <p:nvPr/>
            </p:nvSpPr>
            <p:spPr>
              <a:xfrm>
                <a:off x="8001000" y="1676400"/>
                <a:ext cx="838200" cy="40921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001000" y="22098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𝐶</m:t>
                      </m:r>
                      <m:r>
                        <a:rPr lang="en-US" sz="1100" b="0" i="1" smtClean="0">
                          <a:latin typeface="Cambria Math" panose="02040503050406030204" pitchFamily="18" charset="0"/>
                          <a:ea typeface="Cambria Math"/>
                        </a:rPr>
                        <m:t>𝑜𝑠</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5</m:t>
                          </m:r>
                        </m:den>
                      </m:f>
                    </m:oMath>
                  </m:oMathPara>
                </a14:m>
                <a:endParaRPr lang="en-GB" sz="11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001000" y="2209800"/>
                <a:ext cx="838200" cy="40921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001000" y="27432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𝑇</m:t>
                      </m:r>
                      <m:r>
                        <a:rPr lang="en-US" sz="1100" b="0" i="1" smtClean="0">
                          <a:latin typeface="Cambria Math" panose="02040503050406030204" pitchFamily="18" charset="0"/>
                          <a:ea typeface="Cambria Math"/>
                        </a:rPr>
                        <m:t>𝑎𝑛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4</m:t>
                          </m:r>
                        </m:num>
                        <m:den>
                          <m:r>
                            <a:rPr lang="en-US" sz="1100" b="0" i="1" smtClean="0">
                              <a:latin typeface="Cambria Math" panose="02040503050406030204" pitchFamily="18" charset="0"/>
                              <a:ea typeface="Cambria Math"/>
                            </a:rPr>
                            <m:t>3</m:t>
                          </m:r>
                        </m:den>
                      </m:f>
                    </m:oMath>
                  </m:oMathPara>
                </a14:m>
                <a:endParaRPr lang="en-GB" sz="1100" dirty="0"/>
              </a:p>
            </p:txBody>
          </p:sp>
        </mc:Choice>
        <mc:Fallback xmlns="">
          <p:sp>
            <p:nvSpPr>
              <p:cNvPr id="36" name="TextBox 35"/>
              <p:cNvSpPr txBox="1">
                <a:spLocks noRot="1" noChangeAspect="1" noMove="1" noResize="1" noEditPoints="1" noAdjustHandles="1" noChangeArrowheads="1" noChangeShapeType="1" noTextEdit="1"/>
              </p:cNvSpPr>
              <p:nvPr/>
            </p:nvSpPr>
            <p:spPr>
              <a:xfrm>
                <a:off x="8001000" y="2743200"/>
                <a:ext cx="838200" cy="409215"/>
              </a:xfrm>
              <a:prstGeom prst="rect">
                <a:avLst/>
              </a:prstGeom>
              <a:blipFill>
                <a:blip r:embed="rId10"/>
                <a:stretch>
                  <a:fillRect/>
                </a:stretch>
              </a:blipFill>
            </p:spPr>
            <p:txBody>
              <a:bodyPr/>
              <a:lstStyle/>
              <a:p>
                <a:r>
                  <a:rPr lang="en-GB">
                    <a:noFill/>
                  </a:rPr>
                  <a:t> </a:t>
                </a:r>
              </a:p>
            </p:txBody>
          </p:sp>
        </mc:Fallback>
      </mc:AlternateContent>
      <p:cxnSp>
        <p:nvCxnSpPr>
          <p:cNvPr id="37" name="Straight Connector 36"/>
          <p:cNvCxnSpPr/>
          <p:nvPr/>
        </p:nvCxnSpPr>
        <p:spPr>
          <a:xfrm flipV="1">
            <a:off x="6781800" y="1763232"/>
            <a:ext cx="871722" cy="522768"/>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086600" y="2057400"/>
            <a:ext cx="532518" cy="276999"/>
          </a:xfrm>
          <a:prstGeom prst="rect">
            <a:avLst/>
          </a:prstGeom>
          <a:noFill/>
        </p:spPr>
        <p:txBody>
          <a:bodyPr wrap="none" rtlCol="0">
            <a:spAutoFit/>
          </a:bodyPr>
          <a:lstStyle/>
          <a:p>
            <a:r>
              <a:rPr lang="en-GB" sz="1200" dirty="0">
                <a:latin typeface="Comic Sans MS" panose="030F0702030302020204" pitchFamily="66" charset="0"/>
              </a:rPr>
              <a:t>0.6m</a:t>
            </a:r>
          </a:p>
        </p:txBody>
      </p:sp>
      <p:sp>
        <p:nvSpPr>
          <p:cNvPr id="39" name="TextBox 38"/>
          <p:cNvSpPr txBox="1"/>
          <p:nvPr/>
        </p:nvSpPr>
        <p:spPr>
          <a:xfrm>
            <a:off x="6019800" y="2133600"/>
            <a:ext cx="282450" cy="276999"/>
          </a:xfrm>
          <a:prstGeom prst="rect">
            <a:avLst/>
          </a:prstGeom>
          <a:noFill/>
        </p:spPr>
        <p:txBody>
          <a:bodyPr wrap="none" rtlCol="0">
            <a:spAutoFit/>
          </a:bodyPr>
          <a:lstStyle/>
          <a:p>
            <a:r>
              <a:rPr lang="en-GB" sz="1200" dirty="0">
                <a:latin typeface="Comic Sans MS" panose="030F0702030302020204" pitchFamily="66" charset="0"/>
              </a:rPr>
              <a:t>B</a:t>
            </a:r>
          </a:p>
        </p:txBody>
      </p:sp>
      <p:sp>
        <p:nvSpPr>
          <p:cNvPr id="40" name="Arc 39"/>
          <p:cNvSpPr/>
          <p:nvPr/>
        </p:nvSpPr>
        <p:spPr>
          <a:xfrm>
            <a:off x="4191000" y="2971800"/>
            <a:ext cx="914400" cy="914400"/>
          </a:xfrm>
          <a:prstGeom prst="arc">
            <a:avLst>
              <a:gd name="adj1" fmla="val 19802567"/>
              <a:gd name="adj2" fmla="val 215658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1" name="Straight Connector 40"/>
          <p:cNvCxnSpPr/>
          <p:nvPr/>
        </p:nvCxnSpPr>
        <p:spPr>
          <a:xfrm flipV="1">
            <a:off x="6470469" y="2281646"/>
            <a:ext cx="320040" cy="191588"/>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94566" y="2323012"/>
            <a:ext cx="276038" cy="276999"/>
          </a:xfrm>
          <a:prstGeom prst="rect">
            <a:avLst/>
          </a:prstGeom>
          <a:noFill/>
        </p:spPr>
        <p:txBody>
          <a:bodyPr wrap="none" rtlCol="0">
            <a:spAutoFit/>
          </a:bodyPr>
          <a:lstStyle/>
          <a:p>
            <a:r>
              <a:rPr lang="en-GB" sz="1200" dirty="0">
                <a:latin typeface="Comic Sans MS" panose="030F0702030302020204" pitchFamily="66" charset="0"/>
              </a:rPr>
              <a:t>x</a:t>
            </a:r>
          </a:p>
        </p:txBody>
      </p:sp>
      <p:sp>
        <p:nvSpPr>
          <p:cNvPr id="43" name="TextBox 42"/>
          <p:cNvSpPr txBox="1"/>
          <p:nvPr/>
        </p:nvSpPr>
        <p:spPr>
          <a:xfrm>
            <a:off x="4137165" y="3448255"/>
            <a:ext cx="4918229" cy="523220"/>
          </a:xfrm>
          <a:prstGeom prst="rect">
            <a:avLst/>
          </a:prstGeom>
          <a:noFill/>
        </p:spPr>
        <p:txBody>
          <a:bodyPr wrap="square" rtlCol="0">
            <a:spAutoFit/>
          </a:bodyPr>
          <a:lstStyle/>
          <a:p>
            <a:r>
              <a:rPr lang="en-US" sz="1400" dirty="0">
                <a:solidFill>
                  <a:srgbClr val="FF0000"/>
                </a:solidFill>
                <a:latin typeface="Comic Sans MS" panose="030F0702030302020204" pitchFamily="66" charset="0"/>
              </a:rPr>
              <a:t>To find the tension, we need the frictional force, and to find this, we need the normal reaction.</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4059125" y="3892984"/>
                <a:ext cx="2459263" cy="307777"/>
              </a:xfrm>
              <a:prstGeom prst="rect">
                <a:avLst/>
              </a:prstGeom>
              <a:noFill/>
            </p:spPr>
            <p:txBody>
              <a:bodyPr wrap="none" rtlCol="0">
                <a:spAutoFit/>
              </a:bodyPr>
              <a:lstStyle/>
              <a:p>
                <a:r>
                  <a:rPr lang="en-US" sz="1400" u="sng" dirty="0">
                    <a:latin typeface="Comic Sans MS" panose="030F0702030302020204" pitchFamily="66" charset="0"/>
                  </a:rPr>
                  <a:t>Resolving Perpendicular </a:t>
                </a:r>
                <a14:m>
                  <m:oMath xmlns:m="http://schemas.openxmlformats.org/officeDocument/2006/math">
                    <m:d>
                      <m:dPr>
                        <m:ctrlPr>
                          <a:rPr lang="en-US" sz="1400" i="1" u="sng" smtClean="0">
                            <a:latin typeface="Cambria Math" panose="02040503050406030204" pitchFamily="18" charset="0"/>
                          </a:rPr>
                        </m:ctrlPr>
                      </m:dPr>
                      <m:e>
                        <m:r>
                          <a:rPr lang="en-US" sz="1400" i="1" u="sng" smtClean="0">
                            <a:latin typeface="Cambria Math" panose="02040503050406030204" pitchFamily="18" charset="0"/>
                            <a:ea typeface="Cambria Math" panose="02040503050406030204" pitchFamily="18" charset="0"/>
                          </a:rPr>
                          <m:t>↖</m:t>
                        </m:r>
                      </m:e>
                    </m:d>
                  </m:oMath>
                </a14:m>
                <a:endParaRPr lang="en-GB" sz="1400" u="sng" dirty="0">
                  <a:latin typeface="Comic Sans MS" panose="030F0702030302020204" pitchFamily="66"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4059125" y="3892984"/>
                <a:ext cx="2459263" cy="307777"/>
              </a:xfrm>
              <a:prstGeom prst="rect">
                <a:avLst/>
              </a:prstGeom>
              <a:blipFill>
                <a:blip r:embed="rId11"/>
                <a:stretch>
                  <a:fillRect l="-744" t="-4000"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5094429" y="4195333"/>
                <a:ext cx="73776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𝐹</m:t>
                      </m:r>
                      <m:r>
                        <a:rPr lang="en-US" sz="1600" b="0" i="1" smtClean="0">
                          <a:latin typeface="Cambria Math" panose="02040503050406030204" pitchFamily="18" charset="0"/>
                        </a:rPr>
                        <m:t>=</m:t>
                      </m:r>
                      <m:r>
                        <a:rPr lang="en-US" sz="1600" b="0" i="1" smtClean="0">
                          <a:latin typeface="Cambria Math" panose="02040503050406030204" pitchFamily="18" charset="0"/>
                        </a:rPr>
                        <m:t>𝑚𝑎</m:t>
                      </m:r>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094429" y="4195333"/>
                <a:ext cx="737766" cy="246221"/>
              </a:xfrm>
              <a:prstGeom prst="rect">
                <a:avLst/>
              </a:prstGeom>
              <a:blipFill>
                <a:blip r:embed="rId12"/>
                <a:stretch>
                  <a:fillRect l="-6612" r="-1653" b="-48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190387" y="4525287"/>
                <a:ext cx="205139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𝑅</m:t>
                      </m:r>
                      <m:r>
                        <a:rPr lang="en-US" sz="1600" b="0" i="1" smtClean="0">
                          <a:latin typeface="Cambria Math" panose="02040503050406030204" pitchFamily="18" charset="0"/>
                        </a:rPr>
                        <m:t>−3</m:t>
                      </m:r>
                      <m:r>
                        <a:rPr lang="en-US" sz="1600" b="0" i="1" smtClean="0">
                          <a:latin typeface="Cambria Math" panose="02040503050406030204" pitchFamily="18" charset="0"/>
                        </a:rPr>
                        <m:t>𝑔𝑐𝑜𝑠</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rPr>
                        <m:t>=(3</m:t>
                      </m:r>
                      <m:r>
                        <a:rPr lang="en-US" sz="1600" b="0" i="1" smtClean="0">
                          <a:latin typeface="Cambria Math" panose="02040503050406030204" pitchFamily="18" charset="0"/>
                        </a:rPr>
                        <m:t>𝑔</m:t>
                      </m:r>
                      <m:r>
                        <a:rPr lang="en-US" sz="1600" b="0" i="1" smtClean="0">
                          <a:latin typeface="Cambria Math" panose="02040503050406030204" pitchFamily="18" charset="0"/>
                        </a:rPr>
                        <m:t>)(0)</m:t>
                      </m:r>
                    </m:oMath>
                  </m:oMathPara>
                </a14:m>
                <a:endParaRPr lang="en-GB" sz="16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190387" y="4525287"/>
                <a:ext cx="2051395" cy="246221"/>
              </a:xfrm>
              <a:prstGeom prst="rect">
                <a:avLst/>
              </a:prstGeom>
              <a:blipFill>
                <a:blip r:embed="rId13"/>
                <a:stretch>
                  <a:fillRect l="-1780" r="-2967" b="-317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088511" y="4872996"/>
                <a:ext cx="1110304"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𝑅</m:t>
                      </m:r>
                      <m:r>
                        <a:rPr lang="en-US" sz="1600" b="0" i="1" smtClean="0">
                          <a:latin typeface="Cambria Math" panose="02040503050406030204" pitchFamily="18" charset="0"/>
                        </a:rPr>
                        <m:t>=3</m:t>
                      </m:r>
                      <m:r>
                        <a:rPr lang="en-US" sz="1600" b="0" i="1" smtClean="0">
                          <a:latin typeface="Cambria Math" panose="02040503050406030204" pitchFamily="18" charset="0"/>
                        </a:rPr>
                        <m:t>𝑔𝑐𝑜𝑠</m:t>
                      </m:r>
                      <m:r>
                        <a:rPr lang="en-US" sz="1600" b="0" i="1" smtClean="0">
                          <a:latin typeface="Cambria Math" panose="02040503050406030204" pitchFamily="18" charset="0"/>
                          <a:ea typeface="Cambria Math" panose="02040503050406030204" pitchFamily="18" charset="0"/>
                        </a:rPr>
                        <m:t>𝜃</m:t>
                      </m:r>
                    </m:oMath>
                  </m:oMathPara>
                </a14:m>
                <a:endParaRPr lang="en-GB" sz="1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088511" y="4872996"/>
                <a:ext cx="1110304" cy="246221"/>
              </a:xfrm>
              <a:prstGeom prst="rect">
                <a:avLst/>
              </a:prstGeom>
              <a:blipFill>
                <a:blip r:embed="rId14"/>
                <a:stretch>
                  <a:fillRect l="-3846" r="-3297" b="-29268"/>
                </a:stretch>
              </a:blipFill>
            </p:spPr>
            <p:txBody>
              <a:bodyPr/>
              <a:lstStyle/>
              <a:p>
                <a:r>
                  <a:rPr lang="en-GB">
                    <a:noFill/>
                  </a:rPr>
                  <a:t> </a:t>
                </a:r>
              </a:p>
            </p:txBody>
          </p:sp>
        </mc:Fallback>
      </mc:AlternateContent>
      <p:sp>
        <p:nvSpPr>
          <p:cNvPr id="50" name="Arc 49"/>
          <p:cNvSpPr/>
          <p:nvPr/>
        </p:nvSpPr>
        <p:spPr>
          <a:xfrm>
            <a:off x="6187440" y="4343400"/>
            <a:ext cx="300445" cy="350520"/>
          </a:xfrm>
          <a:prstGeom prst="arc">
            <a:avLst>
              <a:gd name="adj1" fmla="val 16200000"/>
              <a:gd name="adj2" fmla="val 5424555"/>
            </a:avLst>
          </a:prstGeom>
          <a:ln w="25400">
            <a:solidFill>
              <a:srgbClr val="0000FF"/>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TextBox 50"/>
          <p:cNvSpPr txBox="1"/>
          <p:nvPr/>
        </p:nvSpPr>
        <p:spPr>
          <a:xfrm>
            <a:off x="6456614" y="4368537"/>
            <a:ext cx="1259179"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a:t>
            </a:r>
            <a:endParaRPr lang="en-GB" sz="1400" baseline="-25000" dirty="0">
              <a:solidFill>
                <a:srgbClr val="0000FF"/>
              </a:solidFill>
              <a:latin typeface="Comic Sans MS" panose="030F0702030302020204" pitchFamily="66" charset="0"/>
            </a:endParaRPr>
          </a:p>
        </p:txBody>
      </p:sp>
      <p:sp>
        <p:nvSpPr>
          <p:cNvPr id="52" name="Arc 51"/>
          <p:cNvSpPr/>
          <p:nvPr/>
        </p:nvSpPr>
        <p:spPr>
          <a:xfrm>
            <a:off x="6209211" y="4696097"/>
            <a:ext cx="300445" cy="350520"/>
          </a:xfrm>
          <a:prstGeom prst="arc">
            <a:avLst>
              <a:gd name="adj1" fmla="val 16200000"/>
              <a:gd name="adj2" fmla="val 5424555"/>
            </a:avLst>
          </a:prstGeom>
          <a:ln w="25400">
            <a:solidFill>
              <a:srgbClr val="0000FF"/>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TextBox 52"/>
          <p:cNvSpPr txBox="1"/>
          <p:nvPr/>
        </p:nvSpPr>
        <p:spPr>
          <a:xfrm>
            <a:off x="6417426" y="4721234"/>
            <a:ext cx="1045819"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Calculate</a:t>
            </a:r>
            <a:endParaRPr lang="en-GB" sz="1400" baseline="-25000" dirty="0">
              <a:solidFill>
                <a:srgbClr val="0000FF"/>
              </a:solidFill>
              <a:latin typeface="Comic Sans MS" panose="030F0702030302020204" pitchFamily="66" charset="0"/>
            </a:endParaRPr>
          </a:p>
        </p:txBody>
      </p:sp>
      <p:sp>
        <p:nvSpPr>
          <p:cNvPr id="54" name="TextBox 53"/>
          <p:cNvSpPr txBox="1"/>
          <p:nvPr/>
        </p:nvSpPr>
        <p:spPr>
          <a:xfrm>
            <a:off x="4076543" y="5181852"/>
            <a:ext cx="1497526" cy="307777"/>
          </a:xfrm>
          <a:prstGeom prst="rect">
            <a:avLst/>
          </a:prstGeom>
          <a:noFill/>
        </p:spPr>
        <p:txBody>
          <a:bodyPr wrap="none" rtlCol="0">
            <a:spAutoFit/>
          </a:bodyPr>
          <a:lstStyle/>
          <a:p>
            <a:r>
              <a:rPr lang="en-US" sz="1400" u="sng" dirty="0">
                <a:latin typeface="Comic Sans MS" panose="030F0702030302020204" pitchFamily="66" charset="0"/>
              </a:rPr>
              <a:t>Finding Friction</a:t>
            </a:r>
            <a:endParaRPr lang="en-GB" sz="1400" u="sng"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5" name="TextBox 54"/>
              <p:cNvSpPr txBox="1"/>
              <p:nvPr/>
            </p:nvSpPr>
            <p:spPr>
              <a:xfrm>
                <a:off x="4772211" y="5545162"/>
                <a:ext cx="101188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𝐹</m:t>
                          </m:r>
                        </m:e>
                        <m:sub>
                          <m:r>
                            <a:rPr lang="en-US" sz="1600" b="0" i="1" smtClean="0">
                              <a:latin typeface="Cambria Math" panose="02040503050406030204" pitchFamily="18" charset="0"/>
                            </a:rPr>
                            <m:t>𝑀𝐴𝑋</m:t>
                          </m:r>
                        </m:sub>
                      </m:sSub>
                      <m:r>
                        <a:rPr lang="en-US" sz="1600" b="0" i="1" smtClean="0">
                          <a:latin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𝜇</m:t>
                      </m:r>
                      <m:r>
                        <a:rPr lang="en-US" sz="1600" b="0" i="1" smtClean="0">
                          <a:latin typeface="Cambria Math" panose="02040503050406030204" pitchFamily="18" charset="0"/>
                          <a:ea typeface="Cambria Math" panose="02040503050406030204" pitchFamily="18" charset="0"/>
                        </a:rPr>
                        <m:t>𝑅</m:t>
                      </m:r>
                    </m:oMath>
                  </m:oMathPara>
                </a14:m>
                <a:endParaRPr lang="en-GB" sz="16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772211" y="5545162"/>
                <a:ext cx="1011880" cy="246221"/>
              </a:xfrm>
              <a:prstGeom prst="rect">
                <a:avLst/>
              </a:prstGeom>
              <a:blipFill>
                <a:blip r:embed="rId15"/>
                <a:stretch>
                  <a:fillRect l="-4217" r="-4819" b="-27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4767857" y="5854316"/>
                <a:ext cx="1974387" cy="5532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𝐹</m:t>
                          </m:r>
                        </m:e>
                        <m:sub>
                          <m:r>
                            <a:rPr lang="en-US" sz="1600" b="0" i="1" smtClean="0">
                              <a:latin typeface="Cambria Math" panose="02040503050406030204" pitchFamily="18" charset="0"/>
                            </a:rPr>
                            <m:t>𝑀𝐴𝑋</m:t>
                          </m:r>
                        </m:sub>
                      </m:sSub>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3</m:t>
                              </m:r>
                            </m:den>
                          </m:f>
                        </m:e>
                      </m:d>
                      <m:d>
                        <m:dPr>
                          <m:ctrlPr>
                            <a:rPr lang="en-US" sz="1600" b="0" i="1" smtClean="0">
                              <a:latin typeface="Cambria Math" panose="02040503050406030204" pitchFamily="18" charset="0"/>
                            </a:rPr>
                          </m:ctrlPr>
                        </m:dPr>
                        <m:e>
                          <m:r>
                            <a:rPr lang="en-US" sz="1600" b="0" i="1" smtClean="0">
                              <a:latin typeface="Cambria Math" panose="02040503050406030204" pitchFamily="18" charset="0"/>
                            </a:rPr>
                            <m:t>3</m:t>
                          </m:r>
                          <m:r>
                            <a:rPr lang="en-US" sz="1600" b="0" i="1" smtClean="0">
                              <a:latin typeface="Cambria Math" panose="02040503050406030204" pitchFamily="18" charset="0"/>
                            </a:rPr>
                            <m:t>𝑔𝑐𝑜𝑠</m:t>
                          </m:r>
                          <m:r>
                            <a:rPr lang="en-US" sz="1600" b="0" i="1" smtClean="0">
                              <a:latin typeface="Cambria Math" panose="02040503050406030204" pitchFamily="18" charset="0"/>
                              <a:ea typeface="Cambria Math" panose="02040503050406030204" pitchFamily="18" charset="0"/>
                            </a:rPr>
                            <m:t>𝜃</m:t>
                          </m:r>
                        </m:e>
                      </m:d>
                    </m:oMath>
                  </m:oMathPara>
                </a14:m>
                <a:endParaRPr lang="en-GB" sz="1600" dirty="0"/>
              </a:p>
            </p:txBody>
          </p:sp>
        </mc:Choice>
        <mc:Fallback xmlns="">
          <p:sp>
            <p:nvSpPr>
              <p:cNvPr id="56" name="TextBox 55"/>
              <p:cNvSpPr txBox="1">
                <a:spLocks noRot="1" noChangeAspect="1" noMove="1" noResize="1" noEditPoints="1" noAdjustHandles="1" noChangeArrowheads="1" noChangeShapeType="1" noTextEdit="1"/>
              </p:cNvSpPr>
              <p:nvPr/>
            </p:nvSpPr>
            <p:spPr>
              <a:xfrm>
                <a:off x="4767857" y="5854316"/>
                <a:ext cx="1974387" cy="553228"/>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4763503" y="6442144"/>
                <a:ext cx="116006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1600" i="1" smtClean="0">
                              <a:latin typeface="Cambria Math" panose="02040503050406030204" pitchFamily="18" charset="0"/>
                            </a:rPr>
                          </m:ctrlPr>
                        </m:sSubPr>
                        <m:e>
                          <m:r>
                            <a:rPr lang="en-US" sz="1600" b="0" i="1" smtClean="0">
                              <a:latin typeface="Cambria Math" panose="02040503050406030204" pitchFamily="18" charset="0"/>
                            </a:rPr>
                            <m:t>𝐹</m:t>
                          </m:r>
                        </m:e>
                        <m:sub>
                          <m:r>
                            <a:rPr lang="en-US" sz="1600" b="0" i="1" smtClean="0">
                              <a:latin typeface="Cambria Math" panose="02040503050406030204" pitchFamily="18" charset="0"/>
                            </a:rPr>
                            <m:t>𝑀𝐴𝑋</m:t>
                          </m:r>
                        </m:sub>
                      </m:sSub>
                      <m:r>
                        <a:rPr lang="en-US" sz="1600" b="0" i="1" smtClean="0">
                          <a:latin typeface="Cambria Math" panose="02040503050406030204" pitchFamily="18" charset="0"/>
                        </a:rPr>
                        <m:t>=0.6</m:t>
                      </m:r>
                      <m:r>
                        <a:rPr lang="en-US" sz="1600" b="0" i="1" smtClean="0">
                          <a:latin typeface="Cambria Math" panose="02040503050406030204" pitchFamily="18" charset="0"/>
                        </a:rPr>
                        <m:t>𝑔</m:t>
                      </m:r>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763503" y="6442144"/>
                <a:ext cx="1160061" cy="246221"/>
              </a:xfrm>
              <a:prstGeom prst="rect">
                <a:avLst/>
              </a:prstGeom>
              <a:blipFill>
                <a:blip r:embed="rId17"/>
                <a:stretch>
                  <a:fillRect l="-3141" r="-4188" b="-32500"/>
                </a:stretch>
              </a:blipFill>
            </p:spPr>
            <p:txBody>
              <a:bodyPr/>
              <a:lstStyle/>
              <a:p>
                <a:r>
                  <a:rPr lang="en-GB">
                    <a:noFill/>
                  </a:rPr>
                  <a:t> </a:t>
                </a:r>
              </a:p>
            </p:txBody>
          </p:sp>
        </mc:Fallback>
      </mc:AlternateContent>
      <p:sp>
        <p:nvSpPr>
          <p:cNvPr id="58" name="Arc 57"/>
          <p:cNvSpPr/>
          <p:nvPr/>
        </p:nvSpPr>
        <p:spPr>
          <a:xfrm>
            <a:off x="6644640" y="5704114"/>
            <a:ext cx="304800" cy="448491"/>
          </a:xfrm>
          <a:prstGeom prst="arc">
            <a:avLst>
              <a:gd name="adj1" fmla="val 16200000"/>
              <a:gd name="adj2" fmla="val 5424555"/>
            </a:avLst>
          </a:prstGeom>
          <a:ln w="25400">
            <a:solidFill>
              <a:srgbClr val="0000FF"/>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9" name="TextBox 58"/>
          <p:cNvSpPr txBox="1"/>
          <p:nvPr/>
        </p:nvSpPr>
        <p:spPr>
          <a:xfrm>
            <a:off x="6913814" y="5827222"/>
            <a:ext cx="1259179"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a:t>
            </a:r>
            <a:endParaRPr lang="en-GB" sz="1400" baseline="-25000" dirty="0">
              <a:solidFill>
                <a:srgbClr val="0000FF"/>
              </a:solidFill>
              <a:latin typeface="Comic Sans MS" panose="030F0702030302020204" pitchFamily="66" charset="0"/>
            </a:endParaRPr>
          </a:p>
        </p:txBody>
      </p:sp>
      <p:sp>
        <p:nvSpPr>
          <p:cNvPr id="60" name="Arc 59"/>
          <p:cNvSpPr/>
          <p:nvPr/>
        </p:nvSpPr>
        <p:spPr>
          <a:xfrm>
            <a:off x="6666411" y="6154781"/>
            <a:ext cx="300446" cy="446315"/>
          </a:xfrm>
          <a:prstGeom prst="arc">
            <a:avLst>
              <a:gd name="adj1" fmla="val 16200000"/>
              <a:gd name="adj2" fmla="val 5424555"/>
            </a:avLst>
          </a:prstGeom>
          <a:ln w="25400">
            <a:solidFill>
              <a:srgbClr val="0000FF"/>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1" name="TextBox 60"/>
              <p:cNvSpPr txBox="1"/>
              <p:nvPr/>
            </p:nvSpPr>
            <p:spPr>
              <a:xfrm>
                <a:off x="6865917" y="6162502"/>
                <a:ext cx="2025534"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Calculate (using the value of </a:t>
                </a:r>
                <a14:m>
                  <m:oMath xmlns:m="http://schemas.openxmlformats.org/officeDocument/2006/math">
                    <m:r>
                      <a:rPr lang="en-US" sz="1400" b="0" i="1" smtClean="0">
                        <a:solidFill>
                          <a:srgbClr val="0000FF"/>
                        </a:solidFill>
                        <a:latin typeface="Cambria Math" panose="02040503050406030204" pitchFamily="18" charset="0"/>
                      </a:rPr>
                      <m:t>𝑐𝑜𝑠</m:t>
                    </m:r>
                    <m:r>
                      <a:rPr lang="en-US" sz="1400" b="0" i="1" smtClean="0">
                        <a:solidFill>
                          <a:srgbClr val="0000FF"/>
                        </a:solidFill>
                        <a:latin typeface="Cambria Math" panose="02040503050406030204" pitchFamily="18" charset="0"/>
                        <a:ea typeface="Cambria Math" panose="02040503050406030204" pitchFamily="18" charset="0"/>
                      </a:rPr>
                      <m:t>𝜃</m:t>
                    </m:r>
                  </m:oMath>
                </a14:m>
                <a:r>
                  <a:rPr lang="en-GB" sz="1400" baseline="-25000" dirty="0">
                    <a:solidFill>
                      <a:srgbClr val="0000FF"/>
                    </a:solidFill>
                    <a:latin typeface="Comic Sans MS" panose="030F0702030302020204" pitchFamily="66" charset="0"/>
                  </a:rPr>
                  <a:t> </a:t>
                </a:r>
                <a:r>
                  <a:rPr lang="en-GB" sz="1400" dirty="0">
                    <a:solidFill>
                      <a:srgbClr val="0000FF"/>
                    </a:solidFill>
                    <a:latin typeface="Comic Sans MS" panose="030F0702030302020204" pitchFamily="66" charset="0"/>
                  </a:rPr>
                  <a:t>above)</a:t>
                </a:r>
                <a:endParaRPr lang="en-GB" sz="1400" baseline="-25000" dirty="0">
                  <a:solidFill>
                    <a:srgbClr val="0000FF"/>
                  </a:solidFill>
                  <a:latin typeface="Comic Sans MS" panose="030F0702030302020204" pitchFamily="66" charset="0"/>
                </a:endParaRPr>
              </a:p>
            </p:txBody>
          </p:sp>
        </mc:Choice>
        <mc:Fallback xmlns="">
          <p:sp>
            <p:nvSpPr>
              <p:cNvPr id="61" name="TextBox 60"/>
              <p:cNvSpPr txBox="1">
                <a:spLocks noRot="1" noChangeAspect="1" noMove="1" noResize="1" noEditPoints="1" noAdjustHandles="1" noChangeArrowheads="1" noChangeShapeType="1" noTextEdit="1"/>
              </p:cNvSpPr>
              <p:nvPr/>
            </p:nvSpPr>
            <p:spPr>
              <a:xfrm>
                <a:off x="6865917" y="6162502"/>
                <a:ext cx="2025534" cy="523220"/>
              </a:xfrm>
              <a:prstGeom prst="rect">
                <a:avLst/>
              </a:prstGeom>
              <a:blipFill>
                <a:blip r:embed="rId18"/>
                <a:stretch>
                  <a:fillRect t="-2326" b="-10465"/>
                </a:stretch>
              </a:blipFill>
            </p:spPr>
            <p:txBody>
              <a:bodyPr/>
              <a:lstStyle/>
              <a:p>
                <a:r>
                  <a:rPr lang="en-GB">
                    <a:noFill/>
                  </a:rPr>
                  <a:t> </a:t>
                </a:r>
              </a:p>
            </p:txBody>
          </p:sp>
        </mc:Fallback>
      </mc:AlternateContent>
      <p:sp>
        <p:nvSpPr>
          <p:cNvPr id="62" name="TextBox 61"/>
          <p:cNvSpPr txBox="1"/>
          <p:nvPr/>
        </p:nvSpPr>
        <p:spPr>
          <a:xfrm>
            <a:off x="5841801" y="1698722"/>
            <a:ext cx="504946" cy="184666"/>
          </a:xfrm>
          <a:prstGeom prst="rect">
            <a:avLst/>
          </a:prstGeom>
          <a:noFill/>
        </p:spPr>
        <p:txBody>
          <a:bodyPr wrap="none" lIns="0" tIns="0" rIns="0" bIns="0" rtlCol="0">
            <a:spAutoFit/>
          </a:bodyPr>
          <a:lstStyle/>
          <a:p>
            <a:r>
              <a:rPr lang="en-US" sz="1200" dirty="0">
                <a:solidFill>
                  <a:srgbClr val="0000FF"/>
                </a:solidFill>
                <a:latin typeface="Comic Sans MS" panose="030F0702030302020204" pitchFamily="66" charset="0"/>
              </a:rPr>
              <a:t>3gcos</a:t>
            </a:r>
            <a:r>
              <a:rPr lang="el-GR" sz="1200" dirty="0">
                <a:solidFill>
                  <a:srgbClr val="0000FF"/>
                </a:solidFill>
                <a:latin typeface="Comic Sans MS" panose="030F0702030302020204" pitchFamily="66" charset="0"/>
              </a:rPr>
              <a:t>θ</a:t>
            </a:r>
            <a:endParaRPr lang="en-GB" sz="1200" dirty="0">
              <a:solidFill>
                <a:srgbClr val="0000FF"/>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3" name="TextBox 62"/>
              <p:cNvSpPr txBox="1"/>
              <p:nvPr/>
            </p:nvSpPr>
            <p:spPr>
              <a:xfrm>
                <a:off x="5503732" y="2479744"/>
                <a:ext cx="38940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0.6</m:t>
                      </m:r>
                      <m:r>
                        <a:rPr lang="en-US" sz="1400" b="0" i="1" smtClean="0">
                          <a:latin typeface="Cambria Math" panose="02040503050406030204" pitchFamily="18" charset="0"/>
                        </a:rPr>
                        <m:t>𝑔</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5503732" y="2479744"/>
                <a:ext cx="389401" cy="215444"/>
              </a:xfrm>
              <a:prstGeom prst="rect">
                <a:avLst/>
              </a:prstGeom>
              <a:blipFill>
                <a:blip r:embed="rId19"/>
                <a:stretch>
                  <a:fillRect l="-9375" r="-14063" b="-31429"/>
                </a:stretch>
              </a:blipFill>
            </p:spPr>
            <p:txBody>
              <a:bodyPr/>
              <a:lstStyle/>
              <a:p>
                <a:r>
                  <a:rPr lang="en-GB">
                    <a:noFill/>
                  </a:rPr>
                  <a:t> </a:t>
                </a:r>
              </a:p>
            </p:txBody>
          </p:sp>
        </mc:Fallback>
      </mc:AlternateContent>
      <p:sp>
        <p:nvSpPr>
          <p:cNvPr id="14" name="Oval 13"/>
          <p:cNvSpPr/>
          <p:nvPr/>
        </p:nvSpPr>
        <p:spPr>
          <a:xfrm>
            <a:off x="6302169" y="22423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202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linds(horizontal)">
                                      <p:cBhvr>
                                        <p:cTn id="20" dur="500"/>
                                        <p:tgtEl>
                                          <p:spTgt spid="4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par>
                                <p:cTn id="24" presetID="3" presetClass="entr" presetSubtype="1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blinds(horizontal)">
                                      <p:cBhvr>
                                        <p:cTn id="43" dur="500"/>
                                        <p:tgtEl>
                                          <p:spTgt spid="39"/>
                                        </p:tgtEl>
                                      </p:cBhvr>
                                    </p:animEffect>
                                  </p:childTnLst>
                                </p:cTn>
                              </p:par>
                              <p:par>
                                <p:cTn id="44" presetID="3" presetClass="entr" presetSubtype="1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blinds(horizontal)">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linds(horizontal)">
                                      <p:cBhvr>
                                        <p:cTn id="51" dur="500"/>
                                        <p:tgtEl>
                                          <p:spTgt spid="1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blinds(horizontal)">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linds(horizontal)">
                                      <p:cBhvr>
                                        <p:cTn id="59" dur="500"/>
                                        <p:tgtEl>
                                          <p:spTgt spid="16"/>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linds(horizont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blinds(horizontal)">
                                      <p:cBhvr>
                                        <p:cTn id="67" dur="500"/>
                                        <p:tgtEl>
                                          <p:spTgt spid="37"/>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blinds(horizontal)">
                                      <p:cBhvr>
                                        <p:cTn id="70" dur="500"/>
                                        <p:tgtEl>
                                          <p:spTgt spid="38"/>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blinds(horizontal)">
                                      <p:cBhvr>
                                        <p:cTn id="75" dur="500"/>
                                        <p:tgtEl>
                                          <p:spTgt spid="44"/>
                                        </p:tgtEl>
                                      </p:cBhvr>
                                    </p:animEffect>
                                  </p:childTnLst>
                                </p:cTn>
                              </p:par>
                              <p:par>
                                <p:cTn id="76" presetID="3" presetClass="entr" presetSubtype="10"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blinds(horizontal)">
                                      <p:cBhvr>
                                        <p:cTn id="78" dur="500"/>
                                        <p:tgtEl>
                                          <p:spTgt spid="41"/>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linds(horizontal)">
                                      <p:cBhvr>
                                        <p:cTn id="83" dur="500"/>
                                        <p:tgtEl>
                                          <p:spTgt spid="15"/>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blinds(horizontal)">
                                      <p:cBhvr>
                                        <p:cTn id="86" dur="500"/>
                                        <p:tgtEl>
                                          <p:spTgt spid="30"/>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blinds(horizontal)">
                                      <p:cBhvr>
                                        <p:cTn id="91" dur="500"/>
                                        <p:tgtEl>
                                          <p:spTgt spid="29"/>
                                        </p:tgtEl>
                                      </p:cBhvr>
                                    </p:animEffect>
                                  </p:childTnLst>
                                </p:cTn>
                              </p:par>
                              <p:par>
                                <p:cTn id="92" presetID="3" presetClass="entr" presetSubtype="10"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Effect transition="in" filter="blinds(horizontal)">
                                      <p:cBhvr>
                                        <p:cTn id="94" dur="500"/>
                                        <p:tgtEl>
                                          <p:spTgt spid="20"/>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blinds(horizontal)">
                                      <p:cBhvr>
                                        <p:cTn id="99" dur="500"/>
                                        <p:tgtEl>
                                          <p:spTgt spid="22"/>
                                        </p:tgtEl>
                                      </p:cBhvr>
                                    </p:animEffect>
                                  </p:childTnLst>
                                </p:cTn>
                              </p:par>
                              <p:par>
                                <p:cTn id="100" presetID="3" presetClass="entr" presetSubtype="10" fill="hold" grpId="0"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blinds(horizontal)">
                                      <p:cBhvr>
                                        <p:cTn id="102" dur="500"/>
                                        <p:tgtEl>
                                          <p:spTgt spid="24"/>
                                        </p:tgtEl>
                                      </p:cBhvr>
                                    </p:animEffect>
                                  </p:childTnLst>
                                </p:cTn>
                              </p:par>
                              <p:par>
                                <p:cTn id="103" presetID="3" presetClass="entr" presetSubtype="10" fill="hold"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blinds(horizontal)">
                                      <p:cBhvr>
                                        <p:cTn id="105" dur="500"/>
                                        <p:tgtEl>
                                          <p:spTgt spid="18"/>
                                        </p:tgtEl>
                                      </p:cBhvr>
                                    </p:animEffect>
                                  </p:childTnLst>
                                </p:cTn>
                              </p:par>
                              <p:par>
                                <p:cTn id="106" presetID="3" presetClass="entr" presetSubtype="10" fill="hold"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blinds(horizontal)">
                                      <p:cBhvr>
                                        <p:cTn id="108" dur="500"/>
                                        <p:tgtEl>
                                          <p:spTgt spid="19"/>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grpId="0" nodeType="clickEffect">
                                  <p:stCondLst>
                                    <p:cond delay="0"/>
                                  </p:stCondLst>
                                  <p:childTnLst>
                                    <p:set>
                                      <p:cBhvr>
                                        <p:cTn id="112" dur="1" fill="hold">
                                          <p:stCondLst>
                                            <p:cond delay="0"/>
                                          </p:stCondLst>
                                        </p:cTn>
                                        <p:tgtEl>
                                          <p:spTgt spid="26"/>
                                        </p:tgtEl>
                                        <p:attrNameLst>
                                          <p:attrName>style.visibility</p:attrName>
                                        </p:attrNameLst>
                                      </p:cBhvr>
                                      <p:to>
                                        <p:strVal val="visible"/>
                                      </p:to>
                                    </p:set>
                                    <p:animEffect transition="in" filter="blinds(horizontal)">
                                      <p:cBhvr>
                                        <p:cTn id="113" dur="500"/>
                                        <p:tgtEl>
                                          <p:spTgt spid="26"/>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blinds(horizontal)">
                                      <p:cBhvr>
                                        <p:cTn id="118" dur="500"/>
                                        <p:tgtEl>
                                          <p:spTgt spid="28"/>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ntr" presetSubtype="10" fill="hold" grpId="0" nodeType="clickEffect">
                                  <p:stCondLst>
                                    <p:cond delay="0"/>
                                  </p:stCondLst>
                                  <p:childTnLst>
                                    <p:set>
                                      <p:cBhvr>
                                        <p:cTn id="122" dur="1" fill="hold">
                                          <p:stCondLst>
                                            <p:cond delay="0"/>
                                          </p:stCondLst>
                                        </p:cTn>
                                        <p:tgtEl>
                                          <p:spTgt spid="32"/>
                                        </p:tgtEl>
                                        <p:attrNameLst>
                                          <p:attrName>style.visibility</p:attrName>
                                        </p:attrNameLst>
                                      </p:cBhvr>
                                      <p:to>
                                        <p:strVal val="visible"/>
                                      </p:to>
                                    </p:set>
                                    <p:animEffect transition="in" filter="blinds(horizontal)">
                                      <p:cBhvr>
                                        <p:cTn id="123" dur="500"/>
                                        <p:tgtEl>
                                          <p:spTgt spid="32"/>
                                        </p:tgtEl>
                                      </p:cBhvr>
                                    </p:animEffect>
                                  </p:childTnLst>
                                </p:cTn>
                              </p:par>
                            </p:childTnLst>
                          </p:cTn>
                        </p:par>
                      </p:childTnLst>
                    </p:cTn>
                  </p:par>
                  <p:par>
                    <p:cTn id="124" fill="hold">
                      <p:stCondLst>
                        <p:cond delay="indefinite"/>
                      </p:stCondLst>
                      <p:childTnLst>
                        <p:par>
                          <p:cTn id="125" fill="hold">
                            <p:stCondLst>
                              <p:cond delay="0"/>
                            </p:stCondLst>
                            <p:childTnLst>
                              <p:par>
                                <p:cTn id="126" presetID="3" presetClass="entr" presetSubtype="10" fill="hold" grpId="0" nodeType="clickEffect">
                                  <p:stCondLst>
                                    <p:cond delay="0"/>
                                  </p:stCondLst>
                                  <p:childTnLst>
                                    <p:set>
                                      <p:cBhvr>
                                        <p:cTn id="127" dur="1" fill="hold">
                                          <p:stCondLst>
                                            <p:cond delay="0"/>
                                          </p:stCondLst>
                                        </p:cTn>
                                        <p:tgtEl>
                                          <p:spTgt spid="33"/>
                                        </p:tgtEl>
                                        <p:attrNameLst>
                                          <p:attrName>style.visibility</p:attrName>
                                        </p:attrNameLst>
                                      </p:cBhvr>
                                      <p:to>
                                        <p:strVal val="visible"/>
                                      </p:to>
                                    </p:set>
                                    <p:animEffect transition="in" filter="blinds(horizontal)">
                                      <p:cBhvr>
                                        <p:cTn id="128" dur="500"/>
                                        <p:tgtEl>
                                          <p:spTgt spid="33"/>
                                        </p:tgtEl>
                                      </p:cBhvr>
                                    </p:animEffect>
                                  </p:childTnLst>
                                </p:cTn>
                              </p:par>
                            </p:childTnLst>
                          </p:cTn>
                        </p:par>
                      </p:childTnLst>
                    </p:cTn>
                  </p:par>
                  <p:par>
                    <p:cTn id="129" fill="hold">
                      <p:stCondLst>
                        <p:cond delay="indefinite"/>
                      </p:stCondLst>
                      <p:childTnLst>
                        <p:par>
                          <p:cTn id="130" fill="hold">
                            <p:stCondLst>
                              <p:cond delay="0"/>
                            </p:stCondLst>
                            <p:childTnLst>
                              <p:par>
                                <p:cTn id="131" presetID="3" presetClass="entr" presetSubtype="10" fill="hold" grpId="0"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blinds(horizontal)">
                                      <p:cBhvr>
                                        <p:cTn id="133" dur="500"/>
                                        <p:tgtEl>
                                          <p:spTgt spid="34"/>
                                        </p:tgtEl>
                                      </p:cBhvr>
                                    </p:animEffect>
                                  </p:childTnLst>
                                </p:cTn>
                              </p:par>
                            </p:childTnLst>
                          </p:cTn>
                        </p:par>
                      </p:childTnLst>
                    </p:cTn>
                  </p:par>
                  <p:par>
                    <p:cTn id="134" fill="hold">
                      <p:stCondLst>
                        <p:cond delay="indefinite"/>
                      </p:stCondLst>
                      <p:childTnLst>
                        <p:par>
                          <p:cTn id="135" fill="hold">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35"/>
                                        </p:tgtEl>
                                        <p:attrNameLst>
                                          <p:attrName>style.visibility</p:attrName>
                                        </p:attrNameLst>
                                      </p:cBhvr>
                                      <p:to>
                                        <p:strVal val="visible"/>
                                      </p:to>
                                    </p:set>
                                    <p:animEffect transition="in" filter="blinds(horizontal)">
                                      <p:cBhvr>
                                        <p:cTn id="138" dur="500"/>
                                        <p:tgtEl>
                                          <p:spTgt spid="35"/>
                                        </p:tgtEl>
                                      </p:cBhvr>
                                    </p:animEffect>
                                  </p:childTnLst>
                                </p:cTn>
                              </p:par>
                            </p:childTnLst>
                          </p:cTn>
                        </p:par>
                      </p:childTnLst>
                    </p:cTn>
                  </p:par>
                  <p:par>
                    <p:cTn id="139" fill="hold">
                      <p:stCondLst>
                        <p:cond delay="indefinite"/>
                      </p:stCondLst>
                      <p:childTnLst>
                        <p:par>
                          <p:cTn id="140" fill="hold">
                            <p:stCondLst>
                              <p:cond delay="0"/>
                            </p:stCondLst>
                            <p:childTnLst>
                              <p:par>
                                <p:cTn id="141" presetID="3" presetClass="entr" presetSubtype="10" fill="hold" grpId="0" nodeType="click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blinds(horizontal)">
                                      <p:cBhvr>
                                        <p:cTn id="143" dur="500"/>
                                        <p:tgtEl>
                                          <p:spTgt spid="36"/>
                                        </p:tgtEl>
                                      </p:cBhvr>
                                    </p:animEffect>
                                  </p:childTnLst>
                                </p:cTn>
                              </p:par>
                            </p:childTnLst>
                          </p:cTn>
                        </p:par>
                      </p:childTnLst>
                    </p:cTn>
                  </p:par>
                  <p:par>
                    <p:cTn id="144" fill="hold">
                      <p:stCondLst>
                        <p:cond delay="indefinite"/>
                      </p:stCondLst>
                      <p:childTnLst>
                        <p:par>
                          <p:cTn id="145" fill="hold">
                            <p:stCondLst>
                              <p:cond delay="0"/>
                            </p:stCondLst>
                            <p:childTnLst>
                              <p:par>
                                <p:cTn id="146" presetID="3" presetClass="entr" presetSubtype="10" fill="hold" grpId="0" nodeType="click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blinds(horizontal)">
                                      <p:cBhvr>
                                        <p:cTn id="148" dur="500"/>
                                        <p:tgtEl>
                                          <p:spTgt spid="43"/>
                                        </p:tgtEl>
                                      </p:cBhvr>
                                    </p:animEffect>
                                  </p:childTnLst>
                                </p:cTn>
                              </p:par>
                            </p:childTnLst>
                          </p:cTn>
                        </p:par>
                      </p:childTnLst>
                    </p:cTn>
                  </p:par>
                  <p:par>
                    <p:cTn id="149" fill="hold">
                      <p:stCondLst>
                        <p:cond delay="indefinite"/>
                      </p:stCondLst>
                      <p:childTnLst>
                        <p:par>
                          <p:cTn id="150" fill="hold">
                            <p:stCondLst>
                              <p:cond delay="0"/>
                            </p:stCondLst>
                            <p:childTnLst>
                              <p:par>
                                <p:cTn id="151" presetID="3" presetClass="entr" presetSubtype="10" fill="hold" grpId="0" nodeType="clickEffect">
                                  <p:stCondLst>
                                    <p:cond delay="0"/>
                                  </p:stCondLst>
                                  <p:childTnLst>
                                    <p:set>
                                      <p:cBhvr>
                                        <p:cTn id="152" dur="1" fill="hold">
                                          <p:stCondLst>
                                            <p:cond delay="0"/>
                                          </p:stCondLst>
                                        </p:cTn>
                                        <p:tgtEl>
                                          <p:spTgt spid="45"/>
                                        </p:tgtEl>
                                        <p:attrNameLst>
                                          <p:attrName>style.visibility</p:attrName>
                                        </p:attrNameLst>
                                      </p:cBhvr>
                                      <p:to>
                                        <p:strVal val="visible"/>
                                      </p:to>
                                    </p:set>
                                    <p:animEffect transition="in" filter="blinds(horizontal)">
                                      <p:cBhvr>
                                        <p:cTn id="153" dur="500"/>
                                        <p:tgtEl>
                                          <p:spTgt spid="45"/>
                                        </p:tgtEl>
                                      </p:cBhvr>
                                    </p:animEffect>
                                  </p:childTnLst>
                                </p:cTn>
                              </p:par>
                            </p:childTnLst>
                          </p:cTn>
                        </p:par>
                      </p:childTnLst>
                    </p:cTn>
                  </p:par>
                  <p:par>
                    <p:cTn id="154" fill="hold">
                      <p:stCondLst>
                        <p:cond delay="indefinite"/>
                      </p:stCondLst>
                      <p:childTnLst>
                        <p:par>
                          <p:cTn id="155" fill="hold">
                            <p:stCondLst>
                              <p:cond delay="0"/>
                            </p:stCondLst>
                            <p:childTnLst>
                              <p:par>
                                <p:cTn id="156" presetID="7" presetClass="emph" presetSubtype="2" fill="hold" nodeType="clickEffect">
                                  <p:stCondLst>
                                    <p:cond delay="0"/>
                                  </p:stCondLst>
                                  <p:childTnLst>
                                    <p:animClr clrSpc="rgb" dir="cw">
                                      <p:cBhvr>
                                        <p:cTn id="157" dur="500" fill="hold"/>
                                        <p:tgtEl>
                                          <p:spTgt spid="16"/>
                                        </p:tgtEl>
                                        <p:attrNameLst>
                                          <p:attrName>stroke.color</p:attrName>
                                        </p:attrNameLst>
                                      </p:cBhvr>
                                      <p:to>
                                        <a:schemeClr val="hlink"/>
                                      </p:to>
                                    </p:animClr>
                                    <p:set>
                                      <p:cBhvr>
                                        <p:cTn id="158" dur="500" fill="hold"/>
                                        <p:tgtEl>
                                          <p:spTgt spid="16"/>
                                        </p:tgtEl>
                                        <p:attrNameLst>
                                          <p:attrName>stroke.on</p:attrName>
                                        </p:attrNameLst>
                                      </p:cBhvr>
                                      <p:to>
                                        <p:strVal val="true"/>
                                      </p:to>
                                    </p:set>
                                  </p:childTnLst>
                                </p:cTn>
                              </p:par>
                              <p:par>
                                <p:cTn id="159" presetID="7" presetClass="emph" presetSubtype="2" fill="hold" nodeType="withEffect">
                                  <p:stCondLst>
                                    <p:cond delay="0"/>
                                  </p:stCondLst>
                                  <p:childTnLst>
                                    <p:animClr clrSpc="rgb" dir="cw">
                                      <p:cBhvr>
                                        <p:cTn id="160" dur="500" fill="hold"/>
                                        <p:tgtEl>
                                          <p:spTgt spid="18"/>
                                        </p:tgtEl>
                                        <p:attrNameLst>
                                          <p:attrName>stroke.color</p:attrName>
                                        </p:attrNameLst>
                                      </p:cBhvr>
                                      <p:to>
                                        <a:schemeClr val="hlink"/>
                                      </p:to>
                                    </p:animClr>
                                    <p:set>
                                      <p:cBhvr>
                                        <p:cTn id="161" dur="500" fill="hold"/>
                                        <p:tgtEl>
                                          <p:spTgt spid="18"/>
                                        </p:tgtEl>
                                        <p:attrNameLst>
                                          <p:attrName>stroke.on</p:attrName>
                                        </p:attrNameLst>
                                      </p:cBhvr>
                                      <p:to>
                                        <p:strVal val="true"/>
                                      </p:to>
                                    </p:set>
                                  </p:childTnLst>
                                </p:cTn>
                              </p:par>
                              <p:par>
                                <p:cTn id="162" presetID="3" presetClass="emph" presetSubtype="2" fill="hold" grpId="1" nodeType="withEffect">
                                  <p:stCondLst>
                                    <p:cond delay="0"/>
                                  </p:stCondLst>
                                  <p:childTnLst>
                                    <p:animClr clrSpc="rgb" dir="cw">
                                      <p:cBhvr override="childStyle">
                                        <p:cTn id="163" dur="500" fill="hold"/>
                                        <p:tgtEl>
                                          <p:spTgt spid="27"/>
                                        </p:tgtEl>
                                        <p:attrNameLst>
                                          <p:attrName>style.color</p:attrName>
                                        </p:attrNameLst>
                                      </p:cBhvr>
                                      <p:to>
                                        <a:schemeClr val="hlink"/>
                                      </p:to>
                                    </p:animClr>
                                  </p:childTnLst>
                                </p:cTn>
                              </p:par>
                              <p:par>
                                <p:cTn id="164" presetID="3" presetClass="emph" presetSubtype="2" fill="hold" grpId="1" nodeType="withEffect">
                                  <p:stCondLst>
                                    <p:cond delay="0"/>
                                  </p:stCondLst>
                                  <p:childTnLst>
                                    <p:animClr clrSpc="rgb" dir="cw">
                                      <p:cBhvr override="childStyle">
                                        <p:cTn id="165" dur="500" fill="hold"/>
                                        <p:tgtEl>
                                          <p:spTgt spid="26"/>
                                        </p:tgtEl>
                                        <p:attrNameLst>
                                          <p:attrName>style.color</p:attrName>
                                        </p:attrNameLst>
                                      </p:cBhvr>
                                      <p:to>
                                        <a:schemeClr val="hlink"/>
                                      </p:to>
                                    </p:animClr>
                                  </p:childTnLst>
                                </p:cTn>
                              </p:par>
                            </p:childTnLst>
                          </p:cTn>
                        </p:par>
                      </p:childTnLst>
                    </p:cTn>
                  </p:par>
                  <p:par>
                    <p:cTn id="166" fill="hold">
                      <p:stCondLst>
                        <p:cond delay="indefinite"/>
                      </p:stCondLst>
                      <p:childTnLst>
                        <p:par>
                          <p:cTn id="167" fill="hold">
                            <p:stCondLst>
                              <p:cond delay="0"/>
                            </p:stCondLst>
                            <p:childTnLst>
                              <p:par>
                                <p:cTn id="168" presetID="3" presetClass="entr" presetSubtype="10" fill="hold" grpId="0" nodeType="clickEffect">
                                  <p:stCondLst>
                                    <p:cond delay="0"/>
                                  </p:stCondLst>
                                  <p:childTnLst>
                                    <p:set>
                                      <p:cBhvr>
                                        <p:cTn id="169" dur="1" fill="hold">
                                          <p:stCondLst>
                                            <p:cond delay="0"/>
                                          </p:stCondLst>
                                        </p:cTn>
                                        <p:tgtEl>
                                          <p:spTgt spid="46"/>
                                        </p:tgtEl>
                                        <p:attrNameLst>
                                          <p:attrName>style.visibility</p:attrName>
                                        </p:attrNameLst>
                                      </p:cBhvr>
                                      <p:to>
                                        <p:strVal val="visible"/>
                                      </p:to>
                                    </p:set>
                                    <p:animEffect transition="in" filter="blinds(horizontal)">
                                      <p:cBhvr>
                                        <p:cTn id="170" dur="500"/>
                                        <p:tgtEl>
                                          <p:spTgt spid="46"/>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grpId="0" nodeType="clickEffect">
                                  <p:stCondLst>
                                    <p:cond delay="0"/>
                                  </p:stCondLst>
                                  <p:childTnLst>
                                    <p:set>
                                      <p:cBhvr>
                                        <p:cTn id="174" dur="1" fill="hold">
                                          <p:stCondLst>
                                            <p:cond delay="0"/>
                                          </p:stCondLst>
                                        </p:cTn>
                                        <p:tgtEl>
                                          <p:spTgt spid="50"/>
                                        </p:tgtEl>
                                        <p:attrNameLst>
                                          <p:attrName>style.visibility</p:attrName>
                                        </p:attrNameLst>
                                      </p:cBhvr>
                                      <p:to>
                                        <p:strVal val="visible"/>
                                      </p:to>
                                    </p:set>
                                    <p:animEffect transition="in" filter="blinds(horizontal)">
                                      <p:cBhvr>
                                        <p:cTn id="175" dur="500"/>
                                        <p:tgtEl>
                                          <p:spTgt spid="50"/>
                                        </p:tgtEl>
                                      </p:cBhvr>
                                    </p:animEffect>
                                  </p:childTnLst>
                                </p:cTn>
                              </p:par>
                            </p:childTnLst>
                          </p:cTn>
                        </p:par>
                      </p:childTnLst>
                    </p:cTn>
                  </p:par>
                  <p:par>
                    <p:cTn id="176" fill="hold">
                      <p:stCondLst>
                        <p:cond delay="indefinite"/>
                      </p:stCondLst>
                      <p:childTnLst>
                        <p:par>
                          <p:cTn id="177" fill="hold">
                            <p:stCondLst>
                              <p:cond delay="0"/>
                            </p:stCondLst>
                            <p:childTnLst>
                              <p:par>
                                <p:cTn id="178" presetID="3" presetClass="entr" presetSubtype="10" fill="hold" grpId="0" nodeType="clickEffect">
                                  <p:stCondLst>
                                    <p:cond delay="0"/>
                                  </p:stCondLst>
                                  <p:childTnLst>
                                    <p:set>
                                      <p:cBhvr>
                                        <p:cTn id="179" dur="1" fill="hold">
                                          <p:stCondLst>
                                            <p:cond delay="0"/>
                                          </p:stCondLst>
                                        </p:cTn>
                                        <p:tgtEl>
                                          <p:spTgt spid="51"/>
                                        </p:tgtEl>
                                        <p:attrNameLst>
                                          <p:attrName>style.visibility</p:attrName>
                                        </p:attrNameLst>
                                      </p:cBhvr>
                                      <p:to>
                                        <p:strVal val="visible"/>
                                      </p:to>
                                    </p:set>
                                    <p:animEffect transition="in" filter="blinds(horizontal)">
                                      <p:cBhvr>
                                        <p:cTn id="180" dur="500"/>
                                        <p:tgtEl>
                                          <p:spTgt spid="51"/>
                                        </p:tgtEl>
                                      </p:cBhvr>
                                    </p:animEffect>
                                  </p:childTnLst>
                                </p:cTn>
                              </p:par>
                            </p:childTnLst>
                          </p:cTn>
                        </p:par>
                      </p:childTnLst>
                    </p:cTn>
                  </p:par>
                  <p:par>
                    <p:cTn id="181" fill="hold">
                      <p:stCondLst>
                        <p:cond delay="indefinite"/>
                      </p:stCondLst>
                      <p:childTnLst>
                        <p:par>
                          <p:cTn id="182" fill="hold">
                            <p:stCondLst>
                              <p:cond delay="0"/>
                            </p:stCondLst>
                            <p:childTnLst>
                              <p:par>
                                <p:cTn id="183" presetID="3" presetClass="entr" presetSubtype="10" fill="hold" grpId="0" nodeType="click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blinds(horizontal)">
                                      <p:cBhvr>
                                        <p:cTn id="185" dur="500"/>
                                        <p:tgtEl>
                                          <p:spTgt spid="48"/>
                                        </p:tgtEl>
                                      </p:cBhvr>
                                    </p:animEffect>
                                  </p:childTnLst>
                                </p:cTn>
                              </p:par>
                            </p:childTnLst>
                          </p:cTn>
                        </p:par>
                      </p:childTnLst>
                    </p:cTn>
                  </p:par>
                  <p:par>
                    <p:cTn id="186" fill="hold">
                      <p:stCondLst>
                        <p:cond delay="indefinite"/>
                      </p:stCondLst>
                      <p:childTnLst>
                        <p:par>
                          <p:cTn id="187" fill="hold">
                            <p:stCondLst>
                              <p:cond delay="0"/>
                            </p:stCondLst>
                            <p:childTnLst>
                              <p:par>
                                <p:cTn id="188" presetID="3" presetClass="entr" presetSubtype="10" fill="hold" grpId="0" nodeType="clickEffect">
                                  <p:stCondLst>
                                    <p:cond delay="0"/>
                                  </p:stCondLst>
                                  <p:childTnLst>
                                    <p:set>
                                      <p:cBhvr>
                                        <p:cTn id="189" dur="1" fill="hold">
                                          <p:stCondLst>
                                            <p:cond delay="0"/>
                                          </p:stCondLst>
                                        </p:cTn>
                                        <p:tgtEl>
                                          <p:spTgt spid="52"/>
                                        </p:tgtEl>
                                        <p:attrNameLst>
                                          <p:attrName>style.visibility</p:attrName>
                                        </p:attrNameLst>
                                      </p:cBhvr>
                                      <p:to>
                                        <p:strVal val="visible"/>
                                      </p:to>
                                    </p:set>
                                    <p:animEffect transition="in" filter="blinds(horizontal)">
                                      <p:cBhvr>
                                        <p:cTn id="190" dur="500"/>
                                        <p:tgtEl>
                                          <p:spTgt spid="52"/>
                                        </p:tgtEl>
                                      </p:cBhvr>
                                    </p:animEffect>
                                  </p:childTnLst>
                                </p:cTn>
                              </p:par>
                            </p:childTnLst>
                          </p:cTn>
                        </p:par>
                      </p:childTnLst>
                    </p:cTn>
                  </p:par>
                  <p:par>
                    <p:cTn id="191" fill="hold">
                      <p:stCondLst>
                        <p:cond delay="indefinite"/>
                      </p:stCondLst>
                      <p:childTnLst>
                        <p:par>
                          <p:cTn id="192" fill="hold">
                            <p:stCondLst>
                              <p:cond delay="0"/>
                            </p:stCondLst>
                            <p:childTnLst>
                              <p:par>
                                <p:cTn id="193" presetID="3" presetClass="entr" presetSubtype="10" fill="hold" grpId="0" nodeType="clickEffect">
                                  <p:stCondLst>
                                    <p:cond delay="0"/>
                                  </p:stCondLst>
                                  <p:childTnLst>
                                    <p:set>
                                      <p:cBhvr>
                                        <p:cTn id="194" dur="1" fill="hold">
                                          <p:stCondLst>
                                            <p:cond delay="0"/>
                                          </p:stCondLst>
                                        </p:cTn>
                                        <p:tgtEl>
                                          <p:spTgt spid="53"/>
                                        </p:tgtEl>
                                        <p:attrNameLst>
                                          <p:attrName>style.visibility</p:attrName>
                                        </p:attrNameLst>
                                      </p:cBhvr>
                                      <p:to>
                                        <p:strVal val="visible"/>
                                      </p:to>
                                    </p:set>
                                    <p:animEffect transition="in" filter="blinds(horizontal)">
                                      <p:cBhvr>
                                        <p:cTn id="195" dur="500"/>
                                        <p:tgtEl>
                                          <p:spTgt spid="53"/>
                                        </p:tgtEl>
                                      </p:cBhvr>
                                    </p:animEffect>
                                  </p:childTnLst>
                                </p:cTn>
                              </p:par>
                            </p:childTnLst>
                          </p:cTn>
                        </p:par>
                      </p:childTnLst>
                    </p:cTn>
                  </p:par>
                  <p:par>
                    <p:cTn id="196" fill="hold">
                      <p:stCondLst>
                        <p:cond delay="indefinite"/>
                      </p:stCondLst>
                      <p:childTnLst>
                        <p:par>
                          <p:cTn id="197" fill="hold">
                            <p:stCondLst>
                              <p:cond delay="0"/>
                            </p:stCondLst>
                            <p:childTnLst>
                              <p:par>
                                <p:cTn id="198" presetID="3" presetClass="entr" presetSubtype="10" fill="hold" grpId="0" nodeType="clickEffect">
                                  <p:stCondLst>
                                    <p:cond delay="0"/>
                                  </p:stCondLst>
                                  <p:childTnLst>
                                    <p:set>
                                      <p:cBhvr>
                                        <p:cTn id="199" dur="1" fill="hold">
                                          <p:stCondLst>
                                            <p:cond delay="0"/>
                                          </p:stCondLst>
                                        </p:cTn>
                                        <p:tgtEl>
                                          <p:spTgt spid="49"/>
                                        </p:tgtEl>
                                        <p:attrNameLst>
                                          <p:attrName>style.visibility</p:attrName>
                                        </p:attrNameLst>
                                      </p:cBhvr>
                                      <p:to>
                                        <p:strVal val="visible"/>
                                      </p:to>
                                    </p:set>
                                    <p:animEffect transition="in" filter="blinds(horizontal)">
                                      <p:cBhvr>
                                        <p:cTn id="200" dur="500"/>
                                        <p:tgtEl>
                                          <p:spTgt spid="49"/>
                                        </p:tgtEl>
                                      </p:cBhvr>
                                    </p:animEffect>
                                  </p:childTnLst>
                                </p:cTn>
                              </p:par>
                            </p:childTnLst>
                          </p:cTn>
                        </p:par>
                      </p:childTnLst>
                    </p:cTn>
                  </p:par>
                  <p:par>
                    <p:cTn id="201" fill="hold">
                      <p:stCondLst>
                        <p:cond delay="indefinite"/>
                      </p:stCondLst>
                      <p:childTnLst>
                        <p:par>
                          <p:cTn id="202" fill="hold">
                            <p:stCondLst>
                              <p:cond delay="0"/>
                            </p:stCondLst>
                            <p:childTnLst>
                              <p:par>
                                <p:cTn id="203" presetID="3" presetClass="exit" presetSubtype="10" fill="hold" grpId="2" nodeType="clickEffect">
                                  <p:stCondLst>
                                    <p:cond delay="0"/>
                                  </p:stCondLst>
                                  <p:childTnLst>
                                    <p:animEffect transition="out" filter="blinds(horizontal)">
                                      <p:cBhvr>
                                        <p:cTn id="204" dur="500"/>
                                        <p:tgtEl>
                                          <p:spTgt spid="27"/>
                                        </p:tgtEl>
                                      </p:cBhvr>
                                    </p:animEffect>
                                    <p:set>
                                      <p:cBhvr>
                                        <p:cTn id="205" dur="1" fill="hold">
                                          <p:stCondLst>
                                            <p:cond delay="499"/>
                                          </p:stCondLst>
                                        </p:cTn>
                                        <p:tgtEl>
                                          <p:spTgt spid="27"/>
                                        </p:tgtEl>
                                        <p:attrNameLst>
                                          <p:attrName>style.visibility</p:attrName>
                                        </p:attrNameLst>
                                      </p:cBhvr>
                                      <p:to>
                                        <p:strVal val="hidden"/>
                                      </p:to>
                                    </p:set>
                                  </p:childTnLst>
                                </p:cTn>
                              </p:par>
                              <p:par>
                                <p:cTn id="206" presetID="3" presetClass="entr" presetSubtype="10" fill="hold" grpId="0" nodeType="withEffect">
                                  <p:stCondLst>
                                    <p:cond delay="0"/>
                                  </p:stCondLst>
                                  <p:childTnLst>
                                    <p:set>
                                      <p:cBhvr>
                                        <p:cTn id="207" dur="1" fill="hold">
                                          <p:stCondLst>
                                            <p:cond delay="0"/>
                                          </p:stCondLst>
                                        </p:cTn>
                                        <p:tgtEl>
                                          <p:spTgt spid="62"/>
                                        </p:tgtEl>
                                        <p:attrNameLst>
                                          <p:attrName>style.visibility</p:attrName>
                                        </p:attrNameLst>
                                      </p:cBhvr>
                                      <p:to>
                                        <p:strVal val="visible"/>
                                      </p:to>
                                    </p:set>
                                    <p:animEffect transition="in" filter="blinds(horizontal)">
                                      <p:cBhvr>
                                        <p:cTn id="208" dur="500"/>
                                        <p:tgtEl>
                                          <p:spTgt spid="62"/>
                                        </p:tgtEl>
                                      </p:cBhvr>
                                    </p:animEffect>
                                  </p:childTnLst>
                                </p:cTn>
                              </p:par>
                            </p:childTnLst>
                          </p:cTn>
                        </p:par>
                      </p:childTnLst>
                    </p:cTn>
                  </p:par>
                  <p:par>
                    <p:cTn id="209" fill="hold">
                      <p:stCondLst>
                        <p:cond delay="indefinite"/>
                      </p:stCondLst>
                      <p:childTnLst>
                        <p:par>
                          <p:cTn id="210" fill="hold">
                            <p:stCondLst>
                              <p:cond delay="0"/>
                            </p:stCondLst>
                            <p:childTnLst>
                              <p:par>
                                <p:cTn id="211" presetID="3" presetClass="emph" presetSubtype="2" fill="hold" grpId="2" nodeType="clickEffect">
                                  <p:stCondLst>
                                    <p:cond delay="0"/>
                                  </p:stCondLst>
                                  <p:childTnLst>
                                    <p:animClr clrSpc="rgb" dir="cw">
                                      <p:cBhvr override="childStyle">
                                        <p:cTn id="212" dur="500" fill="hold"/>
                                        <p:tgtEl>
                                          <p:spTgt spid="26"/>
                                        </p:tgtEl>
                                        <p:attrNameLst>
                                          <p:attrName>style.color</p:attrName>
                                        </p:attrNameLst>
                                      </p:cBhvr>
                                      <p:to>
                                        <a:schemeClr val="tx1"/>
                                      </p:to>
                                    </p:animClr>
                                  </p:childTnLst>
                                </p:cTn>
                              </p:par>
                              <p:par>
                                <p:cTn id="213" presetID="3" presetClass="emph" presetSubtype="2" fill="hold" grpId="1" nodeType="withEffect">
                                  <p:stCondLst>
                                    <p:cond delay="0"/>
                                  </p:stCondLst>
                                  <p:childTnLst>
                                    <p:animClr clrSpc="rgb" dir="cw">
                                      <p:cBhvr override="childStyle">
                                        <p:cTn id="214" dur="500" fill="hold"/>
                                        <p:tgtEl>
                                          <p:spTgt spid="62"/>
                                        </p:tgtEl>
                                        <p:attrNameLst>
                                          <p:attrName>style.color</p:attrName>
                                        </p:attrNameLst>
                                      </p:cBhvr>
                                      <p:to>
                                        <a:schemeClr val="tx1"/>
                                      </p:to>
                                    </p:animClr>
                                  </p:childTnLst>
                                </p:cTn>
                              </p:par>
                              <p:par>
                                <p:cTn id="215" presetID="7" presetClass="emph" presetSubtype="2" fill="hold" nodeType="withEffect">
                                  <p:stCondLst>
                                    <p:cond delay="0"/>
                                  </p:stCondLst>
                                  <p:childTnLst>
                                    <p:animClr clrSpc="rgb" dir="cw">
                                      <p:cBhvr>
                                        <p:cTn id="216" dur="500" fill="hold"/>
                                        <p:tgtEl>
                                          <p:spTgt spid="16"/>
                                        </p:tgtEl>
                                        <p:attrNameLst>
                                          <p:attrName>stroke.color</p:attrName>
                                        </p:attrNameLst>
                                      </p:cBhvr>
                                      <p:to>
                                        <a:schemeClr val="tx1"/>
                                      </p:to>
                                    </p:animClr>
                                    <p:set>
                                      <p:cBhvr>
                                        <p:cTn id="217" dur="500" fill="hold"/>
                                        <p:tgtEl>
                                          <p:spTgt spid="16"/>
                                        </p:tgtEl>
                                        <p:attrNameLst>
                                          <p:attrName>stroke.on</p:attrName>
                                        </p:attrNameLst>
                                      </p:cBhvr>
                                      <p:to>
                                        <p:strVal val="true"/>
                                      </p:to>
                                    </p:set>
                                  </p:childTnLst>
                                </p:cTn>
                              </p:par>
                              <p:par>
                                <p:cTn id="218" presetID="7" presetClass="emph" presetSubtype="2" fill="hold" nodeType="withEffect">
                                  <p:stCondLst>
                                    <p:cond delay="0"/>
                                  </p:stCondLst>
                                  <p:childTnLst>
                                    <p:animClr clrSpc="rgb" dir="cw">
                                      <p:cBhvr>
                                        <p:cTn id="219" dur="500" fill="hold"/>
                                        <p:tgtEl>
                                          <p:spTgt spid="18"/>
                                        </p:tgtEl>
                                        <p:attrNameLst>
                                          <p:attrName>stroke.color</p:attrName>
                                        </p:attrNameLst>
                                      </p:cBhvr>
                                      <p:to>
                                        <a:schemeClr val="tx1"/>
                                      </p:to>
                                    </p:animClr>
                                    <p:set>
                                      <p:cBhvr>
                                        <p:cTn id="220" dur="500" fill="hold"/>
                                        <p:tgtEl>
                                          <p:spTgt spid="18"/>
                                        </p:tgtEl>
                                        <p:attrNameLst>
                                          <p:attrName>stroke.on</p:attrName>
                                        </p:attrNameLst>
                                      </p:cBhvr>
                                      <p:to>
                                        <p:strVal val="true"/>
                                      </p:to>
                                    </p:set>
                                  </p:childTnLst>
                                </p:cTn>
                              </p:par>
                            </p:childTnLst>
                          </p:cTn>
                        </p:par>
                      </p:childTnLst>
                    </p:cTn>
                  </p:par>
                  <p:par>
                    <p:cTn id="221" fill="hold">
                      <p:stCondLst>
                        <p:cond delay="indefinite"/>
                      </p:stCondLst>
                      <p:childTnLst>
                        <p:par>
                          <p:cTn id="222" fill="hold">
                            <p:stCondLst>
                              <p:cond delay="0"/>
                            </p:stCondLst>
                            <p:childTnLst>
                              <p:par>
                                <p:cTn id="223" presetID="3" presetClass="entr" presetSubtype="10" fill="hold" grpId="0" nodeType="clickEffect">
                                  <p:stCondLst>
                                    <p:cond delay="0"/>
                                  </p:stCondLst>
                                  <p:childTnLst>
                                    <p:set>
                                      <p:cBhvr>
                                        <p:cTn id="224" dur="1" fill="hold">
                                          <p:stCondLst>
                                            <p:cond delay="0"/>
                                          </p:stCondLst>
                                        </p:cTn>
                                        <p:tgtEl>
                                          <p:spTgt spid="54"/>
                                        </p:tgtEl>
                                        <p:attrNameLst>
                                          <p:attrName>style.visibility</p:attrName>
                                        </p:attrNameLst>
                                      </p:cBhvr>
                                      <p:to>
                                        <p:strVal val="visible"/>
                                      </p:to>
                                    </p:set>
                                    <p:animEffect transition="in" filter="blinds(horizontal)">
                                      <p:cBhvr>
                                        <p:cTn id="225" dur="500"/>
                                        <p:tgtEl>
                                          <p:spTgt spid="54"/>
                                        </p:tgtEl>
                                      </p:cBhvr>
                                    </p:animEffect>
                                  </p:childTnLst>
                                </p:cTn>
                              </p:par>
                            </p:childTnLst>
                          </p:cTn>
                        </p:par>
                      </p:childTnLst>
                    </p:cTn>
                  </p:par>
                  <p:par>
                    <p:cTn id="226" fill="hold">
                      <p:stCondLst>
                        <p:cond delay="indefinite"/>
                      </p:stCondLst>
                      <p:childTnLst>
                        <p:par>
                          <p:cTn id="227" fill="hold">
                            <p:stCondLst>
                              <p:cond delay="0"/>
                            </p:stCondLst>
                            <p:childTnLst>
                              <p:par>
                                <p:cTn id="228" presetID="3" presetClass="entr" presetSubtype="10" fill="hold" grpId="0" nodeType="clickEffect">
                                  <p:stCondLst>
                                    <p:cond delay="0"/>
                                  </p:stCondLst>
                                  <p:childTnLst>
                                    <p:set>
                                      <p:cBhvr>
                                        <p:cTn id="229" dur="1" fill="hold">
                                          <p:stCondLst>
                                            <p:cond delay="0"/>
                                          </p:stCondLst>
                                        </p:cTn>
                                        <p:tgtEl>
                                          <p:spTgt spid="55"/>
                                        </p:tgtEl>
                                        <p:attrNameLst>
                                          <p:attrName>style.visibility</p:attrName>
                                        </p:attrNameLst>
                                      </p:cBhvr>
                                      <p:to>
                                        <p:strVal val="visible"/>
                                      </p:to>
                                    </p:set>
                                    <p:animEffect transition="in" filter="blinds(horizontal)">
                                      <p:cBhvr>
                                        <p:cTn id="230" dur="500"/>
                                        <p:tgtEl>
                                          <p:spTgt spid="55"/>
                                        </p:tgtEl>
                                      </p:cBhvr>
                                    </p:animEffect>
                                  </p:childTnLst>
                                </p:cTn>
                              </p:par>
                            </p:childTnLst>
                          </p:cTn>
                        </p:par>
                      </p:childTnLst>
                    </p:cTn>
                  </p:par>
                  <p:par>
                    <p:cTn id="231" fill="hold">
                      <p:stCondLst>
                        <p:cond delay="indefinite"/>
                      </p:stCondLst>
                      <p:childTnLst>
                        <p:par>
                          <p:cTn id="232" fill="hold">
                            <p:stCondLst>
                              <p:cond delay="0"/>
                            </p:stCondLst>
                            <p:childTnLst>
                              <p:par>
                                <p:cTn id="233" presetID="3" presetClass="entr" presetSubtype="10" fill="hold" grpId="0" nodeType="clickEffect">
                                  <p:stCondLst>
                                    <p:cond delay="0"/>
                                  </p:stCondLst>
                                  <p:childTnLst>
                                    <p:set>
                                      <p:cBhvr>
                                        <p:cTn id="234" dur="1" fill="hold">
                                          <p:stCondLst>
                                            <p:cond delay="0"/>
                                          </p:stCondLst>
                                        </p:cTn>
                                        <p:tgtEl>
                                          <p:spTgt spid="58"/>
                                        </p:tgtEl>
                                        <p:attrNameLst>
                                          <p:attrName>style.visibility</p:attrName>
                                        </p:attrNameLst>
                                      </p:cBhvr>
                                      <p:to>
                                        <p:strVal val="visible"/>
                                      </p:to>
                                    </p:set>
                                    <p:animEffect transition="in" filter="blinds(horizontal)">
                                      <p:cBhvr>
                                        <p:cTn id="235" dur="500"/>
                                        <p:tgtEl>
                                          <p:spTgt spid="58"/>
                                        </p:tgtEl>
                                      </p:cBhvr>
                                    </p:animEffect>
                                  </p:childTnLst>
                                </p:cTn>
                              </p:par>
                            </p:childTnLst>
                          </p:cTn>
                        </p:par>
                      </p:childTnLst>
                    </p:cTn>
                  </p:par>
                  <p:par>
                    <p:cTn id="236" fill="hold">
                      <p:stCondLst>
                        <p:cond delay="indefinite"/>
                      </p:stCondLst>
                      <p:childTnLst>
                        <p:par>
                          <p:cTn id="237" fill="hold">
                            <p:stCondLst>
                              <p:cond delay="0"/>
                            </p:stCondLst>
                            <p:childTnLst>
                              <p:par>
                                <p:cTn id="238" presetID="3" presetClass="entr" presetSubtype="10" fill="hold" grpId="0" nodeType="clickEffect">
                                  <p:stCondLst>
                                    <p:cond delay="0"/>
                                  </p:stCondLst>
                                  <p:childTnLst>
                                    <p:set>
                                      <p:cBhvr>
                                        <p:cTn id="239" dur="1" fill="hold">
                                          <p:stCondLst>
                                            <p:cond delay="0"/>
                                          </p:stCondLst>
                                        </p:cTn>
                                        <p:tgtEl>
                                          <p:spTgt spid="59"/>
                                        </p:tgtEl>
                                        <p:attrNameLst>
                                          <p:attrName>style.visibility</p:attrName>
                                        </p:attrNameLst>
                                      </p:cBhvr>
                                      <p:to>
                                        <p:strVal val="visible"/>
                                      </p:to>
                                    </p:set>
                                    <p:animEffect transition="in" filter="blinds(horizontal)">
                                      <p:cBhvr>
                                        <p:cTn id="240" dur="500"/>
                                        <p:tgtEl>
                                          <p:spTgt spid="59"/>
                                        </p:tgtEl>
                                      </p:cBhvr>
                                    </p:animEffect>
                                  </p:childTnLst>
                                </p:cTn>
                              </p:par>
                            </p:childTnLst>
                          </p:cTn>
                        </p:par>
                      </p:childTnLst>
                    </p:cTn>
                  </p:par>
                  <p:par>
                    <p:cTn id="241" fill="hold">
                      <p:stCondLst>
                        <p:cond delay="indefinite"/>
                      </p:stCondLst>
                      <p:childTnLst>
                        <p:par>
                          <p:cTn id="242" fill="hold">
                            <p:stCondLst>
                              <p:cond delay="0"/>
                            </p:stCondLst>
                            <p:childTnLst>
                              <p:par>
                                <p:cTn id="243" presetID="3" presetClass="entr" presetSubtype="10" fill="hold" grpId="0" nodeType="clickEffect">
                                  <p:stCondLst>
                                    <p:cond delay="0"/>
                                  </p:stCondLst>
                                  <p:childTnLst>
                                    <p:set>
                                      <p:cBhvr>
                                        <p:cTn id="244" dur="1" fill="hold">
                                          <p:stCondLst>
                                            <p:cond delay="0"/>
                                          </p:stCondLst>
                                        </p:cTn>
                                        <p:tgtEl>
                                          <p:spTgt spid="56"/>
                                        </p:tgtEl>
                                        <p:attrNameLst>
                                          <p:attrName>style.visibility</p:attrName>
                                        </p:attrNameLst>
                                      </p:cBhvr>
                                      <p:to>
                                        <p:strVal val="visible"/>
                                      </p:to>
                                    </p:set>
                                    <p:animEffect transition="in" filter="blinds(horizontal)">
                                      <p:cBhvr>
                                        <p:cTn id="245" dur="500"/>
                                        <p:tgtEl>
                                          <p:spTgt spid="56"/>
                                        </p:tgtEl>
                                      </p:cBhvr>
                                    </p:animEffect>
                                  </p:childTnLst>
                                </p:cTn>
                              </p:par>
                            </p:childTnLst>
                          </p:cTn>
                        </p:par>
                      </p:childTnLst>
                    </p:cTn>
                  </p:par>
                  <p:par>
                    <p:cTn id="246" fill="hold">
                      <p:stCondLst>
                        <p:cond delay="indefinite"/>
                      </p:stCondLst>
                      <p:childTnLst>
                        <p:par>
                          <p:cTn id="247" fill="hold">
                            <p:stCondLst>
                              <p:cond delay="0"/>
                            </p:stCondLst>
                            <p:childTnLst>
                              <p:par>
                                <p:cTn id="248" presetID="3" presetClass="entr" presetSubtype="10" fill="hold" grpId="0" nodeType="clickEffect">
                                  <p:stCondLst>
                                    <p:cond delay="0"/>
                                  </p:stCondLst>
                                  <p:childTnLst>
                                    <p:set>
                                      <p:cBhvr>
                                        <p:cTn id="249" dur="1" fill="hold">
                                          <p:stCondLst>
                                            <p:cond delay="0"/>
                                          </p:stCondLst>
                                        </p:cTn>
                                        <p:tgtEl>
                                          <p:spTgt spid="60"/>
                                        </p:tgtEl>
                                        <p:attrNameLst>
                                          <p:attrName>style.visibility</p:attrName>
                                        </p:attrNameLst>
                                      </p:cBhvr>
                                      <p:to>
                                        <p:strVal val="visible"/>
                                      </p:to>
                                    </p:set>
                                    <p:animEffect transition="in" filter="blinds(horizontal)">
                                      <p:cBhvr>
                                        <p:cTn id="250" dur="500"/>
                                        <p:tgtEl>
                                          <p:spTgt spid="60"/>
                                        </p:tgtEl>
                                      </p:cBhvr>
                                    </p:animEffect>
                                  </p:childTnLst>
                                </p:cTn>
                              </p:par>
                            </p:childTnLst>
                          </p:cTn>
                        </p:par>
                      </p:childTnLst>
                    </p:cTn>
                  </p:par>
                  <p:par>
                    <p:cTn id="251" fill="hold">
                      <p:stCondLst>
                        <p:cond delay="indefinite"/>
                      </p:stCondLst>
                      <p:childTnLst>
                        <p:par>
                          <p:cTn id="252" fill="hold">
                            <p:stCondLst>
                              <p:cond delay="0"/>
                            </p:stCondLst>
                            <p:childTnLst>
                              <p:par>
                                <p:cTn id="253" presetID="3" presetClass="entr" presetSubtype="10" fill="hold" grpId="0" nodeType="clickEffect">
                                  <p:stCondLst>
                                    <p:cond delay="0"/>
                                  </p:stCondLst>
                                  <p:childTnLst>
                                    <p:set>
                                      <p:cBhvr>
                                        <p:cTn id="254" dur="1" fill="hold">
                                          <p:stCondLst>
                                            <p:cond delay="0"/>
                                          </p:stCondLst>
                                        </p:cTn>
                                        <p:tgtEl>
                                          <p:spTgt spid="61"/>
                                        </p:tgtEl>
                                        <p:attrNameLst>
                                          <p:attrName>style.visibility</p:attrName>
                                        </p:attrNameLst>
                                      </p:cBhvr>
                                      <p:to>
                                        <p:strVal val="visible"/>
                                      </p:to>
                                    </p:set>
                                    <p:animEffect transition="in" filter="blinds(horizontal)">
                                      <p:cBhvr>
                                        <p:cTn id="255" dur="500"/>
                                        <p:tgtEl>
                                          <p:spTgt spid="61"/>
                                        </p:tgtEl>
                                      </p:cBhvr>
                                    </p:animEffect>
                                  </p:childTnLst>
                                </p:cTn>
                              </p:par>
                            </p:childTnLst>
                          </p:cTn>
                        </p:par>
                      </p:childTnLst>
                    </p:cTn>
                  </p:par>
                  <p:par>
                    <p:cTn id="256" fill="hold">
                      <p:stCondLst>
                        <p:cond delay="indefinite"/>
                      </p:stCondLst>
                      <p:childTnLst>
                        <p:par>
                          <p:cTn id="257" fill="hold">
                            <p:stCondLst>
                              <p:cond delay="0"/>
                            </p:stCondLst>
                            <p:childTnLst>
                              <p:par>
                                <p:cTn id="258" presetID="3" presetClass="entr" presetSubtype="10" fill="hold" grpId="0" nodeType="clickEffect">
                                  <p:stCondLst>
                                    <p:cond delay="0"/>
                                  </p:stCondLst>
                                  <p:childTnLst>
                                    <p:set>
                                      <p:cBhvr>
                                        <p:cTn id="259" dur="1" fill="hold">
                                          <p:stCondLst>
                                            <p:cond delay="0"/>
                                          </p:stCondLst>
                                        </p:cTn>
                                        <p:tgtEl>
                                          <p:spTgt spid="57"/>
                                        </p:tgtEl>
                                        <p:attrNameLst>
                                          <p:attrName>style.visibility</p:attrName>
                                        </p:attrNameLst>
                                      </p:cBhvr>
                                      <p:to>
                                        <p:strVal val="visible"/>
                                      </p:to>
                                    </p:set>
                                    <p:animEffect transition="in" filter="blinds(horizontal)">
                                      <p:cBhvr>
                                        <p:cTn id="260" dur="500"/>
                                        <p:tgtEl>
                                          <p:spTgt spid="57"/>
                                        </p:tgtEl>
                                      </p:cBhvr>
                                    </p:animEffect>
                                  </p:childTnLst>
                                </p:cTn>
                              </p:par>
                            </p:childTnLst>
                          </p:cTn>
                        </p:par>
                      </p:childTnLst>
                    </p:cTn>
                  </p:par>
                  <p:par>
                    <p:cTn id="261" fill="hold">
                      <p:stCondLst>
                        <p:cond delay="indefinite"/>
                      </p:stCondLst>
                      <p:childTnLst>
                        <p:par>
                          <p:cTn id="262" fill="hold">
                            <p:stCondLst>
                              <p:cond delay="0"/>
                            </p:stCondLst>
                            <p:childTnLst>
                              <p:par>
                                <p:cTn id="263" presetID="3" presetClass="exit" presetSubtype="10" fill="hold" grpId="1" nodeType="clickEffect">
                                  <p:stCondLst>
                                    <p:cond delay="0"/>
                                  </p:stCondLst>
                                  <p:childTnLst>
                                    <p:animEffect transition="out" filter="blinds(horizontal)">
                                      <p:cBhvr>
                                        <p:cTn id="264" dur="500"/>
                                        <p:tgtEl>
                                          <p:spTgt spid="29"/>
                                        </p:tgtEl>
                                      </p:cBhvr>
                                    </p:animEffect>
                                    <p:set>
                                      <p:cBhvr>
                                        <p:cTn id="265" dur="1" fill="hold">
                                          <p:stCondLst>
                                            <p:cond delay="499"/>
                                          </p:stCondLst>
                                        </p:cTn>
                                        <p:tgtEl>
                                          <p:spTgt spid="29"/>
                                        </p:tgtEl>
                                        <p:attrNameLst>
                                          <p:attrName>style.visibility</p:attrName>
                                        </p:attrNameLst>
                                      </p:cBhvr>
                                      <p:to>
                                        <p:strVal val="hidden"/>
                                      </p:to>
                                    </p:set>
                                  </p:childTnLst>
                                </p:cTn>
                              </p:par>
                              <p:par>
                                <p:cTn id="266" presetID="3" presetClass="entr" presetSubtype="10" fill="hold" grpId="0" nodeType="withEffect">
                                  <p:stCondLst>
                                    <p:cond delay="0"/>
                                  </p:stCondLst>
                                  <p:childTnLst>
                                    <p:set>
                                      <p:cBhvr>
                                        <p:cTn id="267" dur="1" fill="hold">
                                          <p:stCondLst>
                                            <p:cond delay="0"/>
                                          </p:stCondLst>
                                        </p:cTn>
                                        <p:tgtEl>
                                          <p:spTgt spid="63"/>
                                        </p:tgtEl>
                                        <p:attrNameLst>
                                          <p:attrName>style.visibility</p:attrName>
                                        </p:attrNameLst>
                                      </p:cBhvr>
                                      <p:to>
                                        <p:strVal val="visible"/>
                                      </p:to>
                                    </p:set>
                                    <p:animEffect transition="in" filter="blinds(horizontal)">
                                      <p:cBhvr>
                                        <p:cTn id="26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P spid="25" grpId="0"/>
      <p:bldP spid="26" grpId="0"/>
      <p:bldP spid="26" grpId="1"/>
      <p:bldP spid="26" grpId="2"/>
      <p:bldP spid="27" grpId="0"/>
      <p:bldP spid="27" grpId="1"/>
      <p:bldP spid="27" grpId="2"/>
      <p:bldP spid="28" grpId="0"/>
      <p:bldP spid="29" grpId="0"/>
      <p:bldP spid="29" grpId="1"/>
      <p:bldP spid="30" grpId="0"/>
      <p:bldP spid="31" grpId="0"/>
      <p:bldP spid="32" grpId="0"/>
      <p:bldP spid="33" grpId="0"/>
      <p:bldP spid="34" grpId="0"/>
      <p:bldP spid="35" grpId="0"/>
      <p:bldP spid="36" grpId="0"/>
      <p:bldP spid="38" grpId="0"/>
      <p:bldP spid="39" grpId="0"/>
      <p:bldP spid="40" grpId="0" animBg="1"/>
      <p:bldP spid="44" grpId="0"/>
      <p:bldP spid="43" grpId="0"/>
      <p:bldP spid="45" grpId="0"/>
      <p:bldP spid="46" grpId="0"/>
      <p:bldP spid="48" grpId="0"/>
      <p:bldP spid="49" grpId="0"/>
      <p:bldP spid="50" grpId="0" animBg="1"/>
      <p:bldP spid="51" grpId="0"/>
      <p:bldP spid="52" grpId="0" animBg="1"/>
      <p:bldP spid="53" grpId="0"/>
      <p:bldP spid="54" grpId="0"/>
      <p:bldP spid="55" grpId="0"/>
      <p:bldP spid="56" grpId="0"/>
      <p:bldP spid="57" grpId="0"/>
      <p:bldP spid="58" grpId="0" animBg="1"/>
      <p:bldP spid="59" grpId="0"/>
      <p:bldP spid="60" grpId="0" animBg="1"/>
      <p:bldP spid="61" grpId="0"/>
      <p:bldP spid="62" grpId="0"/>
      <p:bldP spid="62" grpId="1"/>
      <p:bldP spid="63" grpId="0"/>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One end, A, of a light elastic string, AB, of natural length 0.6m and modulus of elasticity 10N, is fixed to a point on a fixed rough plane inclined at an angle </a:t>
                </a:r>
                <a14:m>
                  <m:oMath xmlns:m="http://schemas.openxmlformats.org/officeDocument/2006/math">
                    <m:r>
                      <a:rPr lang="en-GB" sz="1400" i="1" smtClean="0">
                        <a:latin typeface="Cambria Math" panose="02040503050406030204" pitchFamily="18" charset="0"/>
                        <a:ea typeface="Cambria Math" panose="02040503050406030204" pitchFamily="18" charset="0"/>
                      </a:rPr>
                      <m:t>𝜃</m:t>
                    </m:r>
                  </m:oMath>
                </a14:m>
                <a:r>
                  <a:rPr lang="en-GB" sz="1400" dirty="0">
                    <a:latin typeface="Comic Sans MS" pitchFamily="66" charset="0"/>
                  </a:rPr>
                  <a:t> to the horizontal, where </a:t>
                </a:r>
                <a14:m>
                  <m:oMath xmlns:m="http://schemas.openxmlformats.org/officeDocument/2006/math">
                    <m:r>
                      <a:rPr lang="en-US" sz="1400" b="0" i="1" smtClean="0">
                        <a:latin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4</m:t>
                        </m:r>
                      </m:num>
                      <m:den>
                        <m:r>
                          <a:rPr lang="en-US" sz="1400" b="0" i="1" smtClean="0">
                            <a:latin typeface="Cambria Math" panose="02040503050406030204" pitchFamily="18" charset="0"/>
                            <a:ea typeface="Cambria Math" panose="02040503050406030204" pitchFamily="18" charset="0"/>
                          </a:rPr>
                          <m:t>5</m:t>
                        </m:r>
                      </m:den>
                    </m:f>
                  </m:oMath>
                </a14:m>
                <a:r>
                  <a:rPr lang="en-GB" sz="1400" dirty="0">
                    <a:latin typeface="Comic Sans MS" pitchFamily="66" charset="0"/>
                  </a:rPr>
                  <a:t>. A ball of mass 3kg is attached to the end, B, of the string. The coefficient of friction, </a:t>
                </a:r>
                <a14:m>
                  <m:oMath xmlns:m="http://schemas.openxmlformats.org/officeDocument/2006/math">
                    <m:r>
                      <a:rPr lang="en-GB" sz="1400" i="1" smtClean="0">
                        <a:latin typeface="Cambria Math" panose="02040503050406030204" pitchFamily="18" charset="0"/>
                        <a:ea typeface="Cambria Math" panose="02040503050406030204" pitchFamily="18" charset="0"/>
                      </a:rPr>
                      <m:t>𝜇</m:t>
                    </m:r>
                  </m:oMath>
                </a14:m>
                <a:r>
                  <a:rPr lang="en-GB" sz="1400" dirty="0">
                    <a:latin typeface="Comic Sans MS" pitchFamily="66" charset="0"/>
                  </a:rPr>
                  <a:t>, between the ball and the plane is </a:t>
                </a:r>
                <a14:m>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GB" sz="1400" dirty="0">
                    <a:latin typeface="Comic Sans MS" pitchFamily="66" charset="0"/>
                  </a:rPr>
                  <a:t>. The ball rests in limiting equilibrium, on the point of sliding down the plane, with AB along the line of greatest slope.</a:t>
                </a:r>
              </a:p>
              <a:p>
                <a:pPr marL="0" indent="0" algn="ctr">
                  <a:buNone/>
                </a:pPr>
                <a:endParaRPr lang="en-US" sz="1400" dirty="0">
                  <a:latin typeface="Comic Sans MS" pitchFamily="66" charset="0"/>
                </a:endParaRPr>
              </a:p>
              <a:p>
                <a:pPr algn="ctr">
                  <a:buAutoNum type="alphaLcParenR"/>
                </a:pPr>
                <a:r>
                  <a:rPr lang="en-US" sz="1400" dirty="0">
                    <a:latin typeface="Comic Sans MS" pitchFamily="66" charset="0"/>
                  </a:rPr>
                  <a:t>Find the tension in the string, and its length</a:t>
                </a:r>
              </a:p>
              <a:p>
                <a:pPr algn="ctr">
                  <a:buAutoNum type="alphaLcParenR"/>
                </a:pPr>
                <a:r>
                  <a:rPr lang="en-US" sz="1400" dirty="0">
                    <a:latin typeface="Comic Sans MS" pitchFamily="66" charset="0"/>
                  </a:rPr>
                  <a:t>If </a:t>
                </a:r>
                <a14:m>
                  <m:oMath xmlns:m="http://schemas.openxmlformats.org/officeDocument/2006/math">
                    <m:r>
                      <a:rPr lang="en-US" sz="1400" i="1" smtClean="0">
                        <a:latin typeface="Cambria Math" panose="02040503050406030204" pitchFamily="18" charset="0"/>
                        <a:ea typeface="Cambria Math" panose="02040503050406030204" pitchFamily="18" charset="0"/>
                      </a:rPr>
                      <m:t>𝜇</m:t>
                    </m:r>
                    <m:r>
                      <a:rPr lang="en-US" sz="1400" b="0" i="1" smtClean="0">
                        <a:latin typeface="Cambria Math" panose="02040503050406030204" pitchFamily="18" charset="0"/>
                        <a:ea typeface="Cambria Math" panose="02040503050406030204" pitchFamily="18" charset="0"/>
                      </a:rPr>
                      <m:t>&gt;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3</m:t>
                        </m:r>
                      </m:den>
                    </m:f>
                  </m:oMath>
                </a14:m>
                <a:r>
                  <a:rPr lang="en-GB" sz="1400" dirty="0">
                    <a:latin typeface="Comic Sans MS" pitchFamily="66" charset="0"/>
                  </a:rPr>
                  <a:t>, state how your answer to a) would change</a:t>
                </a: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548418" cy="5105400"/>
              </a:xfrm>
              <a:blipFill>
                <a:blip r:embed="rId3"/>
                <a:stretch>
                  <a:fillRect t="-239" r="-1203" b="-478"/>
                </a:stretch>
              </a:blipFill>
            </p:spPr>
            <p:txBody>
              <a:bodyPr/>
              <a:lstStyle/>
              <a:p>
                <a:r>
                  <a:rPr lang="en-GB">
                    <a:noFill/>
                  </a:rPr>
                  <a:t> </a:t>
                </a:r>
              </a:p>
            </p:txBody>
          </p:sp>
        </mc:Fallback>
      </mc:AlternateContent>
      <p:pic>
        <p:nvPicPr>
          <p:cNvPr id="5" name="Picture 2" descr="http://s.hswstatic.com/gif/flybar-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p:sp>
        <p:nvSpPr>
          <p:cNvPr id="67" name="TextBox 66"/>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cxnSp>
        <p:nvCxnSpPr>
          <p:cNvPr id="7" name="Straight Connector 6"/>
          <p:cNvCxnSpPr/>
          <p:nvPr/>
        </p:nvCxnSpPr>
        <p:spPr>
          <a:xfrm>
            <a:off x="4648200" y="3429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648200" y="1676400"/>
            <a:ext cx="2971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24750" y="1517650"/>
            <a:ext cx="95250" cy="158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537450" y="1568450"/>
            <a:ext cx="76200" cy="76200"/>
            <a:chOff x="4876800" y="2590800"/>
            <a:chExt cx="76200" cy="76200"/>
          </a:xfrm>
        </p:grpSpPr>
        <p:cxnSp>
          <p:nvCxnSpPr>
            <p:cNvPr id="11" name="Straight Connector 10"/>
            <p:cNvCxnSpPr/>
            <p:nvPr/>
          </p:nvCxnSpPr>
          <p:spPr>
            <a:xfrm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V="1">
            <a:off x="6419850" y="1600200"/>
            <a:ext cx="1155700" cy="692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6445250" y="20383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V="1">
            <a:off x="6026150" y="196850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400800" y="2362200"/>
            <a:ext cx="0" cy="838200"/>
          </a:xfrm>
          <a:prstGeom prst="line">
            <a:avLst/>
          </a:prstGeom>
          <a:ln w="25400">
            <a:solidFill>
              <a:schemeClr val="tx1"/>
            </a:solidFill>
            <a:headEnd type="triangle"/>
            <a:tailEnd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381750" y="2343150"/>
            <a:ext cx="381000" cy="6477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394450" y="2997200"/>
            <a:ext cx="368300" cy="2032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24550" y="23558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5867400" y="1682750"/>
            <a:ext cx="914400" cy="914400"/>
          </a:xfrm>
          <a:prstGeom prst="arc">
            <a:avLst>
              <a:gd name="adj1" fmla="val 3993317"/>
              <a:gd name="adj2" fmla="val 48632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5105400" y="3124200"/>
            <a:ext cx="293670" cy="307777"/>
          </a:xfrm>
          <a:prstGeom prst="rect">
            <a:avLst/>
          </a:prstGeom>
          <a:noFill/>
        </p:spPr>
        <p:txBody>
          <a:bodyPr wrap="none" rtlCol="0">
            <a:spAutoFit/>
          </a:bodyPr>
          <a:lstStyle/>
          <a:p>
            <a:r>
              <a:rPr lang="en-GB" sz="1400" dirty="0">
                <a:latin typeface="Comic Sans MS" panose="030F0702030302020204" pitchFamily="66" charset="0"/>
              </a:rPr>
              <a:t>θ</a:t>
            </a:r>
          </a:p>
        </p:txBody>
      </p:sp>
      <p:sp>
        <p:nvSpPr>
          <p:cNvPr id="24" name="TextBox 23"/>
          <p:cNvSpPr txBox="1"/>
          <p:nvPr/>
        </p:nvSpPr>
        <p:spPr>
          <a:xfrm>
            <a:off x="6335234" y="2529080"/>
            <a:ext cx="279244" cy="276999"/>
          </a:xfrm>
          <a:prstGeom prst="rect">
            <a:avLst/>
          </a:prstGeom>
          <a:noFill/>
        </p:spPr>
        <p:txBody>
          <a:bodyPr wrap="none" rtlCol="0">
            <a:spAutoFit/>
          </a:bodyPr>
          <a:lstStyle/>
          <a:p>
            <a:r>
              <a:rPr lang="en-GB" sz="1200" dirty="0">
                <a:latin typeface="Comic Sans MS" panose="030F0702030302020204" pitchFamily="66" charset="0"/>
              </a:rPr>
              <a:t>θ</a:t>
            </a:r>
          </a:p>
        </p:txBody>
      </p:sp>
      <p:sp>
        <p:nvSpPr>
          <p:cNvPr id="25" name="TextBox 24"/>
          <p:cNvSpPr txBox="1"/>
          <p:nvPr/>
        </p:nvSpPr>
        <p:spPr>
          <a:xfrm>
            <a:off x="6065520" y="2686050"/>
            <a:ext cx="360996" cy="276999"/>
          </a:xfrm>
          <a:prstGeom prst="rect">
            <a:avLst/>
          </a:prstGeom>
          <a:noFill/>
        </p:spPr>
        <p:txBody>
          <a:bodyPr wrap="none" rtlCol="0">
            <a:spAutoFit/>
          </a:bodyPr>
          <a:lstStyle/>
          <a:p>
            <a:r>
              <a:rPr lang="en-GB" sz="1200" dirty="0">
                <a:latin typeface="Comic Sans MS" panose="030F0702030302020204" pitchFamily="66" charset="0"/>
              </a:rPr>
              <a:t>3g</a:t>
            </a:r>
          </a:p>
        </p:txBody>
      </p:sp>
      <p:sp>
        <p:nvSpPr>
          <p:cNvPr id="26" name="TextBox 25"/>
          <p:cNvSpPr txBox="1"/>
          <p:nvPr/>
        </p:nvSpPr>
        <p:spPr>
          <a:xfrm>
            <a:off x="6540500" y="2520950"/>
            <a:ext cx="689612" cy="276999"/>
          </a:xfrm>
          <a:prstGeom prst="rect">
            <a:avLst/>
          </a:prstGeom>
          <a:noFill/>
        </p:spPr>
        <p:txBody>
          <a:bodyPr wrap="none" rtlCol="0">
            <a:spAutoFit/>
          </a:bodyPr>
          <a:lstStyle/>
          <a:p>
            <a:r>
              <a:rPr lang="en-GB" sz="1200" dirty="0">
                <a:latin typeface="Comic Sans MS" panose="030F0702030302020204" pitchFamily="66" charset="0"/>
              </a:rPr>
              <a:t>3gcos</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28" name="TextBox 27"/>
          <p:cNvSpPr txBox="1"/>
          <p:nvPr/>
        </p:nvSpPr>
        <p:spPr>
          <a:xfrm>
            <a:off x="6534150" y="3041650"/>
            <a:ext cx="654346" cy="276999"/>
          </a:xfrm>
          <a:prstGeom prst="rect">
            <a:avLst/>
          </a:prstGeom>
          <a:noFill/>
        </p:spPr>
        <p:txBody>
          <a:bodyPr wrap="none" rtlCol="0">
            <a:spAutoFit/>
          </a:bodyPr>
          <a:lstStyle/>
          <a:p>
            <a:r>
              <a:rPr lang="en-GB" sz="1200" dirty="0">
                <a:latin typeface="Comic Sans MS" panose="030F0702030302020204" pitchFamily="66" charset="0"/>
              </a:rPr>
              <a:t>3gsin</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30" name="TextBox 29"/>
          <p:cNvSpPr txBox="1"/>
          <p:nvPr/>
        </p:nvSpPr>
        <p:spPr>
          <a:xfrm>
            <a:off x="6400800" y="1943100"/>
            <a:ext cx="288862" cy="276999"/>
          </a:xfrm>
          <a:prstGeom prst="rect">
            <a:avLst/>
          </a:prstGeom>
          <a:noFill/>
        </p:spPr>
        <p:txBody>
          <a:bodyPr wrap="none" rtlCol="0">
            <a:spAutoFit/>
          </a:bodyPr>
          <a:lstStyle/>
          <a:p>
            <a:r>
              <a:rPr lang="en-GB" sz="1200" dirty="0">
                <a:latin typeface="Comic Sans MS" panose="030F0702030302020204" pitchFamily="66" charset="0"/>
              </a:rPr>
              <a:t>T</a:t>
            </a:r>
            <a:endParaRPr lang="en-GB" sz="1200" baseline="-25000" dirty="0">
              <a:latin typeface="Comic Sans MS" panose="030F0702030302020204" pitchFamily="66" charset="0"/>
            </a:endParaRPr>
          </a:p>
        </p:txBody>
      </p:sp>
      <p:sp>
        <p:nvSpPr>
          <p:cNvPr id="31" name="TextBox 30"/>
          <p:cNvSpPr txBox="1"/>
          <p:nvPr/>
        </p:nvSpPr>
        <p:spPr>
          <a:xfrm>
            <a:off x="7569200" y="1384300"/>
            <a:ext cx="308098" cy="276999"/>
          </a:xfrm>
          <a:prstGeom prst="rect">
            <a:avLst/>
          </a:prstGeom>
          <a:noFill/>
        </p:spPr>
        <p:txBody>
          <a:bodyPr wrap="none" rtlCol="0">
            <a:spAutoFit/>
          </a:bodyPr>
          <a:lstStyle/>
          <a:p>
            <a:r>
              <a:rPr lang="en-GB" sz="12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32" name="TextBox 31"/>
              <p:cNvSpPr txBox="1"/>
              <p:nvPr/>
            </p:nvSpPr>
            <p:spPr>
              <a:xfrm>
                <a:off x="4191000" y="1371600"/>
                <a:ext cx="661143"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𝜇</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US" sz="1400" b="0" i="1" smtClean="0">
                              <a:latin typeface="Cambria Math" panose="02040503050406030204" pitchFamily="18" charset="0"/>
                              <a:ea typeface="Cambria Math"/>
                            </a:rPr>
                            <m:t>1</m:t>
                          </m:r>
                        </m:num>
                        <m:den>
                          <m:r>
                            <a:rPr lang="en-US" sz="1400" b="0" i="1" smtClean="0">
                              <a:latin typeface="Cambria Math" panose="02040503050406030204" pitchFamily="18" charset="0"/>
                              <a:ea typeface="Cambria Math"/>
                            </a:rPr>
                            <m:t>3</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191000" y="1371600"/>
                <a:ext cx="661143" cy="49705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114800" y="19050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λ</m:t>
                      </m:r>
                      <m:r>
                        <a:rPr lang="en-US" sz="1400" b="0" i="1" smtClean="0">
                          <a:latin typeface="Cambria Math" panose="02040503050406030204" pitchFamily="18" charset="0"/>
                          <a:ea typeface="Cambria Math"/>
                        </a:rPr>
                        <m:t>=10</m:t>
                      </m:r>
                      <m:r>
                        <a:rPr lang="en-US" sz="1400" b="0" i="1" smtClean="0">
                          <a:latin typeface="Cambria Math" panose="02040503050406030204" pitchFamily="18" charset="0"/>
                          <a:ea typeface="Cambria Math"/>
                        </a:rPr>
                        <m:t>𝑁</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114800" y="1905000"/>
                <a:ext cx="1066800"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001000" y="16764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𝑆</m:t>
                      </m:r>
                      <m:r>
                        <a:rPr lang="en-US" sz="1100" b="0" i="1" smtClean="0">
                          <a:latin typeface="Cambria Math" panose="02040503050406030204" pitchFamily="18" charset="0"/>
                          <a:ea typeface="Cambria Math"/>
                        </a:rPr>
                        <m:t>𝑖𝑛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US" sz="1100" b="0" i="1" smtClean="0">
                              <a:latin typeface="Cambria Math" panose="02040503050406030204" pitchFamily="18" charset="0"/>
                              <a:ea typeface="Cambria Math"/>
                            </a:rPr>
                            <m:t>4</m:t>
                          </m:r>
                        </m:num>
                        <m:den>
                          <m:r>
                            <a:rPr lang="en-US" sz="1100" b="0" i="1" smtClean="0">
                              <a:latin typeface="Cambria Math" panose="02040503050406030204" pitchFamily="18" charset="0"/>
                              <a:ea typeface="Cambria Math"/>
                            </a:rPr>
                            <m:t>5</m:t>
                          </m:r>
                        </m:den>
                      </m:f>
                    </m:oMath>
                  </m:oMathPara>
                </a14:m>
                <a:endParaRPr lang="en-GB" sz="1100" dirty="0"/>
              </a:p>
            </p:txBody>
          </p:sp>
        </mc:Choice>
        <mc:Fallback xmlns="">
          <p:sp>
            <p:nvSpPr>
              <p:cNvPr id="34" name="TextBox 33"/>
              <p:cNvSpPr txBox="1">
                <a:spLocks noRot="1" noChangeAspect="1" noMove="1" noResize="1" noEditPoints="1" noAdjustHandles="1" noChangeArrowheads="1" noChangeShapeType="1" noTextEdit="1"/>
              </p:cNvSpPr>
              <p:nvPr/>
            </p:nvSpPr>
            <p:spPr>
              <a:xfrm>
                <a:off x="8001000" y="1676400"/>
                <a:ext cx="838200" cy="40921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001000" y="22098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𝐶</m:t>
                      </m:r>
                      <m:r>
                        <a:rPr lang="en-US" sz="1100" b="0" i="1" smtClean="0">
                          <a:latin typeface="Cambria Math" panose="02040503050406030204" pitchFamily="18" charset="0"/>
                          <a:ea typeface="Cambria Math"/>
                        </a:rPr>
                        <m:t>𝑜𝑠</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5</m:t>
                          </m:r>
                        </m:den>
                      </m:f>
                    </m:oMath>
                  </m:oMathPara>
                </a14:m>
                <a:endParaRPr lang="en-GB" sz="11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001000" y="2209800"/>
                <a:ext cx="838200" cy="40921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001000" y="27432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𝑇</m:t>
                      </m:r>
                      <m:r>
                        <a:rPr lang="en-US" sz="1100" b="0" i="1" smtClean="0">
                          <a:latin typeface="Cambria Math" panose="02040503050406030204" pitchFamily="18" charset="0"/>
                          <a:ea typeface="Cambria Math"/>
                        </a:rPr>
                        <m:t>𝑎𝑛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4</m:t>
                          </m:r>
                        </m:num>
                        <m:den>
                          <m:r>
                            <a:rPr lang="en-US" sz="1100" b="0" i="1" smtClean="0">
                              <a:latin typeface="Cambria Math" panose="02040503050406030204" pitchFamily="18" charset="0"/>
                              <a:ea typeface="Cambria Math"/>
                            </a:rPr>
                            <m:t>3</m:t>
                          </m:r>
                        </m:den>
                      </m:f>
                    </m:oMath>
                  </m:oMathPara>
                </a14:m>
                <a:endParaRPr lang="en-GB" sz="1100" dirty="0"/>
              </a:p>
            </p:txBody>
          </p:sp>
        </mc:Choice>
        <mc:Fallback xmlns="">
          <p:sp>
            <p:nvSpPr>
              <p:cNvPr id="36" name="TextBox 35"/>
              <p:cNvSpPr txBox="1">
                <a:spLocks noRot="1" noChangeAspect="1" noMove="1" noResize="1" noEditPoints="1" noAdjustHandles="1" noChangeArrowheads="1" noChangeShapeType="1" noTextEdit="1"/>
              </p:cNvSpPr>
              <p:nvPr/>
            </p:nvSpPr>
            <p:spPr>
              <a:xfrm>
                <a:off x="8001000" y="2743200"/>
                <a:ext cx="838200" cy="409215"/>
              </a:xfrm>
              <a:prstGeom prst="rect">
                <a:avLst/>
              </a:prstGeom>
              <a:blipFill>
                <a:blip r:embed="rId10"/>
                <a:stretch>
                  <a:fillRect/>
                </a:stretch>
              </a:blipFill>
            </p:spPr>
            <p:txBody>
              <a:bodyPr/>
              <a:lstStyle/>
              <a:p>
                <a:r>
                  <a:rPr lang="en-GB">
                    <a:noFill/>
                  </a:rPr>
                  <a:t> </a:t>
                </a:r>
              </a:p>
            </p:txBody>
          </p:sp>
        </mc:Fallback>
      </mc:AlternateContent>
      <p:cxnSp>
        <p:nvCxnSpPr>
          <p:cNvPr id="37" name="Straight Connector 36"/>
          <p:cNvCxnSpPr/>
          <p:nvPr/>
        </p:nvCxnSpPr>
        <p:spPr>
          <a:xfrm flipV="1">
            <a:off x="6781800" y="1763232"/>
            <a:ext cx="871722" cy="522768"/>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086600" y="2057400"/>
            <a:ext cx="532518" cy="276999"/>
          </a:xfrm>
          <a:prstGeom prst="rect">
            <a:avLst/>
          </a:prstGeom>
          <a:noFill/>
        </p:spPr>
        <p:txBody>
          <a:bodyPr wrap="none" rtlCol="0">
            <a:spAutoFit/>
          </a:bodyPr>
          <a:lstStyle/>
          <a:p>
            <a:r>
              <a:rPr lang="en-GB" sz="1200" dirty="0">
                <a:latin typeface="Comic Sans MS" panose="030F0702030302020204" pitchFamily="66" charset="0"/>
              </a:rPr>
              <a:t>0.6m</a:t>
            </a:r>
          </a:p>
        </p:txBody>
      </p:sp>
      <p:sp>
        <p:nvSpPr>
          <p:cNvPr id="39" name="TextBox 38"/>
          <p:cNvSpPr txBox="1"/>
          <p:nvPr/>
        </p:nvSpPr>
        <p:spPr>
          <a:xfrm>
            <a:off x="6019800" y="2133600"/>
            <a:ext cx="282450" cy="276999"/>
          </a:xfrm>
          <a:prstGeom prst="rect">
            <a:avLst/>
          </a:prstGeom>
          <a:noFill/>
        </p:spPr>
        <p:txBody>
          <a:bodyPr wrap="none" rtlCol="0">
            <a:spAutoFit/>
          </a:bodyPr>
          <a:lstStyle/>
          <a:p>
            <a:r>
              <a:rPr lang="en-GB" sz="1200" dirty="0">
                <a:latin typeface="Comic Sans MS" panose="030F0702030302020204" pitchFamily="66" charset="0"/>
              </a:rPr>
              <a:t>B</a:t>
            </a:r>
          </a:p>
        </p:txBody>
      </p:sp>
      <p:sp>
        <p:nvSpPr>
          <p:cNvPr id="40" name="Arc 39"/>
          <p:cNvSpPr/>
          <p:nvPr/>
        </p:nvSpPr>
        <p:spPr>
          <a:xfrm>
            <a:off x="4191000" y="2971800"/>
            <a:ext cx="914400" cy="914400"/>
          </a:xfrm>
          <a:prstGeom prst="arc">
            <a:avLst>
              <a:gd name="adj1" fmla="val 19802567"/>
              <a:gd name="adj2" fmla="val 215658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1" name="Straight Connector 40"/>
          <p:cNvCxnSpPr/>
          <p:nvPr/>
        </p:nvCxnSpPr>
        <p:spPr>
          <a:xfrm flipV="1">
            <a:off x="6470469" y="2281646"/>
            <a:ext cx="320040" cy="191588"/>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94566" y="2323012"/>
            <a:ext cx="276038" cy="276999"/>
          </a:xfrm>
          <a:prstGeom prst="rect">
            <a:avLst/>
          </a:prstGeom>
          <a:noFill/>
        </p:spPr>
        <p:txBody>
          <a:bodyPr wrap="none" rtlCol="0">
            <a:spAutoFit/>
          </a:bodyPr>
          <a:lstStyle/>
          <a:p>
            <a:r>
              <a:rPr lang="en-GB" sz="1200" dirty="0">
                <a:latin typeface="Comic Sans MS" panose="030F0702030302020204" pitchFamily="66" charset="0"/>
              </a:rPr>
              <a:t>x</a:t>
            </a:r>
          </a:p>
        </p:txBody>
      </p:sp>
      <mc:AlternateContent xmlns:mc="http://schemas.openxmlformats.org/markup-compatibility/2006" xmlns:a14="http://schemas.microsoft.com/office/drawing/2010/main">
        <mc:Choice Requires="a14">
          <p:sp>
            <p:nvSpPr>
              <p:cNvPr id="54" name="TextBox 53"/>
              <p:cNvSpPr txBox="1"/>
              <p:nvPr/>
            </p:nvSpPr>
            <p:spPr>
              <a:xfrm>
                <a:off x="4076542" y="3657852"/>
                <a:ext cx="1981568" cy="307777"/>
              </a:xfrm>
              <a:prstGeom prst="rect">
                <a:avLst/>
              </a:prstGeom>
              <a:noFill/>
            </p:spPr>
            <p:txBody>
              <a:bodyPr wrap="none" rtlCol="0">
                <a:spAutoFit/>
              </a:bodyPr>
              <a:lstStyle/>
              <a:p>
                <a:r>
                  <a:rPr lang="en-US" sz="1400" u="sng" dirty="0">
                    <a:latin typeface="Comic Sans MS" panose="030F0702030302020204" pitchFamily="66" charset="0"/>
                  </a:rPr>
                  <a:t>Resolving Parallel </a:t>
                </a:r>
                <a14:m>
                  <m:oMath xmlns:m="http://schemas.openxmlformats.org/officeDocument/2006/math">
                    <m:d>
                      <m:dPr>
                        <m:ctrlPr>
                          <a:rPr lang="en-US" sz="1400" i="1" u="sng" smtClean="0">
                            <a:latin typeface="Cambria Math" panose="02040503050406030204" pitchFamily="18" charset="0"/>
                          </a:rPr>
                        </m:ctrlPr>
                      </m:dPr>
                      <m:e>
                        <m:r>
                          <a:rPr lang="en-US" sz="1400" i="1" u="sng" smtClean="0">
                            <a:latin typeface="Cambria Math" panose="02040503050406030204" pitchFamily="18" charset="0"/>
                            <a:ea typeface="Cambria Math" panose="02040503050406030204" pitchFamily="18" charset="0"/>
                          </a:rPr>
                          <m:t>↗</m:t>
                        </m:r>
                      </m:e>
                    </m:d>
                  </m:oMath>
                </a14:m>
                <a:endParaRPr lang="en-GB" sz="1400" u="sng" dirty="0">
                  <a:latin typeface="Comic Sans MS" panose="030F0702030302020204" pitchFamily="66" charset="0"/>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4076542" y="3657852"/>
                <a:ext cx="1981568" cy="307777"/>
              </a:xfrm>
              <a:prstGeom prst="rect">
                <a:avLst/>
              </a:prstGeom>
              <a:blipFill>
                <a:blip r:embed="rId11"/>
                <a:stretch>
                  <a:fillRect l="-923" t="-3922"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573398" y="4021160"/>
                <a:ext cx="73776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rPr>
                        <m:t>𝐹</m:t>
                      </m:r>
                      <m:r>
                        <a:rPr lang="en-US" sz="1600" b="0" i="1" smtClean="0">
                          <a:latin typeface="Cambria Math" panose="02040503050406030204" pitchFamily="18" charset="0"/>
                        </a:rPr>
                        <m:t>=</m:t>
                      </m:r>
                      <m:r>
                        <a:rPr lang="en-US" sz="1600" b="0" i="1" smtClean="0">
                          <a:latin typeface="Cambria Math" panose="02040503050406030204" pitchFamily="18" charset="0"/>
                        </a:rPr>
                        <m:t>𝑚𝑎</m:t>
                      </m:r>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573398" y="4021160"/>
                <a:ext cx="737766" cy="246221"/>
              </a:xfrm>
              <a:prstGeom prst="rect">
                <a:avLst/>
              </a:prstGeom>
              <a:blipFill>
                <a:blip r:embed="rId12"/>
                <a:stretch>
                  <a:fillRect l="-5785" r="-2479" b="-5000"/>
                </a:stretch>
              </a:blipFill>
            </p:spPr>
            <p:txBody>
              <a:bodyPr/>
              <a:lstStyle/>
              <a:p>
                <a:r>
                  <a:rPr lang="en-GB">
                    <a:noFill/>
                  </a:rPr>
                  <a:t> </a:t>
                </a:r>
              </a:p>
            </p:txBody>
          </p:sp>
        </mc:Fallback>
      </mc:AlternateContent>
      <p:sp>
        <p:nvSpPr>
          <p:cNvPr id="62" name="TextBox 61"/>
          <p:cNvSpPr txBox="1"/>
          <p:nvPr/>
        </p:nvSpPr>
        <p:spPr>
          <a:xfrm>
            <a:off x="5841801" y="1698722"/>
            <a:ext cx="504946" cy="184666"/>
          </a:xfrm>
          <a:prstGeom prst="rect">
            <a:avLst/>
          </a:prstGeom>
          <a:noFill/>
        </p:spPr>
        <p:txBody>
          <a:bodyPr wrap="none" lIns="0" tIns="0" rIns="0" bIns="0" rtlCol="0">
            <a:spAutoFit/>
          </a:bodyPr>
          <a:lstStyle/>
          <a:p>
            <a:r>
              <a:rPr lang="en-US" sz="1200" dirty="0">
                <a:latin typeface="Comic Sans MS" panose="030F0702030302020204" pitchFamily="66" charset="0"/>
              </a:rPr>
              <a:t>3gcos</a:t>
            </a:r>
            <a:r>
              <a:rPr lang="el-GR" sz="1200" dirty="0">
                <a:latin typeface="Comic Sans MS" panose="030F0702030302020204" pitchFamily="66" charset="0"/>
              </a:rPr>
              <a:t>θ</a:t>
            </a:r>
            <a:endParaRPr lang="en-GB"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3" name="TextBox 62"/>
              <p:cNvSpPr txBox="1"/>
              <p:nvPr/>
            </p:nvSpPr>
            <p:spPr>
              <a:xfrm>
                <a:off x="5503732" y="2479744"/>
                <a:ext cx="38940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0.6</m:t>
                      </m:r>
                      <m:r>
                        <a:rPr lang="en-US" sz="1400" b="0" i="1" smtClean="0">
                          <a:latin typeface="Cambria Math" panose="02040503050406030204" pitchFamily="18" charset="0"/>
                        </a:rPr>
                        <m:t>𝑔</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5503732" y="2479744"/>
                <a:ext cx="389401" cy="215444"/>
              </a:xfrm>
              <a:prstGeom prst="rect">
                <a:avLst/>
              </a:prstGeom>
              <a:blipFill>
                <a:blip r:embed="rId13"/>
                <a:stretch>
                  <a:fillRect l="-9375" r="-14063" b="-31429"/>
                </a:stretch>
              </a:blipFill>
            </p:spPr>
            <p:txBody>
              <a:bodyPr/>
              <a:lstStyle/>
              <a:p>
                <a:r>
                  <a:rPr lang="en-GB">
                    <a:noFill/>
                  </a:rPr>
                  <a:t> </a:t>
                </a:r>
              </a:p>
            </p:txBody>
          </p:sp>
        </mc:Fallback>
      </mc:AlternateContent>
      <p:sp>
        <p:nvSpPr>
          <p:cNvPr id="14" name="Oval 13"/>
          <p:cNvSpPr/>
          <p:nvPr/>
        </p:nvSpPr>
        <p:spPr>
          <a:xfrm>
            <a:off x="6302169" y="22423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4" name="TextBox 63"/>
              <p:cNvSpPr txBox="1"/>
              <p:nvPr/>
            </p:nvSpPr>
            <p:spPr>
              <a:xfrm>
                <a:off x="4045044" y="4356440"/>
                <a:ext cx="267675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𝑇</m:t>
                      </m:r>
                      <m:r>
                        <a:rPr lang="en-US" sz="1600" b="0" i="1" smtClean="0">
                          <a:latin typeface="Cambria Math" panose="02040503050406030204" pitchFamily="18" charset="0"/>
                        </a:rPr>
                        <m:t>+0.6</m:t>
                      </m:r>
                      <m:r>
                        <a:rPr lang="en-US" sz="1600" b="0" i="1" smtClean="0">
                          <a:latin typeface="Cambria Math" panose="02040503050406030204" pitchFamily="18" charset="0"/>
                        </a:rPr>
                        <m:t>𝑔</m:t>
                      </m:r>
                      <m:r>
                        <a:rPr lang="en-US" sz="1600" b="0" i="1" smtClean="0">
                          <a:latin typeface="Cambria Math" panose="02040503050406030204" pitchFamily="18" charset="0"/>
                        </a:rPr>
                        <m:t>−3</m:t>
                      </m:r>
                      <m:r>
                        <a:rPr lang="en-US" sz="1600" b="0" i="1" smtClean="0">
                          <a:latin typeface="Cambria Math" panose="02040503050406030204" pitchFamily="18" charset="0"/>
                        </a:rPr>
                        <m:t>𝑔𝑠𝑖𝑛</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rPr>
                        <m:t>=(3</m:t>
                      </m:r>
                      <m:r>
                        <a:rPr lang="en-US" sz="1600" b="0" i="1" smtClean="0">
                          <a:latin typeface="Cambria Math" panose="02040503050406030204" pitchFamily="18" charset="0"/>
                        </a:rPr>
                        <m:t>𝑔</m:t>
                      </m:r>
                      <m:r>
                        <a:rPr lang="en-US" sz="1600" b="0" i="1" smtClean="0">
                          <a:latin typeface="Cambria Math" panose="02040503050406030204" pitchFamily="18" charset="0"/>
                        </a:rPr>
                        <m:t>)(0)</m:t>
                      </m:r>
                    </m:oMath>
                  </m:oMathPara>
                </a14:m>
                <a:endParaRPr lang="en-GB" sz="16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045044" y="4356440"/>
                <a:ext cx="2676758" cy="246221"/>
              </a:xfrm>
              <a:prstGeom prst="rect">
                <a:avLst/>
              </a:prstGeom>
              <a:blipFill>
                <a:blip r:embed="rId14"/>
                <a:stretch>
                  <a:fillRect l="-1139" r="-1822" b="-325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5564689" y="4709137"/>
                <a:ext cx="172124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𝑇</m:t>
                      </m:r>
                      <m:r>
                        <a:rPr lang="en-US" sz="1600" b="0" i="1" smtClean="0">
                          <a:latin typeface="Cambria Math" panose="02040503050406030204" pitchFamily="18" charset="0"/>
                        </a:rPr>
                        <m:t>=3</m:t>
                      </m:r>
                      <m:r>
                        <a:rPr lang="en-US" sz="1600" b="0" i="1" smtClean="0">
                          <a:latin typeface="Cambria Math" panose="02040503050406030204" pitchFamily="18" charset="0"/>
                        </a:rPr>
                        <m:t>𝑔𝑠𝑖𝑛</m:t>
                      </m:r>
                      <m:r>
                        <a:rPr lang="en-US" sz="1600" b="0" i="1" smtClean="0">
                          <a:latin typeface="Cambria Math" panose="02040503050406030204" pitchFamily="18" charset="0"/>
                          <a:ea typeface="Cambria Math" panose="02040503050406030204" pitchFamily="18" charset="0"/>
                        </a:rPr>
                        <m:t>𝜃</m:t>
                      </m:r>
                      <m:r>
                        <a:rPr lang="en-US" sz="1600" b="0" i="1" smtClean="0">
                          <a:latin typeface="Cambria Math" panose="02040503050406030204" pitchFamily="18" charset="0"/>
                          <a:ea typeface="Cambria Math" panose="02040503050406030204" pitchFamily="18" charset="0"/>
                        </a:rPr>
                        <m:t>−0.6</m:t>
                      </m:r>
                      <m:r>
                        <a:rPr lang="en-US" sz="1600" b="0" i="1" smtClean="0">
                          <a:latin typeface="Cambria Math" panose="02040503050406030204" pitchFamily="18" charset="0"/>
                          <a:ea typeface="Cambria Math" panose="02040503050406030204" pitchFamily="18" charset="0"/>
                        </a:rPr>
                        <m:t>𝑔</m:t>
                      </m:r>
                    </m:oMath>
                  </m:oMathPara>
                </a14:m>
                <a:endParaRPr lang="en-GB" sz="1600" dirty="0"/>
              </a:p>
            </p:txBody>
          </p:sp>
        </mc:Choice>
        <mc:Fallback xmlns="">
          <p:sp>
            <p:nvSpPr>
              <p:cNvPr id="65" name="TextBox 64"/>
              <p:cNvSpPr txBox="1">
                <a:spLocks noRot="1" noChangeAspect="1" noMove="1" noResize="1" noEditPoints="1" noAdjustHandles="1" noChangeArrowheads="1" noChangeShapeType="1" noTextEdit="1"/>
              </p:cNvSpPr>
              <p:nvPr/>
            </p:nvSpPr>
            <p:spPr>
              <a:xfrm>
                <a:off x="5564689" y="4709137"/>
                <a:ext cx="1721240" cy="246221"/>
              </a:xfrm>
              <a:prstGeom prst="rect">
                <a:avLst/>
              </a:prstGeom>
              <a:blipFill>
                <a:blip r:embed="rId15"/>
                <a:stretch>
                  <a:fillRect l="-2482" r="-3191" b="-2926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5569044" y="5070542"/>
                <a:ext cx="838563"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𝑇</m:t>
                      </m:r>
                      <m:r>
                        <a:rPr lang="en-US" sz="1600" b="0" i="1" smtClean="0">
                          <a:latin typeface="Cambria Math" panose="02040503050406030204" pitchFamily="18" charset="0"/>
                        </a:rPr>
                        <m:t>=1.8</m:t>
                      </m:r>
                      <m:r>
                        <a:rPr lang="en-US" sz="1600" b="0" i="1" smtClean="0">
                          <a:latin typeface="Cambria Math" panose="02040503050406030204" pitchFamily="18" charset="0"/>
                        </a:rPr>
                        <m:t>𝑔</m:t>
                      </m:r>
                    </m:oMath>
                  </m:oMathPara>
                </a14:m>
                <a:endParaRPr lang="en-GB" sz="1600" dirty="0"/>
              </a:p>
            </p:txBody>
          </p:sp>
        </mc:Choice>
        <mc:Fallback xmlns="">
          <p:sp>
            <p:nvSpPr>
              <p:cNvPr id="66" name="TextBox 65"/>
              <p:cNvSpPr txBox="1">
                <a:spLocks noRot="1" noChangeAspect="1" noMove="1" noResize="1" noEditPoints="1" noAdjustHandles="1" noChangeArrowheads="1" noChangeShapeType="1" noTextEdit="1"/>
              </p:cNvSpPr>
              <p:nvPr/>
            </p:nvSpPr>
            <p:spPr>
              <a:xfrm>
                <a:off x="5569044" y="5070542"/>
                <a:ext cx="838563" cy="246221"/>
              </a:xfrm>
              <a:prstGeom prst="rect">
                <a:avLst/>
              </a:prstGeom>
              <a:blipFill>
                <a:blip r:embed="rId16"/>
                <a:stretch>
                  <a:fillRect l="-5839" r="-7299" b="-32500"/>
                </a:stretch>
              </a:blipFill>
            </p:spPr>
            <p:txBody>
              <a:bodyPr/>
              <a:lstStyle/>
              <a:p>
                <a:r>
                  <a:rPr lang="en-GB">
                    <a:noFill/>
                  </a:rPr>
                  <a:t> </a:t>
                </a:r>
              </a:p>
            </p:txBody>
          </p:sp>
        </mc:Fallback>
      </mc:AlternateContent>
      <p:sp>
        <p:nvSpPr>
          <p:cNvPr id="68" name="Arc 67"/>
          <p:cNvSpPr/>
          <p:nvPr/>
        </p:nvSpPr>
        <p:spPr>
          <a:xfrm>
            <a:off x="6561907" y="4151812"/>
            <a:ext cx="300445" cy="350520"/>
          </a:xfrm>
          <a:prstGeom prst="arc">
            <a:avLst>
              <a:gd name="adj1" fmla="val 16200000"/>
              <a:gd name="adj2" fmla="val 5424555"/>
            </a:avLst>
          </a:prstGeom>
          <a:ln w="254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TextBox 68"/>
          <p:cNvSpPr txBox="1"/>
          <p:nvPr/>
        </p:nvSpPr>
        <p:spPr>
          <a:xfrm>
            <a:off x="6883334" y="4159531"/>
            <a:ext cx="1259179"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endParaRPr lang="en-GB" sz="1400" baseline="-25000" dirty="0">
              <a:solidFill>
                <a:srgbClr val="FF0000"/>
              </a:solidFill>
              <a:latin typeface="Comic Sans MS" panose="030F0702030302020204" pitchFamily="66" charset="0"/>
            </a:endParaRPr>
          </a:p>
        </p:txBody>
      </p:sp>
      <p:sp>
        <p:nvSpPr>
          <p:cNvPr id="70" name="Arc 69"/>
          <p:cNvSpPr/>
          <p:nvPr/>
        </p:nvSpPr>
        <p:spPr>
          <a:xfrm>
            <a:off x="7158444" y="4513217"/>
            <a:ext cx="300445" cy="350520"/>
          </a:xfrm>
          <a:prstGeom prst="arc">
            <a:avLst>
              <a:gd name="adj1" fmla="val 16200000"/>
              <a:gd name="adj2" fmla="val 5424555"/>
            </a:avLst>
          </a:prstGeom>
          <a:ln w="254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1" name="Arc 70"/>
          <p:cNvSpPr/>
          <p:nvPr/>
        </p:nvSpPr>
        <p:spPr>
          <a:xfrm>
            <a:off x="7127964" y="4865914"/>
            <a:ext cx="300445" cy="350520"/>
          </a:xfrm>
          <a:prstGeom prst="arc">
            <a:avLst>
              <a:gd name="adj1" fmla="val 16200000"/>
              <a:gd name="adj2" fmla="val 5424555"/>
            </a:avLst>
          </a:prstGeom>
          <a:ln w="254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2" name="TextBox 71"/>
          <p:cNvSpPr txBox="1"/>
          <p:nvPr/>
        </p:nvSpPr>
        <p:spPr>
          <a:xfrm>
            <a:off x="7375368" y="4529646"/>
            <a:ext cx="1259179"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Rearrange</a:t>
            </a:r>
            <a:endParaRPr lang="en-GB" sz="1400" baseline="-25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73" name="TextBox 72"/>
              <p:cNvSpPr txBox="1"/>
              <p:nvPr/>
            </p:nvSpPr>
            <p:spPr>
              <a:xfrm>
                <a:off x="7379723" y="4760423"/>
                <a:ext cx="1833946"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Calculate using the value of </a:t>
                </a:r>
                <a14:m>
                  <m:oMath xmlns:m="http://schemas.openxmlformats.org/officeDocument/2006/math">
                    <m:r>
                      <a:rPr lang="en-US" sz="1400" b="0" i="1" smtClean="0">
                        <a:solidFill>
                          <a:srgbClr val="FF0000"/>
                        </a:solidFill>
                        <a:latin typeface="Cambria Math" panose="02040503050406030204" pitchFamily="18" charset="0"/>
                      </a:rPr>
                      <m:t>𝑠𝑖𝑛</m:t>
                    </m:r>
                    <m:r>
                      <a:rPr lang="en-US" sz="1400" b="0" i="1" smtClean="0">
                        <a:solidFill>
                          <a:srgbClr val="FF0000"/>
                        </a:solidFill>
                        <a:latin typeface="Cambria Math" panose="02040503050406030204" pitchFamily="18" charset="0"/>
                        <a:ea typeface="Cambria Math" panose="02040503050406030204" pitchFamily="18" charset="0"/>
                      </a:rPr>
                      <m:t>𝜃</m:t>
                    </m:r>
                  </m:oMath>
                </a14:m>
                <a:r>
                  <a:rPr lang="en-GB" sz="1400" baseline="-25000" dirty="0">
                    <a:solidFill>
                      <a:srgbClr val="FF0000"/>
                    </a:solidFill>
                    <a:latin typeface="Comic Sans MS" panose="030F0702030302020204" pitchFamily="66" charset="0"/>
                  </a:rPr>
                  <a:t> </a:t>
                </a:r>
                <a:r>
                  <a:rPr lang="en-GB" sz="1400" dirty="0">
                    <a:solidFill>
                      <a:srgbClr val="FF0000"/>
                    </a:solidFill>
                    <a:latin typeface="Comic Sans MS" panose="030F0702030302020204" pitchFamily="66" charset="0"/>
                  </a:rPr>
                  <a:t>above</a:t>
                </a:r>
              </a:p>
            </p:txBody>
          </p:sp>
        </mc:Choice>
        <mc:Fallback xmlns="">
          <p:sp>
            <p:nvSpPr>
              <p:cNvPr id="73" name="TextBox 72"/>
              <p:cNvSpPr txBox="1">
                <a:spLocks noRot="1" noChangeAspect="1" noMove="1" noResize="1" noEditPoints="1" noAdjustHandles="1" noChangeArrowheads="1" noChangeShapeType="1" noTextEdit="1"/>
              </p:cNvSpPr>
              <p:nvPr/>
            </p:nvSpPr>
            <p:spPr>
              <a:xfrm>
                <a:off x="7379723" y="4760423"/>
                <a:ext cx="1833946" cy="523220"/>
              </a:xfrm>
              <a:prstGeom prst="rect">
                <a:avLst/>
              </a:prstGeom>
              <a:blipFill>
                <a:blip r:embed="rId17"/>
                <a:stretch>
                  <a:fillRect t="-2326" r="-1333" b="-10465"/>
                </a:stretch>
              </a:blipFill>
            </p:spPr>
            <p:txBody>
              <a:bodyPr/>
              <a:lstStyle/>
              <a:p>
                <a:r>
                  <a:rPr lang="en-GB">
                    <a:noFill/>
                  </a:rPr>
                  <a:t> </a:t>
                </a:r>
              </a:p>
            </p:txBody>
          </p:sp>
        </mc:Fallback>
      </mc:AlternateContent>
      <p:sp>
        <p:nvSpPr>
          <p:cNvPr id="74" name="TextBox 73"/>
          <p:cNvSpPr txBox="1"/>
          <p:nvPr/>
        </p:nvSpPr>
        <p:spPr>
          <a:xfrm>
            <a:off x="6257107" y="1921329"/>
            <a:ext cx="468398" cy="276999"/>
          </a:xfrm>
          <a:prstGeom prst="rect">
            <a:avLst/>
          </a:prstGeom>
          <a:noFill/>
        </p:spPr>
        <p:txBody>
          <a:bodyPr wrap="none" rtlCol="0">
            <a:spAutoFit/>
          </a:bodyPr>
          <a:lstStyle/>
          <a:p>
            <a:r>
              <a:rPr lang="en-GB" sz="1200" dirty="0">
                <a:solidFill>
                  <a:srgbClr val="FF0000"/>
                </a:solidFill>
                <a:latin typeface="Comic Sans MS" panose="030F0702030302020204" pitchFamily="66" charset="0"/>
              </a:rPr>
              <a:t>1.8g</a:t>
            </a:r>
            <a:endParaRPr lang="en-GB" sz="1200" baseline="-25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41401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linds(horizontal)">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500" fill="hold"/>
                                        <p:tgtEl>
                                          <p:spTgt spid="20"/>
                                        </p:tgtEl>
                                        <p:attrNameLst>
                                          <p:attrName>stroke.color</p:attrName>
                                        </p:attrNameLst>
                                      </p:cBhvr>
                                      <p:to>
                                        <a:srgbClr val="FF0000"/>
                                      </p:to>
                                    </p:animClr>
                                    <p:set>
                                      <p:cBhvr>
                                        <p:cTn id="12" dur="500" fill="hold"/>
                                        <p:tgtEl>
                                          <p:spTgt spid="20"/>
                                        </p:tgtEl>
                                        <p:attrNameLst>
                                          <p:attrName>stroke.on</p:attrName>
                                        </p:attrNameLst>
                                      </p:cBhvr>
                                      <p:to>
                                        <p:strVal val="true"/>
                                      </p:to>
                                    </p:set>
                                  </p:childTnLst>
                                </p:cTn>
                              </p:par>
                              <p:par>
                                <p:cTn id="13" presetID="7" presetClass="emph" presetSubtype="2" fill="hold" nodeType="withEffect">
                                  <p:stCondLst>
                                    <p:cond delay="0"/>
                                  </p:stCondLst>
                                  <p:childTnLst>
                                    <p:animClr clrSpc="rgb" dir="cw">
                                      <p:cBhvr>
                                        <p:cTn id="14" dur="500" fill="hold"/>
                                        <p:tgtEl>
                                          <p:spTgt spid="15"/>
                                        </p:tgtEl>
                                        <p:attrNameLst>
                                          <p:attrName>stroke.color</p:attrName>
                                        </p:attrNameLst>
                                      </p:cBhvr>
                                      <p:to>
                                        <a:srgbClr val="FF0000"/>
                                      </p:to>
                                    </p:animClr>
                                    <p:set>
                                      <p:cBhvr>
                                        <p:cTn id="15" dur="500" fill="hold"/>
                                        <p:tgtEl>
                                          <p:spTgt spid="15"/>
                                        </p:tgtEl>
                                        <p:attrNameLst>
                                          <p:attrName>stroke.on</p:attrName>
                                        </p:attrNameLst>
                                      </p:cBhvr>
                                      <p:to>
                                        <p:strVal val="true"/>
                                      </p:to>
                                    </p:set>
                                  </p:childTnLst>
                                </p:cTn>
                              </p:par>
                              <p:par>
                                <p:cTn id="16" presetID="7" presetClass="emph" presetSubtype="2" fill="hold" nodeType="withEffect">
                                  <p:stCondLst>
                                    <p:cond delay="0"/>
                                  </p:stCondLst>
                                  <p:childTnLst>
                                    <p:animClr clrSpc="rgb" dir="cw">
                                      <p:cBhvr>
                                        <p:cTn id="17" dur="500" fill="hold"/>
                                        <p:tgtEl>
                                          <p:spTgt spid="19"/>
                                        </p:tgtEl>
                                        <p:attrNameLst>
                                          <p:attrName>stroke.color</p:attrName>
                                        </p:attrNameLst>
                                      </p:cBhvr>
                                      <p:to>
                                        <a:srgbClr val="FF0000"/>
                                      </p:to>
                                    </p:animClr>
                                    <p:set>
                                      <p:cBhvr>
                                        <p:cTn id="18" dur="500" fill="hold"/>
                                        <p:tgtEl>
                                          <p:spTgt spid="19"/>
                                        </p:tgtEl>
                                        <p:attrNameLst>
                                          <p:attrName>stroke.on</p:attrName>
                                        </p:attrNameLst>
                                      </p:cBhvr>
                                      <p:to>
                                        <p:strVal val="true"/>
                                      </p:to>
                                    </p:set>
                                  </p:childTnLst>
                                </p:cTn>
                              </p:par>
                              <p:par>
                                <p:cTn id="19" presetID="3" presetClass="emph" presetSubtype="2" fill="hold" grpId="0" nodeType="withEffect">
                                  <p:stCondLst>
                                    <p:cond delay="0"/>
                                  </p:stCondLst>
                                  <p:childTnLst>
                                    <p:animClr clrSpc="rgb" dir="cw">
                                      <p:cBhvr override="childStyle">
                                        <p:cTn id="20" dur="500" fill="hold"/>
                                        <p:tgtEl>
                                          <p:spTgt spid="30"/>
                                        </p:tgtEl>
                                        <p:attrNameLst>
                                          <p:attrName>style.color</p:attrName>
                                        </p:attrNameLst>
                                      </p:cBhvr>
                                      <p:to>
                                        <a:srgbClr val="FF0000"/>
                                      </p:to>
                                    </p:animClr>
                                  </p:childTnLst>
                                </p:cTn>
                              </p:par>
                              <p:par>
                                <p:cTn id="21" presetID="3" presetClass="emph" presetSubtype="2" fill="hold" grpId="0" nodeType="withEffect">
                                  <p:stCondLst>
                                    <p:cond delay="0"/>
                                  </p:stCondLst>
                                  <p:childTnLst>
                                    <p:animClr clrSpc="rgb" dir="cw">
                                      <p:cBhvr override="childStyle">
                                        <p:cTn id="22" dur="500" fill="hold"/>
                                        <p:tgtEl>
                                          <p:spTgt spid="63"/>
                                        </p:tgtEl>
                                        <p:attrNameLst>
                                          <p:attrName>style.color</p:attrName>
                                        </p:attrNameLst>
                                      </p:cBhvr>
                                      <p:to>
                                        <a:srgbClr val="FF0000"/>
                                      </p:to>
                                    </p:animClr>
                                  </p:childTnLst>
                                </p:cTn>
                              </p:par>
                              <p:par>
                                <p:cTn id="23" presetID="3" presetClass="emph" presetSubtype="2" fill="hold" grpId="0" nodeType="withEffect">
                                  <p:stCondLst>
                                    <p:cond delay="0"/>
                                  </p:stCondLst>
                                  <p:childTnLst>
                                    <p:animClr clrSpc="rgb" dir="cw">
                                      <p:cBhvr override="childStyle">
                                        <p:cTn id="24" dur="500" fill="hold"/>
                                        <p:tgtEl>
                                          <p:spTgt spid="28"/>
                                        </p:tgtEl>
                                        <p:attrNameLst>
                                          <p:attrName>style.color</p:attrName>
                                        </p:attrNameLst>
                                      </p:cBhvr>
                                      <p:to>
                                        <a:srgbClr val="FF0000"/>
                                      </p:to>
                                    </p:animClr>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blinds(horizontal)">
                                      <p:cBhvr>
                                        <p:cTn id="29" dur="500"/>
                                        <p:tgtEl>
                                          <p:spTgt spid="5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blinds(horizontal)">
                                      <p:cBhvr>
                                        <p:cTn id="34" dur="500"/>
                                        <p:tgtEl>
                                          <p:spTgt spid="6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blinds(horizontal)">
                                      <p:cBhvr>
                                        <p:cTn id="39" dur="500"/>
                                        <p:tgtEl>
                                          <p:spTgt spid="69"/>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blinds(horizontal)">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70"/>
                                        </p:tgtEl>
                                        <p:attrNameLst>
                                          <p:attrName>style.visibility</p:attrName>
                                        </p:attrNameLst>
                                      </p:cBhvr>
                                      <p:to>
                                        <p:strVal val="visible"/>
                                      </p:to>
                                    </p:set>
                                    <p:animEffect transition="in" filter="blinds(horizontal)">
                                      <p:cBhvr>
                                        <p:cTn id="49" dur="500"/>
                                        <p:tgtEl>
                                          <p:spTgt spid="70"/>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blinds(horizontal)">
                                      <p:cBhvr>
                                        <p:cTn id="54" dur="500"/>
                                        <p:tgtEl>
                                          <p:spTgt spid="7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blinds(horizontal)">
                                      <p:cBhvr>
                                        <p:cTn id="59" dur="500"/>
                                        <p:tgtEl>
                                          <p:spTgt spid="65"/>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blinds(horizontal)">
                                      <p:cBhvr>
                                        <p:cTn id="64" dur="500"/>
                                        <p:tgtEl>
                                          <p:spTgt spid="71"/>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blinds(horizontal)">
                                      <p:cBhvr>
                                        <p:cTn id="69" dur="500"/>
                                        <p:tgtEl>
                                          <p:spTgt spid="73"/>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blinds(horizontal)">
                                      <p:cBhvr>
                                        <p:cTn id="74" dur="500"/>
                                        <p:tgtEl>
                                          <p:spTgt spid="66"/>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1" nodeType="clickEffect">
                                  <p:stCondLst>
                                    <p:cond delay="0"/>
                                  </p:stCondLst>
                                  <p:childTnLst>
                                    <p:animEffect transition="out" filter="blinds(horizontal)">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3" presetClass="entr" presetSubtype="1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blinds(horizontal)">
                                      <p:cBhvr>
                                        <p:cTn id="82" dur="500"/>
                                        <p:tgtEl>
                                          <p:spTgt spid="74"/>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mph" presetSubtype="2" fill="hold" grpId="1" nodeType="clickEffect">
                                  <p:stCondLst>
                                    <p:cond delay="0"/>
                                  </p:stCondLst>
                                  <p:childTnLst>
                                    <p:animClr clrSpc="rgb" dir="cw">
                                      <p:cBhvr override="childStyle">
                                        <p:cTn id="86" dur="500" fill="hold"/>
                                        <p:tgtEl>
                                          <p:spTgt spid="63"/>
                                        </p:tgtEl>
                                        <p:attrNameLst>
                                          <p:attrName>style.color</p:attrName>
                                        </p:attrNameLst>
                                      </p:cBhvr>
                                      <p:to>
                                        <a:schemeClr val="tx1"/>
                                      </p:to>
                                    </p:animClr>
                                  </p:childTnLst>
                                </p:cTn>
                              </p:par>
                              <p:par>
                                <p:cTn id="87" presetID="3" presetClass="emph" presetSubtype="2" fill="hold" grpId="1" nodeType="withEffect">
                                  <p:stCondLst>
                                    <p:cond delay="0"/>
                                  </p:stCondLst>
                                  <p:childTnLst>
                                    <p:animClr clrSpc="rgb" dir="cw">
                                      <p:cBhvr override="childStyle">
                                        <p:cTn id="88" dur="500" fill="hold"/>
                                        <p:tgtEl>
                                          <p:spTgt spid="28"/>
                                        </p:tgtEl>
                                        <p:attrNameLst>
                                          <p:attrName>style.color</p:attrName>
                                        </p:attrNameLst>
                                      </p:cBhvr>
                                      <p:to>
                                        <a:schemeClr val="tx1"/>
                                      </p:to>
                                    </p:animClr>
                                  </p:childTnLst>
                                </p:cTn>
                              </p:par>
                              <p:par>
                                <p:cTn id="89" presetID="3" presetClass="emph" presetSubtype="2" fill="hold" grpId="1" nodeType="withEffect">
                                  <p:stCondLst>
                                    <p:cond delay="0"/>
                                  </p:stCondLst>
                                  <p:childTnLst>
                                    <p:animClr clrSpc="rgb" dir="cw">
                                      <p:cBhvr override="childStyle">
                                        <p:cTn id="90" dur="500" fill="hold"/>
                                        <p:tgtEl>
                                          <p:spTgt spid="74"/>
                                        </p:tgtEl>
                                        <p:attrNameLst>
                                          <p:attrName>style.color</p:attrName>
                                        </p:attrNameLst>
                                      </p:cBhvr>
                                      <p:to>
                                        <a:schemeClr val="tx1"/>
                                      </p:to>
                                    </p:animClr>
                                  </p:childTnLst>
                                </p:cTn>
                              </p:par>
                              <p:par>
                                <p:cTn id="91" presetID="7" presetClass="emph" presetSubtype="2" fill="hold" nodeType="withEffect">
                                  <p:stCondLst>
                                    <p:cond delay="0"/>
                                  </p:stCondLst>
                                  <p:childTnLst>
                                    <p:animClr clrSpc="rgb" dir="cw">
                                      <p:cBhvr>
                                        <p:cTn id="92" dur="500" fill="hold"/>
                                        <p:tgtEl>
                                          <p:spTgt spid="20"/>
                                        </p:tgtEl>
                                        <p:attrNameLst>
                                          <p:attrName>stroke.color</p:attrName>
                                        </p:attrNameLst>
                                      </p:cBhvr>
                                      <p:to>
                                        <a:schemeClr val="tx1"/>
                                      </p:to>
                                    </p:animClr>
                                    <p:set>
                                      <p:cBhvr>
                                        <p:cTn id="93" dur="500" fill="hold"/>
                                        <p:tgtEl>
                                          <p:spTgt spid="20"/>
                                        </p:tgtEl>
                                        <p:attrNameLst>
                                          <p:attrName>stroke.on</p:attrName>
                                        </p:attrNameLst>
                                      </p:cBhvr>
                                      <p:to>
                                        <p:strVal val="true"/>
                                      </p:to>
                                    </p:set>
                                  </p:childTnLst>
                                </p:cTn>
                              </p:par>
                              <p:par>
                                <p:cTn id="94" presetID="7" presetClass="emph" presetSubtype="2" fill="hold" nodeType="withEffect">
                                  <p:stCondLst>
                                    <p:cond delay="0"/>
                                  </p:stCondLst>
                                  <p:childTnLst>
                                    <p:animClr clrSpc="rgb" dir="cw">
                                      <p:cBhvr>
                                        <p:cTn id="95" dur="500" fill="hold"/>
                                        <p:tgtEl>
                                          <p:spTgt spid="15"/>
                                        </p:tgtEl>
                                        <p:attrNameLst>
                                          <p:attrName>stroke.color</p:attrName>
                                        </p:attrNameLst>
                                      </p:cBhvr>
                                      <p:to>
                                        <a:schemeClr val="tx1"/>
                                      </p:to>
                                    </p:animClr>
                                    <p:set>
                                      <p:cBhvr>
                                        <p:cTn id="96" dur="500" fill="hold"/>
                                        <p:tgtEl>
                                          <p:spTgt spid="15"/>
                                        </p:tgtEl>
                                        <p:attrNameLst>
                                          <p:attrName>stroke.on</p:attrName>
                                        </p:attrNameLst>
                                      </p:cBhvr>
                                      <p:to>
                                        <p:strVal val="true"/>
                                      </p:to>
                                    </p:set>
                                  </p:childTnLst>
                                </p:cTn>
                              </p:par>
                              <p:par>
                                <p:cTn id="97" presetID="7" presetClass="emph" presetSubtype="2" fill="hold" nodeType="withEffect">
                                  <p:stCondLst>
                                    <p:cond delay="0"/>
                                  </p:stCondLst>
                                  <p:childTnLst>
                                    <p:animClr clrSpc="rgb" dir="cw">
                                      <p:cBhvr>
                                        <p:cTn id="98" dur="500" fill="hold"/>
                                        <p:tgtEl>
                                          <p:spTgt spid="19"/>
                                        </p:tgtEl>
                                        <p:attrNameLst>
                                          <p:attrName>stroke.color</p:attrName>
                                        </p:attrNameLst>
                                      </p:cBhvr>
                                      <p:to>
                                        <a:schemeClr val="tx1"/>
                                      </p:to>
                                    </p:animClr>
                                    <p:set>
                                      <p:cBhvr>
                                        <p:cTn id="99" dur="500" fill="hold"/>
                                        <p:tgtEl>
                                          <p:spTgt spid="1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30" grpId="0"/>
      <p:bldP spid="30" grpId="1"/>
      <p:bldP spid="54" grpId="0"/>
      <p:bldP spid="57" grpId="0"/>
      <p:bldP spid="63" grpId="0"/>
      <p:bldP spid="63" grpId="1"/>
      <p:bldP spid="64" grpId="0"/>
      <p:bldP spid="65" grpId="0"/>
      <p:bldP spid="66" grpId="0"/>
      <p:bldP spid="68" grpId="0" animBg="1"/>
      <p:bldP spid="69" grpId="0"/>
      <p:bldP spid="70" grpId="0" animBg="1"/>
      <p:bldP spid="71" grpId="0" animBg="1"/>
      <p:bldP spid="72" grpId="0"/>
      <p:bldP spid="73" grpId="0"/>
      <p:bldP spid="74" grpId="0"/>
      <p:bldP spid="7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6257107" y="1921329"/>
            <a:ext cx="468398" cy="276999"/>
          </a:xfrm>
          <a:prstGeom prst="rect">
            <a:avLst/>
          </a:prstGeom>
          <a:noFill/>
        </p:spPr>
        <p:txBody>
          <a:bodyPr wrap="none" rtlCol="0">
            <a:spAutoFit/>
          </a:bodyPr>
          <a:lstStyle/>
          <a:p>
            <a:r>
              <a:rPr lang="en-GB" sz="1200" dirty="0">
                <a:latin typeface="Comic Sans MS" panose="030F0702030302020204" pitchFamily="66" charset="0"/>
              </a:rPr>
              <a:t>1.8g</a:t>
            </a:r>
            <a:endParaRPr lang="en-GB" sz="1200" baseline="-25000" dirty="0">
              <a:latin typeface="Comic Sans MS" panose="030F0702030302020204" pitchFamily="66" charset="0"/>
            </a:endParaRPr>
          </a:p>
        </p:txBody>
      </p:sp>
      <p:sp>
        <p:nvSpPr>
          <p:cNvPr id="2" name="Title 1"/>
          <p:cNvSpPr>
            <a:spLocks noGrp="1"/>
          </p:cNvSpPr>
          <p:nvPr>
            <p:ph type="title"/>
          </p:nvPr>
        </p:nvSpPr>
        <p:spPr/>
        <p:txBody>
          <a:bodyPr/>
          <a:lstStyle/>
          <a:p>
            <a:r>
              <a:rPr lang="en-GB" dirty="0">
                <a:latin typeface="Comic Sans MS" pitchFamily="66" charset="0"/>
              </a:rPr>
              <a:t>Elastic Strings and Springs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One end, A, of a light elastic string, AB, of natural length 0.6m and modulus of elasticity 10N, is fixed to a point on a fixed rough plane inclined at an angle </a:t>
                </a:r>
                <a14:m>
                  <m:oMath xmlns:m="http://schemas.openxmlformats.org/officeDocument/2006/math">
                    <m:r>
                      <a:rPr lang="en-GB" sz="1400" i="1" smtClean="0">
                        <a:latin typeface="Cambria Math" panose="02040503050406030204" pitchFamily="18" charset="0"/>
                        <a:ea typeface="Cambria Math" panose="02040503050406030204" pitchFamily="18" charset="0"/>
                      </a:rPr>
                      <m:t>𝜃</m:t>
                    </m:r>
                  </m:oMath>
                </a14:m>
                <a:r>
                  <a:rPr lang="en-GB" sz="1400" dirty="0">
                    <a:latin typeface="Comic Sans MS" pitchFamily="66" charset="0"/>
                  </a:rPr>
                  <a:t> to the horizontal, where </a:t>
                </a:r>
                <a14:m>
                  <m:oMath xmlns:m="http://schemas.openxmlformats.org/officeDocument/2006/math">
                    <m:r>
                      <a:rPr lang="en-US" sz="1400" b="0" i="1" smtClean="0">
                        <a:latin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4</m:t>
                        </m:r>
                      </m:num>
                      <m:den>
                        <m:r>
                          <a:rPr lang="en-US" sz="1400" b="0" i="1" smtClean="0">
                            <a:latin typeface="Cambria Math" panose="02040503050406030204" pitchFamily="18" charset="0"/>
                            <a:ea typeface="Cambria Math" panose="02040503050406030204" pitchFamily="18" charset="0"/>
                          </a:rPr>
                          <m:t>5</m:t>
                        </m:r>
                      </m:den>
                    </m:f>
                  </m:oMath>
                </a14:m>
                <a:r>
                  <a:rPr lang="en-GB" sz="1400" dirty="0">
                    <a:latin typeface="Comic Sans MS" pitchFamily="66" charset="0"/>
                  </a:rPr>
                  <a:t>. A ball of mass 3kg is attached to the end, B, of the string. The coefficient of friction, </a:t>
                </a:r>
                <a14:m>
                  <m:oMath xmlns:m="http://schemas.openxmlformats.org/officeDocument/2006/math">
                    <m:r>
                      <a:rPr lang="en-GB" sz="1400" i="1" smtClean="0">
                        <a:latin typeface="Cambria Math" panose="02040503050406030204" pitchFamily="18" charset="0"/>
                        <a:ea typeface="Cambria Math" panose="02040503050406030204" pitchFamily="18" charset="0"/>
                      </a:rPr>
                      <m:t>𝜇</m:t>
                    </m:r>
                  </m:oMath>
                </a14:m>
                <a:r>
                  <a:rPr lang="en-GB" sz="1400" dirty="0">
                    <a:latin typeface="Comic Sans MS" pitchFamily="66" charset="0"/>
                  </a:rPr>
                  <a:t>, between the ball and the plane is </a:t>
                </a:r>
                <a14:m>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GB" sz="1400" dirty="0">
                    <a:latin typeface="Comic Sans MS" pitchFamily="66" charset="0"/>
                  </a:rPr>
                  <a:t>. The ball rests in limiting equilibrium, on the point of sliding down the plane, with AB along the line of greatest slope.</a:t>
                </a:r>
              </a:p>
              <a:p>
                <a:pPr marL="0" indent="0" algn="ctr">
                  <a:buNone/>
                </a:pPr>
                <a:endParaRPr lang="en-US" sz="1400" dirty="0">
                  <a:latin typeface="Comic Sans MS" pitchFamily="66" charset="0"/>
                </a:endParaRPr>
              </a:p>
              <a:p>
                <a:pPr algn="ctr">
                  <a:buAutoNum type="alphaLcParenR"/>
                </a:pPr>
                <a:r>
                  <a:rPr lang="en-US" sz="1400" dirty="0">
                    <a:latin typeface="Comic Sans MS" pitchFamily="66" charset="0"/>
                  </a:rPr>
                  <a:t>Find the tension in the string, and its length</a:t>
                </a:r>
              </a:p>
              <a:p>
                <a:pPr algn="ctr">
                  <a:buAutoNum type="alphaLcParenR"/>
                </a:pPr>
                <a:r>
                  <a:rPr lang="en-US" sz="1400" dirty="0">
                    <a:latin typeface="Comic Sans MS" pitchFamily="66" charset="0"/>
                  </a:rPr>
                  <a:t>If </a:t>
                </a:r>
                <a14:m>
                  <m:oMath xmlns:m="http://schemas.openxmlformats.org/officeDocument/2006/math">
                    <m:r>
                      <a:rPr lang="en-US" sz="1400" i="1" smtClean="0">
                        <a:latin typeface="Cambria Math" panose="02040503050406030204" pitchFamily="18" charset="0"/>
                        <a:ea typeface="Cambria Math" panose="02040503050406030204" pitchFamily="18" charset="0"/>
                      </a:rPr>
                      <m:t>𝜇</m:t>
                    </m:r>
                    <m:r>
                      <a:rPr lang="en-US" sz="1400" b="0" i="1" smtClean="0">
                        <a:latin typeface="Cambria Math" panose="02040503050406030204" pitchFamily="18" charset="0"/>
                        <a:ea typeface="Cambria Math" panose="02040503050406030204" pitchFamily="18" charset="0"/>
                      </a:rPr>
                      <m:t>&gt;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3</m:t>
                        </m:r>
                      </m:den>
                    </m:f>
                  </m:oMath>
                </a14:m>
                <a:r>
                  <a:rPr lang="en-GB" sz="1400" dirty="0">
                    <a:latin typeface="Comic Sans MS" pitchFamily="66" charset="0"/>
                  </a:rPr>
                  <a:t>, state how your answer to a) would change</a:t>
                </a: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548418" cy="5105400"/>
              </a:xfrm>
              <a:blipFill>
                <a:blip r:embed="rId3"/>
                <a:stretch>
                  <a:fillRect t="-239" r="-1203" b="-478"/>
                </a:stretch>
              </a:blipFill>
            </p:spPr>
            <p:txBody>
              <a:bodyPr/>
              <a:lstStyle/>
              <a:p>
                <a:r>
                  <a:rPr lang="en-GB">
                    <a:noFill/>
                  </a:rPr>
                  <a:t> </a:t>
                </a:r>
              </a:p>
            </p:txBody>
          </p:sp>
        </mc:Fallback>
      </mc:AlternateContent>
      <p:pic>
        <p:nvPicPr>
          <p:cNvPr id="5" name="Picture 2" descr="http://s.hswstatic.com/gif/flybar-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p:sp>
        <p:nvSpPr>
          <p:cNvPr id="67" name="TextBox 66"/>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cxnSp>
        <p:nvCxnSpPr>
          <p:cNvPr id="7" name="Straight Connector 6"/>
          <p:cNvCxnSpPr/>
          <p:nvPr/>
        </p:nvCxnSpPr>
        <p:spPr>
          <a:xfrm>
            <a:off x="4648200" y="3429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648200" y="1676400"/>
            <a:ext cx="2971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24750" y="1517650"/>
            <a:ext cx="95250" cy="158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537450" y="1568450"/>
            <a:ext cx="76200" cy="76200"/>
            <a:chOff x="4876800" y="2590800"/>
            <a:chExt cx="76200" cy="76200"/>
          </a:xfrm>
        </p:grpSpPr>
        <p:cxnSp>
          <p:nvCxnSpPr>
            <p:cNvPr id="11" name="Straight Connector 10"/>
            <p:cNvCxnSpPr/>
            <p:nvPr/>
          </p:nvCxnSpPr>
          <p:spPr>
            <a:xfrm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V="1">
            <a:off x="6419850" y="1600200"/>
            <a:ext cx="1155700" cy="692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6445250" y="20383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V="1">
            <a:off x="6026150" y="196850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400800" y="2362200"/>
            <a:ext cx="0" cy="838200"/>
          </a:xfrm>
          <a:prstGeom prst="line">
            <a:avLst/>
          </a:prstGeom>
          <a:ln w="25400">
            <a:solidFill>
              <a:schemeClr val="tx1"/>
            </a:solidFill>
            <a:headEnd type="triangle"/>
            <a:tailEnd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381750" y="2343150"/>
            <a:ext cx="381000" cy="6477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394450" y="2997200"/>
            <a:ext cx="368300" cy="2032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24550" y="23558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5867400" y="1682750"/>
            <a:ext cx="914400" cy="914400"/>
          </a:xfrm>
          <a:prstGeom prst="arc">
            <a:avLst>
              <a:gd name="adj1" fmla="val 3993317"/>
              <a:gd name="adj2" fmla="val 48632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5105400" y="3124200"/>
            <a:ext cx="293670" cy="307777"/>
          </a:xfrm>
          <a:prstGeom prst="rect">
            <a:avLst/>
          </a:prstGeom>
          <a:noFill/>
        </p:spPr>
        <p:txBody>
          <a:bodyPr wrap="none" rtlCol="0">
            <a:spAutoFit/>
          </a:bodyPr>
          <a:lstStyle/>
          <a:p>
            <a:r>
              <a:rPr lang="en-GB" sz="1400" dirty="0">
                <a:latin typeface="Comic Sans MS" panose="030F0702030302020204" pitchFamily="66" charset="0"/>
              </a:rPr>
              <a:t>θ</a:t>
            </a:r>
          </a:p>
        </p:txBody>
      </p:sp>
      <p:sp>
        <p:nvSpPr>
          <p:cNvPr id="24" name="TextBox 23"/>
          <p:cNvSpPr txBox="1"/>
          <p:nvPr/>
        </p:nvSpPr>
        <p:spPr>
          <a:xfrm>
            <a:off x="6335234" y="2529080"/>
            <a:ext cx="279244" cy="276999"/>
          </a:xfrm>
          <a:prstGeom prst="rect">
            <a:avLst/>
          </a:prstGeom>
          <a:noFill/>
        </p:spPr>
        <p:txBody>
          <a:bodyPr wrap="none" rtlCol="0">
            <a:spAutoFit/>
          </a:bodyPr>
          <a:lstStyle/>
          <a:p>
            <a:r>
              <a:rPr lang="en-GB" sz="1200" dirty="0">
                <a:latin typeface="Comic Sans MS" panose="030F0702030302020204" pitchFamily="66" charset="0"/>
              </a:rPr>
              <a:t>θ</a:t>
            </a:r>
          </a:p>
        </p:txBody>
      </p:sp>
      <p:sp>
        <p:nvSpPr>
          <p:cNvPr id="25" name="TextBox 24"/>
          <p:cNvSpPr txBox="1"/>
          <p:nvPr/>
        </p:nvSpPr>
        <p:spPr>
          <a:xfrm>
            <a:off x="6065520" y="2686050"/>
            <a:ext cx="360996" cy="276999"/>
          </a:xfrm>
          <a:prstGeom prst="rect">
            <a:avLst/>
          </a:prstGeom>
          <a:noFill/>
        </p:spPr>
        <p:txBody>
          <a:bodyPr wrap="none" rtlCol="0">
            <a:spAutoFit/>
          </a:bodyPr>
          <a:lstStyle/>
          <a:p>
            <a:r>
              <a:rPr lang="en-GB" sz="1200" dirty="0">
                <a:latin typeface="Comic Sans MS" panose="030F0702030302020204" pitchFamily="66" charset="0"/>
              </a:rPr>
              <a:t>3g</a:t>
            </a:r>
          </a:p>
        </p:txBody>
      </p:sp>
      <p:sp>
        <p:nvSpPr>
          <p:cNvPr id="26" name="TextBox 25"/>
          <p:cNvSpPr txBox="1"/>
          <p:nvPr/>
        </p:nvSpPr>
        <p:spPr>
          <a:xfrm>
            <a:off x="6540500" y="2520950"/>
            <a:ext cx="689612" cy="276999"/>
          </a:xfrm>
          <a:prstGeom prst="rect">
            <a:avLst/>
          </a:prstGeom>
          <a:noFill/>
        </p:spPr>
        <p:txBody>
          <a:bodyPr wrap="none" rtlCol="0">
            <a:spAutoFit/>
          </a:bodyPr>
          <a:lstStyle/>
          <a:p>
            <a:r>
              <a:rPr lang="en-GB" sz="1200" dirty="0">
                <a:latin typeface="Comic Sans MS" panose="030F0702030302020204" pitchFamily="66" charset="0"/>
              </a:rPr>
              <a:t>3gcos</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28" name="TextBox 27"/>
          <p:cNvSpPr txBox="1"/>
          <p:nvPr/>
        </p:nvSpPr>
        <p:spPr>
          <a:xfrm>
            <a:off x="6534150" y="3041650"/>
            <a:ext cx="654346" cy="276999"/>
          </a:xfrm>
          <a:prstGeom prst="rect">
            <a:avLst/>
          </a:prstGeom>
          <a:noFill/>
        </p:spPr>
        <p:txBody>
          <a:bodyPr wrap="none" rtlCol="0">
            <a:spAutoFit/>
          </a:bodyPr>
          <a:lstStyle/>
          <a:p>
            <a:r>
              <a:rPr lang="en-GB" sz="1200" dirty="0">
                <a:latin typeface="Comic Sans MS" panose="030F0702030302020204" pitchFamily="66" charset="0"/>
              </a:rPr>
              <a:t>3gsin</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31" name="TextBox 30"/>
          <p:cNvSpPr txBox="1"/>
          <p:nvPr/>
        </p:nvSpPr>
        <p:spPr>
          <a:xfrm>
            <a:off x="7569200" y="1384300"/>
            <a:ext cx="308098" cy="276999"/>
          </a:xfrm>
          <a:prstGeom prst="rect">
            <a:avLst/>
          </a:prstGeom>
          <a:noFill/>
        </p:spPr>
        <p:txBody>
          <a:bodyPr wrap="none" rtlCol="0">
            <a:spAutoFit/>
          </a:bodyPr>
          <a:lstStyle/>
          <a:p>
            <a:r>
              <a:rPr lang="en-GB" sz="12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32" name="TextBox 31"/>
              <p:cNvSpPr txBox="1"/>
              <p:nvPr/>
            </p:nvSpPr>
            <p:spPr>
              <a:xfrm>
                <a:off x="4191000" y="1371600"/>
                <a:ext cx="661143"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𝜇</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US" sz="1400" b="0" i="1" smtClean="0">
                              <a:latin typeface="Cambria Math" panose="02040503050406030204" pitchFamily="18" charset="0"/>
                              <a:ea typeface="Cambria Math"/>
                            </a:rPr>
                            <m:t>1</m:t>
                          </m:r>
                        </m:num>
                        <m:den>
                          <m:r>
                            <a:rPr lang="en-US" sz="1400" b="0" i="1" smtClean="0">
                              <a:latin typeface="Cambria Math" panose="02040503050406030204" pitchFamily="18" charset="0"/>
                              <a:ea typeface="Cambria Math"/>
                            </a:rPr>
                            <m:t>3</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191000" y="1371600"/>
                <a:ext cx="661143" cy="49705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114800" y="19050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λ</m:t>
                      </m:r>
                      <m:r>
                        <a:rPr lang="en-US" sz="1400" b="0" i="1" smtClean="0">
                          <a:latin typeface="Cambria Math" panose="02040503050406030204" pitchFamily="18" charset="0"/>
                          <a:ea typeface="Cambria Math"/>
                        </a:rPr>
                        <m:t>=10</m:t>
                      </m:r>
                      <m:r>
                        <a:rPr lang="en-US" sz="1400" b="0" i="1" smtClean="0">
                          <a:latin typeface="Cambria Math" panose="02040503050406030204" pitchFamily="18" charset="0"/>
                          <a:ea typeface="Cambria Math"/>
                        </a:rPr>
                        <m:t>𝑁</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114800" y="1905000"/>
                <a:ext cx="1066800"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001000" y="16764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𝑆</m:t>
                      </m:r>
                      <m:r>
                        <a:rPr lang="en-US" sz="1100" b="0" i="1" smtClean="0">
                          <a:latin typeface="Cambria Math" panose="02040503050406030204" pitchFamily="18" charset="0"/>
                          <a:ea typeface="Cambria Math"/>
                        </a:rPr>
                        <m:t>𝑖𝑛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US" sz="1100" b="0" i="1" smtClean="0">
                              <a:latin typeface="Cambria Math" panose="02040503050406030204" pitchFamily="18" charset="0"/>
                              <a:ea typeface="Cambria Math"/>
                            </a:rPr>
                            <m:t>4</m:t>
                          </m:r>
                        </m:num>
                        <m:den>
                          <m:r>
                            <a:rPr lang="en-US" sz="1100" b="0" i="1" smtClean="0">
                              <a:latin typeface="Cambria Math" panose="02040503050406030204" pitchFamily="18" charset="0"/>
                              <a:ea typeface="Cambria Math"/>
                            </a:rPr>
                            <m:t>5</m:t>
                          </m:r>
                        </m:den>
                      </m:f>
                    </m:oMath>
                  </m:oMathPara>
                </a14:m>
                <a:endParaRPr lang="en-GB" sz="1100" dirty="0"/>
              </a:p>
            </p:txBody>
          </p:sp>
        </mc:Choice>
        <mc:Fallback xmlns="">
          <p:sp>
            <p:nvSpPr>
              <p:cNvPr id="34" name="TextBox 33"/>
              <p:cNvSpPr txBox="1">
                <a:spLocks noRot="1" noChangeAspect="1" noMove="1" noResize="1" noEditPoints="1" noAdjustHandles="1" noChangeArrowheads="1" noChangeShapeType="1" noTextEdit="1"/>
              </p:cNvSpPr>
              <p:nvPr/>
            </p:nvSpPr>
            <p:spPr>
              <a:xfrm>
                <a:off x="8001000" y="1676400"/>
                <a:ext cx="838200" cy="40921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001000" y="22098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𝐶</m:t>
                      </m:r>
                      <m:r>
                        <a:rPr lang="en-US" sz="1100" b="0" i="1" smtClean="0">
                          <a:latin typeface="Cambria Math" panose="02040503050406030204" pitchFamily="18" charset="0"/>
                          <a:ea typeface="Cambria Math"/>
                        </a:rPr>
                        <m:t>𝑜𝑠</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5</m:t>
                          </m:r>
                        </m:den>
                      </m:f>
                    </m:oMath>
                  </m:oMathPara>
                </a14:m>
                <a:endParaRPr lang="en-GB" sz="11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001000" y="2209800"/>
                <a:ext cx="838200" cy="40921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001000" y="27432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𝑇</m:t>
                      </m:r>
                      <m:r>
                        <a:rPr lang="en-US" sz="1100" b="0" i="1" smtClean="0">
                          <a:latin typeface="Cambria Math" panose="02040503050406030204" pitchFamily="18" charset="0"/>
                          <a:ea typeface="Cambria Math"/>
                        </a:rPr>
                        <m:t>𝑎𝑛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4</m:t>
                          </m:r>
                        </m:num>
                        <m:den>
                          <m:r>
                            <a:rPr lang="en-US" sz="1100" b="0" i="1" smtClean="0">
                              <a:latin typeface="Cambria Math" panose="02040503050406030204" pitchFamily="18" charset="0"/>
                              <a:ea typeface="Cambria Math"/>
                            </a:rPr>
                            <m:t>3</m:t>
                          </m:r>
                        </m:den>
                      </m:f>
                    </m:oMath>
                  </m:oMathPara>
                </a14:m>
                <a:endParaRPr lang="en-GB" sz="1100" dirty="0"/>
              </a:p>
            </p:txBody>
          </p:sp>
        </mc:Choice>
        <mc:Fallback xmlns="">
          <p:sp>
            <p:nvSpPr>
              <p:cNvPr id="36" name="TextBox 35"/>
              <p:cNvSpPr txBox="1">
                <a:spLocks noRot="1" noChangeAspect="1" noMove="1" noResize="1" noEditPoints="1" noAdjustHandles="1" noChangeArrowheads="1" noChangeShapeType="1" noTextEdit="1"/>
              </p:cNvSpPr>
              <p:nvPr/>
            </p:nvSpPr>
            <p:spPr>
              <a:xfrm>
                <a:off x="8001000" y="2743200"/>
                <a:ext cx="838200" cy="409215"/>
              </a:xfrm>
              <a:prstGeom prst="rect">
                <a:avLst/>
              </a:prstGeom>
              <a:blipFill>
                <a:blip r:embed="rId10"/>
                <a:stretch>
                  <a:fillRect/>
                </a:stretch>
              </a:blipFill>
            </p:spPr>
            <p:txBody>
              <a:bodyPr/>
              <a:lstStyle/>
              <a:p>
                <a:r>
                  <a:rPr lang="en-GB">
                    <a:noFill/>
                  </a:rPr>
                  <a:t> </a:t>
                </a:r>
              </a:p>
            </p:txBody>
          </p:sp>
        </mc:Fallback>
      </mc:AlternateContent>
      <p:cxnSp>
        <p:nvCxnSpPr>
          <p:cNvPr id="37" name="Straight Connector 36"/>
          <p:cNvCxnSpPr/>
          <p:nvPr/>
        </p:nvCxnSpPr>
        <p:spPr>
          <a:xfrm flipV="1">
            <a:off x="6781800" y="1763232"/>
            <a:ext cx="871722" cy="522768"/>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086600" y="2057400"/>
            <a:ext cx="532518" cy="276999"/>
          </a:xfrm>
          <a:prstGeom prst="rect">
            <a:avLst/>
          </a:prstGeom>
          <a:noFill/>
        </p:spPr>
        <p:txBody>
          <a:bodyPr wrap="none" rtlCol="0">
            <a:spAutoFit/>
          </a:bodyPr>
          <a:lstStyle/>
          <a:p>
            <a:r>
              <a:rPr lang="en-GB" sz="1200" dirty="0">
                <a:latin typeface="Comic Sans MS" panose="030F0702030302020204" pitchFamily="66" charset="0"/>
              </a:rPr>
              <a:t>0.6m</a:t>
            </a:r>
          </a:p>
        </p:txBody>
      </p:sp>
      <p:sp>
        <p:nvSpPr>
          <p:cNvPr id="39" name="TextBox 38"/>
          <p:cNvSpPr txBox="1"/>
          <p:nvPr/>
        </p:nvSpPr>
        <p:spPr>
          <a:xfrm>
            <a:off x="6019800" y="2133600"/>
            <a:ext cx="282450" cy="276999"/>
          </a:xfrm>
          <a:prstGeom prst="rect">
            <a:avLst/>
          </a:prstGeom>
          <a:noFill/>
        </p:spPr>
        <p:txBody>
          <a:bodyPr wrap="none" rtlCol="0">
            <a:spAutoFit/>
          </a:bodyPr>
          <a:lstStyle/>
          <a:p>
            <a:r>
              <a:rPr lang="en-GB" sz="1200" dirty="0">
                <a:latin typeface="Comic Sans MS" panose="030F0702030302020204" pitchFamily="66" charset="0"/>
              </a:rPr>
              <a:t>B</a:t>
            </a:r>
          </a:p>
        </p:txBody>
      </p:sp>
      <p:sp>
        <p:nvSpPr>
          <p:cNvPr id="40" name="Arc 39"/>
          <p:cNvSpPr/>
          <p:nvPr/>
        </p:nvSpPr>
        <p:spPr>
          <a:xfrm>
            <a:off x="4191000" y="2971800"/>
            <a:ext cx="914400" cy="914400"/>
          </a:xfrm>
          <a:prstGeom prst="arc">
            <a:avLst>
              <a:gd name="adj1" fmla="val 19802567"/>
              <a:gd name="adj2" fmla="val 215658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1" name="Straight Connector 40"/>
          <p:cNvCxnSpPr/>
          <p:nvPr/>
        </p:nvCxnSpPr>
        <p:spPr>
          <a:xfrm flipV="1">
            <a:off x="6470469" y="2281646"/>
            <a:ext cx="320040" cy="191588"/>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94566" y="2323012"/>
            <a:ext cx="276038" cy="276999"/>
          </a:xfrm>
          <a:prstGeom prst="rect">
            <a:avLst/>
          </a:prstGeom>
          <a:noFill/>
        </p:spPr>
        <p:txBody>
          <a:bodyPr wrap="none" rtlCol="0">
            <a:spAutoFit/>
          </a:bodyPr>
          <a:lstStyle/>
          <a:p>
            <a:r>
              <a:rPr lang="en-GB" sz="1200" dirty="0">
                <a:latin typeface="Comic Sans MS" panose="030F0702030302020204" pitchFamily="66" charset="0"/>
              </a:rPr>
              <a:t>x</a:t>
            </a:r>
          </a:p>
        </p:txBody>
      </p:sp>
      <p:sp>
        <p:nvSpPr>
          <p:cNvPr id="62" name="TextBox 61"/>
          <p:cNvSpPr txBox="1"/>
          <p:nvPr/>
        </p:nvSpPr>
        <p:spPr>
          <a:xfrm>
            <a:off x="5841801" y="1698722"/>
            <a:ext cx="504946" cy="184666"/>
          </a:xfrm>
          <a:prstGeom prst="rect">
            <a:avLst/>
          </a:prstGeom>
          <a:noFill/>
        </p:spPr>
        <p:txBody>
          <a:bodyPr wrap="none" lIns="0" tIns="0" rIns="0" bIns="0" rtlCol="0">
            <a:spAutoFit/>
          </a:bodyPr>
          <a:lstStyle/>
          <a:p>
            <a:r>
              <a:rPr lang="en-US" sz="1200" dirty="0">
                <a:latin typeface="Comic Sans MS" panose="030F0702030302020204" pitchFamily="66" charset="0"/>
              </a:rPr>
              <a:t>3gcos</a:t>
            </a:r>
            <a:r>
              <a:rPr lang="el-GR" sz="1200" dirty="0">
                <a:latin typeface="Comic Sans MS" panose="030F0702030302020204" pitchFamily="66" charset="0"/>
              </a:rPr>
              <a:t>θ</a:t>
            </a:r>
            <a:endParaRPr lang="en-GB"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3" name="TextBox 62"/>
              <p:cNvSpPr txBox="1"/>
              <p:nvPr/>
            </p:nvSpPr>
            <p:spPr>
              <a:xfrm>
                <a:off x="5503732" y="2479744"/>
                <a:ext cx="389401"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0.6</m:t>
                      </m:r>
                      <m:r>
                        <a:rPr lang="en-US" sz="1400" b="0" i="1" smtClean="0">
                          <a:latin typeface="Cambria Math" panose="02040503050406030204" pitchFamily="18" charset="0"/>
                        </a:rPr>
                        <m:t>𝑔</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5503732" y="2479744"/>
                <a:ext cx="389401" cy="215444"/>
              </a:xfrm>
              <a:prstGeom prst="rect">
                <a:avLst/>
              </a:prstGeom>
              <a:blipFill>
                <a:blip r:embed="rId11"/>
                <a:stretch>
                  <a:fillRect l="-9375" r="-14063" b="-31429"/>
                </a:stretch>
              </a:blipFill>
            </p:spPr>
            <p:txBody>
              <a:bodyPr/>
              <a:lstStyle/>
              <a:p>
                <a:r>
                  <a:rPr lang="en-GB">
                    <a:noFill/>
                  </a:rPr>
                  <a:t> </a:t>
                </a:r>
              </a:p>
            </p:txBody>
          </p:sp>
        </mc:Fallback>
      </mc:AlternateContent>
      <p:sp>
        <p:nvSpPr>
          <p:cNvPr id="14" name="Oval 13"/>
          <p:cNvSpPr/>
          <p:nvPr/>
        </p:nvSpPr>
        <p:spPr>
          <a:xfrm>
            <a:off x="6302169" y="22423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5" name="TextBox 54"/>
              <p:cNvSpPr txBox="1"/>
              <p:nvPr/>
            </p:nvSpPr>
            <p:spPr>
              <a:xfrm>
                <a:off x="4202288" y="3709851"/>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202288" y="3709851"/>
                <a:ext cx="760336" cy="501419"/>
              </a:xfrm>
              <a:prstGeom prst="rect">
                <a:avLst/>
              </a:prstGeom>
              <a:blipFill>
                <a:blip r:embed="rId12"/>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3971511" y="4236720"/>
                <a:ext cx="1256370" cy="50270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1.8</m:t>
                      </m:r>
                      <m:r>
                        <a:rPr lang="en-US" sz="1400" b="0" i="1" smtClean="0">
                          <a:latin typeface="Cambria Math" panose="02040503050406030204" pitchFamily="18" charset="0"/>
                        </a:rPr>
                        <m:t>𝑔</m:t>
                      </m:r>
                      <m:r>
                        <a:rPr lang="en-GB" sz="1400" b="0" i="1" smtClean="0">
                          <a:latin typeface="Cambria Math"/>
                        </a:rPr>
                        <m:t>=</m:t>
                      </m:r>
                      <m:f>
                        <m:fPr>
                          <m:ctrlPr>
                            <a:rPr lang="en-GB" sz="1400" b="0" i="1" smtClean="0">
                              <a:latin typeface="Cambria Math" panose="02040503050406030204" pitchFamily="18" charset="0"/>
                            </a:rPr>
                          </m:ctrlPr>
                        </m:fPr>
                        <m:num>
                          <m:r>
                            <a:rPr lang="en-US" sz="1400" b="0" i="1" smtClean="0">
                              <a:latin typeface="Cambria Math" panose="02040503050406030204" pitchFamily="18" charset="0"/>
                            </a:rPr>
                            <m:t>(10)</m:t>
                          </m:r>
                          <m:r>
                            <a:rPr lang="en-GB" sz="1400" b="0" i="1" dirty="0" smtClean="0">
                              <a:latin typeface="Cambria Math"/>
                            </a:rPr>
                            <m:t>𝑥</m:t>
                          </m:r>
                        </m:num>
                        <m:den>
                          <m:r>
                            <a:rPr lang="en-US" sz="1400" b="0" i="1" dirty="0" smtClean="0">
                              <a:latin typeface="Cambria Math" panose="02040503050406030204" pitchFamily="18" charset="0"/>
                            </a:rPr>
                            <m:t>0.6</m:t>
                          </m:r>
                        </m:den>
                      </m:f>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3971511" y="4236720"/>
                <a:ext cx="1256370" cy="502702"/>
              </a:xfrm>
              <a:prstGeom prst="rect">
                <a:avLst/>
              </a:prstGeom>
              <a:blipFill>
                <a:blip r:embed="rId13"/>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4228413" y="4859383"/>
                <a:ext cx="1094595"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𝑥</m:t>
                      </m:r>
                      <m:r>
                        <a:rPr lang="en-US" sz="1400" b="0" i="1" smtClean="0">
                          <a:latin typeface="Cambria Math" panose="02040503050406030204" pitchFamily="18" charset="0"/>
                        </a:rPr>
                        <m:t>=1.0584</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4228413" y="4859383"/>
                <a:ext cx="1094595" cy="307777"/>
              </a:xfrm>
              <a:prstGeom prst="rect">
                <a:avLst/>
              </a:prstGeom>
              <a:blipFill>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901841" y="5299165"/>
                <a:ext cx="1428276"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𝑇𝑜𝑡𝑎𝑙</m:t>
                      </m:r>
                      <m:r>
                        <a:rPr lang="en-US" sz="1400" b="0" i="1" smtClean="0">
                          <a:latin typeface="Cambria Math" panose="02040503050406030204" pitchFamily="18" charset="0"/>
                        </a:rPr>
                        <m:t>=1.6584</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901841" y="5299165"/>
                <a:ext cx="1428276" cy="307777"/>
              </a:xfrm>
              <a:prstGeom prst="rect">
                <a:avLst/>
              </a:prstGeom>
              <a:blipFill>
                <a:blip r:embed="rId1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906195" y="5747655"/>
                <a:ext cx="1383264"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𝑇𝑜𝑡𝑎𝑙</m:t>
                      </m:r>
                      <m:r>
                        <a:rPr lang="en-US" sz="1400" b="0" i="1" smtClean="0">
                          <a:latin typeface="Cambria Math" panose="02040503050406030204" pitchFamily="18" charset="0"/>
                        </a:rPr>
                        <m:t>=1.66</m:t>
                      </m:r>
                      <m:r>
                        <a:rPr lang="en-US" sz="1400" b="0" i="1" smtClean="0">
                          <a:latin typeface="Cambria Math" panose="02040503050406030204" pitchFamily="18" charset="0"/>
                        </a:rPr>
                        <m:t>𝑚</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3906195" y="5747655"/>
                <a:ext cx="1383264" cy="307777"/>
              </a:xfrm>
              <a:prstGeom prst="rect">
                <a:avLst/>
              </a:prstGeom>
              <a:blipFill>
                <a:blip r:embed="rId16"/>
                <a:stretch>
                  <a:fillRect/>
                </a:stretch>
              </a:blipFill>
              <a:ln w="25400">
                <a:noFill/>
              </a:ln>
            </p:spPr>
            <p:txBody>
              <a:bodyPr/>
              <a:lstStyle/>
              <a:p>
                <a:r>
                  <a:rPr lang="en-GB">
                    <a:noFill/>
                  </a:rPr>
                  <a:t> </a:t>
                </a:r>
              </a:p>
            </p:txBody>
          </p:sp>
        </mc:Fallback>
      </mc:AlternateContent>
      <p:sp>
        <p:nvSpPr>
          <p:cNvPr id="61" name="Arc 60"/>
          <p:cNvSpPr/>
          <p:nvPr/>
        </p:nvSpPr>
        <p:spPr>
          <a:xfrm>
            <a:off x="5098868" y="4005943"/>
            <a:ext cx="274322" cy="496389"/>
          </a:xfrm>
          <a:prstGeom prst="arc">
            <a:avLst>
              <a:gd name="adj1" fmla="val 16200000"/>
              <a:gd name="adj2" fmla="val 5424555"/>
            </a:avLst>
          </a:prstGeom>
          <a:ln w="254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TextBox 74"/>
          <p:cNvSpPr txBox="1"/>
          <p:nvPr/>
        </p:nvSpPr>
        <p:spPr>
          <a:xfrm>
            <a:off x="5350625" y="4072445"/>
            <a:ext cx="1259179"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endParaRPr lang="en-GB" sz="1400" baseline="-25000" dirty="0">
              <a:solidFill>
                <a:srgbClr val="FF0000"/>
              </a:solidFill>
              <a:latin typeface="Comic Sans MS" panose="030F0702030302020204" pitchFamily="66" charset="0"/>
            </a:endParaRPr>
          </a:p>
        </p:txBody>
      </p:sp>
      <p:sp>
        <p:nvSpPr>
          <p:cNvPr id="76" name="Arc 75"/>
          <p:cNvSpPr/>
          <p:nvPr/>
        </p:nvSpPr>
        <p:spPr>
          <a:xfrm>
            <a:off x="5207725" y="4506686"/>
            <a:ext cx="274322" cy="496389"/>
          </a:xfrm>
          <a:prstGeom prst="arc">
            <a:avLst>
              <a:gd name="adj1" fmla="val 16200000"/>
              <a:gd name="adj2" fmla="val 5424555"/>
            </a:avLst>
          </a:prstGeom>
          <a:ln w="254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Arc 76"/>
          <p:cNvSpPr/>
          <p:nvPr/>
        </p:nvSpPr>
        <p:spPr>
          <a:xfrm>
            <a:off x="5229496" y="5016138"/>
            <a:ext cx="274321" cy="452846"/>
          </a:xfrm>
          <a:prstGeom prst="arc">
            <a:avLst>
              <a:gd name="adj1" fmla="val 16200000"/>
              <a:gd name="adj2" fmla="val 5424555"/>
            </a:avLst>
          </a:prstGeom>
          <a:ln w="254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Arc 77"/>
          <p:cNvSpPr/>
          <p:nvPr/>
        </p:nvSpPr>
        <p:spPr>
          <a:xfrm>
            <a:off x="5225142" y="5482047"/>
            <a:ext cx="274321" cy="452846"/>
          </a:xfrm>
          <a:prstGeom prst="arc">
            <a:avLst>
              <a:gd name="adj1" fmla="val 16200000"/>
              <a:gd name="adj2" fmla="val 5424555"/>
            </a:avLst>
          </a:prstGeom>
          <a:ln w="25400">
            <a:solidFill>
              <a:srgbClr val="FF0000"/>
            </a:solidFill>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9" name="TextBox 78"/>
              <p:cNvSpPr txBox="1"/>
              <p:nvPr/>
            </p:nvSpPr>
            <p:spPr>
              <a:xfrm>
                <a:off x="5376750" y="4594960"/>
                <a:ext cx="1259179"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Calculate </a:t>
                </a:r>
                <a14:m>
                  <m:oMath xmlns:m="http://schemas.openxmlformats.org/officeDocument/2006/math">
                    <m:r>
                      <a:rPr lang="en-US" sz="1400" b="0" i="1" smtClean="0">
                        <a:solidFill>
                          <a:srgbClr val="FF0000"/>
                        </a:solidFill>
                        <a:latin typeface="Cambria Math" panose="02040503050406030204" pitchFamily="18" charset="0"/>
                      </a:rPr>
                      <m:t>𝑥</m:t>
                    </m:r>
                  </m:oMath>
                </a14:m>
                <a:endParaRPr lang="en-GB" sz="1400" baseline="-25000" dirty="0">
                  <a:solidFill>
                    <a:srgbClr val="FF0000"/>
                  </a:solidFill>
                  <a:latin typeface="Comic Sans MS" panose="030F0702030302020204" pitchFamily="66" charset="0"/>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5376750" y="4594960"/>
                <a:ext cx="1259179" cy="307777"/>
              </a:xfrm>
              <a:prstGeom prst="rect">
                <a:avLst/>
              </a:prstGeom>
              <a:blipFill>
                <a:blip r:embed="rId17"/>
                <a:stretch>
                  <a:fillRect t="-4000" b="-20000"/>
                </a:stretch>
              </a:blipFill>
            </p:spPr>
            <p:txBody>
              <a:bodyPr/>
              <a:lstStyle/>
              <a:p>
                <a:r>
                  <a:rPr lang="en-GB">
                    <a:noFill/>
                  </a:rPr>
                  <a:t> </a:t>
                </a:r>
              </a:p>
            </p:txBody>
          </p:sp>
        </mc:Fallback>
      </mc:AlternateContent>
      <p:sp>
        <p:nvSpPr>
          <p:cNvPr id="80" name="TextBox 79"/>
          <p:cNvSpPr txBox="1"/>
          <p:nvPr/>
        </p:nvSpPr>
        <p:spPr>
          <a:xfrm>
            <a:off x="5433356" y="4982491"/>
            <a:ext cx="2639490" cy="523220"/>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This is the extension, so add on the natural length</a:t>
            </a:r>
            <a:endParaRPr lang="en-GB" sz="1400" baseline="-25000" dirty="0">
              <a:solidFill>
                <a:srgbClr val="FF0000"/>
              </a:solidFill>
              <a:latin typeface="Comic Sans MS" panose="030F0702030302020204" pitchFamily="66" charset="0"/>
            </a:endParaRPr>
          </a:p>
        </p:txBody>
      </p:sp>
      <p:sp>
        <p:nvSpPr>
          <p:cNvPr id="81" name="TextBox 80"/>
          <p:cNvSpPr txBox="1"/>
          <p:nvPr/>
        </p:nvSpPr>
        <p:spPr>
          <a:xfrm>
            <a:off x="5520441" y="5574674"/>
            <a:ext cx="1259179" cy="307777"/>
          </a:xfrm>
          <a:prstGeom prst="rect">
            <a:avLst/>
          </a:prstGeom>
          <a:noFill/>
        </p:spPr>
        <p:txBody>
          <a:bodyPr wrap="square" rtlCol="0">
            <a:spAutoFit/>
          </a:bodyPr>
          <a:lstStyle/>
          <a:p>
            <a:pPr algn="ctr"/>
            <a:r>
              <a:rPr lang="en-US" sz="1400" dirty="0">
                <a:solidFill>
                  <a:srgbClr val="FF0000"/>
                </a:solidFill>
                <a:latin typeface="Comic Sans MS" panose="030F0702030302020204" pitchFamily="66" charset="0"/>
              </a:rPr>
              <a:t>Round to 3sf</a:t>
            </a:r>
            <a:endParaRPr lang="en-GB" sz="1400" baseline="-250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54997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linds(horizontal)">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blinds(horizontal)">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linds(horizontal)">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blinds(horizontal)">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blinds(horizontal)">
                                      <p:cBhvr>
                                        <p:cTn id="32" dur="500"/>
                                        <p:tgtEl>
                                          <p:spTgt spid="79"/>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blinds(horizontal)">
                                      <p:cBhvr>
                                        <p:cTn id="37" dur="500"/>
                                        <p:tgtEl>
                                          <p:spTgt spid="5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blinds(horizontal)">
                                      <p:cBhvr>
                                        <p:cTn id="42" dur="500"/>
                                        <p:tgtEl>
                                          <p:spTgt spid="7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blinds(horizontal)">
                                      <p:cBhvr>
                                        <p:cTn id="52" dur="500"/>
                                        <p:tgtEl>
                                          <p:spTgt spid="5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blinds(horizontal)">
                                      <p:cBhvr>
                                        <p:cTn id="57" dur="500"/>
                                        <p:tgtEl>
                                          <p:spTgt spid="7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blinds(horizontal)">
                                      <p:cBhvr>
                                        <p:cTn id="62" dur="500"/>
                                        <p:tgtEl>
                                          <p:spTgt spid="8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blinds(horizontal)">
                                      <p:cBhvr>
                                        <p:cTn id="6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8" grpId="0"/>
      <p:bldP spid="59" grpId="0"/>
      <p:bldP spid="60" grpId="0"/>
      <p:bldP spid="61" grpId="0" animBg="1"/>
      <p:bldP spid="75" grpId="0"/>
      <p:bldP spid="76" grpId="0" animBg="1"/>
      <p:bldP spid="77" grpId="0" animBg="1"/>
      <p:bldP spid="78" grpId="0" animBg="1"/>
      <p:bldP spid="79" grpId="0"/>
      <p:bldP spid="80" grpId="0"/>
      <p:bldP spid="8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6370318" y="1942012"/>
            <a:ext cx="370116" cy="276999"/>
          </a:xfrm>
          <a:prstGeom prst="rect">
            <a:avLst/>
          </a:prstGeom>
          <a:noFill/>
        </p:spPr>
        <p:txBody>
          <a:bodyPr wrap="square" rtlCol="0">
            <a:spAutoFit/>
          </a:bodyPr>
          <a:lstStyle/>
          <a:p>
            <a:r>
              <a:rPr lang="en-GB" sz="1200" dirty="0">
                <a:latin typeface="Comic Sans MS" panose="030F0702030302020204" pitchFamily="66" charset="0"/>
              </a:rPr>
              <a:t>T</a:t>
            </a:r>
            <a:endParaRPr lang="en-GB" sz="1200" baseline="-25000" dirty="0">
              <a:latin typeface="Comic Sans MS" panose="030F0702030302020204" pitchFamily="66" charset="0"/>
            </a:endParaRPr>
          </a:p>
        </p:txBody>
      </p:sp>
      <p:sp>
        <p:nvSpPr>
          <p:cNvPr id="2" name="Title 1"/>
          <p:cNvSpPr>
            <a:spLocks noGrp="1"/>
          </p:cNvSpPr>
          <p:nvPr>
            <p:ph type="title"/>
          </p:nvPr>
        </p:nvSpPr>
        <p:spPr/>
        <p:txBody>
          <a:bodyPr/>
          <a:lstStyle/>
          <a:p>
            <a:r>
              <a:rPr lang="en-GB" dirty="0">
                <a:latin typeface="Comic Sans MS" pitchFamily="66" charset="0"/>
              </a:rPr>
              <a:t>Elastic Strings and Springs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One end, A, of a light elastic string, AB, of natural length 0.6m and modulus of elasticity 10N, is fixed to a point on a fixed rough plane inclined at an angle </a:t>
                </a:r>
                <a14:m>
                  <m:oMath xmlns:m="http://schemas.openxmlformats.org/officeDocument/2006/math">
                    <m:r>
                      <a:rPr lang="en-GB" sz="1400" i="1" smtClean="0">
                        <a:latin typeface="Cambria Math" panose="02040503050406030204" pitchFamily="18" charset="0"/>
                        <a:ea typeface="Cambria Math" panose="02040503050406030204" pitchFamily="18" charset="0"/>
                      </a:rPr>
                      <m:t>𝜃</m:t>
                    </m:r>
                  </m:oMath>
                </a14:m>
                <a:r>
                  <a:rPr lang="en-GB" sz="1400" dirty="0">
                    <a:latin typeface="Comic Sans MS" pitchFamily="66" charset="0"/>
                  </a:rPr>
                  <a:t> to the horizontal, where </a:t>
                </a:r>
                <a14:m>
                  <m:oMath xmlns:m="http://schemas.openxmlformats.org/officeDocument/2006/math">
                    <m:r>
                      <a:rPr lang="en-US" sz="1400" b="0" i="1" smtClean="0">
                        <a:latin typeface="Cambria Math" panose="02040503050406030204" pitchFamily="18" charset="0"/>
                      </a:rPr>
                      <m:t>𝑠𝑖𝑛</m:t>
                    </m:r>
                    <m:r>
                      <a:rPr lang="en-US" sz="1400" b="0" i="1" smtClean="0">
                        <a:latin typeface="Cambria Math" panose="02040503050406030204" pitchFamily="18" charset="0"/>
                        <a:ea typeface="Cambria Math" panose="02040503050406030204" pitchFamily="18" charset="0"/>
                      </a:rPr>
                      <m:t>𝜃</m:t>
                    </m:r>
                    <m:r>
                      <a:rPr lang="en-US" sz="1400" b="0" i="1" smtClean="0">
                        <a:latin typeface="Cambria Math" panose="02040503050406030204" pitchFamily="18" charset="0"/>
                        <a:ea typeface="Cambria Math" panose="02040503050406030204" pitchFamily="18" charset="0"/>
                      </a:rPr>
                      <m: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4</m:t>
                        </m:r>
                      </m:num>
                      <m:den>
                        <m:r>
                          <a:rPr lang="en-US" sz="1400" b="0" i="1" smtClean="0">
                            <a:latin typeface="Cambria Math" panose="02040503050406030204" pitchFamily="18" charset="0"/>
                            <a:ea typeface="Cambria Math" panose="02040503050406030204" pitchFamily="18" charset="0"/>
                          </a:rPr>
                          <m:t>5</m:t>
                        </m:r>
                      </m:den>
                    </m:f>
                  </m:oMath>
                </a14:m>
                <a:r>
                  <a:rPr lang="en-GB" sz="1400" dirty="0">
                    <a:latin typeface="Comic Sans MS" pitchFamily="66" charset="0"/>
                  </a:rPr>
                  <a:t>. A ball of mass 3kg is attached to the end, B, of the string. The coefficient of friction, </a:t>
                </a:r>
                <a14:m>
                  <m:oMath xmlns:m="http://schemas.openxmlformats.org/officeDocument/2006/math">
                    <m:r>
                      <a:rPr lang="en-GB" sz="1400" i="1" smtClean="0">
                        <a:latin typeface="Cambria Math" panose="02040503050406030204" pitchFamily="18" charset="0"/>
                        <a:ea typeface="Cambria Math" panose="02040503050406030204" pitchFamily="18" charset="0"/>
                      </a:rPr>
                      <m:t>𝜇</m:t>
                    </m:r>
                  </m:oMath>
                </a14:m>
                <a:r>
                  <a:rPr lang="en-GB" sz="1400" dirty="0">
                    <a:latin typeface="Comic Sans MS" pitchFamily="66" charset="0"/>
                  </a:rPr>
                  <a:t>, between the ball and the plane is </a:t>
                </a:r>
                <a14:m>
                  <m:oMath xmlns:m="http://schemas.openxmlformats.org/officeDocument/2006/math">
                    <m:f>
                      <m:fPr>
                        <m:ctrlPr>
                          <a:rPr lang="en-GB" sz="1400" i="1" smtClean="0">
                            <a:latin typeface="Cambria Math" panose="02040503050406030204" pitchFamily="18" charset="0"/>
                          </a:rPr>
                        </m:ctrlPr>
                      </m:fPr>
                      <m:num>
                        <m:r>
                          <a:rPr lang="en-US" sz="1400" b="0" i="1" smtClean="0">
                            <a:latin typeface="Cambria Math" panose="02040503050406030204" pitchFamily="18" charset="0"/>
                          </a:rPr>
                          <m:t>1</m:t>
                        </m:r>
                      </m:num>
                      <m:den>
                        <m:r>
                          <a:rPr lang="en-US" sz="1400" b="0" i="1" smtClean="0">
                            <a:latin typeface="Cambria Math" panose="02040503050406030204" pitchFamily="18" charset="0"/>
                          </a:rPr>
                          <m:t>3</m:t>
                        </m:r>
                      </m:den>
                    </m:f>
                  </m:oMath>
                </a14:m>
                <a:r>
                  <a:rPr lang="en-GB" sz="1400" dirty="0">
                    <a:latin typeface="Comic Sans MS" pitchFamily="66" charset="0"/>
                  </a:rPr>
                  <a:t>. The ball rests in limiting equilibrium, on the point of sliding down the plane, with AB along the line of greatest slope.</a:t>
                </a:r>
              </a:p>
              <a:p>
                <a:pPr marL="0" indent="0" algn="ctr">
                  <a:buNone/>
                </a:pPr>
                <a:endParaRPr lang="en-US" sz="1400" dirty="0">
                  <a:latin typeface="Comic Sans MS" pitchFamily="66" charset="0"/>
                </a:endParaRPr>
              </a:p>
              <a:p>
                <a:pPr algn="ctr">
                  <a:buAutoNum type="alphaLcParenR"/>
                </a:pPr>
                <a:r>
                  <a:rPr lang="en-US" sz="1400" dirty="0">
                    <a:latin typeface="Comic Sans MS" pitchFamily="66" charset="0"/>
                  </a:rPr>
                  <a:t>Find the tension in the string, and its length</a:t>
                </a:r>
              </a:p>
              <a:p>
                <a:pPr algn="ctr">
                  <a:buAutoNum type="alphaLcParenR"/>
                </a:pPr>
                <a:r>
                  <a:rPr lang="en-US" sz="1400" dirty="0">
                    <a:latin typeface="Comic Sans MS" pitchFamily="66" charset="0"/>
                  </a:rPr>
                  <a:t>If </a:t>
                </a:r>
                <a14:m>
                  <m:oMath xmlns:m="http://schemas.openxmlformats.org/officeDocument/2006/math">
                    <m:r>
                      <a:rPr lang="en-US" sz="1400" i="1" smtClean="0">
                        <a:latin typeface="Cambria Math" panose="02040503050406030204" pitchFamily="18" charset="0"/>
                        <a:ea typeface="Cambria Math" panose="02040503050406030204" pitchFamily="18" charset="0"/>
                      </a:rPr>
                      <m:t>𝜇</m:t>
                    </m:r>
                    <m:r>
                      <a:rPr lang="en-US" sz="1400" b="0" i="1" smtClean="0">
                        <a:latin typeface="Cambria Math" panose="02040503050406030204" pitchFamily="18" charset="0"/>
                        <a:ea typeface="Cambria Math" panose="02040503050406030204" pitchFamily="18" charset="0"/>
                      </a:rPr>
                      <m:t>&gt;</m:t>
                    </m:r>
                    <m:f>
                      <m:fPr>
                        <m:ctrlPr>
                          <a:rPr lang="en-US" sz="1400" b="0" i="1" smtClean="0">
                            <a:latin typeface="Cambria Math" panose="02040503050406030204" pitchFamily="18" charset="0"/>
                            <a:ea typeface="Cambria Math" panose="02040503050406030204" pitchFamily="18" charset="0"/>
                          </a:rPr>
                        </m:ctrlPr>
                      </m:fPr>
                      <m:num>
                        <m:r>
                          <a:rPr lang="en-US" sz="1400" b="0" i="1" smtClean="0">
                            <a:latin typeface="Cambria Math" panose="02040503050406030204" pitchFamily="18" charset="0"/>
                            <a:ea typeface="Cambria Math" panose="02040503050406030204" pitchFamily="18" charset="0"/>
                          </a:rPr>
                          <m:t>1</m:t>
                        </m:r>
                      </m:num>
                      <m:den>
                        <m:r>
                          <a:rPr lang="en-US" sz="1400" b="0" i="1" smtClean="0">
                            <a:latin typeface="Cambria Math" panose="02040503050406030204" pitchFamily="18" charset="0"/>
                            <a:ea typeface="Cambria Math" panose="02040503050406030204" pitchFamily="18" charset="0"/>
                          </a:rPr>
                          <m:t>3</m:t>
                        </m:r>
                      </m:den>
                    </m:f>
                  </m:oMath>
                </a14:m>
                <a:r>
                  <a:rPr lang="en-GB" sz="1400" dirty="0">
                    <a:latin typeface="Comic Sans MS" pitchFamily="66" charset="0"/>
                  </a:rPr>
                  <a:t>, state how your answer to a) would change</a:t>
                </a: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18364" y="1600200"/>
                <a:ext cx="3548418" cy="5105400"/>
              </a:xfrm>
              <a:blipFill>
                <a:blip r:embed="rId3"/>
                <a:stretch>
                  <a:fillRect t="-239" r="-1203" b="-478"/>
                </a:stretch>
              </a:blipFill>
            </p:spPr>
            <p:txBody>
              <a:bodyPr/>
              <a:lstStyle/>
              <a:p>
                <a:r>
                  <a:rPr lang="en-GB">
                    <a:noFill/>
                  </a:rPr>
                  <a:t> </a:t>
                </a:r>
              </a:p>
            </p:txBody>
          </p:sp>
        </mc:Fallback>
      </mc:AlternateContent>
      <p:pic>
        <p:nvPicPr>
          <p:cNvPr id="5" name="Picture 2" descr="http://s.hswstatic.com/gif/flybar-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p:sp>
        <p:nvSpPr>
          <p:cNvPr id="67" name="TextBox 66"/>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cxnSp>
        <p:nvCxnSpPr>
          <p:cNvPr id="7" name="Straight Connector 6"/>
          <p:cNvCxnSpPr/>
          <p:nvPr/>
        </p:nvCxnSpPr>
        <p:spPr>
          <a:xfrm>
            <a:off x="4648200" y="3429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4648200" y="1676400"/>
            <a:ext cx="2971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24750" y="1517650"/>
            <a:ext cx="95250" cy="158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537450" y="1568450"/>
            <a:ext cx="76200" cy="76200"/>
            <a:chOff x="4876800" y="2590800"/>
            <a:chExt cx="76200" cy="76200"/>
          </a:xfrm>
        </p:grpSpPr>
        <p:cxnSp>
          <p:nvCxnSpPr>
            <p:cNvPr id="11" name="Straight Connector 10"/>
            <p:cNvCxnSpPr/>
            <p:nvPr/>
          </p:nvCxnSpPr>
          <p:spPr>
            <a:xfrm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V="1">
            <a:off x="6419850" y="1600200"/>
            <a:ext cx="1155700" cy="692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6445250" y="20383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flipV="1">
            <a:off x="6026150" y="196850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400800" y="2362200"/>
            <a:ext cx="0" cy="838200"/>
          </a:xfrm>
          <a:prstGeom prst="line">
            <a:avLst/>
          </a:prstGeom>
          <a:ln w="25400">
            <a:solidFill>
              <a:schemeClr val="tx1"/>
            </a:solidFill>
            <a:headEnd type="triangle"/>
            <a:tailEnd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381750" y="2343150"/>
            <a:ext cx="381000" cy="6477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394450" y="2997200"/>
            <a:ext cx="368300" cy="2032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24550" y="23558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5867400" y="1682750"/>
            <a:ext cx="914400" cy="914400"/>
          </a:xfrm>
          <a:prstGeom prst="arc">
            <a:avLst>
              <a:gd name="adj1" fmla="val 3993317"/>
              <a:gd name="adj2" fmla="val 48632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TextBox 22"/>
          <p:cNvSpPr txBox="1"/>
          <p:nvPr/>
        </p:nvSpPr>
        <p:spPr>
          <a:xfrm>
            <a:off x="5105400" y="3124200"/>
            <a:ext cx="293670" cy="307777"/>
          </a:xfrm>
          <a:prstGeom prst="rect">
            <a:avLst/>
          </a:prstGeom>
          <a:noFill/>
        </p:spPr>
        <p:txBody>
          <a:bodyPr wrap="none" rtlCol="0">
            <a:spAutoFit/>
          </a:bodyPr>
          <a:lstStyle/>
          <a:p>
            <a:r>
              <a:rPr lang="en-GB" sz="1400" dirty="0">
                <a:latin typeface="Comic Sans MS" panose="030F0702030302020204" pitchFamily="66" charset="0"/>
              </a:rPr>
              <a:t>θ</a:t>
            </a:r>
          </a:p>
        </p:txBody>
      </p:sp>
      <p:sp>
        <p:nvSpPr>
          <p:cNvPr id="24" name="TextBox 23"/>
          <p:cNvSpPr txBox="1"/>
          <p:nvPr/>
        </p:nvSpPr>
        <p:spPr>
          <a:xfrm>
            <a:off x="6335234" y="2529080"/>
            <a:ext cx="279244" cy="276999"/>
          </a:xfrm>
          <a:prstGeom prst="rect">
            <a:avLst/>
          </a:prstGeom>
          <a:noFill/>
        </p:spPr>
        <p:txBody>
          <a:bodyPr wrap="none" rtlCol="0">
            <a:spAutoFit/>
          </a:bodyPr>
          <a:lstStyle/>
          <a:p>
            <a:r>
              <a:rPr lang="en-GB" sz="1200" dirty="0">
                <a:latin typeface="Comic Sans MS" panose="030F0702030302020204" pitchFamily="66" charset="0"/>
              </a:rPr>
              <a:t>θ</a:t>
            </a:r>
          </a:p>
        </p:txBody>
      </p:sp>
      <p:sp>
        <p:nvSpPr>
          <p:cNvPr id="25" name="TextBox 24"/>
          <p:cNvSpPr txBox="1"/>
          <p:nvPr/>
        </p:nvSpPr>
        <p:spPr>
          <a:xfrm>
            <a:off x="6065520" y="2686050"/>
            <a:ext cx="360996" cy="276999"/>
          </a:xfrm>
          <a:prstGeom prst="rect">
            <a:avLst/>
          </a:prstGeom>
          <a:noFill/>
        </p:spPr>
        <p:txBody>
          <a:bodyPr wrap="none" rtlCol="0">
            <a:spAutoFit/>
          </a:bodyPr>
          <a:lstStyle/>
          <a:p>
            <a:r>
              <a:rPr lang="en-GB" sz="1200" dirty="0">
                <a:latin typeface="Comic Sans MS" panose="030F0702030302020204" pitchFamily="66" charset="0"/>
              </a:rPr>
              <a:t>3g</a:t>
            </a:r>
          </a:p>
        </p:txBody>
      </p:sp>
      <p:sp>
        <p:nvSpPr>
          <p:cNvPr id="26" name="TextBox 25"/>
          <p:cNvSpPr txBox="1"/>
          <p:nvPr/>
        </p:nvSpPr>
        <p:spPr>
          <a:xfrm>
            <a:off x="6540500" y="2520950"/>
            <a:ext cx="689612" cy="276999"/>
          </a:xfrm>
          <a:prstGeom prst="rect">
            <a:avLst/>
          </a:prstGeom>
          <a:noFill/>
        </p:spPr>
        <p:txBody>
          <a:bodyPr wrap="none" rtlCol="0">
            <a:spAutoFit/>
          </a:bodyPr>
          <a:lstStyle/>
          <a:p>
            <a:r>
              <a:rPr lang="en-GB" sz="1200" dirty="0">
                <a:latin typeface="Comic Sans MS" panose="030F0702030302020204" pitchFamily="66" charset="0"/>
              </a:rPr>
              <a:t>3gcos</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28" name="TextBox 27"/>
          <p:cNvSpPr txBox="1"/>
          <p:nvPr/>
        </p:nvSpPr>
        <p:spPr>
          <a:xfrm>
            <a:off x="6534150" y="3041650"/>
            <a:ext cx="654346" cy="276999"/>
          </a:xfrm>
          <a:prstGeom prst="rect">
            <a:avLst/>
          </a:prstGeom>
          <a:noFill/>
        </p:spPr>
        <p:txBody>
          <a:bodyPr wrap="none" rtlCol="0">
            <a:spAutoFit/>
          </a:bodyPr>
          <a:lstStyle/>
          <a:p>
            <a:r>
              <a:rPr lang="en-GB" sz="1200" dirty="0">
                <a:latin typeface="Comic Sans MS" panose="030F0702030302020204" pitchFamily="66" charset="0"/>
              </a:rPr>
              <a:t>3gsin</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31" name="TextBox 30"/>
          <p:cNvSpPr txBox="1"/>
          <p:nvPr/>
        </p:nvSpPr>
        <p:spPr>
          <a:xfrm>
            <a:off x="7569200" y="1384300"/>
            <a:ext cx="308098" cy="276999"/>
          </a:xfrm>
          <a:prstGeom prst="rect">
            <a:avLst/>
          </a:prstGeom>
          <a:noFill/>
        </p:spPr>
        <p:txBody>
          <a:bodyPr wrap="none" rtlCol="0">
            <a:spAutoFit/>
          </a:bodyPr>
          <a:lstStyle/>
          <a:p>
            <a:r>
              <a:rPr lang="en-GB" sz="12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32" name="TextBox 31"/>
              <p:cNvSpPr txBox="1"/>
              <p:nvPr/>
            </p:nvSpPr>
            <p:spPr>
              <a:xfrm>
                <a:off x="4191000" y="1371600"/>
                <a:ext cx="661143"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𝜇</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US" sz="1400" b="0" i="1" smtClean="0">
                              <a:latin typeface="Cambria Math" panose="02040503050406030204" pitchFamily="18" charset="0"/>
                              <a:ea typeface="Cambria Math"/>
                            </a:rPr>
                            <m:t>1</m:t>
                          </m:r>
                        </m:num>
                        <m:den>
                          <m:r>
                            <a:rPr lang="en-US" sz="1400" b="0" i="1" smtClean="0">
                              <a:latin typeface="Cambria Math" panose="02040503050406030204" pitchFamily="18" charset="0"/>
                              <a:ea typeface="Cambria Math"/>
                            </a:rPr>
                            <m:t>3</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191000" y="1371600"/>
                <a:ext cx="661143" cy="497059"/>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4114800" y="19050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λ</m:t>
                      </m:r>
                      <m:r>
                        <a:rPr lang="en-US" sz="1400" b="0" i="1" smtClean="0">
                          <a:latin typeface="Cambria Math" panose="02040503050406030204" pitchFamily="18" charset="0"/>
                          <a:ea typeface="Cambria Math"/>
                        </a:rPr>
                        <m:t>=10</m:t>
                      </m:r>
                      <m:r>
                        <a:rPr lang="en-US" sz="1400" b="0" i="1" smtClean="0">
                          <a:latin typeface="Cambria Math" panose="02040503050406030204" pitchFamily="18" charset="0"/>
                          <a:ea typeface="Cambria Math"/>
                        </a:rPr>
                        <m:t>𝑁</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114800" y="1905000"/>
                <a:ext cx="1066800" cy="307777"/>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001000" y="16764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𝑆</m:t>
                      </m:r>
                      <m:r>
                        <a:rPr lang="en-US" sz="1100" b="0" i="1" smtClean="0">
                          <a:latin typeface="Cambria Math" panose="02040503050406030204" pitchFamily="18" charset="0"/>
                          <a:ea typeface="Cambria Math"/>
                        </a:rPr>
                        <m:t>𝑖𝑛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US" sz="1100" b="0" i="1" smtClean="0">
                              <a:latin typeface="Cambria Math" panose="02040503050406030204" pitchFamily="18" charset="0"/>
                              <a:ea typeface="Cambria Math"/>
                            </a:rPr>
                            <m:t>4</m:t>
                          </m:r>
                        </m:num>
                        <m:den>
                          <m:r>
                            <a:rPr lang="en-US" sz="1100" b="0" i="1" smtClean="0">
                              <a:latin typeface="Cambria Math" panose="02040503050406030204" pitchFamily="18" charset="0"/>
                              <a:ea typeface="Cambria Math"/>
                            </a:rPr>
                            <m:t>5</m:t>
                          </m:r>
                        </m:den>
                      </m:f>
                    </m:oMath>
                  </m:oMathPara>
                </a14:m>
                <a:endParaRPr lang="en-GB" sz="1100" dirty="0"/>
              </a:p>
            </p:txBody>
          </p:sp>
        </mc:Choice>
        <mc:Fallback xmlns="">
          <p:sp>
            <p:nvSpPr>
              <p:cNvPr id="34" name="TextBox 33"/>
              <p:cNvSpPr txBox="1">
                <a:spLocks noRot="1" noChangeAspect="1" noMove="1" noResize="1" noEditPoints="1" noAdjustHandles="1" noChangeArrowheads="1" noChangeShapeType="1" noTextEdit="1"/>
              </p:cNvSpPr>
              <p:nvPr/>
            </p:nvSpPr>
            <p:spPr>
              <a:xfrm>
                <a:off x="8001000" y="1676400"/>
                <a:ext cx="838200" cy="40921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001000" y="22098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𝐶</m:t>
                      </m:r>
                      <m:r>
                        <a:rPr lang="en-US" sz="1100" b="0" i="1" smtClean="0">
                          <a:latin typeface="Cambria Math" panose="02040503050406030204" pitchFamily="18" charset="0"/>
                          <a:ea typeface="Cambria Math"/>
                        </a:rPr>
                        <m:t>𝑜𝑠</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5</m:t>
                          </m:r>
                        </m:den>
                      </m:f>
                    </m:oMath>
                  </m:oMathPara>
                </a14:m>
                <a:endParaRPr lang="en-GB" sz="11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001000" y="2209800"/>
                <a:ext cx="838200" cy="40921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001000" y="27432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i="1" smtClean="0">
                          <a:latin typeface="Cambria Math" panose="02040503050406030204" pitchFamily="18" charset="0"/>
                          <a:ea typeface="Cambria Math"/>
                        </a:rPr>
                        <m:t>𝑇</m:t>
                      </m:r>
                      <m:r>
                        <a:rPr lang="en-US" sz="1100" b="0" i="1" smtClean="0">
                          <a:latin typeface="Cambria Math" panose="02040503050406030204" pitchFamily="18" charset="0"/>
                          <a:ea typeface="Cambria Math"/>
                        </a:rPr>
                        <m:t>𝑎𝑛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4</m:t>
                          </m:r>
                        </m:num>
                        <m:den>
                          <m:r>
                            <a:rPr lang="en-US" sz="1100" b="0" i="1" smtClean="0">
                              <a:latin typeface="Cambria Math" panose="02040503050406030204" pitchFamily="18" charset="0"/>
                              <a:ea typeface="Cambria Math"/>
                            </a:rPr>
                            <m:t>3</m:t>
                          </m:r>
                        </m:den>
                      </m:f>
                    </m:oMath>
                  </m:oMathPara>
                </a14:m>
                <a:endParaRPr lang="en-GB" sz="1100" dirty="0"/>
              </a:p>
            </p:txBody>
          </p:sp>
        </mc:Choice>
        <mc:Fallback xmlns="">
          <p:sp>
            <p:nvSpPr>
              <p:cNvPr id="36" name="TextBox 35"/>
              <p:cNvSpPr txBox="1">
                <a:spLocks noRot="1" noChangeAspect="1" noMove="1" noResize="1" noEditPoints="1" noAdjustHandles="1" noChangeArrowheads="1" noChangeShapeType="1" noTextEdit="1"/>
              </p:cNvSpPr>
              <p:nvPr/>
            </p:nvSpPr>
            <p:spPr>
              <a:xfrm>
                <a:off x="8001000" y="2743200"/>
                <a:ext cx="838200" cy="409215"/>
              </a:xfrm>
              <a:prstGeom prst="rect">
                <a:avLst/>
              </a:prstGeom>
              <a:blipFill>
                <a:blip r:embed="rId10"/>
                <a:stretch>
                  <a:fillRect/>
                </a:stretch>
              </a:blipFill>
            </p:spPr>
            <p:txBody>
              <a:bodyPr/>
              <a:lstStyle/>
              <a:p>
                <a:r>
                  <a:rPr lang="en-GB">
                    <a:noFill/>
                  </a:rPr>
                  <a:t> </a:t>
                </a:r>
              </a:p>
            </p:txBody>
          </p:sp>
        </mc:Fallback>
      </mc:AlternateContent>
      <p:cxnSp>
        <p:nvCxnSpPr>
          <p:cNvPr id="37" name="Straight Connector 36"/>
          <p:cNvCxnSpPr/>
          <p:nvPr/>
        </p:nvCxnSpPr>
        <p:spPr>
          <a:xfrm flipV="1">
            <a:off x="6781800" y="1763232"/>
            <a:ext cx="871722" cy="522768"/>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086600" y="2057400"/>
            <a:ext cx="532518" cy="276999"/>
          </a:xfrm>
          <a:prstGeom prst="rect">
            <a:avLst/>
          </a:prstGeom>
          <a:noFill/>
        </p:spPr>
        <p:txBody>
          <a:bodyPr wrap="none" rtlCol="0">
            <a:spAutoFit/>
          </a:bodyPr>
          <a:lstStyle/>
          <a:p>
            <a:r>
              <a:rPr lang="en-GB" sz="1200" dirty="0">
                <a:latin typeface="Comic Sans MS" panose="030F0702030302020204" pitchFamily="66" charset="0"/>
              </a:rPr>
              <a:t>0.6m</a:t>
            </a:r>
          </a:p>
        </p:txBody>
      </p:sp>
      <p:sp>
        <p:nvSpPr>
          <p:cNvPr id="39" name="TextBox 38"/>
          <p:cNvSpPr txBox="1"/>
          <p:nvPr/>
        </p:nvSpPr>
        <p:spPr>
          <a:xfrm>
            <a:off x="6019800" y="2133600"/>
            <a:ext cx="282450" cy="276999"/>
          </a:xfrm>
          <a:prstGeom prst="rect">
            <a:avLst/>
          </a:prstGeom>
          <a:noFill/>
        </p:spPr>
        <p:txBody>
          <a:bodyPr wrap="none" rtlCol="0">
            <a:spAutoFit/>
          </a:bodyPr>
          <a:lstStyle/>
          <a:p>
            <a:r>
              <a:rPr lang="en-GB" sz="1200" dirty="0">
                <a:latin typeface="Comic Sans MS" panose="030F0702030302020204" pitchFamily="66" charset="0"/>
              </a:rPr>
              <a:t>B</a:t>
            </a:r>
          </a:p>
        </p:txBody>
      </p:sp>
      <p:sp>
        <p:nvSpPr>
          <p:cNvPr id="40" name="Arc 39"/>
          <p:cNvSpPr/>
          <p:nvPr/>
        </p:nvSpPr>
        <p:spPr>
          <a:xfrm>
            <a:off x="4191000" y="2971800"/>
            <a:ext cx="914400" cy="914400"/>
          </a:xfrm>
          <a:prstGeom prst="arc">
            <a:avLst>
              <a:gd name="adj1" fmla="val 19802567"/>
              <a:gd name="adj2" fmla="val 215658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1" name="Straight Connector 40"/>
          <p:cNvCxnSpPr/>
          <p:nvPr/>
        </p:nvCxnSpPr>
        <p:spPr>
          <a:xfrm flipV="1">
            <a:off x="6470469" y="2281646"/>
            <a:ext cx="320040" cy="191588"/>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594566" y="2323012"/>
            <a:ext cx="276038" cy="276999"/>
          </a:xfrm>
          <a:prstGeom prst="rect">
            <a:avLst/>
          </a:prstGeom>
          <a:noFill/>
        </p:spPr>
        <p:txBody>
          <a:bodyPr wrap="none" rtlCol="0">
            <a:spAutoFit/>
          </a:bodyPr>
          <a:lstStyle/>
          <a:p>
            <a:r>
              <a:rPr lang="en-GB" sz="1200" dirty="0">
                <a:latin typeface="Comic Sans MS" panose="030F0702030302020204" pitchFamily="66" charset="0"/>
              </a:rPr>
              <a:t>x</a:t>
            </a:r>
          </a:p>
        </p:txBody>
      </p:sp>
      <p:sp>
        <p:nvSpPr>
          <p:cNvPr id="62" name="TextBox 61"/>
          <p:cNvSpPr txBox="1"/>
          <p:nvPr/>
        </p:nvSpPr>
        <p:spPr>
          <a:xfrm>
            <a:off x="6033389" y="1698722"/>
            <a:ext cx="96180" cy="184666"/>
          </a:xfrm>
          <a:prstGeom prst="rect">
            <a:avLst/>
          </a:prstGeom>
          <a:noFill/>
        </p:spPr>
        <p:txBody>
          <a:bodyPr wrap="none" lIns="0" tIns="0" rIns="0" bIns="0" rtlCol="0">
            <a:spAutoFit/>
          </a:bodyPr>
          <a:lstStyle/>
          <a:p>
            <a:r>
              <a:rPr lang="en-US" sz="1200" dirty="0">
                <a:latin typeface="Comic Sans MS" panose="030F0702030302020204" pitchFamily="66" charset="0"/>
              </a:rPr>
              <a:t>R</a:t>
            </a:r>
            <a:endParaRPr lang="en-GB" sz="12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3" name="TextBox 62"/>
              <p:cNvSpPr txBox="1"/>
              <p:nvPr/>
            </p:nvSpPr>
            <p:spPr>
              <a:xfrm>
                <a:off x="5712738" y="2479744"/>
                <a:ext cx="156068"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𝐹</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5712738" y="2479744"/>
                <a:ext cx="156068" cy="215444"/>
              </a:xfrm>
              <a:prstGeom prst="rect">
                <a:avLst/>
              </a:prstGeom>
              <a:blipFill>
                <a:blip r:embed="rId11"/>
                <a:stretch>
                  <a:fillRect l="-26923" r="-19231" b="-5714"/>
                </a:stretch>
              </a:blipFill>
            </p:spPr>
            <p:txBody>
              <a:bodyPr/>
              <a:lstStyle/>
              <a:p>
                <a:r>
                  <a:rPr lang="en-GB">
                    <a:noFill/>
                  </a:rPr>
                  <a:t> </a:t>
                </a:r>
              </a:p>
            </p:txBody>
          </p:sp>
        </mc:Fallback>
      </mc:AlternateContent>
      <p:sp>
        <p:nvSpPr>
          <p:cNvPr id="14" name="Oval 13"/>
          <p:cNvSpPr/>
          <p:nvPr/>
        </p:nvSpPr>
        <p:spPr>
          <a:xfrm>
            <a:off x="6302169" y="22423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0" name="TextBox 59"/>
              <p:cNvSpPr txBox="1"/>
              <p:nvPr/>
            </p:nvSpPr>
            <p:spPr>
              <a:xfrm>
                <a:off x="2582492" y="5815836"/>
                <a:ext cx="713529"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1.66</m:t>
                      </m:r>
                      <m:r>
                        <a:rPr lang="en-US" sz="1400" b="0" i="1" smtClean="0">
                          <a:solidFill>
                            <a:srgbClr val="FF0000"/>
                          </a:solidFill>
                          <a:latin typeface="Cambria Math" panose="02040503050406030204" pitchFamily="18" charset="0"/>
                        </a:rPr>
                        <m:t>𝑚</m:t>
                      </m:r>
                    </m:oMath>
                  </m:oMathPara>
                </a14:m>
                <a:endParaRPr lang="en-GB" sz="1400" dirty="0">
                  <a:solidFill>
                    <a:srgbClr val="FF0000"/>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2582492" y="5815836"/>
                <a:ext cx="713529" cy="307777"/>
              </a:xfrm>
              <a:prstGeom prst="rect">
                <a:avLst/>
              </a:prstGeom>
              <a:blipFill>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2373487" y="5371699"/>
                <a:ext cx="574068"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panose="02040503050406030204" pitchFamily="18" charset="0"/>
                        </a:rPr>
                        <m:t>1.8</m:t>
                      </m:r>
                      <m:r>
                        <a:rPr lang="en-US" sz="1400" b="0" i="1" smtClean="0">
                          <a:solidFill>
                            <a:srgbClr val="FF0000"/>
                          </a:solidFill>
                          <a:latin typeface="Cambria Math" panose="02040503050406030204" pitchFamily="18" charset="0"/>
                        </a:rPr>
                        <m:t>𝑔</m:t>
                      </m:r>
                    </m:oMath>
                  </m:oMathPara>
                </a14:m>
                <a:endParaRPr lang="en-GB" sz="1400"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2373487" y="5371699"/>
                <a:ext cx="574068" cy="307777"/>
              </a:xfrm>
              <a:prstGeom prst="rect">
                <a:avLst/>
              </a:prstGeom>
              <a:blipFill>
                <a:blip r:embed="rId13"/>
                <a:stretch>
                  <a:fillRect b="-588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310744" y="3579224"/>
                <a:ext cx="1088055" cy="441275"/>
              </a:xfrm>
              <a:prstGeom prst="rect">
                <a:avLst/>
              </a:prstGeom>
              <a:noFill/>
            </p:spPr>
            <p:txBody>
              <a:bodyPr wrap="none" rtlCol="0">
                <a:spAutoFit/>
              </a:bodyPr>
              <a:lstStyle/>
              <a:p>
                <a:r>
                  <a:rPr lang="en-US" sz="1600" dirty="0">
                    <a:solidFill>
                      <a:schemeClr val="tx1"/>
                    </a:solidFill>
                    <a:latin typeface="Comic Sans MS" panose="030F0702030302020204" pitchFamily="66" charset="0"/>
                  </a:rPr>
                  <a:t>If </a:t>
                </a:r>
                <a14:m>
                  <m:oMath xmlns:m="http://schemas.openxmlformats.org/officeDocument/2006/math">
                    <m:r>
                      <a:rPr lang="en-US" sz="1600" i="1" smtClean="0">
                        <a:solidFill>
                          <a:schemeClr val="tx1"/>
                        </a:solidFill>
                        <a:latin typeface="Cambria Math" panose="02040503050406030204" pitchFamily="18" charset="0"/>
                        <a:ea typeface="Cambria Math" panose="02040503050406030204" pitchFamily="18" charset="0"/>
                      </a:rPr>
                      <m:t>𝜇</m:t>
                    </m:r>
                    <m:r>
                      <a:rPr lang="en-US" sz="1600" b="0" i="1" smtClean="0">
                        <a:solidFill>
                          <a:schemeClr val="tx1"/>
                        </a:solidFill>
                        <a:latin typeface="Cambria Math" panose="02040503050406030204" pitchFamily="18" charset="0"/>
                        <a:ea typeface="Cambria Math" panose="02040503050406030204" pitchFamily="18" charset="0"/>
                      </a:rPr>
                      <m:t>&gt;</m:t>
                    </m:r>
                    <m:f>
                      <m:fPr>
                        <m:ctrlPr>
                          <a:rPr lang="en-US" sz="1600" b="0" i="1" smtClean="0">
                            <a:solidFill>
                              <a:schemeClr val="tx1"/>
                            </a:solidFill>
                            <a:latin typeface="Cambria Math" panose="02040503050406030204" pitchFamily="18" charset="0"/>
                            <a:ea typeface="Cambria Math" panose="02040503050406030204" pitchFamily="18" charset="0"/>
                          </a:rPr>
                        </m:ctrlPr>
                      </m:fPr>
                      <m:num>
                        <m:r>
                          <a:rPr lang="en-US" sz="1600" b="0" i="1" smtClean="0">
                            <a:solidFill>
                              <a:schemeClr val="tx1"/>
                            </a:solidFill>
                            <a:latin typeface="Cambria Math" panose="02040503050406030204" pitchFamily="18" charset="0"/>
                            <a:ea typeface="Cambria Math" panose="02040503050406030204" pitchFamily="18" charset="0"/>
                          </a:rPr>
                          <m:t>1</m:t>
                        </m:r>
                      </m:num>
                      <m:den>
                        <m:r>
                          <a:rPr lang="en-US" sz="1600" b="0" i="1" smtClean="0">
                            <a:solidFill>
                              <a:schemeClr val="tx1"/>
                            </a:solidFill>
                            <a:latin typeface="Cambria Math" panose="02040503050406030204" pitchFamily="18" charset="0"/>
                            <a:ea typeface="Cambria Math" panose="02040503050406030204" pitchFamily="18" charset="0"/>
                          </a:rPr>
                          <m:t>3</m:t>
                        </m:r>
                      </m:den>
                    </m:f>
                  </m:oMath>
                </a14:m>
                <a:r>
                  <a:rPr lang="en-GB" sz="1600" dirty="0">
                    <a:solidFill>
                      <a:schemeClr val="tx1"/>
                    </a:solidFill>
                    <a:latin typeface="Comic Sans MS" panose="030F0702030302020204" pitchFamily="66"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4310744" y="3579224"/>
                <a:ext cx="1088055" cy="441275"/>
              </a:xfrm>
              <a:prstGeom prst="rect">
                <a:avLst/>
              </a:prstGeom>
              <a:blipFill>
                <a:blip r:embed="rId14"/>
                <a:stretch>
                  <a:fillRect l="-2793" r="-559" b="-547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140134" y="4098571"/>
                <a:ext cx="3331821"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sym typeface="Wingdings" panose="05000000000000000000" pitchFamily="2" charset="2"/>
                  </a:rPr>
                  <a:t> F would be greater since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𝐹</m:t>
                    </m:r>
                    <m:r>
                      <a:rPr lang="en-US" sz="1400" b="0" i="1" smtClean="0">
                        <a:solidFill>
                          <a:srgbClr val="FF0000"/>
                        </a:solidFill>
                        <a:latin typeface="Cambria Math" panose="02040503050406030204" pitchFamily="18" charset="0"/>
                        <a:sym typeface="Wingdings" panose="05000000000000000000" pitchFamily="2" charset="2"/>
                      </a:rPr>
                      <m:t>=</m:t>
                    </m:r>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𝜇</m:t>
                    </m:r>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𝑅</m:t>
                    </m:r>
                  </m:oMath>
                </a14:m>
                <a:endParaRPr lang="en-GB" sz="1400" baseline="-25000" dirty="0">
                  <a:solidFill>
                    <a:srgbClr val="FF0000"/>
                  </a:solidFill>
                  <a:latin typeface="Comic Sans MS" panose="030F0702030302020204" pitchFamily="66" charset="0"/>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4140134" y="4098571"/>
                <a:ext cx="3331821" cy="307777"/>
              </a:xfrm>
              <a:prstGeom prst="rect">
                <a:avLst/>
              </a:prstGeom>
              <a:blipFill>
                <a:blip r:embed="rId15"/>
                <a:stretch>
                  <a:fillRect t="-1961" b="-196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09655" y="4581896"/>
                <a:ext cx="4224449"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sym typeface="Wingdings" panose="05000000000000000000" pitchFamily="2" charset="2"/>
                  </a:rPr>
                  <a:t> </a:t>
                </a:r>
                <a:r>
                  <a:rPr lang="en-US" sz="1400" dirty="0">
                    <a:solidFill>
                      <a:srgbClr val="FF0000"/>
                    </a:solidFill>
                    <a:latin typeface="Comic Sans MS" panose="030F0702030302020204" pitchFamily="66" charset="0"/>
                    <a:sym typeface="Wingdings" panose="05000000000000000000" pitchFamily="2" charset="2"/>
                  </a:rPr>
                  <a:t>Since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𝐹</m:t>
                    </m:r>
                  </m:oMath>
                </a14:m>
                <a:r>
                  <a:rPr lang="en-US" sz="1400" dirty="0">
                    <a:solidFill>
                      <a:srgbClr val="FF0000"/>
                    </a:solidFill>
                    <a:latin typeface="Comic Sans MS" panose="030F0702030302020204" pitchFamily="66" charset="0"/>
                    <a:sym typeface="Wingdings" panose="05000000000000000000" pitchFamily="2" charset="2"/>
                  </a:rPr>
                  <a:t> is greater,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𝑇</m:t>
                    </m:r>
                  </m:oMath>
                </a14:m>
                <a:r>
                  <a:rPr lang="en-US" sz="1400" dirty="0">
                    <a:solidFill>
                      <a:srgbClr val="FF0000"/>
                    </a:solidFill>
                    <a:latin typeface="Comic Sans MS" panose="030F0702030302020204" pitchFamily="66" charset="0"/>
                    <a:sym typeface="Wingdings" panose="05000000000000000000" pitchFamily="2" charset="2"/>
                  </a:rPr>
                  <a:t> will be smaller (since they add up to 3gsin</a:t>
                </a:r>
                <a:r>
                  <a:rPr lang="el-GR" sz="1400" dirty="0">
                    <a:solidFill>
                      <a:srgbClr val="FF0000"/>
                    </a:solidFill>
                    <a:latin typeface="Comic Sans MS" panose="030F0702030302020204" pitchFamily="66" charset="0"/>
                    <a:sym typeface="Wingdings" panose="05000000000000000000" pitchFamily="2" charset="2"/>
                  </a:rPr>
                  <a:t>θ</a:t>
                </a:r>
                <a:r>
                  <a:rPr lang="en-US" sz="1400" dirty="0">
                    <a:solidFill>
                      <a:srgbClr val="FF0000"/>
                    </a:solidFill>
                    <a:latin typeface="Comic Sans MS" panose="030F0702030302020204" pitchFamily="66" charset="0"/>
                    <a:sym typeface="Wingdings" panose="05000000000000000000" pitchFamily="2" charset="2"/>
                  </a:rPr>
                  <a:t>)</a:t>
                </a:r>
                <a:endParaRPr lang="en-GB" sz="1400" baseline="-25000" dirty="0">
                  <a:solidFill>
                    <a:srgbClr val="FF0000"/>
                  </a:solidFill>
                  <a:latin typeface="Comic Sans MS" panose="030F0702030302020204" pitchFamily="66" charset="0"/>
                </a:endParaRPr>
              </a:p>
            </p:txBody>
          </p:sp>
        </mc:Choice>
        <mc:Fallback xmlns="">
          <p:sp>
            <p:nvSpPr>
              <p:cNvPr id="65" name="TextBox 64"/>
              <p:cNvSpPr txBox="1">
                <a:spLocks noRot="1" noChangeAspect="1" noMove="1" noResize="1" noEditPoints="1" noAdjustHandles="1" noChangeArrowheads="1" noChangeShapeType="1" noTextEdit="1"/>
              </p:cNvSpPr>
              <p:nvPr/>
            </p:nvSpPr>
            <p:spPr>
              <a:xfrm>
                <a:off x="4109655" y="4581896"/>
                <a:ext cx="4224449" cy="523220"/>
              </a:xfrm>
              <a:prstGeom prst="rect">
                <a:avLst/>
              </a:prstGeom>
              <a:blipFill>
                <a:blip r:embed="rId16"/>
                <a:stretch>
                  <a:fillRect t="-2353" b="-1176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227221" y="5265519"/>
                <a:ext cx="3636619" cy="6315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sym typeface="Wingdings" panose="05000000000000000000" pitchFamily="2" charset="2"/>
                  </a:rPr>
                  <a:t> </a:t>
                </a:r>
                <a:r>
                  <a:rPr lang="en-US" sz="1400" dirty="0">
                    <a:solidFill>
                      <a:srgbClr val="FF0000"/>
                    </a:solidFill>
                    <a:latin typeface="Comic Sans MS" panose="030F0702030302020204" pitchFamily="66" charset="0"/>
                    <a:sym typeface="Wingdings" panose="05000000000000000000" pitchFamily="2" charset="2"/>
                  </a:rPr>
                  <a:t>As T is smaller, </a:t>
                </a:r>
                <a14:m>
                  <m:oMath xmlns:m="http://schemas.openxmlformats.org/officeDocument/2006/math">
                    <m:r>
                      <a:rPr lang="en-US" sz="1400" i="1" dirty="0" smtClean="0">
                        <a:solidFill>
                          <a:srgbClr val="FF0000"/>
                        </a:solidFill>
                        <a:latin typeface="Cambria Math" panose="02040503050406030204" pitchFamily="18" charset="0"/>
                        <a:sym typeface="Wingdings" panose="05000000000000000000" pitchFamily="2" charset="2"/>
                      </a:rPr>
                      <m:t>𝑥</m:t>
                    </m:r>
                  </m:oMath>
                </a14:m>
                <a:r>
                  <a:rPr lang="en-US" sz="1400" dirty="0">
                    <a:solidFill>
                      <a:srgbClr val="FF0000"/>
                    </a:solidFill>
                    <a:latin typeface="Comic Sans MS" panose="030F0702030302020204" pitchFamily="66" charset="0"/>
                    <a:sym typeface="Wingdings" panose="05000000000000000000" pitchFamily="2" charset="2"/>
                  </a:rPr>
                  <a:t> will also be smaller, since </a:t>
                </a:r>
                <a14:m>
                  <m:oMath xmlns:m="http://schemas.openxmlformats.org/officeDocument/2006/math">
                    <m:r>
                      <a:rPr lang="en-US" sz="1400" b="0" i="1" smtClean="0">
                        <a:solidFill>
                          <a:srgbClr val="FF0000"/>
                        </a:solidFill>
                        <a:latin typeface="Cambria Math" panose="02040503050406030204" pitchFamily="18" charset="0"/>
                        <a:sym typeface="Wingdings" panose="05000000000000000000" pitchFamily="2" charset="2"/>
                      </a:rPr>
                      <m:t>𝑇</m:t>
                    </m:r>
                    <m:r>
                      <a:rPr lang="en-US" sz="1400" b="0" i="1" smtClean="0">
                        <a:solidFill>
                          <a:srgbClr val="FF0000"/>
                        </a:solidFill>
                        <a:latin typeface="Cambria Math" panose="02040503050406030204" pitchFamily="18" charset="0"/>
                        <a:sym typeface="Wingdings" panose="05000000000000000000" pitchFamily="2" charset="2"/>
                      </a:rPr>
                      <m:t>=</m:t>
                    </m:r>
                    <m:f>
                      <m:fPr>
                        <m:ctrlPr>
                          <a:rPr lang="en-US" sz="1400" b="0" i="1" smtClean="0">
                            <a:solidFill>
                              <a:srgbClr val="FF0000"/>
                            </a:solidFill>
                            <a:latin typeface="Cambria Math" panose="02040503050406030204" pitchFamily="18" charset="0"/>
                            <a:sym typeface="Wingdings" panose="05000000000000000000" pitchFamily="2" charset="2"/>
                          </a:rPr>
                        </m:ctrlPr>
                      </m:fPr>
                      <m:num>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𝜆</m:t>
                        </m:r>
                        <m:r>
                          <a:rPr lang="en-US" sz="1400" b="0" i="1" smtClean="0">
                            <a:solidFill>
                              <a:srgbClr val="FF0000"/>
                            </a:solidFill>
                            <a:latin typeface="Cambria Math" panose="02040503050406030204" pitchFamily="18" charset="0"/>
                            <a:ea typeface="Cambria Math" panose="02040503050406030204" pitchFamily="18" charset="0"/>
                            <a:sym typeface="Wingdings" panose="05000000000000000000" pitchFamily="2" charset="2"/>
                          </a:rPr>
                          <m:t>𝑥</m:t>
                        </m:r>
                      </m:num>
                      <m:den>
                        <m:r>
                          <a:rPr lang="en-US" sz="1400" b="0" i="1" smtClean="0">
                            <a:solidFill>
                              <a:srgbClr val="FF0000"/>
                            </a:solidFill>
                            <a:latin typeface="Cambria Math" panose="02040503050406030204" pitchFamily="18" charset="0"/>
                            <a:sym typeface="Wingdings" panose="05000000000000000000" pitchFamily="2" charset="2"/>
                          </a:rPr>
                          <m:t>𝑙</m:t>
                        </m:r>
                      </m:den>
                    </m:f>
                  </m:oMath>
                </a14:m>
                <a:endParaRPr lang="en-GB" sz="1400" baseline="-25000" dirty="0">
                  <a:solidFill>
                    <a:srgbClr val="FF0000"/>
                  </a:solidFill>
                  <a:latin typeface="Comic Sans MS" panose="030F0702030302020204" pitchFamily="66" charset="0"/>
                </a:endParaRPr>
              </a:p>
            </p:txBody>
          </p:sp>
        </mc:Choice>
        <mc:Fallback xmlns="">
          <p:sp>
            <p:nvSpPr>
              <p:cNvPr id="66" name="TextBox 65"/>
              <p:cNvSpPr txBox="1">
                <a:spLocks noRot="1" noChangeAspect="1" noMove="1" noResize="1" noEditPoints="1" noAdjustHandles="1" noChangeArrowheads="1" noChangeShapeType="1" noTextEdit="1"/>
              </p:cNvSpPr>
              <p:nvPr/>
            </p:nvSpPr>
            <p:spPr>
              <a:xfrm>
                <a:off x="4227221" y="5265519"/>
                <a:ext cx="3636619" cy="631520"/>
              </a:xfrm>
              <a:prstGeom prst="rect">
                <a:avLst/>
              </a:prstGeom>
              <a:blipFill>
                <a:blip r:embed="rId17"/>
                <a:stretch>
                  <a:fillRect t="-1942" b="-971"/>
                </a:stretch>
              </a:blipFill>
            </p:spPr>
            <p:txBody>
              <a:bodyPr/>
              <a:lstStyle/>
              <a:p>
                <a:r>
                  <a:rPr lang="en-GB">
                    <a:noFill/>
                  </a:rPr>
                  <a:t> </a:t>
                </a:r>
              </a:p>
            </p:txBody>
          </p:sp>
        </mc:Fallback>
      </mc:AlternateContent>
    </p:spTree>
    <p:extLst>
      <p:ext uri="{BB962C8B-B14F-4D97-AF65-F5344CB8AC3E}">
        <p14:creationId xmlns:p14="http://schemas.microsoft.com/office/powerpoint/2010/main" val="278690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blinds(horizontal)">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blinds(horizontal)">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linds(horizontal)">
                                      <p:cBhvr>
                                        <p:cTn id="2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4" grpId="0"/>
      <p:bldP spid="65" grpId="0"/>
      <p:bldP spid="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2368137"/>
            <a:ext cx="65532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w="28575">
                  <a:solidFill>
                    <a:schemeClr val="tx1"/>
                  </a:solidFill>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ithos Pro Regular" pitchFamily="82" charset="0"/>
              </a:rPr>
              <a:t>TEACHINGS FOR exercise </a:t>
            </a:r>
            <a:r>
              <a:rPr lang="en-US" sz="5400" b="1" cap="all" dirty="0">
                <a:ln w="28575">
                  <a:solidFill>
                    <a:schemeClr val="tx1"/>
                  </a:solidFill>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ithos Pro Regular" pitchFamily="82" charset="0"/>
              </a:rPr>
              <a:t>3</a:t>
            </a:r>
            <a:r>
              <a:rPr lang="en-US" sz="5400" b="1" cap="all" spc="0" dirty="0">
                <a:ln w="28575">
                  <a:solidFill>
                    <a:schemeClr val="tx1"/>
                  </a:solidFill>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ithos Pro Regular" pitchFamily="82" charset="0"/>
              </a:rPr>
              <a:t>a</a:t>
            </a:r>
          </a:p>
        </p:txBody>
      </p:sp>
    </p:spTree>
    <p:extLst>
      <p:ext uri="{BB962C8B-B14F-4D97-AF65-F5344CB8AC3E}">
        <p14:creationId xmlns:p14="http://schemas.microsoft.com/office/powerpoint/2010/main" val="4048442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5" name="Straight Connector 164"/>
          <p:cNvCxnSpPr/>
          <p:nvPr/>
        </p:nvCxnSpPr>
        <p:spPr>
          <a:xfrm flipH="1">
            <a:off x="7398328" y="5702134"/>
            <a:ext cx="990" cy="366155"/>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Some important things to be aware of in this section:</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If a particle is attached to the end of joined strings and hangs at rest, the Tension will be constant throughout </a:t>
            </a:r>
            <a:r>
              <a:rPr lang="en-GB" sz="1400" u="sng" dirty="0">
                <a:latin typeface="Comic Sans MS" pitchFamily="66" charset="0"/>
                <a:sym typeface="Wingdings" panose="05000000000000000000" pitchFamily="2" charset="2"/>
              </a:rPr>
              <a:t>both</a:t>
            </a:r>
            <a:r>
              <a:rPr lang="en-GB" sz="1400" dirty="0">
                <a:latin typeface="Comic Sans MS" pitchFamily="66" charset="0"/>
                <a:sym typeface="Wingdings" panose="05000000000000000000" pitchFamily="2" charset="2"/>
              </a:rPr>
              <a:t> strings (even if the strings are different)</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If it is attached part-way along the string, and the string is fixed at a lower point, the Tension will vary as the mass affects each part of it differently</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If there are different strings suspended at different angles, the Tension will be different</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7" name="Straight Arrow Connector 6"/>
          <p:cNvCxnSpPr/>
          <p:nvPr/>
        </p:nvCxnSpPr>
        <p:spPr>
          <a:xfrm flipV="1">
            <a:off x="3657600" y="3124200"/>
            <a:ext cx="609600" cy="685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495800" y="1828800"/>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800600" y="1828800"/>
            <a:ext cx="0" cy="685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800600" y="3352800"/>
            <a:ext cx="0" cy="53340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4495800" y="2743200"/>
            <a:ext cx="306494" cy="307777"/>
          </a:xfrm>
          <a:prstGeom prst="rect">
            <a:avLst/>
          </a:prstGeom>
          <a:noFill/>
        </p:spPr>
        <p:txBody>
          <a:bodyPr wrap="none" rtlCol="0">
            <a:spAutoFit/>
          </a:bodyPr>
          <a:lstStyle/>
          <a:p>
            <a:r>
              <a:rPr lang="en-GB" sz="1400" dirty="0">
                <a:latin typeface="Comic Sans MS" panose="030F0702030302020204" pitchFamily="66" charset="0"/>
              </a:rPr>
              <a:t>T</a:t>
            </a:r>
            <a:endParaRPr lang="en-GB" sz="1400" baseline="-25000" dirty="0">
              <a:latin typeface="Comic Sans MS" panose="030F0702030302020204" pitchFamily="66" charset="0"/>
            </a:endParaRPr>
          </a:p>
        </p:txBody>
      </p:sp>
      <p:sp>
        <p:nvSpPr>
          <p:cNvPr id="79" name="TextBox 78"/>
          <p:cNvSpPr txBox="1"/>
          <p:nvPr/>
        </p:nvSpPr>
        <p:spPr>
          <a:xfrm>
            <a:off x="4572000" y="3810000"/>
            <a:ext cx="418704" cy="307777"/>
          </a:xfrm>
          <a:prstGeom prst="rect">
            <a:avLst/>
          </a:prstGeom>
          <a:noFill/>
        </p:spPr>
        <p:txBody>
          <a:bodyPr wrap="none" rtlCol="0">
            <a:spAutoFit/>
          </a:bodyPr>
          <a:lstStyle/>
          <a:p>
            <a:r>
              <a:rPr lang="en-GB" sz="1400" dirty="0">
                <a:latin typeface="Comic Sans MS" panose="030F0702030302020204" pitchFamily="66" charset="0"/>
              </a:rPr>
              <a:t>mg</a:t>
            </a:r>
            <a:endParaRPr lang="en-GB" sz="1400" baseline="-25000" dirty="0">
              <a:latin typeface="Comic Sans MS" panose="030F0702030302020204" pitchFamily="66" charset="0"/>
            </a:endParaRPr>
          </a:p>
        </p:txBody>
      </p:sp>
      <p:grpSp>
        <p:nvGrpSpPr>
          <p:cNvPr id="105" name="Group 104"/>
          <p:cNvGrpSpPr/>
          <p:nvPr/>
        </p:nvGrpSpPr>
        <p:grpSpPr>
          <a:xfrm>
            <a:off x="4724400" y="1752600"/>
            <a:ext cx="152400" cy="152400"/>
            <a:chOff x="5486400" y="3048000"/>
            <a:chExt cx="152400" cy="152400"/>
          </a:xfrm>
        </p:grpSpPr>
        <p:cxnSp>
          <p:nvCxnSpPr>
            <p:cNvPr id="106" name="Straight Connector 105"/>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4724400" y="2438400"/>
            <a:ext cx="152400" cy="152400"/>
            <a:chOff x="5486400" y="3048000"/>
            <a:chExt cx="152400" cy="152400"/>
          </a:xfrm>
        </p:grpSpPr>
        <p:cxnSp>
          <p:nvCxnSpPr>
            <p:cNvPr id="114" name="Straight Connector 113"/>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6" name="Straight Connector 115"/>
          <p:cNvCxnSpPr/>
          <p:nvPr/>
        </p:nvCxnSpPr>
        <p:spPr>
          <a:xfrm>
            <a:off x="4800600" y="2286000"/>
            <a:ext cx="0" cy="1066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4800600" y="2819400"/>
            <a:ext cx="0" cy="53340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800600" y="2057400"/>
            <a:ext cx="758541" cy="276999"/>
          </a:xfrm>
          <a:prstGeom prst="rect">
            <a:avLst/>
          </a:prstGeom>
          <a:noFill/>
        </p:spPr>
        <p:txBody>
          <a:bodyPr wrap="none" rtlCol="0">
            <a:spAutoFit/>
          </a:bodyPr>
          <a:lstStyle/>
          <a:p>
            <a:pPr algn="ctr"/>
            <a:r>
              <a:rPr lang="en-GB" sz="1200" dirty="0">
                <a:latin typeface="Comic Sans MS" panose="030F0702030302020204" pitchFamily="66" charset="0"/>
              </a:rPr>
              <a:t>String 1</a:t>
            </a:r>
          </a:p>
        </p:txBody>
      </p:sp>
      <p:sp>
        <p:nvSpPr>
          <p:cNvPr id="117" name="TextBox 116"/>
          <p:cNvSpPr txBox="1"/>
          <p:nvPr/>
        </p:nvSpPr>
        <p:spPr>
          <a:xfrm>
            <a:off x="4800600" y="2743200"/>
            <a:ext cx="784189" cy="276999"/>
          </a:xfrm>
          <a:prstGeom prst="rect">
            <a:avLst/>
          </a:prstGeom>
          <a:noFill/>
        </p:spPr>
        <p:txBody>
          <a:bodyPr wrap="none" rtlCol="0">
            <a:spAutoFit/>
          </a:bodyPr>
          <a:lstStyle/>
          <a:p>
            <a:pPr algn="ctr"/>
            <a:r>
              <a:rPr lang="en-GB" sz="1200" dirty="0">
                <a:latin typeface="Comic Sans MS" panose="030F0702030302020204" pitchFamily="66" charset="0"/>
              </a:rPr>
              <a:t>String 2</a:t>
            </a:r>
          </a:p>
        </p:txBody>
      </p:sp>
      <p:sp>
        <p:nvSpPr>
          <p:cNvPr id="112" name="Oval 111"/>
          <p:cNvSpPr/>
          <p:nvPr/>
        </p:nvSpPr>
        <p:spPr>
          <a:xfrm>
            <a:off x="4724400" y="32766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TextBox 117"/>
          <p:cNvSpPr txBox="1"/>
          <p:nvPr/>
        </p:nvSpPr>
        <p:spPr>
          <a:xfrm>
            <a:off x="4495800" y="1828800"/>
            <a:ext cx="306494" cy="307777"/>
          </a:xfrm>
          <a:prstGeom prst="rect">
            <a:avLst/>
          </a:prstGeom>
          <a:noFill/>
        </p:spPr>
        <p:txBody>
          <a:bodyPr wrap="none" rtlCol="0">
            <a:spAutoFit/>
          </a:bodyPr>
          <a:lstStyle/>
          <a:p>
            <a:r>
              <a:rPr lang="en-GB" sz="1400" dirty="0">
                <a:latin typeface="Comic Sans MS" panose="030F0702030302020204" pitchFamily="66" charset="0"/>
              </a:rPr>
              <a:t>T</a:t>
            </a:r>
            <a:endParaRPr lang="en-GB" sz="1400" baseline="-25000" dirty="0">
              <a:latin typeface="Comic Sans MS" panose="030F0702030302020204" pitchFamily="66" charset="0"/>
            </a:endParaRPr>
          </a:p>
        </p:txBody>
      </p:sp>
      <p:cxnSp>
        <p:nvCxnSpPr>
          <p:cNvPr id="119" name="Straight Connector 118"/>
          <p:cNvCxnSpPr/>
          <p:nvPr/>
        </p:nvCxnSpPr>
        <p:spPr>
          <a:xfrm flipV="1">
            <a:off x="4800600" y="1905000"/>
            <a:ext cx="0" cy="53340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486400" y="2057400"/>
            <a:ext cx="1600200"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The overall Tension is still T, NOT 2T!</a:t>
            </a:r>
          </a:p>
        </p:txBody>
      </p:sp>
      <p:cxnSp>
        <p:nvCxnSpPr>
          <p:cNvPr id="120" name="Straight Arrow Connector 119"/>
          <p:cNvCxnSpPr/>
          <p:nvPr/>
        </p:nvCxnSpPr>
        <p:spPr>
          <a:xfrm flipV="1">
            <a:off x="3810000" y="3408218"/>
            <a:ext cx="3540826" cy="16209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826828" y="2403764"/>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8131628" y="2403764"/>
            <a:ext cx="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8131628" y="3394364"/>
            <a:ext cx="0" cy="990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8131628" y="2860964"/>
            <a:ext cx="0" cy="53340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8131628" y="3394364"/>
            <a:ext cx="0" cy="53340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8131628" y="3699164"/>
            <a:ext cx="0" cy="53340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7826828" y="4384964"/>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7750628" y="4003964"/>
            <a:ext cx="360996"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1</a:t>
            </a:r>
          </a:p>
        </p:txBody>
      </p:sp>
      <p:sp>
        <p:nvSpPr>
          <p:cNvPr id="131" name="TextBox 130"/>
          <p:cNvSpPr txBox="1"/>
          <p:nvPr/>
        </p:nvSpPr>
        <p:spPr>
          <a:xfrm>
            <a:off x="7750628" y="2784764"/>
            <a:ext cx="380232"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2</a:t>
            </a:r>
          </a:p>
        </p:txBody>
      </p:sp>
      <p:sp>
        <p:nvSpPr>
          <p:cNvPr id="132" name="TextBox 131"/>
          <p:cNvSpPr txBox="1"/>
          <p:nvPr/>
        </p:nvSpPr>
        <p:spPr>
          <a:xfrm>
            <a:off x="7674428" y="3699164"/>
            <a:ext cx="418704" cy="307777"/>
          </a:xfrm>
          <a:prstGeom prst="rect">
            <a:avLst/>
          </a:prstGeom>
          <a:noFill/>
        </p:spPr>
        <p:txBody>
          <a:bodyPr wrap="none" rtlCol="0">
            <a:spAutoFit/>
          </a:bodyPr>
          <a:lstStyle/>
          <a:p>
            <a:r>
              <a:rPr lang="en-GB" sz="1400" dirty="0">
                <a:latin typeface="Comic Sans MS" panose="030F0702030302020204" pitchFamily="66" charset="0"/>
              </a:rPr>
              <a:t>mg</a:t>
            </a:r>
            <a:endParaRPr lang="en-GB" sz="1400" baseline="-25000" dirty="0">
              <a:latin typeface="Comic Sans MS" panose="030F0702030302020204" pitchFamily="66" charset="0"/>
            </a:endParaRPr>
          </a:p>
        </p:txBody>
      </p:sp>
      <p:grpSp>
        <p:nvGrpSpPr>
          <p:cNvPr id="143" name="Group 142"/>
          <p:cNvGrpSpPr/>
          <p:nvPr/>
        </p:nvGrpSpPr>
        <p:grpSpPr>
          <a:xfrm>
            <a:off x="8055428" y="2327564"/>
            <a:ext cx="152400" cy="152400"/>
            <a:chOff x="5486400" y="3048000"/>
            <a:chExt cx="152400" cy="152400"/>
          </a:xfrm>
        </p:grpSpPr>
        <p:cxnSp>
          <p:nvCxnSpPr>
            <p:cNvPr id="144" name="Straight Connector 143"/>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a:off x="8055428" y="4308764"/>
            <a:ext cx="152400" cy="152400"/>
            <a:chOff x="5486400" y="3048000"/>
            <a:chExt cx="152400" cy="152400"/>
          </a:xfrm>
        </p:grpSpPr>
        <p:cxnSp>
          <p:nvCxnSpPr>
            <p:cNvPr id="147" name="Straight Connector 146"/>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0" name="Oval 149"/>
          <p:cNvSpPr/>
          <p:nvPr/>
        </p:nvSpPr>
        <p:spPr>
          <a:xfrm>
            <a:off x="8055428" y="3318164"/>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1" name="Group 150"/>
          <p:cNvGrpSpPr/>
          <p:nvPr/>
        </p:nvGrpSpPr>
        <p:grpSpPr>
          <a:xfrm>
            <a:off x="5254831" y="4858986"/>
            <a:ext cx="152400" cy="152400"/>
            <a:chOff x="5486400" y="3048000"/>
            <a:chExt cx="152400" cy="152400"/>
          </a:xfrm>
        </p:grpSpPr>
        <p:cxnSp>
          <p:nvCxnSpPr>
            <p:cNvPr id="152" name="Straight Connector 151"/>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Group 153"/>
          <p:cNvGrpSpPr/>
          <p:nvPr/>
        </p:nvGrpSpPr>
        <p:grpSpPr>
          <a:xfrm>
            <a:off x="7919852" y="4858986"/>
            <a:ext cx="152400" cy="152400"/>
            <a:chOff x="5486400" y="3048000"/>
            <a:chExt cx="152400" cy="152400"/>
          </a:xfrm>
        </p:grpSpPr>
        <p:cxnSp>
          <p:nvCxnSpPr>
            <p:cNvPr id="155" name="Straight Connector 154"/>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7" name="Straight Connector 156"/>
          <p:cNvCxnSpPr/>
          <p:nvPr/>
        </p:nvCxnSpPr>
        <p:spPr>
          <a:xfrm>
            <a:off x="5331031" y="4935186"/>
            <a:ext cx="26650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5329052" y="4935186"/>
            <a:ext cx="2057400" cy="76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7386452" y="4935186"/>
            <a:ext cx="609600" cy="76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flipV="1">
            <a:off x="6580002" y="5398736"/>
            <a:ext cx="806450" cy="29845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7399152" y="5322536"/>
            <a:ext cx="292100" cy="361950"/>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6433952" y="5081236"/>
            <a:ext cx="360996"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1</a:t>
            </a:r>
          </a:p>
        </p:txBody>
      </p:sp>
      <p:sp>
        <p:nvSpPr>
          <p:cNvPr id="164" name="TextBox 163"/>
          <p:cNvSpPr txBox="1"/>
          <p:nvPr/>
        </p:nvSpPr>
        <p:spPr>
          <a:xfrm>
            <a:off x="7240402" y="5068536"/>
            <a:ext cx="380232" cy="307777"/>
          </a:xfrm>
          <a:prstGeom prst="rect">
            <a:avLst/>
          </a:prstGeom>
          <a:noFill/>
        </p:spPr>
        <p:txBody>
          <a:bodyPr wrap="none" rtlCol="0">
            <a:spAutoFit/>
          </a:bodyPr>
          <a:lstStyle/>
          <a:p>
            <a:r>
              <a:rPr lang="en-GB" sz="1400" dirty="0">
                <a:latin typeface="Comic Sans MS" panose="030F0702030302020204" pitchFamily="66" charset="0"/>
              </a:rPr>
              <a:t>T</a:t>
            </a:r>
            <a:r>
              <a:rPr lang="en-GB" sz="1400" baseline="-25000" dirty="0">
                <a:latin typeface="Comic Sans MS" panose="030F0702030302020204" pitchFamily="66" charset="0"/>
              </a:rPr>
              <a:t>2</a:t>
            </a:r>
          </a:p>
        </p:txBody>
      </p:sp>
      <p:sp>
        <p:nvSpPr>
          <p:cNvPr id="161" name="Oval 160"/>
          <p:cNvSpPr/>
          <p:nvPr/>
        </p:nvSpPr>
        <p:spPr>
          <a:xfrm>
            <a:off x="7310252" y="5620986"/>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TextBox 165"/>
          <p:cNvSpPr txBox="1"/>
          <p:nvPr/>
        </p:nvSpPr>
        <p:spPr>
          <a:xfrm>
            <a:off x="7218219" y="5981204"/>
            <a:ext cx="418704" cy="307777"/>
          </a:xfrm>
          <a:prstGeom prst="rect">
            <a:avLst/>
          </a:prstGeom>
          <a:noFill/>
        </p:spPr>
        <p:txBody>
          <a:bodyPr wrap="none" rtlCol="0">
            <a:spAutoFit/>
          </a:bodyPr>
          <a:lstStyle/>
          <a:p>
            <a:r>
              <a:rPr lang="en-GB" sz="1400" dirty="0">
                <a:latin typeface="Comic Sans MS" panose="030F0702030302020204" pitchFamily="66" charset="0"/>
              </a:rPr>
              <a:t>mg</a:t>
            </a:r>
            <a:endParaRPr lang="en-GB" sz="1400" baseline="-25000" dirty="0">
              <a:latin typeface="Comic Sans MS" panose="030F0702030302020204" pitchFamily="66" charset="0"/>
            </a:endParaRPr>
          </a:p>
        </p:txBody>
      </p:sp>
      <p:cxnSp>
        <p:nvCxnSpPr>
          <p:cNvPr id="169" name="Straight Arrow Connector 168"/>
          <p:cNvCxnSpPr/>
          <p:nvPr/>
        </p:nvCxnSpPr>
        <p:spPr>
          <a:xfrm flipV="1">
            <a:off x="3608119" y="5403273"/>
            <a:ext cx="1807029" cy="7441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393872" y="5884499"/>
            <a:ext cx="2600695" cy="830997"/>
          </a:xfrm>
          <a:prstGeom prst="rect">
            <a:avLst/>
          </a:prstGeom>
          <a:noFill/>
          <a:ln w="25400">
            <a:solidFill>
              <a:schemeClr val="tx1"/>
            </a:solidFill>
          </a:ln>
        </p:spPr>
        <p:txBody>
          <a:bodyPr wrap="square" rtlCol="0">
            <a:spAutoFit/>
          </a:bodyPr>
          <a:lstStyle/>
          <a:p>
            <a:pPr algn="ctr"/>
            <a:r>
              <a:rPr lang="en-GB" sz="1200" dirty="0">
                <a:solidFill>
                  <a:srgbClr val="0000FF"/>
                </a:solidFill>
                <a:latin typeface="Comic Sans MS" panose="030F0702030302020204" pitchFamily="66" charset="0"/>
              </a:rPr>
              <a:t>Of course though, every question is unique and getting the Tensions represented correctly is key to solving these questions!</a:t>
            </a:r>
          </a:p>
        </p:txBody>
      </p:sp>
      <p:sp>
        <p:nvSpPr>
          <p:cNvPr id="63" name="TextBox 62"/>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268764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linds(horizontal)">
                                      <p:cBhvr>
                                        <p:cTn id="17" dur="500"/>
                                        <p:tgtEl>
                                          <p:spTgt spid="67"/>
                                        </p:tgtEl>
                                      </p:cBhvr>
                                    </p:animEffect>
                                  </p:childTnLst>
                                </p:cTn>
                              </p:par>
                              <p:par>
                                <p:cTn id="18" presetID="3" presetClass="entr" presetSubtype="10" fill="hold" nodeType="withEffect">
                                  <p:stCondLst>
                                    <p:cond delay="0"/>
                                  </p:stCondLst>
                                  <p:childTnLst>
                                    <p:set>
                                      <p:cBhvr>
                                        <p:cTn id="19" dur="1" fill="hold">
                                          <p:stCondLst>
                                            <p:cond delay="0"/>
                                          </p:stCondLst>
                                        </p:cTn>
                                        <p:tgtEl>
                                          <p:spTgt spid="69"/>
                                        </p:tgtEl>
                                        <p:attrNameLst>
                                          <p:attrName>style.visibility</p:attrName>
                                        </p:attrNameLst>
                                      </p:cBhvr>
                                      <p:to>
                                        <p:strVal val="visible"/>
                                      </p:to>
                                    </p:set>
                                    <p:animEffect transition="in" filter="blinds(horizontal)">
                                      <p:cBhvr>
                                        <p:cTn id="20" dur="500"/>
                                        <p:tgtEl>
                                          <p:spTgt spid="69"/>
                                        </p:tgtEl>
                                      </p:cBhvr>
                                    </p:animEffect>
                                  </p:childTnLst>
                                </p:cTn>
                              </p:par>
                              <p:par>
                                <p:cTn id="21" presetID="3" presetClass="entr" presetSubtype="10" fill="hold" nodeType="with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blinds(horizontal)">
                                      <p:cBhvr>
                                        <p:cTn id="23" dur="500"/>
                                        <p:tgtEl>
                                          <p:spTgt spid="105"/>
                                        </p:tgtEl>
                                      </p:cBhvr>
                                    </p:animEffect>
                                  </p:childTnLst>
                                </p:cTn>
                              </p:par>
                              <p:par>
                                <p:cTn id="24" presetID="3" presetClass="entr" presetSubtype="10" fill="hold" nodeType="withEffect">
                                  <p:stCondLst>
                                    <p:cond delay="0"/>
                                  </p:stCondLst>
                                  <p:childTnLst>
                                    <p:set>
                                      <p:cBhvr>
                                        <p:cTn id="25" dur="1" fill="hold">
                                          <p:stCondLst>
                                            <p:cond delay="0"/>
                                          </p:stCondLst>
                                        </p:cTn>
                                        <p:tgtEl>
                                          <p:spTgt spid="113"/>
                                        </p:tgtEl>
                                        <p:attrNameLst>
                                          <p:attrName>style.visibility</p:attrName>
                                        </p:attrNameLst>
                                      </p:cBhvr>
                                      <p:to>
                                        <p:strVal val="visible"/>
                                      </p:to>
                                    </p:set>
                                    <p:animEffect transition="in" filter="blinds(horizontal)">
                                      <p:cBhvr>
                                        <p:cTn id="26" dur="500"/>
                                        <p:tgtEl>
                                          <p:spTgt spid="113"/>
                                        </p:tgtEl>
                                      </p:cBhvr>
                                    </p:animEffect>
                                  </p:childTnLst>
                                </p:cTn>
                              </p:par>
                              <p:par>
                                <p:cTn id="27" presetID="3" presetClass="entr" presetSubtype="10" fill="hold" nodeType="withEffect">
                                  <p:stCondLst>
                                    <p:cond delay="0"/>
                                  </p:stCondLst>
                                  <p:childTnLst>
                                    <p:set>
                                      <p:cBhvr>
                                        <p:cTn id="28" dur="1" fill="hold">
                                          <p:stCondLst>
                                            <p:cond delay="0"/>
                                          </p:stCondLst>
                                        </p:cTn>
                                        <p:tgtEl>
                                          <p:spTgt spid="116"/>
                                        </p:tgtEl>
                                        <p:attrNameLst>
                                          <p:attrName>style.visibility</p:attrName>
                                        </p:attrNameLst>
                                      </p:cBhvr>
                                      <p:to>
                                        <p:strVal val="visible"/>
                                      </p:to>
                                    </p:set>
                                    <p:animEffect transition="in" filter="blinds(horizontal)">
                                      <p:cBhvr>
                                        <p:cTn id="29" dur="500"/>
                                        <p:tgtEl>
                                          <p:spTgt spid="116"/>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linds(horizontal)">
                                      <p:cBhvr>
                                        <p:cTn id="32" dur="500"/>
                                        <p:tgtEl>
                                          <p:spTgt spid="16"/>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17"/>
                                        </p:tgtEl>
                                        <p:attrNameLst>
                                          <p:attrName>style.visibility</p:attrName>
                                        </p:attrNameLst>
                                      </p:cBhvr>
                                      <p:to>
                                        <p:strVal val="visible"/>
                                      </p:to>
                                    </p:set>
                                    <p:animEffect transition="in" filter="blinds(horizontal)">
                                      <p:cBhvr>
                                        <p:cTn id="35" dur="500"/>
                                        <p:tgtEl>
                                          <p:spTgt spid="117"/>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12"/>
                                        </p:tgtEl>
                                        <p:attrNameLst>
                                          <p:attrName>style.visibility</p:attrName>
                                        </p:attrNameLst>
                                      </p:cBhvr>
                                      <p:to>
                                        <p:strVal val="visible"/>
                                      </p:to>
                                    </p:set>
                                    <p:animEffect transition="in" filter="blinds(horizontal)">
                                      <p:cBhvr>
                                        <p:cTn id="38" dur="500"/>
                                        <p:tgtEl>
                                          <p:spTgt spid="112"/>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73"/>
                                        </p:tgtEl>
                                        <p:attrNameLst>
                                          <p:attrName>style.visibility</p:attrName>
                                        </p:attrNameLst>
                                      </p:cBhvr>
                                      <p:to>
                                        <p:strVal val="visible"/>
                                      </p:to>
                                    </p:set>
                                    <p:animEffect transition="in" filter="blinds(horizontal)">
                                      <p:cBhvr>
                                        <p:cTn id="43" dur="500"/>
                                        <p:tgtEl>
                                          <p:spTgt spid="7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blinds(horizontal)">
                                      <p:cBhvr>
                                        <p:cTn id="46" dur="500"/>
                                        <p:tgtEl>
                                          <p:spTgt spid="7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blinds(horizontal)">
                                      <p:cBhvr>
                                        <p:cTn id="51" dur="500"/>
                                        <p:tgtEl>
                                          <p:spTgt spid="72"/>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blinds(horizontal)">
                                      <p:cBhvr>
                                        <p:cTn id="54" dur="500"/>
                                        <p:tgtEl>
                                          <p:spTgt spid="78"/>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119"/>
                                        </p:tgtEl>
                                        <p:attrNameLst>
                                          <p:attrName>style.visibility</p:attrName>
                                        </p:attrNameLst>
                                      </p:cBhvr>
                                      <p:to>
                                        <p:strVal val="visible"/>
                                      </p:to>
                                    </p:set>
                                    <p:animEffect transition="in" filter="blinds(horizontal)">
                                      <p:cBhvr>
                                        <p:cTn id="59" dur="500"/>
                                        <p:tgtEl>
                                          <p:spTgt spid="11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18"/>
                                        </p:tgtEl>
                                        <p:attrNameLst>
                                          <p:attrName>style.visibility</p:attrName>
                                        </p:attrNameLst>
                                      </p:cBhvr>
                                      <p:to>
                                        <p:strVal val="visible"/>
                                      </p:to>
                                    </p:set>
                                    <p:animEffect transition="in" filter="blinds(horizontal)">
                                      <p:cBhvr>
                                        <p:cTn id="62" dur="500"/>
                                        <p:tgtEl>
                                          <p:spTgt spid="11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1"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linds(horizontal)">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
                                            <p:txEl>
                                              <p:pRg st="6" end="6"/>
                                            </p:txEl>
                                          </p:spTgt>
                                        </p:tgtEl>
                                        <p:attrNameLst>
                                          <p:attrName>style.visibility</p:attrName>
                                        </p:attrNameLst>
                                      </p:cBhvr>
                                      <p:to>
                                        <p:strVal val="visible"/>
                                      </p:to>
                                    </p:set>
                                    <p:animEffect transition="in" filter="blinds(horizontal)">
                                      <p:cBhvr>
                                        <p:cTn id="72" dur="500"/>
                                        <p:tgtEl>
                                          <p:spTgt spid="3">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20"/>
                                        </p:tgtEl>
                                        <p:attrNameLst>
                                          <p:attrName>style.visibility</p:attrName>
                                        </p:attrNameLst>
                                      </p:cBhvr>
                                      <p:to>
                                        <p:strVal val="visible"/>
                                      </p:to>
                                    </p:set>
                                    <p:animEffect transition="in" filter="blinds(horizontal)">
                                      <p:cBhvr>
                                        <p:cTn id="77" dur="500"/>
                                        <p:tgtEl>
                                          <p:spTgt spid="120"/>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21"/>
                                        </p:tgtEl>
                                        <p:attrNameLst>
                                          <p:attrName>style.visibility</p:attrName>
                                        </p:attrNameLst>
                                      </p:cBhvr>
                                      <p:to>
                                        <p:strVal val="visible"/>
                                      </p:to>
                                    </p:set>
                                    <p:animEffect transition="in" filter="blinds(horizontal)">
                                      <p:cBhvr>
                                        <p:cTn id="82" dur="500"/>
                                        <p:tgtEl>
                                          <p:spTgt spid="121"/>
                                        </p:tgtEl>
                                      </p:cBhvr>
                                    </p:animEffect>
                                  </p:childTnLst>
                                </p:cTn>
                              </p:par>
                              <p:par>
                                <p:cTn id="83" presetID="3" presetClass="entr" presetSubtype="10" fill="hold" nodeType="withEffect">
                                  <p:stCondLst>
                                    <p:cond delay="0"/>
                                  </p:stCondLst>
                                  <p:childTnLst>
                                    <p:set>
                                      <p:cBhvr>
                                        <p:cTn id="84" dur="1" fill="hold">
                                          <p:stCondLst>
                                            <p:cond delay="0"/>
                                          </p:stCondLst>
                                        </p:cTn>
                                        <p:tgtEl>
                                          <p:spTgt spid="123"/>
                                        </p:tgtEl>
                                        <p:attrNameLst>
                                          <p:attrName>style.visibility</p:attrName>
                                        </p:attrNameLst>
                                      </p:cBhvr>
                                      <p:to>
                                        <p:strVal val="visible"/>
                                      </p:to>
                                    </p:set>
                                    <p:animEffect transition="in" filter="blinds(horizontal)">
                                      <p:cBhvr>
                                        <p:cTn id="85" dur="500"/>
                                        <p:tgtEl>
                                          <p:spTgt spid="123"/>
                                        </p:tgtEl>
                                      </p:cBhvr>
                                    </p:animEffect>
                                  </p:childTnLst>
                                </p:cTn>
                              </p:par>
                              <p:par>
                                <p:cTn id="86" presetID="3" presetClass="entr" presetSubtype="10" fill="hold" nodeType="withEffect">
                                  <p:stCondLst>
                                    <p:cond delay="0"/>
                                  </p:stCondLst>
                                  <p:childTnLst>
                                    <p:set>
                                      <p:cBhvr>
                                        <p:cTn id="87" dur="1" fill="hold">
                                          <p:stCondLst>
                                            <p:cond delay="0"/>
                                          </p:stCondLst>
                                        </p:cTn>
                                        <p:tgtEl>
                                          <p:spTgt spid="124"/>
                                        </p:tgtEl>
                                        <p:attrNameLst>
                                          <p:attrName>style.visibility</p:attrName>
                                        </p:attrNameLst>
                                      </p:cBhvr>
                                      <p:to>
                                        <p:strVal val="visible"/>
                                      </p:to>
                                    </p:set>
                                    <p:animEffect transition="in" filter="blinds(horizontal)">
                                      <p:cBhvr>
                                        <p:cTn id="88" dur="500"/>
                                        <p:tgtEl>
                                          <p:spTgt spid="124"/>
                                        </p:tgtEl>
                                      </p:cBhvr>
                                    </p:animEffect>
                                  </p:childTnLst>
                                </p:cTn>
                              </p:par>
                              <p:par>
                                <p:cTn id="89" presetID="3" presetClass="entr" presetSubtype="10" fill="hold" nodeType="withEffect">
                                  <p:stCondLst>
                                    <p:cond delay="0"/>
                                  </p:stCondLst>
                                  <p:childTnLst>
                                    <p:set>
                                      <p:cBhvr>
                                        <p:cTn id="90" dur="1" fill="hold">
                                          <p:stCondLst>
                                            <p:cond delay="0"/>
                                          </p:stCondLst>
                                        </p:cTn>
                                        <p:tgtEl>
                                          <p:spTgt spid="128"/>
                                        </p:tgtEl>
                                        <p:attrNameLst>
                                          <p:attrName>style.visibility</p:attrName>
                                        </p:attrNameLst>
                                      </p:cBhvr>
                                      <p:to>
                                        <p:strVal val="visible"/>
                                      </p:to>
                                    </p:set>
                                    <p:animEffect transition="in" filter="blinds(horizontal)">
                                      <p:cBhvr>
                                        <p:cTn id="91" dur="500"/>
                                        <p:tgtEl>
                                          <p:spTgt spid="128"/>
                                        </p:tgtEl>
                                      </p:cBhvr>
                                    </p:animEffect>
                                  </p:childTnLst>
                                </p:cTn>
                              </p:par>
                              <p:par>
                                <p:cTn id="92" presetID="3" presetClass="entr" presetSubtype="10" fill="hold" nodeType="withEffect">
                                  <p:stCondLst>
                                    <p:cond delay="0"/>
                                  </p:stCondLst>
                                  <p:childTnLst>
                                    <p:set>
                                      <p:cBhvr>
                                        <p:cTn id="93" dur="1" fill="hold">
                                          <p:stCondLst>
                                            <p:cond delay="0"/>
                                          </p:stCondLst>
                                        </p:cTn>
                                        <p:tgtEl>
                                          <p:spTgt spid="143"/>
                                        </p:tgtEl>
                                        <p:attrNameLst>
                                          <p:attrName>style.visibility</p:attrName>
                                        </p:attrNameLst>
                                      </p:cBhvr>
                                      <p:to>
                                        <p:strVal val="visible"/>
                                      </p:to>
                                    </p:set>
                                    <p:animEffect transition="in" filter="blinds(horizontal)">
                                      <p:cBhvr>
                                        <p:cTn id="94" dur="500"/>
                                        <p:tgtEl>
                                          <p:spTgt spid="143"/>
                                        </p:tgtEl>
                                      </p:cBhvr>
                                    </p:animEffect>
                                  </p:childTnLst>
                                </p:cTn>
                              </p:par>
                              <p:par>
                                <p:cTn id="95" presetID="3" presetClass="entr" presetSubtype="10" fill="hold" nodeType="withEffect">
                                  <p:stCondLst>
                                    <p:cond delay="0"/>
                                  </p:stCondLst>
                                  <p:childTnLst>
                                    <p:set>
                                      <p:cBhvr>
                                        <p:cTn id="96" dur="1" fill="hold">
                                          <p:stCondLst>
                                            <p:cond delay="0"/>
                                          </p:stCondLst>
                                        </p:cTn>
                                        <p:tgtEl>
                                          <p:spTgt spid="146"/>
                                        </p:tgtEl>
                                        <p:attrNameLst>
                                          <p:attrName>style.visibility</p:attrName>
                                        </p:attrNameLst>
                                      </p:cBhvr>
                                      <p:to>
                                        <p:strVal val="visible"/>
                                      </p:to>
                                    </p:set>
                                    <p:animEffect transition="in" filter="blinds(horizontal)">
                                      <p:cBhvr>
                                        <p:cTn id="97" dur="500"/>
                                        <p:tgtEl>
                                          <p:spTgt spid="146"/>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50"/>
                                        </p:tgtEl>
                                        <p:attrNameLst>
                                          <p:attrName>style.visibility</p:attrName>
                                        </p:attrNameLst>
                                      </p:cBhvr>
                                      <p:to>
                                        <p:strVal val="visible"/>
                                      </p:to>
                                    </p:set>
                                    <p:animEffect transition="in" filter="blinds(horizontal)">
                                      <p:cBhvr>
                                        <p:cTn id="100" dur="500"/>
                                        <p:tgtEl>
                                          <p:spTgt spid="150"/>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nodeType="clickEffect">
                                  <p:stCondLst>
                                    <p:cond delay="0"/>
                                  </p:stCondLst>
                                  <p:childTnLst>
                                    <p:set>
                                      <p:cBhvr>
                                        <p:cTn id="104" dur="1" fill="hold">
                                          <p:stCondLst>
                                            <p:cond delay="0"/>
                                          </p:stCondLst>
                                        </p:cTn>
                                        <p:tgtEl>
                                          <p:spTgt spid="126"/>
                                        </p:tgtEl>
                                        <p:attrNameLst>
                                          <p:attrName>style.visibility</p:attrName>
                                        </p:attrNameLst>
                                      </p:cBhvr>
                                      <p:to>
                                        <p:strVal val="visible"/>
                                      </p:to>
                                    </p:set>
                                    <p:animEffect transition="in" filter="blinds(horizontal)">
                                      <p:cBhvr>
                                        <p:cTn id="105" dur="500"/>
                                        <p:tgtEl>
                                          <p:spTgt spid="126"/>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132"/>
                                        </p:tgtEl>
                                        <p:attrNameLst>
                                          <p:attrName>style.visibility</p:attrName>
                                        </p:attrNameLst>
                                      </p:cBhvr>
                                      <p:to>
                                        <p:strVal val="visible"/>
                                      </p:to>
                                    </p:set>
                                    <p:animEffect transition="in" filter="blinds(horizontal)">
                                      <p:cBhvr>
                                        <p:cTn id="108" dur="500"/>
                                        <p:tgtEl>
                                          <p:spTgt spid="132"/>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127"/>
                                        </p:tgtEl>
                                        <p:attrNameLst>
                                          <p:attrName>style.visibility</p:attrName>
                                        </p:attrNameLst>
                                      </p:cBhvr>
                                      <p:to>
                                        <p:strVal val="visible"/>
                                      </p:to>
                                    </p:set>
                                    <p:animEffect transition="in" filter="blinds(horizontal)">
                                      <p:cBhvr>
                                        <p:cTn id="113" dur="500"/>
                                        <p:tgtEl>
                                          <p:spTgt spid="127"/>
                                        </p:tgtEl>
                                      </p:cBhvr>
                                    </p:animEffect>
                                  </p:childTnLst>
                                </p:cTn>
                              </p:par>
                              <p:par>
                                <p:cTn id="114" presetID="3" presetClass="entr" presetSubtype="10" fill="hold" grpId="0" nodeType="withEffect">
                                  <p:stCondLst>
                                    <p:cond delay="0"/>
                                  </p:stCondLst>
                                  <p:childTnLst>
                                    <p:set>
                                      <p:cBhvr>
                                        <p:cTn id="115" dur="1" fill="hold">
                                          <p:stCondLst>
                                            <p:cond delay="0"/>
                                          </p:stCondLst>
                                        </p:cTn>
                                        <p:tgtEl>
                                          <p:spTgt spid="130"/>
                                        </p:tgtEl>
                                        <p:attrNameLst>
                                          <p:attrName>style.visibility</p:attrName>
                                        </p:attrNameLst>
                                      </p:cBhvr>
                                      <p:to>
                                        <p:strVal val="visible"/>
                                      </p:to>
                                    </p:set>
                                    <p:animEffect transition="in" filter="blinds(horizontal)">
                                      <p:cBhvr>
                                        <p:cTn id="116" dur="500"/>
                                        <p:tgtEl>
                                          <p:spTgt spid="130"/>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nodeType="clickEffect">
                                  <p:stCondLst>
                                    <p:cond delay="0"/>
                                  </p:stCondLst>
                                  <p:childTnLst>
                                    <p:set>
                                      <p:cBhvr>
                                        <p:cTn id="120" dur="1" fill="hold">
                                          <p:stCondLst>
                                            <p:cond delay="0"/>
                                          </p:stCondLst>
                                        </p:cTn>
                                        <p:tgtEl>
                                          <p:spTgt spid="125"/>
                                        </p:tgtEl>
                                        <p:attrNameLst>
                                          <p:attrName>style.visibility</p:attrName>
                                        </p:attrNameLst>
                                      </p:cBhvr>
                                      <p:to>
                                        <p:strVal val="visible"/>
                                      </p:to>
                                    </p:set>
                                    <p:animEffect transition="in" filter="blinds(horizontal)">
                                      <p:cBhvr>
                                        <p:cTn id="121" dur="500"/>
                                        <p:tgtEl>
                                          <p:spTgt spid="125"/>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131"/>
                                        </p:tgtEl>
                                        <p:attrNameLst>
                                          <p:attrName>style.visibility</p:attrName>
                                        </p:attrNameLst>
                                      </p:cBhvr>
                                      <p:to>
                                        <p:strVal val="visible"/>
                                      </p:to>
                                    </p:set>
                                    <p:animEffect transition="in" filter="blinds(horizontal)">
                                      <p:cBhvr>
                                        <p:cTn id="124" dur="500"/>
                                        <p:tgtEl>
                                          <p:spTgt spid="131"/>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nodeType="clickEffect">
                                  <p:stCondLst>
                                    <p:cond delay="0"/>
                                  </p:stCondLst>
                                  <p:childTnLst>
                                    <p:set>
                                      <p:cBhvr>
                                        <p:cTn id="128" dur="1" fill="hold">
                                          <p:stCondLst>
                                            <p:cond delay="0"/>
                                          </p:stCondLst>
                                        </p:cTn>
                                        <p:tgtEl>
                                          <p:spTgt spid="3">
                                            <p:txEl>
                                              <p:pRg st="8" end="8"/>
                                            </p:txEl>
                                          </p:spTgt>
                                        </p:tgtEl>
                                        <p:attrNameLst>
                                          <p:attrName>style.visibility</p:attrName>
                                        </p:attrNameLst>
                                      </p:cBhvr>
                                      <p:to>
                                        <p:strVal val="visible"/>
                                      </p:to>
                                    </p:set>
                                    <p:animEffect transition="in" filter="blinds(horizontal)">
                                      <p:cBhvr>
                                        <p:cTn id="129" dur="500"/>
                                        <p:tgtEl>
                                          <p:spTgt spid="3">
                                            <p:txEl>
                                              <p:pRg st="8" end="8"/>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nodeType="clickEffect">
                                  <p:stCondLst>
                                    <p:cond delay="0"/>
                                  </p:stCondLst>
                                  <p:childTnLst>
                                    <p:set>
                                      <p:cBhvr>
                                        <p:cTn id="133" dur="1" fill="hold">
                                          <p:stCondLst>
                                            <p:cond delay="0"/>
                                          </p:stCondLst>
                                        </p:cTn>
                                        <p:tgtEl>
                                          <p:spTgt spid="169"/>
                                        </p:tgtEl>
                                        <p:attrNameLst>
                                          <p:attrName>style.visibility</p:attrName>
                                        </p:attrNameLst>
                                      </p:cBhvr>
                                      <p:to>
                                        <p:strVal val="visible"/>
                                      </p:to>
                                    </p:set>
                                    <p:animEffect transition="in" filter="blinds(horizontal)">
                                      <p:cBhvr>
                                        <p:cTn id="134" dur="500"/>
                                        <p:tgtEl>
                                          <p:spTgt spid="169"/>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nodeType="clickEffect">
                                  <p:stCondLst>
                                    <p:cond delay="0"/>
                                  </p:stCondLst>
                                  <p:childTnLst>
                                    <p:set>
                                      <p:cBhvr>
                                        <p:cTn id="138" dur="1" fill="hold">
                                          <p:stCondLst>
                                            <p:cond delay="0"/>
                                          </p:stCondLst>
                                        </p:cTn>
                                        <p:tgtEl>
                                          <p:spTgt spid="151"/>
                                        </p:tgtEl>
                                        <p:attrNameLst>
                                          <p:attrName>style.visibility</p:attrName>
                                        </p:attrNameLst>
                                      </p:cBhvr>
                                      <p:to>
                                        <p:strVal val="visible"/>
                                      </p:to>
                                    </p:set>
                                    <p:animEffect transition="in" filter="blinds(horizontal)">
                                      <p:cBhvr>
                                        <p:cTn id="139" dur="500"/>
                                        <p:tgtEl>
                                          <p:spTgt spid="151"/>
                                        </p:tgtEl>
                                      </p:cBhvr>
                                    </p:animEffect>
                                  </p:childTnLst>
                                </p:cTn>
                              </p:par>
                              <p:par>
                                <p:cTn id="140" presetID="3" presetClass="entr" presetSubtype="10" fill="hold" nodeType="withEffect">
                                  <p:stCondLst>
                                    <p:cond delay="0"/>
                                  </p:stCondLst>
                                  <p:childTnLst>
                                    <p:set>
                                      <p:cBhvr>
                                        <p:cTn id="141" dur="1" fill="hold">
                                          <p:stCondLst>
                                            <p:cond delay="0"/>
                                          </p:stCondLst>
                                        </p:cTn>
                                        <p:tgtEl>
                                          <p:spTgt spid="154"/>
                                        </p:tgtEl>
                                        <p:attrNameLst>
                                          <p:attrName>style.visibility</p:attrName>
                                        </p:attrNameLst>
                                      </p:cBhvr>
                                      <p:to>
                                        <p:strVal val="visible"/>
                                      </p:to>
                                    </p:set>
                                    <p:animEffect transition="in" filter="blinds(horizontal)">
                                      <p:cBhvr>
                                        <p:cTn id="142" dur="500"/>
                                        <p:tgtEl>
                                          <p:spTgt spid="154"/>
                                        </p:tgtEl>
                                      </p:cBhvr>
                                    </p:animEffect>
                                  </p:childTnLst>
                                </p:cTn>
                              </p:par>
                              <p:par>
                                <p:cTn id="143" presetID="3" presetClass="entr" presetSubtype="5" fill="hold" nodeType="withEffect">
                                  <p:stCondLst>
                                    <p:cond delay="0"/>
                                  </p:stCondLst>
                                  <p:childTnLst>
                                    <p:set>
                                      <p:cBhvr>
                                        <p:cTn id="144" dur="1" fill="hold">
                                          <p:stCondLst>
                                            <p:cond delay="0"/>
                                          </p:stCondLst>
                                        </p:cTn>
                                        <p:tgtEl>
                                          <p:spTgt spid="157"/>
                                        </p:tgtEl>
                                        <p:attrNameLst>
                                          <p:attrName>style.visibility</p:attrName>
                                        </p:attrNameLst>
                                      </p:cBhvr>
                                      <p:to>
                                        <p:strVal val="visible"/>
                                      </p:to>
                                    </p:set>
                                    <p:animEffect transition="in" filter="blinds(vertical)">
                                      <p:cBhvr>
                                        <p:cTn id="145" dur="500"/>
                                        <p:tgtEl>
                                          <p:spTgt spid="157"/>
                                        </p:tgtEl>
                                      </p:cBhvr>
                                    </p:animEffect>
                                  </p:childTnLst>
                                </p:cTn>
                              </p:par>
                              <p:par>
                                <p:cTn id="146" presetID="3" presetClass="entr" presetSubtype="10" fill="hold" nodeType="withEffect">
                                  <p:stCondLst>
                                    <p:cond delay="0"/>
                                  </p:stCondLst>
                                  <p:childTnLst>
                                    <p:set>
                                      <p:cBhvr>
                                        <p:cTn id="147" dur="1" fill="hold">
                                          <p:stCondLst>
                                            <p:cond delay="0"/>
                                          </p:stCondLst>
                                        </p:cTn>
                                        <p:tgtEl>
                                          <p:spTgt spid="158"/>
                                        </p:tgtEl>
                                        <p:attrNameLst>
                                          <p:attrName>style.visibility</p:attrName>
                                        </p:attrNameLst>
                                      </p:cBhvr>
                                      <p:to>
                                        <p:strVal val="visible"/>
                                      </p:to>
                                    </p:set>
                                    <p:animEffect transition="in" filter="blinds(horizontal)">
                                      <p:cBhvr>
                                        <p:cTn id="148" dur="500"/>
                                        <p:tgtEl>
                                          <p:spTgt spid="158"/>
                                        </p:tgtEl>
                                      </p:cBhvr>
                                    </p:animEffect>
                                  </p:childTnLst>
                                </p:cTn>
                              </p:par>
                              <p:par>
                                <p:cTn id="149" presetID="3" presetClass="entr" presetSubtype="10" fill="hold" nodeType="withEffect">
                                  <p:stCondLst>
                                    <p:cond delay="0"/>
                                  </p:stCondLst>
                                  <p:childTnLst>
                                    <p:set>
                                      <p:cBhvr>
                                        <p:cTn id="150" dur="1" fill="hold">
                                          <p:stCondLst>
                                            <p:cond delay="0"/>
                                          </p:stCondLst>
                                        </p:cTn>
                                        <p:tgtEl>
                                          <p:spTgt spid="159"/>
                                        </p:tgtEl>
                                        <p:attrNameLst>
                                          <p:attrName>style.visibility</p:attrName>
                                        </p:attrNameLst>
                                      </p:cBhvr>
                                      <p:to>
                                        <p:strVal val="visible"/>
                                      </p:to>
                                    </p:set>
                                    <p:animEffect transition="in" filter="blinds(horizontal)">
                                      <p:cBhvr>
                                        <p:cTn id="151" dur="500"/>
                                        <p:tgtEl>
                                          <p:spTgt spid="159"/>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161"/>
                                        </p:tgtEl>
                                        <p:attrNameLst>
                                          <p:attrName>style.visibility</p:attrName>
                                        </p:attrNameLst>
                                      </p:cBhvr>
                                      <p:to>
                                        <p:strVal val="visible"/>
                                      </p:to>
                                    </p:set>
                                    <p:animEffect transition="in" filter="blinds(horizontal)">
                                      <p:cBhvr>
                                        <p:cTn id="154" dur="500"/>
                                        <p:tgtEl>
                                          <p:spTgt spid="161"/>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ntr" presetSubtype="10" fill="hold" nodeType="clickEffect">
                                  <p:stCondLst>
                                    <p:cond delay="0"/>
                                  </p:stCondLst>
                                  <p:childTnLst>
                                    <p:set>
                                      <p:cBhvr>
                                        <p:cTn id="158" dur="1" fill="hold">
                                          <p:stCondLst>
                                            <p:cond delay="0"/>
                                          </p:stCondLst>
                                        </p:cTn>
                                        <p:tgtEl>
                                          <p:spTgt spid="165"/>
                                        </p:tgtEl>
                                        <p:attrNameLst>
                                          <p:attrName>style.visibility</p:attrName>
                                        </p:attrNameLst>
                                      </p:cBhvr>
                                      <p:to>
                                        <p:strVal val="visible"/>
                                      </p:to>
                                    </p:set>
                                    <p:animEffect transition="in" filter="blinds(horizontal)">
                                      <p:cBhvr>
                                        <p:cTn id="159" dur="500"/>
                                        <p:tgtEl>
                                          <p:spTgt spid="165"/>
                                        </p:tgtEl>
                                      </p:cBhvr>
                                    </p:animEffect>
                                  </p:childTnLst>
                                </p:cTn>
                              </p:par>
                              <p:par>
                                <p:cTn id="160" presetID="3" presetClass="entr" presetSubtype="10" fill="hold" grpId="0" nodeType="withEffect">
                                  <p:stCondLst>
                                    <p:cond delay="0"/>
                                  </p:stCondLst>
                                  <p:childTnLst>
                                    <p:set>
                                      <p:cBhvr>
                                        <p:cTn id="161" dur="1" fill="hold">
                                          <p:stCondLst>
                                            <p:cond delay="0"/>
                                          </p:stCondLst>
                                        </p:cTn>
                                        <p:tgtEl>
                                          <p:spTgt spid="166"/>
                                        </p:tgtEl>
                                        <p:attrNameLst>
                                          <p:attrName>style.visibility</p:attrName>
                                        </p:attrNameLst>
                                      </p:cBhvr>
                                      <p:to>
                                        <p:strVal val="visible"/>
                                      </p:to>
                                    </p:set>
                                    <p:animEffect transition="in" filter="blinds(horizontal)">
                                      <p:cBhvr>
                                        <p:cTn id="162" dur="500"/>
                                        <p:tgtEl>
                                          <p:spTgt spid="166"/>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nodeType="clickEffect">
                                  <p:stCondLst>
                                    <p:cond delay="0"/>
                                  </p:stCondLst>
                                  <p:childTnLst>
                                    <p:set>
                                      <p:cBhvr>
                                        <p:cTn id="166" dur="1" fill="hold">
                                          <p:stCondLst>
                                            <p:cond delay="0"/>
                                          </p:stCondLst>
                                        </p:cTn>
                                        <p:tgtEl>
                                          <p:spTgt spid="160"/>
                                        </p:tgtEl>
                                        <p:attrNameLst>
                                          <p:attrName>style.visibility</p:attrName>
                                        </p:attrNameLst>
                                      </p:cBhvr>
                                      <p:to>
                                        <p:strVal val="visible"/>
                                      </p:to>
                                    </p:set>
                                    <p:animEffect transition="in" filter="blinds(horizontal)">
                                      <p:cBhvr>
                                        <p:cTn id="167" dur="500"/>
                                        <p:tgtEl>
                                          <p:spTgt spid="160"/>
                                        </p:tgtEl>
                                      </p:cBhvr>
                                    </p:animEffect>
                                  </p:childTnLst>
                                </p:cTn>
                              </p:par>
                              <p:par>
                                <p:cTn id="168" presetID="3" presetClass="entr" presetSubtype="1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blinds(horizontal)">
                                      <p:cBhvr>
                                        <p:cTn id="170" dur="500"/>
                                        <p:tgtEl>
                                          <p:spTgt spid="163"/>
                                        </p:tgtEl>
                                      </p:cBhvr>
                                    </p:animEffect>
                                  </p:childTnLst>
                                </p:cTn>
                              </p:par>
                            </p:childTnLst>
                          </p:cTn>
                        </p:par>
                      </p:childTnLst>
                    </p:cTn>
                  </p:par>
                  <p:par>
                    <p:cTn id="171" fill="hold">
                      <p:stCondLst>
                        <p:cond delay="indefinite"/>
                      </p:stCondLst>
                      <p:childTnLst>
                        <p:par>
                          <p:cTn id="172" fill="hold">
                            <p:stCondLst>
                              <p:cond delay="0"/>
                            </p:stCondLst>
                            <p:childTnLst>
                              <p:par>
                                <p:cTn id="173" presetID="3" presetClass="entr" presetSubtype="10" fill="hold" nodeType="clickEffect">
                                  <p:stCondLst>
                                    <p:cond delay="0"/>
                                  </p:stCondLst>
                                  <p:childTnLst>
                                    <p:set>
                                      <p:cBhvr>
                                        <p:cTn id="174" dur="1" fill="hold">
                                          <p:stCondLst>
                                            <p:cond delay="0"/>
                                          </p:stCondLst>
                                        </p:cTn>
                                        <p:tgtEl>
                                          <p:spTgt spid="162"/>
                                        </p:tgtEl>
                                        <p:attrNameLst>
                                          <p:attrName>style.visibility</p:attrName>
                                        </p:attrNameLst>
                                      </p:cBhvr>
                                      <p:to>
                                        <p:strVal val="visible"/>
                                      </p:to>
                                    </p:set>
                                    <p:animEffect transition="in" filter="blinds(horizontal)">
                                      <p:cBhvr>
                                        <p:cTn id="175" dur="500"/>
                                        <p:tgtEl>
                                          <p:spTgt spid="162"/>
                                        </p:tgtEl>
                                      </p:cBhvr>
                                    </p:animEffect>
                                  </p:childTnLst>
                                </p:cTn>
                              </p:par>
                              <p:par>
                                <p:cTn id="176" presetID="3" presetClass="entr" presetSubtype="10" fill="hold" grpId="0" nodeType="withEffect">
                                  <p:stCondLst>
                                    <p:cond delay="0"/>
                                  </p:stCondLst>
                                  <p:childTnLst>
                                    <p:set>
                                      <p:cBhvr>
                                        <p:cTn id="177" dur="1" fill="hold">
                                          <p:stCondLst>
                                            <p:cond delay="0"/>
                                          </p:stCondLst>
                                        </p:cTn>
                                        <p:tgtEl>
                                          <p:spTgt spid="164"/>
                                        </p:tgtEl>
                                        <p:attrNameLst>
                                          <p:attrName>style.visibility</p:attrName>
                                        </p:attrNameLst>
                                      </p:cBhvr>
                                      <p:to>
                                        <p:strVal val="visible"/>
                                      </p:to>
                                    </p:set>
                                    <p:animEffect transition="in" filter="blinds(horizontal)">
                                      <p:cBhvr>
                                        <p:cTn id="178" dur="500"/>
                                        <p:tgtEl>
                                          <p:spTgt spid="164"/>
                                        </p:tgtEl>
                                      </p:cBhvr>
                                    </p:animEffect>
                                  </p:childTnLst>
                                </p:cTn>
                              </p:par>
                            </p:childTnLst>
                          </p:cTn>
                        </p:par>
                      </p:childTnLst>
                    </p:cTn>
                  </p:par>
                  <p:par>
                    <p:cTn id="179" fill="hold">
                      <p:stCondLst>
                        <p:cond delay="indefinite"/>
                      </p:stCondLst>
                      <p:childTnLst>
                        <p:par>
                          <p:cTn id="180" fill="hold">
                            <p:stCondLst>
                              <p:cond delay="0"/>
                            </p:stCondLst>
                            <p:childTnLst>
                              <p:par>
                                <p:cTn id="181" presetID="3" presetClass="entr" presetSubtype="10" fill="hold" grpId="0" nodeType="clickEffect">
                                  <p:stCondLst>
                                    <p:cond delay="0"/>
                                  </p:stCondLst>
                                  <p:childTnLst>
                                    <p:set>
                                      <p:cBhvr>
                                        <p:cTn id="182" dur="1" fill="hold">
                                          <p:stCondLst>
                                            <p:cond delay="0"/>
                                          </p:stCondLst>
                                        </p:cTn>
                                        <p:tgtEl>
                                          <p:spTgt spid="50"/>
                                        </p:tgtEl>
                                        <p:attrNameLst>
                                          <p:attrName>style.visibility</p:attrName>
                                        </p:attrNameLst>
                                      </p:cBhvr>
                                      <p:to>
                                        <p:strVal val="visible"/>
                                      </p:to>
                                    </p:set>
                                    <p:animEffect transition="in" filter="blinds(horizontal)">
                                      <p:cBhvr>
                                        <p:cTn id="18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16" grpId="0"/>
      <p:bldP spid="117" grpId="0"/>
      <p:bldP spid="112" grpId="0" animBg="1"/>
      <p:bldP spid="118" grpId="0"/>
      <p:bldP spid="23" grpId="1"/>
      <p:bldP spid="130" grpId="0"/>
      <p:bldP spid="131" grpId="0"/>
      <p:bldP spid="132" grpId="0"/>
      <p:bldP spid="150" grpId="0" animBg="1"/>
      <p:bldP spid="163" grpId="0"/>
      <p:bldP spid="164" grpId="0"/>
      <p:bldP spid="161" grpId="0" animBg="1"/>
      <p:bldP spid="166" grpId="0"/>
      <p:bldP spid="5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2368137"/>
            <a:ext cx="65532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w="28575">
                  <a:solidFill>
                    <a:schemeClr val="tx1"/>
                  </a:solidFill>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ithos Pro Regular" pitchFamily="82" charset="0"/>
              </a:rPr>
              <a:t>TEACHINGS FOR exercise 3b</a:t>
            </a:r>
          </a:p>
        </p:txBody>
      </p:sp>
    </p:spTree>
    <p:extLst>
      <p:ext uri="{BB962C8B-B14F-4D97-AF65-F5344CB8AC3E}">
        <p14:creationId xmlns:p14="http://schemas.microsoft.com/office/powerpoint/2010/main" val="2678294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4525963"/>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Up until this point the systems we have looked at have been in equilibrium.</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You can also use Hooke’s law in dynamic systems where the </a:t>
            </a:r>
            <a:r>
              <a:rPr lang="en-GB" sz="1400">
                <a:latin typeface="Comic Sans MS" pitchFamily="66" charset="0"/>
              </a:rPr>
              <a:t>particle moves </a:t>
            </a:r>
            <a:r>
              <a:rPr lang="en-GB" sz="1400" dirty="0">
                <a:latin typeface="Comic Sans MS" pitchFamily="66" charset="0"/>
              </a:rPr>
              <a:t>around…</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Again, this tends to involve setting up several equations involving tension, which can then be eliminated…</a:t>
            </a:r>
            <a:endParaRPr lang="en-GB" sz="1400" dirty="0">
              <a:latin typeface="Comic Sans MS" pitchFamily="66" charset="0"/>
            </a:endParaRPr>
          </a:p>
        </p:txBody>
      </p:sp>
      <p:sp>
        <p:nvSpPr>
          <p:cNvPr id="4" name="TextBox 3"/>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334341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5181600"/>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One end of a light elastic string, of natural length 0.5m and modulus of elasticity 20N, is attached to a fixed point A. The other end of the string is attached to a particle of mass 2kg. The particle is held at a point that is 1.5m below A and released from rest. Find:</a:t>
            </a:r>
          </a:p>
          <a:p>
            <a:pPr marL="0" indent="0" algn="ctr">
              <a:buNone/>
            </a:pPr>
            <a:endParaRPr lang="en-GB" sz="1400" dirty="0">
              <a:latin typeface="Comic Sans MS" pitchFamily="66" charset="0"/>
            </a:endParaRPr>
          </a:p>
          <a:p>
            <a:pPr algn="ctr">
              <a:buAutoNum type="alphaLcParenR"/>
            </a:pPr>
            <a:r>
              <a:rPr lang="en-GB" sz="1400" dirty="0">
                <a:latin typeface="Comic Sans MS" pitchFamily="66" charset="0"/>
              </a:rPr>
              <a:t>The initial acceleration of the particle</a:t>
            </a:r>
          </a:p>
          <a:p>
            <a:pPr algn="ctr">
              <a:buAutoNum type="alphaLcParenR"/>
            </a:pPr>
            <a:endParaRPr lang="en-GB" sz="1400" dirty="0">
              <a:latin typeface="Comic Sans MS" pitchFamily="66" charset="0"/>
            </a:endParaRPr>
          </a:p>
          <a:p>
            <a:pPr algn="ctr">
              <a:buAutoNum type="alphaLcParenR"/>
            </a:pPr>
            <a:r>
              <a:rPr lang="en-GB" sz="1400" dirty="0">
                <a:latin typeface="Comic Sans MS" pitchFamily="66" charset="0"/>
              </a:rPr>
              <a:t>The length of the string when the particle reaches its maximum speed</a:t>
            </a:r>
          </a:p>
          <a:p>
            <a:pPr algn="ctr">
              <a:buAutoNum type="alphaLcParenR"/>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Considering the situation, the particle will accelerate upwards</a:t>
            </a:r>
            <a:endParaRPr lang="en-GB" sz="1400" dirty="0">
              <a:latin typeface="Comic Sans MS" pitchFamily="66" charset="0"/>
            </a:endParaRP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422569" y="1740725"/>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7369" y="3264725"/>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22569" y="2655125"/>
            <a:ext cx="306494" cy="307777"/>
          </a:xfrm>
          <a:prstGeom prst="rect">
            <a:avLst/>
          </a:prstGeom>
          <a:noFill/>
        </p:spPr>
        <p:txBody>
          <a:bodyPr wrap="none" rtlCol="0">
            <a:spAutoFit/>
          </a:bodyPr>
          <a:lstStyle/>
          <a:p>
            <a:r>
              <a:rPr lang="en-GB" sz="1400" dirty="0">
                <a:latin typeface="Comic Sans MS" panose="030F0702030302020204" pitchFamily="66" charset="0"/>
              </a:rPr>
              <a:t>T</a:t>
            </a:r>
            <a:endParaRPr lang="en-GB" sz="1400" baseline="-25000" dirty="0">
              <a:latin typeface="Comic Sans MS" panose="030F0702030302020204" pitchFamily="66" charset="0"/>
            </a:endParaRPr>
          </a:p>
        </p:txBody>
      </p:sp>
      <p:sp>
        <p:nvSpPr>
          <p:cNvPr id="10" name="TextBox 9"/>
          <p:cNvSpPr txBox="1"/>
          <p:nvPr/>
        </p:nvSpPr>
        <p:spPr>
          <a:xfrm>
            <a:off x="4498769" y="3721925"/>
            <a:ext cx="388248" cy="307777"/>
          </a:xfrm>
          <a:prstGeom prst="rect">
            <a:avLst/>
          </a:prstGeom>
          <a:noFill/>
        </p:spPr>
        <p:txBody>
          <a:bodyPr wrap="none" rtlCol="0">
            <a:spAutoFit/>
          </a:bodyPr>
          <a:lstStyle/>
          <a:p>
            <a:r>
              <a:rPr lang="en-GB" sz="1400" dirty="0">
                <a:latin typeface="Comic Sans MS" panose="030F0702030302020204" pitchFamily="66" charset="0"/>
              </a:rPr>
              <a:t>2g</a:t>
            </a:r>
            <a:endParaRPr lang="en-GB" sz="1400" baseline="-25000" dirty="0">
              <a:latin typeface="Comic Sans MS" panose="030F0702030302020204" pitchFamily="66" charset="0"/>
            </a:endParaRPr>
          </a:p>
        </p:txBody>
      </p:sp>
      <p:grpSp>
        <p:nvGrpSpPr>
          <p:cNvPr id="11" name="Group 10"/>
          <p:cNvGrpSpPr/>
          <p:nvPr/>
        </p:nvGrpSpPr>
        <p:grpSpPr>
          <a:xfrm>
            <a:off x="4651169" y="1664525"/>
            <a:ext cx="152400" cy="152400"/>
            <a:chOff x="5486400" y="3048000"/>
            <a:chExt cx="152400" cy="152400"/>
          </a:xfrm>
        </p:grpSpPr>
        <p:cxnSp>
          <p:nvCxnSpPr>
            <p:cNvPr id="12" name="Straight Connector 11"/>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4724400" y="1752600"/>
            <a:ext cx="2969" cy="1512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24400" y="27432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334000" y="2362200"/>
            <a:ext cx="0" cy="9144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334000" y="17526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34000" y="1905000"/>
            <a:ext cx="587020" cy="307777"/>
          </a:xfrm>
          <a:prstGeom prst="rect">
            <a:avLst/>
          </a:prstGeom>
          <a:noFill/>
        </p:spPr>
        <p:txBody>
          <a:bodyPr wrap="none" rtlCol="0">
            <a:spAutoFit/>
          </a:bodyPr>
          <a:lstStyle/>
          <a:p>
            <a:r>
              <a:rPr lang="en-GB" sz="1400" dirty="0">
                <a:latin typeface="Comic Sans MS" panose="030F0702030302020204" pitchFamily="66" charset="0"/>
              </a:rPr>
              <a:t>0.5m</a:t>
            </a:r>
          </a:p>
        </p:txBody>
      </p:sp>
      <p:sp>
        <p:nvSpPr>
          <p:cNvPr id="33" name="TextBox 32"/>
          <p:cNvSpPr txBox="1"/>
          <p:nvPr/>
        </p:nvSpPr>
        <p:spPr>
          <a:xfrm>
            <a:off x="5334000" y="2667000"/>
            <a:ext cx="404278" cy="307777"/>
          </a:xfrm>
          <a:prstGeom prst="rect">
            <a:avLst/>
          </a:prstGeom>
          <a:noFill/>
        </p:spPr>
        <p:txBody>
          <a:bodyPr wrap="none" rtlCol="0">
            <a:spAutoFit/>
          </a:bodyPr>
          <a:lstStyle/>
          <a:p>
            <a:r>
              <a:rPr lang="en-GB" sz="1400" dirty="0">
                <a:latin typeface="Comic Sans MS" panose="030F0702030302020204" pitchFamily="66" charset="0"/>
              </a:rPr>
              <a:t>1m</a:t>
            </a:r>
          </a:p>
        </p:txBody>
      </p:sp>
      <p:cxnSp>
        <p:nvCxnSpPr>
          <p:cNvPr id="35" name="Straight Connector 34"/>
          <p:cNvCxnSpPr/>
          <p:nvPr/>
        </p:nvCxnSpPr>
        <p:spPr>
          <a:xfrm flipV="1">
            <a:off x="4191000" y="25146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191000" y="27432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86200" y="2667000"/>
            <a:ext cx="276038" cy="307777"/>
          </a:xfrm>
          <a:prstGeom prst="rect">
            <a:avLst/>
          </a:prstGeom>
          <a:noFill/>
        </p:spPr>
        <p:txBody>
          <a:bodyPr wrap="none" rtlCol="0">
            <a:spAutoFit/>
          </a:bodyPr>
          <a:lstStyle/>
          <a:p>
            <a:r>
              <a:rPr lang="en-GB" sz="1400" dirty="0">
                <a:latin typeface="Comic Sans MS" panose="030F0702030302020204" pitchFamily="66" charset="0"/>
              </a:rPr>
              <a:t>a</a:t>
            </a:r>
          </a:p>
        </p:txBody>
      </p:sp>
      <p:sp>
        <p:nvSpPr>
          <p:cNvPr id="39" name="TextBox 38"/>
          <p:cNvSpPr txBox="1"/>
          <p:nvPr/>
        </p:nvSpPr>
        <p:spPr>
          <a:xfrm>
            <a:off x="6096000" y="1676400"/>
            <a:ext cx="2667000"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You can find the Tension in 2 ways, one of which will involve the acceleration, which we are trying to work out…</a:t>
            </a:r>
          </a:p>
        </p:txBody>
      </p:sp>
      <p:sp>
        <p:nvSpPr>
          <p:cNvPr id="40" name="TextBox 39"/>
          <p:cNvSpPr txBox="1"/>
          <p:nvPr/>
        </p:nvSpPr>
        <p:spPr>
          <a:xfrm>
            <a:off x="6468094" y="2747157"/>
            <a:ext cx="1818126" cy="307777"/>
          </a:xfrm>
          <a:prstGeom prst="rect">
            <a:avLst/>
          </a:prstGeom>
          <a:noFill/>
        </p:spPr>
        <p:txBody>
          <a:bodyPr wrap="none" rtlCol="0">
            <a:spAutoFit/>
          </a:bodyPr>
          <a:lstStyle/>
          <a:p>
            <a:r>
              <a:rPr lang="en-GB" sz="1400" u="sng" dirty="0">
                <a:latin typeface="Comic Sans MS" panose="030F0702030302020204" pitchFamily="66" charset="0"/>
              </a:rPr>
              <a:t>Resolving Vertically</a:t>
            </a:r>
          </a:p>
        </p:txBody>
      </p:sp>
      <mc:AlternateContent xmlns:mc="http://schemas.openxmlformats.org/markup-compatibility/2006" xmlns:a14="http://schemas.microsoft.com/office/drawing/2010/main">
        <mc:Choice Requires="a14">
          <p:sp>
            <p:nvSpPr>
              <p:cNvPr id="41" name="TextBox 40"/>
              <p:cNvSpPr txBox="1"/>
              <p:nvPr/>
            </p:nvSpPr>
            <p:spPr>
              <a:xfrm>
                <a:off x="6849094" y="3204357"/>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𝐹</m:t>
                      </m:r>
                      <m:r>
                        <a:rPr lang="en-GB" sz="1400" b="0" i="1" smtClean="0">
                          <a:latin typeface="Cambria Math"/>
                        </a:rPr>
                        <m:t>=</m:t>
                      </m:r>
                      <m:r>
                        <a:rPr lang="en-GB" sz="1400" b="0" i="1" smtClean="0">
                          <a:latin typeface="Cambria Math"/>
                        </a:rPr>
                        <m:t>𝑚𝑎</m:t>
                      </m:r>
                    </m:oMath>
                  </m:oMathPara>
                </a14:m>
                <a:endParaRPr lang="en-GB" sz="1400" dirty="0"/>
              </a:p>
            </p:txBody>
          </p:sp>
        </mc:Choice>
        <mc:Fallback xmlns="">
          <p:sp>
            <p:nvSpPr>
              <p:cNvPr id="41" name="TextBox 40"/>
              <p:cNvSpPr txBox="1">
                <a:spLocks noRot="1" noChangeAspect="1" noMove="1" noResize="1" noEditPoints="1" noAdjustHandles="1" noChangeArrowheads="1" noChangeShapeType="1" noTextEdit="1"/>
              </p:cNvSpPr>
              <p:nvPr/>
            </p:nvSpPr>
            <p:spPr>
              <a:xfrm>
                <a:off x="6849094" y="3204357"/>
                <a:ext cx="829586" cy="307777"/>
              </a:xfrm>
              <a:prstGeom prst="rect">
                <a:avLst/>
              </a:prstGeom>
              <a:blipFill rotWithShape="1">
                <a:blip r:embed="rId3"/>
                <a:stretch>
                  <a:fillRect/>
                </a:stretch>
              </a:blipFill>
            </p:spPr>
            <p:txBody>
              <a:bodyPr/>
              <a:lstStyle/>
              <a:p>
                <a:r>
                  <a:rPr lang="en-GB">
                    <a:noFill/>
                  </a:rPr>
                  <a:t> </a:t>
                </a:r>
              </a:p>
            </p:txBody>
          </p:sp>
        </mc:Fallback>
      </mc:AlternateContent>
      <p:sp>
        <p:nvSpPr>
          <p:cNvPr id="42" name="Arc 41"/>
          <p:cNvSpPr/>
          <p:nvPr/>
        </p:nvSpPr>
        <p:spPr>
          <a:xfrm>
            <a:off x="7611094" y="3356757"/>
            <a:ext cx="304800" cy="4572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7839694" y="3280557"/>
            <a:ext cx="914400"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a:t>
            </a:r>
          </a:p>
        </p:txBody>
      </p:sp>
      <mc:AlternateContent xmlns:mc="http://schemas.openxmlformats.org/markup-compatibility/2006" xmlns:a14="http://schemas.microsoft.com/office/drawing/2010/main">
        <mc:Choice Requires="a14">
          <p:sp>
            <p:nvSpPr>
              <p:cNvPr id="44" name="TextBox 43"/>
              <p:cNvSpPr txBox="1"/>
              <p:nvPr/>
            </p:nvSpPr>
            <p:spPr>
              <a:xfrm>
                <a:off x="6391894" y="3661557"/>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−2</m:t>
                      </m:r>
                      <m:r>
                        <a:rPr lang="en-GB" sz="1400" b="0" i="1" smtClean="0">
                          <a:latin typeface="Cambria Math"/>
                        </a:rPr>
                        <m:t>𝑔</m:t>
                      </m:r>
                      <m:r>
                        <a:rPr lang="en-GB" sz="1400" b="0" i="1" smtClean="0">
                          <a:latin typeface="Cambria Math"/>
                        </a:rPr>
                        <m:t>=2</m:t>
                      </m:r>
                      <m:r>
                        <a:rPr lang="en-GB" sz="1400" b="0" i="1" smtClean="0">
                          <a:latin typeface="Cambria Math"/>
                        </a:rPr>
                        <m:t>𝑎</m:t>
                      </m:r>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6391894" y="3661557"/>
                <a:ext cx="1295400" cy="307777"/>
              </a:xfrm>
              <a:prstGeom prst="rect">
                <a:avLst/>
              </a:prstGeom>
              <a:blipFill rotWithShape="1">
                <a:blip r:embed="rId4"/>
                <a:stretch>
                  <a:fillRect b="-6000"/>
                </a:stretch>
              </a:blipFill>
            </p:spPr>
            <p:txBody>
              <a:bodyPr/>
              <a:lstStyle/>
              <a:p>
                <a:r>
                  <a:rPr lang="en-GB">
                    <a:noFill/>
                  </a:rPr>
                  <a:t> </a:t>
                </a:r>
              </a:p>
            </p:txBody>
          </p:sp>
        </mc:Fallback>
      </mc:AlternateContent>
      <p:sp>
        <p:nvSpPr>
          <p:cNvPr id="45" name="TextBox 44"/>
          <p:cNvSpPr txBox="1"/>
          <p:nvPr/>
        </p:nvSpPr>
        <p:spPr>
          <a:xfrm>
            <a:off x="4121727" y="4421578"/>
            <a:ext cx="1656223" cy="307777"/>
          </a:xfrm>
          <a:prstGeom prst="rect">
            <a:avLst/>
          </a:prstGeom>
          <a:noFill/>
        </p:spPr>
        <p:txBody>
          <a:bodyPr wrap="none" rtlCol="0">
            <a:spAutoFit/>
          </a:bodyPr>
          <a:lstStyle/>
          <a:p>
            <a:r>
              <a:rPr lang="en-GB" sz="1400" u="sng" dirty="0">
                <a:latin typeface="Comic Sans MS" panose="030F0702030302020204" pitchFamily="66" charset="0"/>
              </a:rPr>
              <a:t>Using Hooke’s law</a:t>
            </a:r>
          </a:p>
        </p:txBody>
      </p:sp>
      <mc:AlternateContent xmlns:mc="http://schemas.openxmlformats.org/markup-compatibility/2006" xmlns:a14="http://schemas.microsoft.com/office/drawing/2010/main">
        <mc:Choice Requires="a14">
          <p:sp>
            <p:nvSpPr>
              <p:cNvPr id="46" name="TextBox 4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893127" y="4802578"/>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47" name="TextBox 46"/>
              <p:cNvSpPr txBox="1">
                <a:spLocks noRot="1" noChangeAspect="1" noMove="1" noResize="1" noEditPoints="1" noAdjustHandles="1" noChangeArrowheads="1" noChangeShapeType="1" noTextEdit="1"/>
              </p:cNvSpPr>
              <p:nvPr/>
            </p:nvSpPr>
            <p:spPr>
              <a:xfrm>
                <a:off x="3893127" y="4802578"/>
                <a:ext cx="760336" cy="501419"/>
              </a:xfrm>
              <a:prstGeom prst="rect">
                <a:avLst/>
              </a:prstGeom>
              <a:blipFill rotWithShape="1">
                <a:blip r:embed="rId6"/>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893127" y="5412178"/>
                <a:ext cx="1016176" cy="50270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a:rPr lang="en-GB" sz="1400" i="1" smtClean="0">
                              <a:latin typeface="Cambria Math"/>
                            </a:rPr>
                            <m:t>2</m:t>
                          </m:r>
                          <m:r>
                            <a:rPr lang="en-GB" sz="1400" b="0" i="1" smtClean="0">
                              <a:latin typeface="Cambria Math"/>
                            </a:rPr>
                            <m:t>0(1)</m:t>
                          </m:r>
                        </m:num>
                        <m:den>
                          <m:r>
                            <a:rPr lang="en-GB" sz="1400" b="0" i="1" dirty="0" smtClean="0">
                              <a:latin typeface="Cambria Math"/>
                            </a:rPr>
                            <m:t>0.5</m:t>
                          </m:r>
                        </m:den>
                      </m:f>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3893127" y="5412178"/>
                <a:ext cx="1016176" cy="502702"/>
              </a:xfrm>
              <a:prstGeom prst="rect">
                <a:avLst/>
              </a:prstGeom>
              <a:blipFill rotWithShape="1">
                <a:blip r:embed="rId7"/>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3893127" y="6097978"/>
                <a:ext cx="905120"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=40</m:t>
                      </m:r>
                      <m:r>
                        <a:rPr lang="en-GB" sz="1400" b="0" i="1" smtClean="0">
                          <a:latin typeface="Cambria Math"/>
                        </a:rPr>
                        <m:t>𝑁</m:t>
                      </m:r>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3893127" y="6097978"/>
                <a:ext cx="905120" cy="307777"/>
              </a:xfrm>
              <a:prstGeom prst="rect">
                <a:avLst/>
              </a:prstGeom>
              <a:blipFill rotWithShape="1">
                <a:blip r:embed="rId8"/>
                <a:stretch>
                  <a:fillRect/>
                </a:stretch>
              </a:blipFill>
              <a:ln w="25400">
                <a:noFill/>
              </a:ln>
            </p:spPr>
            <p:txBody>
              <a:bodyPr/>
              <a:lstStyle/>
              <a:p>
                <a:r>
                  <a:rPr lang="en-GB">
                    <a:noFill/>
                  </a:rPr>
                  <a:t> </a:t>
                </a:r>
              </a:p>
            </p:txBody>
          </p:sp>
        </mc:Fallback>
      </mc:AlternateContent>
      <p:sp>
        <p:nvSpPr>
          <p:cNvPr id="50" name="Arc 49"/>
          <p:cNvSpPr/>
          <p:nvPr/>
        </p:nvSpPr>
        <p:spPr>
          <a:xfrm>
            <a:off x="4807527" y="5107378"/>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1" name="Arc 50"/>
          <p:cNvSpPr/>
          <p:nvPr/>
        </p:nvSpPr>
        <p:spPr>
          <a:xfrm>
            <a:off x="4807527" y="5716978"/>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51"/>
          <p:cNvSpPr txBox="1"/>
          <p:nvPr/>
        </p:nvSpPr>
        <p:spPr>
          <a:xfrm>
            <a:off x="5036127" y="5031178"/>
            <a:ext cx="9144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p:sp>
        <p:nvSpPr>
          <p:cNvPr id="53" name="TextBox 52"/>
          <p:cNvSpPr txBox="1"/>
          <p:nvPr/>
        </p:nvSpPr>
        <p:spPr>
          <a:xfrm>
            <a:off x="5112327" y="5793178"/>
            <a:ext cx="9906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Calculate</a:t>
            </a:r>
          </a:p>
        </p:txBody>
      </p:sp>
      <mc:AlternateContent xmlns:mc="http://schemas.openxmlformats.org/markup-compatibility/2006" xmlns:a14="http://schemas.microsoft.com/office/drawing/2010/main">
        <mc:Choice Requires="a14">
          <p:sp>
            <p:nvSpPr>
              <p:cNvPr id="54" name="TextBox 53"/>
              <p:cNvSpPr txBox="1"/>
              <p:nvPr/>
            </p:nvSpPr>
            <p:spPr>
              <a:xfrm>
                <a:off x="6344392" y="4983677"/>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−2</m:t>
                      </m:r>
                      <m:r>
                        <a:rPr lang="en-GB" sz="1400" b="0" i="1" smtClean="0">
                          <a:latin typeface="Cambria Math"/>
                        </a:rPr>
                        <m:t>𝑔</m:t>
                      </m:r>
                      <m:r>
                        <a:rPr lang="en-GB" sz="1400" b="0" i="1" smtClean="0">
                          <a:latin typeface="Cambria Math"/>
                        </a:rPr>
                        <m:t>=2</m:t>
                      </m:r>
                      <m:r>
                        <a:rPr lang="en-GB" sz="1400" b="0" i="1" smtClean="0">
                          <a:latin typeface="Cambria Math"/>
                        </a:rPr>
                        <m:t>𝑎</m:t>
                      </m:r>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344392" y="4983677"/>
                <a:ext cx="1295400" cy="307777"/>
              </a:xfrm>
              <a:prstGeom prst="rect">
                <a:avLst/>
              </a:prstGeom>
              <a:blipFill rotWithShape="1">
                <a:blip r:embed="rId4"/>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6308765" y="5471554"/>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40−2</m:t>
                      </m:r>
                      <m:r>
                        <a:rPr lang="en-GB" sz="1400" b="0" i="1" smtClean="0">
                          <a:latin typeface="Cambria Math"/>
                        </a:rPr>
                        <m:t>𝑔</m:t>
                      </m:r>
                      <m:r>
                        <a:rPr lang="en-GB" sz="1400" b="0" i="1" smtClean="0">
                          <a:latin typeface="Cambria Math"/>
                        </a:rPr>
                        <m:t>=2</m:t>
                      </m:r>
                      <m:r>
                        <a:rPr lang="en-GB" sz="1400" b="0" i="1" smtClean="0">
                          <a:latin typeface="Cambria Math"/>
                        </a:rPr>
                        <m:t>𝑎</m:t>
                      </m:r>
                    </m:oMath>
                  </m:oMathPara>
                </a14:m>
                <a:endParaRPr lang="en-GB"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6308765" y="5471554"/>
                <a:ext cx="1295400" cy="307777"/>
              </a:xfrm>
              <a:prstGeom prst="rect">
                <a:avLst/>
              </a:prstGeom>
              <a:blipFill rotWithShape="1">
                <a:blip r:embed="rId9"/>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6853051" y="5956463"/>
                <a:ext cx="1295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𝑎</m:t>
                      </m:r>
                      <m:r>
                        <a:rPr lang="en-GB" sz="1400" b="0" i="1" smtClean="0">
                          <a:latin typeface="Cambria Math"/>
                        </a:rPr>
                        <m:t>=10.2</m:t>
                      </m:r>
                      <m:r>
                        <a:rPr lang="en-GB" sz="1400" b="0" i="1" smtClean="0">
                          <a:latin typeface="Cambria Math"/>
                        </a:rPr>
                        <m:t>𝑚</m:t>
                      </m:r>
                      <m:sSup>
                        <m:sSupPr>
                          <m:ctrlPr>
                            <a:rPr lang="en-GB" sz="1400" b="0" i="1" smtClean="0">
                              <a:latin typeface="Cambria Math" panose="02040503050406030204" pitchFamily="18" charset="0"/>
                            </a:rPr>
                          </m:ctrlPr>
                        </m:sSupPr>
                        <m:e>
                          <m:r>
                            <a:rPr lang="en-GB" sz="1400" b="0" i="1" smtClean="0">
                              <a:latin typeface="Cambria Math"/>
                            </a:rPr>
                            <m:t>𝑠</m:t>
                          </m:r>
                        </m:e>
                        <m:sup>
                          <m:r>
                            <a:rPr lang="en-GB" sz="1400" b="0" i="1" smtClean="0">
                              <a:latin typeface="Cambria Math"/>
                            </a:rPr>
                            <m:t>−2</m:t>
                          </m:r>
                        </m:sup>
                      </m:sSup>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6853051" y="5956463"/>
                <a:ext cx="1295400" cy="307777"/>
              </a:xfrm>
              <a:prstGeom prst="rect">
                <a:avLst/>
              </a:prstGeom>
              <a:blipFill rotWithShape="1">
                <a:blip r:embed="rId10"/>
                <a:stretch>
                  <a:fillRect/>
                </a:stretch>
              </a:blipFill>
            </p:spPr>
            <p:txBody>
              <a:bodyPr/>
              <a:lstStyle/>
              <a:p>
                <a:r>
                  <a:rPr lang="en-GB">
                    <a:noFill/>
                  </a:rPr>
                  <a:t> </a:t>
                </a:r>
              </a:p>
            </p:txBody>
          </p:sp>
        </mc:Fallback>
      </mc:AlternateContent>
      <p:sp>
        <p:nvSpPr>
          <p:cNvPr id="57" name="Arc 56"/>
          <p:cNvSpPr/>
          <p:nvPr/>
        </p:nvSpPr>
        <p:spPr>
          <a:xfrm>
            <a:off x="7419110" y="5159827"/>
            <a:ext cx="299851" cy="480951"/>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FF0000"/>
              </a:solidFill>
            </a:endParaRPr>
          </a:p>
        </p:txBody>
      </p:sp>
      <p:sp>
        <p:nvSpPr>
          <p:cNvPr id="58" name="Arc 57"/>
          <p:cNvSpPr/>
          <p:nvPr/>
        </p:nvSpPr>
        <p:spPr>
          <a:xfrm>
            <a:off x="7963397" y="5620987"/>
            <a:ext cx="301829" cy="518556"/>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rgbClr val="FF0000"/>
              </a:solidFill>
            </a:endParaRPr>
          </a:p>
        </p:txBody>
      </p:sp>
      <p:sp>
        <p:nvSpPr>
          <p:cNvPr id="59" name="TextBox 58"/>
          <p:cNvSpPr txBox="1"/>
          <p:nvPr/>
        </p:nvSpPr>
        <p:spPr>
          <a:xfrm>
            <a:off x="7647708" y="5102432"/>
            <a:ext cx="1101437"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Use the value of T</a:t>
            </a:r>
          </a:p>
        </p:txBody>
      </p:sp>
      <p:sp>
        <p:nvSpPr>
          <p:cNvPr id="60" name="TextBox 59"/>
          <p:cNvSpPr txBox="1"/>
          <p:nvPr/>
        </p:nvSpPr>
        <p:spPr>
          <a:xfrm>
            <a:off x="8191995" y="5611091"/>
            <a:ext cx="952005"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Calculate a</a:t>
            </a:r>
          </a:p>
        </p:txBody>
      </p:sp>
      <p:cxnSp>
        <p:nvCxnSpPr>
          <p:cNvPr id="62" name="Straight Arrow Connector 61"/>
          <p:cNvCxnSpPr/>
          <p:nvPr/>
        </p:nvCxnSpPr>
        <p:spPr>
          <a:xfrm>
            <a:off x="7006442" y="4108862"/>
            <a:ext cx="0" cy="67689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574969" y="1346860"/>
            <a:ext cx="316112" cy="307777"/>
          </a:xfrm>
          <a:prstGeom prst="rect">
            <a:avLst/>
          </a:prstGeom>
          <a:noFill/>
        </p:spPr>
        <p:txBody>
          <a:bodyPr wrap="none" rtlCol="0">
            <a:spAutoFit/>
          </a:bodyPr>
          <a:lstStyle/>
          <a:p>
            <a:r>
              <a:rPr lang="en-GB" sz="1400" dirty="0">
                <a:latin typeface="Comic Sans MS" panose="030F0702030302020204" pitchFamily="66" charset="0"/>
              </a:rPr>
              <a:t>A</a:t>
            </a:r>
            <a:endParaRPr lang="en-GB" sz="1400" baseline="-25000" dirty="0">
              <a:latin typeface="Comic Sans MS" panose="030F0702030302020204" pitchFamily="66" charset="0"/>
            </a:endParaRPr>
          </a:p>
        </p:txBody>
      </p:sp>
      <p:sp>
        <p:nvSpPr>
          <p:cNvPr id="20" name="Oval 19"/>
          <p:cNvSpPr/>
          <p:nvPr/>
        </p:nvSpPr>
        <p:spPr>
          <a:xfrm>
            <a:off x="4651169" y="318852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TextBox 60"/>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spTree>
    <p:extLst>
      <p:ext uri="{BB962C8B-B14F-4D97-AF65-F5344CB8AC3E}">
        <p14:creationId xmlns:p14="http://schemas.microsoft.com/office/powerpoint/2010/main" val="156314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vertical)">
                                      <p:cBhvr>
                                        <p:cTn id="17" dur="500"/>
                                        <p:tgtEl>
                                          <p:spTgt spid="6"/>
                                        </p:tgtEl>
                                      </p:cBhvr>
                                    </p:animEffect>
                                  </p:childTnLst>
                                </p:cTn>
                              </p:par>
                              <p:par>
                                <p:cTn id="18" presetID="3"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blinds(horizontal)">
                                      <p:cBhvr>
                                        <p:cTn id="23" dur="500"/>
                                        <p:tgtEl>
                                          <p:spTgt spid="63"/>
                                        </p:tgtEl>
                                      </p:cBhvr>
                                    </p:animEffect>
                                  </p:childTnLst>
                                </p:cTn>
                              </p:par>
                              <p:par>
                                <p:cTn id="24" presetID="3"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linds(horizontal)">
                                      <p:cBhvr>
                                        <p:cTn id="34" dur="500"/>
                                        <p:tgtEl>
                                          <p:spTgt spid="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linds(horizontal)">
                                      <p:cBhvr>
                                        <p:cTn id="42" dur="500"/>
                                        <p:tgtEl>
                                          <p:spTgt spid="24"/>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linds(horizontal)">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linds(horizontal)">
                                      <p:cBhvr>
                                        <p:cTn id="50" dur="500"/>
                                        <p:tgtEl>
                                          <p:spTgt spid="26"/>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linds(horizontal)">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linds(horizontal)">
                                      <p:cBhvr>
                                        <p:cTn id="58" dur="500"/>
                                        <p:tgtEl>
                                          <p:spTgt spid="2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blinds(horizontal)">
                                      <p:cBhvr>
                                        <p:cTn id="61" dur="500"/>
                                        <p:tgtEl>
                                          <p:spTgt spid="33"/>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3">
                                            <p:txEl>
                                              <p:pRg st="8" end="8"/>
                                            </p:txEl>
                                          </p:spTgt>
                                        </p:tgtEl>
                                        <p:attrNameLst>
                                          <p:attrName>style.visibility</p:attrName>
                                        </p:attrNameLst>
                                      </p:cBhvr>
                                      <p:to>
                                        <p:strVal val="visible"/>
                                      </p:to>
                                    </p:set>
                                    <p:animEffect transition="in" filter="blinds(horizontal)">
                                      <p:cBhvr>
                                        <p:cTn id="66" dur="500"/>
                                        <p:tgtEl>
                                          <p:spTgt spid="3">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blinds(horizontal)">
                                      <p:cBhvr>
                                        <p:cTn id="71" dur="500"/>
                                        <p:tgtEl>
                                          <p:spTgt spid="38"/>
                                        </p:tgtEl>
                                      </p:cBhvr>
                                    </p:animEffect>
                                  </p:childTnLst>
                                </p:cTn>
                              </p:par>
                              <p:par>
                                <p:cTn id="72" presetID="3" presetClass="entr" presetSubtype="10"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linds(horizontal)">
                                      <p:cBhvr>
                                        <p:cTn id="74" dur="500"/>
                                        <p:tgtEl>
                                          <p:spTgt spid="36"/>
                                        </p:tgtEl>
                                      </p:cBhvr>
                                    </p:animEffect>
                                  </p:childTnLst>
                                </p:cTn>
                              </p:par>
                              <p:par>
                                <p:cTn id="75" presetID="3" presetClass="entr" presetSubtype="10" fill="hold"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blinds(horizontal)">
                                      <p:cBhvr>
                                        <p:cTn id="77" dur="5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linds(horizontal)">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blinds(horizontal)">
                                      <p:cBhvr>
                                        <p:cTn id="87" dur="500"/>
                                        <p:tgtEl>
                                          <p:spTgt spid="4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blinds(horizontal)">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7" presetClass="emph" presetSubtype="2" fill="hold" nodeType="clickEffect">
                                  <p:stCondLst>
                                    <p:cond delay="0"/>
                                  </p:stCondLst>
                                  <p:childTnLst>
                                    <p:animClr clrSpc="rgb" dir="cw">
                                      <p:cBhvr>
                                        <p:cTn id="96" dur="500" fill="hold"/>
                                        <p:tgtEl>
                                          <p:spTgt spid="8"/>
                                        </p:tgtEl>
                                        <p:attrNameLst>
                                          <p:attrName>stroke.color</p:attrName>
                                        </p:attrNameLst>
                                      </p:cBhvr>
                                      <p:to>
                                        <a:schemeClr val="hlink"/>
                                      </p:to>
                                    </p:animClr>
                                    <p:set>
                                      <p:cBhvr>
                                        <p:cTn id="97" dur="500" fill="hold"/>
                                        <p:tgtEl>
                                          <p:spTgt spid="8"/>
                                        </p:tgtEl>
                                        <p:attrNameLst>
                                          <p:attrName>stroke.on</p:attrName>
                                        </p:attrNameLst>
                                      </p:cBhvr>
                                      <p:to>
                                        <p:strVal val="true"/>
                                      </p:to>
                                    </p:set>
                                  </p:childTnLst>
                                </p:cTn>
                              </p:par>
                              <p:par>
                                <p:cTn id="98" presetID="7" presetClass="emph" presetSubtype="2" fill="hold" nodeType="withEffect">
                                  <p:stCondLst>
                                    <p:cond delay="0"/>
                                  </p:stCondLst>
                                  <p:childTnLst>
                                    <p:animClr clrSpc="rgb" dir="cw">
                                      <p:cBhvr>
                                        <p:cTn id="99" dur="500" fill="hold"/>
                                        <p:tgtEl>
                                          <p:spTgt spid="24"/>
                                        </p:tgtEl>
                                        <p:attrNameLst>
                                          <p:attrName>stroke.color</p:attrName>
                                        </p:attrNameLst>
                                      </p:cBhvr>
                                      <p:to>
                                        <a:schemeClr val="hlink"/>
                                      </p:to>
                                    </p:animClr>
                                    <p:set>
                                      <p:cBhvr>
                                        <p:cTn id="100" dur="500" fill="hold"/>
                                        <p:tgtEl>
                                          <p:spTgt spid="24"/>
                                        </p:tgtEl>
                                        <p:attrNameLst>
                                          <p:attrName>stroke.on</p:attrName>
                                        </p:attrNameLst>
                                      </p:cBhvr>
                                      <p:to>
                                        <p:strVal val="true"/>
                                      </p:to>
                                    </p:set>
                                  </p:childTnLst>
                                </p:cTn>
                              </p:par>
                              <p:par>
                                <p:cTn id="101" presetID="7" presetClass="emph" presetSubtype="2" fill="hold" nodeType="withEffect">
                                  <p:stCondLst>
                                    <p:cond delay="0"/>
                                  </p:stCondLst>
                                  <p:childTnLst>
                                    <p:animClr clrSpc="rgb" dir="cw">
                                      <p:cBhvr>
                                        <p:cTn id="102" dur="500" fill="hold"/>
                                        <p:tgtEl>
                                          <p:spTgt spid="36"/>
                                        </p:tgtEl>
                                        <p:attrNameLst>
                                          <p:attrName>stroke.color</p:attrName>
                                        </p:attrNameLst>
                                      </p:cBhvr>
                                      <p:to>
                                        <a:schemeClr val="hlink"/>
                                      </p:to>
                                    </p:animClr>
                                    <p:set>
                                      <p:cBhvr>
                                        <p:cTn id="103" dur="500" fill="hold"/>
                                        <p:tgtEl>
                                          <p:spTgt spid="36"/>
                                        </p:tgtEl>
                                        <p:attrNameLst>
                                          <p:attrName>stroke.on</p:attrName>
                                        </p:attrNameLst>
                                      </p:cBhvr>
                                      <p:to>
                                        <p:strVal val="true"/>
                                      </p:to>
                                    </p:set>
                                  </p:childTnLst>
                                </p:cTn>
                              </p:par>
                              <p:par>
                                <p:cTn id="104" presetID="7" presetClass="emph" presetSubtype="2" fill="hold" nodeType="withEffect">
                                  <p:stCondLst>
                                    <p:cond delay="0"/>
                                  </p:stCondLst>
                                  <p:childTnLst>
                                    <p:animClr clrSpc="rgb" dir="cw">
                                      <p:cBhvr>
                                        <p:cTn id="105" dur="500" fill="hold"/>
                                        <p:tgtEl>
                                          <p:spTgt spid="35"/>
                                        </p:tgtEl>
                                        <p:attrNameLst>
                                          <p:attrName>stroke.color</p:attrName>
                                        </p:attrNameLst>
                                      </p:cBhvr>
                                      <p:to>
                                        <a:schemeClr val="hlink"/>
                                      </p:to>
                                    </p:animClr>
                                    <p:set>
                                      <p:cBhvr>
                                        <p:cTn id="106" dur="500" fill="hold"/>
                                        <p:tgtEl>
                                          <p:spTgt spid="35"/>
                                        </p:tgtEl>
                                        <p:attrNameLst>
                                          <p:attrName>stroke.on</p:attrName>
                                        </p:attrNameLst>
                                      </p:cBhvr>
                                      <p:to>
                                        <p:strVal val="true"/>
                                      </p:to>
                                    </p:set>
                                  </p:childTnLst>
                                </p:cTn>
                              </p:par>
                              <p:par>
                                <p:cTn id="107" presetID="3" presetClass="emph" presetSubtype="2" fill="hold" grpId="1" nodeType="withEffect">
                                  <p:stCondLst>
                                    <p:cond delay="0"/>
                                  </p:stCondLst>
                                  <p:childTnLst>
                                    <p:animClr clrSpc="rgb" dir="cw">
                                      <p:cBhvr override="childStyle">
                                        <p:cTn id="108" dur="500" fill="hold"/>
                                        <p:tgtEl>
                                          <p:spTgt spid="10"/>
                                        </p:tgtEl>
                                        <p:attrNameLst>
                                          <p:attrName>style.color</p:attrName>
                                        </p:attrNameLst>
                                      </p:cBhvr>
                                      <p:to>
                                        <a:schemeClr val="hlink"/>
                                      </p:to>
                                    </p:animClr>
                                  </p:childTnLst>
                                </p:cTn>
                              </p:par>
                              <p:par>
                                <p:cTn id="109" presetID="3" presetClass="emph" presetSubtype="2" fill="hold" grpId="1" nodeType="withEffect">
                                  <p:stCondLst>
                                    <p:cond delay="0"/>
                                  </p:stCondLst>
                                  <p:childTnLst>
                                    <p:animClr clrSpc="rgb" dir="cw">
                                      <p:cBhvr override="childStyle">
                                        <p:cTn id="110" dur="500" fill="hold"/>
                                        <p:tgtEl>
                                          <p:spTgt spid="9"/>
                                        </p:tgtEl>
                                        <p:attrNameLst>
                                          <p:attrName>style.color</p:attrName>
                                        </p:attrNameLst>
                                      </p:cBhvr>
                                      <p:to>
                                        <a:schemeClr val="hlink"/>
                                      </p:to>
                                    </p:animClr>
                                  </p:childTnLst>
                                </p:cTn>
                              </p:par>
                              <p:par>
                                <p:cTn id="111" presetID="3" presetClass="emph" presetSubtype="2" fill="hold" grpId="1" nodeType="withEffect">
                                  <p:stCondLst>
                                    <p:cond delay="0"/>
                                  </p:stCondLst>
                                  <p:childTnLst>
                                    <p:animClr clrSpc="rgb" dir="cw">
                                      <p:cBhvr override="childStyle">
                                        <p:cTn id="112" dur="500" fill="hold"/>
                                        <p:tgtEl>
                                          <p:spTgt spid="38"/>
                                        </p:tgtEl>
                                        <p:attrNameLst>
                                          <p:attrName>style.color</p:attrName>
                                        </p:attrNameLst>
                                      </p:cBhvr>
                                      <p:to>
                                        <a:schemeClr val="hlink"/>
                                      </p:to>
                                    </p:animClr>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blinds(horizontal)">
                                      <p:cBhvr>
                                        <p:cTn id="117" dur="500"/>
                                        <p:tgtEl>
                                          <p:spTgt spid="42"/>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blinds(horizontal)">
                                      <p:cBhvr>
                                        <p:cTn id="122" dur="500"/>
                                        <p:tgtEl>
                                          <p:spTgt spid="43"/>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44"/>
                                        </p:tgtEl>
                                        <p:attrNameLst>
                                          <p:attrName>style.visibility</p:attrName>
                                        </p:attrNameLst>
                                      </p:cBhvr>
                                      <p:to>
                                        <p:strVal val="visible"/>
                                      </p:to>
                                    </p:set>
                                    <p:animEffect transition="in" filter="blinds(horizontal)">
                                      <p:cBhvr>
                                        <p:cTn id="127" dur="500"/>
                                        <p:tgtEl>
                                          <p:spTgt spid="44"/>
                                        </p:tgtEl>
                                      </p:cBhvr>
                                    </p:animEffect>
                                  </p:childTnLst>
                                </p:cTn>
                              </p:par>
                            </p:childTnLst>
                          </p:cTn>
                        </p:par>
                      </p:childTnLst>
                    </p:cTn>
                  </p:par>
                  <p:par>
                    <p:cTn id="128" fill="hold">
                      <p:stCondLst>
                        <p:cond delay="indefinite"/>
                      </p:stCondLst>
                      <p:childTnLst>
                        <p:par>
                          <p:cTn id="129" fill="hold">
                            <p:stCondLst>
                              <p:cond delay="0"/>
                            </p:stCondLst>
                            <p:childTnLst>
                              <p:par>
                                <p:cTn id="130" presetID="7" presetClass="emph" presetSubtype="2" fill="hold" nodeType="clickEffect">
                                  <p:stCondLst>
                                    <p:cond delay="0"/>
                                  </p:stCondLst>
                                  <p:childTnLst>
                                    <p:animClr clrSpc="rgb" dir="cw">
                                      <p:cBhvr>
                                        <p:cTn id="131" dur="500" fill="hold"/>
                                        <p:tgtEl>
                                          <p:spTgt spid="8"/>
                                        </p:tgtEl>
                                        <p:attrNameLst>
                                          <p:attrName>stroke.color</p:attrName>
                                        </p:attrNameLst>
                                      </p:cBhvr>
                                      <p:to>
                                        <a:schemeClr val="tx1"/>
                                      </p:to>
                                    </p:animClr>
                                    <p:set>
                                      <p:cBhvr>
                                        <p:cTn id="132" dur="500" fill="hold"/>
                                        <p:tgtEl>
                                          <p:spTgt spid="8"/>
                                        </p:tgtEl>
                                        <p:attrNameLst>
                                          <p:attrName>stroke.on</p:attrName>
                                        </p:attrNameLst>
                                      </p:cBhvr>
                                      <p:to>
                                        <p:strVal val="true"/>
                                      </p:to>
                                    </p:set>
                                  </p:childTnLst>
                                </p:cTn>
                              </p:par>
                              <p:par>
                                <p:cTn id="133" presetID="7" presetClass="emph" presetSubtype="2" fill="hold" nodeType="withEffect">
                                  <p:stCondLst>
                                    <p:cond delay="0"/>
                                  </p:stCondLst>
                                  <p:childTnLst>
                                    <p:animClr clrSpc="rgb" dir="cw">
                                      <p:cBhvr>
                                        <p:cTn id="134" dur="500" fill="hold"/>
                                        <p:tgtEl>
                                          <p:spTgt spid="24"/>
                                        </p:tgtEl>
                                        <p:attrNameLst>
                                          <p:attrName>stroke.color</p:attrName>
                                        </p:attrNameLst>
                                      </p:cBhvr>
                                      <p:to>
                                        <a:schemeClr val="tx1"/>
                                      </p:to>
                                    </p:animClr>
                                    <p:set>
                                      <p:cBhvr>
                                        <p:cTn id="135" dur="500" fill="hold"/>
                                        <p:tgtEl>
                                          <p:spTgt spid="24"/>
                                        </p:tgtEl>
                                        <p:attrNameLst>
                                          <p:attrName>stroke.on</p:attrName>
                                        </p:attrNameLst>
                                      </p:cBhvr>
                                      <p:to>
                                        <p:strVal val="true"/>
                                      </p:to>
                                    </p:set>
                                  </p:childTnLst>
                                </p:cTn>
                              </p:par>
                              <p:par>
                                <p:cTn id="136" presetID="7" presetClass="emph" presetSubtype="2" fill="hold" nodeType="withEffect">
                                  <p:stCondLst>
                                    <p:cond delay="0"/>
                                  </p:stCondLst>
                                  <p:childTnLst>
                                    <p:animClr clrSpc="rgb" dir="cw">
                                      <p:cBhvr>
                                        <p:cTn id="137" dur="500" fill="hold"/>
                                        <p:tgtEl>
                                          <p:spTgt spid="36"/>
                                        </p:tgtEl>
                                        <p:attrNameLst>
                                          <p:attrName>stroke.color</p:attrName>
                                        </p:attrNameLst>
                                      </p:cBhvr>
                                      <p:to>
                                        <a:schemeClr val="tx1"/>
                                      </p:to>
                                    </p:animClr>
                                    <p:set>
                                      <p:cBhvr>
                                        <p:cTn id="138" dur="500" fill="hold"/>
                                        <p:tgtEl>
                                          <p:spTgt spid="36"/>
                                        </p:tgtEl>
                                        <p:attrNameLst>
                                          <p:attrName>stroke.on</p:attrName>
                                        </p:attrNameLst>
                                      </p:cBhvr>
                                      <p:to>
                                        <p:strVal val="true"/>
                                      </p:to>
                                    </p:set>
                                  </p:childTnLst>
                                </p:cTn>
                              </p:par>
                              <p:par>
                                <p:cTn id="139" presetID="7" presetClass="emph" presetSubtype="2" fill="hold" nodeType="withEffect">
                                  <p:stCondLst>
                                    <p:cond delay="0"/>
                                  </p:stCondLst>
                                  <p:childTnLst>
                                    <p:animClr clrSpc="rgb" dir="cw">
                                      <p:cBhvr>
                                        <p:cTn id="140" dur="500" fill="hold"/>
                                        <p:tgtEl>
                                          <p:spTgt spid="35"/>
                                        </p:tgtEl>
                                        <p:attrNameLst>
                                          <p:attrName>stroke.color</p:attrName>
                                        </p:attrNameLst>
                                      </p:cBhvr>
                                      <p:to>
                                        <a:schemeClr val="tx1"/>
                                      </p:to>
                                    </p:animClr>
                                    <p:set>
                                      <p:cBhvr>
                                        <p:cTn id="141" dur="500" fill="hold"/>
                                        <p:tgtEl>
                                          <p:spTgt spid="35"/>
                                        </p:tgtEl>
                                        <p:attrNameLst>
                                          <p:attrName>stroke.on</p:attrName>
                                        </p:attrNameLst>
                                      </p:cBhvr>
                                      <p:to>
                                        <p:strVal val="true"/>
                                      </p:to>
                                    </p:set>
                                  </p:childTnLst>
                                </p:cTn>
                              </p:par>
                              <p:par>
                                <p:cTn id="142" presetID="3" presetClass="emph" presetSubtype="2" fill="hold" grpId="2" nodeType="withEffect">
                                  <p:stCondLst>
                                    <p:cond delay="0"/>
                                  </p:stCondLst>
                                  <p:childTnLst>
                                    <p:animClr clrSpc="rgb" dir="cw">
                                      <p:cBhvr override="childStyle">
                                        <p:cTn id="143" dur="500" fill="hold"/>
                                        <p:tgtEl>
                                          <p:spTgt spid="10"/>
                                        </p:tgtEl>
                                        <p:attrNameLst>
                                          <p:attrName>style.color</p:attrName>
                                        </p:attrNameLst>
                                      </p:cBhvr>
                                      <p:to>
                                        <a:schemeClr val="tx1"/>
                                      </p:to>
                                    </p:animClr>
                                  </p:childTnLst>
                                </p:cTn>
                              </p:par>
                              <p:par>
                                <p:cTn id="144" presetID="3" presetClass="emph" presetSubtype="2" fill="hold" grpId="2" nodeType="withEffect">
                                  <p:stCondLst>
                                    <p:cond delay="0"/>
                                  </p:stCondLst>
                                  <p:childTnLst>
                                    <p:animClr clrSpc="rgb" dir="cw">
                                      <p:cBhvr override="childStyle">
                                        <p:cTn id="145" dur="500" fill="hold"/>
                                        <p:tgtEl>
                                          <p:spTgt spid="9"/>
                                        </p:tgtEl>
                                        <p:attrNameLst>
                                          <p:attrName>style.color</p:attrName>
                                        </p:attrNameLst>
                                      </p:cBhvr>
                                      <p:to>
                                        <a:schemeClr val="tx1"/>
                                      </p:to>
                                    </p:animClr>
                                  </p:childTnLst>
                                </p:cTn>
                              </p:par>
                              <p:par>
                                <p:cTn id="146" presetID="3" presetClass="emph" presetSubtype="2" fill="hold" grpId="2" nodeType="withEffect">
                                  <p:stCondLst>
                                    <p:cond delay="0"/>
                                  </p:stCondLst>
                                  <p:childTnLst>
                                    <p:animClr clrSpc="rgb" dir="cw">
                                      <p:cBhvr override="childStyle">
                                        <p:cTn id="147" dur="500" fill="hold"/>
                                        <p:tgtEl>
                                          <p:spTgt spid="38"/>
                                        </p:tgtEl>
                                        <p:attrNameLst>
                                          <p:attrName>style.color</p:attrName>
                                        </p:attrNameLst>
                                      </p:cBhvr>
                                      <p:to>
                                        <a:schemeClr val="tx1"/>
                                      </p:to>
                                    </p:animClr>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45"/>
                                        </p:tgtEl>
                                        <p:attrNameLst>
                                          <p:attrName>style.visibility</p:attrName>
                                        </p:attrNameLst>
                                      </p:cBhvr>
                                      <p:to>
                                        <p:strVal val="visible"/>
                                      </p:to>
                                    </p:set>
                                    <p:animEffect transition="in" filter="blinds(horizontal)">
                                      <p:cBhvr>
                                        <p:cTn id="152" dur="500"/>
                                        <p:tgtEl>
                                          <p:spTgt spid="45"/>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47"/>
                                        </p:tgtEl>
                                        <p:attrNameLst>
                                          <p:attrName>style.visibility</p:attrName>
                                        </p:attrNameLst>
                                      </p:cBhvr>
                                      <p:to>
                                        <p:strVal val="visible"/>
                                      </p:to>
                                    </p:set>
                                    <p:animEffect transition="in" filter="blinds(horizontal)">
                                      <p:cBhvr>
                                        <p:cTn id="157" dur="500"/>
                                        <p:tgtEl>
                                          <p:spTgt spid="47"/>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50"/>
                                        </p:tgtEl>
                                        <p:attrNameLst>
                                          <p:attrName>style.visibility</p:attrName>
                                        </p:attrNameLst>
                                      </p:cBhvr>
                                      <p:to>
                                        <p:strVal val="visible"/>
                                      </p:to>
                                    </p:set>
                                    <p:animEffect transition="in" filter="blinds(horizontal)">
                                      <p:cBhvr>
                                        <p:cTn id="162" dur="500"/>
                                        <p:tgtEl>
                                          <p:spTgt spid="50"/>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blinds(horizontal)">
                                      <p:cBhvr>
                                        <p:cTn id="167" dur="500"/>
                                        <p:tgtEl>
                                          <p:spTgt spid="52"/>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48"/>
                                        </p:tgtEl>
                                        <p:attrNameLst>
                                          <p:attrName>style.visibility</p:attrName>
                                        </p:attrNameLst>
                                      </p:cBhvr>
                                      <p:to>
                                        <p:strVal val="visible"/>
                                      </p:to>
                                    </p:set>
                                    <p:animEffect transition="in" filter="blinds(horizontal)">
                                      <p:cBhvr>
                                        <p:cTn id="172" dur="500"/>
                                        <p:tgtEl>
                                          <p:spTgt spid="48"/>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51"/>
                                        </p:tgtEl>
                                        <p:attrNameLst>
                                          <p:attrName>style.visibility</p:attrName>
                                        </p:attrNameLst>
                                      </p:cBhvr>
                                      <p:to>
                                        <p:strVal val="visible"/>
                                      </p:to>
                                    </p:set>
                                    <p:animEffect transition="in" filter="blinds(horizontal)">
                                      <p:cBhvr>
                                        <p:cTn id="177" dur="500"/>
                                        <p:tgtEl>
                                          <p:spTgt spid="51"/>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53"/>
                                        </p:tgtEl>
                                        <p:attrNameLst>
                                          <p:attrName>style.visibility</p:attrName>
                                        </p:attrNameLst>
                                      </p:cBhvr>
                                      <p:to>
                                        <p:strVal val="visible"/>
                                      </p:to>
                                    </p:set>
                                    <p:animEffect transition="in" filter="blinds(horizontal)">
                                      <p:cBhvr>
                                        <p:cTn id="182" dur="500"/>
                                        <p:tgtEl>
                                          <p:spTgt spid="53"/>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grpId="0" nodeType="clickEffect">
                                  <p:stCondLst>
                                    <p:cond delay="0"/>
                                  </p:stCondLst>
                                  <p:childTnLst>
                                    <p:set>
                                      <p:cBhvr>
                                        <p:cTn id="186" dur="1" fill="hold">
                                          <p:stCondLst>
                                            <p:cond delay="0"/>
                                          </p:stCondLst>
                                        </p:cTn>
                                        <p:tgtEl>
                                          <p:spTgt spid="49"/>
                                        </p:tgtEl>
                                        <p:attrNameLst>
                                          <p:attrName>style.visibility</p:attrName>
                                        </p:attrNameLst>
                                      </p:cBhvr>
                                      <p:to>
                                        <p:strVal val="visible"/>
                                      </p:to>
                                    </p:set>
                                    <p:animEffect transition="in" filter="blinds(horizontal)">
                                      <p:cBhvr>
                                        <p:cTn id="187" dur="500"/>
                                        <p:tgtEl>
                                          <p:spTgt spid="49"/>
                                        </p:tgtEl>
                                      </p:cBhvr>
                                    </p:animEffect>
                                  </p:childTnLst>
                                </p:cTn>
                              </p:par>
                            </p:childTnLst>
                          </p:cTn>
                        </p:par>
                      </p:childTnLst>
                    </p:cTn>
                  </p:par>
                  <p:par>
                    <p:cTn id="188" fill="hold">
                      <p:stCondLst>
                        <p:cond delay="indefinite"/>
                      </p:stCondLst>
                      <p:childTnLst>
                        <p:par>
                          <p:cTn id="189" fill="hold">
                            <p:stCondLst>
                              <p:cond delay="0"/>
                            </p:stCondLst>
                            <p:childTnLst>
                              <p:par>
                                <p:cTn id="190" presetID="3" presetClass="entr" presetSubtype="10" fill="hold" nodeType="clickEffect">
                                  <p:stCondLst>
                                    <p:cond delay="0"/>
                                  </p:stCondLst>
                                  <p:childTnLst>
                                    <p:set>
                                      <p:cBhvr>
                                        <p:cTn id="191" dur="1" fill="hold">
                                          <p:stCondLst>
                                            <p:cond delay="0"/>
                                          </p:stCondLst>
                                        </p:cTn>
                                        <p:tgtEl>
                                          <p:spTgt spid="62"/>
                                        </p:tgtEl>
                                        <p:attrNameLst>
                                          <p:attrName>style.visibility</p:attrName>
                                        </p:attrNameLst>
                                      </p:cBhvr>
                                      <p:to>
                                        <p:strVal val="visible"/>
                                      </p:to>
                                    </p:set>
                                    <p:animEffect transition="in" filter="blinds(horizontal)">
                                      <p:cBhvr>
                                        <p:cTn id="192" dur="500"/>
                                        <p:tgtEl>
                                          <p:spTgt spid="62"/>
                                        </p:tgtEl>
                                      </p:cBhvr>
                                    </p:animEffect>
                                  </p:childTnLst>
                                </p:cTn>
                              </p:par>
                            </p:childTnLst>
                          </p:cTn>
                        </p:par>
                      </p:childTnLst>
                    </p:cTn>
                  </p:par>
                  <p:par>
                    <p:cTn id="193" fill="hold">
                      <p:stCondLst>
                        <p:cond delay="indefinite"/>
                      </p:stCondLst>
                      <p:childTnLst>
                        <p:par>
                          <p:cTn id="194" fill="hold">
                            <p:stCondLst>
                              <p:cond delay="0"/>
                            </p:stCondLst>
                            <p:childTnLst>
                              <p:par>
                                <p:cTn id="195" presetID="3" presetClass="entr" presetSubtype="10" fill="hold" grpId="0" nodeType="clickEffect">
                                  <p:stCondLst>
                                    <p:cond delay="0"/>
                                  </p:stCondLst>
                                  <p:childTnLst>
                                    <p:set>
                                      <p:cBhvr>
                                        <p:cTn id="196" dur="1" fill="hold">
                                          <p:stCondLst>
                                            <p:cond delay="0"/>
                                          </p:stCondLst>
                                        </p:cTn>
                                        <p:tgtEl>
                                          <p:spTgt spid="54"/>
                                        </p:tgtEl>
                                        <p:attrNameLst>
                                          <p:attrName>style.visibility</p:attrName>
                                        </p:attrNameLst>
                                      </p:cBhvr>
                                      <p:to>
                                        <p:strVal val="visible"/>
                                      </p:to>
                                    </p:set>
                                    <p:animEffect transition="in" filter="blinds(horizontal)">
                                      <p:cBhvr>
                                        <p:cTn id="197" dur="500"/>
                                        <p:tgtEl>
                                          <p:spTgt spid="54"/>
                                        </p:tgtEl>
                                      </p:cBhvr>
                                    </p:animEffect>
                                  </p:childTnLst>
                                </p:cTn>
                              </p:par>
                            </p:childTnLst>
                          </p:cTn>
                        </p:par>
                      </p:childTnLst>
                    </p:cTn>
                  </p:par>
                  <p:par>
                    <p:cTn id="198" fill="hold">
                      <p:stCondLst>
                        <p:cond delay="indefinite"/>
                      </p:stCondLst>
                      <p:childTnLst>
                        <p:par>
                          <p:cTn id="199" fill="hold">
                            <p:stCondLst>
                              <p:cond delay="0"/>
                            </p:stCondLst>
                            <p:childTnLst>
                              <p:par>
                                <p:cTn id="200" presetID="3" presetClass="entr" presetSubtype="10" fill="hold" grpId="0" nodeType="clickEffect">
                                  <p:stCondLst>
                                    <p:cond delay="0"/>
                                  </p:stCondLst>
                                  <p:childTnLst>
                                    <p:set>
                                      <p:cBhvr>
                                        <p:cTn id="201" dur="1" fill="hold">
                                          <p:stCondLst>
                                            <p:cond delay="0"/>
                                          </p:stCondLst>
                                        </p:cTn>
                                        <p:tgtEl>
                                          <p:spTgt spid="57"/>
                                        </p:tgtEl>
                                        <p:attrNameLst>
                                          <p:attrName>style.visibility</p:attrName>
                                        </p:attrNameLst>
                                      </p:cBhvr>
                                      <p:to>
                                        <p:strVal val="visible"/>
                                      </p:to>
                                    </p:set>
                                    <p:animEffect transition="in" filter="blinds(horizontal)">
                                      <p:cBhvr>
                                        <p:cTn id="202" dur="500"/>
                                        <p:tgtEl>
                                          <p:spTgt spid="57"/>
                                        </p:tgtEl>
                                      </p:cBhvr>
                                    </p:animEffect>
                                  </p:childTnLst>
                                </p:cTn>
                              </p:par>
                            </p:childTnLst>
                          </p:cTn>
                        </p:par>
                      </p:childTnLst>
                    </p:cTn>
                  </p:par>
                  <p:par>
                    <p:cTn id="203" fill="hold">
                      <p:stCondLst>
                        <p:cond delay="indefinite"/>
                      </p:stCondLst>
                      <p:childTnLst>
                        <p:par>
                          <p:cTn id="204" fill="hold">
                            <p:stCondLst>
                              <p:cond delay="0"/>
                            </p:stCondLst>
                            <p:childTnLst>
                              <p:par>
                                <p:cTn id="205" presetID="3" presetClass="entr" presetSubtype="10" fill="hold" grpId="0" nodeType="clickEffect">
                                  <p:stCondLst>
                                    <p:cond delay="0"/>
                                  </p:stCondLst>
                                  <p:childTnLst>
                                    <p:set>
                                      <p:cBhvr>
                                        <p:cTn id="206" dur="1" fill="hold">
                                          <p:stCondLst>
                                            <p:cond delay="0"/>
                                          </p:stCondLst>
                                        </p:cTn>
                                        <p:tgtEl>
                                          <p:spTgt spid="59"/>
                                        </p:tgtEl>
                                        <p:attrNameLst>
                                          <p:attrName>style.visibility</p:attrName>
                                        </p:attrNameLst>
                                      </p:cBhvr>
                                      <p:to>
                                        <p:strVal val="visible"/>
                                      </p:to>
                                    </p:set>
                                    <p:animEffect transition="in" filter="blinds(horizontal)">
                                      <p:cBhvr>
                                        <p:cTn id="207" dur="500"/>
                                        <p:tgtEl>
                                          <p:spTgt spid="59"/>
                                        </p:tgtEl>
                                      </p:cBhvr>
                                    </p:animEffect>
                                  </p:childTnLst>
                                </p:cTn>
                              </p:par>
                            </p:childTnLst>
                          </p:cTn>
                        </p:par>
                      </p:childTnLst>
                    </p:cTn>
                  </p:par>
                  <p:par>
                    <p:cTn id="208" fill="hold">
                      <p:stCondLst>
                        <p:cond delay="indefinite"/>
                      </p:stCondLst>
                      <p:childTnLst>
                        <p:par>
                          <p:cTn id="209" fill="hold">
                            <p:stCondLst>
                              <p:cond delay="0"/>
                            </p:stCondLst>
                            <p:childTnLst>
                              <p:par>
                                <p:cTn id="210" presetID="3" presetClass="entr" presetSubtype="10" fill="hold" grpId="0" nodeType="clickEffect">
                                  <p:stCondLst>
                                    <p:cond delay="0"/>
                                  </p:stCondLst>
                                  <p:childTnLst>
                                    <p:set>
                                      <p:cBhvr>
                                        <p:cTn id="211" dur="1" fill="hold">
                                          <p:stCondLst>
                                            <p:cond delay="0"/>
                                          </p:stCondLst>
                                        </p:cTn>
                                        <p:tgtEl>
                                          <p:spTgt spid="55"/>
                                        </p:tgtEl>
                                        <p:attrNameLst>
                                          <p:attrName>style.visibility</p:attrName>
                                        </p:attrNameLst>
                                      </p:cBhvr>
                                      <p:to>
                                        <p:strVal val="visible"/>
                                      </p:to>
                                    </p:set>
                                    <p:animEffect transition="in" filter="blinds(horizontal)">
                                      <p:cBhvr>
                                        <p:cTn id="212" dur="500"/>
                                        <p:tgtEl>
                                          <p:spTgt spid="55"/>
                                        </p:tgtEl>
                                      </p:cBhvr>
                                    </p:animEffect>
                                  </p:childTnLst>
                                </p:cTn>
                              </p:par>
                            </p:childTnLst>
                          </p:cTn>
                        </p:par>
                      </p:childTnLst>
                    </p:cTn>
                  </p:par>
                  <p:par>
                    <p:cTn id="213" fill="hold">
                      <p:stCondLst>
                        <p:cond delay="indefinite"/>
                      </p:stCondLst>
                      <p:childTnLst>
                        <p:par>
                          <p:cTn id="214" fill="hold">
                            <p:stCondLst>
                              <p:cond delay="0"/>
                            </p:stCondLst>
                            <p:childTnLst>
                              <p:par>
                                <p:cTn id="215" presetID="3" presetClass="entr" presetSubtype="10" fill="hold" grpId="0" nodeType="clickEffect">
                                  <p:stCondLst>
                                    <p:cond delay="0"/>
                                  </p:stCondLst>
                                  <p:childTnLst>
                                    <p:set>
                                      <p:cBhvr>
                                        <p:cTn id="216" dur="1" fill="hold">
                                          <p:stCondLst>
                                            <p:cond delay="0"/>
                                          </p:stCondLst>
                                        </p:cTn>
                                        <p:tgtEl>
                                          <p:spTgt spid="58"/>
                                        </p:tgtEl>
                                        <p:attrNameLst>
                                          <p:attrName>style.visibility</p:attrName>
                                        </p:attrNameLst>
                                      </p:cBhvr>
                                      <p:to>
                                        <p:strVal val="visible"/>
                                      </p:to>
                                    </p:set>
                                    <p:animEffect transition="in" filter="blinds(horizontal)">
                                      <p:cBhvr>
                                        <p:cTn id="217" dur="500"/>
                                        <p:tgtEl>
                                          <p:spTgt spid="58"/>
                                        </p:tgtEl>
                                      </p:cBhvr>
                                    </p:animEffect>
                                  </p:childTnLst>
                                </p:cTn>
                              </p:par>
                            </p:childTnLst>
                          </p:cTn>
                        </p:par>
                      </p:childTnLst>
                    </p:cTn>
                  </p:par>
                  <p:par>
                    <p:cTn id="218" fill="hold">
                      <p:stCondLst>
                        <p:cond delay="indefinite"/>
                      </p:stCondLst>
                      <p:childTnLst>
                        <p:par>
                          <p:cTn id="219" fill="hold">
                            <p:stCondLst>
                              <p:cond delay="0"/>
                            </p:stCondLst>
                            <p:childTnLst>
                              <p:par>
                                <p:cTn id="220" presetID="3" presetClass="entr" presetSubtype="10" fill="hold" grpId="0" nodeType="clickEffect">
                                  <p:stCondLst>
                                    <p:cond delay="0"/>
                                  </p:stCondLst>
                                  <p:childTnLst>
                                    <p:set>
                                      <p:cBhvr>
                                        <p:cTn id="221" dur="1" fill="hold">
                                          <p:stCondLst>
                                            <p:cond delay="0"/>
                                          </p:stCondLst>
                                        </p:cTn>
                                        <p:tgtEl>
                                          <p:spTgt spid="60"/>
                                        </p:tgtEl>
                                        <p:attrNameLst>
                                          <p:attrName>style.visibility</p:attrName>
                                        </p:attrNameLst>
                                      </p:cBhvr>
                                      <p:to>
                                        <p:strVal val="visible"/>
                                      </p:to>
                                    </p:set>
                                    <p:animEffect transition="in" filter="blinds(horizontal)">
                                      <p:cBhvr>
                                        <p:cTn id="222" dur="500"/>
                                        <p:tgtEl>
                                          <p:spTgt spid="60"/>
                                        </p:tgtEl>
                                      </p:cBhvr>
                                    </p:animEffect>
                                  </p:childTnLst>
                                </p:cTn>
                              </p:par>
                            </p:childTnLst>
                          </p:cTn>
                        </p:par>
                      </p:childTnLst>
                    </p:cTn>
                  </p:par>
                  <p:par>
                    <p:cTn id="223" fill="hold">
                      <p:stCondLst>
                        <p:cond delay="indefinite"/>
                      </p:stCondLst>
                      <p:childTnLst>
                        <p:par>
                          <p:cTn id="224" fill="hold">
                            <p:stCondLst>
                              <p:cond delay="0"/>
                            </p:stCondLst>
                            <p:childTnLst>
                              <p:par>
                                <p:cTn id="225" presetID="3" presetClass="entr" presetSubtype="10" fill="hold" grpId="0" nodeType="clickEffect">
                                  <p:stCondLst>
                                    <p:cond delay="0"/>
                                  </p:stCondLst>
                                  <p:childTnLst>
                                    <p:set>
                                      <p:cBhvr>
                                        <p:cTn id="226" dur="1" fill="hold">
                                          <p:stCondLst>
                                            <p:cond delay="0"/>
                                          </p:stCondLst>
                                        </p:cTn>
                                        <p:tgtEl>
                                          <p:spTgt spid="56"/>
                                        </p:tgtEl>
                                        <p:attrNameLst>
                                          <p:attrName>style.visibility</p:attrName>
                                        </p:attrNameLst>
                                      </p:cBhvr>
                                      <p:to>
                                        <p:strVal val="visible"/>
                                      </p:to>
                                    </p:set>
                                    <p:animEffect transition="in" filter="blinds(horizontal)">
                                      <p:cBhvr>
                                        <p:cTn id="22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9" grpId="2"/>
      <p:bldP spid="10" grpId="0"/>
      <p:bldP spid="10" grpId="1"/>
      <p:bldP spid="10" grpId="2"/>
      <p:bldP spid="27" grpId="0"/>
      <p:bldP spid="33" grpId="0"/>
      <p:bldP spid="38" grpId="0"/>
      <p:bldP spid="38" grpId="1"/>
      <p:bldP spid="38" grpId="2"/>
      <p:bldP spid="39" grpId="0"/>
      <p:bldP spid="40" grpId="0"/>
      <p:bldP spid="41" grpId="0"/>
      <p:bldP spid="42" grpId="0" animBg="1"/>
      <p:bldP spid="43" grpId="0"/>
      <p:bldP spid="44" grpId="0"/>
      <p:bldP spid="45" grpId="0"/>
      <p:bldP spid="47" grpId="0"/>
      <p:bldP spid="48" grpId="0"/>
      <p:bldP spid="49" grpId="0"/>
      <p:bldP spid="50" grpId="0" animBg="1"/>
      <p:bldP spid="51" grpId="0" animBg="1"/>
      <p:bldP spid="52" grpId="0"/>
      <p:bldP spid="53" grpId="0"/>
      <p:bldP spid="54" grpId="0"/>
      <p:bldP spid="55" grpId="0"/>
      <p:bldP spid="56" grpId="0"/>
      <p:bldP spid="57" grpId="0" animBg="1"/>
      <p:bldP spid="58" grpId="0" animBg="1"/>
      <p:bldP spid="59" grpId="0"/>
      <p:bldP spid="60" grpId="0"/>
      <p:bldP spid="63" grpId="0"/>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5334000" y="2667000"/>
            <a:ext cx="404278" cy="307777"/>
          </a:xfrm>
          <a:prstGeom prst="rect">
            <a:avLst/>
          </a:prstGeom>
          <a:noFill/>
        </p:spPr>
        <p:txBody>
          <a:bodyPr wrap="none" rtlCol="0">
            <a:spAutoFit/>
          </a:bodyPr>
          <a:lstStyle/>
          <a:p>
            <a:r>
              <a:rPr lang="en-GB" sz="1400" dirty="0">
                <a:latin typeface="Comic Sans MS" panose="030F0702030302020204" pitchFamily="66" charset="0"/>
              </a:rPr>
              <a:t>1m</a:t>
            </a:r>
          </a:p>
        </p:txBody>
      </p: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5181600"/>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One end of a light elastic string, of natural length 0.5m and modulus of elasticity 20N, is attached to a fixed point A. The other end of the string is attached to a particle of mass 2kg. The particle is held at a point that is 1.5m below A and released from rest. Find:</a:t>
            </a:r>
          </a:p>
          <a:p>
            <a:pPr marL="0" indent="0" algn="ctr">
              <a:buNone/>
            </a:pPr>
            <a:endParaRPr lang="en-GB" sz="1400" dirty="0">
              <a:latin typeface="Comic Sans MS" pitchFamily="66" charset="0"/>
            </a:endParaRPr>
          </a:p>
          <a:p>
            <a:pPr algn="ctr">
              <a:buAutoNum type="alphaLcParenR"/>
            </a:pPr>
            <a:r>
              <a:rPr lang="en-GB" sz="1400" dirty="0">
                <a:latin typeface="Comic Sans MS" pitchFamily="66" charset="0"/>
              </a:rPr>
              <a:t>The initial acceleration of the particle </a:t>
            </a:r>
            <a:r>
              <a:rPr lang="en-GB" sz="1400" dirty="0">
                <a:latin typeface="Comic Sans MS" pitchFamily="66" charset="0"/>
                <a:sym typeface="Wingdings" panose="05000000000000000000" pitchFamily="2" charset="2"/>
              </a:rPr>
              <a:t> </a:t>
            </a:r>
            <a:r>
              <a:rPr lang="en-GB" sz="1400" dirty="0">
                <a:solidFill>
                  <a:srgbClr val="FF0000"/>
                </a:solidFill>
                <a:latin typeface="Comic Sans MS" pitchFamily="66" charset="0"/>
                <a:sym typeface="Wingdings" panose="05000000000000000000" pitchFamily="2" charset="2"/>
              </a:rPr>
              <a:t>10.2ms</a:t>
            </a:r>
            <a:r>
              <a:rPr lang="en-GB" sz="1400" baseline="30000" dirty="0">
                <a:solidFill>
                  <a:srgbClr val="FF0000"/>
                </a:solidFill>
                <a:latin typeface="Comic Sans MS" pitchFamily="66" charset="0"/>
                <a:sym typeface="Wingdings" panose="05000000000000000000" pitchFamily="2" charset="2"/>
              </a:rPr>
              <a:t>-2</a:t>
            </a:r>
            <a:endParaRPr lang="en-GB" sz="1400" baseline="30000" dirty="0">
              <a:solidFill>
                <a:srgbClr val="FF0000"/>
              </a:solidFill>
              <a:latin typeface="Comic Sans MS" pitchFamily="66" charset="0"/>
            </a:endParaRPr>
          </a:p>
          <a:p>
            <a:pPr algn="ctr">
              <a:buAutoNum type="alphaLcParenR"/>
            </a:pPr>
            <a:endParaRPr lang="en-GB" sz="1400" dirty="0">
              <a:latin typeface="Comic Sans MS" pitchFamily="66" charset="0"/>
            </a:endParaRPr>
          </a:p>
          <a:p>
            <a:pPr algn="ctr">
              <a:buAutoNum type="alphaLcParenR"/>
            </a:pPr>
            <a:r>
              <a:rPr lang="en-GB" sz="1400" dirty="0">
                <a:latin typeface="Comic Sans MS" pitchFamily="66" charset="0"/>
              </a:rPr>
              <a:t>The length of the string when the particle reaches its maximum speed</a:t>
            </a:r>
          </a:p>
          <a:p>
            <a:pPr algn="ctr">
              <a:buAutoNum type="alphaLcParenR"/>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The particle will reach its maximum speed when its acceleration is 0…</a:t>
            </a:r>
            <a:endParaRPr lang="en-GB" sz="1400" dirty="0">
              <a:latin typeface="Comic Sans MS" pitchFamily="66" charset="0"/>
            </a:endParaRP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422569" y="1740725"/>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7369" y="3264725"/>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22569" y="2655125"/>
            <a:ext cx="306494" cy="307777"/>
          </a:xfrm>
          <a:prstGeom prst="rect">
            <a:avLst/>
          </a:prstGeom>
          <a:noFill/>
        </p:spPr>
        <p:txBody>
          <a:bodyPr wrap="none" rtlCol="0">
            <a:spAutoFit/>
          </a:bodyPr>
          <a:lstStyle/>
          <a:p>
            <a:r>
              <a:rPr lang="en-GB" sz="1400" dirty="0">
                <a:latin typeface="Comic Sans MS" panose="030F0702030302020204" pitchFamily="66" charset="0"/>
              </a:rPr>
              <a:t>T</a:t>
            </a:r>
            <a:endParaRPr lang="en-GB" sz="1400" baseline="-25000" dirty="0">
              <a:latin typeface="Comic Sans MS" panose="030F0702030302020204" pitchFamily="66" charset="0"/>
            </a:endParaRPr>
          </a:p>
        </p:txBody>
      </p:sp>
      <p:sp>
        <p:nvSpPr>
          <p:cNvPr id="10" name="TextBox 9"/>
          <p:cNvSpPr txBox="1"/>
          <p:nvPr/>
        </p:nvSpPr>
        <p:spPr>
          <a:xfrm>
            <a:off x="4498769" y="3721925"/>
            <a:ext cx="388248" cy="307777"/>
          </a:xfrm>
          <a:prstGeom prst="rect">
            <a:avLst/>
          </a:prstGeom>
          <a:noFill/>
        </p:spPr>
        <p:txBody>
          <a:bodyPr wrap="none" rtlCol="0">
            <a:spAutoFit/>
          </a:bodyPr>
          <a:lstStyle/>
          <a:p>
            <a:r>
              <a:rPr lang="en-GB" sz="1400" dirty="0">
                <a:latin typeface="Comic Sans MS" panose="030F0702030302020204" pitchFamily="66" charset="0"/>
              </a:rPr>
              <a:t>2g</a:t>
            </a:r>
            <a:endParaRPr lang="en-GB" sz="1400" baseline="-25000" dirty="0">
              <a:latin typeface="Comic Sans MS" panose="030F0702030302020204" pitchFamily="66" charset="0"/>
            </a:endParaRPr>
          </a:p>
        </p:txBody>
      </p:sp>
      <p:grpSp>
        <p:nvGrpSpPr>
          <p:cNvPr id="11" name="Group 10"/>
          <p:cNvGrpSpPr/>
          <p:nvPr/>
        </p:nvGrpSpPr>
        <p:grpSpPr>
          <a:xfrm>
            <a:off x="4651169" y="1664525"/>
            <a:ext cx="152400" cy="152400"/>
            <a:chOff x="5486400" y="3048000"/>
            <a:chExt cx="152400" cy="152400"/>
          </a:xfrm>
        </p:grpSpPr>
        <p:cxnSp>
          <p:nvCxnSpPr>
            <p:cNvPr id="12" name="Straight Connector 11"/>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4724400" y="1752600"/>
            <a:ext cx="2969" cy="1512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24400" y="27432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334000" y="2362200"/>
            <a:ext cx="0" cy="9144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334000" y="17526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34000" y="1905000"/>
            <a:ext cx="587020" cy="307777"/>
          </a:xfrm>
          <a:prstGeom prst="rect">
            <a:avLst/>
          </a:prstGeom>
          <a:noFill/>
        </p:spPr>
        <p:txBody>
          <a:bodyPr wrap="none" rtlCol="0">
            <a:spAutoFit/>
          </a:bodyPr>
          <a:lstStyle/>
          <a:p>
            <a:r>
              <a:rPr lang="en-GB" sz="1400" dirty="0">
                <a:latin typeface="Comic Sans MS" panose="030F0702030302020204" pitchFamily="66" charset="0"/>
              </a:rPr>
              <a:t>0.5m</a:t>
            </a:r>
          </a:p>
        </p:txBody>
      </p:sp>
      <p:sp>
        <p:nvSpPr>
          <p:cNvPr id="33" name="TextBox 32"/>
          <p:cNvSpPr txBox="1"/>
          <p:nvPr/>
        </p:nvSpPr>
        <p:spPr>
          <a:xfrm>
            <a:off x="5410200" y="2667000"/>
            <a:ext cx="279244" cy="307777"/>
          </a:xfrm>
          <a:prstGeom prst="rect">
            <a:avLst/>
          </a:prstGeom>
          <a:noFill/>
        </p:spPr>
        <p:txBody>
          <a:bodyPr wrap="none" rtlCol="0">
            <a:spAutoFit/>
          </a:bodyPr>
          <a:lstStyle/>
          <a:p>
            <a:r>
              <a:rPr lang="en-GB" sz="1400" dirty="0">
                <a:latin typeface="Comic Sans MS" panose="030F0702030302020204" pitchFamily="66" charset="0"/>
              </a:rPr>
              <a:t>?</a:t>
            </a:r>
          </a:p>
        </p:txBody>
      </p:sp>
      <p:cxnSp>
        <p:nvCxnSpPr>
          <p:cNvPr id="35" name="Straight Connector 34"/>
          <p:cNvCxnSpPr/>
          <p:nvPr/>
        </p:nvCxnSpPr>
        <p:spPr>
          <a:xfrm flipV="1">
            <a:off x="4191000" y="25146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191000" y="27432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86200" y="2667000"/>
            <a:ext cx="276038" cy="307777"/>
          </a:xfrm>
          <a:prstGeom prst="rect">
            <a:avLst/>
          </a:prstGeom>
          <a:noFill/>
        </p:spPr>
        <p:txBody>
          <a:bodyPr wrap="none" rtlCol="0">
            <a:spAutoFit/>
          </a:bodyPr>
          <a:lstStyle/>
          <a:p>
            <a:r>
              <a:rPr lang="en-GB" sz="14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46" name="TextBox 4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sp>
        <p:nvSpPr>
          <p:cNvPr id="63" name="TextBox 62"/>
          <p:cNvSpPr txBox="1"/>
          <p:nvPr/>
        </p:nvSpPr>
        <p:spPr>
          <a:xfrm>
            <a:off x="4574969" y="1346860"/>
            <a:ext cx="316112" cy="307777"/>
          </a:xfrm>
          <a:prstGeom prst="rect">
            <a:avLst/>
          </a:prstGeom>
          <a:noFill/>
        </p:spPr>
        <p:txBody>
          <a:bodyPr wrap="none" rtlCol="0">
            <a:spAutoFit/>
          </a:bodyPr>
          <a:lstStyle/>
          <a:p>
            <a:r>
              <a:rPr lang="en-GB" sz="1400" dirty="0">
                <a:latin typeface="Comic Sans MS" panose="030F0702030302020204" pitchFamily="66" charset="0"/>
              </a:rPr>
              <a:t>A</a:t>
            </a:r>
            <a:endParaRPr lang="en-GB" sz="1400" baseline="-25000" dirty="0">
              <a:latin typeface="Comic Sans MS" panose="030F0702030302020204" pitchFamily="66" charset="0"/>
            </a:endParaRPr>
          </a:p>
        </p:txBody>
      </p:sp>
      <p:sp>
        <p:nvSpPr>
          <p:cNvPr id="20" name="Oval 19"/>
          <p:cNvSpPr/>
          <p:nvPr/>
        </p:nvSpPr>
        <p:spPr>
          <a:xfrm>
            <a:off x="4651169" y="318852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4114800" y="4267200"/>
            <a:ext cx="1818126" cy="307777"/>
          </a:xfrm>
          <a:prstGeom prst="rect">
            <a:avLst/>
          </a:prstGeom>
          <a:noFill/>
        </p:spPr>
        <p:txBody>
          <a:bodyPr wrap="none" rtlCol="0">
            <a:spAutoFit/>
          </a:bodyPr>
          <a:lstStyle/>
          <a:p>
            <a:r>
              <a:rPr lang="en-GB" sz="1400" u="sng" dirty="0">
                <a:latin typeface="Comic Sans MS" panose="030F0702030302020204" pitchFamily="66" charset="0"/>
              </a:rPr>
              <a:t>Resolving Vertically</a:t>
            </a:r>
          </a:p>
        </p:txBody>
      </p:sp>
      <mc:AlternateContent xmlns:mc="http://schemas.openxmlformats.org/markup-compatibility/2006" xmlns:a14="http://schemas.microsoft.com/office/drawing/2010/main">
        <mc:Choice Requires="a14">
          <p:sp>
            <p:nvSpPr>
              <p:cNvPr id="29" name="TextBox 28"/>
              <p:cNvSpPr txBox="1"/>
              <p:nvPr/>
            </p:nvSpPr>
            <p:spPr>
              <a:xfrm>
                <a:off x="4495800" y="4724400"/>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𝐹</m:t>
                      </m:r>
                      <m:r>
                        <a:rPr lang="en-GB" sz="1400" b="0" i="1" smtClean="0">
                          <a:latin typeface="Cambria Math"/>
                        </a:rPr>
                        <m:t>=</m:t>
                      </m:r>
                      <m:r>
                        <a:rPr lang="en-GB" sz="1400" b="0" i="1" smtClean="0">
                          <a:latin typeface="Cambria Math"/>
                        </a:rPr>
                        <m:t>𝑚𝑎</m:t>
                      </m:r>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495800" y="4724400"/>
                <a:ext cx="829586" cy="307777"/>
              </a:xfrm>
              <a:prstGeom prst="rect">
                <a:avLst/>
              </a:prstGeom>
              <a:blipFill rotWithShape="1">
                <a:blip r:embed="rId4"/>
                <a:stretch>
                  <a:fillRect/>
                </a:stretch>
              </a:blipFill>
            </p:spPr>
            <p:txBody>
              <a:bodyPr/>
              <a:lstStyle/>
              <a:p>
                <a:r>
                  <a:rPr lang="en-GB">
                    <a:noFill/>
                  </a:rPr>
                  <a:t> </a:t>
                </a:r>
              </a:p>
            </p:txBody>
          </p:sp>
        </mc:Fallback>
      </mc:AlternateContent>
      <p:sp>
        <p:nvSpPr>
          <p:cNvPr id="30" name="Arc 29"/>
          <p:cNvSpPr/>
          <p:nvPr/>
        </p:nvSpPr>
        <p:spPr>
          <a:xfrm>
            <a:off x="5181600" y="4876800"/>
            <a:ext cx="304800" cy="4572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5410200" y="4800600"/>
            <a:ext cx="1828800"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 we want ‘a’ to equal 0</a:t>
            </a:r>
          </a:p>
        </p:txBody>
      </p:sp>
      <mc:AlternateContent xmlns:mc="http://schemas.openxmlformats.org/markup-compatibility/2006" xmlns:a14="http://schemas.microsoft.com/office/drawing/2010/main">
        <mc:Choice Requires="a14">
          <p:sp>
            <p:nvSpPr>
              <p:cNvPr id="32" name="TextBox 31"/>
              <p:cNvSpPr txBox="1"/>
              <p:nvPr/>
            </p:nvSpPr>
            <p:spPr>
              <a:xfrm>
                <a:off x="4038600" y="5181600"/>
                <a:ext cx="11430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−2</m:t>
                      </m:r>
                      <m:r>
                        <a:rPr lang="en-GB" sz="1400" b="0" i="1" smtClean="0">
                          <a:latin typeface="Cambria Math"/>
                        </a:rPr>
                        <m:t>𝑔</m:t>
                      </m:r>
                      <m:r>
                        <a:rPr lang="en-GB" sz="1400" b="0" i="1" smtClean="0">
                          <a:latin typeface="Cambria Math"/>
                        </a:rPr>
                        <m:t>=0</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038600" y="5181600"/>
                <a:ext cx="1143000" cy="307777"/>
              </a:xfrm>
              <a:prstGeom prst="rect">
                <a:avLst/>
              </a:prstGeom>
              <a:blipFill rotWithShape="1">
                <a:blip r:embed="rId5"/>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4419600" y="56388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=2</m:t>
                      </m:r>
                      <m:r>
                        <a:rPr lang="en-GB" sz="1400" b="0" i="1" smtClean="0">
                          <a:latin typeface="Cambria Math"/>
                        </a:rPr>
                        <m:t>𝑔</m:t>
                      </m:r>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4419600" y="5638800"/>
                <a:ext cx="914400" cy="307777"/>
              </a:xfrm>
              <a:prstGeom prst="rect">
                <a:avLst/>
              </a:prstGeom>
              <a:blipFill rotWithShape="1">
                <a:blip r:embed="rId6"/>
                <a:stretch>
                  <a:fillRect b="-6000"/>
                </a:stretch>
              </a:blipFill>
            </p:spPr>
            <p:txBody>
              <a:bodyPr/>
              <a:lstStyle/>
              <a:p>
                <a:r>
                  <a:rPr lang="en-GB">
                    <a:noFill/>
                  </a:rPr>
                  <a:t> </a:t>
                </a:r>
              </a:p>
            </p:txBody>
          </p:sp>
        </mc:Fallback>
      </mc:AlternateContent>
      <p:sp>
        <p:nvSpPr>
          <p:cNvPr id="39" name="Arc 38"/>
          <p:cNvSpPr/>
          <p:nvPr/>
        </p:nvSpPr>
        <p:spPr>
          <a:xfrm>
            <a:off x="5181600" y="5410200"/>
            <a:ext cx="304800" cy="4572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TextBox 39"/>
          <p:cNvSpPr txBox="1"/>
          <p:nvPr/>
        </p:nvSpPr>
        <p:spPr>
          <a:xfrm>
            <a:off x="5486400" y="5486400"/>
            <a:ext cx="1066800"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Rearrange</a:t>
            </a:r>
          </a:p>
        </p:txBody>
      </p:sp>
      <p:sp>
        <p:nvSpPr>
          <p:cNvPr id="41" name="TextBox 40"/>
          <p:cNvSpPr txBox="1"/>
          <p:nvPr/>
        </p:nvSpPr>
        <p:spPr>
          <a:xfrm>
            <a:off x="4724400" y="6104492"/>
            <a:ext cx="2819400" cy="738664"/>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So the particle will be at its maximum speed when the Tension in the string is 2g</a:t>
            </a:r>
          </a:p>
        </p:txBody>
      </p:sp>
      <mc:AlternateContent xmlns:mc="http://schemas.openxmlformats.org/markup-compatibility/2006" xmlns:a14="http://schemas.microsoft.com/office/drawing/2010/main">
        <mc:Choice Requires="a14">
          <p:sp>
            <p:nvSpPr>
              <p:cNvPr id="42" name="TextBox 41"/>
              <p:cNvSpPr txBox="1"/>
              <p:nvPr/>
            </p:nvSpPr>
            <p:spPr>
              <a:xfrm>
                <a:off x="7010400" y="17526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=2</m:t>
                      </m:r>
                      <m:r>
                        <a:rPr lang="en-GB" sz="1400" b="0" i="1" smtClean="0">
                          <a:latin typeface="Cambria Math"/>
                        </a:rPr>
                        <m:t>𝑔</m:t>
                      </m:r>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7010400" y="1752600"/>
                <a:ext cx="914400" cy="307777"/>
              </a:xfrm>
              <a:prstGeom prst="rect">
                <a:avLst/>
              </a:prstGeom>
              <a:blipFill rotWithShape="1">
                <a:blip r:embed="rId7"/>
                <a:stretch>
                  <a:fillRect b="-4000"/>
                </a:stretch>
              </a:blipFill>
            </p:spPr>
            <p:txBody>
              <a:bodyPr/>
              <a:lstStyle/>
              <a:p>
                <a:r>
                  <a:rPr lang="en-GB">
                    <a:noFill/>
                  </a:rPr>
                  <a:t> </a:t>
                </a:r>
              </a:p>
            </p:txBody>
          </p:sp>
        </mc:Fallback>
      </mc:AlternateContent>
      <p:sp>
        <p:nvSpPr>
          <p:cNvPr id="43" name="TextBox 42"/>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spTree>
    <p:extLst>
      <p:ext uri="{BB962C8B-B14F-4D97-AF65-F5344CB8AC3E}">
        <p14:creationId xmlns:p14="http://schemas.microsoft.com/office/powerpoint/2010/main" val="268586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linds(horizontal)">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linds(horizont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500" fill="hold"/>
                                        <p:tgtEl>
                                          <p:spTgt spid="8"/>
                                        </p:tgtEl>
                                        <p:attrNameLst>
                                          <p:attrName>stroke.color</p:attrName>
                                        </p:attrNameLst>
                                      </p:cBhvr>
                                      <p:to>
                                        <a:schemeClr val="hlink"/>
                                      </p:to>
                                    </p:animClr>
                                    <p:set>
                                      <p:cBhvr>
                                        <p:cTn id="32" dur="500" fill="hold"/>
                                        <p:tgtEl>
                                          <p:spTgt spid="8"/>
                                        </p:tgtEl>
                                        <p:attrNameLst>
                                          <p:attrName>stroke.on</p:attrName>
                                        </p:attrNameLst>
                                      </p:cBhvr>
                                      <p:to>
                                        <p:strVal val="true"/>
                                      </p:to>
                                    </p:set>
                                  </p:childTnLst>
                                </p:cTn>
                              </p:par>
                              <p:par>
                                <p:cTn id="33" presetID="7" presetClass="emph" presetSubtype="2" fill="hold" nodeType="withEffect">
                                  <p:stCondLst>
                                    <p:cond delay="0"/>
                                  </p:stCondLst>
                                  <p:childTnLst>
                                    <p:animClr clrSpc="rgb" dir="cw">
                                      <p:cBhvr>
                                        <p:cTn id="34" dur="500" fill="hold"/>
                                        <p:tgtEl>
                                          <p:spTgt spid="24"/>
                                        </p:tgtEl>
                                        <p:attrNameLst>
                                          <p:attrName>stroke.color</p:attrName>
                                        </p:attrNameLst>
                                      </p:cBhvr>
                                      <p:to>
                                        <a:schemeClr val="hlink"/>
                                      </p:to>
                                    </p:animClr>
                                    <p:set>
                                      <p:cBhvr>
                                        <p:cTn id="35" dur="500" fill="hold"/>
                                        <p:tgtEl>
                                          <p:spTgt spid="24"/>
                                        </p:tgtEl>
                                        <p:attrNameLst>
                                          <p:attrName>stroke.on</p:attrName>
                                        </p:attrNameLst>
                                      </p:cBhvr>
                                      <p:to>
                                        <p:strVal val="true"/>
                                      </p:to>
                                    </p:set>
                                  </p:childTnLst>
                                </p:cTn>
                              </p:par>
                              <p:par>
                                <p:cTn id="36" presetID="7" presetClass="emph" presetSubtype="2" fill="hold" nodeType="withEffect">
                                  <p:stCondLst>
                                    <p:cond delay="0"/>
                                  </p:stCondLst>
                                  <p:childTnLst>
                                    <p:animClr clrSpc="rgb" dir="cw">
                                      <p:cBhvr>
                                        <p:cTn id="37" dur="500" fill="hold"/>
                                        <p:tgtEl>
                                          <p:spTgt spid="35"/>
                                        </p:tgtEl>
                                        <p:attrNameLst>
                                          <p:attrName>stroke.color</p:attrName>
                                        </p:attrNameLst>
                                      </p:cBhvr>
                                      <p:to>
                                        <a:schemeClr val="hlink"/>
                                      </p:to>
                                    </p:animClr>
                                    <p:set>
                                      <p:cBhvr>
                                        <p:cTn id="38" dur="500" fill="hold"/>
                                        <p:tgtEl>
                                          <p:spTgt spid="35"/>
                                        </p:tgtEl>
                                        <p:attrNameLst>
                                          <p:attrName>stroke.on</p:attrName>
                                        </p:attrNameLst>
                                      </p:cBhvr>
                                      <p:to>
                                        <p:strVal val="true"/>
                                      </p:to>
                                    </p:set>
                                  </p:childTnLst>
                                </p:cTn>
                              </p:par>
                              <p:par>
                                <p:cTn id="39" presetID="7" presetClass="emph" presetSubtype="2" fill="hold" nodeType="withEffect">
                                  <p:stCondLst>
                                    <p:cond delay="0"/>
                                  </p:stCondLst>
                                  <p:childTnLst>
                                    <p:animClr clrSpc="rgb" dir="cw">
                                      <p:cBhvr>
                                        <p:cTn id="40" dur="500" fill="hold"/>
                                        <p:tgtEl>
                                          <p:spTgt spid="36"/>
                                        </p:tgtEl>
                                        <p:attrNameLst>
                                          <p:attrName>stroke.color</p:attrName>
                                        </p:attrNameLst>
                                      </p:cBhvr>
                                      <p:to>
                                        <a:schemeClr val="hlink"/>
                                      </p:to>
                                    </p:animClr>
                                    <p:set>
                                      <p:cBhvr>
                                        <p:cTn id="41" dur="500" fill="hold"/>
                                        <p:tgtEl>
                                          <p:spTgt spid="36"/>
                                        </p:tgtEl>
                                        <p:attrNameLst>
                                          <p:attrName>stroke.on</p:attrName>
                                        </p:attrNameLst>
                                      </p:cBhvr>
                                      <p:to>
                                        <p:strVal val="true"/>
                                      </p:to>
                                    </p:set>
                                  </p:childTnLst>
                                </p:cTn>
                              </p:par>
                              <p:par>
                                <p:cTn id="42" presetID="3" presetClass="emph" presetSubtype="2" fill="hold" grpId="0" nodeType="withEffect">
                                  <p:stCondLst>
                                    <p:cond delay="0"/>
                                  </p:stCondLst>
                                  <p:childTnLst>
                                    <p:animClr clrSpc="rgb" dir="cw">
                                      <p:cBhvr override="childStyle">
                                        <p:cTn id="43" dur="500" fill="hold"/>
                                        <p:tgtEl>
                                          <p:spTgt spid="10"/>
                                        </p:tgtEl>
                                        <p:attrNameLst>
                                          <p:attrName>style.color</p:attrName>
                                        </p:attrNameLst>
                                      </p:cBhvr>
                                      <p:to>
                                        <a:schemeClr val="hlink"/>
                                      </p:to>
                                    </p:animClr>
                                  </p:childTnLst>
                                </p:cTn>
                              </p:par>
                              <p:par>
                                <p:cTn id="44" presetID="3" presetClass="emph" presetSubtype="2" fill="hold" grpId="0" nodeType="withEffect">
                                  <p:stCondLst>
                                    <p:cond delay="0"/>
                                  </p:stCondLst>
                                  <p:childTnLst>
                                    <p:animClr clrSpc="rgb" dir="cw">
                                      <p:cBhvr override="childStyle">
                                        <p:cTn id="45" dur="500" fill="hold"/>
                                        <p:tgtEl>
                                          <p:spTgt spid="9"/>
                                        </p:tgtEl>
                                        <p:attrNameLst>
                                          <p:attrName>style.color</p:attrName>
                                        </p:attrNameLst>
                                      </p:cBhvr>
                                      <p:to>
                                        <a:schemeClr val="hlink"/>
                                      </p:to>
                                    </p:animClr>
                                  </p:childTnLst>
                                </p:cTn>
                              </p:par>
                              <p:par>
                                <p:cTn id="46" presetID="3" presetClass="emph" presetSubtype="2" fill="hold" grpId="0" nodeType="withEffect">
                                  <p:stCondLst>
                                    <p:cond delay="0"/>
                                  </p:stCondLst>
                                  <p:childTnLst>
                                    <p:animClr clrSpc="rgb" dir="cw">
                                      <p:cBhvr override="childStyle">
                                        <p:cTn id="47" dur="500" fill="hold"/>
                                        <p:tgtEl>
                                          <p:spTgt spid="38"/>
                                        </p:tgtEl>
                                        <p:attrNameLst>
                                          <p:attrName>style.color</p:attrName>
                                        </p:attrNameLst>
                                      </p:cBhvr>
                                      <p:to>
                                        <a:schemeClr val="hlink"/>
                                      </p:to>
                                    </p:animClr>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linds(horizontal)">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linds(horizontal)">
                                      <p:cBhvr>
                                        <p:cTn id="62" dur="5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linds(horizontal)">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blinds(horizontal)">
                                      <p:cBhvr>
                                        <p:cTn id="77" dur="500"/>
                                        <p:tgtEl>
                                          <p:spTgt spid="3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blinds(horizontal)">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blinds(horizontal)">
                                      <p:cBhvr>
                                        <p:cTn id="87" dur="500"/>
                                        <p:tgtEl>
                                          <p:spTgt spid="42"/>
                                        </p:tgtEl>
                                      </p:cBhvr>
                                    </p:animEffect>
                                  </p:childTnLst>
                                </p:cTn>
                              </p:par>
                            </p:childTnLst>
                          </p:cTn>
                        </p:par>
                      </p:childTnLst>
                    </p:cTn>
                  </p:par>
                  <p:par>
                    <p:cTn id="88" fill="hold">
                      <p:stCondLst>
                        <p:cond delay="indefinite"/>
                      </p:stCondLst>
                      <p:childTnLst>
                        <p:par>
                          <p:cTn id="89" fill="hold">
                            <p:stCondLst>
                              <p:cond delay="0"/>
                            </p:stCondLst>
                            <p:childTnLst>
                              <p:par>
                                <p:cTn id="90" presetID="7" presetClass="emph" presetSubtype="2" fill="hold" nodeType="clickEffect">
                                  <p:stCondLst>
                                    <p:cond delay="0"/>
                                  </p:stCondLst>
                                  <p:childTnLst>
                                    <p:animClr clrSpc="rgb" dir="cw">
                                      <p:cBhvr>
                                        <p:cTn id="91" dur="500" fill="hold"/>
                                        <p:tgtEl>
                                          <p:spTgt spid="8"/>
                                        </p:tgtEl>
                                        <p:attrNameLst>
                                          <p:attrName>stroke.color</p:attrName>
                                        </p:attrNameLst>
                                      </p:cBhvr>
                                      <p:to>
                                        <a:schemeClr val="tx1"/>
                                      </p:to>
                                    </p:animClr>
                                    <p:set>
                                      <p:cBhvr>
                                        <p:cTn id="92" dur="500" fill="hold"/>
                                        <p:tgtEl>
                                          <p:spTgt spid="8"/>
                                        </p:tgtEl>
                                        <p:attrNameLst>
                                          <p:attrName>stroke.on</p:attrName>
                                        </p:attrNameLst>
                                      </p:cBhvr>
                                      <p:to>
                                        <p:strVal val="true"/>
                                      </p:to>
                                    </p:set>
                                  </p:childTnLst>
                                </p:cTn>
                              </p:par>
                              <p:par>
                                <p:cTn id="93" presetID="7" presetClass="emph" presetSubtype="2" fill="hold" nodeType="withEffect">
                                  <p:stCondLst>
                                    <p:cond delay="0"/>
                                  </p:stCondLst>
                                  <p:childTnLst>
                                    <p:animClr clrSpc="rgb" dir="cw">
                                      <p:cBhvr>
                                        <p:cTn id="94" dur="500" fill="hold"/>
                                        <p:tgtEl>
                                          <p:spTgt spid="24"/>
                                        </p:tgtEl>
                                        <p:attrNameLst>
                                          <p:attrName>stroke.color</p:attrName>
                                        </p:attrNameLst>
                                      </p:cBhvr>
                                      <p:to>
                                        <a:schemeClr val="tx1"/>
                                      </p:to>
                                    </p:animClr>
                                    <p:set>
                                      <p:cBhvr>
                                        <p:cTn id="95" dur="500" fill="hold"/>
                                        <p:tgtEl>
                                          <p:spTgt spid="24"/>
                                        </p:tgtEl>
                                        <p:attrNameLst>
                                          <p:attrName>stroke.on</p:attrName>
                                        </p:attrNameLst>
                                      </p:cBhvr>
                                      <p:to>
                                        <p:strVal val="true"/>
                                      </p:to>
                                    </p:set>
                                  </p:childTnLst>
                                </p:cTn>
                              </p:par>
                              <p:par>
                                <p:cTn id="96" presetID="7" presetClass="emph" presetSubtype="2" fill="hold" nodeType="withEffect">
                                  <p:stCondLst>
                                    <p:cond delay="0"/>
                                  </p:stCondLst>
                                  <p:childTnLst>
                                    <p:animClr clrSpc="rgb" dir="cw">
                                      <p:cBhvr>
                                        <p:cTn id="97" dur="500" fill="hold"/>
                                        <p:tgtEl>
                                          <p:spTgt spid="35"/>
                                        </p:tgtEl>
                                        <p:attrNameLst>
                                          <p:attrName>stroke.color</p:attrName>
                                        </p:attrNameLst>
                                      </p:cBhvr>
                                      <p:to>
                                        <a:schemeClr val="tx1"/>
                                      </p:to>
                                    </p:animClr>
                                    <p:set>
                                      <p:cBhvr>
                                        <p:cTn id="98" dur="500" fill="hold"/>
                                        <p:tgtEl>
                                          <p:spTgt spid="35"/>
                                        </p:tgtEl>
                                        <p:attrNameLst>
                                          <p:attrName>stroke.on</p:attrName>
                                        </p:attrNameLst>
                                      </p:cBhvr>
                                      <p:to>
                                        <p:strVal val="true"/>
                                      </p:to>
                                    </p:set>
                                  </p:childTnLst>
                                </p:cTn>
                              </p:par>
                              <p:par>
                                <p:cTn id="99" presetID="7" presetClass="emph" presetSubtype="2" fill="hold" nodeType="withEffect">
                                  <p:stCondLst>
                                    <p:cond delay="0"/>
                                  </p:stCondLst>
                                  <p:childTnLst>
                                    <p:animClr clrSpc="rgb" dir="cw">
                                      <p:cBhvr>
                                        <p:cTn id="100" dur="500" fill="hold"/>
                                        <p:tgtEl>
                                          <p:spTgt spid="36"/>
                                        </p:tgtEl>
                                        <p:attrNameLst>
                                          <p:attrName>stroke.color</p:attrName>
                                        </p:attrNameLst>
                                      </p:cBhvr>
                                      <p:to>
                                        <a:schemeClr val="tx1"/>
                                      </p:to>
                                    </p:animClr>
                                    <p:set>
                                      <p:cBhvr>
                                        <p:cTn id="101" dur="500" fill="hold"/>
                                        <p:tgtEl>
                                          <p:spTgt spid="36"/>
                                        </p:tgtEl>
                                        <p:attrNameLst>
                                          <p:attrName>stroke.on</p:attrName>
                                        </p:attrNameLst>
                                      </p:cBhvr>
                                      <p:to>
                                        <p:strVal val="true"/>
                                      </p:to>
                                    </p:set>
                                  </p:childTnLst>
                                </p:cTn>
                              </p:par>
                              <p:par>
                                <p:cTn id="102" presetID="3" presetClass="emph" presetSubtype="2" fill="hold" grpId="1" nodeType="withEffect">
                                  <p:stCondLst>
                                    <p:cond delay="0"/>
                                  </p:stCondLst>
                                  <p:childTnLst>
                                    <p:animClr clrSpc="rgb" dir="cw">
                                      <p:cBhvr override="childStyle">
                                        <p:cTn id="103" dur="500" fill="hold"/>
                                        <p:tgtEl>
                                          <p:spTgt spid="10"/>
                                        </p:tgtEl>
                                        <p:attrNameLst>
                                          <p:attrName>style.color</p:attrName>
                                        </p:attrNameLst>
                                      </p:cBhvr>
                                      <p:to>
                                        <a:schemeClr val="tx1"/>
                                      </p:to>
                                    </p:animClr>
                                  </p:childTnLst>
                                </p:cTn>
                              </p:par>
                              <p:par>
                                <p:cTn id="104" presetID="3" presetClass="emph" presetSubtype="2" fill="hold" grpId="1" nodeType="withEffect">
                                  <p:stCondLst>
                                    <p:cond delay="0"/>
                                  </p:stCondLst>
                                  <p:childTnLst>
                                    <p:animClr clrSpc="rgb" dir="cw">
                                      <p:cBhvr override="childStyle">
                                        <p:cTn id="105" dur="500" fill="hold"/>
                                        <p:tgtEl>
                                          <p:spTgt spid="9"/>
                                        </p:tgtEl>
                                        <p:attrNameLst>
                                          <p:attrName>style.color</p:attrName>
                                        </p:attrNameLst>
                                      </p:cBhvr>
                                      <p:to>
                                        <a:schemeClr val="tx1"/>
                                      </p:to>
                                    </p:animClr>
                                  </p:childTnLst>
                                </p:cTn>
                              </p:par>
                              <p:par>
                                <p:cTn id="106" presetID="3" presetClass="emph" presetSubtype="2" fill="hold" grpId="1" nodeType="withEffect">
                                  <p:stCondLst>
                                    <p:cond delay="0"/>
                                  </p:stCondLst>
                                  <p:childTnLst>
                                    <p:animClr clrSpc="rgb" dir="cw">
                                      <p:cBhvr override="childStyle">
                                        <p:cTn id="107" dur="500" fill="hold"/>
                                        <p:tgtEl>
                                          <p:spTgt spid="38"/>
                                        </p:tgtEl>
                                        <p:attrNameLst>
                                          <p:attrName>style.color</p:attrName>
                                        </p:attrNameLst>
                                      </p:cBhvr>
                                      <p:to>
                                        <a:schemeClr val="tx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9" grpId="0"/>
      <p:bldP spid="9" grpId="1"/>
      <p:bldP spid="10" grpId="0"/>
      <p:bldP spid="10" grpId="1"/>
      <p:bldP spid="33" grpId="0"/>
      <p:bldP spid="38" grpId="0"/>
      <p:bldP spid="38" grpId="1"/>
      <p:bldP spid="28" grpId="0"/>
      <p:bldP spid="29" grpId="0"/>
      <p:bldP spid="30" grpId="0" animBg="1"/>
      <p:bldP spid="31" grpId="0"/>
      <p:bldP spid="32" grpId="0"/>
      <p:bldP spid="37" grpId="0"/>
      <p:bldP spid="39" grpId="0" animBg="1"/>
      <p:bldP spid="40" grpId="0"/>
      <p:bldP spid="41"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410200" y="2667000"/>
            <a:ext cx="279244" cy="307777"/>
          </a:xfrm>
          <a:prstGeom prst="rect">
            <a:avLst/>
          </a:prstGeom>
          <a:noFill/>
        </p:spPr>
        <p:txBody>
          <a:bodyPr wrap="none" rtlCol="0">
            <a:spAutoFit/>
          </a:bodyPr>
          <a:lstStyle/>
          <a:p>
            <a:r>
              <a:rPr lang="en-GB" sz="1400" dirty="0">
                <a:latin typeface="Comic Sans MS" panose="030F0702030302020204" pitchFamily="66" charset="0"/>
              </a:rPr>
              <a:t>?</a:t>
            </a:r>
          </a:p>
        </p:txBody>
      </p: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5181600"/>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One end of a light elastic string, of natural length 0.5m and modulus of elasticity 20N, is attached to a fixed point A. The other end of the string is attached to a particle of mass 2kg. The particle is held at a point that is 1.5m below A and released from rest. Find:</a:t>
            </a:r>
          </a:p>
          <a:p>
            <a:pPr marL="0" indent="0" algn="ctr">
              <a:buNone/>
            </a:pPr>
            <a:endParaRPr lang="en-GB" sz="1400" dirty="0">
              <a:latin typeface="Comic Sans MS" pitchFamily="66" charset="0"/>
            </a:endParaRPr>
          </a:p>
          <a:p>
            <a:pPr algn="ctr">
              <a:buAutoNum type="alphaLcParenR"/>
            </a:pPr>
            <a:r>
              <a:rPr lang="en-GB" sz="1400" dirty="0">
                <a:latin typeface="Comic Sans MS" pitchFamily="66" charset="0"/>
              </a:rPr>
              <a:t>The initial acceleration of the particle </a:t>
            </a:r>
            <a:r>
              <a:rPr lang="en-GB" sz="1400" dirty="0">
                <a:latin typeface="Comic Sans MS" pitchFamily="66" charset="0"/>
                <a:sym typeface="Wingdings" panose="05000000000000000000" pitchFamily="2" charset="2"/>
              </a:rPr>
              <a:t> </a:t>
            </a:r>
            <a:r>
              <a:rPr lang="en-GB" sz="1400" dirty="0">
                <a:solidFill>
                  <a:srgbClr val="FF0000"/>
                </a:solidFill>
                <a:latin typeface="Comic Sans MS" pitchFamily="66" charset="0"/>
                <a:sym typeface="Wingdings" panose="05000000000000000000" pitchFamily="2" charset="2"/>
              </a:rPr>
              <a:t>10.2ms</a:t>
            </a:r>
            <a:r>
              <a:rPr lang="en-GB" sz="1400" baseline="30000" dirty="0">
                <a:solidFill>
                  <a:srgbClr val="FF0000"/>
                </a:solidFill>
                <a:latin typeface="Comic Sans MS" pitchFamily="66" charset="0"/>
                <a:sym typeface="Wingdings" panose="05000000000000000000" pitchFamily="2" charset="2"/>
              </a:rPr>
              <a:t>-2</a:t>
            </a:r>
            <a:endParaRPr lang="en-GB" sz="1400" baseline="30000" dirty="0">
              <a:solidFill>
                <a:srgbClr val="FF0000"/>
              </a:solidFill>
              <a:latin typeface="Comic Sans MS" pitchFamily="66" charset="0"/>
            </a:endParaRPr>
          </a:p>
          <a:p>
            <a:pPr algn="ctr">
              <a:buAutoNum type="alphaLcParenR"/>
            </a:pPr>
            <a:endParaRPr lang="en-GB" sz="1400" dirty="0">
              <a:latin typeface="Comic Sans MS" pitchFamily="66" charset="0"/>
            </a:endParaRPr>
          </a:p>
          <a:p>
            <a:pPr algn="ctr">
              <a:buAutoNum type="alphaLcParenR"/>
            </a:pPr>
            <a:r>
              <a:rPr lang="en-GB" sz="1400" dirty="0">
                <a:latin typeface="Comic Sans MS" pitchFamily="66" charset="0"/>
              </a:rPr>
              <a:t>The length of the string when the particle reaches its maximum speed</a:t>
            </a:r>
          </a:p>
          <a:p>
            <a:pPr algn="ctr">
              <a:buAutoNum type="alphaLcParenR"/>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Now with this tension, use Hooke’s law to find the extension of the string</a:t>
            </a:r>
            <a:endParaRPr lang="en-GB" sz="1400" dirty="0">
              <a:latin typeface="Comic Sans MS" pitchFamily="66" charset="0"/>
            </a:endParaRP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422569" y="1740725"/>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7369" y="3264725"/>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22569" y="2655125"/>
            <a:ext cx="306494" cy="307777"/>
          </a:xfrm>
          <a:prstGeom prst="rect">
            <a:avLst/>
          </a:prstGeom>
          <a:noFill/>
        </p:spPr>
        <p:txBody>
          <a:bodyPr wrap="none" rtlCol="0">
            <a:spAutoFit/>
          </a:bodyPr>
          <a:lstStyle/>
          <a:p>
            <a:r>
              <a:rPr lang="en-GB" sz="1400" dirty="0">
                <a:latin typeface="Comic Sans MS" panose="030F0702030302020204" pitchFamily="66" charset="0"/>
              </a:rPr>
              <a:t>T</a:t>
            </a:r>
            <a:endParaRPr lang="en-GB" sz="1400" baseline="-25000" dirty="0">
              <a:latin typeface="Comic Sans MS" panose="030F0702030302020204" pitchFamily="66" charset="0"/>
            </a:endParaRPr>
          </a:p>
        </p:txBody>
      </p:sp>
      <p:grpSp>
        <p:nvGrpSpPr>
          <p:cNvPr id="11" name="Group 10"/>
          <p:cNvGrpSpPr/>
          <p:nvPr/>
        </p:nvGrpSpPr>
        <p:grpSpPr>
          <a:xfrm>
            <a:off x="4651169" y="1664525"/>
            <a:ext cx="152400" cy="152400"/>
            <a:chOff x="5486400" y="3048000"/>
            <a:chExt cx="152400" cy="152400"/>
          </a:xfrm>
        </p:grpSpPr>
        <p:cxnSp>
          <p:nvCxnSpPr>
            <p:cNvPr id="12" name="Straight Connector 11"/>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4724400" y="1752600"/>
            <a:ext cx="2969" cy="1512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24400" y="27432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334000" y="2362200"/>
            <a:ext cx="0" cy="9144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334000" y="17526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34000" y="1905000"/>
            <a:ext cx="587020" cy="307777"/>
          </a:xfrm>
          <a:prstGeom prst="rect">
            <a:avLst/>
          </a:prstGeom>
          <a:noFill/>
        </p:spPr>
        <p:txBody>
          <a:bodyPr wrap="none" rtlCol="0">
            <a:spAutoFit/>
          </a:bodyPr>
          <a:lstStyle/>
          <a:p>
            <a:r>
              <a:rPr lang="en-GB" sz="1400" dirty="0">
                <a:latin typeface="Comic Sans MS" panose="030F0702030302020204" pitchFamily="66" charset="0"/>
              </a:rPr>
              <a:t>0.5m</a:t>
            </a:r>
          </a:p>
        </p:txBody>
      </p:sp>
      <p:cxnSp>
        <p:nvCxnSpPr>
          <p:cNvPr id="35" name="Straight Connector 34"/>
          <p:cNvCxnSpPr/>
          <p:nvPr/>
        </p:nvCxnSpPr>
        <p:spPr>
          <a:xfrm flipV="1">
            <a:off x="4191000" y="25146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191000" y="27432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86200" y="2667000"/>
            <a:ext cx="276038" cy="307777"/>
          </a:xfrm>
          <a:prstGeom prst="rect">
            <a:avLst/>
          </a:prstGeom>
          <a:noFill/>
        </p:spPr>
        <p:txBody>
          <a:bodyPr wrap="none" rtlCol="0">
            <a:spAutoFit/>
          </a:bodyPr>
          <a:lstStyle/>
          <a:p>
            <a:r>
              <a:rPr lang="en-GB" sz="14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46" name="TextBox 4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sp>
        <p:nvSpPr>
          <p:cNvPr id="63" name="TextBox 62"/>
          <p:cNvSpPr txBox="1"/>
          <p:nvPr/>
        </p:nvSpPr>
        <p:spPr>
          <a:xfrm>
            <a:off x="4574969" y="1346860"/>
            <a:ext cx="316112" cy="307777"/>
          </a:xfrm>
          <a:prstGeom prst="rect">
            <a:avLst/>
          </a:prstGeom>
          <a:noFill/>
        </p:spPr>
        <p:txBody>
          <a:bodyPr wrap="none" rtlCol="0">
            <a:spAutoFit/>
          </a:bodyPr>
          <a:lstStyle/>
          <a:p>
            <a:r>
              <a:rPr lang="en-GB" sz="1400" dirty="0">
                <a:latin typeface="Comic Sans MS" panose="030F0702030302020204" pitchFamily="66" charset="0"/>
              </a:rPr>
              <a:t>A</a:t>
            </a:r>
            <a:endParaRPr lang="en-GB" sz="1400" baseline="-25000" dirty="0">
              <a:latin typeface="Comic Sans MS" panose="030F0702030302020204" pitchFamily="66" charset="0"/>
            </a:endParaRPr>
          </a:p>
        </p:txBody>
      </p:sp>
      <p:sp>
        <p:nvSpPr>
          <p:cNvPr id="20" name="Oval 19"/>
          <p:cNvSpPr/>
          <p:nvPr/>
        </p:nvSpPr>
        <p:spPr>
          <a:xfrm>
            <a:off x="4651169" y="318852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2" name="TextBox 41"/>
              <p:cNvSpPr txBox="1"/>
              <p:nvPr/>
            </p:nvSpPr>
            <p:spPr>
              <a:xfrm>
                <a:off x="7010400" y="17526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=2</m:t>
                      </m:r>
                      <m:r>
                        <a:rPr lang="en-GB" sz="1400" b="0" i="1" smtClean="0">
                          <a:latin typeface="Cambria Math"/>
                        </a:rPr>
                        <m:t>𝑔</m:t>
                      </m:r>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7010400" y="1752600"/>
                <a:ext cx="914400" cy="307777"/>
              </a:xfrm>
              <a:prstGeom prst="rect">
                <a:avLst/>
              </a:prstGeom>
              <a:blipFill rotWithShape="1">
                <a:blip r:embed="rId4"/>
                <a:stretch>
                  <a:fillRect b="-4000"/>
                </a:stretch>
              </a:blipFill>
            </p:spPr>
            <p:txBody>
              <a:bodyPr/>
              <a:lstStyle/>
              <a:p>
                <a:r>
                  <a:rPr lang="en-GB">
                    <a:noFill/>
                  </a:rPr>
                  <a:t> </a:t>
                </a:r>
              </a:p>
            </p:txBody>
          </p:sp>
        </mc:Fallback>
      </mc:AlternateContent>
      <p:sp>
        <p:nvSpPr>
          <p:cNvPr id="43" name="TextBox 42"/>
          <p:cNvSpPr txBox="1"/>
          <p:nvPr/>
        </p:nvSpPr>
        <p:spPr>
          <a:xfrm>
            <a:off x="4343400" y="4191000"/>
            <a:ext cx="1656223" cy="307777"/>
          </a:xfrm>
          <a:prstGeom prst="rect">
            <a:avLst/>
          </a:prstGeom>
          <a:noFill/>
        </p:spPr>
        <p:txBody>
          <a:bodyPr wrap="none" rtlCol="0">
            <a:spAutoFit/>
          </a:bodyPr>
          <a:lstStyle/>
          <a:p>
            <a:r>
              <a:rPr lang="en-GB" sz="1400" u="sng" dirty="0">
                <a:latin typeface="Comic Sans MS" panose="030F0702030302020204" pitchFamily="66" charset="0"/>
              </a:rPr>
              <a:t>Using Hooke’s law</a:t>
            </a:r>
          </a:p>
        </p:txBody>
      </p:sp>
      <mc:AlternateContent xmlns:mc="http://schemas.openxmlformats.org/markup-compatibility/2006" xmlns:a14="http://schemas.microsoft.com/office/drawing/2010/main">
        <mc:Choice Requires="a14">
          <p:sp>
            <p:nvSpPr>
              <p:cNvPr id="44" name="TextBox 43"/>
              <p:cNvSpPr txBox="1"/>
              <p:nvPr/>
            </p:nvSpPr>
            <p:spPr>
              <a:xfrm>
                <a:off x="4114800" y="4572000"/>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114800" y="4572000"/>
                <a:ext cx="760336" cy="501419"/>
              </a:xfrm>
              <a:prstGeom prst="rect">
                <a:avLst/>
              </a:prstGeom>
              <a:blipFill rotWithShape="1">
                <a:blip r:embed="rId5"/>
                <a:stretch>
                  <a:fillRect b="-2439"/>
                </a:stretch>
              </a:blipFill>
              <a:ln w="25400">
                <a:noFill/>
              </a:ln>
            </p:spPr>
            <p:txBody>
              <a:bodyPr/>
              <a:lstStyle/>
              <a:p>
                <a:r>
                  <a:rPr lang="en-GB">
                    <a:noFill/>
                  </a:rPr>
                  <a:t> </a:t>
                </a:r>
              </a:p>
            </p:txBody>
          </p:sp>
        </mc:Fallback>
      </mc:AlternateContent>
      <p:sp>
        <p:nvSpPr>
          <p:cNvPr id="45" name="Arc 44"/>
          <p:cNvSpPr/>
          <p:nvPr/>
        </p:nvSpPr>
        <p:spPr>
          <a:xfrm>
            <a:off x="5029200" y="48768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5257800" y="4876800"/>
            <a:ext cx="9144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mc:AlternateContent xmlns:mc="http://schemas.openxmlformats.org/markup-compatibility/2006" xmlns:a14="http://schemas.microsoft.com/office/drawing/2010/main">
        <mc:Choice Requires="a14">
          <p:sp>
            <p:nvSpPr>
              <p:cNvPr id="48" name="TextBox 47"/>
              <p:cNvSpPr txBox="1"/>
              <p:nvPr/>
            </p:nvSpPr>
            <p:spPr>
              <a:xfrm>
                <a:off x="4038600" y="5181600"/>
                <a:ext cx="972639"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2</m:t>
                      </m:r>
                      <m:r>
                        <a:rPr lang="en-GB" sz="1400" b="0" i="1" smtClean="0">
                          <a:latin typeface="Cambria Math"/>
                        </a:rPr>
                        <m:t>𝑔</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20</m:t>
                          </m:r>
                          <m:r>
                            <a:rPr lang="en-GB" sz="1400" b="0" i="1" dirty="0" smtClean="0">
                              <a:latin typeface="Cambria Math"/>
                            </a:rPr>
                            <m:t>𝑥</m:t>
                          </m:r>
                        </m:num>
                        <m:den>
                          <m:r>
                            <a:rPr lang="en-GB" sz="1400" b="0" i="1" smtClean="0">
                              <a:latin typeface="Cambria Math"/>
                            </a:rPr>
                            <m:t>0.5</m:t>
                          </m:r>
                        </m:den>
                      </m:f>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038600" y="5181600"/>
                <a:ext cx="972639" cy="497059"/>
              </a:xfrm>
              <a:prstGeom prst="rect">
                <a:avLst/>
              </a:prstGeom>
              <a:blipFill rotWithShape="1">
                <a:blip r:embed="rId6"/>
                <a:stretch>
                  <a:fillRect b="-1220"/>
                </a:stretch>
              </a:blipFill>
              <a:ln w="25400">
                <a:noFill/>
              </a:ln>
            </p:spPr>
            <p:txBody>
              <a:bodyPr/>
              <a:lstStyle/>
              <a:p>
                <a:r>
                  <a:rPr lang="en-GB">
                    <a:noFill/>
                  </a:rPr>
                  <a:t> </a:t>
                </a:r>
              </a:p>
            </p:txBody>
          </p:sp>
        </mc:Fallback>
      </mc:AlternateContent>
      <p:sp>
        <p:nvSpPr>
          <p:cNvPr id="49" name="Arc 48"/>
          <p:cNvSpPr/>
          <p:nvPr/>
        </p:nvSpPr>
        <p:spPr>
          <a:xfrm>
            <a:off x="5029200" y="54864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5257800" y="5486400"/>
            <a:ext cx="10668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Multiply sides by 2</a:t>
            </a:r>
          </a:p>
        </p:txBody>
      </p:sp>
      <p:sp>
        <p:nvSpPr>
          <p:cNvPr id="51" name="Arc 50"/>
          <p:cNvSpPr/>
          <p:nvPr/>
        </p:nvSpPr>
        <p:spPr>
          <a:xfrm>
            <a:off x="5029200" y="6096000"/>
            <a:ext cx="3048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51"/>
          <p:cNvSpPr txBox="1"/>
          <p:nvPr/>
        </p:nvSpPr>
        <p:spPr>
          <a:xfrm>
            <a:off x="5257800" y="6096000"/>
            <a:ext cx="9144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by 20</a:t>
            </a:r>
          </a:p>
        </p:txBody>
      </p:sp>
      <mc:AlternateContent xmlns:mc="http://schemas.openxmlformats.org/markup-compatibility/2006" xmlns:a14="http://schemas.microsoft.com/office/drawing/2010/main">
        <mc:Choice Requires="a14">
          <p:sp>
            <p:nvSpPr>
              <p:cNvPr id="53" name="TextBox 52"/>
              <p:cNvSpPr txBox="1"/>
              <p:nvPr/>
            </p:nvSpPr>
            <p:spPr>
              <a:xfrm>
                <a:off x="4038600" y="5867400"/>
                <a:ext cx="972639"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4</m:t>
                      </m:r>
                      <m:r>
                        <a:rPr lang="en-GB" sz="1400" b="0" i="1" smtClean="0">
                          <a:latin typeface="Cambria Math"/>
                        </a:rPr>
                        <m:t>𝑔</m:t>
                      </m:r>
                      <m:r>
                        <a:rPr lang="en-GB" sz="1400" b="0" i="1" smtClean="0">
                          <a:latin typeface="Cambria Math"/>
                        </a:rPr>
                        <m:t>=20</m:t>
                      </m:r>
                      <m:r>
                        <a:rPr lang="en-GB" sz="1400" b="0" i="1" smtClean="0">
                          <a:latin typeface="Cambria Math"/>
                        </a:rPr>
                        <m:t>𝑥</m:t>
                      </m:r>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038600" y="5867400"/>
                <a:ext cx="972639" cy="307777"/>
              </a:xfrm>
              <a:prstGeom prst="rect">
                <a:avLst/>
              </a:prstGeom>
              <a:blipFill rotWithShape="1">
                <a:blip r:embed="rId7"/>
                <a:stretch>
                  <a:fillRect b="-4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114800" y="6400800"/>
                <a:ext cx="1125783"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=0.49</m:t>
                      </m:r>
                      <m:r>
                        <a:rPr lang="en-GB" sz="1400" b="0" i="1" smtClean="0">
                          <a:latin typeface="Cambria Math"/>
                        </a:rPr>
                        <m:t>𝑚</m:t>
                      </m:r>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114800" y="6400800"/>
                <a:ext cx="1125783" cy="307777"/>
              </a:xfrm>
              <a:prstGeom prst="rect">
                <a:avLst/>
              </a:prstGeom>
              <a:blipFill rotWithShape="1">
                <a:blip r:embed="rId8"/>
                <a:stretch>
                  <a:fillRect/>
                </a:stretch>
              </a:blipFill>
              <a:ln w="25400">
                <a:noFill/>
              </a:ln>
            </p:spPr>
            <p:txBody>
              <a:bodyPr/>
              <a:lstStyle/>
              <a:p>
                <a:r>
                  <a:rPr lang="en-GB">
                    <a:noFill/>
                  </a:rPr>
                  <a:t> </a:t>
                </a:r>
              </a:p>
            </p:txBody>
          </p:sp>
        </mc:Fallback>
      </mc:AlternateContent>
      <p:sp>
        <p:nvSpPr>
          <p:cNvPr id="55" name="TextBox 54"/>
          <p:cNvSpPr txBox="1"/>
          <p:nvPr/>
        </p:nvSpPr>
        <p:spPr>
          <a:xfrm>
            <a:off x="6477000" y="4648200"/>
            <a:ext cx="2438400"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The extension will be 0.49m when the particle is at its maximum speed </a:t>
            </a:r>
          </a:p>
        </p:txBody>
      </p:sp>
      <p:sp>
        <p:nvSpPr>
          <p:cNvPr id="56" name="TextBox 55"/>
          <p:cNvSpPr txBox="1"/>
          <p:nvPr/>
        </p:nvSpPr>
        <p:spPr>
          <a:xfrm>
            <a:off x="4498769" y="3721925"/>
            <a:ext cx="388248" cy="307777"/>
          </a:xfrm>
          <a:prstGeom prst="rect">
            <a:avLst/>
          </a:prstGeom>
          <a:noFill/>
        </p:spPr>
        <p:txBody>
          <a:bodyPr wrap="none" rtlCol="0">
            <a:spAutoFit/>
          </a:bodyPr>
          <a:lstStyle/>
          <a:p>
            <a:r>
              <a:rPr lang="en-GB" sz="1400" dirty="0">
                <a:latin typeface="Comic Sans MS" panose="030F0702030302020204" pitchFamily="66" charset="0"/>
              </a:rPr>
              <a:t>2g</a:t>
            </a:r>
            <a:endParaRPr lang="en-GB" sz="1400" baseline="-25000" dirty="0">
              <a:latin typeface="Comic Sans MS" panose="030F0702030302020204" pitchFamily="66" charset="0"/>
            </a:endParaRPr>
          </a:p>
        </p:txBody>
      </p:sp>
      <p:sp>
        <p:nvSpPr>
          <p:cNvPr id="57" name="TextBox 56"/>
          <p:cNvSpPr txBox="1"/>
          <p:nvPr/>
        </p:nvSpPr>
        <p:spPr>
          <a:xfrm>
            <a:off x="6400800" y="5562600"/>
            <a:ext cx="2590800"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sym typeface="Wingdings" panose="05000000000000000000" pitchFamily="2" charset="2"/>
              </a:rPr>
              <a:t> The total length of the string will therefore be 0.99m as it’s natural length is 0.5m</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8" name="TextBox 57"/>
              <p:cNvSpPr txBox="1"/>
              <p:nvPr/>
            </p:nvSpPr>
            <p:spPr>
              <a:xfrm>
                <a:off x="6324600" y="2133600"/>
                <a:ext cx="2362200" cy="51828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𝐿𝑒𝑛𝑔𝑡h</m:t>
                      </m:r>
                      <m:r>
                        <a:rPr lang="en-GB" sz="1400" b="0" i="1" smtClean="0">
                          <a:latin typeface="Cambria Math"/>
                        </a:rPr>
                        <m:t> </m:t>
                      </m:r>
                      <m:r>
                        <a:rPr lang="en-GB" sz="1400" b="0" i="1" smtClean="0">
                          <a:latin typeface="Cambria Math"/>
                        </a:rPr>
                        <m:t>𝑎𝑡</m:t>
                      </m:r>
                      <m:r>
                        <a:rPr lang="en-GB" sz="1400" b="0" i="1" smtClean="0">
                          <a:latin typeface="Cambria Math"/>
                        </a:rPr>
                        <m:t> </m:t>
                      </m:r>
                      <m:r>
                        <a:rPr lang="en-GB" sz="1400" b="0" i="1" smtClean="0">
                          <a:latin typeface="Cambria Math"/>
                        </a:rPr>
                        <m:t>𝑚𝑎𝑥𝑖𝑚𝑢𝑚</m:t>
                      </m:r>
                      <m:r>
                        <a:rPr lang="en-GB" sz="1400" b="0" i="1" smtClean="0">
                          <a:latin typeface="Cambria Math"/>
                        </a:rPr>
                        <m:t> </m:t>
                      </m:r>
                      <m:r>
                        <a:rPr lang="en-GB" sz="1400" b="0" i="1" smtClean="0">
                          <a:latin typeface="Cambria Math"/>
                        </a:rPr>
                        <m:t>𝑠𝑝𝑒𝑒𝑑</m:t>
                      </m:r>
                      <m:r>
                        <a:rPr lang="en-GB" sz="1400" b="0" i="1" smtClean="0">
                          <a:latin typeface="Cambria Math"/>
                        </a:rPr>
                        <m:t>=0.99</m:t>
                      </m:r>
                      <m:r>
                        <a:rPr lang="en-GB" sz="1400" b="0" i="1" smtClean="0">
                          <a:latin typeface="Cambria Math"/>
                        </a:rPr>
                        <m:t>𝑚</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324600" y="2133600"/>
                <a:ext cx="2362200" cy="518283"/>
              </a:xfrm>
              <a:prstGeom prst="rect">
                <a:avLst/>
              </a:prstGeom>
              <a:blipFill rotWithShape="1">
                <a:blip r:embed="rId9"/>
                <a:stretch>
                  <a:fillRect/>
                </a:stretch>
              </a:blipFill>
            </p:spPr>
            <p:txBody>
              <a:bodyPr/>
              <a:lstStyle/>
              <a:p>
                <a:r>
                  <a:rPr lang="en-GB">
                    <a:noFill/>
                  </a:rPr>
                  <a:t> </a:t>
                </a:r>
              </a:p>
            </p:txBody>
          </p:sp>
        </mc:Fallback>
      </mc:AlternateContent>
      <p:sp>
        <p:nvSpPr>
          <p:cNvPr id="59" name="TextBox 58"/>
          <p:cNvSpPr txBox="1"/>
          <p:nvPr/>
        </p:nvSpPr>
        <p:spPr>
          <a:xfrm>
            <a:off x="5334000" y="2667000"/>
            <a:ext cx="696024" cy="307777"/>
          </a:xfrm>
          <a:prstGeom prst="rect">
            <a:avLst/>
          </a:prstGeom>
          <a:noFill/>
        </p:spPr>
        <p:txBody>
          <a:bodyPr wrap="none" rtlCol="0">
            <a:spAutoFit/>
          </a:bodyPr>
          <a:lstStyle/>
          <a:p>
            <a:r>
              <a:rPr lang="en-GB" sz="1400" dirty="0">
                <a:latin typeface="Comic Sans MS" panose="030F0702030302020204" pitchFamily="66" charset="0"/>
              </a:rPr>
              <a:t>0.49m</a:t>
            </a:r>
          </a:p>
        </p:txBody>
      </p:sp>
      <p:sp>
        <p:nvSpPr>
          <p:cNvPr id="41" name="TextBox 40"/>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spTree>
    <p:extLst>
      <p:ext uri="{BB962C8B-B14F-4D97-AF65-F5344CB8AC3E}">
        <p14:creationId xmlns:p14="http://schemas.microsoft.com/office/powerpoint/2010/main" val="24302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blinds(horizontal)">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linds(horizont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blinds(horizontal)">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linds(horizontal)">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blinds(horizontal)">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blinds(horizontal)">
                                      <p:cBhvr>
                                        <p:cTn id="42" dur="500"/>
                                        <p:tgtEl>
                                          <p:spTgt spid="5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blinds(horizontal)">
                                      <p:cBhvr>
                                        <p:cTn id="47" dur="5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blinds(horizontal)">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blinds(horizontal)">
                                      <p:cBhvr>
                                        <p:cTn id="57" dur="500"/>
                                        <p:tgtEl>
                                          <p:spTgt spid="5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blinds(horizontal)">
                                      <p:cBhvr>
                                        <p:cTn id="62" dur="500"/>
                                        <p:tgtEl>
                                          <p:spTgt spid="5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blinds(horizontal)">
                                      <p:cBhvr>
                                        <p:cTn id="67" dur="500"/>
                                        <p:tgtEl>
                                          <p:spTgt spid="5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0" nodeType="clickEffect">
                                  <p:stCondLst>
                                    <p:cond delay="0"/>
                                  </p:stCondLst>
                                  <p:childTnLst>
                                    <p:animEffect transition="out" filter="blinds(horizontal)">
                                      <p:cBhvr>
                                        <p:cTn id="71" dur="500"/>
                                        <p:tgtEl>
                                          <p:spTgt spid="33"/>
                                        </p:tgtEl>
                                      </p:cBhvr>
                                    </p:animEffect>
                                    <p:set>
                                      <p:cBhvr>
                                        <p:cTn id="72" dur="1" fill="hold">
                                          <p:stCondLst>
                                            <p:cond delay="499"/>
                                          </p:stCondLst>
                                        </p:cTn>
                                        <p:tgtEl>
                                          <p:spTgt spid="3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9"/>
                                        </p:tgtEl>
                                        <p:attrNameLst>
                                          <p:attrName>style.visibility</p:attrName>
                                        </p:attrNameLst>
                                      </p:cBhvr>
                                      <p:to>
                                        <p:strVal val="visible"/>
                                      </p:to>
                                    </p:set>
                                    <p:animEffect transition="in" filter="blinds(horizontal)">
                                      <p:cBhvr>
                                        <p:cTn id="77" dur="500"/>
                                        <p:tgtEl>
                                          <p:spTgt spid="5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blinds(horizontal)">
                                      <p:cBhvr>
                                        <p:cTn id="82" dur="500"/>
                                        <p:tgtEl>
                                          <p:spTgt spid="5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blinds(horizontal)">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3" grpId="0"/>
      <p:bldP spid="44" grpId="0"/>
      <p:bldP spid="45" grpId="0" animBg="1"/>
      <p:bldP spid="47" grpId="0"/>
      <p:bldP spid="48" grpId="0"/>
      <p:bldP spid="49" grpId="0" animBg="1"/>
      <p:bldP spid="50" grpId="0"/>
      <p:bldP spid="51" grpId="0" animBg="1"/>
      <p:bldP spid="52" grpId="0"/>
      <p:bldP spid="53" grpId="0"/>
      <p:bldP spid="54" grpId="0"/>
      <p:bldP spid="55" grpId="0"/>
      <p:bldP spid="57" grpId="0"/>
      <p:bldP spid="58" grpId="0"/>
      <p:bldP spid="5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5334000" y="2667000"/>
            <a:ext cx="696024" cy="307777"/>
          </a:xfrm>
          <a:prstGeom prst="rect">
            <a:avLst/>
          </a:prstGeom>
          <a:noFill/>
        </p:spPr>
        <p:txBody>
          <a:bodyPr wrap="none" rtlCol="0">
            <a:spAutoFit/>
          </a:bodyPr>
          <a:lstStyle/>
          <a:p>
            <a:r>
              <a:rPr lang="en-GB" sz="1400" dirty="0">
                <a:latin typeface="Comic Sans MS" panose="030F0702030302020204" pitchFamily="66" charset="0"/>
              </a:rPr>
              <a:t>0.49m</a:t>
            </a:r>
          </a:p>
        </p:txBody>
      </p: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5181600"/>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One end of a light elastic string, of natural length 0.5m and modulus of elasticity 20N, is attached to a fixed point A. The other end of the string is attached to a particle of mass 2kg. The particle is held at a point that is 1.5m below A and released from rest. Find:</a:t>
            </a:r>
          </a:p>
          <a:p>
            <a:pPr marL="0" indent="0" algn="ctr">
              <a:buNone/>
            </a:pPr>
            <a:endParaRPr lang="en-GB" sz="1400" dirty="0">
              <a:latin typeface="Comic Sans MS" pitchFamily="66" charset="0"/>
            </a:endParaRPr>
          </a:p>
          <a:p>
            <a:pPr algn="ctr">
              <a:buAutoNum type="alphaLcParenR"/>
            </a:pPr>
            <a:r>
              <a:rPr lang="en-GB" sz="1400" dirty="0">
                <a:latin typeface="Comic Sans MS" pitchFamily="66" charset="0"/>
              </a:rPr>
              <a:t>The initial acceleration of the particle </a:t>
            </a:r>
            <a:r>
              <a:rPr lang="en-GB" sz="1400" dirty="0">
                <a:latin typeface="Comic Sans MS" pitchFamily="66" charset="0"/>
                <a:sym typeface="Wingdings" panose="05000000000000000000" pitchFamily="2" charset="2"/>
              </a:rPr>
              <a:t> </a:t>
            </a:r>
            <a:r>
              <a:rPr lang="en-GB" sz="1400" dirty="0">
                <a:solidFill>
                  <a:srgbClr val="FF0000"/>
                </a:solidFill>
                <a:latin typeface="Comic Sans MS" pitchFamily="66" charset="0"/>
                <a:sym typeface="Wingdings" panose="05000000000000000000" pitchFamily="2" charset="2"/>
              </a:rPr>
              <a:t>10.2ms</a:t>
            </a:r>
            <a:r>
              <a:rPr lang="en-GB" sz="1400" baseline="30000" dirty="0">
                <a:solidFill>
                  <a:srgbClr val="FF0000"/>
                </a:solidFill>
                <a:latin typeface="Comic Sans MS" pitchFamily="66" charset="0"/>
                <a:sym typeface="Wingdings" panose="05000000000000000000" pitchFamily="2" charset="2"/>
              </a:rPr>
              <a:t>-2</a:t>
            </a:r>
            <a:endParaRPr lang="en-GB" sz="1400" baseline="30000" dirty="0">
              <a:solidFill>
                <a:srgbClr val="FF0000"/>
              </a:solidFill>
              <a:latin typeface="Comic Sans MS" pitchFamily="66" charset="0"/>
            </a:endParaRPr>
          </a:p>
          <a:p>
            <a:pPr algn="ctr">
              <a:buAutoNum type="alphaLcParenR"/>
            </a:pPr>
            <a:endParaRPr lang="en-GB" sz="1400" dirty="0">
              <a:latin typeface="Comic Sans MS" pitchFamily="66" charset="0"/>
            </a:endParaRPr>
          </a:p>
          <a:p>
            <a:pPr algn="ctr">
              <a:buAutoNum type="alphaLcParenR"/>
            </a:pPr>
            <a:r>
              <a:rPr lang="en-GB" sz="1400" dirty="0">
                <a:latin typeface="Comic Sans MS" pitchFamily="66" charset="0"/>
              </a:rPr>
              <a:t>The length of the string when the particle reaches its maximum speed</a:t>
            </a: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4422569" y="1740725"/>
            <a:ext cx="609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727369" y="3264725"/>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422569" y="2655125"/>
            <a:ext cx="306494" cy="307777"/>
          </a:xfrm>
          <a:prstGeom prst="rect">
            <a:avLst/>
          </a:prstGeom>
          <a:noFill/>
        </p:spPr>
        <p:txBody>
          <a:bodyPr wrap="none" rtlCol="0">
            <a:spAutoFit/>
          </a:bodyPr>
          <a:lstStyle/>
          <a:p>
            <a:r>
              <a:rPr lang="en-GB" sz="1400" dirty="0">
                <a:latin typeface="Comic Sans MS" panose="030F0702030302020204" pitchFamily="66" charset="0"/>
              </a:rPr>
              <a:t>T</a:t>
            </a:r>
            <a:endParaRPr lang="en-GB" sz="1400" baseline="-25000" dirty="0">
              <a:latin typeface="Comic Sans MS" panose="030F0702030302020204" pitchFamily="66" charset="0"/>
            </a:endParaRPr>
          </a:p>
        </p:txBody>
      </p:sp>
      <p:grpSp>
        <p:nvGrpSpPr>
          <p:cNvPr id="11" name="Group 10"/>
          <p:cNvGrpSpPr/>
          <p:nvPr/>
        </p:nvGrpSpPr>
        <p:grpSpPr>
          <a:xfrm>
            <a:off x="4651169" y="1664525"/>
            <a:ext cx="152400" cy="152400"/>
            <a:chOff x="5486400" y="3048000"/>
            <a:chExt cx="152400" cy="152400"/>
          </a:xfrm>
        </p:grpSpPr>
        <p:cxnSp>
          <p:nvCxnSpPr>
            <p:cNvPr id="12" name="Straight Connector 11"/>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Connector 16"/>
          <p:cNvCxnSpPr/>
          <p:nvPr/>
        </p:nvCxnSpPr>
        <p:spPr>
          <a:xfrm>
            <a:off x="4724400" y="1752600"/>
            <a:ext cx="2969" cy="15121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724400" y="27432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334000" y="2362200"/>
            <a:ext cx="0" cy="9144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5334000" y="1752600"/>
            <a:ext cx="0" cy="609600"/>
          </a:xfrm>
          <a:prstGeom prst="line">
            <a:avLst/>
          </a:prstGeom>
          <a:ln w="15875">
            <a:solidFill>
              <a:schemeClr val="tx1"/>
            </a:solidFill>
            <a:headEnd type="triangle"/>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34000" y="1905000"/>
            <a:ext cx="587020" cy="307777"/>
          </a:xfrm>
          <a:prstGeom prst="rect">
            <a:avLst/>
          </a:prstGeom>
          <a:noFill/>
        </p:spPr>
        <p:txBody>
          <a:bodyPr wrap="none" rtlCol="0">
            <a:spAutoFit/>
          </a:bodyPr>
          <a:lstStyle/>
          <a:p>
            <a:r>
              <a:rPr lang="en-GB" sz="1400" dirty="0">
                <a:latin typeface="Comic Sans MS" panose="030F0702030302020204" pitchFamily="66" charset="0"/>
              </a:rPr>
              <a:t>0.5m</a:t>
            </a:r>
          </a:p>
        </p:txBody>
      </p:sp>
      <p:cxnSp>
        <p:nvCxnSpPr>
          <p:cNvPr id="35" name="Straight Connector 34"/>
          <p:cNvCxnSpPr/>
          <p:nvPr/>
        </p:nvCxnSpPr>
        <p:spPr>
          <a:xfrm flipV="1">
            <a:off x="4191000" y="2514600"/>
            <a:ext cx="0" cy="5334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191000" y="27432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886200" y="2667000"/>
            <a:ext cx="276038" cy="307777"/>
          </a:xfrm>
          <a:prstGeom prst="rect">
            <a:avLst/>
          </a:prstGeom>
          <a:noFill/>
        </p:spPr>
        <p:txBody>
          <a:bodyPr wrap="none" rtlCol="0">
            <a:spAutoFit/>
          </a:bodyPr>
          <a:lstStyle/>
          <a:p>
            <a:r>
              <a:rPr lang="en-GB" sz="1400" dirty="0">
                <a:latin typeface="Comic Sans MS" panose="030F0702030302020204" pitchFamily="66" charset="0"/>
              </a:rPr>
              <a:t>a</a:t>
            </a:r>
          </a:p>
        </p:txBody>
      </p:sp>
      <mc:AlternateContent xmlns:mc="http://schemas.openxmlformats.org/markup-compatibility/2006" xmlns:a14="http://schemas.microsoft.com/office/drawing/2010/main">
        <mc:Choice Requires="a14">
          <p:sp>
            <p:nvSpPr>
              <p:cNvPr id="46" name="TextBox 4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sp>
        <p:nvSpPr>
          <p:cNvPr id="63" name="TextBox 62"/>
          <p:cNvSpPr txBox="1"/>
          <p:nvPr/>
        </p:nvSpPr>
        <p:spPr>
          <a:xfrm>
            <a:off x="4574969" y="1346860"/>
            <a:ext cx="316112" cy="307777"/>
          </a:xfrm>
          <a:prstGeom prst="rect">
            <a:avLst/>
          </a:prstGeom>
          <a:noFill/>
        </p:spPr>
        <p:txBody>
          <a:bodyPr wrap="none" rtlCol="0">
            <a:spAutoFit/>
          </a:bodyPr>
          <a:lstStyle/>
          <a:p>
            <a:r>
              <a:rPr lang="en-GB" sz="1400" dirty="0">
                <a:latin typeface="Comic Sans MS" panose="030F0702030302020204" pitchFamily="66" charset="0"/>
              </a:rPr>
              <a:t>A</a:t>
            </a:r>
            <a:endParaRPr lang="en-GB" sz="1400" baseline="-25000" dirty="0">
              <a:latin typeface="Comic Sans MS" panose="030F0702030302020204" pitchFamily="66" charset="0"/>
            </a:endParaRPr>
          </a:p>
        </p:txBody>
      </p:sp>
      <p:sp>
        <p:nvSpPr>
          <p:cNvPr id="20" name="Oval 19"/>
          <p:cNvSpPr/>
          <p:nvPr/>
        </p:nvSpPr>
        <p:spPr>
          <a:xfrm>
            <a:off x="4651169" y="318852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2" name="TextBox 41"/>
              <p:cNvSpPr txBox="1"/>
              <p:nvPr/>
            </p:nvSpPr>
            <p:spPr>
              <a:xfrm>
                <a:off x="7010400" y="17526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=2</m:t>
                      </m:r>
                      <m:r>
                        <a:rPr lang="en-GB" sz="1400" b="0" i="1" smtClean="0">
                          <a:latin typeface="Cambria Math"/>
                        </a:rPr>
                        <m:t>𝑔</m:t>
                      </m:r>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7010400" y="1752600"/>
                <a:ext cx="914400" cy="307777"/>
              </a:xfrm>
              <a:prstGeom prst="rect">
                <a:avLst/>
              </a:prstGeom>
              <a:blipFill rotWithShape="1">
                <a:blip r:embed="rId4"/>
                <a:stretch>
                  <a:fillRect b="-4000"/>
                </a:stretch>
              </a:blipFill>
            </p:spPr>
            <p:txBody>
              <a:bodyPr/>
              <a:lstStyle/>
              <a:p>
                <a:r>
                  <a:rPr lang="en-GB">
                    <a:noFill/>
                  </a:rPr>
                  <a:t> </a:t>
                </a:r>
              </a:p>
            </p:txBody>
          </p:sp>
        </mc:Fallback>
      </mc:AlternateContent>
      <p:sp>
        <p:nvSpPr>
          <p:cNvPr id="56" name="TextBox 55"/>
          <p:cNvSpPr txBox="1"/>
          <p:nvPr/>
        </p:nvSpPr>
        <p:spPr>
          <a:xfrm>
            <a:off x="4498769" y="3721925"/>
            <a:ext cx="388248" cy="307777"/>
          </a:xfrm>
          <a:prstGeom prst="rect">
            <a:avLst/>
          </a:prstGeom>
          <a:noFill/>
        </p:spPr>
        <p:txBody>
          <a:bodyPr wrap="none" rtlCol="0">
            <a:spAutoFit/>
          </a:bodyPr>
          <a:lstStyle/>
          <a:p>
            <a:r>
              <a:rPr lang="en-GB" sz="1400" dirty="0">
                <a:latin typeface="Comic Sans MS" panose="030F0702030302020204" pitchFamily="66" charset="0"/>
              </a:rPr>
              <a:t>2g</a:t>
            </a:r>
            <a:endParaRPr lang="en-GB" sz="1400" baseline="-25000" dirty="0">
              <a:latin typeface="Comic Sans MS" panose="030F0702030302020204" pitchFamily="66" charset="0"/>
            </a:endParaRPr>
          </a:p>
        </p:txBody>
      </p:sp>
      <p:sp>
        <p:nvSpPr>
          <p:cNvPr id="57" name="TextBox 56"/>
          <p:cNvSpPr txBox="1"/>
          <p:nvPr/>
        </p:nvSpPr>
        <p:spPr>
          <a:xfrm>
            <a:off x="3810000" y="4191000"/>
            <a:ext cx="5105400" cy="2246769"/>
          </a:xfrm>
          <a:prstGeom prst="rect">
            <a:avLst/>
          </a:prstGeom>
          <a:noFill/>
        </p:spPr>
        <p:txBody>
          <a:bodyPr wrap="square" rtlCol="0">
            <a:spAutoFit/>
          </a:bodyPr>
          <a:lstStyle/>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It is important to note that the maximum speed is NOT when the string goes slack</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It is when the pull of gravity is equal to that of the tension in the string (as at this point the particle will be about to start decelerating)</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The acceleration will be falling up to this point, but it will still be </a:t>
            </a:r>
            <a:r>
              <a:rPr lang="en-GB" sz="1400" u="sng" dirty="0">
                <a:solidFill>
                  <a:srgbClr val="FF0000"/>
                </a:solidFill>
                <a:latin typeface="Comic Sans MS" panose="030F0702030302020204" pitchFamily="66" charset="0"/>
                <a:sym typeface="Wingdings" panose="05000000000000000000" pitchFamily="2" charset="2"/>
              </a:rPr>
              <a:t>positive</a:t>
            </a:r>
            <a:r>
              <a:rPr lang="en-GB" sz="1400" dirty="0">
                <a:solidFill>
                  <a:srgbClr val="FF0000"/>
                </a:solidFill>
                <a:latin typeface="Comic Sans MS" panose="030F0702030302020204" pitchFamily="66" charset="0"/>
                <a:sym typeface="Wingdings" panose="05000000000000000000" pitchFamily="2" charset="2"/>
              </a:rPr>
              <a:t> and hence, the particle will be increasing in speed</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8" name="TextBox 57"/>
              <p:cNvSpPr txBox="1"/>
              <p:nvPr/>
            </p:nvSpPr>
            <p:spPr>
              <a:xfrm>
                <a:off x="6324600" y="2133600"/>
                <a:ext cx="2362200" cy="51828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𝐿𝑒𝑛𝑔𝑡h</m:t>
                      </m:r>
                      <m:r>
                        <a:rPr lang="en-GB" sz="1400" b="0" i="1" smtClean="0">
                          <a:latin typeface="Cambria Math"/>
                        </a:rPr>
                        <m:t> </m:t>
                      </m:r>
                      <m:r>
                        <a:rPr lang="en-GB" sz="1400" b="0" i="1" smtClean="0">
                          <a:latin typeface="Cambria Math"/>
                        </a:rPr>
                        <m:t>𝑎𝑡</m:t>
                      </m:r>
                      <m:r>
                        <a:rPr lang="en-GB" sz="1400" b="0" i="1" smtClean="0">
                          <a:latin typeface="Cambria Math"/>
                        </a:rPr>
                        <m:t> </m:t>
                      </m:r>
                      <m:r>
                        <a:rPr lang="en-GB" sz="1400" b="0" i="1" smtClean="0">
                          <a:latin typeface="Cambria Math"/>
                        </a:rPr>
                        <m:t>𝑚𝑎𝑥𝑖𝑚𝑢𝑚</m:t>
                      </m:r>
                      <m:r>
                        <a:rPr lang="en-GB" sz="1400" b="0" i="1" smtClean="0">
                          <a:latin typeface="Cambria Math"/>
                        </a:rPr>
                        <m:t> </m:t>
                      </m:r>
                      <m:r>
                        <a:rPr lang="en-GB" sz="1400" b="0" i="1" smtClean="0">
                          <a:latin typeface="Cambria Math"/>
                        </a:rPr>
                        <m:t>𝑠𝑝𝑒𝑒𝑑</m:t>
                      </m:r>
                      <m:r>
                        <a:rPr lang="en-GB" sz="1400" b="0" i="1" smtClean="0">
                          <a:latin typeface="Cambria Math"/>
                        </a:rPr>
                        <m:t>=0.99</m:t>
                      </m:r>
                      <m:r>
                        <a:rPr lang="en-GB" sz="1400" b="0" i="1" smtClean="0">
                          <a:latin typeface="Cambria Math"/>
                        </a:rPr>
                        <m:t>𝑚</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324600" y="2133600"/>
                <a:ext cx="2362200" cy="518283"/>
              </a:xfrm>
              <a:prstGeom prst="rect">
                <a:avLst/>
              </a:prstGeom>
              <a:blipFill rotWithShape="1">
                <a:blip r:embed="rId5"/>
                <a:stretch>
                  <a:fillRect/>
                </a:stretch>
              </a:blipFill>
            </p:spPr>
            <p:txBody>
              <a:bodyPr/>
              <a:lstStyle/>
              <a:p>
                <a:r>
                  <a:rPr lang="en-GB">
                    <a:noFill/>
                  </a:rPr>
                  <a:t> </a:t>
                </a:r>
              </a:p>
            </p:txBody>
          </p:sp>
        </mc:Fallback>
      </mc:AlternateContent>
      <p:sp>
        <p:nvSpPr>
          <p:cNvPr id="28" name="TextBox 27"/>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spTree>
    <p:extLst>
      <p:ext uri="{BB962C8B-B14F-4D97-AF65-F5344CB8AC3E}">
        <p14:creationId xmlns:p14="http://schemas.microsoft.com/office/powerpoint/2010/main" val="198782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Effect transition="in" filter="blinds(horizontal)">
                                      <p:cBhvr>
                                        <p:cTn id="7" dur="500"/>
                                        <p:tgtEl>
                                          <p:spTgt spid="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
                                            <p:txEl>
                                              <p:pRg st="2" end="2"/>
                                            </p:txEl>
                                          </p:spTgt>
                                        </p:tgtEl>
                                        <p:attrNameLst>
                                          <p:attrName>style.visibility</p:attrName>
                                        </p:attrNameLst>
                                      </p:cBhvr>
                                      <p:to>
                                        <p:strVal val="visible"/>
                                      </p:to>
                                    </p:set>
                                    <p:animEffect transition="in" filter="blinds(horizontal)">
                                      <p:cBhvr>
                                        <p:cTn id="12" dur="500"/>
                                        <p:tgtEl>
                                          <p:spTgt spid="5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7">
                                            <p:txEl>
                                              <p:pRg st="4" end="4"/>
                                            </p:txEl>
                                          </p:spTgt>
                                        </p:tgtEl>
                                        <p:attrNameLst>
                                          <p:attrName>style.visibility</p:attrName>
                                        </p:attrNameLst>
                                      </p:cBhvr>
                                      <p:to>
                                        <p:strVal val="visible"/>
                                      </p:to>
                                    </p:set>
                                    <p:animEffect transition="in" filter="blinds(horizontal)">
                                      <p:cBhvr>
                                        <p:cTn id="17" dur="500"/>
                                        <p:tgtEl>
                                          <p:spTgt spid="5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5181600"/>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particle of mass 0.5kg is attached to one end of a light elastic spring of natural length 1.5m and modulus of elasticity 19.6N. The other end of the spring is attached to a fixed point O on a rough plane which is inclined to the horizontal at an angle </a:t>
            </a:r>
            <a:r>
              <a:rPr lang="el-GR" sz="1400" dirty="0">
                <a:latin typeface="Comic Sans MS" pitchFamily="66" charset="0"/>
              </a:rPr>
              <a:t>θ</a:t>
            </a:r>
            <a:r>
              <a:rPr lang="en-GB" sz="1400" dirty="0">
                <a:latin typeface="Comic Sans MS" pitchFamily="66" charset="0"/>
              </a:rPr>
              <a:t>, where tan</a:t>
            </a:r>
            <a:r>
              <a:rPr lang="el-GR" sz="1400" dirty="0">
                <a:latin typeface="Comic Sans MS" pitchFamily="66" charset="0"/>
              </a:rPr>
              <a:t>θ</a:t>
            </a:r>
            <a:r>
              <a:rPr lang="en-GB" sz="1400" dirty="0">
                <a:latin typeface="Comic Sans MS" pitchFamily="66" charset="0"/>
              </a:rPr>
              <a:t> = </a:t>
            </a:r>
            <a:r>
              <a:rPr lang="en-GB" sz="1400" baseline="30000" dirty="0">
                <a:latin typeface="Comic Sans MS" pitchFamily="66" charset="0"/>
              </a:rPr>
              <a:t>3</a:t>
            </a:r>
            <a:r>
              <a:rPr lang="en-GB" sz="1400" dirty="0">
                <a:latin typeface="Comic Sans MS" pitchFamily="66" charset="0"/>
              </a:rPr>
              <a:t>/</a:t>
            </a:r>
            <a:r>
              <a:rPr lang="en-GB" sz="1400" baseline="-25000" dirty="0">
                <a:latin typeface="Comic Sans MS" pitchFamily="66" charset="0"/>
              </a:rPr>
              <a:t>4</a:t>
            </a:r>
            <a:r>
              <a:rPr lang="en-GB" sz="1400" dirty="0">
                <a:latin typeface="Comic Sans MS" pitchFamily="66" charset="0"/>
              </a:rPr>
              <a:t>. The coefficient of friction between the particle and the plane is 0.2. The particle is held at rest on the plane at a point that is 1m from O down the line of greatest slope of the plane. The particle is released from rest and moves down the slope. Find its initial acceleration.</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Of course, a diagram will help illustrate all this!</a:t>
            </a:r>
            <a:endParaRPr lang="en-GB" sz="1400" dirty="0">
              <a:latin typeface="Comic Sans MS" pitchFamily="66" charset="0"/>
            </a:endParaRP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6" name="TextBox 4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a:off x="4648200" y="3429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48200" y="1676400"/>
            <a:ext cx="2971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4191000" y="2971800"/>
            <a:ext cx="914400" cy="914400"/>
          </a:xfrm>
          <a:prstGeom prst="arc">
            <a:avLst>
              <a:gd name="adj1" fmla="val 19802567"/>
              <a:gd name="adj2" fmla="val 215658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 name="Straight Connector 12"/>
          <p:cNvCxnSpPr/>
          <p:nvPr/>
        </p:nvCxnSpPr>
        <p:spPr>
          <a:xfrm>
            <a:off x="7524750" y="1517650"/>
            <a:ext cx="95250" cy="158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537450" y="1568450"/>
            <a:ext cx="76200" cy="76200"/>
            <a:chOff x="4876800" y="2590800"/>
            <a:chExt cx="76200" cy="76200"/>
          </a:xfrm>
        </p:grpSpPr>
        <p:cxnSp>
          <p:nvCxnSpPr>
            <p:cNvPr id="20" name="Straight Connector 19"/>
            <p:cNvCxnSpPr/>
            <p:nvPr/>
          </p:nvCxnSpPr>
          <p:spPr>
            <a:xfrm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V="1">
            <a:off x="6419850" y="1600200"/>
            <a:ext cx="1155700" cy="692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6302169" y="22423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Connector 33"/>
          <p:cNvCxnSpPr/>
          <p:nvPr/>
        </p:nvCxnSpPr>
        <p:spPr>
          <a:xfrm flipV="1">
            <a:off x="6445250" y="20383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V="1">
            <a:off x="6026150" y="196850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400800" y="2362200"/>
            <a:ext cx="0" cy="838200"/>
          </a:xfrm>
          <a:prstGeom prst="line">
            <a:avLst/>
          </a:prstGeom>
          <a:ln w="25400">
            <a:solidFill>
              <a:schemeClr val="tx1"/>
            </a:solidFill>
            <a:headEnd type="triangle"/>
            <a:tailEnd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6381750" y="2343150"/>
            <a:ext cx="381000" cy="6477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394450" y="2997200"/>
            <a:ext cx="368300" cy="2032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924550" y="23558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sp>
        <p:nvSpPr>
          <p:cNvPr id="49" name="Arc 48"/>
          <p:cNvSpPr/>
          <p:nvPr/>
        </p:nvSpPr>
        <p:spPr>
          <a:xfrm>
            <a:off x="5867400" y="1682750"/>
            <a:ext cx="914400" cy="914400"/>
          </a:xfrm>
          <a:prstGeom prst="arc">
            <a:avLst>
              <a:gd name="adj1" fmla="val 3993317"/>
              <a:gd name="adj2" fmla="val 48632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5105400" y="3124200"/>
            <a:ext cx="293670" cy="307777"/>
          </a:xfrm>
          <a:prstGeom prst="rect">
            <a:avLst/>
          </a:prstGeom>
          <a:noFill/>
        </p:spPr>
        <p:txBody>
          <a:bodyPr wrap="none" rtlCol="0">
            <a:spAutoFit/>
          </a:bodyPr>
          <a:lstStyle/>
          <a:p>
            <a:r>
              <a:rPr lang="en-GB" sz="1400" dirty="0">
                <a:latin typeface="Comic Sans MS" panose="030F0702030302020204" pitchFamily="66" charset="0"/>
              </a:rPr>
              <a:t>θ</a:t>
            </a:r>
          </a:p>
        </p:txBody>
      </p:sp>
      <p:sp>
        <p:nvSpPr>
          <p:cNvPr id="51" name="TextBox 50"/>
          <p:cNvSpPr txBox="1"/>
          <p:nvPr/>
        </p:nvSpPr>
        <p:spPr>
          <a:xfrm>
            <a:off x="6335233" y="2546497"/>
            <a:ext cx="279244" cy="276999"/>
          </a:xfrm>
          <a:prstGeom prst="rect">
            <a:avLst/>
          </a:prstGeom>
          <a:noFill/>
        </p:spPr>
        <p:txBody>
          <a:bodyPr wrap="none" rtlCol="0">
            <a:spAutoFit/>
          </a:bodyPr>
          <a:lstStyle/>
          <a:p>
            <a:r>
              <a:rPr lang="en-GB" sz="1200" dirty="0">
                <a:latin typeface="Comic Sans MS" panose="030F0702030302020204" pitchFamily="66" charset="0"/>
              </a:rPr>
              <a:t>θ</a:t>
            </a:r>
          </a:p>
        </p:txBody>
      </p:sp>
      <p:sp>
        <p:nvSpPr>
          <p:cNvPr id="52" name="TextBox 51"/>
          <p:cNvSpPr txBox="1"/>
          <p:nvPr/>
        </p:nvSpPr>
        <p:spPr>
          <a:xfrm>
            <a:off x="5943600" y="2686050"/>
            <a:ext cx="494046" cy="276999"/>
          </a:xfrm>
          <a:prstGeom prst="rect">
            <a:avLst/>
          </a:prstGeom>
          <a:noFill/>
        </p:spPr>
        <p:txBody>
          <a:bodyPr wrap="none" rtlCol="0">
            <a:spAutoFit/>
          </a:bodyPr>
          <a:lstStyle/>
          <a:p>
            <a:r>
              <a:rPr lang="en-GB" sz="1200" dirty="0">
                <a:latin typeface="Comic Sans MS" panose="030F0702030302020204" pitchFamily="66" charset="0"/>
              </a:rPr>
              <a:t>0.5g</a:t>
            </a:r>
          </a:p>
        </p:txBody>
      </p:sp>
      <p:sp>
        <p:nvSpPr>
          <p:cNvPr id="53" name="TextBox 52"/>
          <p:cNvSpPr txBox="1"/>
          <p:nvPr/>
        </p:nvSpPr>
        <p:spPr>
          <a:xfrm>
            <a:off x="6540500" y="2520950"/>
            <a:ext cx="822661" cy="276999"/>
          </a:xfrm>
          <a:prstGeom prst="rect">
            <a:avLst/>
          </a:prstGeom>
          <a:noFill/>
        </p:spPr>
        <p:txBody>
          <a:bodyPr wrap="none" rtlCol="0">
            <a:spAutoFit/>
          </a:bodyPr>
          <a:lstStyle/>
          <a:p>
            <a:r>
              <a:rPr lang="en-GB" sz="1200" dirty="0">
                <a:latin typeface="Comic Sans MS" panose="030F0702030302020204" pitchFamily="66" charset="0"/>
              </a:rPr>
              <a:t>0.5gcos</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54" name="TextBox 53"/>
          <p:cNvSpPr txBox="1"/>
          <p:nvPr/>
        </p:nvSpPr>
        <p:spPr>
          <a:xfrm>
            <a:off x="5911850" y="1651000"/>
            <a:ext cx="280846" cy="276999"/>
          </a:xfrm>
          <a:prstGeom prst="rect">
            <a:avLst/>
          </a:prstGeom>
          <a:noFill/>
        </p:spPr>
        <p:txBody>
          <a:bodyPr wrap="none" rtlCol="0">
            <a:spAutoFit/>
          </a:bodyPr>
          <a:lstStyle/>
          <a:p>
            <a:r>
              <a:rPr lang="en-GB" sz="1200" dirty="0">
                <a:latin typeface="Comic Sans MS" panose="030F0702030302020204" pitchFamily="66" charset="0"/>
              </a:rPr>
              <a:t>R</a:t>
            </a:r>
          </a:p>
        </p:txBody>
      </p:sp>
      <p:sp>
        <p:nvSpPr>
          <p:cNvPr id="55" name="TextBox 54"/>
          <p:cNvSpPr txBox="1"/>
          <p:nvPr/>
        </p:nvSpPr>
        <p:spPr>
          <a:xfrm>
            <a:off x="6534150" y="3041650"/>
            <a:ext cx="787395" cy="276999"/>
          </a:xfrm>
          <a:prstGeom prst="rect">
            <a:avLst/>
          </a:prstGeom>
          <a:noFill/>
        </p:spPr>
        <p:txBody>
          <a:bodyPr wrap="none" rtlCol="0">
            <a:spAutoFit/>
          </a:bodyPr>
          <a:lstStyle/>
          <a:p>
            <a:r>
              <a:rPr lang="en-GB" sz="1200" dirty="0">
                <a:latin typeface="Comic Sans MS" panose="030F0702030302020204" pitchFamily="66" charset="0"/>
              </a:rPr>
              <a:t>0.5gsin</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56" name="TextBox 55"/>
          <p:cNvSpPr txBox="1"/>
          <p:nvPr/>
        </p:nvSpPr>
        <p:spPr>
          <a:xfrm>
            <a:off x="5429250" y="2444750"/>
            <a:ext cx="518091" cy="276999"/>
          </a:xfrm>
          <a:prstGeom prst="rect">
            <a:avLst/>
          </a:prstGeom>
          <a:noFill/>
        </p:spPr>
        <p:txBody>
          <a:bodyPr wrap="none" rtlCol="0">
            <a:spAutoFit/>
          </a:bodyPr>
          <a:lstStyle/>
          <a:p>
            <a:r>
              <a:rPr lang="en-GB" sz="1200" dirty="0">
                <a:latin typeface="Comic Sans MS" panose="030F0702030302020204" pitchFamily="66" charset="0"/>
              </a:rPr>
              <a:t>F</a:t>
            </a:r>
            <a:r>
              <a:rPr lang="en-GB" sz="1200" baseline="-25000" dirty="0">
                <a:latin typeface="Comic Sans MS" panose="030F0702030302020204" pitchFamily="66" charset="0"/>
              </a:rPr>
              <a:t>MAX</a:t>
            </a:r>
          </a:p>
        </p:txBody>
      </p:sp>
      <p:sp>
        <p:nvSpPr>
          <p:cNvPr id="57" name="TextBox 56"/>
          <p:cNvSpPr txBox="1"/>
          <p:nvPr/>
        </p:nvSpPr>
        <p:spPr>
          <a:xfrm>
            <a:off x="6400800" y="1943100"/>
            <a:ext cx="288862" cy="276999"/>
          </a:xfrm>
          <a:prstGeom prst="rect">
            <a:avLst/>
          </a:prstGeom>
          <a:noFill/>
        </p:spPr>
        <p:txBody>
          <a:bodyPr wrap="none" rtlCol="0">
            <a:spAutoFit/>
          </a:bodyPr>
          <a:lstStyle/>
          <a:p>
            <a:r>
              <a:rPr lang="en-GB" sz="1200" dirty="0">
                <a:latin typeface="Comic Sans MS" panose="030F0702030302020204" pitchFamily="66" charset="0"/>
              </a:rPr>
              <a:t>T</a:t>
            </a:r>
            <a:endParaRPr lang="en-GB" sz="1200" baseline="-25000" dirty="0">
              <a:latin typeface="Comic Sans MS" panose="030F0702030302020204" pitchFamily="66" charset="0"/>
            </a:endParaRPr>
          </a:p>
        </p:txBody>
      </p:sp>
      <p:sp>
        <p:nvSpPr>
          <p:cNvPr id="58" name="TextBox 57"/>
          <p:cNvSpPr txBox="1"/>
          <p:nvPr/>
        </p:nvSpPr>
        <p:spPr>
          <a:xfrm>
            <a:off x="7569200" y="1384300"/>
            <a:ext cx="308098" cy="276999"/>
          </a:xfrm>
          <a:prstGeom prst="rect">
            <a:avLst/>
          </a:prstGeom>
          <a:noFill/>
        </p:spPr>
        <p:txBody>
          <a:bodyPr wrap="none" rtlCol="0">
            <a:spAutoFit/>
          </a:bodyPr>
          <a:lstStyle/>
          <a:p>
            <a:r>
              <a:rPr lang="en-GB" sz="1200" dirty="0">
                <a:latin typeface="Comic Sans MS" panose="030F0702030302020204" pitchFamily="66" charset="0"/>
              </a:rPr>
              <a:t>O</a:t>
            </a:r>
          </a:p>
        </p:txBody>
      </p:sp>
      <mc:AlternateContent xmlns:mc="http://schemas.openxmlformats.org/markup-compatibility/2006" xmlns:a14="http://schemas.microsoft.com/office/drawing/2010/main">
        <mc:Choice Requires="a14">
          <p:sp>
            <p:nvSpPr>
              <p:cNvPr id="64" name="TextBox 63"/>
              <p:cNvSpPr txBox="1"/>
              <p:nvPr/>
            </p:nvSpPr>
            <p:spPr>
              <a:xfrm>
                <a:off x="4191000" y="1524000"/>
                <a:ext cx="79739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𝜇</m:t>
                      </m:r>
                      <m:r>
                        <a:rPr lang="en-GB" sz="1400" b="0" i="1" smtClean="0">
                          <a:latin typeface="Cambria Math"/>
                          <a:ea typeface="Cambria Math"/>
                        </a:rPr>
                        <m:t>=0.2</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191000" y="1524000"/>
                <a:ext cx="797398" cy="307777"/>
              </a:xfrm>
              <a:prstGeom prst="rect">
                <a:avLst/>
              </a:prstGeom>
              <a:blipFill rotWithShape="1">
                <a:blip r:embed="rId4"/>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91000" y="19050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λ</m:t>
                      </m:r>
                      <m:r>
                        <a:rPr lang="en-GB" sz="1400" b="0" i="1" smtClean="0">
                          <a:latin typeface="Cambria Math"/>
                          <a:ea typeface="Cambria Math"/>
                        </a:rPr>
                        <m:t>=19.6</m:t>
                      </m:r>
                      <m:r>
                        <a:rPr lang="en-GB" sz="1400" b="0" i="1" smtClean="0">
                          <a:latin typeface="Cambria Math"/>
                          <a:ea typeface="Cambria Math"/>
                        </a:rPr>
                        <m:t>𝑁</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191000" y="1905000"/>
                <a:ext cx="1066800"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8001000" y="16764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𝑇</m:t>
                      </m:r>
                      <m:r>
                        <a:rPr lang="en-GB" sz="1100" b="0" i="1" smtClean="0">
                          <a:latin typeface="Cambria Math"/>
                          <a:ea typeface="Cambria Math"/>
                        </a:rPr>
                        <m:t>𝑎𝑛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4</m:t>
                          </m:r>
                        </m:den>
                      </m:f>
                    </m:oMath>
                  </m:oMathPara>
                </a14:m>
                <a:endParaRPr lang="en-GB" sz="1100" dirty="0"/>
              </a:p>
            </p:txBody>
          </p:sp>
        </mc:Choice>
        <mc:Fallback xmlns="">
          <p:sp>
            <p:nvSpPr>
              <p:cNvPr id="66" name="TextBox 65"/>
              <p:cNvSpPr txBox="1">
                <a:spLocks noRot="1" noChangeAspect="1" noMove="1" noResize="1" noEditPoints="1" noAdjustHandles="1" noChangeArrowheads="1" noChangeShapeType="1" noTextEdit="1"/>
              </p:cNvSpPr>
              <p:nvPr/>
            </p:nvSpPr>
            <p:spPr>
              <a:xfrm>
                <a:off x="8001000" y="1676400"/>
                <a:ext cx="838200" cy="409215"/>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8001000" y="22098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𝑆</m:t>
                      </m:r>
                      <m:r>
                        <a:rPr lang="en-GB" sz="1100" b="0" i="1" smtClean="0">
                          <a:latin typeface="Cambria Math"/>
                          <a:ea typeface="Cambria Math"/>
                        </a:rPr>
                        <m:t>𝑖𝑛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5</m:t>
                          </m:r>
                        </m:den>
                      </m:f>
                    </m:oMath>
                  </m:oMathPara>
                </a14:m>
                <a:endParaRPr lang="en-GB" sz="1100" dirty="0"/>
              </a:p>
            </p:txBody>
          </p:sp>
        </mc:Choice>
        <mc:Fallback xmlns="">
          <p:sp>
            <p:nvSpPr>
              <p:cNvPr id="67" name="TextBox 66"/>
              <p:cNvSpPr txBox="1">
                <a:spLocks noRot="1" noChangeAspect="1" noMove="1" noResize="1" noEditPoints="1" noAdjustHandles="1" noChangeArrowheads="1" noChangeShapeType="1" noTextEdit="1"/>
              </p:cNvSpPr>
              <p:nvPr/>
            </p:nvSpPr>
            <p:spPr>
              <a:xfrm>
                <a:off x="8001000" y="2209800"/>
                <a:ext cx="838200" cy="40921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001000" y="27432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𝐶</m:t>
                      </m:r>
                      <m:r>
                        <a:rPr lang="en-GB" sz="1100" b="0" i="1" smtClean="0">
                          <a:latin typeface="Cambria Math"/>
                          <a:ea typeface="Cambria Math"/>
                        </a:rPr>
                        <m:t>𝑜𝑠</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4</m:t>
                          </m:r>
                        </m:num>
                        <m:den>
                          <m:r>
                            <a:rPr lang="en-GB" sz="1100" b="0" i="1" smtClean="0">
                              <a:latin typeface="Cambria Math"/>
                              <a:ea typeface="Cambria Math"/>
                            </a:rPr>
                            <m:t>5</m:t>
                          </m:r>
                        </m:den>
                      </m:f>
                    </m:oMath>
                  </m:oMathPara>
                </a14:m>
                <a:endParaRPr lang="en-GB" sz="1100" dirty="0"/>
              </a:p>
            </p:txBody>
          </p:sp>
        </mc:Choice>
        <mc:Fallback xmlns="">
          <p:sp>
            <p:nvSpPr>
              <p:cNvPr id="68" name="TextBox 67"/>
              <p:cNvSpPr txBox="1">
                <a:spLocks noRot="1" noChangeAspect="1" noMove="1" noResize="1" noEditPoints="1" noAdjustHandles="1" noChangeArrowheads="1" noChangeShapeType="1" noTextEdit="1"/>
              </p:cNvSpPr>
              <p:nvPr/>
            </p:nvSpPr>
            <p:spPr>
              <a:xfrm>
                <a:off x="8001000" y="2743200"/>
                <a:ext cx="838200" cy="409215"/>
              </a:xfrm>
              <a:prstGeom prst="rect">
                <a:avLst/>
              </a:prstGeom>
              <a:blipFill rotWithShape="1">
                <a:blip r:embed="rId8"/>
                <a:stretch>
                  <a:fillRect/>
                </a:stretch>
              </a:blipFill>
            </p:spPr>
            <p:txBody>
              <a:bodyPr/>
              <a:lstStyle/>
              <a:p>
                <a:r>
                  <a:rPr lang="en-GB">
                    <a:noFill/>
                  </a:rPr>
                  <a:t> </a:t>
                </a:r>
              </a:p>
            </p:txBody>
          </p:sp>
        </mc:Fallback>
      </mc:AlternateContent>
      <p:sp>
        <p:nvSpPr>
          <p:cNvPr id="69" name="TextBox 68"/>
          <p:cNvSpPr txBox="1"/>
          <p:nvPr/>
        </p:nvSpPr>
        <p:spPr>
          <a:xfrm>
            <a:off x="4038600" y="3962400"/>
            <a:ext cx="4800600" cy="2031325"/>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In this case, as the spring is compressed, T represents thrust and pushes down the plane</a:t>
            </a:r>
          </a:p>
          <a:p>
            <a:pPr algn="ctr"/>
            <a:endParaRPr lang="en-GB" sz="1400" dirty="0">
              <a:solidFill>
                <a:srgbClr val="FF0000"/>
              </a:solidFill>
              <a:latin typeface="Comic Sans MS" panose="030F0702030302020204" pitchFamily="66" charset="0"/>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Using the ratio for Tan</a:t>
            </a:r>
            <a:r>
              <a:rPr lang="el-GR" sz="1400" dirty="0">
                <a:solidFill>
                  <a:srgbClr val="FF0000"/>
                </a:solidFill>
                <a:latin typeface="Comic Sans MS" panose="030F0702030302020204" pitchFamily="66" charset="0"/>
                <a:sym typeface="Wingdings" panose="05000000000000000000" pitchFamily="2" charset="2"/>
              </a:rPr>
              <a:t>θ</a:t>
            </a:r>
            <a:r>
              <a:rPr lang="en-GB" sz="1400" dirty="0">
                <a:solidFill>
                  <a:srgbClr val="FF0000"/>
                </a:solidFill>
                <a:latin typeface="Comic Sans MS" panose="030F0702030302020204" pitchFamily="66" charset="0"/>
                <a:sym typeface="Wingdings" panose="05000000000000000000" pitchFamily="2" charset="2"/>
              </a:rPr>
              <a:t>, we can work out Sin</a:t>
            </a:r>
            <a:r>
              <a:rPr lang="el-GR" sz="1400" dirty="0">
                <a:solidFill>
                  <a:srgbClr val="FF0000"/>
                </a:solidFill>
                <a:latin typeface="Comic Sans MS" panose="030F0702030302020204" pitchFamily="66" charset="0"/>
                <a:sym typeface="Wingdings" panose="05000000000000000000" pitchFamily="2" charset="2"/>
              </a:rPr>
              <a:t>θ</a:t>
            </a:r>
            <a:r>
              <a:rPr lang="en-GB" sz="1400" dirty="0">
                <a:solidFill>
                  <a:srgbClr val="FF0000"/>
                </a:solidFill>
                <a:latin typeface="Comic Sans MS" panose="030F0702030302020204" pitchFamily="66" charset="0"/>
                <a:sym typeface="Wingdings" panose="05000000000000000000" pitchFamily="2" charset="2"/>
              </a:rPr>
              <a:t> and Cos</a:t>
            </a:r>
            <a:r>
              <a:rPr lang="el-GR" sz="1400" dirty="0">
                <a:solidFill>
                  <a:srgbClr val="FF0000"/>
                </a:solidFill>
                <a:latin typeface="Comic Sans MS" panose="030F0702030302020204" pitchFamily="66" charset="0"/>
                <a:sym typeface="Wingdings" panose="05000000000000000000" pitchFamily="2" charset="2"/>
              </a:rPr>
              <a:t>θ</a:t>
            </a: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We will resolve parallel to the plane to find the acceleration, but first we need to find F</a:t>
            </a:r>
            <a:r>
              <a:rPr lang="en-GB" sz="1400" baseline="-25000" dirty="0">
                <a:solidFill>
                  <a:srgbClr val="FF0000"/>
                </a:solidFill>
                <a:latin typeface="Comic Sans MS" panose="030F0702030302020204" pitchFamily="66" charset="0"/>
                <a:sym typeface="Wingdings" panose="05000000000000000000" pitchFamily="2" charset="2"/>
              </a:rPr>
              <a:t>MAX</a:t>
            </a:r>
            <a:r>
              <a:rPr lang="en-GB" sz="1400" dirty="0">
                <a:solidFill>
                  <a:srgbClr val="FF0000"/>
                </a:solidFill>
                <a:latin typeface="Comic Sans MS" panose="030F0702030302020204" pitchFamily="66" charset="0"/>
                <a:sym typeface="Wingdings" panose="05000000000000000000" pitchFamily="2" charset="2"/>
              </a:rPr>
              <a:t> and the tension in the spring…</a:t>
            </a:r>
            <a:endParaRPr lang="en-GB" sz="1400" dirty="0">
              <a:solidFill>
                <a:srgbClr val="FF0000"/>
              </a:solidFill>
              <a:latin typeface="Comic Sans MS" panose="030F0702030302020204" pitchFamily="66" charset="0"/>
            </a:endParaRPr>
          </a:p>
        </p:txBody>
      </p:sp>
      <p:cxnSp>
        <p:nvCxnSpPr>
          <p:cNvPr id="39" name="Straight Connector 38"/>
          <p:cNvCxnSpPr/>
          <p:nvPr/>
        </p:nvCxnSpPr>
        <p:spPr>
          <a:xfrm flipV="1">
            <a:off x="6497822" y="1763232"/>
            <a:ext cx="1155700" cy="69215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978650" y="2122376"/>
            <a:ext cx="373820" cy="276999"/>
          </a:xfrm>
          <a:prstGeom prst="rect">
            <a:avLst/>
          </a:prstGeom>
          <a:noFill/>
        </p:spPr>
        <p:txBody>
          <a:bodyPr wrap="none" rtlCol="0">
            <a:spAutoFit/>
          </a:bodyPr>
          <a:lstStyle/>
          <a:p>
            <a:r>
              <a:rPr lang="en-GB" sz="1200" dirty="0">
                <a:latin typeface="Comic Sans MS" panose="030F0702030302020204" pitchFamily="66" charset="0"/>
              </a:rPr>
              <a:t>1m</a:t>
            </a:r>
          </a:p>
        </p:txBody>
      </p:sp>
      <p:sp>
        <p:nvSpPr>
          <p:cNvPr id="41" name="TextBox 40"/>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spTree>
    <p:extLst>
      <p:ext uri="{BB962C8B-B14F-4D97-AF65-F5344CB8AC3E}">
        <p14:creationId xmlns:p14="http://schemas.microsoft.com/office/powerpoint/2010/main" val="114604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blinds(horizontal)">
                                      <p:cBhvr>
                                        <p:cTn id="15" dur="500"/>
                                        <p:tgtEl>
                                          <p:spTgt spid="50"/>
                                        </p:tgtEl>
                                      </p:cBhvr>
                                    </p:animEffect>
                                  </p:childTnLst>
                                </p:cTn>
                              </p:par>
                              <p:par>
                                <p:cTn id="16" presetID="3" presetClass="entr" presetSubtype="5"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vertical)">
                                      <p:cBhvr>
                                        <p:cTn id="18" dur="500"/>
                                        <p:tgtEl>
                                          <p:spTgt spid="7"/>
                                        </p:tgtEl>
                                      </p:cBhvr>
                                    </p:animEffect>
                                  </p:childTnLst>
                                </p:cTn>
                              </p:par>
                              <p:par>
                                <p:cTn id="19" presetID="3" presetClass="entr" presetSubtype="1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par>
                                <p:cTn id="27" presetID="3" presetClass="entr" presetSubtype="1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blinds(horizontal)">
                                      <p:cBhvr>
                                        <p:cTn id="29" dur="500"/>
                                        <p:tgtEl>
                                          <p:spTgt spid="2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blinds(horizontal)">
                                      <p:cBhvr>
                                        <p:cTn id="32" dur="500"/>
                                        <p:tgtEl>
                                          <p:spTgt spid="58"/>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par>
                                <p:cTn id="36" presetID="3" presetClass="entr" presetSubtype="1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blinds(horizontal)">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blinds(horizontal)">
                                      <p:cBhvr>
                                        <p:cTn id="43" dur="500"/>
                                        <p:tgtEl>
                                          <p:spTgt spid="40"/>
                                        </p:tgtEl>
                                      </p:cBhvr>
                                    </p:animEffect>
                                  </p:childTnLst>
                                </p:cTn>
                              </p:par>
                              <p:par>
                                <p:cTn id="44" presetID="3" presetClass="entr" presetSubtype="1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blinds(horizontal)">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blinds(horizontal)">
                                      <p:cBhvr>
                                        <p:cTn id="51" dur="500"/>
                                        <p:tgtEl>
                                          <p:spTgt spid="37"/>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blinds(horizontal)">
                                      <p:cBhvr>
                                        <p:cTn id="54" dur="5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blinds(horizontal)">
                                      <p:cBhvr>
                                        <p:cTn id="59" dur="500"/>
                                        <p:tgtEl>
                                          <p:spTgt spid="38"/>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blinds(horizontal)">
                                      <p:cBhvr>
                                        <p:cTn id="62" dur="500"/>
                                        <p:tgtEl>
                                          <p:spTgt spid="5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9">
                                            <p:txEl>
                                              <p:pRg st="0" end="0"/>
                                            </p:txEl>
                                          </p:spTgt>
                                        </p:tgtEl>
                                        <p:attrNameLst>
                                          <p:attrName>style.visibility</p:attrName>
                                        </p:attrNameLst>
                                      </p:cBhvr>
                                      <p:to>
                                        <p:strVal val="visible"/>
                                      </p:to>
                                    </p:set>
                                    <p:animEffect transition="in" filter="blinds(horizontal)">
                                      <p:cBhvr>
                                        <p:cTn id="67" dur="500"/>
                                        <p:tgtEl>
                                          <p:spTgt spid="6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linds(horizontal)">
                                      <p:cBhvr>
                                        <p:cTn id="72" dur="500"/>
                                        <p:tgtEl>
                                          <p:spTgt spid="3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blinds(horizontal)">
                                      <p:cBhvr>
                                        <p:cTn id="75" dur="500"/>
                                        <p:tgtEl>
                                          <p:spTgt spid="57"/>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blinds(horizontal)">
                                      <p:cBhvr>
                                        <p:cTn id="80" dur="500"/>
                                        <p:tgtEl>
                                          <p:spTgt spid="48"/>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blinds(horizontal)">
                                      <p:cBhvr>
                                        <p:cTn id="83" dur="500"/>
                                        <p:tgtEl>
                                          <p:spTgt spid="5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blinds(horizontal)">
                                      <p:cBhvr>
                                        <p:cTn id="88" dur="500"/>
                                        <p:tgtEl>
                                          <p:spTgt spid="49"/>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animEffect transition="in" filter="blinds(horizontal)">
                                      <p:cBhvr>
                                        <p:cTn id="91" dur="500"/>
                                        <p:tgtEl>
                                          <p:spTgt spid="51"/>
                                        </p:tgtEl>
                                      </p:cBhvr>
                                    </p:animEffect>
                                  </p:childTnLst>
                                </p:cTn>
                              </p:par>
                              <p:par>
                                <p:cTn id="92" presetID="3" presetClass="entr" presetSubtype="10"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blinds(horizontal)">
                                      <p:cBhvr>
                                        <p:cTn id="94" dur="500"/>
                                        <p:tgtEl>
                                          <p:spTgt spid="43"/>
                                        </p:tgtEl>
                                      </p:cBhvr>
                                    </p:animEffect>
                                  </p:childTnLst>
                                </p:cTn>
                              </p:par>
                              <p:par>
                                <p:cTn id="95" presetID="3" presetClass="entr" presetSubtype="10" fill="hold"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blinds(horizontal)">
                                      <p:cBhvr>
                                        <p:cTn id="97" dur="500"/>
                                        <p:tgtEl>
                                          <p:spTgt spid="4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blinds(horizontal)">
                                      <p:cBhvr>
                                        <p:cTn id="102" dur="500"/>
                                        <p:tgtEl>
                                          <p:spTgt spid="53"/>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blinds(horizontal)">
                                      <p:cBhvr>
                                        <p:cTn id="107" dur="500"/>
                                        <p:tgtEl>
                                          <p:spTgt spid="55"/>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blinds(horizontal)">
                                      <p:cBhvr>
                                        <p:cTn id="112" dur="500"/>
                                        <p:tgtEl>
                                          <p:spTgt spid="64"/>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5"/>
                                        </p:tgtEl>
                                        <p:attrNameLst>
                                          <p:attrName>style.visibility</p:attrName>
                                        </p:attrNameLst>
                                      </p:cBhvr>
                                      <p:to>
                                        <p:strVal val="visible"/>
                                      </p:to>
                                    </p:set>
                                    <p:animEffect transition="in" filter="blinds(horizontal)">
                                      <p:cBhvr>
                                        <p:cTn id="117" dur="500"/>
                                        <p:tgtEl>
                                          <p:spTgt spid="65"/>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nodeType="clickEffect">
                                  <p:stCondLst>
                                    <p:cond delay="0"/>
                                  </p:stCondLst>
                                  <p:childTnLst>
                                    <p:set>
                                      <p:cBhvr>
                                        <p:cTn id="121" dur="1" fill="hold">
                                          <p:stCondLst>
                                            <p:cond delay="0"/>
                                          </p:stCondLst>
                                        </p:cTn>
                                        <p:tgtEl>
                                          <p:spTgt spid="69">
                                            <p:txEl>
                                              <p:pRg st="2" end="2"/>
                                            </p:txEl>
                                          </p:spTgt>
                                        </p:tgtEl>
                                        <p:attrNameLst>
                                          <p:attrName>style.visibility</p:attrName>
                                        </p:attrNameLst>
                                      </p:cBhvr>
                                      <p:to>
                                        <p:strVal val="visible"/>
                                      </p:to>
                                    </p:set>
                                    <p:animEffect transition="in" filter="blinds(horizontal)">
                                      <p:cBhvr>
                                        <p:cTn id="122" dur="500"/>
                                        <p:tgtEl>
                                          <p:spTgt spid="69">
                                            <p:txEl>
                                              <p:pRg st="2" end="2"/>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blinds(horizontal)">
                                      <p:cBhvr>
                                        <p:cTn id="127" dur="500"/>
                                        <p:tgtEl>
                                          <p:spTgt spid="66"/>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blinds(horizontal)">
                                      <p:cBhvr>
                                        <p:cTn id="132" dur="500"/>
                                        <p:tgtEl>
                                          <p:spTgt spid="67"/>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blinds(horizontal)">
                                      <p:cBhvr>
                                        <p:cTn id="137" dur="500"/>
                                        <p:tgtEl>
                                          <p:spTgt spid="68"/>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69">
                                            <p:txEl>
                                              <p:pRg st="4" end="4"/>
                                            </p:txEl>
                                          </p:spTgt>
                                        </p:tgtEl>
                                        <p:attrNameLst>
                                          <p:attrName>style.visibility</p:attrName>
                                        </p:attrNameLst>
                                      </p:cBhvr>
                                      <p:to>
                                        <p:strVal val="visible"/>
                                      </p:to>
                                    </p:set>
                                    <p:animEffect transition="in" filter="blinds(horizontal)">
                                      <p:cBhvr>
                                        <p:cTn id="142" dur="500"/>
                                        <p:tgtEl>
                                          <p:spTgt spid="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animBg="1"/>
      <p:bldP spid="49" grpId="0" animBg="1"/>
      <p:bldP spid="50" grpId="0"/>
      <p:bldP spid="51" grpId="0"/>
      <p:bldP spid="52" grpId="0"/>
      <p:bldP spid="53" grpId="0"/>
      <p:bldP spid="54" grpId="0"/>
      <p:bldP spid="55" grpId="0"/>
      <p:bldP spid="56" grpId="0"/>
      <p:bldP spid="57" grpId="0"/>
      <p:bldP spid="58" grpId="0"/>
      <p:bldP spid="64" grpId="0"/>
      <p:bldP spid="65" grpId="0"/>
      <p:bldP spid="66" grpId="0"/>
      <p:bldP spid="67" grpId="0"/>
      <p:bldP spid="68" grpId="0"/>
      <p:bldP spid="4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5181600"/>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particle of mass 0.5kg is attached to one end of a light elastic spring of natural length 1.5m and modulus of elasticity 19.6N. The other end of the spring is attached to a fixed point O on a rough plane which is inclined to the horizontal at an angle </a:t>
            </a:r>
            <a:r>
              <a:rPr lang="el-GR" sz="1400" dirty="0">
                <a:latin typeface="Comic Sans MS" pitchFamily="66" charset="0"/>
              </a:rPr>
              <a:t>θ</a:t>
            </a:r>
            <a:r>
              <a:rPr lang="en-GB" sz="1400" dirty="0">
                <a:latin typeface="Comic Sans MS" pitchFamily="66" charset="0"/>
              </a:rPr>
              <a:t>, where tan</a:t>
            </a:r>
            <a:r>
              <a:rPr lang="el-GR" sz="1400" dirty="0">
                <a:latin typeface="Comic Sans MS" pitchFamily="66" charset="0"/>
              </a:rPr>
              <a:t>θ</a:t>
            </a:r>
            <a:r>
              <a:rPr lang="en-GB" sz="1400" dirty="0">
                <a:latin typeface="Comic Sans MS" pitchFamily="66" charset="0"/>
              </a:rPr>
              <a:t> = </a:t>
            </a:r>
            <a:r>
              <a:rPr lang="en-GB" sz="1400" baseline="30000" dirty="0">
                <a:latin typeface="Comic Sans MS" pitchFamily="66" charset="0"/>
              </a:rPr>
              <a:t>3</a:t>
            </a:r>
            <a:r>
              <a:rPr lang="en-GB" sz="1400" dirty="0">
                <a:latin typeface="Comic Sans MS" pitchFamily="66" charset="0"/>
              </a:rPr>
              <a:t>/</a:t>
            </a:r>
            <a:r>
              <a:rPr lang="en-GB" sz="1400" baseline="-25000" dirty="0">
                <a:latin typeface="Comic Sans MS" pitchFamily="66" charset="0"/>
              </a:rPr>
              <a:t>4</a:t>
            </a:r>
            <a:r>
              <a:rPr lang="en-GB" sz="1400" dirty="0">
                <a:latin typeface="Comic Sans MS" pitchFamily="66" charset="0"/>
              </a:rPr>
              <a:t>. The coefficient of friction between the particle and the plane is 0.2. The particle is held at rest on the plane at a point that is 1m from O down the line of greatest slope of the plane. The particle is released from rest and moves down the slope. Find its initial acceleration.</a:t>
            </a: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6" name="TextBox 4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a:off x="4648200" y="3429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48200" y="1676400"/>
            <a:ext cx="2971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4191000" y="2971800"/>
            <a:ext cx="914400" cy="914400"/>
          </a:xfrm>
          <a:prstGeom prst="arc">
            <a:avLst>
              <a:gd name="adj1" fmla="val 19802567"/>
              <a:gd name="adj2" fmla="val 215658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 name="Straight Connector 12"/>
          <p:cNvCxnSpPr/>
          <p:nvPr/>
        </p:nvCxnSpPr>
        <p:spPr>
          <a:xfrm>
            <a:off x="7524750" y="1517650"/>
            <a:ext cx="95250" cy="158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537450" y="1568450"/>
            <a:ext cx="76200" cy="76200"/>
            <a:chOff x="4876800" y="2590800"/>
            <a:chExt cx="76200" cy="76200"/>
          </a:xfrm>
        </p:grpSpPr>
        <p:cxnSp>
          <p:nvCxnSpPr>
            <p:cNvPr id="20" name="Straight Connector 19"/>
            <p:cNvCxnSpPr/>
            <p:nvPr/>
          </p:nvCxnSpPr>
          <p:spPr>
            <a:xfrm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V="1">
            <a:off x="6419850" y="1600200"/>
            <a:ext cx="1155700" cy="692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445250" y="20383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V="1">
            <a:off x="6026150" y="196850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400800" y="2362200"/>
            <a:ext cx="0" cy="838200"/>
          </a:xfrm>
          <a:prstGeom prst="line">
            <a:avLst/>
          </a:prstGeom>
          <a:ln w="25400">
            <a:solidFill>
              <a:schemeClr val="tx1"/>
            </a:solidFill>
            <a:headEnd type="triangle"/>
            <a:tailEnd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6381750" y="2343150"/>
            <a:ext cx="381000" cy="6477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394450" y="2997200"/>
            <a:ext cx="368300" cy="2032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924550" y="23558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sp>
        <p:nvSpPr>
          <p:cNvPr id="49" name="Arc 48"/>
          <p:cNvSpPr/>
          <p:nvPr/>
        </p:nvSpPr>
        <p:spPr>
          <a:xfrm>
            <a:off x="5867400" y="1682750"/>
            <a:ext cx="914400" cy="914400"/>
          </a:xfrm>
          <a:prstGeom prst="arc">
            <a:avLst>
              <a:gd name="adj1" fmla="val 3993317"/>
              <a:gd name="adj2" fmla="val 48632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5105400" y="3124200"/>
            <a:ext cx="293670" cy="307777"/>
          </a:xfrm>
          <a:prstGeom prst="rect">
            <a:avLst/>
          </a:prstGeom>
          <a:noFill/>
        </p:spPr>
        <p:txBody>
          <a:bodyPr wrap="none" rtlCol="0">
            <a:spAutoFit/>
          </a:bodyPr>
          <a:lstStyle/>
          <a:p>
            <a:r>
              <a:rPr lang="en-GB" sz="1400" dirty="0">
                <a:latin typeface="Comic Sans MS" panose="030F0702030302020204" pitchFamily="66" charset="0"/>
              </a:rPr>
              <a:t>θ</a:t>
            </a:r>
          </a:p>
        </p:txBody>
      </p:sp>
      <p:sp>
        <p:nvSpPr>
          <p:cNvPr id="51" name="TextBox 50"/>
          <p:cNvSpPr txBox="1"/>
          <p:nvPr/>
        </p:nvSpPr>
        <p:spPr>
          <a:xfrm>
            <a:off x="6335233" y="2546497"/>
            <a:ext cx="279244" cy="276999"/>
          </a:xfrm>
          <a:prstGeom prst="rect">
            <a:avLst/>
          </a:prstGeom>
          <a:noFill/>
        </p:spPr>
        <p:txBody>
          <a:bodyPr wrap="none" rtlCol="0">
            <a:spAutoFit/>
          </a:bodyPr>
          <a:lstStyle/>
          <a:p>
            <a:r>
              <a:rPr lang="en-GB" sz="1200" dirty="0">
                <a:latin typeface="Comic Sans MS" panose="030F0702030302020204" pitchFamily="66" charset="0"/>
              </a:rPr>
              <a:t>θ</a:t>
            </a:r>
          </a:p>
        </p:txBody>
      </p:sp>
      <p:sp>
        <p:nvSpPr>
          <p:cNvPr id="52" name="TextBox 51"/>
          <p:cNvSpPr txBox="1"/>
          <p:nvPr/>
        </p:nvSpPr>
        <p:spPr>
          <a:xfrm>
            <a:off x="5943600" y="2686050"/>
            <a:ext cx="494046" cy="276999"/>
          </a:xfrm>
          <a:prstGeom prst="rect">
            <a:avLst/>
          </a:prstGeom>
          <a:noFill/>
        </p:spPr>
        <p:txBody>
          <a:bodyPr wrap="none" rtlCol="0">
            <a:spAutoFit/>
          </a:bodyPr>
          <a:lstStyle/>
          <a:p>
            <a:r>
              <a:rPr lang="en-GB" sz="1200" dirty="0">
                <a:latin typeface="Comic Sans MS" panose="030F0702030302020204" pitchFamily="66" charset="0"/>
              </a:rPr>
              <a:t>0.5g</a:t>
            </a:r>
          </a:p>
        </p:txBody>
      </p:sp>
      <p:sp>
        <p:nvSpPr>
          <p:cNvPr id="53" name="TextBox 52"/>
          <p:cNvSpPr txBox="1"/>
          <p:nvPr/>
        </p:nvSpPr>
        <p:spPr>
          <a:xfrm>
            <a:off x="6540500" y="2520950"/>
            <a:ext cx="822661" cy="276999"/>
          </a:xfrm>
          <a:prstGeom prst="rect">
            <a:avLst/>
          </a:prstGeom>
          <a:noFill/>
        </p:spPr>
        <p:txBody>
          <a:bodyPr wrap="none" rtlCol="0">
            <a:spAutoFit/>
          </a:bodyPr>
          <a:lstStyle/>
          <a:p>
            <a:r>
              <a:rPr lang="en-GB" sz="1200" dirty="0">
                <a:latin typeface="Comic Sans MS" panose="030F0702030302020204" pitchFamily="66" charset="0"/>
              </a:rPr>
              <a:t>0.5gcos</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54" name="TextBox 53"/>
          <p:cNvSpPr txBox="1"/>
          <p:nvPr/>
        </p:nvSpPr>
        <p:spPr>
          <a:xfrm>
            <a:off x="5911850" y="1651000"/>
            <a:ext cx="280846" cy="276999"/>
          </a:xfrm>
          <a:prstGeom prst="rect">
            <a:avLst/>
          </a:prstGeom>
          <a:noFill/>
        </p:spPr>
        <p:txBody>
          <a:bodyPr wrap="none" rtlCol="0">
            <a:spAutoFit/>
          </a:bodyPr>
          <a:lstStyle/>
          <a:p>
            <a:r>
              <a:rPr lang="en-GB" sz="1200" dirty="0">
                <a:latin typeface="Comic Sans MS" panose="030F0702030302020204" pitchFamily="66" charset="0"/>
              </a:rPr>
              <a:t>R</a:t>
            </a:r>
          </a:p>
        </p:txBody>
      </p:sp>
      <p:sp>
        <p:nvSpPr>
          <p:cNvPr id="55" name="TextBox 54"/>
          <p:cNvSpPr txBox="1"/>
          <p:nvPr/>
        </p:nvSpPr>
        <p:spPr>
          <a:xfrm>
            <a:off x="6534150" y="3041650"/>
            <a:ext cx="787395" cy="276999"/>
          </a:xfrm>
          <a:prstGeom prst="rect">
            <a:avLst/>
          </a:prstGeom>
          <a:noFill/>
        </p:spPr>
        <p:txBody>
          <a:bodyPr wrap="none" rtlCol="0">
            <a:spAutoFit/>
          </a:bodyPr>
          <a:lstStyle/>
          <a:p>
            <a:r>
              <a:rPr lang="en-GB" sz="1200" dirty="0">
                <a:latin typeface="Comic Sans MS" panose="030F0702030302020204" pitchFamily="66" charset="0"/>
              </a:rPr>
              <a:t>0.5gsin</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56" name="TextBox 55"/>
          <p:cNvSpPr txBox="1"/>
          <p:nvPr/>
        </p:nvSpPr>
        <p:spPr>
          <a:xfrm>
            <a:off x="5429250" y="2444750"/>
            <a:ext cx="518091" cy="276999"/>
          </a:xfrm>
          <a:prstGeom prst="rect">
            <a:avLst/>
          </a:prstGeom>
          <a:noFill/>
        </p:spPr>
        <p:txBody>
          <a:bodyPr wrap="none" rtlCol="0">
            <a:spAutoFit/>
          </a:bodyPr>
          <a:lstStyle/>
          <a:p>
            <a:r>
              <a:rPr lang="en-GB" sz="1200" dirty="0">
                <a:latin typeface="Comic Sans MS" panose="030F0702030302020204" pitchFamily="66" charset="0"/>
              </a:rPr>
              <a:t>F</a:t>
            </a:r>
            <a:r>
              <a:rPr lang="en-GB" sz="1200" baseline="-25000" dirty="0">
                <a:latin typeface="Comic Sans MS" panose="030F0702030302020204" pitchFamily="66" charset="0"/>
              </a:rPr>
              <a:t>MAX</a:t>
            </a:r>
          </a:p>
        </p:txBody>
      </p:sp>
      <p:sp>
        <p:nvSpPr>
          <p:cNvPr id="57" name="TextBox 56"/>
          <p:cNvSpPr txBox="1"/>
          <p:nvPr/>
        </p:nvSpPr>
        <p:spPr>
          <a:xfrm>
            <a:off x="6400800" y="1943100"/>
            <a:ext cx="288862" cy="276999"/>
          </a:xfrm>
          <a:prstGeom prst="rect">
            <a:avLst/>
          </a:prstGeom>
          <a:noFill/>
        </p:spPr>
        <p:txBody>
          <a:bodyPr wrap="none" rtlCol="0">
            <a:spAutoFit/>
          </a:bodyPr>
          <a:lstStyle/>
          <a:p>
            <a:r>
              <a:rPr lang="en-GB" sz="1200" dirty="0">
                <a:latin typeface="Comic Sans MS" panose="030F0702030302020204" pitchFamily="66" charset="0"/>
              </a:rPr>
              <a:t>T</a:t>
            </a:r>
            <a:endParaRPr lang="en-GB" sz="1200" baseline="-25000" dirty="0">
              <a:latin typeface="Comic Sans MS" panose="030F0702030302020204" pitchFamily="66" charset="0"/>
            </a:endParaRPr>
          </a:p>
        </p:txBody>
      </p:sp>
      <p:sp>
        <p:nvSpPr>
          <p:cNvPr id="58" name="TextBox 57"/>
          <p:cNvSpPr txBox="1"/>
          <p:nvPr/>
        </p:nvSpPr>
        <p:spPr>
          <a:xfrm>
            <a:off x="7569200" y="1384300"/>
            <a:ext cx="308098" cy="276999"/>
          </a:xfrm>
          <a:prstGeom prst="rect">
            <a:avLst/>
          </a:prstGeom>
          <a:noFill/>
        </p:spPr>
        <p:txBody>
          <a:bodyPr wrap="none" rtlCol="0">
            <a:spAutoFit/>
          </a:bodyPr>
          <a:lstStyle/>
          <a:p>
            <a:r>
              <a:rPr lang="en-GB" sz="1200" dirty="0">
                <a:latin typeface="Comic Sans MS" panose="030F0702030302020204" pitchFamily="66" charset="0"/>
              </a:rPr>
              <a:t>O</a:t>
            </a:r>
          </a:p>
        </p:txBody>
      </p:sp>
      <mc:AlternateContent xmlns:mc="http://schemas.openxmlformats.org/markup-compatibility/2006" xmlns:a14="http://schemas.microsoft.com/office/drawing/2010/main">
        <mc:Choice Requires="a14">
          <p:sp>
            <p:nvSpPr>
              <p:cNvPr id="64" name="TextBox 63"/>
              <p:cNvSpPr txBox="1"/>
              <p:nvPr/>
            </p:nvSpPr>
            <p:spPr>
              <a:xfrm>
                <a:off x="4191000" y="1524000"/>
                <a:ext cx="79739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𝜇</m:t>
                      </m:r>
                      <m:r>
                        <a:rPr lang="en-GB" sz="1400" b="0" i="1" smtClean="0">
                          <a:latin typeface="Cambria Math"/>
                          <a:ea typeface="Cambria Math"/>
                        </a:rPr>
                        <m:t>=0.2</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191000" y="1524000"/>
                <a:ext cx="797398" cy="307777"/>
              </a:xfrm>
              <a:prstGeom prst="rect">
                <a:avLst/>
              </a:prstGeom>
              <a:blipFill rotWithShape="1">
                <a:blip r:embed="rId4"/>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91000" y="19050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λ</m:t>
                      </m:r>
                      <m:r>
                        <a:rPr lang="en-GB" sz="1400" b="0" i="1" smtClean="0">
                          <a:latin typeface="Cambria Math"/>
                          <a:ea typeface="Cambria Math"/>
                        </a:rPr>
                        <m:t>=19.6</m:t>
                      </m:r>
                      <m:r>
                        <a:rPr lang="en-GB" sz="1400" b="0" i="1" smtClean="0">
                          <a:latin typeface="Cambria Math"/>
                          <a:ea typeface="Cambria Math"/>
                        </a:rPr>
                        <m:t>𝑁</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191000" y="1905000"/>
                <a:ext cx="1066800"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8001000" y="16764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𝑇</m:t>
                      </m:r>
                      <m:r>
                        <a:rPr lang="en-GB" sz="1100" b="0" i="1" smtClean="0">
                          <a:latin typeface="Cambria Math"/>
                          <a:ea typeface="Cambria Math"/>
                        </a:rPr>
                        <m:t>𝑎𝑛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4</m:t>
                          </m:r>
                        </m:den>
                      </m:f>
                    </m:oMath>
                  </m:oMathPara>
                </a14:m>
                <a:endParaRPr lang="en-GB" sz="1100" dirty="0"/>
              </a:p>
            </p:txBody>
          </p:sp>
        </mc:Choice>
        <mc:Fallback xmlns="">
          <p:sp>
            <p:nvSpPr>
              <p:cNvPr id="66" name="TextBox 65"/>
              <p:cNvSpPr txBox="1">
                <a:spLocks noRot="1" noChangeAspect="1" noMove="1" noResize="1" noEditPoints="1" noAdjustHandles="1" noChangeArrowheads="1" noChangeShapeType="1" noTextEdit="1"/>
              </p:cNvSpPr>
              <p:nvPr/>
            </p:nvSpPr>
            <p:spPr>
              <a:xfrm>
                <a:off x="8001000" y="1676400"/>
                <a:ext cx="838200" cy="409215"/>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8001000" y="22098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𝑆</m:t>
                      </m:r>
                      <m:r>
                        <a:rPr lang="en-GB" sz="1100" b="0" i="1" smtClean="0">
                          <a:latin typeface="Cambria Math"/>
                          <a:ea typeface="Cambria Math"/>
                        </a:rPr>
                        <m:t>𝑖𝑛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5</m:t>
                          </m:r>
                        </m:den>
                      </m:f>
                    </m:oMath>
                  </m:oMathPara>
                </a14:m>
                <a:endParaRPr lang="en-GB" sz="1100" dirty="0"/>
              </a:p>
            </p:txBody>
          </p:sp>
        </mc:Choice>
        <mc:Fallback xmlns="">
          <p:sp>
            <p:nvSpPr>
              <p:cNvPr id="67" name="TextBox 66"/>
              <p:cNvSpPr txBox="1">
                <a:spLocks noRot="1" noChangeAspect="1" noMove="1" noResize="1" noEditPoints="1" noAdjustHandles="1" noChangeArrowheads="1" noChangeShapeType="1" noTextEdit="1"/>
              </p:cNvSpPr>
              <p:nvPr/>
            </p:nvSpPr>
            <p:spPr>
              <a:xfrm>
                <a:off x="8001000" y="2209800"/>
                <a:ext cx="838200" cy="40921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001000" y="27432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𝐶</m:t>
                      </m:r>
                      <m:r>
                        <a:rPr lang="en-GB" sz="1100" b="0" i="1" smtClean="0">
                          <a:latin typeface="Cambria Math"/>
                          <a:ea typeface="Cambria Math"/>
                        </a:rPr>
                        <m:t>𝑜𝑠</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4</m:t>
                          </m:r>
                        </m:num>
                        <m:den>
                          <m:r>
                            <a:rPr lang="en-GB" sz="1100" b="0" i="1" smtClean="0">
                              <a:latin typeface="Cambria Math"/>
                              <a:ea typeface="Cambria Math"/>
                            </a:rPr>
                            <m:t>5</m:t>
                          </m:r>
                        </m:den>
                      </m:f>
                    </m:oMath>
                  </m:oMathPara>
                </a14:m>
                <a:endParaRPr lang="en-GB" sz="1100" dirty="0"/>
              </a:p>
            </p:txBody>
          </p:sp>
        </mc:Choice>
        <mc:Fallback xmlns="">
          <p:sp>
            <p:nvSpPr>
              <p:cNvPr id="68" name="TextBox 67"/>
              <p:cNvSpPr txBox="1">
                <a:spLocks noRot="1" noChangeAspect="1" noMove="1" noResize="1" noEditPoints="1" noAdjustHandles="1" noChangeArrowheads="1" noChangeShapeType="1" noTextEdit="1"/>
              </p:cNvSpPr>
              <p:nvPr/>
            </p:nvSpPr>
            <p:spPr>
              <a:xfrm>
                <a:off x="8001000" y="2743200"/>
                <a:ext cx="838200" cy="409215"/>
              </a:xfrm>
              <a:prstGeom prst="rect">
                <a:avLst/>
              </a:prstGeom>
              <a:blipFill rotWithShape="1">
                <a:blip r:embed="rId8"/>
                <a:stretch>
                  <a:fillRect/>
                </a:stretch>
              </a:blipFill>
            </p:spPr>
            <p:txBody>
              <a:bodyPr/>
              <a:lstStyle/>
              <a:p>
                <a:r>
                  <a:rPr lang="en-GB">
                    <a:noFill/>
                  </a:rPr>
                  <a:t> </a:t>
                </a:r>
              </a:p>
            </p:txBody>
          </p:sp>
        </mc:Fallback>
      </mc:AlternateContent>
      <p:sp>
        <p:nvSpPr>
          <p:cNvPr id="39" name="TextBox 38"/>
          <p:cNvSpPr txBox="1"/>
          <p:nvPr/>
        </p:nvSpPr>
        <p:spPr>
          <a:xfrm>
            <a:off x="4114800" y="3886200"/>
            <a:ext cx="2476960" cy="307777"/>
          </a:xfrm>
          <a:prstGeom prst="rect">
            <a:avLst/>
          </a:prstGeom>
          <a:noFill/>
        </p:spPr>
        <p:txBody>
          <a:bodyPr wrap="none" rtlCol="0">
            <a:spAutoFit/>
          </a:bodyPr>
          <a:lstStyle/>
          <a:p>
            <a:r>
              <a:rPr lang="en-GB" sz="1400" u="sng" dirty="0">
                <a:latin typeface="Comic Sans MS" panose="030F0702030302020204" pitchFamily="66" charset="0"/>
              </a:rPr>
              <a:t>Finding the normal reaction</a:t>
            </a:r>
          </a:p>
        </p:txBody>
      </p:sp>
      <p:sp>
        <p:nvSpPr>
          <p:cNvPr id="40" name="TextBox 39"/>
          <p:cNvSpPr txBox="1"/>
          <p:nvPr/>
        </p:nvSpPr>
        <p:spPr>
          <a:xfrm>
            <a:off x="7162800" y="3886200"/>
            <a:ext cx="1225015" cy="307777"/>
          </a:xfrm>
          <a:prstGeom prst="rect">
            <a:avLst/>
          </a:prstGeom>
          <a:noFill/>
        </p:spPr>
        <p:txBody>
          <a:bodyPr wrap="none" rtlCol="0">
            <a:spAutoFit/>
          </a:bodyPr>
          <a:lstStyle/>
          <a:p>
            <a:r>
              <a:rPr lang="en-GB" sz="1400" u="sng" dirty="0">
                <a:latin typeface="Comic Sans MS" panose="030F0702030302020204" pitchFamily="66" charset="0"/>
              </a:rPr>
              <a:t>Finding F</a:t>
            </a:r>
            <a:r>
              <a:rPr lang="en-GB" sz="1400" u="sng" baseline="-25000" dirty="0">
                <a:latin typeface="Comic Sans MS" panose="030F0702030302020204" pitchFamily="66" charset="0"/>
              </a:rPr>
              <a:t>MAX</a:t>
            </a:r>
          </a:p>
        </p:txBody>
      </p:sp>
      <p:sp>
        <p:nvSpPr>
          <p:cNvPr id="41" name="TextBox 40"/>
          <p:cNvSpPr txBox="1"/>
          <p:nvPr/>
        </p:nvSpPr>
        <p:spPr>
          <a:xfrm>
            <a:off x="4114800" y="4191000"/>
            <a:ext cx="2231701" cy="307777"/>
          </a:xfrm>
          <a:prstGeom prst="rect">
            <a:avLst/>
          </a:prstGeom>
          <a:noFill/>
        </p:spPr>
        <p:txBody>
          <a:bodyPr wrap="none" rtlCol="0">
            <a:spAutoFit/>
          </a:bodyPr>
          <a:lstStyle/>
          <a:p>
            <a:r>
              <a:rPr lang="en-GB" sz="1400" dirty="0">
                <a:latin typeface="Comic Sans MS" panose="030F0702030302020204" pitchFamily="66" charset="0"/>
                <a:sym typeface="Wingdings" panose="05000000000000000000" pitchFamily="2" charset="2"/>
              </a:rPr>
              <a:t> Resolve perpendicular</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2" name="TextBox 41"/>
              <p:cNvSpPr txBox="1"/>
              <p:nvPr/>
            </p:nvSpPr>
            <p:spPr>
              <a:xfrm>
                <a:off x="4584404" y="4572000"/>
                <a:ext cx="82958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𝐹</m:t>
                      </m:r>
                      <m:r>
                        <a:rPr lang="en-GB" sz="1400" b="0" i="1" smtClean="0">
                          <a:latin typeface="Cambria Math"/>
                        </a:rPr>
                        <m:t>=</m:t>
                      </m:r>
                      <m:r>
                        <a:rPr lang="en-GB" sz="1400" b="0" i="1" smtClean="0">
                          <a:latin typeface="Cambria Math"/>
                        </a:rPr>
                        <m:t>𝑚𝑎</m:t>
                      </m:r>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4584404" y="4572000"/>
                <a:ext cx="829586" cy="307777"/>
              </a:xfrm>
              <a:prstGeom prst="rect">
                <a:avLst/>
              </a:prstGeom>
              <a:blipFill rotWithShape="1">
                <a:blip r:embed="rId9"/>
                <a:stretch>
                  <a:fillRect/>
                </a:stretch>
              </a:blipFill>
            </p:spPr>
            <p:txBody>
              <a:bodyPr/>
              <a:lstStyle/>
              <a:p>
                <a:r>
                  <a:rPr lang="en-GB">
                    <a:noFill/>
                  </a:rPr>
                  <a:t> </a:t>
                </a:r>
              </a:p>
            </p:txBody>
          </p:sp>
        </mc:Fallback>
      </mc:AlternateContent>
      <p:sp>
        <p:nvSpPr>
          <p:cNvPr id="44" name="Arc 43"/>
          <p:cNvSpPr/>
          <p:nvPr/>
        </p:nvSpPr>
        <p:spPr>
          <a:xfrm>
            <a:off x="5334000" y="4724400"/>
            <a:ext cx="304800" cy="4572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TextBox 46"/>
          <p:cNvSpPr txBox="1"/>
          <p:nvPr/>
        </p:nvSpPr>
        <p:spPr>
          <a:xfrm>
            <a:off x="5562600" y="4648200"/>
            <a:ext cx="762000" cy="461665"/>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Sub in values</a:t>
            </a:r>
          </a:p>
        </p:txBody>
      </p:sp>
      <mc:AlternateContent xmlns:mc="http://schemas.openxmlformats.org/markup-compatibility/2006" xmlns:a14="http://schemas.microsoft.com/office/drawing/2010/main">
        <mc:Choice Requires="a14">
          <p:sp>
            <p:nvSpPr>
              <p:cNvPr id="59" name="TextBox 58"/>
              <p:cNvSpPr txBox="1"/>
              <p:nvPr/>
            </p:nvSpPr>
            <p:spPr>
              <a:xfrm>
                <a:off x="3670004" y="5029200"/>
                <a:ext cx="160742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𝑅</m:t>
                      </m:r>
                      <m:r>
                        <a:rPr lang="en-GB" sz="1400" b="0" i="1" smtClean="0">
                          <a:latin typeface="Cambria Math"/>
                        </a:rPr>
                        <m:t>−0.5</m:t>
                      </m:r>
                      <m:r>
                        <a:rPr lang="en-GB" sz="1400" b="0" i="1" smtClean="0">
                          <a:latin typeface="Cambria Math"/>
                        </a:rPr>
                        <m:t>𝑔𝑐𝑜𝑠</m:t>
                      </m:r>
                      <m:r>
                        <a:rPr lang="en-GB" sz="1400" b="0" i="1" smtClean="0">
                          <a:latin typeface="Cambria Math"/>
                          <a:ea typeface="Cambria Math"/>
                        </a:rPr>
                        <m:t>𝜃</m:t>
                      </m:r>
                      <m:r>
                        <a:rPr lang="en-GB" sz="1400" b="0" i="1" smtClean="0">
                          <a:latin typeface="Cambria Math"/>
                        </a:rPr>
                        <m:t>=0</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3670004" y="5029200"/>
                <a:ext cx="1607428" cy="307777"/>
              </a:xfrm>
              <a:prstGeom prst="rect">
                <a:avLst/>
              </a:prstGeom>
              <a:blipFill rotWithShape="1">
                <a:blip r:embed="rId10"/>
                <a:stretch>
                  <a:fillRect b="-8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4584404" y="5486400"/>
                <a:ext cx="129362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𝑅</m:t>
                      </m:r>
                      <m:r>
                        <a:rPr lang="en-GB" sz="1400" b="0" i="1" smtClean="0">
                          <a:latin typeface="Cambria Math"/>
                        </a:rPr>
                        <m:t>=0.5</m:t>
                      </m:r>
                      <m:r>
                        <a:rPr lang="en-GB" sz="1400" b="0" i="1" smtClean="0">
                          <a:latin typeface="Cambria Math"/>
                        </a:rPr>
                        <m:t>𝑔𝑐𝑜𝑠</m:t>
                      </m:r>
                      <m:r>
                        <a:rPr lang="en-GB" sz="1400" b="0" i="1" smtClean="0">
                          <a:latin typeface="Cambria Math"/>
                          <a:ea typeface="Cambria Math"/>
                        </a:rPr>
                        <m:t>𝜃</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584404" y="5486400"/>
                <a:ext cx="1293624" cy="307777"/>
              </a:xfrm>
              <a:prstGeom prst="rect">
                <a:avLst/>
              </a:prstGeom>
              <a:blipFill rotWithShape="1">
                <a:blip r:embed="rId11"/>
                <a:stretch>
                  <a:fillRect b="-8000"/>
                </a:stretch>
              </a:blipFill>
            </p:spPr>
            <p:txBody>
              <a:bodyPr/>
              <a:lstStyle/>
              <a:p>
                <a:r>
                  <a:rPr lang="en-GB">
                    <a:noFill/>
                  </a:rPr>
                  <a:t> </a:t>
                </a:r>
              </a:p>
            </p:txBody>
          </p:sp>
        </mc:Fallback>
      </mc:AlternateContent>
      <p:sp>
        <p:nvSpPr>
          <p:cNvPr id="61" name="Arc 60"/>
          <p:cNvSpPr/>
          <p:nvPr/>
        </p:nvSpPr>
        <p:spPr>
          <a:xfrm>
            <a:off x="5683102" y="5192233"/>
            <a:ext cx="304800" cy="4572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5943600" y="5257800"/>
            <a:ext cx="914400" cy="276999"/>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Rearrange</a:t>
            </a:r>
          </a:p>
        </p:txBody>
      </p:sp>
      <p:sp>
        <p:nvSpPr>
          <p:cNvPr id="63" name="Arc 62"/>
          <p:cNvSpPr/>
          <p:nvPr/>
        </p:nvSpPr>
        <p:spPr>
          <a:xfrm>
            <a:off x="5693735" y="5649432"/>
            <a:ext cx="304800" cy="4572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0" name="TextBox 69"/>
              <p:cNvSpPr txBox="1"/>
              <p:nvPr/>
            </p:nvSpPr>
            <p:spPr>
              <a:xfrm>
                <a:off x="4584404" y="5943600"/>
                <a:ext cx="104907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𝑅</m:t>
                      </m:r>
                      <m:r>
                        <a:rPr lang="en-GB" sz="1400" b="0" i="1" smtClean="0">
                          <a:latin typeface="Cambria Math"/>
                        </a:rPr>
                        <m:t>=3.92</m:t>
                      </m:r>
                      <m:r>
                        <a:rPr lang="en-GB" sz="1400" b="0" i="1" smtClean="0">
                          <a:latin typeface="Cambria Math"/>
                        </a:rPr>
                        <m:t>𝑁</m:t>
                      </m:r>
                    </m:oMath>
                  </m:oMathPara>
                </a14:m>
                <a:endParaRPr lang="en-GB"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4584404" y="5943600"/>
                <a:ext cx="1049070" cy="307777"/>
              </a:xfrm>
              <a:prstGeom prst="rect">
                <a:avLst/>
              </a:prstGeom>
              <a:blipFill rotWithShape="1">
                <a:blip r:embed="rId12"/>
                <a:stretch>
                  <a:fillRect/>
                </a:stretch>
              </a:blipFill>
            </p:spPr>
            <p:txBody>
              <a:bodyPr/>
              <a:lstStyle/>
              <a:p>
                <a:r>
                  <a:rPr lang="en-GB">
                    <a:noFill/>
                  </a:rPr>
                  <a:t> </a:t>
                </a:r>
              </a:p>
            </p:txBody>
          </p:sp>
        </mc:Fallback>
      </mc:AlternateContent>
      <p:sp>
        <p:nvSpPr>
          <p:cNvPr id="71" name="TextBox 70"/>
          <p:cNvSpPr txBox="1"/>
          <p:nvPr/>
        </p:nvSpPr>
        <p:spPr>
          <a:xfrm>
            <a:off x="5867400" y="5562600"/>
            <a:ext cx="1096926" cy="646331"/>
          </a:xfrm>
          <a:prstGeom prst="rect">
            <a:avLst/>
          </a:prstGeom>
          <a:noFill/>
        </p:spPr>
        <p:txBody>
          <a:bodyPr wrap="square" rtlCol="0">
            <a:spAutoFit/>
          </a:bodyPr>
          <a:lstStyle/>
          <a:p>
            <a:pPr algn="ctr"/>
            <a:r>
              <a:rPr lang="en-GB" sz="1200" dirty="0">
                <a:solidFill>
                  <a:srgbClr val="0000FF"/>
                </a:solidFill>
                <a:latin typeface="Comic Sans MS" panose="030F0702030302020204" pitchFamily="66" charset="0"/>
              </a:rPr>
              <a:t>Calculate (using cos</a:t>
            </a:r>
            <a:r>
              <a:rPr lang="el-GR" sz="1200" dirty="0">
                <a:solidFill>
                  <a:srgbClr val="0000FF"/>
                </a:solidFill>
                <a:latin typeface="Comic Sans MS" panose="030F0702030302020204" pitchFamily="66" charset="0"/>
              </a:rPr>
              <a:t>θ</a:t>
            </a:r>
            <a:r>
              <a:rPr lang="en-GB" sz="1200" dirty="0">
                <a:solidFill>
                  <a:srgbClr val="0000FF"/>
                </a:solidFill>
                <a:latin typeface="Comic Sans MS" panose="030F0702030302020204" pitchFamily="66" charset="0"/>
              </a:rPr>
              <a:t> above)</a:t>
            </a:r>
          </a:p>
        </p:txBody>
      </p:sp>
      <mc:AlternateContent xmlns:mc="http://schemas.openxmlformats.org/markup-compatibility/2006" xmlns:a14="http://schemas.microsoft.com/office/drawing/2010/main">
        <mc:Choice Requires="a14">
          <p:sp>
            <p:nvSpPr>
              <p:cNvPr id="72" name="TextBox 71"/>
              <p:cNvSpPr txBox="1"/>
              <p:nvPr/>
            </p:nvSpPr>
            <p:spPr>
              <a:xfrm>
                <a:off x="6934200" y="4572000"/>
                <a:ext cx="10674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𝐹</m:t>
                          </m:r>
                        </m:e>
                        <m:sub>
                          <m:r>
                            <a:rPr lang="en-GB" sz="1400" b="0" i="1" smtClean="0">
                              <a:latin typeface="Cambria Math"/>
                            </a:rPr>
                            <m:t>𝑀𝐴𝑋</m:t>
                          </m:r>
                        </m:sub>
                      </m:sSub>
                      <m:r>
                        <a:rPr lang="en-GB" sz="1400" b="0" i="1" smtClean="0">
                          <a:latin typeface="Cambria Math"/>
                        </a:rPr>
                        <m:t>=</m:t>
                      </m:r>
                      <m:r>
                        <a:rPr lang="en-GB" sz="1400" b="0" i="1" smtClean="0">
                          <a:latin typeface="Cambria Math"/>
                          <a:ea typeface="Cambria Math"/>
                        </a:rPr>
                        <m:t>𝜇</m:t>
                      </m:r>
                      <m:r>
                        <a:rPr lang="en-GB" sz="1400" b="0" i="1" smtClean="0">
                          <a:latin typeface="Cambria Math"/>
                          <a:ea typeface="Cambria Math"/>
                        </a:rPr>
                        <m:t>𝑅</m:t>
                      </m:r>
                    </m:oMath>
                  </m:oMathPara>
                </a14:m>
                <a:endParaRPr lang="en-GB" sz="1400" dirty="0"/>
              </a:p>
            </p:txBody>
          </p:sp>
        </mc:Choice>
        <mc:Fallback xmlns="">
          <p:sp>
            <p:nvSpPr>
              <p:cNvPr id="72" name="TextBox 71"/>
              <p:cNvSpPr txBox="1">
                <a:spLocks noRot="1" noChangeAspect="1" noMove="1" noResize="1" noEditPoints="1" noAdjustHandles="1" noChangeArrowheads="1" noChangeShapeType="1" noTextEdit="1"/>
              </p:cNvSpPr>
              <p:nvPr/>
            </p:nvSpPr>
            <p:spPr>
              <a:xfrm>
                <a:off x="6934200" y="4572000"/>
                <a:ext cx="1067472" cy="307777"/>
              </a:xfrm>
              <a:prstGeom prst="rect">
                <a:avLst/>
              </a:prstGeom>
              <a:blipFill rotWithShape="1">
                <a:blip r:embed="rId13"/>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6934200" y="5029200"/>
                <a:ext cx="162929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𝐹</m:t>
                          </m:r>
                        </m:e>
                        <m:sub>
                          <m:r>
                            <a:rPr lang="en-GB" sz="1400" b="0" i="1" smtClean="0">
                              <a:latin typeface="Cambria Math"/>
                            </a:rPr>
                            <m:t>𝑀𝐴𝑋</m:t>
                          </m:r>
                        </m:sub>
                      </m:sSub>
                      <m:r>
                        <a:rPr lang="en-GB" sz="1400" b="0" i="1" smtClean="0">
                          <a:latin typeface="Cambria Math"/>
                        </a:rPr>
                        <m:t>=0.2</m:t>
                      </m:r>
                      <m:r>
                        <a:rPr lang="en-GB" sz="1400" b="0" i="1" smtClean="0">
                          <a:latin typeface="Cambria Math"/>
                          <a:ea typeface="Cambria Math"/>
                        </a:rPr>
                        <m:t>×3.92</m:t>
                      </m:r>
                    </m:oMath>
                  </m:oMathPara>
                </a14:m>
                <a:endParaRPr lang="en-GB" sz="1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6934200" y="5029200"/>
                <a:ext cx="1629292" cy="307777"/>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6934200" y="5486400"/>
                <a:ext cx="142083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b="0" i="1" smtClean="0">
                              <a:latin typeface="Cambria Math" panose="02040503050406030204" pitchFamily="18" charset="0"/>
                            </a:rPr>
                          </m:ctrlPr>
                        </m:sSubPr>
                        <m:e>
                          <m:r>
                            <a:rPr lang="en-GB" sz="1400" b="0" i="1" smtClean="0">
                              <a:latin typeface="Cambria Math"/>
                            </a:rPr>
                            <m:t>𝐹</m:t>
                          </m:r>
                        </m:e>
                        <m:sub>
                          <m:r>
                            <a:rPr lang="en-GB" sz="1400" b="0" i="1" smtClean="0">
                              <a:latin typeface="Cambria Math"/>
                            </a:rPr>
                            <m:t>𝑀𝐴𝑋</m:t>
                          </m:r>
                        </m:sub>
                      </m:sSub>
                      <m:r>
                        <a:rPr lang="en-GB" sz="1400" b="0" i="1" smtClean="0">
                          <a:latin typeface="Cambria Math"/>
                        </a:rPr>
                        <m:t>=0.784</m:t>
                      </m:r>
                      <m:r>
                        <a:rPr lang="en-GB" sz="1400" b="0" i="1" smtClean="0">
                          <a:latin typeface="Cambria Math"/>
                        </a:rPr>
                        <m:t>𝑁</m:t>
                      </m:r>
                    </m:oMath>
                  </m:oMathPara>
                </a14:m>
                <a:endParaRPr lang="en-GB" sz="1400" dirty="0"/>
              </a:p>
            </p:txBody>
          </p:sp>
        </mc:Choice>
        <mc:Fallback xmlns="">
          <p:sp>
            <p:nvSpPr>
              <p:cNvPr id="74" name="TextBox 73"/>
              <p:cNvSpPr txBox="1">
                <a:spLocks noRot="1" noChangeAspect="1" noMove="1" noResize="1" noEditPoints="1" noAdjustHandles="1" noChangeArrowheads="1" noChangeShapeType="1" noTextEdit="1"/>
              </p:cNvSpPr>
              <p:nvPr/>
            </p:nvSpPr>
            <p:spPr>
              <a:xfrm>
                <a:off x="6934200" y="5486400"/>
                <a:ext cx="1420838" cy="307777"/>
              </a:xfrm>
              <a:prstGeom prst="rect">
                <a:avLst/>
              </a:prstGeom>
              <a:blipFill rotWithShape="1">
                <a:blip r:embed="rId15"/>
                <a:stretch>
                  <a:fillRect/>
                </a:stretch>
              </a:blipFill>
            </p:spPr>
            <p:txBody>
              <a:bodyPr/>
              <a:lstStyle/>
              <a:p>
                <a:r>
                  <a:rPr lang="en-GB">
                    <a:noFill/>
                  </a:rPr>
                  <a:t> </a:t>
                </a:r>
              </a:p>
            </p:txBody>
          </p:sp>
        </mc:Fallback>
      </mc:AlternateContent>
      <p:sp>
        <p:nvSpPr>
          <p:cNvPr id="75" name="Arc 74"/>
          <p:cNvSpPr/>
          <p:nvPr/>
        </p:nvSpPr>
        <p:spPr>
          <a:xfrm>
            <a:off x="8305800" y="47244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Arc 75"/>
          <p:cNvSpPr/>
          <p:nvPr/>
        </p:nvSpPr>
        <p:spPr>
          <a:xfrm>
            <a:off x="8305800" y="51816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TextBox 68"/>
          <p:cNvSpPr txBox="1"/>
          <p:nvPr/>
        </p:nvSpPr>
        <p:spPr>
          <a:xfrm>
            <a:off x="8458200" y="4724400"/>
            <a:ext cx="8382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a:t>
            </a:r>
          </a:p>
        </p:txBody>
      </p:sp>
      <p:sp>
        <p:nvSpPr>
          <p:cNvPr id="77" name="TextBox 76"/>
          <p:cNvSpPr txBox="1"/>
          <p:nvPr/>
        </p:nvSpPr>
        <p:spPr>
          <a:xfrm>
            <a:off x="8458200" y="5181600"/>
            <a:ext cx="8382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Work out</a:t>
            </a:r>
          </a:p>
        </p:txBody>
      </p:sp>
      <p:sp>
        <p:nvSpPr>
          <p:cNvPr id="78" name="TextBox 77"/>
          <p:cNvSpPr txBox="1"/>
          <p:nvPr/>
        </p:nvSpPr>
        <p:spPr>
          <a:xfrm>
            <a:off x="5638800" y="1600200"/>
            <a:ext cx="630301" cy="276999"/>
          </a:xfrm>
          <a:prstGeom prst="rect">
            <a:avLst/>
          </a:prstGeom>
          <a:noFill/>
        </p:spPr>
        <p:txBody>
          <a:bodyPr wrap="none" rtlCol="0">
            <a:spAutoFit/>
          </a:bodyPr>
          <a:lstStyle/>
          <a:p>
            <a:r>
              <a:rPr lang="en-GB" sz="1200" dirty="0">
                <a:solidFill>
                  <a:srgbClr val="0000FF"/>
                </a:solidFill>
                <a:latin typeface="Comic Sans MS" panose="030F0702030302020204" pitchFamily="66" charset="0"/>
              </a:rPr>
              <a:t>3.92N</a:t>
            </a:r>
          </a:p>
        </p:txBody>
      </p:sp>
      <p:sp>
        <p:nvSpPr>
          <p:cNvPr id="79" name="TextBox 78"/>
          <p:cNvSpPr txBox="1"/>
          <p:nvPr/>
        </p:nvSpPr>
        <p:spPr>
          <a:xfrm>
            <a:off x="5234762" y="2491563"/>
            <a:ext cx="724878" cy="276999"/>
          </a:xfrm>
          <a:prstGeom prst="rect">
            <a:avLst/>
          </a:prstGeom>
          <a:noFill/>
        </p:spPr>
        <p:txBody>
          <a:bodyPr wrap="none" rtlCol="0">
            <a:spAutoFit/>
          </a:bodyPr>
          <a:lstStyle/>
          <a:p>
            <a:r>
              <a:rPr lang="en-GB" sz="1200" dirty="0">
                <a:latin typeface="Comic Sans MS" panose="030F0702030302020204" pitchFamily="66" charset="0"/>
              </a:rPr>
              <a:t>0.784N</a:t>
            </a:r>
          </a:p>
        </p:txBody>
      </p:sp>
      <p:sp>
        <p:nvSpPr>
          <p:cNvPr id="31" name="Oval 30"/>
          <p:cNvSpPr/>
          <p:nvPr/>
        </p:nvSpPr>
        <p:spPr>
          <a:xfrm>
            <a:off x="6302169" y="22423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0" name="Straight Connector 79"/>
          <p:cNvCxnSpPr/>
          <p:nvPr/>
        </p:nvCxnSpPr>
        <p:spPr>
          <a:xfrm flipV="1">
            <a:off x="6497822" y="1763232"/>
            <a:ext cx="1155700" cy="69215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978650" y="2122376"/>
            <a:ext cx="373820" cy="276999"/>
          </a:xfrm>
          <a:prstGeom prst="rect">
            <a:avLst/>
          </a:prstGeom>
          <a:noFill/>
        </p:spPr>
        <p:txBody>
          <a:bodyPr wrap="none" rtlCol="0">
            <a:spAutoFit/>
          </a:bodyPr>
          <a:lstStyle/>
          <a:p>
            <a:r>
              <a:rPr lang="en-GB" sz="1200" dirty="0">
                <a:latin typeface="Comic Sans MS" panose="030F0702030302020204" pitchFamily="66" charset="0"/>
              </a:rPr>
              <a:t>1m</a:t>
            </a:r>
          </a:p>
        </p:txBody>
      </p:sp>
      <p:sp>
        <p:nvSpPr>
          <p:cNvPr id="82" name="TextBox 81"/>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spTree>
    <p:extLst>
      <p:ext uri="{BB962C8B-B14F-4D97-AF65-F5344CB8AC3E}">
        <p14:creationId xmlns:p14="http://schemas.microsoft.com/office/powerpoint/2010/main" val="137026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linds(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linds(horizontal)">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500" fill="hold"/>
                                        <p:tgtEl>
                                          <p:spTgt spid="43"/>
                                        </p:tgtEl>
                                        <p:attrNameLst>
                                          <p:attrName>stroke.color</p:attrName>
                                        </p:attrNameLst>
                                      </p:cBhvr>
                                      <p:to>
                                        <a:schemeClr val="hlink"/>
                                      </p:to>
                                    </p:animClr>
                                    <p:set>
                                      <p:cBhvr>
                                        <p:cTn id="22" dur="500" fill="hold"/>
                                        <p:tgtEl>
                                          <p:spTgt spid="43"/>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500" fill="hold"/>
                                        <p:tgtEl>
                                          <p:spTgt spid="37"/>
                                        </p:tgtEl>
                                        <p:attrNameLst>
                                          <p:attrName>stroke.color</p:attrName>
                                        </p:attrNameLst>
                                      </p:cBhvr>
                                      <p:to>
                                        <a:schemeClr val="hlink"/>
                                      </p:to>
                                    </p:animClr>
                                    <p:set>
                                      <p:cBhvr>
                                        <p:cTn id="25" dur="500" fill="hold"/>
                                        <p:tgtEl>
                                          <p:spTgt spid="37"/>
                                        </p:tgtEl>
                                        <p:attrNameLst>
                                          <p:attrName>stroke.on</p:attrName>
                                        </p:attrNameLst>
                                      </p:cBhvr>
                                      <p:to>
                                        <p:strVal val="true"/>
                                      </p:to>
                                    </p:set>
                                  </p:childTnLst>
                                </p:cTn>
                              </p:par>
                              <p:par>
                                <p:cTn id="26" presetID="3" presetClass="emph" presetSubtype="2" fill="hold" grpId="0" nodeType="withEffect">
                                  <p:stCondLst>
                                    <p:cond delay="0"/>
                                  </p:stCondLst>
                                  <p:childTnLst>
                                    <p:animClr clrSpc="rgb" dir="cw">
                                      <p:cBhvr override="childStyle">
                                        <p:cTn id="27" dur="500" fill="hold"/>
                                        <p:tgtEl>
                                          <p:spTgt spid="54"/>
                                        </p:tgtEl>
                                        <p:attrNameLst>
                                          <p:attrName>style.color</p:attrName>
                                        </p:attrNameLst>
                                      </p:cBhvr>
                                      <p:to>
                                        <a:schemeClr val="hlink"/>
                                      </p:to>
                                    </p:animClr>
                                  </p:childTnLst>
                                </p:cTn>
                              </p:par>
                              <p:par>
                                <p:cTn id="28" presetID="3" presetClass="emph" presetSubtype="2" fill="hold" grpId="0" nodeType="withEffect">
                                  <p:stCondLst>
                                    <p:cond delay="0"/>
                                  </p:stCondLst>
                                  <p:childTnLst>
                                    <p:animClr clrSpc="rgb" dir="cw">
                                      <p:cBhvr override="childStyle">
                                        <p:cTn id="29" dur="500" fill="hold"/>
                                        <p:tgtEl>
                                          <p:spTgt spid="53"/>
                                        </p:tgtEl>
                                        <p:attrNameLst>
                                          <p:attrName>style.color</p:attrName>
                                        </p:attrNameLst>
                                      </p:cBhvr>
                                      <p:to>
                                        <a:schemeClr val="hlink"/>
                                      </p:to>
                                    </p:animClr>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blinds(horizontal)">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linds(horizontal)">
                                      <p:cBhvr>
                                        <p:cTn id="39" dur="500"/>
                                        <p:tgtEl>
                                          <p:spTgt spid="47"/>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blinds(horizontal)">
                                      <p:cBhvr>
                                        <p:cTn id="44" dur="500"/>
                                        <p:tgtEl>
                                          <p:spTgt spid="59"/>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blinds(horizontal)">
                                      <p:cBhvr>
                                        <p:cTn id="49" dur="500"/>
                                        <p:tgtEl>
                                          <p:spTgt spid="6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blinds(horizontal)">
                                      <p:cBhvr>
                                        <p:cTn id="54" dur="500"/>
                                        <p:tgtEl>
                                          <p:spTgt spid="62"/>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animEffect transition="in" filter="blinds(horizontal)">
                                      <p:cBhvr>
                                        <p:cTn id="59" dur="500"/>
                                        <p:tgtEl>
                                          <p:spTgt spid="60"/>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blinds(horizontal)">
                                      <p:cBhvr>
                                        <p:cTn id="64" dur="500"/>
                                        <p:tgtEl>
                                          <p:spTgt spid="63"/>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71"/>
                                        </p:tgtEl>
                                        <p:attrNameLst>
                                          <p:attrName>style.visibility</p:attrName>
                                        </p:attrNameLst>
                                      </p:cBhvr>
                                      <p:to>
                                        <p:strVal val="visible"/>
                                      </p:to>
                                    </p:set>
                                    <p:animEffect transition="in" filter="blinds(horizontal)">
                                      <p:cBhvr>
                                        <p:cTn id="69" dur="500"/>
                                        <p:tgtEl>
                                          <p:spTgt spid="7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grpId="0" nodeType="click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blinds(horizontal)">
                                      <p:cBhvr>
                                        <p:cTn id="74" dur="500"/>
                                        <p:tgtEl>
                                          <p:spTgt spid="70"/>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1" nodeType="clickEffect">
                                  <p:stCondLst>
                                    <p:cond delay="0"/>
                                  </p:stCondLst>
                                  <p:childTnLst>
                                    <p:animEffect transition="out" filter="blinds(horizontal)">
                                      <p:cBhvr>
                                        <p:cTn id="78" dur="500"/>
                                        <p:tgtEl>
                                          <p:spTgt spid="54"/>
                                        </p:tgtEl>
                                      </p:cBhvr>
                                    </p:animEffect>
                                    <p:set>
                                      <p:cBhvr>
                                        <p:cTn id="79" dur="1" fill="hold">
                                          <p:stCondLst>
                                            <p:cond delay="499"/>
                                          </p:stCondLst>
                                        </p:cTn>
                                        <p:tgtEl>
                                          <p:spTgt spid="54"/>
                                        </p:tgtEl>
                                        <p:attrNameLst>
                                          <p:attrName>style.visibility</p:attrName>
                                        </p:attrNameLst>
                                      </p:cBhvr>
                                      <p:to>
                                        <p:strVal val="hidden"/>
                                      </p:to>
                                    </p:set>
                                  </p:childTnLst>
                                </p:cTn>
                              </p:par>
                              <p:par>
                                <p:cTn id="80" presetID="3" presetClass="entr" presetSubtype="10"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blinds(horizontal)">
                                      <p:cBhvr>
                                        <p:cTn id="82" dur="500"/>
                                        <p:tgtEl>
                                          <p:spTgt spid="78"/>
                                        </p:tgtEl>
                                      </p:cBhvr>
                                    </p:animEffect>
                                  </p:childTnLst>
                                </p:cTn>
                              </p:par>
                            </p:childTnLst>
                          </p:cTn>
                        </p:par>
                      </p:childTnLst>
                    </p:cTn>
                  </p:par>
                  <p:par>
                    <p:cTn id="83" fill="hold">
                      <p:stCondLst>
                        <p:cond delay="indefinite"/>
                      </p:stCondLst>
                      <p:childTnLst>
                        <p:par>
                          <p:cTn id="84" fill="hold">
                            <p:stCondLst>
                              <p:cond delay="0"/>
                            </p:stCondLst>
                            <p:childTnLst>
                              <p:par>
                                <p:cTn id="85" presetID="7" presetClass="emph" presetSubtype="2" fill="hold" nodeType="clickEffect">
                                  <p:stCondLst>
                                    <p:cond delay="0"/>
                                  </p:stCondLst>
                                  <p:childTnLst>
                                    <p:animClr clrSpc="rgb" dir="cw">
                                      <p:cBhvr>
                                        <p:cTn id="86" dur="500" fill="hold"/>
                                        <p:tgtEl>
                                          <p:spTgt spid="43"/>
                                        </p:tgtEl>
                                        <p:attrNameLst>
                                          <p:attrName>stroke.color</p:attrName>
                                        </p:attrNameLst>
                                      </p:cBhvr>
                                      <p:to>
                                        <a:schemeClr val="tx1"/>
                                      </p:to>
                                    </p:animClr>
                                    <p:set>
                                      <p:cBhvr>
                                        <p:cTn id="87" dur="500" fill="hold"/>
                                        <p:tgtEl>
                                          <p:spTgt spid="43"/>
                                        </p:tgtEl>
                                        <p:attrNameLst>
                                          <p:attrName>stroke.on</p:attrName>
                                        </p:attrNameLst>
                                      </p:cBhvr>
                                      <p:to>
                                        <p:strVal val="true"/>
                                      </p:to>
                                    </p:set>
                                  </p:childTnLst>
                                </p:cTn>
                              </p:par>
                              <p:par>
                                <p:cTn id="88" presetID="7" presetClass="emph" presetSubtype="2" fill="hold" nodeType="withEffect">
                                  <p:stCondLst>
                                    <p:cond delay="0"/>
                                  </p:stCondLst>
                                  <p:childTnLst>
                                    <p:animClr clrSpc="rgb" dir="cw">
                                      <p:cBhvr>
                                        <p:cTn id="89" dur="500" fill="hold"/>
                                        <p:tgtEl>
                                          <p:spTgt spid="37"/>
                                        </p:tgtEl>
                                        <p:attrNameLst>
                                          <p:attrName>stroke.color</p:attrName>
                                        </p:attrNameLst>
                                      </p:cBhvr>
                                      <p:to>
                                        <a:schemeClr val="tx1"/>
                                      </p:to>
                                    </p:animClr>
                                    <p:set>
                                      <p:cBhvr>
                                        <p:cTn id="90" dur="500" fill="hold"/>
                                        <p:tgtEl>
                                          <p:spTgt spid="37"/>
                                        </p:tgtEl>
                                        <p:attrNameLst>
                                          <p:attrName>stroke.on</p:attrName>
                                        </p:attrNameLst>
                                      </p:cBhvr>
                                      <p:to>
                                        <p:strVal val="true"/>
                                      </p:to>
                                    </p:set>
                                  </p:childTnLst>
                                </p:cTn>
                              </p:par>
                              <p:par>
                                <p:cTn id="91" presetID="3" presetClass="emph" presetSubtype="2" fill="hold" grpId="1" nodeType="withEffect">
                                  <p:stCondLst>
                                    <p:cond delay="0"/>
                                  </p:stCondLst>
                                  <p:childTnLst>
                                    <p:animClr clrSpc="rgb" dir="cw">
                                      <p:cBhvr override="childStyle">
                                        <p:cTn id="92" dur="500" fill="hold"/>
                                        <p:tgtEl>
                                          <p:spTgt spid="53"/>
                                        </p:tgtEl>
                                        <p:attrNameLst>
                                          <p:attrName>style.color</p:attrName>
                                        </p:attrNameLst>
                                      </p:cBhvr>
                                      <p:to>
                                        <a:schemeClr val="tx1"/>
                                      </p:to>
                                    </p:animClr>
                                  </p:childTnLst>
                                </p:cTn>
                              </p:par>
                              <p:par>
                                <p:cTn id="93" presetID="3" presetClass="emph" presetSubtype="2" fill="hold" grpId="1" nodeType="withEffect">
                                  <p:stCondLst>
                                    <p:cond delay="0"/>
                                  </p:stCondLst>
                                  <p:childTnLst>
                                    <p:animClr clrSpc="rgb" dir="cw">
                                      <p:cBhvr override="childStyle">
                                        <p:cTn id="94" dur="500" fill="hold"/>
                                        <p:tgtEl>
                                          <p:spTgt spid="78"/>
                                        </p:tgtEl>
                                        <p:attrNameLst>
                                          <p:attrName>style.color</p:attrName>
                                        </p:attrNameLst>
                                      </p:cBhvr>
                                      <p:to>
                                        <a:schemeClr val="tx1"/>
                                      </p:to>
                                    </p:animClr>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grpId="0" nodeType="clickEffect">
                                  <p:stCondLst>
                                    <p:cond delay="0"/>
                                  </p:stCondLst>
                                  <p:childTnLst>
                                    <p:set>
                                      <p:cBhvr>
                                        <p:cTn id="98" dur="1" fill="hold">
                                          <p:stCondLst>
                                            <p:cond delay="0"/>
                                          </p:stCondLst>
                                        </p:cTn>
                                        <p:tgtEl>
                                          <p:spTgt spid="40"/>
                                        </p:tgtEl>
                                        <p:attrNameLst>
                                          <p:attrName>style.visibility</p:attrName>
                                        </p:attrNameLst>
                                      </p:cBhvr>
                                      <p:to>
                                        <p:strVal val="visible"/>
                                      </p:to>
                                    </p:set>
                                    <p:animEffect transition="in" filter="blinds(horizontal)">
                                      <p:cBhvr>
                                        <p:cTn id="99" dur="500"/>
                                        <p:tgtEl>
                                          <p:spTgt spid="40"/>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72"/>
                                        </p:tgtEl>
                                        <p:attrNameLst>
                                          <p:attrName>style.visibility</p:attrName>
                                        </p:attrNameLst>
                                      </p:cBhvr>
                                      <p:to>
                                        <p:strVal val="visible"/>
                                      </p:to>
                                    </p:set>
                                    <p:animEffect transition="in" filter="blinds(horizontal)">
                                      <p:cBhvr>
                                        <p:cTn id="104" dur="500"/>
                                        <p:tgtEl>
                                          <p:spTgt spid="72"/>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75"/>
                                        </p:tgtEl>
                                        <p:attrNameLst>
                                          <p:attrName>style.visibility</p:attrName>
                                        </p:attrNameLst>
                                      </p:cBhvr>
                                      <p:to>
                                        <p:strVal val="visible"/>
                                      </p:to>
                                    </p:set>
                                    <p:animEffect transition="in" filter="blinds(horizontal)">
                                      <p:cBhvr>
                                        <p:cTn id="109" dur="500"/>
                                        <p:tgtEl>
                                          <p:spTgt spid="75"/>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69"/>
                                        </p:tgtEl>
                                        <p:attrNameLst>
                                          <p:attrName>style.visibility</p:attrName>
                                        </p:attrNameLst>
                                      </p:cBhvr>
                                      <p:to>
                                        <p:strVal val="visible"/>
                                      </p:to>
                                    </p:set>
                                    <p:animEffect transition="in" filter="blinds(horizontal)">
                                      <p:cBhvr>
                                        <p:cTn id="114" dur="500"/>
                                        <p:tgtEl>
                                          <p:spTgt spid="69"/>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73"/>
                                        </p:tgtEl>
                                        <p:attrNameLst>
                                          <p:attrName>style.visibility</p:attrName>
                                        </p:attrNameLst>
                                      </p:cBhvr>
                                      <p:to>
                                        <p:strVal val="visible"/>
                                      </p:to>
                                    </p:set>
                                    <p:animEffect transition="in" filter="blinds(horizontal)">
                                      <p:cBhvr>
                                        <p:cTn id="119" dur="500"/>
                                        <p:tgtEl>
                                          <p:spTgt spid="73"/>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76"/>
                                        </p:tgtEl>
                                        <p:attrNameLst>
                                          <p:attrName>style.visibility</p:attrName>
                                        </p:attrNameLst>
                                      </p:cBhvr>
                                      <p:to>
                                        <p:strVal val="visible"/>
                                      </p:to>
                                    </p:set>
                                    <p:animEffect transition="in" filter="blinds(horizontal)">
                                      <p:cBhvr>
                                        <p:cTn id="124" dur="500"/>
                                        <p:tgtEl>
                                          <p:spTgt spid="76"/>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77"/>
                                        </p:tgtEl>
                                        <p:attrNameLst>
                                          <p:attrName>style.visibility</p:attrName>
                                        </p:attrNameLst>
                                      </p:cBhvr>
                                      <p:to>
                                        <p:strVal val="visible"/>
                                      </p:to>
                                    </p:set>
                                    <p:animEffect transition="in" filter="blinds(horizontal)">
                                      <p:cBhvr>
                                        <p:cTn id="129" dur="500"/>
                                        <p:tgtEl>
                                          <p:spTgt spid="77"/>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74"/>
                                        </p:tgtEl>
                                        <p:attrNameLst>
                                          <p:attrName>style.visibility</p:attrName>
                                        </p:attrNameLst>
                                      </p:cBhvr>
                                      <p:to>
                                        <p:strVal val="visible"/>
                                      </p:to>
                                    </p:set>
                                    <p:animEffect transition="in" filter="blinds(horizontal)">
                                      <p:cBhvr>
                                        <p:cTn id="134" dur="500"/>
                                        <p:tgtEl>
                                          <p:spTgt spid="74"/>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xit" presetSubtype="10" fill="hold" grpId="0" nodeType="clickEffect">
                                  <p:stCondLst>
                                    <p:cond delay="0"/>
                                  </p:stCondLst>
                                  <p:childTnLst>
                                    <p:animEffect transition="out" filter="blinds(horizontal)">
                                      <p:cBhvr>
                                        <p:cTn id="138" dur="500"/>
                                        <p:tgtEl>
                                          <p:spTgt spid="56"/>
                                        </p:tgtEl>
                                      </p:cBhvr>
                                    </p:animEffect>
                                    <p:set>
                                      <p:cBhvr>
                                        <p:cTn id="139" dur="1" fill="hold">
                                          <p:stCondLst>
                                            <p:cond delay="499"/>
                                          </p:stCondLst>
                                        </p:cTn>
                                        <p:tgtEl>
                                          <p:spTgt spid="56"/>
                                        </p:tgtEl>
                                        <p:attrNameLst>
                                          <p:attrName>style.visibility</p:attrName>
                                        </p:attrNameLst>
                                      </p:cBhvr>
                                      <p:to>
                                        <p:strVal val="hidden"/>
                                      </p:to>
                                    </p:set>
                                  </p:childTnLst>
                                </p:cTn>
                              </p:par>
                              <p:par>
                                <p:cTn id="140" presetID="3" presetClass="entr" presetSubtype="10" fill="hold" grpId="0" nodeType="withEffect">
                                  <p:stCondLst>
                                    <p:cond delay="0"/>
                                  </p:stCondLst>
                                  <p:childTnLst>
                                    <p:set>
                                      <p:cBhvr>
                                        <p:cTn id="141" dur="1" fill="hold">
                                          <p:stCondLst>
                                            <p:cond delay="0"/>
                                          </p:stCondLst>
                                        </p:cTn>
                                        <p:tgtEl>
                                          <p:spTgt spid="79"/>
                                        </p:tgtEl>
                                        <p:attrNameLst>
                                          <p:attrName>style.visibility</p:attrName>
                                        </p:attrNameLst>
                                      </p:cBhvr>
                                      <p:to>
                                        <p:strVal val="visible"/>
                                      </p:to>
                                    </p:set>
                                    <p:animEffect transition="in" filter="blinds(horizontal)">
                                      <p:cBhvr>
                                        <p:cTn id="14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3" grpId="1"/>
      <p:bldP spid="54" grpId="0"/>
      <p:bldP spid="54" grpId="1"/>
      <p:bldP spid="56" grpId="0"/>
      <p:bldP spid="39" grpId="0"/>
      <p:bldP spid="40" grpId="0"/>
      <p:bldP spid="41" grpId="0"/>
      <p:bldP spid="42" grpId="0"/>
      <p:bldP spid="44" grpId="0" animBg="1"/>
      <p:bldP spid="47" grpId="0"/>
      <p:bldP spid="59" grpId="0"/>
      <p:bldP spid="60" grpId="0"/>
      <p:bldP spid="61" grpId="0" animBg="1"/>
      <p:bldP spid="62" grpId="0"/>
      <p:bldP spid="63" grpId="0" animBg="1"/>
      <p:bldP spid="70" grpId="0"/>
      <p:bldP spid="71" grpId="0"/>
      <p:bldP spid="72" grpId="0"/>
      <p:bldP spid="73" grpId="0"/>
      <p:bldP spid="74" grpId="0"/>
      <p:bldP spid="75" grpId="0" animBg="1"/>
      <p:bldP spid="76" grpId="0" animBg="1"/>
      <p:bldP spid="69" grpId="0"/>
      <p:bldP spid="77" grpId="0"/>
      <p:bldP spid="78" grpId="0"/>
      <p:bldP spid="78" grpId="1"/>
      <p:bldP spid="7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5181600"/>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particle of mass 0.5kg is attached to one end of a light elastic spring of natural length 1.5m and modulus of elasticity 19.6N. The other end of the spring is attached to a fixed point O on a rough plane which is inclined to the horizontal at an angle </a:t>
            </a:r>
            <a:r>
              <a:rPr lang="el-GR" sz="1400" dirty="0">
                <a:latin typeface="Comic Sans MS" pitchFamily="66" charset="0"/>
              </a:rPr>
              <a:t>θ</a:t>
            </a:r>
            <a:r>
              <a:rPr lang="en-GB" sz="1400" dirty="0">
                <a:latin typeface="Comic Sans MS" pitchFamily="66" charset="0"/>
              </a:rPr>
              <a:t>, where tan</a:t>
            </a:r>
            <a:r>
              <a:rPr lang="el-GR" sz="1400" dirty="0">
                <a:latin typeface="Comic Sans MS" pitchFamily="66" charset="0"/>
              </a:rPr>
              <a:t>θ</a:t>
            </a:r>
            <a:r>
              <a:rPr lang="en-GB" sz="1400" dirty="0">
                <a:latin typeface="Comic Sans MS" pitchFamily="66" charset="0"/>
              </a:rPr>
              <a:t> = </a:t>
            </a:r>
            <a:r>
              <a:rPr lang="en-GB" sz="1400" baseline="30000" dirty="0">
                <a:latin typeface="Comic Sans MS" pitchFamily="66" charset="0"/>
              </a:rPr>
              <a:t>3</a:t>
            </a:r>
            <a:r>
              <a:rPr lang="en-GB" sz="1400" dirty="0">
                <a:latin typeface="Comic Sans MS" pitchFamily="66" charset="0"/>
              </a:rPr>
              <a:t>/</a:t>
            </a:r>
            <a:r>
              <a:rPr lang="en-GB" sz="1400" baseline="-25000" dirty="0">
                <a:latin typeface="Comic Sans MS" pitchFamily="66" charset="0"/>
              </a:rPr>
              <a:t>4</a:t>
            </a:r>
            <a:r>
              <a:rPr lang="en-GB" sz="1400" dirty="0">
                <a:latin typeface="Comic Sans MS" pitchFamily="66" charset="0"/>
              </a:rPr>
              <a:t>. The coefficient of friction between the particle and the plane is 0.2. The particle is held at rest on the plane at a point that is 1m from O down the line of greatest slope of the plane. The particle is released from rest and moves down the slope. Find its initial acceleration.</a:t>
            </a: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6" name="TextBox 4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a:off x="4648200" y="3429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48200" y="1676400"/>
            <a:ext cx="2971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4191000" y="2971800"/>
            <a:ext cx="914400" cy="914400"/>
          </a:xfrm>
          <a:prstGeom prst="arc">
            <a:avLst>
              <a:gd name="adj1" fmla="val 19802567"/>
              <a:gd name="adj2" fmla="val 215658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 name="Straight Connector 12"/>
          <p:cNvCxnSpPr/>
          <p:nvPr/>
        </p:nvCxnSpPr>
        <p:spPr>
          <a:xfrm>
            <a:off x="7524750" y="1517650"/>
            <a:ext cx="95250" cy="158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537450" y="1568450"/>
            <a:ext cx="76200" cy="76200"/>
            <a:chOff x="4876800" y="2590800"/>
            <a:chExt cx="76200" cy="76200"/>
          </a:xfrm>
        </p:grpSpPr>
        <p:cxnSp>
          <p:nvCxnSpPr>
            <p:cNvPr id="20" name="Straight Connector 19"/>
            <p:cNvCxnSpPr/>
            <p:nvPr/>
          </p:nvCxnSpPr>
          <p:spPr>
            <a:xfrm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V="1">
            <a:off x="6419850" y="1600200"/>
            <a:ext cx="1155700" cy="692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445250" y="20383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V="1">
            <a:off x="6026150" y="196850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400800" y="2362200"/>
            <a:ext cx="0" cy="838200"/>
          </a:xfrm>
          <a:prstGeom prst="line">
            <a:avLst/>
          </a:prstGeom>
          <a:ln w="25400">
            <a:solidFill>
              <a:schemeClr val="tx1"/>
            </a:solidFill>
            <a:headEnd type="triangle"/>
            <a:tailEnd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6381750" y="2343150"/>
            <a:ext cx="381000" cy="6477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394450" y="2997200"/>
            <a:ext cx="368300" cy="2032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924550" y="23558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sp>
        <p:nvSpPr>
          <p:cNvPr id="49" name="Arc 48"/>
          <p:cNvSpPr/>
          <p:nvPr/>
        </p:nvSpPr>
        <p:spPr>
          <a:xfrm>
            <a:off x="5867400" y="1682750"/>
            <a:ext cx="914400" cy="914400"/>
          </a:xfrm>
          <a:prstGeom prst="arc">
            <a:avLst>
              <a:gd name="adj1" fmla="val 3993317"/>
              <a:gd name="adj2" fmla="val 48632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5105400" y="3124200"/>
            <a:ext cx="293670" cy="307777"/>
          </a:xfrm>
          <a:prstGeom prst="rect">
            <a:avLst/>
          </a:prstGeom>
          <a:noFill/>
        </p:spPr>
        <p:txBody>
          <a:bodyPr wrap="none" rtlCol="0">
            <a:spAutoFit/>
          </a:bodyPr>
          <a:lstStyle/>
          <a:p>
            <a:r>
              <a:rPr lang="en-GB" sz="1400" dirty="0">
                <a:latin typeface="Comic Sans MS" panose="030F0702030302020204" pitchFamily="66" charset="0"/>
              </a:rPr>
              <a:t>θ</a:t>
            </a:r>
          </a:p>
        </p:txBody>
      </p:sp>
      <p:sp>
        <p:nvSpPr>
          <p:cNvPr id="51" name="TextBox 50"/>
          <p:cNvSpPr txBox="1"/>
          <p:nvPr/>
        </p:nvSpPr>
        <p:spPr>
          <a:xfrm>
            <a:off x="6335233" y="2546497"/>
            <a:ext cx="279244" cy="276999"/>
          </a:xfrm>
          <a:prstGeom prst="rect">
            <a:avLst/>
          </a:prstGeom>
          <a:noFill/>
        </p:spPr>
        <p:txBody>
          <a:bodyPr wrap="none" rtlCol="0">
            <a:spAutoFit/>
          </a:bodyPr>
          <a:lstStyle/>
          <a:p>
            <a:r>
              <a:rPr lang="en-GB" sz="1200" dirty="0">
                <a:latin typeface="Comic Sans MS" panose="030F0702030302020204" pitchFamily="66" charset="0"/>
              </a:rPr>
              <a:t>θ</a:t>
            </a:r>
          </a:p>
        </p:txBody>
      </p:sp>
      <p:sp>
        <p:nvSpPr>
          <p:cNvPr id="52" name="TextBox 51"/>
          <p:cNvSpPr txBox="1"/>
          <p:nvPr/>
        </p:nvSpPr>
        <p:spPr>
          <a:xfrm>
            <a:off x="5943600" y="2686050"/>
            <a:ext cx="494046" cy="276999"/>
          </a:xfrm>
          <a:prstGeom prst="rect">
            <a:avLst/>
          </a:prstGeom>
          <a:noFill/>
        </p:spPr>
        <p:txBody>
          <a:bodyPr wrap="none" rtlCol="0">
            <a:spAutoFit/>
          </a:bodyPr>
          <a:lstStyle/>
          <a:p>
            <a:r>
              <a:rPr lang="en-GB" sz="1200" dirty="0">
                <a:latin typeface="Comic Sans MS" panose="030F0702030302020204" pitchFamily="66" charset="0"/>
              </a:rPr>
              <a:t>0.5g</a:t>
            </a:r>
          </a:p>
        </p:txBody>
      </p:sp>
      <p:sp>
        <p:nvSpPr>
          <p:cNvPr id="53" name="TextBox 52"/>
          <p:cNvSpPr txBox="1"/>
          <p:nvPr/>
        </p:nvSpPr>
        <p:spPr>
          <a:xfrm>
            <a:off x="6540500" y="2520950"/>
            <a:ext cx="822661" cy="276999"/>
          </a:xfrm>
          <a:prstGeom prst="rect">
            <a:avLst/>
          </a:prstGeom>
          <a:noFill/>
        </p:spPr>
        <p:txBody>
          <a:bodyPr wrap="none" rtlCol="0">
            <a:spAutoFit/>
          </a:bodyPr>
          <a:lstStyle/>
          <a:p>
            <a:r>
              <a:rPr lang="en-GB" sz="1200" dirty="0">
                <a:latin typeface="Comic Sans MS" panose="030F0702030302020204" pitchFamily="66" charset="0"/>
              </a:rPr>
              <a:t>0.5gcos</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55" name="TextBox 54"/>
          <p:cNvSpPr txBox="1"/>
          <p:nvPr/>
        </p:nvSpPr>
        <p:spPr>
          <a:xfrm>
            <a:off x="6534150" y="3041650"/>
            <a:ext cx="787395" cy="276999"/>
          </a:xfrm>
          <a:prstGeom prst="rect">
            <a:avLst/>
          </a:prstGeom>
          <a:noFill/>
        </p:spPr>
        <p:txBody>
          <a:bodyPr wrap="none" rtlCol="0">
            <a:spAutoFit/>
          </a:bodyPr>
          <a:lstStyle/>
          <a:p>
            <a:r>
              <a:rPr lang="en-GB" sz="1200" dirty="0">
                <a:latin typeface="Comic Sans MS" panose="030F0702030302020204" pitchFamily="66" charset="0"/>
              </a:rPr>
              <a:t>0.5gsin</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57" name="TextBox 56"/>
          <p:cNvSpPr txBox="1"/>
          <p:nvPr/>
        </p:nvSpPr>
        <p:spPr>
          <a:xfrm>
            <a:off x="6400800" y="1943100"/>
            <a:ext cx="288862" cy="276999"/>
          </a:xfrm>
          <a:prstGeom prst="rect">
            <a:avLst/>
          </a:prstGeom>
          <a:noFill/>
        </p:spPr>
        <p:txBody>
          <a:bodyPr wrap="none" rtlCol="0">
            <a:spAutoFit/>
          </a:bodyPr>
          <a:lstStyle/>
          <a:p>
            <a:r>
              <a:rPr lang="en-GB" sz="1200" dirty="0">
                <a:latin typeface="Comic Sans MS" panose="030F0702030302020204" pitchFamily="66" charset="0"/>
              </a:rPr>
              <a:t>T</a:t>
            </a:r>
            <a:endParaRPr lang="en-GB" sz="1200" baseline="-25000" dirty="0">
              <a:latin typeface="Comic Sans MS" panose="030F0702030302020204" pitchFamily="66" charset="0"/>
            </a:endParaRPr>
          </a:p>
        </p:txBody>
      </p:sp>
      <p:sp>
        <p:nvSpPr>
          <p:cNvPr id="58" name="TextBox 57"/>
          <p:cNvSpPr txBox="1"/>
          <p:nvPr/>
        </p:nvSpPr>
        <p:spPr>
          <a:xfrm>
            <a:off x="7569200" y="1384300"/>
            <a:ext cx="308098" cy="276999"/>
          </a:xfrm>
          <a:prstGeom prst="rect">
            <a:avLst/>
          </a:prstGeom>
          <a:noFill/>
        </p:spPr>
        <p:txBody>
          <a:bodyPr wrap="none" rtlCol="0">
            <a:spAutoFit/>
          </a:bodyPr>
          <a:lstStyle/>
          <a:p>
            <a:r>
              <a:rPr lang="en-GB" sz="1200" dirty="0">
                <a:latin typeface="Comic Sans MS" panose="030F0702030302020204" pitchFamily="66" charset="0"/>
              </a:rPr>
              <a:t>O</a:t>
            </a:r>
          </a:p>
        </p:txBody>
      </p:sp>
      <mc:AlternateContent xmlns:mc="http://schemas.openxmlformats.org/markup-compatibility/2006" xmlns:a14="http://schemas.microsoft.com/office/drawing/2010/main">
        <mc:Choice Requires="a14">
          <p:sp>
            <p:nvSpPr>
              <p:cNvPr id="64" name="TextBox 63"/>
              <p:cNvSpPr txBox="1"/>
              <p:nvPr/>
            </p:nvSpPr>
            <p:spPr>
              <a:xfrm>
                <a:off x="4191000" y="1524000"/>
                <a:ext cx="79739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𝜇</m:t>
                      </m:r>
                      <m:r>
                        <a:rPr lang="en-GB" sz="1400" b="0" i="1" smtClean="0">
                          <a:latin typeface="Cambria Math"/>
                          <a:ea typeface="Cambria Math"/>
                        </a:rPr>
                        <m:t>=0.2</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191000" y="1524000"/>
                <a:ext cx="797398" cy="307777"/>
              </a:xfrm>
              <a:prstGeom prst="rect">
                <a:avLst/>
              </a:prstGeom>
              <a:blipFill rotWithShape="1">
                <a:blip r:embed="rId4"/>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91000" y="19050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λ</m:t>
                      </m:r>
                      <m:r>
                        <a:rPr lang="en-GB" sz="1400" b="0" i="1" smtClean="0">
                          <a:latin typeface="Cambria Math"/>
                          <a:ea typeface="Cambria Math"/>
                        </a:rPr>
                        <m:t>=19.6</m:t>
                      </m:r>
                      <m:r>
                        <a:rPr lang="en-GB" sz="1400" b="0" i="1" smtClean="0">
                          <a:latin typeface="Cambria Math"/>
                          <a:ea typeface="Cambria Math"/>
                        </a:rPr>
                        <m:t>𝑁</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191000" y="1905000"/>
                <a:ext cx="1066800"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8001000" y="16764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𝑇</m:t>
                      </m:r>
                      <m:r>
                        <a:rPr lang="en-GB" sz="1100" b="0" i="1" smtClean="0">
                          <a:latin typeface="Cambria Math"/>
                          <a:ea typeface="Cambria Math"/>
                        </a:rPr>
                        <m:t>𝑎𝑛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4</m:t>
                          </m:r>
                        </m:den>
                      </m:f>
                    </m:oMath>
                  </m:oMathPara>
                </a14:m>
                <a:endParaRPr lang="en-GB" sz="1100" dirty="0"/>
              </a:p>
            </p:txBody>
          </p:sp>
        </mc:Choice>
        <mc:Fallback xmlns="">
          <p:sp>
            <p:nvSpPr>
              <p:cNvPr id="66" name="TextBox 65"/>
              <p:cNvSpPr txBox="1">
                <a:spLocks noRot="1" noChangeAspect="1" noMove="1" noResize="1" noEditPoints="1" noAdjustHandles="1" noChangeArrowheads="1" noChangeShapeType="1" noTextEdit="1"/>
              </p:cNvSpPr>
              <p:nvPr/>
            </p:nvSpPr>
            <p:spPr>
              <a:xfrm>
                <a:off x="8001000" y="1676400"/>
                <a:ext cx="838200" cy="409215"/>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8001000" y="22098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𝑆</m:t>
                      </m:r>
                      <m:r>
                        <a:rPr lang="en-GB" sz="1100" b="0" i="1" smtClean="0">
                          <a:latin typeface="Cambria Math"/>
                          <a:ea typeface="Cambria Math"/>
                        </a:rPr>
                        <m:t>𝑖𝑛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5</m:t>
                          </m:r>
                        </m:den>
                      </m:f>
                    </m:oMath>
                  </m:oMathPara>
                </a14:m>
                <a:endParaRPr lang="en-GB" sz="1100" dirty="0"/>
              </a:p>
            </p:txBody>
          </p:sp>
        </mc:Choice>
        <mc:Fallback xmlns="">
          <p:sp>
            <p:nvSpPr>
              <p:cNvPr id="67" name="TextBox 66"/>
              <p:cNvSpPr txBox="1">
                <a:spLocks noRot="1" noChangeAspect="1" noMove="1" noResize="1" noEditPoints="1" noAdjustHandles="1" noChangeArrowheads="1" noChangeShapeType="1" noTextEdit="1"/>
              </p:cNvSpPr>
              <p:nvPr/>
            </p:nvSpPr>
            <p:spPr>
              <a:xfrm>
                <a:off x="8001000" y="2209800"/>
                <a:ext cx="838200" cy="40921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001000" y="27432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𝐶</m:t>
                      </m:r>
                      <m:r>
                        <a:rPr lang="en-GB" sz="1100" b="0" i="1" smtClean="0">
                          <a:latin typeface="Cambria Math"/>
                          <a:ea typeface="Cambria Math"/>
                        </a:rPr>
                        <m:t>𝑜𝑠</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4</m:t>
                          </m:r>
                        </m:num>
                        <m:den>
                          <m:r>
                            <a:rPr lang="en-GB" sz="1100" b="0" i="1" smtClean="0">
                              <a:latin typeface="Cambria Math"/>
                              <a:ea typeface="Cambria Math"/>
                            </a:rPr>
                            <m:t>5</m:t>
                          </m:r>
                        </m:den>
                      </m:f>
                    </m:oMath>
                  </m:oMathPara>
                </a14:m>
                <a:endParaRPr lang="en-GB" sz="1100" dirty="0"/>
              </a:p>
            </p:txBody>
          </p:sp>
        </mc:Choice>
        <mc:Fallback xmlns="">
          <p:sp>
            <p:nvSpPr>
              <p:cNvPr id="68" name="TextBox 67"/>
              <p:cNvSpPr txBox="1">
                <a:spLocks noRot="1" noChangeAspect="1" noMove="1" noResize="1" noEditPoints="1" noAdjustHandles="1" noChangeArrowheads="1" noChangeShapeType="1" noTextEdit="1"/>
              </p:cNvSpPr>
              <p:nvPr/>
            </p:nvSpPr>
            <p:spPr>
              <a:xfrm>
                <a:off x="8001000" y="2743200"/>
                <a:ext cx="838200" cy="409215"/>
              </a:xfrm>
              <a:prstGeom prst="rect">
                <a:avLst/>
              </a:prstGeom>
              <a:blipFill rotWithShape="1">
                <a:blip r:embed="rId8"/>
                <a:stretch>
                  <a:fillRect/>
                </a:stretch>
              </a:blipFill>
            </p:spPr>
            <p:txBody>
              <a:bodyPr/>
              <a:lstStyle/>
              <a:p>
                <a:r>
                  <a:rPr lang="en-GB">
                    <a:noFill/>
                  </a:rPr>
                  <a:t> </a:t>
                </a:r>
              </a:p>
            </p:txBody>
          </p:sp>
        </mc:Fallback>
      </mc:AlternateContent>
      <p:sp>
        <p:nvSpPr>
          <p:cNvPr id="78" name="TextBox 77"/>
          <p:cNvSpPr txBox="1"/>
          <p:nvPr/>
        </p:nvSpPr>
        <p:spPr>
          <a:xfrm>
            <a:off x="5638800" y="1600200"/>
            <a:ext cx="630301" cy="276999"/>
          </a:xfrm>
          <a:prstGeom prst="rect">
            <a:avLst/>
          </a:prstGeom>
          <a:noFill/>
        </p:spPr>
        <p:txBody>
          <a:bodyPr wrap="none" rtlCol="0">
            <a:spAutoFit/>
          </a:bodyPr>
          <a:lstStyle/>
          <a:p>
            <a:r>
              <a:rPr lang="en-GB" sz="1200" dirty="0">
                <a:latin typeface="Comic Sans MS" panose="030F0702030302020204" pitchFamily="66" charset="0"/>
              </a:rPr>
              <a:t>3.92N</a:t>
            </a:r>
          </a:p>
        </p:txBody>
      </p:sp>
      <p:sp>
        <p:nvSpPr>
          <p:cNvPr id="79" name="TextBox 78"/>
          <p:cNvSpPr txBox="1"/>
          <p:nvPr/>
        </p:nvSpPr>
        <p:spPr>
          <a:xfrm>
            <a:off x="5234762" y="2491563"/>
            <a:ext cx="724878" cy="276999"/>
          </a:xfrm>
          <a:prstGeom prst="rect">
            <a:avLst/>
          </a:prstGeom>
          <a:noFill/>
        </p:spPr>
        <p:txBody>
          <a:bodyPr wrap="none" rtlCol="0">
            <a:spAutoFit/>
          </a:bodyPr>
          <a:lstStyle/>
          <a:p>
            <a:r>
              <a:rPr lang="en-GB" sz="1200" dirty="0">
                <a:latin typeface="Comic Sans MS" panose="030F0702030302020204" pitchFamily="66" charset="0"/>
              </a:rPr>
              <a:t>0.784N</a:t>
            </a:r>
          </a:p>
        </p:txBody>
      </p:sp>
      <p:sp>
        <p:nvSpPr>
          <p:cNvPr id="31" name="Oval 30"/>
          <p:cNvSpPr/>
          <p:nvPr/>
        </p:nvSpPr>
        <p:spPr>
          <a:xfrm>
            <a:off x="6302169" y="22423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p:cNvSpPr txBox="1"/>
          <p:nvPr/>
        </p:nvSpPr>
        <p:spPr>
          <a:xfrm>
            <a:off x="4114800" y="3886200"/>
            <a:ext cx="1717137" cy="307777"/>
          </a:xfrm>
          <a:prstGeom prst="rect">
            <a:avLst/>
          </a:prstGeom>
          <a:noFill/>
        </p:spPr>
        <p:txBody>
          <a:bodyPr wrap="none" rtlCol="0">
            <a:spAutoFit/>
          </a:bodyPr>
          <a:lstStyle/>
          <a:p>
            <a:r>
              <a:rPr lang="en-GB" sz="1400" u="sng" dirty="0">
                <a:latin typeface="Comic Sans MS" panose="030F0702030302020204" pitchFamily="66" charset="0"/>
              </a:rPr>
              <a:t>Finding the thrust</a:t>
            </a:r>
          </a:p>
        </p:txBody>
      </p:sp>
      <p:sp>
        <p:nvSpPr>
          <p:cNvPr id="81" name="TextBox 80"/>
          <p:cNvSpPr txBox="1"/>
          <p:nvPr/>
        </p:nvSpPr>
        <p:spPr>
          <a:xfrm>
            <a:off x="4114800" y="4191000"/>
            <a:ext cx="1744388" cy="307777"/>
          </a:xfrm>
          <a:prstGeom prst="rect">
            <a:avLst/>
          </a:prstGeom>
          <a:noFill/>
        </p:spPr>
        <p:txBody>
          <a:bodyPr wrap="none" rtlCol="0">
            <a:spAutoFit/>
          </a:bodyPr>
          <a:lstStyle/>
          <a:p>
            <a:r>
              <a:rPr lang="en-GB" sz="1400" dirty="0">
                <a:latin typeface="Comic Sans MS" panose="030F0702030302020204" pitchFamily="66" charset="0"/>
                <a:sym typeface="Wingdings" panose="05000000000000000000" pitchFamily="2" charset="2"/>
              </a:rPr>
              <a:t> Use Hooke’s law</a:t>
            </a:r>
            <a:endParaRPr lang="en-GB" sz="14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82" name="TextBox 81"/>
              <p:cNvSpPr txBox="1"/>
              <p:nvPr/>
            </p:nvSpPr>
            <p:spPr>
              <a:xfrm>
                <a:off x="4114800" y="4572000"/>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4114800" y="4572000"/>
                <a:ext cx="760336" cy="501419"/>
              </a:xfrm>
              <a:prstGeom prst="rect">
                <a:avLst/>
              </a:prstGeom>
              <a:blipFill rotWithShape="1">
                <a:blip r:embed="rId9"/>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4114800" y="5181600"/>
                <a:ext cx="134921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a:rPr lang="en-GB" sz="1400" i="1" smtClean="0">
                              <a:latin typeface="Cambria Math"/>
                            </a:rPr>
                            <m:t>1</m:t>
                          </m:r>
                          <m:r>
                            <a:rPr lang="en-GB" sz="1400" b="0" i="1" smtClean="0">
                              <a:latin typeface="Cambria Math"/>
                            </a:rPr>
                            <m:t>9.6</m:t>
                          </m:r>
                          <m:r>
                            <a:rPr lang="en-GB" sz="1400" b="0" i="1" smtClean="0">
                              <a:latin typeface="Cambria Math"/>
                              <a:ea typeface="Cambria Math"/>
                            </a:rPr>
                            <m:t>×0.5</m:t>
                          </m:r>
                        </m:num>
                        <m:den>
                          <m:r>
                            <a:rPr lang="en-GB" sz="1400" b="0" i="1" dirty="0" smtClean="0">
                              <a:latin typeface="Cambria Math"/>
                            </a:rPr>
                            <m:t>1.5</m:t>
                          </m:r>
                        </m:den>
                      </m:f>
                    </m:oMath>
                  </m:oMathPara>
                </a14:m>
                <a:endParaRPr lang="en-GB" sz="1400" dirty="0"/>
              </a:p>
            </p:txBody>
          </p:sp>
        </mc:Choice>
        <mc:Fallback xmlns="">
          <p:sp>
            <p:nvSpPr>
              <p:cNvPr id="83" name="TextBox 82"/>
              <p:cNvSpPr txBox="1">
                <a:spLocks noRot="1" noChangeAspect="1" noMove="1" noResize="1" noEditPoints="1" noAdjustHandles="1" noChangeArrowheads="1" noChangeShapeType="1" noTextEdit="1"/>
              </p:cNvSpPr>
              <p:nvPr/>
            </p:nvSpPr>
            <p:spPr>
              <a:xfrm>
                <a:off x="4114800" y="5181600"/>
                <a:ext cx="1349216" cy="501419"/>
              </a:xfrm>
              <a:prstGeom prst="rect">
                <a:avLst/>
              </a:prstGeom>
              <a:blipFill rotWithShape="1">
                <a:blip r:embed="rId10"/>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4114800" y="5791200"/>
                <a:ext cx="935064"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a:rPr lang="en-GB" sz="1400" i="1" smtClean="0">
                              <a:latin typeface="Cambria Math"/>
                            </a:rPr>
                            <m:t>9</m:t>
                          </m:r>
                          <m:r>
                            <a:rPr lang="en-GB" sz="1400" b="0" i="1" smtClean="0">
                              <a:latin typeface="Cambria Math"/>
                            </a:rPr>
                            <m:t>8</m:t>
                          </m:r>
                        </m:num>
                        <m:den>
                          <m:r>
                            <a:rPr lang="en-GB" sz="1400" b="0" i="1" dirty="0" smtClean="0">
                              <a:latin typeface="Cambria Math"/>
                            </a:rPr>
                            <m:t>15</m:t>
                          </m:r>
                        </m:den>
                      </m:f>
                      <m:r>
                        <a:rPr lang="en-GB" sz="1400" b="0" i="1" smtClean="0">
                          <a:latin typeface="Cambria Math"/>
                        </a:rPr>
                        <m:t>𝑁</m:t>
                      </m:r>
                    </m:oMath>
                  </m:oMathPara>
                </a14:m>
                <a:endParaRPr lang="en-GB" sz="1400" dirty="0"/>
              </a:p>
            </p:txBody>
          </p:sp>
        </mc:Choice>
        <mc:Fallback xmlns="">
          <p:sp>
            <p:nvSpPr>
              <p:cNvPr id="84" name="TextBox 83"/>
              <p:cNvSpPr txBox="1">
                <a:spLocks noRot="1" noChangeAspect="1" noMove="1" noResize="1" noEditPoints="1" noAdjustHandles="1" noChangeArrowheads="1" noChangeShapeType="1" noTextEdit="1"/>
              </p:cNvSpPr>
              <p:nvPr/>
            </p:nvSpPr>
            <p:spPr>
              <a:xfrm>
                <a:off x="4114800" y="5791200"/>
                <a:ext cx="935064" cy="497059"/>
              </a:xfrm>
              <a:prstGeom prst="rect">
                <a:avLst/>
              </a:prstGeom>
              <a:blipFill rotWithShape="1">
                <a:blip r:embed="rId11"/>
                <a:stretch>
                  <a:fillRect b="-1220"/>
                </a:stretch>
              </a:blipFill>
              <a:ln w="25400">
                <a:noFill/>
              </a:ln>
            </p:spPr>
            <p:txBody>
              <a:bodyPr/>
              <a:lstStyle/>
              <a:p>
                <a:r>
                  <a:rPr lang="en-GB">
                    <a:noFill/>
                  </a:rPr>
                  <a:t> </a:t>
                </a:r>
              </a:p>
            </p:txBody>
          </p:sp>
        </mc:Fallback>
      </mc:AlternateContent>
      <p:sp>
        <p:nvSpPr>
          <p:cNvPr id="85" name="Arc 84"/>
          <p:cNvSpPr/>
          <p:nvPr/>
        </p:nvSpPr>
        <p:spPr>
          <a:xfrm>
            <a:off x="5334000" y="48768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6" name="TextBox 85"/>
          <p:cNvSpPr txBox="1"/>
          <p:nvPr/>
        </p:nvSpPr>
        <p:spPr>
          <a:xfrm>
            <a:off x="5562600" y="4953000"/>
            <a:ext cx="7620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a:t>
            </a:r>
          </a:p>
        </p:txBody>
      </p:sp>
      <p:sp>
        <p:nvSpPr>
          <p:cNvPr id="87" name="Arc 86"/>
          <p:cNvSpPr/>
          <p:nvPr/>
        </p:nvSpPr>
        <p:spPr>
          <a:xfrm>
            <a:off x="5334000" y="54864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TextBox 87"/>
          <p:cNvSpPr txBox="1"/>
          <p:nvPr/>
        </p:nvSpPr>
        <p:spPr>
          <a:xfrm>
            <a:off x="5638800" y="5638800"/>
            <a:ext cx="8382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a:t>
            </a:r>
          </a:p>
        </p:txBody>
      </p:sp>
      <p:grpSp>
        <p:nvGrpSpPr>
          <p:cNvPr id="6" name="Group 5"/>
          <p:cNvGrpSpPr/>
          <p:nvPr/>
        </p:nvGrpSpPr>
        <p:grpSpPr>
          <a:xfrm>
            <a:off x="6308651" y="1734880"/>
            <a:ext cx="565298" cy="461665"/>
            <a:chOff x="7467600" y="4648200"/>
            <a:chExt cx="565298" cy="461665"/>
          </a:xfrm>
        </p:grpSpPr>
        <p:sp>
          <p:nvSpPr>
            <p:cNvPr id="89" name="TextBox 88"/>
            <p:cNvSpPr txBox="1"/>
            <p:nvPr/>
          </p:nvSpPr>
          <p:spPr>
            <a:xfrm>
              <a:off x="7467600" y="4648200"/>
              <a:ext cx="457200" cy="461665"/>
            </a:xfrm>
            <a:prstGeom prst="rect">
              <a:avLst/>
            </a:prstGeom>
            <a:noFill/>
          </p:spPr>
          <p:txBody>
            <a:bodyPr wrap="square" rtlCol="0">
              <a:spAutoFit/>
            </a:bodyPr>
            <a:lstStyle/>
            <a:p>
              <a:pPr algn="ctr"/>
              <a:r>
                <a:rPr lang="en-GB" sz="1200" u="sng" dirty="0">
                  <a:latin typeface="Comic Sans MS" panose="030F0702030302020204" pitchFamily="66" charset="0"/>
                </a:rPr>
                <a:t>98</a:t>
              </a:r>
              <a:r>
                <a:rPr lang="en-GB" sz="1200" dirty="0">
                  <a:latin typeface="Comic Sans MS" panose="030F0702030302020204" pitchFamily="66" charset="0"/>
                </a:rPr>
                <a:t> 15</a:t>
              </a:r>
              <a:endParaRPr lang="en-GB" sz="1200" baseline="-25000" dirty="0">
                <a:latin typeface="Comic Sans MS" panose="030F0702030302020204" pitchFamily="66" charset="0"/>
              </a:endParaRPr>
            </a:p>
          </p:txBody>
        </p:sp>
        <p:sp>
          <p:nvSpPr>
            <p:cNvPr id="90" name="TextBox 89"/>
            <p:cNvSpPr txBox="1"/>
            <p:nvPr/>
          </p:nvSpPr>
          <p:spPr>
            <a:xfrm>
              <a:off x="7728098" y="4724400"/>
              <a:ext cx="304800" cy="276999"/>
            </a:xfrm>
            <a:prstGeom prst="rect">
              <a:avLst/>
            </a:prstGeom>
            <a:noFill/>
          </p:spPr>
          <p:txBody>
            <a:bodyPr wrap="square" rtlCol="0">
              <a:spAutoFit/>
            </a:bodyPr>
            <a:lstStyle/>
            <a:p>
              <a:pPr algn="ctr"/>
              <a:r>
                <a:rPr lang="en-GB" sz="1200" dirty="0">
                  <a:latin typeface="Comic Sans MS" panose="030F0702030302020204" pitchFamily="66" charset="0"/>
                </a:rPr>
                <a:t>N</a:t>
              </a:r>
              <a:endParaRPr lang="en-GB" sz="1200" baseline="-25000" dirty="0">
                <a:latin typeface="Comic Sans MS" panose="030F0702030302020204" pitchFamily="66" charset="0"/>
              </a:endParaRPr>
            </a:p>
          </p:txBody>
        </p:sp>
      </p:grpSp>
      <p:cxnSp>
        <p:nvCxnSpPr>
          <p:cNvPr id="54" name="Straight Connector 53"/>
          <p:cNvCxnSpPr/>
          <p:nvPr/>
        </p:nvCxnSpPr>
        <p:spPr>
          <a:xfrm flipV="1">
            <a:off x="6497822" y="1763232"/>
            <a:ext cx="1155700" cy="69215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978650" y="2122376"/>
            <a:ext cx="373820" cy="276999"/>
          </a:xfrm>
          <a:prstGeom prst="rect">
            <a:avLst/>
          </a:prstGeom>
          <a:noFill/>
        </p:spPr>
        <p:txBody>
          <a:bodyPr wrap="none" rtlCol="0">
            <a:spAutoFit/>
          </a:bodyPr>
          <a:lstStyle/>
          <a:p>
            <a:r>
              <a:rPr lang="en-GB" sz="1200" dirty="0">
                <a:latin typeface="Comic Sans MS" panose="030F0702030302020204" pitchFamily="66" charset="0"/>
              </a:rPr>
              <a:t>1m</a:t>
            </a:r>
          </a:p>
        </p:txBody>
      </p:sp>
      <p:sp>
        <p:nvSpPr>
          <p:cNvPr id="59" name="TextBox 58"/>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spTree>
    <p:extLst>
      <p:ext uri="{BB962C8B-B14F-4D97-AF65-F5344CB8AC3E}">
        <p14:creationId xmlns:p14="http://schemas.microsoft.com/office/powerpoint/2010/main" val="337583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linds(horizontal)">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blinds(horizontal)">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linds(horizontal)">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blinds(horizontal)">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blinds(horizontal)">
                                      <p:cBhvr>
                                        <p:cTn id="27" dur="500"/>
                                        <p:tgtEl>
                                          <p:spTgt spid="8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blinds(horizontal)">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blinds(horizontal)">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blinds(horizontal)">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blinds(horizontal)">
                                      <p:cBhvr>
                                        <p:cTn id="47" dur="500"/>
                                        <p:tgtEl>
                                          <p:spTgt spid="8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grpId="0" nodeType="clickEffect">
                                  <p:stCondLst>
                                    <p:cond delay="0"/>
                                  </p:stCondLst>
                                  <p:childTnLst>
                                    <p:animEffect transition="out" filter="blinds(horizontal)">
                                      <p:cBhvr>
                                        <p:cTn id="51" dur="500"/>
                                        <p:tgtEl>
                                          <p:spTgt spid="57"/>
                                        </p:tgtEl>
                                      </p:cBhvr>
                                    </p:animEffect>
                                    <p:set>
                                      <p:cBhvr>
                                        <p:cTn id="52" dur="1" fill="hold">
                                          <p:stCondLst>
                                            <p:cond delay="499"/>
                                          </p:stCondLst>
                                        </p:cTn>
                                        <p:tgtEl>
                                          <p:spTgt spid="57"/>
                                        </p:tgtEl>
                                        <p:attrNameLst>
                                          <p:attrName>style.visibility</p:attrName>
                                        </p:attrNameLst>
                                      </p:cBhvr>
                                      <p:to>
                                        <p:strVal val="hidden"/>
                                      </p:to>
                                    </p:set>
                                  </p:childTnLst>
                                </p:cTn>
                              </p:par>
                              <p:par>
                                <p:cTn id="53" presetID="3" presetClass="entr" presetSubtype="10" fill="hold"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linds(horizontal)">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80" grpId="0"/>
      <p:bldP spid="81" grpId="0"/>
      <p:bldP spid="82" grpId="0"/>
      <p:bldP spid="83" grpId="0"/>
      <p:bldP spid="84" grpId="0"/>
      <p:bldP spid="85" grpId="0" animBg="1"/>
      <p:bldP spid="86" grpId="0"/>
      <p:bldP spid="87" grpId="0" animBg="1"/>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4525963"/>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When an elastic string or spring is stretched, there will be Tension in it</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The amount of Tension is determined by two factors:</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 amount the string/spring has been extended, relative to its original length (so the Tension is proportional to the extension)</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 modulus of elasticity of the string/spring – a value that is different depending on what material it is made from</a:t>
            </a:r>
            <a:endParaRPr lang="en-GB" sz="1400" dirty="0">
              <a:latin typeface="Comic Sans MS" pitchFamily="66" charset="0"/>
            </a:endParaRPr>
          </a:p>
        </p:txBody>
      </p:sp>
      <p:sp>
        <p:nvSpPr>
          <p:cNvPr id="4" name="TextBox 3"/>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pic>
        <p:nvPicPr>
          <p:cNvPr id="5" name="Picture 2" descr="http://s.hswstatic.com/gif/flybar-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90114" y="1523945"/>
            <a:ext cx="3684895" cy="523220"/>
          </a:xfrm>
          <a:prstGeom prst="rect">
            <a:avLst/>
          </a:prstGeom>
          <a:noFill/>
        </p:spPr>
        <p:txBody>
          <a:bodyPr wrap="square" rtlCol="0">
            <a:spAutoFit/>
          </a:bodyPr>
          <a:lstStyle/>
          <a:p>
            <a:pPr algn="ctr"/>
            <a:r>
              <a:rPr lang="en-GB" sz="1400" dirty="0">
                <a:latin typeface="Comic Sans MS" panose="030F0702030302020204" pitchFamily="66" charset="0"/>
              </a:rPr>
              <a:t>The ratio of the extension of the string to its original length is given by:</a:t>
            </a:r>
          </a:p>
        </p:txBody>
      </p:sp>
      <mc:AlternateContent xmlns:mc="http://schemas.openxmlformats.org/markup-compatibility/2006" xmlns:a14="http://schemas.microsoft.com/office/drawing/2010/main">
        <mc:Choice Requires="a14">
          <p:sp>
            <p:nvSpPr>
              <p:cNvPr id="7" name="TextBox 6"/>
              <p:cNvSpPr txBox="1"/>
              <p:nvPr/>
            </p:nvSpPr>
            <p:spPr>
              <a:xfrm>
                <a:off x="6148568" y="2047165"/>
                <a:ext cx="367986" cy="5666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b="0" i="1" smtClean="0">
                              <a:latin typeface="Cambria Math"/>
                            </a:rPr>
                            <m:t>𝑥</m:t>
                          </m:r>
                        </m:num>
                        <m:den>
                          <m:r>
                            <a:rPr lang="en-GB" b="0" i="1" smtClean="0">
                              <a:latin typeface="Cambria Math"/>
                            </a:rPr>
                            <m:t>𝑙</m:t>
                          </m:r>
                        </m:den>
                      </m:f>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6148568" y="2047165"/>
                <a:ext cx="367986" cy="566694"/>
              </a:xfrm>
              <a:prstGeom prst="rect">
                <a:avLst/>
              </a:prstGeom>
              <a:blipFill rotWithShape="1">
                <a:blip r:embed="rId3"/>
                <a:stretch>
                  <a:fillRect/>
                </a:stretch>
              </a:blipFill>
            </p:spPr>
            <p:txBody>
              <a:bodyPr/>
              <a:lstStyle/>
              <a:p>
                <a:r>
                  <a:rPr lang="en-GB">
                    <a:noFill/>
                  </a:rPr>
                  <a:t> </a:t>
                </a:r>
              </a:p>
            </p:txBody>
          </p:sp>
        </mc:Fallback>
      </mc:AlternateContent>
      <p:sp>
        <p:nvSpPr>
          <p:cNvPr id="8" name="TextBox 7"/>
          <p:cNvSpPr txBox="1"/>
          <p:nvPr/>
        </p:nvSpPr>
        <p:spPr>
          <a:xfrm>
            <a:off x="4490115" y="2613859"/>
            <a:ext cx="3684894" cy="523220"/>
          </a:xfrm>
          <a:prstGeom prst="rect">
            <a:avLst/>
          </a:prstGeom>
          <a:noFill/>
        </p:spPr>
        <p:txBody>
          <a:bodyPr wrap="square" rtlCol="0">
            <a:spAutoFit/>
          </a:bodyPr>
          <a:lstStyle/>
          <a:p>
            <a:pPr algn="ctr"/>
            <a:r>
              <a:rPr lang="en-GB" sz="1400" dirty="0">
                <a:latin typeface="Comic Sans MS" panose="030F0702030302020204" pitchFamily="66" charset="0"/>
              </a:rPr>
              <a:t>Where x is the extension and l is the original, ‘natural’ length of the string</a:t>
            </a:r>
          </a:p>
        </p:txBody>
      </p:sp>
      <p:sp>
        <p:nvSpPr>
          <p:cNvPr id="9" name="TextBox 8"/>
          <p:cNvSpPr txBox="1"/>
          <p:nvPr/>
        </p:nvSpPr>
        <p:spPr>
          <a:xfrm>
            <a:off x="4469893" y="4060349"/>
            <a:ext cx="3582285" cy="307777"/>
          </a:xfrm>
          <a:prstGeom prst="rect">
            <a:avLst/>
          </a:prstGeom>
          <a:noFill/>
        </p:spPr>
        <p:txBody>
          <a:bodyPr wrap="square" rtlCol="0">
            <a:spAutoFit/>
          </a:bodyPr>
          <a:lstStyle/>
          <a:p>
            <a:pPr algn="ctr"/>
            <a:r>
              <a:rPr lang="en-GB" sz="1400" dirty="0">
                <a:latin typeface="Comic Sans MS" panose="030F0702030302020204" pitchFamily="66" charset="0"/>
              </a:rPr>
              <a:t>The modulus of elasticity is denoted by:</a:t>
            </a:r>
          </a:p>
        </p:txBody>
      </p:sp>
      <mc:AlternateContent xmlns:mc="http://schemas.openxmlformats.org/markup-compatibility/2006" xmlns:a14="http://schemas.microsoft.com/office/drawing/2010/main">
        <mc:Choice Requires="a14">
          <p:sp>
            <p:nvSpPr>
              <p:cNvPr id="10" name="TextBox 9"/>
              <p:cNvSpPr txBox="1"/>
              <p:nvPr/>
            </p:nvSpPr>
            <p:spPr>
              <a:xfrm>
                <a:off x="7890939" y="4002275"/>
                <a:ext cx="3497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rPr>
                        <m:t>λ</m:t>
                      </m:r>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7890939" y="4002275"/>
                <a:ext cx="349775" cy="369332"/>
              </a:xfrm>
              <a:prstGeom prst="rect">
                <a:avLst/>
              </a:prstGeom>
              <a:blipFill rotWithShape="1">
                <a:blip r:embed="rId4"/>
                <a:stretch>
                  <a:fillRect/>
                </a:stretch>
              </a:blipFill>
            </p:spPr>
            <p:txBody>
              <a:bodyPr/>
              <a:lstStyle/>
              <a:p>
                <a:r>
                  <a:rPr lang="en-GB">
                    <a:noFill/>
                  </a:rPr>
                  <a:t> </a:t>
                </a:r>
              </a:p>
            </p:txBody>
          </p:sp>
        </mc:Fallback>
      </mc:AlternateContent>
      <p:sp>
        <p:nvSpPr>
          <p:cNvPr id="11" name="TextBox 10"/>
          <p:cNvSpPr txBox="1"/>
          <p:nvPr/>
        </p:nvSpPr>
        <p:spPr>
          <a:xfrm>
            <a:off x="4038600" y="4419600"/>
            <a:ext cx="4804013"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Higher modulus of elasticity = more resistant to being stretched = higher tension</a:t>
            </a:r>
          </a:p>
        </p:txBody>
      </p:sp>
      <p:sp>
        <p:nvSpPr>
          <p:cNvPr id="12" name="TextBox 11"/>
          <p:cNvSpPr txBox="1"/>
          <p:nvPr/>
        </p:nvSpPr>
        <p:spPr>
          <a:xfrm>
            <a:off x="4492388" y="3236794"/>
            <a:ext cx="3655326"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Higher extension relative to original length = higher tension</a:t>
            </a:r>
          </a:p>
        </p:txBody>
      </p:sp>
      <p:cxnSp>
        <p:nvCxnSpPr>
          <p:cNvPr id="14" name="Straight Connector 13"/>
          <p:cNvCxnSpPr/>
          <p:nvPr/>
        </p:nvCxnSpPr>
        <p:spPr>
          <a:xfrm>
            <a:off x="4114800" y="3886200"/>
            <a:ext cx="472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113664" y="5042848"/>
            <a:ext cx="472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6271146" y="5140656"/>
                <a:ext cx="924484"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𝑇</m:t>
                      </m:r>
                      <m:r>
                        <a:rPr lang="en-GB" b="0" i="1" smtClean="0">
                          <a:latin typeface="Cambria Math"/>
                        </a:rPr>
                        <m:t>=</m:t>
                      </m:r>
                      <m:f>
                        <m:fPr>
                          <m:ctrlPr>
                            <a:rPr lang="en-GB" b="0" i="1" smtClean="0">
                              <a:latin typeface="Cambria Math" panose="02040503050406030204" pitchFamily="18" charset="0"/>
                            </a:rPr>
                          </m:ctrlPr>
                        </m:fPr>
                        <m:num>
                          <m:r>
                            <m:rPr>
                              <m:sty m:val="p"/>
                            </m:rPr>
                            <a:rPr lang="el-GR" i="1">
                              <a:latin typeface="Cambria Math"/>
                            </a:rPr>
                            <m:t>λ</m:t>
                          </m:r>
                          <m:r>
                            <a:rPr lang="en-GB" b="0" i="1" dirty="0" smtClean="0">
                              <a:latin typeface="Cambria Math"/>
                            </a:rPr>
                            <m:t>𝑥</m:t>
                          </m:r>
                        </m:num>
                        <m:den>
                          <m:r>
                            <a:rPr lang="en-GB" b="0" i="1" smtClean="0">
                              <a:latin typeface="Cambria Math"/>
                            </a:rPr>
                            <m:t>𝑙</m:t>
                          </m:r>
                        </m:den>
                      </m:f>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6271146" y="5140656"/>
                <a:ext cx="924484" cy="618311"/>
              </a:xfrm>
              <a:prstGeom prst="rect">
                <a:avLst/>
              </a:prstGeom>
              <a:blipFill rotWithShape="1">
                <a:blip r:embed="rId5"/>
                <a:stretch>
                  <a:fillRect/>
                </a:stretch>
              </a:blipFill>
            </p:spPr>
            <p:txBody>
              <a:bodyPr/>
              <a:lstStyle/>
              <a:p>
                <a:r>
                  <a:rPr lang="en-GB">
                    <a:noFill/>
                  </a:rPr>
                  <a:t> </a:t>
                </a:r>
              </a:p>
            </p:txBody>
          </p:sp>
        </mc:Fallback>
      </mc:AlternateContent>
      <p:sp>
        <p:nvSpPr>
          <p:cNvPr id="19" name="TextBox 18"/>
          <p:cNvSpPr txBox="1"/>
          <p:nvPr/>
        </p:nvSpPr>
        <p:spPr>
          <a:xfrm>
            <a:off x="5280547" y="5355609"/>
            <a:ext cx="1066800" cy="310542"/>
          </a:xfrm>
          <a:prstGeom prst="rect">
            <a:avLst/>
          </a:prstGeom>
          <a:noFill/>
        </p:spPr>
        <p:txBody>
          <a:bodyPr wrap="square" rtlCol="0">
            <a:spAutoFit/>
          </a:bodyPr>
          <a:lstStyle/>
          <a:p>
            <a:pPr algn="ctr"/>
            <a:r>
              <a:rPr lang="en-GB" sz="1400" dirty="0">
                <a:latin typeface="Comic Sans MS" panose="030F0702030302020204" pitchFamily="66" charset="0"/>
              </a:rPr>
              <a:t>Overall:</a:t>
            </a:r>
          </a:p>
        </p:txBody>
      </p:sp>
      <p:sp>
        <p:nvSpPr>
          <p:cNvPr id="20" name="TextBox 19"/>
          <p:cNvSpPr txBox="1"/>
          <p:nvPr/>
        </p:nvSpPr>
        <p:spPr>
          <a:xfrm>
            <a:off x="4012442" y="5903794"/>
            <a:ext cx="4776716"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This relationship is known as ‘Hooke’s law’, discovered by British Physicist Robert Hooke in 1660.</a:t>
            </a:r>
          </a:p>
        </p:txBody>
      </p:sp>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413138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5"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vertical)">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blinds(horizontal)">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5" fill="hold"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vertic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linds(horizontal)">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blinds(horizontal)">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blinds(horizontal)">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8" grpId="0"/>
      <p:bldP spid="19" grpId="0"/>
      <p:bldP spid="20" grpId="0"/>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86603" y="1600200"/>
            <a:ext cx="3452883" cy="5181600"/>
          </a:xfrm>
        </p:spPr>
        <p:txBody>
          <a:bodyPr>
            <a:normAutofit/>
          </a:bodyPr>
          <a:lstStyle/>
          <a:p>
            <a:pPr marL="0" indent="0" algn="ctr">
              <a:buNone/>
            </a:pPr>
            <a:r>
              <a:rPr lang="en-GB" sz="1400" b="1" dirty="0">
                <a:latin typeface="Comic Sans MS" pitchFamily="66" charset="0"/>
              </a:rPr>
              <a:t>You can use Hooke’s law to solve dynamics problems involving elastic strings or springs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particle of mass 0.5kg is attached to one end of a light elastic spring of natural length 1.5m and modulus of elasticity 19.6N. The other end of the spring is attached to a fixed point O on a rough plane which is inclined to the horizontal at an angle </a:t>
            </a:r>
            <a:r>
              <a:rPr lang="el-GR" sz="1400" dirty="0">
                <a:latin typeface="Comic Sans MS" pitchFamily="66" charset="0"/>
              </a:rPr>
              <a:t>θ</a:t>
            </a:r>
            <a:r>
              <a:rPr lang="en-GB" sz="1400" dirty="0">
                <a:latin typeface="Comic Sans MS" pitchFamily="66" charset="0"/>
              </a:rPr>
              <a:t>, where tan</a:t>
            </a:r>
            <a:r>
              <a:rPr lang="el-GR" sz="1400" dirty="0">
                <a:latin typeface="Comic Sans MS" pitchFamily="66" charset="0"/>
              </a:rPr>
              <a:t>θ</a:t>
            </a:r>
            <a:r>
              <a:rPr lang="en-GB" sz="1400" dirty="0">
                <a:latin typeface="Comic Sans MS" pitchFamily="66" charset="0"/>
              </a:rPr>
              <a:t> = </a:t>
            </a:r>
            <a:r>
              <a:rPr lang="en-GB" sz="1400" baseline="30000" dirty="0">
                <a:latin typeface="Comic Sans MS" pitchFamily="66" charset="0"/>
              </a:rPr>
              <a:t>3</a:t>
            </a:r>
            <a:r>
              <a:rPr lang="en-GB" sz="1400" dirty="0">
                <a:latin typeface="Comic Sans MS" pitchFamily="66" charset="0"/>
              </a:rPr>
              <a:t>/</a:t>
            </a:r>
            <a:r>
              <a:rPr lang="en-GB" sz="1400" baseline="-25000" dirty="0">
                <a:latin typeface="Comic Sans MS" pitchFamily="66" charset="0"/>
              </a:rPr>
              <a:t>4</a:t>
            </a:r>
            <a:r>
              <a:rPr lang="en-GB" sz="1400" dirty="0">
                <a:latin typeface="Comic Sans MS" pitchFamily="66" charset="0"/>
              </a:rPr>
              <a:t>. The coefficient of friction between the particle and the plane is 0.2. The particle is held at rest on the plane at a point that is 1m from O down the line of greatest slope of the plane. The particle is released from rest and moves down the slope. Find its initial acceleration.</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Now we can resolve parallel to the plane to find the acceleration!</a:t>
            </a:r>
            <a:endParaRPr lang="en-GB" sz="1400" dirty="0">
              <a:latin typeface="Comic Sans MS" pitchFamily="66" charset="0"/>
            </a:endParaRPr>
          </a:p>
        </p:txBody>
      </p:sp>
      <p:pic>
        <p:nvPicPr>
          <p:cNvPr id="5" name="Picture 4" descr="http://2.bp.blogspot.com/-54ex64bzrhs/TtidrdjG_LI/AAAAAAAAACI/98kXiId-3O8/s400/ff.bm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79" y="109182"/>
            <a:ext cx="992738" cy="5385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6" name="TextBox 45"/>
              <p:cNvSpPr txBox="1"/>
              <p:nvPr/>
            </p:nvSpPr>
            <p:spPr>
              <a:xfrm>
                <a:off x="0"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6" name="TextBox 45"/>
              <p:cNvSpPr txBox="1">
                <a:spLocks noRot="1" noChangeAspect="1" noMove="1" noResize="1" noEditPoints="1" noAdjustHandles="1" noChangeArrowheads="1" noChangeShapeType="1" noTextEdit="1"/>
              </p:cNvSpPr>
              <p:nvPr/>
            </p:nvSpPr>
            <p:spPr>
              <a:xfrm>
                <a:off x="0"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a:off x="4648200" y="3429000"/>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648200" y="1676400"/>
            <a:ext cx="297180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a:off x="4191000" y="2971800"/>
            <a:ext cx="914400" cy="914400"/>
          </a:xfrm>
          <a:prstGeom prst="arc">
            <a:avLst>
              <a:gd name="adj1" fmla="val 19802567"/>
              <a:gd name="adj2" fmla="val 2156587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3" name="Straight Connector 12"/>
          <p:cNvCxnSpPr/>
          <p:nvPr/>
        </p:nvCxnSpPr>
        <p:spPr>
          <a:xfrm>
            <a:off x="7524750" y="1517650"/>
            <a:ext cx="95250" cy="1587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7537450" y="1568450"/>
            <a:ext cx="76200" cy="76200"/>
            <a:chOff x="4876800" y="2590800"/>
            <a:chExt cx="76200" cy="76200"/>
          </a:xfrm>
        </p:grpSpPr>
        <p:cxnSp>
          <p:nvCxnSpPr>
            <p:cNvPr id="20" name="Straight Connector 19"/>
            <p:cNvCxnSpPr/>
            <p:nvPr/>
          </p:nvCxnSpPr>
          <p:spPr>
            <a:xfrm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4876800" y="2590800"/>
              <a:ext cx="76200" cy="7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 name="Straight Connector 27"/>
          <p:cNvCxnSpPr/>
          <p:nvPr/>
        </p:nvCxnSpPr>
        <p:spPr>
          <a:xfrm flipV="1">
            <a:off x="6419850" y="1600200"/>
            <a:ext cx="1155700" cy="6921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445250" y="20383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V="1">
            <a:off x="6026150" y="196850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400800" y="2362200"/>
            <a:ext cx="0" cy="838200"/>
          </a:xfrm>
          <a:prstGeom prst="line">
            <a:avLst/>
          </a:prstGeom>
          <a:ln w="25400">
            <a:solidFill>
              <a:schemeClr val="tx1"/>
            </a:solidFill>
            <a:headEnd type="triangle"/>
            <a:tailEnd w="lg" len="lg"/>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6381750" y="2343150"/>
            <a:ext cx="381000" cy="6477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394450" y="2997200"/>
            <a:ext cx="368300" cy="203200"/>
          </a:xfrm>
          <a:prstGeom prst="line">
            <a:avLst/>
          </a:prstGeom>
          <a:ln w="25400">
            <a:solidFill>
              <a:schemeClr val="tx1"/>
            </a:solidFill>
            <a:prstDash val="dash"/>
            <a:headEnd type="triangle" w="lg" len="lg"/>
            <a:tailEnd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5924550" y="2355850"/>
            <a:ext cx="400050" cy="234950"/>
          </a:xfrm>
          <a:prstGeom prst="line">
            <a:avLst/>
          </a:prstGeom>
          <a:ln w="25400">
            <a:solidFill>
              <a:schemeClr val="tx1"/>
            </a:solidFill>
            <a:headEnd type="triangle" w="lg" len="lg"/>
            <a:tailEnd w="lg" len="lg"/>
          </a:ln>
        </p:spPr>
        <p:style>
          <a:lnRef idx="1">
            <a:schemeClr val="accent1"/>
          </a:lnRef>
          <a:fillRef idx="0">
            <a:schemeClr val="accent1"/>
          </a:fillRef>
          <a:effectRef idx="0">
            <a:schemeClr val="accent1"/>
          </a:effectRef>
          <a:fontRef idx="minor">
            <a:schemeClr val="tx1"/>
          </a:fontRef>
        </p:style>
      </p:cxnSp>
      <p:sp>
        <p:nvSpPr>
          <p:cNvPr id="49" name="Arc 48"/>
          <p:cNvSpPr/>
          <p:nvPr/>
        </p:nvSpPr>
        <p:spPr>
          <a:xfrm>
            <a:off x="5867400" y="1682750"/>
            <a:ext cx="914400" cy="914400"/>
          </a:xfrm>
          <a:prstGeom prst="arc">
            <a:avLst>
              <a:gd name="adj1" fmla="val 3993317"/>
              <a:gd name="adj2" fmla="val 486327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0" name="TextBox 49"/>
          <p:cNvSpPr txBox="1"/>
          <p:nvPr/>
        </p:nvSpPr>
        <p:spPr>
          <a:xfrm>
            <a:off x="5105400" y="3124200"/>
            <a:ext cx="293670" cy="307777"/>
          </a:xfrm>
          <a:prstGeom prst="rect">
            <a:avLst/>
          </a:prstGeom>
          <a:noFill/>
        </p:spPr>
        <p:txBody>
          <a:bodyPr wrap="none" rtlCol="0">
            <a:spAutoFit/>
          </a:bodyPr>
          <a:lstStyle/>
          <a:p>
            <a:r>
              <a:rPr lang="en-GB" sz="1400" dirty="0">
                <a:latin typeface="Comic Sans MS" panose="030F0702030302020204" pitchFamily="66" charset="0"/>
              </a:rPr>
              <a:t>θ</a:t>
            </a:r>
          </a:p>
        </p:txBody>
      </p:sp>
      <p:sp>
        <p:nvSpPr>
          <p:cNvPr id="51" name="TextBox 50"/>
          <p:cNvSpPr txBox="1"/>
          <p:nvPr/>
        </p:nvSpPr>
        <p:spPr>
          <a:xfrm>
            <a:off x="6335233" y="2546497"/>
            <a:ext cx="279244" cy="276999"/>
          </a:xfrm>
          <a:prstGeom prst="rect">
            <a:avLst/>
          </a:prstGeom>
          <a:noFill/>
        </p:spPr>
        <p:txBody>
          <a:bodyPr wrap="none" rtlCol="0">
            <a:spAutoFit/>
          </a:bodyPr>
          <a:lstStyle/>
          <a:p>
            <a:r>
              <a:rPr lang="en-GB" sz="1200" dirty="0">
                <a:latin typeface="Comic Sans MS" panose="030F0702030302020204" pitchFamily="66" charset="0"/>
              </a:rPr>
              <a:t>θ</a:t>
            </a:r>
          </a:p>
        </p:txBody>
      </p:sp>
      <p:sp>
        <p:nvSpPr>
          <p:cNvPr id="52" name="TextBox 51"/>
          <p:cNvSpPr txBox="1"/>
          <p:nvPr/>
        </p:nvSpPr>
        <p:spPr>
          <a:xfrm>
            <a:off x="5943600" y="2686050"/>
            <a:ext cx="494046" cy="276999"/>
          </a:xfrm>
          <a:prstGeom prst="rect">
            <a:avLst/>
          </a:prstGeom>
          <a:noFill/>
        </p:spPr>
        <p:txBody>
          <a:bodyPr wrap="none" rtlCol="0">
            <a:spAutoFit/>
          </a:bodyPr>
          <a:lstStyle/>
          <a:p>
            <a:r>
              <a:rPr lang="en-GB" sz="1200" dirty="0">
                <a:latin typeface="Comic Sans MS" panose="030F0702030302020204" pitchFamily="66" charset="0"/>
              </a:rPr>
              <a:t>0.5g</a:t>
            </a:r>
          </a:p>
        </p:txBody>
      </p:sp>
      <p:sp>
        <p:nvSpPr>
          <p:cNvPr id="53" name="TextBox 52"/>
          <p:cNvSpPr txBox="1"/>
          <p:nvPr/>
        </p:nvSpPr>
        <p:spPr>
          <a:xfrm>
            <a:off x="6540500" y="2520950"/>
            <a:ext cx="822661" cy="276999"/>
          </a:xfrm>
          <a:prstGeom prst="rect">
            <a:avLst/>
          </a:prstGeom>
          <a:noFill/>
        </p:spPr>
        <p:txBody>
          <a:bodyPr wrap="none" rtlCol="0">
            <a:spAutoFit/>
          </a:bodyPr>
          <a:lstStyle/>
          <a:p>
            <a:r>
              <a:rPr lang="en-GB" sz="1200" dirty="0">
                <a:latin typeface="Comic Sans MS" panose="030F0702030302020204" pitchFamily="66" charset="0"/>
              </a:rPr>
              <a:t>0.5gcos</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55" name="TextBox 54"/>
          <p:cNvSpPr txBox="1"/>
          <p:nvPr/>
        </p:nvSpPr>
        <p:spPr>
          <a:xfrm>
            <a:off x="6534150" y="3041650"/>
            <a:ext cx="787395" cy="276999"/>
          </a:xfrm>
          <a:prstGeom prst="rect">
            <a:avLst/>
          </a:prstGeom>
          <a:noFill/>
        </p:spPr>
        <p:txBody>
          <a:bodyPr wrap="none" rtlCol="0">
            <a:spAutoFit/>
          </a:bodyPr>
          <a:lstStyle/>
          <a:p>
            <a:r>
              <a:rPr lang="en-GB" sz="1200" dirty="0">
                <a:latin typeface="Comic Sans MS" panose="030F0702030302020204" pitchFamily="66" charset="0"/>
              </a:rPr>
              <a:t>0.5gsin</a:t>
            </a:r>
            <a:r>
              <a:rPr lang="el-GR" sz="1200" dirty="0">
                <a:latin typeface="Comic Sans MS" panose="030F0702030302020204" pitchFamily="66" charset="0"/>
              </a:rPr>
              <a:t>θ</a:t>
            </a:r>
            <a:endParaRPr lang="en-GB" sz="1200" dirty="0">
              <a:latin typeface="Comic Sans MS" panose="030F0702030302020204" pitchFamily="66" charset="0"/>
            </a:endParaRPr>
          </a:p>
        </p:txBody>
      </p:sp>
      <p:sp>
        <p:nvSpPr>
          <p:cNvPr id="58" name="TextBox 57"/>
          <p:cNvSpPr txBox="1"/>
          <p:nvPr/>
        </p:nvSpPr>
        <p:spPr>
          <a:xfrm>
            <a:off x="7569200" y="1384300"/>
            <a:ext cx="308098" cy="276999"/>
          </a:xfrm>
          <a:prstGeom prst="rect">
            <a:avLst/>
          </a:prstGeom>
          <a:noFill/>
        </p:spPr>
        <p:txBody>
          <a:bodyPr wrap="none" rtlCol="0">
            <a:spAutoFit/>
          </a:bodyPr>
          <a:lstStyle/>
          <a:p>
            <a:r>
              <a:rPr lang="en-GB" sz="1200" dirty="0">
                <a:latin typeface="Comic Sans MS" panose="030F0702030302020204" pitchFamily="66" charset="0"/>
              </a:rPr>
              <a:t>O</a:t>
            </a:r>
          </a:p>
        </p:txBody>
      </p:sp>
      <mc:AlternateContent xmlns:mc="http://schemas.openxmlformats.org/markup-compatibility/2006" xmlns:a14="http://schemas.microsoft.com/office/drawing/2010/main">
        <mc:Choice Requires="a14">
          <p:sp>
            <p:nvSpPr>
              <p:cNvPr id="64" name="TextBox 63"/>
              <p:cNvSpPr txBox="1"/>
              <p:nvPr/>
            </p:nvSpPr>
            <p:spPr>
              <a:xfrm>
                <a:off x="4191000" y="1524000"/>
                <a:ext cx="79739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ea typeface="Cambria Math"/>
                        </a:rPr>
                        <m:t>𝜇</m:t>
                      </m:r>
                      <m:r>
                        <a:rPr lang="en-GB" sz="1400" b="0" i="1" smtClean="0">
                          <a:latin typeface="Cambria Math"/>
                          <a:ea typeface="Cambria Math"/>
                        </a:rPr>
                        <m:t>=0.2</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191000" y="1524000"/>
                <a:ext cx="797398" cy="307777"/>
              </a:xfrm>
              <a:prstGeom prst="rect">
                <a:avLst/>
              </a:prstGeom>
              <a:blipFill rotWithShape="1">
                <a:blip r:embed="rId4"/>
                <a:stretch>
                  <a:fillRect b="-2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91000" y="1905000"/>
                <a:ext cx="10668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ea typeface="Cambria Math"/>
                        </a:rPr>
                        <m:t>λ</m:t>
                      </m:r>
                      <m:r>
                        <a:rPr lang="en-GB" sz="1400" b="0" i="1" smtClean="0">
                          <a:latin typeface="Cambria Math"/>
                          <a:ea typeface="Cambria Math"/>
                        </a:rPr>
                        <m:t>=19.6</m:t>
                      </m:r>
                      <m:r>
                        <a:rPr lang="en-GB" sz="1400" b="0" i="1" smtClean="0">
                          <a:latin typeface="Cambria Math"/>
                          <a:ea typeface="Cambria Math"/>
                        </a:rPr>
                        <m:t>𝑁</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191000" y="1905000"/>
                <a:ext cx="1066800"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8001000" y="16764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𝑇</m:t>
                      </m:r>
                      <m:r>
                        <a:rPr lang="en-GB" sz="1100" b="0" i="1" smtClean="0">
                          <a:latin typeface="Cambria Math"/>
                          <a:ea typeface="Cambria Math"/>
                        </a:rPr>
                        <m:t>𝑎𝑛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4</m:t>
                          </m:r>
                        </m:den>
                      </m:f>
                    </m:oMath>
                  </m:oMathPara>
                </a14:m>
                <a:endParaRPr lang="en-GB" sz="1100" dirty="0"/>
              </a:p>
            </p:txBody>
          </p:sp>
        </mc:Choice>
        <mc:Fallback xmlns="">
          <p:sp>
            <p:nvSpPr>
              <p:cNvPr id="66" name="TextBox 65"/>
              <p:cNvSpPr txBox="1">
                <a:spLocks noRot="1" noChangeAspect="1" noMove="1" noResize="1" noEditPoints="1" noAdjustHandles="1" noChangeArrowheads="1" noChangeShapeType="1" noTextEdit="1"/>
              </p:cNvSpPr>
              <p:nvPr/>
            </p:nvSpPr>
            <p:spPr>
              <a:xfrm>
                <a:off x="8001000" y="1676400"/>
                <a:ext cx="838200" cy="409215"/>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8001000" y="22098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𝑆</m:t>
                      </m:r>
                      <m:r>
                        <a:rPr lang="en-GB" sz="1100" b="0" i="1" smtClean="0">
                          <a:latin typeface="Cambria Math"/>
                          <a:ea typeface="Cambria Math"/>
                        </a:rPr>
                        <m:t>𝑖𝑛</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3</m:t>
                          </m:r>
                        </m:num>
                        <m:den>
                          <m:r>
                            <a:rPr lang="en-GB" sz="1100" b="0" i="1" smtClean="0">
                              <a:latin typeface="Cambria Math"/>
                              <a:ea typeface="Cambria Math"/>
                            </a:rPr>
                            <m:t>5</m:t>
                          </m:r>
                        </m:den>
                      </m:f>
                    </m:oMath>
                  </m:oMathPara>
                </a14:m>
                <a:endParaRPr lang="en-GB" sz="1100" dirty="0"/>
              </a:p>
            </p:txBody>
          </p:sp>
        </mc:Choice>
        <mc:Fallback xmlns="">
          <p:sp>
            <p:nvSpPr>
              <p:cNvPr id="67" name="TextBox 66"/>
              <p:cNvSpPr txBox="1">
                <a:spLocks noRot="1" noChangeAspect="1" noMove="1" noResize="1" noEditPoints="1" noAdjustHandles="1" noChangeArrowheads="1" noChangeShapeType="1" noTextEdit="1"/>
              </p:cNvSpPr>
              <p:nvPr/>
            </p:nvSpPr>
            <p:spPr>
              <a:xfrm>
                <a:off x="8001000" y="2209800"/>
                <a:ext cx="838200" cy="40921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8001000" y="2743200"/>
                <a:ext cx="838200" cy="4092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100" i="1" smtClean="0">
                          <a:latin typeface="Cambria Math"/>
                          <a:ea typeface="Cambria Math"/>
                        </a:rPr>
                        <m:t>𝐶</m:t>
                      </m:r>
                      <m:r>
                        <a:rPr lang="en-GB" sz="1100" b="0" i="1" smtClean="0">
                          <a:latin typeface="Cambria Math"/>
                          <a:ea typeface="Cambria Math"/>
                        </a:rPr>
                        <m:t>𝑜𝑠</m:t>
                      </m:r>
                      <m:r>
                        <a:rPr lang="en-GB" sz="1100" b="0" i="1" smtClean="0">
                          <a:latin typeface="Cambria Math"/>
                          <a:ea typeface="Cambria Math"/>
                        </a:rPr>
                        <m:t>𝜃</m:t>
                      </m:r>
                      <m:r>
                        <a:rPr lang="en-GB" sz="1100" b="0" i="1" smtClean="0">
                          <a:latin typeface="Cambria Math"/>
                          <a:ea typeface="Cambria Math"/>
                        </a:rPr>
                        <m:t>=</m:t>
                      </m:r>
                      <m:f>
                        <m:fPr>
                          <m:ctrlPr>
                            <a:rPr lang="en-GB" sz="1100" b="0" i="1" smtClean="0">
                              <a:latin typeface="Cambria Math" panose="02040503050406030204" pitchFamily="18" charset="0"/>
                              <a:ea typeface="Cambria Math"/>
                            </a:rPr>
                          </m:ctrlPr>
                        </m:fPr>
                        <m:num>
                          <m:r>
                            <a:rPr lang="en-GB" sz="1100" b="0" i="1" smtClean="0">
                              <a:latin typeface="Cambria Math"/>
                              <a:ea typeface="Cambria Math"/>
                            </a:rPr>
                            <m:t>4</m:t>
                          </m:r>
                        </m:num>
                        <m:den>
                          <m:r>
                            <a:rPr lang="en-GB" sz="1100" b="0" i="1" smtClean="0">
                              <a:latin typeface="Cambria Math"/>
                              <a:ea typeface="Cambria Math"/>
                            </a:rPr>
                            <m:t>5</m:t>
                          </m:r>
                        </m:den>
                      </m:f>
                    </m:oMath>
                  </m:oMathPara>
                </a14:m>
                <a:endParaRPr lang="en-GB" sz="1100" dirty="0"/>
              </a:p>
            </p:txBody>
          </p:sp>
        </mc:Choice>
        <mc:Fallback xmlns="">
          <p:sp>
            <p:nvSpPr>
              <p:cNvPr id="68" name="TextBox 67"/>
              <p:cNvSpPr txBox="1">
                <a:spLocks noRot="1" noChangeAspect="1" noMove="1" noResize="1" noEditPoints="1" noAdjustHandles="1" noChangeArrowheads="1" noChangeShapeType="1" noTextEdit="1"/>
              </p:cNvSpPr>
              <p:nvPr/>
            </p:nvSpPr>
            <p:spPr>
              <a:xfrm>
                <a:off x="8001000" y="2743200"/>
                <a:ext cx="838200" cy="409215"/>
              </a:xfrm>
              <a:prstGeom prst="rect">
                <a:avLst/>
              </a:prstGeom>
              <a:blipFill rotWithShape="1">
                <a:blip r:embed="rId8"/>
                <a:stretch>
                  <a:fillRect/>
                </a:stretch>
              </a:blipFill>
            </p:spPr>
            <p:txBody>
              <a:bodyPr/>
              <a:lstStyle/>
              <a:p>
                <a:r>
                  <a:rPr lang="en-GB">
                    <a:noFill/>
                  </a:rPr>
                  <a:t> </a:t>
                </a:r>
              </a:p>
            </p:txBody>
          </p:sp>
        </mc:Fallback>
      </mc:AlternateContent>
      <p:sp>
        <p:nvSpPr>
          <p:cNvPr id="78" name="TextBox 77"/>
          <p:cNvSpPr txBox="1"/>
          <p:nvPr/>
        </p:nvSpPr>
        <p:spPr>
          <a:xfrm>
            <a:off x="5638800" y="1600200"/>
            <a:ext cx="630301" cy="276999"/>
          </a:xfrm>
          <a:prstGeom prst="rect">
            <a:avLst/>
          </a:prstGeom>
          <a:noFill/>
        </p:spPr>
        <p:txBody>
          <a:bodyPr wrap="none" rtlCol="0">
            <a:spAutoFit/>
          </a:bodyPr>
          <a:lstStyle/>
          <a:p>
            <a:r>
              <a:rPr lang="en-GB" sz="1200" dirty="0">
                <a:latin typeface="Comic Sans MS" panose="030F0702030302020204" pitchFamily="66" charset="0"/>
              </a:rPr>
              <a:t>3.92N</a:t>
            </a:r>
          </a:p>
        </p:txBody>
      </p:sp>
      <p:sp>
        <p:nvSpPr>
          <p:cNvPr id="79" name="TextBox 78"/>
          <p:cNvSpPr txBox="1"/>
          <p:nvPr/>
        </p:nvSpPr>
        <p:spPr>
          <a:xfrm>
            <a:off x="5234762" y="2491563"/>
            <a:ext cx="724878" cy="276999"/>
          </a:xfrm>
          <a:prstGeom prst="rect">
            <a:avLst/>
          </a:prstGeom>
          <a:noFill/>
        </p:spPr>
        <p:txBody>
          <a:bodyPr wrap="none" rtlCol="0">
            <a:spAutoFit/>
          </a:bodyPr>
          <a:lstStyle/>
          <a:p>
            <a:r>
              <a:rPr lang="en-GB" sz="1200" dirty="0">
                <a:latin typeface="Comic Sans MS" panose="030F0702030302020204" pitchFamily="66" charset="0"/>
              </a:rPr>
              <a:t>0.784N</a:t>
            </a:r>
          </a:p>
        </p:txBody>
      </p:sp>
      <p:sp>
        <p:nvSpPr>
          <p:cNvPr id="31" name="Oval 30"/>
          <p:cNvSpPr/>
          <p:nvPr/>
        </p:nvSpPr>
        <p:spPr>
          <a:xfrm>
            <a:off x="6302169" y="2242375"/>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TextBox 79"/>
          <p:cNvSpPr txBox="1"/>
          <p:nvPr/>
        </p:nvSpPr>
        <p:spPr>
          <a:xfrm>
            <a:off x="4114800" y="3716079"/>
            <a:ext cx="2672526" cy="307777"/>
          </a:xfrm>
          <a:prstGeom prst="rect">
            <a:avLst/>
          </a:prstGeom>
          <a:noFill/>
        </p:spPr>
        <p:txBody>
          <a:bodyPr wrap="none" rtlCol="0">
            <a:spAutoFit/>
          </a:bodyPr>
          <a:lstStyle/>
          <a:p>
            <a:r>
              <a:rPr lang="en-GB" sz="1400" u="sng" dirty="0">
                <a:latin typeface="Comic Sans MS" panose="030F0702030302020204" pitchFamily="66" charset="0"/>
              </a:rPr>
              <a:t>Resolving parallel to the plane</a:t>
            </a:r>
          </a:p>
        </p:txBody>
      </p:sp>
      <mc:AlternateContent xmlns:mc="http://schemas.openxmlformats.org/markup-compatibility/2006" xmlns:a14="http://schemas.microsoft.com/office/drawing/2010/main">
        <mc:Choice Requires="a14">
          <p:sp>
            <p:nvSpPr>
              <p:cNvPr id="82" name="TextBox 81"/>
              <p:cNvSpPr txBox="1"/>
              <p:nvPr/>
            </p:nvSpPr>
            <p:spPr>
              <a:xfrm>
                <a:off x="5660065" y="4114800"/>
                <a:ext cx="829586"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𝐹</m:t>
                      </m:r>
                      <m:r>
                        <a:rPr lang="en-GB" sz="1400" b="0" i="1" smtClean="0">
                          <a:latin typeface="Cambria Math"/>
                        </a:rPr>
                        <m:t>=</m:t>
                      </m:r>
                      <m:r>
                        <a:rPr lang="en-GB" sz="1400" b="0" i="1" smtClean="0">
                          <a:latin typeface="Cambria Math"/>
                        </a:rPr>
                        <m:t>𝑚𝑎</m:t>
                      </m:r>
                    </m:oMath>
                  </m:oMathPara>
                </a14:m>
                <a:endParaRPr lang="en-GB" sz="1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5660065" y="4114800"/>
                <a:ext cx="829586" cy="307777"/>
              </a:xfrm>
              <a:prstGeom prst="rect">
                <a:avLst/>
              </a:prstGeom>
              <a:blipFill rotWithShape="1">
                <a:blip r:embed="rId9"/>
                <a:stretch>
                  <a:fillRect/>
                </a:stretch>
              </a:blipFill>
              <a:ln w="25400">
                <a:noFill/>
              </a:ln>
            </p:spPr>
            <p:txBody>
              <a:bodyPr/>
              <a:lstStyle/>
              <a:p>
                <a:r>
                  <a:rPr lang="en-GB">
                    <a:noFill/>
                  </a:rPr>
                  <a:t> </a:t>
                </a:r>
              </a:p>
            </p:txBody>
          </p:sp>
        </mc:Fallback>
      </mc:AlternateContent>
      <p:sp>
        <p:nvSpPr>
          <p:cNvPr id="89" name="TextBox 88"/>
          <p:cNvSpPr txBox="1"/>
          <p:nvPr/>
        </p:nvSpPr>
        <p:spPr>
          <a:xfrm>
            <a:off x="6308651" y="1734880"/>
            <a:ext cx="457200" cy="461665"/>
          </a:xfrm>
          <a:prstGeom prst="rect">
            <a:avLst/>
          </a:prstGeom>
          <a:noFill/>
        </p:spPr>
        <p:txBody>
          <a:bodyPr wrap="square" rtlCol="0">
            <a:spAutoFit/>
          </a:bodyPr>
          <a:lstStyle/>
          <a:p>
            <a:pPr algn="ctr"/>
            <a:r>
              <a:rPr lang="en-GB" sz="1200" u="sng" dirty="0">
                <a:latin typeface="Comic Sans MS" panose="030F0702030302020204" pitchFamily="66" charset="0"/>
              </a:rPr>
              <a:t>98</a:t>
            </a:r>
            <a:r>
              <a:rPr lang="en-GB" sz="1200" dirty="0">
                <a:latin typeface="Comic Sans MS" panose="030F0702030302020204" pitchFamily="66" charset="0"/>
              </a:rPr>
              <a:t> 15</a:t>
            </a:r>
            <a:endParaRPr lang="en-GB" sz="1200" baseline="-25000" dirty="0">
              <a:latin typeface="Comic Sans MS" panose="030F0702030302020204" pitchFamily="66" charset="0"/>
            </a:endParaRPr>
          </a:p>
        </p:txBody>
      </p:sp>
      <p:sp>
        <p:nvSpPr>
          <p:cNvPr id="90" name="TextBox 89"/>
          <p:cNvSpPr txBox="1"/>
          <p:nvPr/>
        </p:nvSpPr>
        <p:spPr>
          <a:xfrm>
            <a:off x="6569149" y="1811080"/>
            <a:ext cx="304800" cy="276999"/>
          </a:xfrm>
          <a:prstGeom prst="rect">
            <a:avLst/>
          </a:prstGeom>
          <a:noFill/>
        </p:spPr>
        <p:txBody>
          <a:bodyPr wrap="square" rtlCol="0">
            <a:spAutoFit/>
          </a:bodyPr>
          <a:lstStyle/>
          <a:p>
            <a:pPr algn="ctr"/>
            <a:r>
              <a:rPr lang="en-GB" sz="1200" dirty="0">
                <a:latin typeface="Comic Sans MS" panose="030F0702030302020204" pitchFamily="66" charset="0"/>
              </a:rPr>
              <a:t>N</a:t>
            </a:r>
            <a:endParaRPr lang="en-GB" sz="1200" baseline="-250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4" name="TextBox 53"/>
              <p:cNvSpPr txBox="1"/>
              <p:nvPr/>
            </p:nvSpPr>
            <p:spPr>
              <a:xfrm>
                <a:off x="4038600" y="4572000"/>
                <a:ext cx="2555123"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0.5</m:t>
                      </m:r>
                      <m:r>
                        <a:rPr lang="en-GB" sz="1400" b="0" i="1" smtClean="0">
                          <a:latin typeface="Cambria Math"/>
                        </a:rPr>
                        <m:t>𝑔𝑠𝑖𝑛</m:t>
                      </m:r>
                      <m:r>
                        <a:rPr lang="en-GB" sz="1400" b="0" i="1" smtClean="0">
                          <a:latin typeface="Cambria Math"/>
                          <a:ea typeface="Cambria Math"/>
                        </a:rPr>
                        <m:t>𝜃</m:t>
                      </m:r>
                      <m:r>
                        <a:rPr lang="en-GB" sz="1400" b="0" i="1" smtClean="0">
                          <a:latin typeface="Cambria Math"/>
                          <a:ea typeface="Cambria Math"/>
                        </a:rPr>
                        <m:t>+</m:t>
                      </m:r>
                      <m:f>
                        <m:fPr>
                          <m:ctrlPr>
                            <a:rPr lang="en-GB" sz="1400" b="0" i="1" smtClean="0">
                              <a:latin typeface="Cambria Math" panose="02040503050406030204" pitchFamily="18" charset="0"/>
                              <a:ea typeface="Cambria Math"/>
                            </a:rPr>
                          </m:ctrlPr>
                        </m:fPr>
                        <m:num>
                          <m:r>
                            <a:rPr lang="en-GB" sz="1400" b="0" i="1" smtClean="0">
                              <a:latin typeface="Cambria Math"/>
                              <a:ea typeface="Cambria Math"/>
                            </a:rPr>
                            <m:t>98</m:t>
                          </m:r>
                        </m:num>
                        <m:den>
                          <m:r>
                            <a:rPr lang="en-GB" sz="1400" b="0" i="1" smtClean="0">
                              <a:latin typeface="Cambria Math"/>
                              <a:ea typeface="Cambria Math"/>
                            </a:rPr>
                            <m:t>15</m:t>
                          </m:r>
                        </m:den>
                      </m:f>
                      <m:r>
                        <a:rPr lang="en-GB" sz="1400" b="0" i="1" smtClean="0">
                          <a:latin typeface="Cambria Math"/>
                          <a:ea typeface="Cambria Math"/>
                        </a:rPr>
                        <m:t>−0.784</m:t>
                      </m:r>
                      <m:r>
                        <a:rPr lang="en-GB" sz="1400" b="0" i="1" smtClean="0">
                          <a:latin typeface="Cambria Math"/>
                        </a:rPr>
                        <m:t>=0.5</m:t>
                      </m:r>
                      <m:r>
                        <a:rPr lang="en-GB" sz="1400" b="0" i="1" smtClean="0">
                          <a:latin typeface="Cambria Math"/>
                        </a:rPr>
                        <m:t>𝑎</m:t>
                      </m:r>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4038600" y="4572000"/>
                <a:ext cx="2555123" cy="497059"/>
              </a:xfrm>
              <a:prstGeom prst="rect">
                <a:avLst/>
              </a:prstGeom>
              <a:blipFill rotWithShape="1">
                <a:blip r:embed="rId10"/>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279066" y="5247168"/>
                <a:ext cx="1298176"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8.68…=0.5</m:t>
                      </m:r>
                      <m:r>
                        <a:rPr lang="en-GB" sz="1400" b="0" i="1" smtClean="0">
                          <a:latin typeface="Cambria Math"/>
                        </a:rPr>
                        <m:t>𝑎</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279066" y="5247168"/>
                <a:ext cx="1298176" cy="307777"/>
              </a:xfrm>
              <a:prstGeom prst="rect">
                <a:avLst/>
              </a:prstGeom>
              <a:blipFill rotWithShape="1">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5670698" y="5823097"/>
                <a:ext cx="1909882"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𝑎</m:t>
                      </m:r>
                      <m:r>
                        <a:rPr lang="en-GB" sz="1400" i="1" smtClean="0">
                          <a:latin typeface="Cambria Math"/>
                        </a:rPr>
                        <m:t>=17.38</m:t>
                      </m:r>
                      <m:sSup>
                        <m:sSupPr>
                          <m:ctrlPr>
                            <a:rPr lang="en-GB" sz="1400" i="1" smtClean="0">
                              <a:latin typeface="Cambria Math" panose="02040503050406030204" pitchFamily="18" charset="0"/>
                            </a:rPr>
                          </m:ctrlPr>
                        </m:sSupPr>
                        <m:e>
                          <m:r>
                            <a:rPr lang="en-US" sz="1400" b="0" i="1" smtClean="0">
                              <a:latin typeface="Cambria Math"/>
                            </a:rPr>
                            <m:t>𝑚𝑠</m:t>
                          </m:r>
                        </m:e>
                        <m:sup>
                          <m:r>
                            <a:rPr lang="en-US" sz="1400" b="0" i="1" smtClean="0">
                              <a:latin typeface="Cambria Math"/>
                            </a:rPr>
                            <m:t>−2</m:t>
                          </m:r>
                        </m:sup>
                      </m:sSup>
                      <m:r>
                        <a:rPr lang="en-GB" sz="1400" i="1" smtClean="0">
                          <a:latin typeface="Cambria Math"/>
                        </a:rPr>
                        <m:t> (2</m:t>
                      </m:r>
                      <m:r>
                        <a:rPr lang="en-GB" sz="1400" b="0" i="1" smtClean="0">
                          <a:latin typeface="Cambria Math"/>
                        </a:rPr>
                        <m:t>𝑑𝑝</m:t>
                      </m:r>
                      <m:r>
                        <a:rPr lang="en-GB" sz="1400" b="0" i="1" smtClean="0">
                          <a:latin typeface="Cambria Math"/>
                        </a:rPr>
                        <m:t>)</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5670698" y="5823097"/>
                <a:ext cx="1909882" cy="307777"/>
              </a:xfrm>
              <a:prstGeom prst="rect">
                <a:avLst/>
              </a:prstGeom>
              <a:blipFill rotWithShape="1">
                <a:blip r:embed="rId12"/>
                <a:stretch>
                  <a:fillRect b="-7843"/>
                </a:stretch>
              </a:blipFill>
              <a:ln w="25400">
                <a:noFill/>
              </a:ln>
            </p:spPr>
            <p:txBody>
              <a:bodyPr/>
              <a:lstStyle/>
              <a:p>
                <a:r>
                  <a:rPr lang="en-GB">
                    <a:noFill/>
                  </a:rPr>
                  <a:t> </a:t>
                </a:r>
              </a:p>
            </p:txBody>
          </p:sp>
        </mc:Fallback>
      </mc:AlternateContent>
      <p:sp>
        <p:nvSpPr>
          <p:cNvPr id="60" name="Arc 59"/>
          <p:cNvSpPr/>
          <p:nvPr/>
        </p:nvSpPr>
        <p:spPr>
          <a:xfrm>
            <a:off x="6482317" y="4295554"/>
            <a:ext cx="301255" cy="563525"/>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TextBox 60"/>
          <p:cNvSpPr txBox="1"/>
          <p:nvPr/>
        </p:nvSpPr>
        <p:spPr>
          <a:xfrm>
            <a:off x="6723319" y="4405424"/>
            <a:ext cx="1166037"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a:t>
            </a:r>
          </a:p>
        </p:txBody>
      </p:sp>
      <p:sp>
        <p:nvSpPr>
          <p:cNvPr id="62" name="Arc 61"/>
          <p:cNvSpPr/>
          <p:nvPr/>
        </p:nvSpPr>
        <p:spPr>
          <a:xfrm>
            <a:off x="6485862" y="4873256"/>
            <a:ext cx="301255" cy="563525"/>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3" name="Arc 62"/>
          <p:cNvSpPr/>
          <p:nvPr/>
        </p:nvSpPr>
        <p:spPr>
          <a:xfrm>
            <a:off x="7366445" y="5463083"/>
            <a:ext cx="301255" cy="563525"/>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9" name="TextBox 68"/>
          <p:cNvSpPr txBox="1"/>
          <p:nvPr/>
        </p:nvSpPr>
        <p:spPr>
          <a:xfrm>
            <a:off x="6772939" y="4983127"/>
            <a:ext cx="1499191"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left side</a:t>
            </a:r>
          </a:p>
        </p:txBody>
      </p:sp>
      <p:sp>
        <p:nvSpPr>
          <p:cNvPr id="70" name="TextBox 69"/>
          <p:cNvSpPr txBox="1"/>
          <p:nvPr/>
        </p:nvSpPr>
        <p:spPr>
          <a:xfrm>
            <a:off x="7653522" y="5594220"/>
            <a:ext cx="1261731"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Multiply by 2</a:t>
            </a:r>
          </a:p>
        </p:txBody>
      </p:sp>
      <p:sp>
        <p:nvSpPr>
          <p:cNvPr id="71" name="TextBox 70"/>
          <p:cNvSpPr txBox="1"/>
          <p:nvPr/>
        </p:nvSpPr>
        <p:spPr>
          <a:xfrm>
            <a:off x="3987209" y="6223593"/>
            <a:ext cx="4497572" cy="646331"/>
          </a:xfrm>
          <a:prstGeom prst="rect">
            <a:avLst/>
          </a:prstGeom>
          <a:noFill/>
          <a:ln w="25400">
            <a:solidFill>
              <a:schemeClr val="tx1"/>
            </a:solidFill>
          </a:ln>
        </p:spPr>
        <p:txBody>
          <a:bodyPr wrap="square" rtlCol="0">
            <a:spAutoFit/>
          </a:bodyPr>
          <a:lstStyle/>
          <a:p>
            <a:pPr algn="ctr"/>
            <a:r>
              <a:rPr lang="en-GB" sz="1200" dirty="0">
                <a:solidFill>
                  <a:srgbClr val="FF0000"/>
                </a:solidFill>
                <a:latin typeface="Comic Sans MS" panose="030F0702030302020204" pitchFamily="66" charset="0"/>
              </a:rPr>
              <a:t>In reality this is very similar to problems in regular Mechanics, but now you can use Hooke’s law as well to find a missing value!</a:t>
            </a:r>
          </a:p>
        </p:txBody>
      </p:sp>
      <p:cxnSp>
        <p:nvCxnSpPr>
          <p:cNvPr id="72" name="Straight Connector 71"/>
          <p:cNvCxnSpPr/>
          <p:nvPr/>
        </p:nvCxnSpPr>
        <p:spPr>
          <a:xfrm flipV="1">
            <a:off x="6497822" y="1763232"/>
            <a:ext cx="1155700" cy="69215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978650" y="2122376"/>
            <a:ext cx="373820" cy="276999"/>
          </a:xfrm>
          <a:prstGeom prst="rect">
            <a:avLst/>
          </a:prstGeom>
          <a:noFill/>
        </p:spPr>
        <p:txBody>
          <a:bodyPr wrap="none" rtlCol="0">
            <a:spAutoFit/>
          </a:bodyPr>
          <a:lstStyle/>
          <a:p>
            <a:r>
              <a:rPr lang="en-GB" sz="1200" dirty="0">
                <a:latin typeface="Comic Sans MS" panose="030F0702030302020204" pitchFamily="66" charset="0"/>
              </a:rPr>
              <a:t>1m</a:t>
            </a:r>
          </a:p>
        </p:txBody>
      </p:sp>
      <p:sp>
        <p:nvSpPr>
          <p:cNvPr id="57" name="TextBox 56"/>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3B</a:t>
            </a:r>
          </a:p>
        </p:txBody>
      </p:sp>
    </p:spTree>
    <p:extLst>
      <p:ext uri="{BB962C8B-B14F-4D97-AF65-F5344CB8AC3E}">
        <p14:creationId xmlns:p14="http://schemas.microsoft.com/office/powerpoint/2010/main" val="362376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blinds(horizontal)">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blinds(horizontal)">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500" fill="hold"/>
                                        <p:tgtEl>
                                          <p:spTgt spid="45"/>
                                        </p:tgtEl>
                                        <p:attrNameLst>
                                          <p:attrName>stroke.color</p:attrName>
                                        </p:attrNameLst>
                                      </p:cBhvr>
                                      <p:to>
                                        <a:srgbClr val="FF0000"/>
                                      </p:to>
                                    </p:animClr>
                                    <p:set>
                                      <p:cBhvr>
                                        <p:cTn id="22" dur="500" fill="hold"/>
                                        <p:tgtEl>
                                          <p:spTgt spid="45"/>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500" fill="hold"/>
                                        <p:tgtEl>
                                          <p:spTgt spid="48"/>
                                        </p:tgtEl>
                                        <p:attrNameLst>
                                          <p:attrName>stroke.color</p:attrName>
                                        </p:attrNameLst>
                                      </p:cBhvr>
                                      <p:to>
                                        <a:srgbClr val="FF0000"/>
                                      </p:to>
                                    </p:animClr>
                                    <p:set>
                                      <p:cBhvr>
                                        <p:cTn id="25" dur="500" fill="hold"/>
                                        <p:tgtEl>
                                          <p:spTgt spid="48"/>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500" fill="hold"/>
                                        <p:tgtEl>
                                          <p:spTgt spid="34"/>
                                        </p:tgtEl>
                                        <p:attrNameLst>
                                          <p:attrName>stroke.color</p:attrName>
                                        </p:attrNameLst>
                                      </p:cBhvr>
                                      <p:to>
                                        <a:srgbClr val="FF0000"/>
                                      </p:to>
                                    </p:animClr>
                                    <p:set>
                                      <p:cBhvr>
                                        <p:cTn id="28" dur="500" fill="hold"/>
                                        <p:tgtEl>
                                          <p:spTgt spid="34"/>
                                        </p:tgtEl>
                                        <p:attrNameLst>
                                          <p:attrName>stroke.on</p:attrName>
                                        </p:attrNameLst>
                                      </p:cBhvr>
                                      <p:to>
                                        <p:strVal val="true"/>
                                      </p:to>
                                    </p:set>
                                  </p:childTnLst>
                                </p:cTn>
                              </p:par>
                              <p:par>
                                <p:cTn id="29" presetID="3" presetClass="emph" presetSubtype="2" fill="hold" grpId="0" nodeType="withEffect">
                                  <p:stCondLst>
                                    <p:cond delay="0"/>
                                  </p:stCondLst>
                                  <p:childTnLst>
                                    <p:animClr clrSpc="rgb" dir="cw">
                                      <p:cBhvr override="childStyle">
                                        <p:cTn id="30" dur="500" fill="hold"/>
                                        <p:tgtEl>
                                          <p:spTgt spid="89"/>
                                        </p:tgtEl>
                                        <p:attrNameLst>
                                          <p:attrName>style.color</p:attrName>
                                        </p:attrNameLst>
                                      </p:cBhvr>
                                      <p:to>
                                        <a:srgbClr val="FF0000"/>
                                      </p:to>
                                    </p:animClr>
                                  </p:childTnLst>
                                </p:cTn>
                              </p:par>
                              <p:par>
                                <p:cTn id="31" presetID="3" presetClass="emph" presetSubtype="2" fill="hold" grpId="0" nodeType="withEffect">
                                  <p:stCondLst>
                                    <p:cond delay="0"/>
                                  </p:stCondLst>
                                  <p:childTnLst>
                                    <p:animClr clrSpc="rgb" dir="cw">
                                      <p:cBhvr override="childStyle">
                                        <p:cTn id="32" dur="500" fill="hold"/>
                                        <p:tgtEl>
                                          <p:spTgt spid="90"/>
                                        </p:tgtEl>
                                        <p:attrNameLst>
                                          <p:attrName>style.color</p:attrName>
                                        </p:attrNameLst>
                                      </p:cBhvr>
                                      <p:to>
                                        <a:srgbClr val="FF0000"/>
                                      </p:to>
                                    </p:animClr>
                                  </p:childTnLst>
                                </p:cTn>
                              </p:par>
                              <p:par>
                                <p:cTn id="33" presetID="3" presetClass="emph" presetSubtype="2" fill="hold" grpId="0" nodeType="withEffect">
                                  <p:stCondLst>
                                    <p:cond delay="0"/>
                                  </p:stCondLst>
                                  <p:childTnLst>
                                    <p:animClr clrSpc="rgb" dir="cw">
                                      <p:cBhvr override="childStyle">
                                        <p:cTn id="34" dur="500" fill="hold"/>
                                        <p:tgtEl>
                                          <p:spTgt spid="55"/>
                                        </p:tgtEl>
                                        <p:attrNameLst>
                                          <p:attrName>style.color</p:attrName>
                                        </p:attrNameLst>
                                      </p:cBhvr>
                                      <p:to>
                                        <a:srgbClr val="FF0000"/>
                                      </p:to>
                                    </p:animClr>
                                  </p:childTnLst>
                                </p:cTn>
                              </p:par>
                              <p:par>
                                <p:cTn id="35" presetID="3" presetClass="emph" presetSubtype="2" fill="hold" grpId="0" nodeType="withEffect">
                                  <p:stCondLst>
                                    <p:cond delay="0"/>
                                  </p:stCondLst>
                                  <p:childTnLst>
                                    <p:animClr clrSpc="rgb" dir="cw">
                                      <p:cBhvr override="childStyle">
                                        <p:cTn id="36" dur="500" fill="hold"/>
                                        <p:tgtEl>
                                          <p:spTgt spid="79"/>
                                        </p:tgtEl>
                                        <p:attrNameLst>
                                          <p:attrName>style.color</p:attrName>
                                        </p:attrNameLst>
                                      </p:cBhvr>
                                      <p:to>
                                        <a:srgbClr val="FF0000"/>
                                      </p:to>
                                    </p:animClr>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blinds(horizontal)">
                                      <p:cBhvr>
                                        <p:cTn id="41" dur="500"/>
                                        <p:tgtEl>
                                          <p:spTgt spid="6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blinds(horizontal)">
                                      <p:cBhvr>
                                        <p:cTn id="46" dur="500"/>
                                        <p:tgtEl>
                                          <p:spTgt spid="61"/>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blinds(horizontal)">
                                      <p:cBhvr>
                                        <p:cTn id="51" dur="500"/>
                                        <p:tgtEl>
                                          <p:spTgt spid="5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blinds(horizontal)">
                                      <p:cBhvr>
                                        <p:cTn id="56" dur="500"/>
                                        <p:tgtEl>
                                          <p:spTgt spid="62"/>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blinds(horizontal)">
                                      <p:cBhvr>
                                        <p:cTn id="61" dur="500"/>
                                        <p:tgtEl>
                                          <p:spTgt spid="69"/>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blinds(horizontal)">
                                      <p:cBhvr>
                                        <p:cTn id="66" dur="500"/>
                                        <p:tgtEl>
                                          <p:spTgt spid="56"/>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blinds(horizontal)">
                                      <p:cBhvr>
                                        <p:cTn id="71" dur="500"/>
                                        <p:tgtEl>
                                          <p:spTgt spid="63"/>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blinds(horizontal)">
                                      <p:cBhvr>
                                        <p:cTn id="76" dur="500"/>
                                        <p:tgtEl>
                                          <p:spTgt spid="70"/>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blinds(horizontal)">
                                      <p:cBhvr>
                                        <p:cTn id="81" dur="500"/>
                                        <p:tgtEl>
                                          <p:spTgt spid="59"/>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grpId="0" nodeType="click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blinds(horizontal)">
                                      <p:cBhvr>
                                        <p:cTn id="8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79" grpId="0"/>
      <p:bldP spid="80" grpId="0"/>
      <p:bldP spid="82" grpId="0"/>
      <p:bldP spid="89" grpId="0"/>
      <p:bldP spid="90" grpId="0"/>
      <p:bldP spid="54" grpId="0"/>
      <p:bldP spid="56" grpId="0"/>
      <p:bldP spid="59" grpId="0"/>
      <p:bldP spid="60" grpId="0" animBg="1"/>
      <p:bldP spid="61" grpId="0"/>
      <p:bldP spid="62" grpId="0" animBg="1"/>
      <p:bldP spid="63" grpId="0" animBg="1"/>
      <p:bldP spid="69" grpId="0"/>
      <p:bldP spid="70" grpId="0"/>
      <p:bldP spid="7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2368137"/>
            <a:ext cx="65532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w="28575">
                  <a:solidFill>
                    <a:schemeClr val="tx1"/>
                  </a:solidFill>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ithos Pro Regular" pitchFamily="82" charset="0"/>
              </a:rPr>
              <a:t>TEACHINGS FOR exercise 3C</a:t>
            </a:r>
          </a:p>
        </p:txBody>
      </p:sp>
    </p:spTree>
    <p:extLst>
      <p:ext uri="{BB962C8B-B14F-4D97-AF65-F5344CB8AC3E}">
        <p14:creationId xmlns:p14="http://schemas.microsoft.com/office/powerpoint/2010/main" val="4264060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flipV="1">
            <a:off x="5486400" y="2895600"/>
            <a:ext cx="1905000" cy="1905000"/>
          </a:xfrm>
          <a:prstGeom prst="straightConnector1">
            <a:avLst/>
          </a:prstGeom>
          <a:ln w="254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166281" cy="4525963"/>
          </a:xfrm>
        </p:spPr>
        <p:txBody>
          <a:bodyPr>
            <a:normAutofit/>
          </a:bodyPr>
          <a:lstStyle/>
          <a:p>
            <a:pPr marL="0" indent="0" algn="ctr">
              <a:buNone/>
            </a:pPr>
            <a:r>
              <a:rPr lang="en-GB" sz="1400" b="1" dirty="0">
                <a:latin typeface="Comic Sans MS" pitchFamily="66" charset="0"/>
              </a:rPr>
              <a:t>You can find the energy stored in an elastic string or spring</a:t>
            </a:r>
            <a:endParaRPr lang="en-GB" sz="1400" dirty="0">
              <a:latin typeface="Comic Sans MS" pitchFamily="66" charset="0"/>
            </a:endParaRPr>
          </a:p>
          <a:p>
            <a:pPr marL="0" indent="0" algn="ctr">
              <a:buNone/>
            </a:pPr>
            <a:endParaRPr lang="en-GB" sz="1400" b="1" dirty="0">
              <a:latin typeface="Comic Sans MS" pitchFamily="66" charset="0"/>
            </a:endParaRPr>
          </a:p>
          <a:p>
            <a:pPr marL="0" indent="0" algn="ctr">
              <a:buNone/>
            </a:pPr>
            <a:r>
              <a:rPr lang="en-GB" sz="1400" dirty="0">
                <a:latin typeface="Comic Sans MS" pitchFamily="66" charset="0"/>
              </a:rPr>
              <a:t>When a string/spring is compressed or stretched, it will ‘ping’ back to its original length upon release</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This is the same as ‘work done’, and hence a compressed or stretched string/spring will have some potential energy</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Consider a graph showing the extension of a string against the force applied to extend it</a:t>
            </a:r>
            <a:endParaRPr lang="en-GB" sz="1400" dirty="0">
              <a:latin typeface="Comic Sans MS" pitchFamily="66" charset="0"/>
            </a:endParaRPr>
          </a:p>
        </p:txBody>
      </p:sp>
      <p:sp>
        <p:nvSpPr>
          <p:cNvPr id="4" name="TextBox 3"/>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3C</a:t>
            </a:r>
          </a:p>
        </p:txBody>
      </p:sp>
      <p:pic>
        <p:nvPicPr>
          <p:cNvPr id="5" name="Picture 6" descr="http://www.ux1.eiu.edu/~cfadd/1150-05/06Applications/Images/spr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34" y="809"/>
            <a:ext cx="1156661" cy="62773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5410200" y="1676400"/>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410200" y="2133600"/>
            <a:ext cx="2514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410200" y="1905000"/>
            <a:ext cx="17526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410200" y="2286000"/>
            <a:ext cx="1219200" cy="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629400" y="2286000"/>
            <a:ext cx="533400" cy="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6553200" y="1905000"/>
            <a:ext cx="609600" cy="0"/>
          </a:xfrm>
          <a:prstGeom prst="line">
            <a:avLst/>
          </a:prstGeom>
          <a:ln w="31750">
            <a:solidFill>
              <a:schemeClr val="tx1"/>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867400" y="2286000"/>
            <a:ext cx="234360" cy="307777"/>
          </a:xfrm>
          <a:prstGeom prst="rect">
            <a:avLst/>
          </a:prstGeom>
          <a:noFill/>
        </p:spPr>
        <p:txBody>
          <a:bodyPr wrap="none" rtlCol="0">
            <a:spAutoFit/>
          </a:bodyPr>
          <a:lstStyle/>
          <a:p>
            <a:r>
              <a:rPr lang="en-GB" sz="1400" dirty="0">
                <a:latin typeface="Comic Sans MS" panose="030F0702030302020204" pitchFamily="66" charset="0"/>
              </a:rPr>
              <a:t>l</a:t>
            </a:r>
          </a:p>
        </p:txBody>
      </p:sp>
      <p:sp>
        <p:nvSpPr>
          <p:cNvPr id="22" name="TextBox 21"/>
          <p:cNvSpPr txBox="1"/>
          <p:nvPr/>
        </p:nvSpPr>
        <p:spPr>
          <a:xfrm>
            <a:off x="6781800" y="2286000"/>
            <a:ext cx="290464" cy="307777"/>
          </a:xfrm>
          <a:prstGeom prst="rect">
            <a:avLst/>
          </a:prstGeom>
          <a:noFill/>
        </p:spPr>
        <p:txBody>
          <a:bodyPr wrap="none" rtlCol="0">
            <a:spAutoFit/>
          </a:bodyPr>
          <a:lstStyle/>
          <a:p>
            <a:r>
              <a:rPr lang="en-GB" sz="1400" dirty="0">
                <a:latin typeface="Comic Sans MS" panose="030F0702030302020204" pitchFamily="66" charset="0"/>
              </a:rPr>
              <a:t>x</a:t>
            </a:r>
          </a:p>
        </p:txBody>
      </p:sp>
      <p:grpSp>
        <p:nvGrpSpPr>
          <p:cNvPr id="26" name="Group 25"/>
          <p:cNvGrpSpPr/>
          <p:nvPr/>
        </p:nvGrpSpPr>
        <p:grpSpPr>
          <a:xfrm>
            <a:off x="5334000" y="1828800"/>
            <a:ext cx="152400" cy="152400"/>
            <a:chOff x="5105400" y="3505200"/>
            <a:chExt cx="152400" cy="152400"/>
          </a:xfrm>
        </p:grpSpPr>
        <p:cxnSp>
          <p:nvCxnSpPr>
            <p:cNvPr id="23" name="Straight Connector 22"/>
            <p:cNvCxnSpPr/>
            <p:nvPr/>
          </p:nvCxnSpPr>
          <p:spPr>
            <a:xfrm flipH="1" flipV="1">
              <a:off x="5105400" y="3505200"/>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105400" y="3505200"/>
              <a:ext cx="152400" cy="1524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9" name="Straight Arrow Connector 28"/>
          <p:cNvCxnSpPr/>
          <p:nvPr/>
        </p:nvCxnSpPr>
        <p:spPr>
          <a:xfrm flipV="1">
            <a:off x="5486400" y="2743200"/>
            <a:ext cx="0" cy="2057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486400" y="4800600"/>
            <a:ext cx="25908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467600" y="4876800"/>
            <a:ext cx="1297150" cy="307777"/>
          </a:xfrm>
          <a:prstGeom prst="rect">
            <a:avLst/>
          </a:prstGeom>
          <a:noFill/>
        </p:spPr>
        <p:txBody>
          <a:bodyPr wrap="none" rtlCol="0">
            <a:spAutoFit/>
          </a:bodyPr>
          <a:lstStyle/>
          <a:p>
            <a:r>
              <a:rPr lang="en-GB" sz="1400" dirty="0">
                <a:latin typeface="Comic Sans MS" panose="030F0702030302020204" pitchFamily="66" charset="0"/>
              </a:rPr>
              <a:t>Extension (x)</a:t>
            </a:r>
          </a:p>
        </p:txBody>
      </p:sp>
      <p:sp>
        <p:nvSpPr>
          <p:cNvPr id="34" name="TextBox 33"/>
          <p:cNvSpPr txBox="1"/>
          <p:nvPr/>
        </p:nvSpPr>
        <p:spPr>
          <a:xfrm>
            <a:off x="4114800" y="2743200"/>
            <a:ext cx="1358065" cy="523220"/>
          </a:xfrm>
          <a:prstGeom prst="rect">
            <a:avLst/>
          </a:prstGeom>
          <a:noFill/>
        </p:spPr>
        <p:txBody>
          <a:bodyPr wrap="none" rtlCol="0">
            <a:spAutoFit/>
          </a:bodyPr>
          <a:lstStyle/>
          <a:p>
            <a:pPr algn="ctr"/>
            <a:r>
              <a:rPr lang="en-GB" sz="1400" dirty="0">
                <a:latin typeface="Comic Sans MS" panose="030F0702030302020204" pitchFamily="66" charset="0"/>
              </a:rPr>
              <a:t>Force applied </a:t>
            </a:r>
          </a:p>
          <a:p>
            <a:pPr algn="ctr"/>
            <a:r>
              <a:rPr lang="en-GB" sz="1400" dirty="0">
                <a:latin typeface="Comic Sans MS" panose="030F0702030302020204" pitchFamily="66" charset="0"/>
              </a:rPr>
              <a:t>(T) or (</a:t>
            </a:r>
            <a:r>
              <a:rPr lang="el-GR" sz="1400" baseline="30000" dirty="0"/>
              <a:t>λ</a:t>
            </a:r>
            <a:r>
              <a:rPr lang="en-GB" sz="1400" baseline="30000" dirty="0">
                <a:latin typeface="Comic Sans MS" panose="030F0702030302020204" pitchFamily="66" charset="0"/>
              </a:rPr>
              <a:t>x</a:t>
            </a:r>
            <a:r>
              <a:rPr lang="en-GB" sz="1400" dirty="0">
                <a:latin typeface="Comic Sans MS" panose="030F0702030302020204" pitchFamily="66" charset="0"/>
              </a:rPr>
              <a:t>/</a:t>
            </a:r>
            <a:r>
              <a:rPr lang="en-GB" sz="1400" baseline="-25000" dirty="0">
                <a:latin typeface="Comic Sans MS" panose="030F0702030302020204" pitchFamily="66" charset="0"/>
              </a:rPr>
              <a:t>l</a:t>
            </a:r>
            <a:r>
              <a:rPr lang="en-GB" sz="1400" dirty="0">
                <a:latin typeface="Comic Sans MS" panose="030F0702030302020204" pitchFamily="66" charset="0"/>
              </a:rPr>
              <a:t>)</a:t>
            </a:r>
          </a:p>
        </p:txBody>
      </p:sp>
      <p:cxnSp>
        <p:nvCxnSpPr>
          <p:cNvPr id="40" name="Straight Arrow Connector 39"/>
          <p:cNvCxnSpPr/>
          <p:nvPr/>
        </p:nvCxnSpPr>
        <p:spPr>
          <a:xfrm flipV="1">
            <a:off x="3429000" y="3352800"/>
            <a:ext cx="1295400" cy="1905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33400" y="5410200"/>
            <a:ext cx="4343400"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The force applied to extend the string to length x is equal to the tension in the string (as tension will be opposing the force and the system will be in equilibrium)</a:t>
            </a:r>
          </a:p>
        </p:txBody>
      </p:sp>
      <p:sp>
        <p:nvSpPr>
          <p:cNvPr id="44" name="TextBox 43"/>
          <p:cNvSpPr txBox="1"/>
          <p:nvPr/>
        </p:nvSpPr>
        <p:spPr>
          <a:xfrm>
            <a:off x="5334000" y="5257800"/>
            <a:ext cx="28194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The graph will be linear </a:t>
            </a:r>
            <a:r>
              <a:rPr lang="en-GB" sz="1200" dirty="0">
                <a:solidFill>
                  <a:srgbClr val="FF0000"/>
                </a:solidFill>
                <a:latin typeface="Comic Sans MS" panose="030F0702030302020204" pitchFamily="66" charset="0"/>
                <a:sym typeface="Wingdings" panose="05000000000000000000" pitchFamily="2" charset="2"/>
              </a:rPr>
              <a:t> Consider Hooke’s law…</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5" name="TextBox 44"/>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6324600" y="5715000"/>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6324600" y="5715000"/>
                <a:ext cx="760336" cy="501419"/>
              </a:xfrm>
              <a:prstGeom prst="rect">
                <a:avLst/>
              </a:prstGeom>
              <a:blipFill rotWithShape="1">
                <a:blip r:embed="rId4"/>
                <a:stretch>
                  <a:fillRect b="-1220"/>
                </a:stretch>
              </a:blipFill>
              <a:ln w="25400">
                <a:noFill/>
              </a:ln>
            </p:spPr>
            <p:txBody>
              <a:bodyPr/>
              <a:lstStyle/>
              <a:p>
                <a:r>
                  <a:rPr lang="en-GB">
                    <a:noFill/>
                  </a:rPr>
                  <a:t> </a:t>
                </a:r>
              </a:p>
            </p:txBody>
          </p:sp>
        </mc:Fallback>
      </mc:AlternateContent>
      <p:sp>
        <p:nvSpPr>
          <p:cNvPr id="47" name="TextBox 46"/>
          <p:cNvSpPr txBox="1"/>
          <p:nvPr/>
        </p:nvSpPr>
        <p:spPr>
          <a:xfrm>
            <a:off x="4800600" y="6248400"/>
            <a:ext cx="38100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sym typeface="Wingdings" panose="05000000000000000000" pitchFamily="2" charset="2"/>
              </a:rPr>
              <a:t> Because l and </a:t>
            </a:r>
            <a:r>
              <a:rPr lang="el-GR" sz="1200" dirty="0">
                <a:solidFill>
                  <a:srgbClr val="FF0000"/>
                </a:solidFill>
                <a:sym typeface="Wingdings" panose="05000000000000000000" pitchFamily="2" charset="2"/>
              </a:rPr>
              <a:t>λ</a:t>
            </a:r>
            <a:r>
              <a:rPr lang="en-GB" sz="1200" dirty="0">
                <a:solidFill>
                  <a:srgbClr val="FF0000"/>
                </a:solidFill>
                <a:latin typeface="Comic Sans MS" panose="030F0702030302020204" pitchFamily="66" charset="0"/>
                <a:sym typeface="Wingdings" panose="05000000000000000000" pitchFamily="2" charset="2"/>
              </a:rPr>
              <a:t> are fixed values, double the extension will require double the force applied</a:t>
            </a:r>
            <a:endParaRPr lang="en-GB" sz="1200" dirty="0">
              <a:solidFill>
                <a:srgbClr val="FF0000"/>
              </a:solidFill>
              <a:latin typeface="Comic Sans MS" panose="030F0702030302020204" pitchFamily="66" charset="0"/>
            </a:endParaRPr>
          </a:p>
        </p:txBody>
      </p:sp>
      <p:sp>
        <p:nvSpPr>
          <p:cNvPr id="48" name="TextBox 47"/>
          <p:cNvSpPr txBox="1"/>
          <p:nvPr/>
        </p:nvSpPr>
        <p:spPr>
          <a:xfrm>
            <a:off x="5791200" y="1219200"/>
            <a:ext cx="2122697" cy="307777"/>
          </a:xfrm>
          <a:prstGeom prst="rect">
            <a:avLst/>
          </a:prstGeom>
          <a:noFill/>
        </p:spPr>
        <p:txBody>
          <a:bodyPr wrap="none" rtlCol="0">
            <a:spAutoFit/>
          </a:bodyPr>
          <a:lstStyle/>
          <a:p>
            <a:r>
              <a:rPr lang="en-GB" sz="1400" u="sng" dirty="0">
                <a:latin typeface="Comic Sans MS" panose="030F0702030302020204" pitchFamily="66" charset="0"/>
              </a:rPr>
              <a:t>Spring being stretched</a:t>
            </a:r>
          </a:p>
        </p:txBody>
      </p:sp>
      <p:sp>
        <p:nvSpPr>
          <p:cNvPr id="50" name="TextBox 49"/>
          <p:cNvSpPr txBox="1"/>
          <p:nvPr/>
        </p:nvSpPr>
        <p:spPr>
          <a:xfrm>
            <a:off x="6477000" y="16002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cxnSp>
        <p:nvCxnSpPr>
          <p:cNvPr id="52" name="Straight Connector 51"/>
          <p:cNvCxnSpPr/>
          <p:nvPr/>
        </p:nvCxnSpPr>
        <p:spPr>
          <a:xfrm>
            <a:off x="7239000" y="1905000"/>
            <a:ext cx="609600" cy="0"/>
          </a:xfrm>
          <a:prstGeom prst="line">
            <a:avLst/>
          </a:prstGeom>
          <a:ln w="31750">
            <a:solidFill>
              <a:schemeClr val="tx1"/>
            </a:solidFill>
            <a:prstDash val="solid"/>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696200" y="1600200"/>
            <a:ext cx="293670" cy="307777"/>
          </a:xfrm>
          <a:prstGeom prst="rect">
            <a:avLst/>
          </a:prstGeom>
          <a:noFill/>
        </p:spPr>
        <p:txBody>
          <a:bodyPr wrap="none" rtlCol="0">
            <a:spAutoFit/>
          </a:bodyPr>
          <a:lstStyle/>
          <a:p>
            <a:r>
              <a:rPr lang="en-GB" sz="1400" dirty="0">
                <a:latin typeface="Comic Sans MS" panose="030F0702030302020204" pitchFamily="66" charset="0"/>
              </a:rPr>
              <a:t>F</a:t>
            </a:r>
          </a:p>
        </p:txBody>
      </p:sp>
      <p:cxnSp>
        <p:nvCxnSpPr>
          <p:cNvPr id="54" name="Straight Arrow Connector 53"/>
          <p:cNvCxnSpPr/>
          <p:nvPr/>
        </p:nvCxnSpPr>
        <p:spPr>
          <a:xfrm>
            <a:off x="5486400" y="35814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a:off x="6096000" y="41910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5105400" y="3352800"/>
                <a:ext cx="381707" cy="4430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m:rPr>
                              <m:sty m:val="p"/>
                            </m:rPr>
                            <a:rPr lang="el-GR" sz="1200" i="1" smtClean="0">
                              <a:latin typeface="Cambria Math"/>
                            </a:rPr>
                            <m:t>λ</m:t>
                          </m:r>
                          <m:r>
                            <a:rPr lang="en-GB" sz="1200" b="0" i="1"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105400" y="3352800"/>
                <a:ext cx="381707" cy="443006"/>
              </a:xfrm>
              <a:prstGeom prst="rect">
                <a:avLst/>
              </a:prstGeom>
              <a:blipFill rotWithShape="1">
                <a:blip r:embed="rId5"/>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553200" y="48006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𝑥</m:t>
                      </m:r>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553200" y="4800600"/>
                <a:ext cx="306366" cy="276999"/>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334000" y="48006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334000" y="4800600"/>
                <a:ext cx="306366" cy="276999"/>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181600" y="46482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181600" y="4648200"/>
                <a:ext cx="306366" cy="276999"/>
              </a:xfrm>
              <a:prstGeom prst="rect">
                <a:avLst/>
              </a:prstGeom>
              <a:blipFill rotWithShape="1">
                <a:blip r:embed="rId7"/>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70937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linds(horizont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par>
                                <p:cTn id="23" presetID="3" presetClass="entr" presetSubtype="1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par>
                                <p:cTn id="26" presetID="3" presetClass="entr" presetSubtype="5"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linds(vertical)">
                                      <p:cBhvr>
                                        <p:cTn id="28" dur="500"/>
                                        <p:tgtEl>
                                          <p:spTgt spid="11"/>
                                        </p:tgtEl>
                                      </p:cBhvr>
                                    </p:animEffect>
                                  </p:childTnLst>
                                </p:cTn>
                              </p:par>
                              <p:par>
                                <p:cTn id="29" presetID="3" presetClass="entr" presetSubtype="5"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vertical)">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5"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linds(vertical)">
                                      <p:cBhvr>
                                        <p:cTn id="36" dur="500"/>
                                        <p:tgtEl>
                                          <p:spTgt spid="1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5"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linds(vertical)">
                                      <p:cBhvr>
                                        <p:cTn id="44" dur="500"/>
                                        <p:tgtEl>
                                          <p:spTgt spid="1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linds(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blinds(horizontal)">
                                      <p:cBhvr>
                                        <p:cTn id="52" dur="500"/>
                                        <p:tgtEl>
                                          <p:spTgt spid="5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blinds(horizontal)">
                                      <p:cBhvr>
                                        <p:cTn id="55" dur="500"/>
                                        <p:tgtEl>
                                          <p:spTgt spid="53"/>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linds(horizontal)">
                                      <p:cBhvr>
                                        <p:cTn id="60" dur="500"/>
                                        <p:tgtEl>
                                          <p:spTgt spid="18"/>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blinds(horizontal)">
                                      <p:cBhvr>
                                        <p:cTn id="63" dur="500"/>
                                        <p:tgtEl>
                                          <p:spTgt spid="50"/>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5"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linds(vertical)">
                                      <p:cBhvr>
                                        <p:cTn id="68" dur="500"/>
                                        <p:tgtEl>
                                          <p:spTgt spid="30"/>
                                        </p:tgtEl>
                                      </p:cBhvr>
                                    </p:animEffect>
                                  </p:childTnLst>
                                </p:cTn>
                              </p:par>
                              <p:par>
                                <p:cTn id="69" presetID="3" presetClass="entr" presetSubtype="10" fill="hold"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blinds(horizontal)">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blinds(horizontal)">
                                      <p:cBhvr>
                                        <p:cTn id="76" dur="500"/>
                                        <p:tgtEl>
                                          <p:spTgt spid="33"/>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blinds(horizontal)">
                                      <p:cBhvr>
                                        <p:cTn id="81" dur="500"/>
                                        <p:tgtEl>
                                          <p:spTgt spid="34"/>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blinds(horizontal)">
                                      <p:cBhvr>
                                        <p:cTn id="86" dur="5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blinds(horizontal)">
                                      <p:cBhvr>
                                        <p:cTn id="91" dur="500"/>
                                        <p:tgtEl>
                                          <p:spTgt spid="41"/>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xit" presetSubtype="10" fill="hold" nodeType="clickEffect">
                                  <p:stCondLst>
                                    <p:cond delay="0"/>
                                  </p:stCondLst>
                                  <p:childTnLst>
                                    <p:animEffect transition="out" filter="blinds(horizontal)">
                                      <p:cBhvr>
                                        <p:cTn id="95" dur="500"/>
                                        <p:tgtEl>
                                          <p:spTgt spid="40"/>
                                        </p:tgtEl>
                                      </p:cBhvr>
                                    </p:animEffect>
                                    <p:set>
                                      <p:cBhvr>
                                        <p:cTn id="96" dur="1" fill="hold">
                                          <p:stCondLst>
                                            <p:cond delay="499"/>
                                          </p:stCondLst>
                                        </p:cTn>
                                        <p:tgtEl>
                                          <p:spTgt spid="40"/>
                                        </p:tgtEl>
                                        <p:attrNameLst>
                                          <p:attrName>style.visibility</p:attrName>
                                        </p:attrNameLst>
                                      </p:cBhvr>
                                      <p:to>
                                        <p:strVal val="hidden"/>
                                      </p:to>
                                    </p:set>
                                  </p:childTnLst>
                                </p:cTn>
                              </p:par>
                              <p:par>
                                <p:cTn id="97" presetID="3" presetClass="exit" presetSubtype="10" fill="hold" grpId="1" nodeType="withEffect">
                                  <p:stCondLst>
                                    <p:cond delay="0"/>
                                  </p:stCondLst>
                                  <p:childTnLst>
                                    <p:animEffect transition="out" filter="blinds(horizontal)">
                                      <p:cBhvr>
                                        <p:cTn id="98" dur="500"/>
                                        <p:tgtEl>
                                          <p:spTgt spid="41"/>
                                        </p:tgtEl>
                                      </p:cBhvr>
                                    </p:animEffect>
                                    <p:set>
                                      <p:cBhvr>
                                        <p:cTn id="99" dur="1" fill="hold">
                                          <p:stCondLst>
                                            <p:cond delay="499"/>
                                          </p:stCondLst>
                                        </p:cTn>
                                        <p:tgtEl>
                                          <p:spTgt spid="41"/>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blinds(horizontal)">
                                      <p:cBhvr>
                                        <p:cTn id="104" dur="500"/>
                                        <p:tgtEl>
                                          <p:spTgt spid="44"/>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blinds(horizontal)">
                                      <p:cBhvr>
                                        <p:cTn id="109" dur="500"/>
                                        <p:tgtEl>
                                          <p:spTgt spid="46"/>
                                        </p:tgtEl>
                                      </p:cBhvr>
                                    </p:animEffect>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blinds(horizontal)">
                                      <p:cBhvr>
                                        <p:cTn id="114" dur="500"/>
                                        <p:tgtEl>
                                          <p:spTgt spid="4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par>
                                <p:cTn id="120" presetID="3" presetClass="entr" presetSubtype="10" fill="hold" grpId="0" nodeType="withEffect">
                                  <p:stCondLst>
                                    <p:cond delay="0"/>
                                  </p:stCondLst>
                                  <p:childTnLst>
                                    <p:set>
                                      <p:cBhvr>
                                        <p:cTn id="121" dur="1" fill="hold">
                                          <p:stCondLst>
                                            <p:cond delay="0"/>
                                          </p:stCondLst>
                                        </p:cTn>
                                        <p:tgtEl>
                                          <p:spTgt spid="38"/>
                                        </p:tgtEl>
                                        <p:attrNameLst>
                                          <p:attrName>style.visibility</p:attrName>
                                        </p:attrNameLst>
                                      </p:cBhvr>
                                      <p:to>
                                        <p:strVal val="visible"/>
                                      </p:to>
                                    </p:set>
                                    <p:animEffect transition="in" filter="blinds(horizontal)">
                                      <p:cBhvr>
                                        <p:cTn id="122" dur="500"/>
                                        <p:tgtEl>
                                          <p:spTgt spid="38"/>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blinds(horizontal)">
                                      <p:cBhvr>
                                        <p:cTn id="127" dur="500"/>
                                        <p:tgtEl>
                                          <p:spTgt spid="36"/>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57"/>
                                        </p:tgtEl>
                                        <p:attrNameLst>
                                          <p:attrName>style.visibility</p:attrName>
                                        </p:attrNameLst>
                                      </p:cBhvr>
                                      <p:to>
                                        <p:strVal val="visible"/>
                                      </p:to>
                                    </p:set>
                                    <p:animEffect transition="in" filter="blinds(horizontal)">
                                      <p:cBhvr>
                                        <p:cTn id="132" dur="500"/>
                                        <p:tgtEl>
                                          <p:spTgt spid="57"/>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5" fill="hold" nodeType="click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blinds(vertical)">
                                      <p:cBhvr>
                                        <p:cTn id="137" dur="500"/>
                                        <p:tgtEl>
                                          <p:spTgt spid="54"/>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56"/>
                                        </p:tgtEl>
                                        <p:attrNameLst>
                                          <p:attrName>style.visibility</p:attrName>
                                        </p:attrNameLst>
                                      </p:cBhvr>
                                      <p:to>
                                        <p:strVal val="visible"/>
                                      </p:to>
                                    </p:set>
                                    <p:animEffect transition="in" filter="blinds(horizontal)">
                                      <p:cBhvr>
                                        <p:cTn id="142" dur="500"/>
                                        <p:tgtEl>
                                          <p:spTgt spid="56"/>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58"/>
                                        </p:tgtEl>
                                        <p:attrNameLst>
                                          <p:attrName>style.visibility</p:attrName>
                                        </p:attrNameLst>
                                      </p:cBhvr>
                                      <p:to>
                                        <p:strVal val="visible"/>
                                      </p:to>
                                    </p:set>
                                    <p:animEffect transition="in" filter="blinds(horizontal)">
                                      <p:cBhvr>
                                        <p:cTn id="14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3" grpId="0"/>
      <p:bldP spid="34" grpId="0"/>
      <p:bldP spid="41" grpId="0"/>
      <p:bldP spid="41" grpId="1"/>
      <p:bldP spid="44" grpId="0"/>
      <p:bldP spid="46" grpId="0"/>
      <p:bldP spid="47" grpId="0"/>
      <p:bldP spid="48" grpId="0"/>
      <p:bldP spid="50" grpId="0"/>
      <p:bldP spid="53" grpId="0"/>
      <p:bldP spid="57" grpId="0"/>
      <p:bldP spid="58" grpId="0"/>
      <p:bldP spid="37" grpId="0"/>
      <p:bldP spid="3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flipV="1">
            <a:off x="5562600" y="1524000"/>
            <a:ext cx="1905000" cy="1905000"/>
          </a:xfrm>
          <a:prstGeom prst="straightConnector1">
            <a:avLst/>
          </a:prstGeom>
          <a:ln w="254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166281" cy="4525963"/>
          </a:xfrm>
        </p:spPr>
        <p:txBody>
          <a:bodyPr>
            <a:normAutofit/>
          </a:bodyPr>
          <a:lstStyle/>
          <a:p>
            <a:pPr marL="0" indent="0" algn="ctr">
              <a:buNone/>
            </a:pPr>
            <a:r>
              <a:rPr lang="en-GB" sz="1400" b="1" dirty="0">
                <a:latin typeface="Comic Sans MS" pitchFamily="66" charset="0"/>
              </a:rPr>
              <a:t>You can find the energy stored in an elastic string or spring</a:t>
            </a:r>
            <a:endParaRPr lang="en-GB" sz="1400" dirty="0">
              <a:latin typeface="Comic Sans MS" pitchFamily="66" charset="0"/>
            </a:endParaRPr>
          </a:p>
          <a:p>
            <a:pPr marL="0" indent="0" algn="ctr">
              <a:buNone/>
            </a:pPr>
            <a:endParaRPr lang="en-GB" sz="1400" b="1"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Remember this formula from earlier mechanics modules?</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6" descr="http://www.ux1.eiu.edu/~cfadd/1150-05/06Applications/Images/spr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34" y="809"/>
            <a:ext cx="1156661" cy="627736"/>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a:xfrm flipV="1">
            <a:off x="5562600" y="1371600"/>
            <a:ext cx="0" cy="2057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562600" y="3429000"/>
            <a:ext cx="25908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543800" y="3505200"/>
            <a:ext cx="1297150" cy="307777"/>
          </a:xfrm>
          <a:prstGeom prst="rect">
            <a:avLst/>
          </a:prstGeom>
          <a:noFill/>
        </p:spPr>
        <p:txBody>
          <a:bodyPr wrap="none" rtlCol="0">
            <a:spAutoFit/>
          </a:bodyPr>
          <a:lstStyle/>
          <a:p>
            <a:r>
              <a:rPr lang="en-GB" sz="1400" dirty="0">
                <a:latin typeface="Comic Sans MS" panose="030F0702030302020204" pitchFamily="66" charset="0"/>
              </a:rPr>
              <a:t>Extension (x)</a:t>
            </a:r>
          </a:p>
        </p:txBody>
      </p:sp>
      <p:sp>
        <p:nvSpPr>
          <p:cNvPr id="34" name="TextBox 33"/>
          <p:cNvSpPr txBox="1"/>
          <p:nvPr/>
        </p:nvSpPr>
        <p:spPr>
          <a:xfrm>
            <a:off x="4191000" y="1371600"/>
            <a:ext cx="1358065" cy="523220"/>
          </a:xfrm>
          <a:prstGeom prst="rect">
            <a:avLst/>
          </a:prstGeom>
          <a:noFill/>
        </p:spPr>
        <p:txBody>
          <a:bodyPr wrap="none" rtlCol="0">
            <a:spAutoFit/>
          </a:bodyPr>
          <a:lstStyle/>
          <a:p>
            <a:pPr algn="ctr"/>
            <a:r>
              <a:rPr lang="en-GB" sz="1400" dirty="0">
                <a:latin typeface="Comic Sans MS" panose="030F0702030302020204" pitchFamily="66" charset="0"/>
              </a:rPr>
              <a:t>Force applied </a:t>
            </a:r>
          </a:p>
          <a:p>
            <a:pPr algn="ctr"/>
            <a:r>
              <a:rPr lang="en-GB" sz="1400" dirty="0">
                <a:latin typeface="Comic Sans MS" panose="030F0702030302020204" pitchFamily="66" charset="0"/>
              </a:rPr>
              <a:t>(T) or (</a:t>
            </a:r>
            <a:r>
              <a:rPr lang="el-GR" sz="1400" baseline="30000" dirty="0"/>
              <a:t>λ</a:t>
            </a:r>
            <a:r>
              <a:rPr lang="en-GB" sz="1400" baseline="30000" dirty="0">
                <a:latin typeface="Comic Sans MS" panose="030F0702030302020204" pitchFamily="66" charset="0"/>
              </a:rPr>
              <a:t>x</a:t>
            </a:r>
            <a:r>
              <a:rPr lang="en-GB" sz="1400" dirty="0">
                <a:latin typeface="Comic Sans MS" panose="030F0702030302020204" pitchFamily="66" charset="0"/>
              </a:rPr>
              <a:t>/</a:t>
            </a:r>
            <a:r>
              <a:rPr lang="en-GB" sz="1400" baseline="-25000" dirty="0">
                <a:latin typeface="Comic Sans MS" panose="030F0702030302020204" pitchFamily="66" charset="0"/>
              </a:rPr>
              <a:t>l</a:t>
            </a:r>
            <a:r>
              <a:rPr lang="en-GB" sz="1400" dirty="0">
                <a:latin typeface="Comic Sans MS" panose="030F0702030302020204" pitchFamily="66" charset="0"/>
              </a:rPr>
              <a:t>)</a:t>
            </a:r>
          </a:p>
        </p:txBody>
      </p:sp>
      <mc:AlternateContent xmlns:mc="http://schemas.openxmlformats.org/markup-compatibility/2006" xmlns:a14="http://schemas.microsoft.com/office/drawing/2010/main">
        <mc:Choice Requires="a14">
          <p:sp>
            <p:nvSpPr>
              <p:cNvPr id="45" name="TextBox 44"/>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54" name="Straight Arrow Connector 53"/>
          <p:cNvCxnSpPr/>
          <p:nvPr/>
        </p:nvCxnSpPr>
        <p:spPr>
          <a:xfrm>
            <a:off x="5562600" y="22098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a:off x="6172200" y="28194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5181600" y="1981200"/>
                <a:ext cx="381707" cy="4430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m:rPr>
                              <m:sty m:val="p"/>
                            </m:rPr>
                            <a:rPr lang="el-GR" sz="1200" i="1" smtClean="0">
                              <a:latin typeface="Cambria Math"/>
                            </a:rPr>
                            <m:t>λ</m:t>
                          </m:r>
                          <m:r>
                            <a:rPr lang="en-GB" sz="1200" b="0" i="1"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181600" y="1981200"/>
                <a:ext cx="381707" cy="443006"/>
              </a:xfrm>
              <a:prstGeom prst="rect">
                <a:avLst/>
              </a:prstGeom>
              <a:blipFill rotWithShape="1">
                <a:blip r:embed="rId4"/>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629400" y="34290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𝑥</m:t>
                      </m:r>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629400" y="3429000"/>
                <a:ext cx="306366" cy="276999"/>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33400" y="2971800"/>
                <a:ext cx="274100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𝑊𝑜𝑟𝑘</m:t>
                      </m:r>
                      <m:r>
                        <a:rPr lang="en-GB" sz="1400" b="0" i="1" smtClean="0">
                          <a:latin typeface="Cambria Math"/>
                        </a:rPr>
                        <m:t> </m:t>
                      </m:r>
                      <m:r>
                        <a:rPr lang="en-GB" sz="1400" b="0" i="1" smtClean="0">
                          <a:latin typeface="Cambria Math"/>
                        </a:rPr>
                        <m:t>𝑑𝑜𝑛𝑒</m:t>
                      </m:r>
                      <m:r>
                        <a:rPr lang="en-GB" sz="1400" b="0" i="1" smtClean="0">
                          <a:latin typeface="Cambria Math"/>
                        </a:rPr>
                        <m:t>=</m:t>
                      </m:r>
                      <m:r>
                        <a:rPr lang="en-GB" sz="1400" b="0" i="1" smtClean="0">
                          <a:latin typeface="Cambria Math"/>
                        </a:rPr>
                        <m:t>𝐹𝑜𝑟𝑐𝑒</m:t>
                      </m:r>
                      <m:r>
                        <a:rPr lang="en-GB" sz="1400" b="0" i="1" smtClean="0">
                          <a:latin typeface="Cambria Math"/>
                          <a:ea typeface="Cambria Math"/>
                        </a:rPr>
                        <m:t>×</m:t>
                      </m:r>
                      <m:r>
                        <a:rPr lang="en-GB" sz="1400" b="0" i="1" smtClean="0">
                          <a:latin typeface="Cambria Math"/>
                          <a:ea typeface="Cambria Math"/>
                        </a:rPr>
                        <m:t>𝐷𝑖𝑠𝑡𝑎𝑛𝑐𝑒</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33400" y="2971800"/>
                <a:ext cx="2741007" cy="307777"/>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1447800" y="33528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1447800" y="3352800"/>
                <a:ext cx="914400" cy="307777"/>
              </a:xfrm>
              <a:prstGeom prst="rect">
                <a:avLst/>
              </a:prstGeom>
              <a:blipFill rotWithShape="1">
                <a:blip r:embed="rId7"/>
                <a:stretch>
                  <a:fillRect/>
                </a:stretch>
              </a:blipFill>
            </p:spPr>
            <p:txBody>
              <a:bodyPr/>
              <a:lstStyle/>
              <a:p>
                <a:r>
                  <a:rPr lang="en-GB">
                    <a:noFill/>
                  </a:rPr>
                  <a:t> </a:t>
                </a:r>
              </a:p>
            </p:txBody>
          </p:sp>
        </mc:Fallback>
      </mc:AlternateContent>
      <p:sp>
        <p:nvSpPr>
          <p:cNvPr id="63" name="TextBox 62"/>
          <p:cNvSpPr txBox="1"/>
          <p:nvPr/>
        </p:nvSpPr>
        <p:spPr>
          <a:xfrm>
            <a:off x="1066800" y="3886200"/>
            <a:ext cx="7217040" cy="307777"/>
          </a:xfrm>
          <a:prstGeom prst="rect">
            <a:avLst/>
          </a:prstGeom>
          <a:noFill/>
        </p:spPr>
        <p:txBody>
          <a:bodyPr wrap="none" rtlCol="0">
            <a:spAutoFit/>
          </a:bodyPr>
          <a:lstStyle/>
          <a:p>
            <a:r>
              <a:rPr lang="en-GB" sz="1400" dirty="0">
                <a:latin typeface="Comic Sans MS" panose="030F0702030302020204" pitchFamily="66" charset="0"/>
              </a:rPr>
              <a:t>If the string has been stretched to a length x, the tension in the string will be </a:t>
            </a:r>
            <a:r>
              <a:rPr lang="el-GR" sz="1400" baseline="30000" dirty="0"/>
              <a:t>λ</a:t>
            </a:r>
            <a:r>
              <a:rPr lang="en-GB" sz="1400" baseline="30000" dirty="0">
                <a:latin typeface="Comic Sans MS" panose="030F0702030302020204" pitchFamily="66" charset="0"/>
              </a:rPr>
              <a:t>x</a:t>
            </a:r>
            <a:r>
              <a:rPr lang="en-GB" sz="1400" dirty="0">
                <a:latin typeface="Comic Sans MS" panose="030F0702030302020204" pitchFamily="66" charset="0"/>
              </a:rPr>
              <a:t>/</a:t>
            </a:r>
            <a:r>
              <a:rPr lang="en-GB" sz="1400" baseline="-25000" dirty="0">
                <a:latin typeface="Comic Sans MS" panose="030F0702030302020204" pitchFamily="66" charset="0"/>
              </a:rPr>
              <a:t>l</a:t>
            </a:r>
            <a:r>
              <a:rPr lang="en-GB" sz="1400" dirty="0">
                <a:latin typeface="Comic Sans MS" panose="030F0702030302020204" pitchFamily="66" charset="0"/>
              </a:rPr>
              <a:t> </a:t>
            </a:r>
          </a:p>
        </p:txBody>
      </p:sp>
      <mc:AlternateContent xmlns:mc="http://schemas.openxmlformats.org/markup-compatibility/2006" xmlns:a14="http://schemas.microsoft.com/office/drawing/2010/main">
        <mc:Choice Requires="a14">
          <p:sp>
            <p:nvSpPr>
              <p:cNvPr id="64" name="TextBox 63"/>
              <p:cNvSpPr txBox="1"/>
              <p:nvPr/>
            </p:nvSpPr>
            <p:spPr>
              <a:xfrm>
                <a:off x="4114800" y="4648200"/>
                <a:ext cx="1219200" cy="5014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b="0" i="1" smtClean="0">
                              <a:latin typeface="Cambria Math"/>
                            </a:rPr>
                            <m:t>λ</m:t>
                          </m:r>
                          <m:r>
                            <a:rPr lang="en-GB" sz="1400" b="0" i="1" smtClean="0">
                              <a:latin typeface="Cambria Math"/>
                            </a:rPr>
                            <m:t>𝑥</m:t>
                          </m:r>
                        </m:num>
                        <m:den>
                          <m:r>
                            <a:rPr lang="en-GB" sz="1400" b="0" i="1" smtClean="0">
                              <a:latin typeface="Cambria Math"/>
                            </a:rPr>
                            <m:t>𝑙</m:t>
                          </m:r>
                        </m:den>
                      </m:f>
                      <m:r>
                        <a:rPr lang="en-GB" sz="1400" b="0" i="1" smtClean="0">
                          <a:latin typeface="Cambria Math"/>
                          <a:ea typeface="Cambria Math"/>
                        </a:rPr>
                        <m:t>×</m:t>
                      </m:r>
                      <m:r>
                        <a:rPr lang="en-GB" sz="1400" b="0" i="1" smtClean="0">
                          <a:latin typeface="Cambria Math"/>
                          <a:ea typeface="Cambria Math"/>
                        </a:rPr>
                        <m:t>𝑥</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114800" y="4648200"/>
                <a:ext cx="1219200" cy="501419"/>
              </a:xfrm>
              <a:prstGeom prst="rect">
                <a:avLst/>
              </a:prstGeom>
              <a:blipFill rotWithShape="1">
                <a:blip r:embed="rId8"/>
                <a:stretch>
                  <a:fillRect b="-122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114800" y="41910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114800" y="4191000"/>
                <a:ext cx="914400" cy="307777"/>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4038600" y="5257800"/>
                <a:ext cx="1143000" cy="543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b="0" i="1" smtClean="0">
                              <a:latin typeface="Cambria Math"/>
                            </a:rPr>
                            <m:t>λ</m:t>
                          </m:r>
                          <m:sSup>
                            <m:sSupPr>
                              <m:ctrlPr>
                                <a:rPr lang="el-GR"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𝑙</m:t>
                          </m:r>
                        </m:den>
                      </m:f>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4038600" y="5257800"/>
                <a:ext cx="1143000" cy="543675"/>
              </a:xfrm>
              <a:prstGeom prst="rect">
                <a:avLst/>
              </a:prstGeom>
              <a:blipFill rotWithShape="1">
                <a:blip r:embed="rId10"/>
                <a:stretch>
                  <a:fillRect/>
                </a:stretch>
              </a:blipFill>
            </p:spPr>
            <p:txBody>
              <a:bodyPr/>
              <a:lstStyle/>
              <a:p>
                <a:r>
                  <a:rPr lang="en-GB">
                    <a:noFill/>
                  </a:rPr>
                  <a:t> </a:t>
                </a:r>
              </a:p>
            </p:txBody>
          </p:sp>
        </mc:Fallback>
      </mc:AlternateContent>
      <p:sp>
        <p:nvSpPr>
          <p:cNvPr id="67" name="Arc 66"/>
          <p:cNvSpPr/>
          <p:nvPr/>
        </p:nvSpPr>
        <p:spPr>
          <a:xfrm>
            <a:off x="5181600" y="43434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TextBox 67"/>
          <p:cNvSpPr txBox="1"/>
          <p:nvPr/>
        </p:nvSpPr>
        <p:spPr>
          <a:xfrm>
            <a:off x="5486400" y="4419600"/>
            <a:ext cx="18288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the force and distance stretched</a:t>
            </a:r>
          </a:p>
        </p:txBody>
      </p:sp>
      <p:sp>
        <p:nvSpPr>
          <p:cNvPr id="69" name="Arc 68"/>
          <p:cNvSpPr/>
          <p:nvPr/>
        </p:nvSpPr>
        <p:spPr>
          <a:xfrm>
            <a:off x="5181600" y="49530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0" name="TextBox 69"/>
          <p:cNvSpPr txBox="1"/>
          <p:nvPr/>
        </p:nvSpPr>
        <p:spPr>
          <a:xfrm>
            <a:off x="5410200" y="5105400"/>
            <a:ext cx="11430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a:t>
            </a:r>
          </a:p>
        </p:txBody>
      </p:sp>
      <p:sp>
        <p:nvSpPr>
          <p:cNvPr id="71" name="TextBox 70"/>
          <p:cNvSpPr txBox="1"/>
          <p:nvPr/>
        </p:nvSpPr>
        <p:spPr>
          <a:xfrm>
            <a:off x="990600" y="5791200"/>
            <a:ext cx="7315200"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This is actually incorrect – can you spot what is wrong?</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The issue is that the force increases </a:t>
            </a:r>
            <a:r>
              <a:rPr lang="en-GB" sz="1400" u="sng" dirty="0">
                <a:solidFill>
                  <a:srgbClr val="FF0000"/>
                </a:solidFill>
                <a:latin typeface="Comic Sans MS" panose="030F0702030302020204" pitchFamily="66" charset="0"/>
                <a:sym typeface="Wingdings" panose="05000000000000000000" pitchFamily="2" charset="2"/>
              </a:rPr>
              <a:t>gradually</a:t>
            </a:r>
            <a:r>
              <a:rPr lang="en-GB" sz="1400" dirty="0">
                <a:solidFill>
                  <a:srgbClr val="FF0000"/>
                </a:solidFill>
                <a:latin typeface="Comic Sans MS" panose="030F0702030302020204" pitchFamily="66" charset="0"/>
                <a:sym typeface="Wingdings" panose="05000000000000000000" pitchFamily="2" charset="2"/>
              </a:rPr>
              <a:t> as the string stretches. It has not been </a:t>
            </a:r>
            <a:r>
              <a:rPr lang="el-GR" sz="1400" baseline="30000" dirty="0">
                <a:solidFill>
                  <a:srgbClr val="FF0000"/>
                </a:solidFill>
              </a:rPr>
              <a:t>λ</a:t>
            </a:r>
            <a:r>
              <a:rPr lang="en-GB" sz="1400" baseline="30000" dirty="0">
                <a:solidFill>
                  <a:srgbClr val="FF0000"/>
                </a:solidFill>
                <a:latin typeface="Comic Sans MS" panose="030F0702030302020204" pitchFamily="66" charset="0"/>
              </a:rPr>
              <a:t>x</a:t>
            </a:r>
            <a:r>
              <a:rPr lang="en-GB" sz="1400" dirty="0">
                <a:solidFill>
                  <a:srgbClr val="FF0000"/>
                </a:solidFill>
                <a:latin typeface="Comic Sans MS" panose="030F0702030302020204" pitchFamily="66" charset="0"/>
              </a:rPr>
              <a:t>/</a:t>
            </a:r>
            <a:r>
              <a:rPr lang="en-GB" sz="1400" baseline="-25000" dirty="0">
                <a:solidFill>
                  <a:srgbClr val="FF0000"/>
                </a:solidFill>
                <a:latin typeface="Comic Sans MS" panose="030F0702030302020204" pitchFamily="66" charset="0"/>
              </a:rPr>
              <a:t>l</a:t>
            </a:r>
            <a:r>
              <a:rPr lang="en-GB" sz="1400" dirty="0">
                <a:solidFill>
                  <a:srgbClr val="FF0000"/>
                </a:solidFill>
                <a:latin typeface="Comic Sans MS" panose="030F0702030302020204" pitchFamily="66" charset="0"/>
              </a:rPr>
              <a:t> for the whole distance!</a:t>
            </a:r>
          </a:p>
        </p:txBody>
      </p:sp>
      <mc:AlternateContent xmlns:mc="http://schemas.openxmlformats.org/markup-compatibility/2006" xmlns:a14="http://schemas.microsoft.com/office/drawing/2010/main">
        <mc:Choice Requires="a14">
          <p:sp>
            <p:nvSpPr>
              <p:cNvPr id="27" name="TextBox 26"/>
              <p:cNvSpPr txBox="1"/>
              <p:nvPr/>
            </p:nvSpPr>
            <p:spPr>
              <a:xfrm>
                <a:off x="5410200" y="34290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410200" y="3429000"/>
                <a:ext cx="306366"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257800" y="32766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257800" y="3276600"/>
                <a:ext cx="306366"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229600" y="589394"/>
                <a:ext cx="9144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8229600" y="589394"/>
                <a:ext cx="914400" cy="307777"/>
              </a:xfrm>
              <a:prstGeom prst="rect">
                <a:avLst/>
              </a:prstGeom>
              <a:blipFill rotWithShape="1">
                <a:blip r:embed="rId11"/>
                <a:stretch>
                  <a:fillRect/>
                </a:stretch>
              </a:blipFill>
              <a:ln w="25400">
                <a:solidFill>
                  <a:schemeClr val="tx1"/>
                </a:solidFill>
              </a:ln>
            </p:spPr>
            <p:txBody>
              <a:bodyPr/>
              <a:lstStyle/>
              <a:p>
                <a:r>
                  <a:rPr lang="en-GB">
                    <a:noFill/>
                  </a:rPr>
                  <a:t> </a:t>
                </a:r>
              </a:p>
            </p:txBody>
          </p:sp>
        </mc:Fallback>
      </mc:AlternateContent>
      <p:sp>
        <p:nvSpPr>
          <p:cNvPr id="31" name="TextBox 30"/>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3C</a:t>
            </a:r>
          </a:p>
        </p:txBody>
      </p:sp>
    </p:spTree>
    <p:extLst>
      <p:ext uri="{BB962C8B-B14F-4D97-AF65-F5344CB8AC3E}">
        <p14:creationId xmlns:p14="http://schemas.microsoft.com/office/powerpoint/2010/main" val="264117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linds(horizontal)">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linds(horizontal)">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linds(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linds(horizont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blinds(horizontal)">
                                      <p:cBhvr>
                                        <p:cTn id="27" dur="5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linds(horizontal)">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blinds(horizontal)">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blinds(horizontal)">
                                      <p:cBhvr>
                                        <p:cTn id="42" dur="500"/>
                                        <p:tgtEl>
                                          <p:spTgt spid="6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blinds(horizontal)">
                                      <p:cBhvr>
                                        <p:cTn id="47" dur="500"/>
                                        <p:tgtEl>
                                          <p:spTgt spid="6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blinds(horizontal)">
                                      <p:cBhvr>
                                        <p:cTn id="52" dur="500"/>
                                        <p:tgtEl>
                                          <p:spTgt spid="7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blinds(horizontal)">
                                      <p:cBhvr>
                                        <p:cTn id="57" dur="500"/>
                                        <p:tgtEl>
                                          <p:spTgt spid="6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71">
                                            <p:txEl>
                                              <p:pRg st="0" end="0"/>
                                            </p:txEl>
                                          </p:spTgt>
                                        </p:tgtEl>
                                        <p:attrNameLst>
                                          <p:attrName>style.visibility</p:attrName>
                                        </p:attrNameLst>
                                      </p:cBhvr>
                                      <p:to>
                                        <p:strVal val="visible"/>
                                      </p:to>
                                    </p:set>
                                    <p:animEffect transition="in" filter="blinds(horizontal)">
                                      <p:cBhvr>
                                        <p:cTn id="62" dur="500"/>
                                        <p:tgtEl>
                                          <p:spTgt spid="71">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71">
                                            <p:txEl>
                                              <p:pRg st="2" end="2"/>
                                            </p:txEl>
                                          </p:spTgt>
                                        </p:tgtEl>
                                        <p:attrNameLst>
                                          <p:attrName>style.visibility</p:attrName>
                                        </p:attrNameLst>
                                      </p:cBhvr>
                                      <p:to>
                                        <p:strVal val="visible"/>
                                      </p:to>
                                    </p:set>
                                    <p:animEffect transition="in" filter="blinds(horizontal)">
                                      <p:cBhvr>
                                        <p:cTn id="67" dur="500"/>
                                        <p:tgtEl>
                                          <p:spTgt spid="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3" grpId="0"/>
      <p:bldP spid="64" grpId="0"/>
      <p:bldP spid="65" grpId="0"/>
      <p:bldP spid="66" grpId="0"/>
      <p:bldP spid="67" grpId="0" animBg="1"/>
      <p:bldP spid="68" grpId="0"/>
      <p:bldP spid="69" grpId="0" animBg="1"/>
      <p:bldP spid="70" grpId="0"/>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Triangle 6"/>
          <p:cNvSpPr/>
          <p:nvPr/>
        </p:nvSpPr>
        <p:spPr>
          <a:xfrm flipH="1">
            <a:off x="5562600" y="2209800"/>
            <a:ext cx="1219200" cy="1219200"/>
          </a:xfrm>
          <a:prstGeom prst="rtTriangle">
            <a:avLst/>
          </a:prstGeom>
          <a:solidFill>
            <a:schemeClr val="accent6">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p:cNvCxnSpPr/>
          <p:nvPr/>
        </p:nvCxnSpPr>
        <p:spPr>
          <a:xfrm flipV="1">
            <a:off x="5562600" y="1524000"/>
            <a:ext cx="1905000" cy="1905000"/>
          </a:xfrm>
          <a:prstGeom prst="straightConnector1">
            <a:avLst/>
          </a:prstGeom>
          <a:ln w="254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166281" cy="4525963"/>
          </a:xfrm>
        </p:spPr>
        <p:txBody>
          <a:bodyPr>
            <a:normAutofit/>
          </a:bodyPr>
          <a:lstStyle/>
          <a:p>
            <a:pPr marL="0" indent="0" algn="ctr">
              <a:buNone/>
            </a:pPr>
            <a:r>
              <a:rPr lang="en-GB" sz="1400" b="1" dirty="0">
                <a:latin typeface="Comic Sans MS" pitchFamily="66" charset="0"/>
              </a:rPr>
              <a:t>You can find the energy stored in an elastic string or spring</a:t>
            </a:r>
            <a:endParaRPr lang="en-GB" sz="1400" dirty="0">
              <a:latin typeface="Comic Sans MS" pitchFamily="66" charset="0"/>
            </a:endParaRPr>
          </a:p>
          <a:p>
            <a:pPr marL="0" indent="0" algn="ctr">
              <a:buNone/>
            </a:pPr>
            <a:endParaRPr lang="en-GB" sz="1400" b="1"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Remember this formula from earlier mechanics modules?</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6" descr="http://www.ux1.eiu.edu/~cfadd/1150-05/06Applications/Images/spr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34" y="809"/>
            <a:ext cx="1156661" cy="627736"/>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a:xfrm flipV="1">
            <a:off x="5562600" y="1371600"/>
            <a:ext cx="0" cy="2057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562600" y="3429000"/>
            <a:ext cx="25908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543800" y="3505200"/>
            <a:ext cx="1297150" cy="307777"/>
          </a:xfrm>
          <a:prstGeom prst="rect">
            <a:avLst/>
          </a:prstGeom>
          <a:noFill/>
        </p:spPr>
        <p:txBody>
          <a:bodyPr wrap="none" rtlCol="0">
            <a:spAutoFit/>
          </a:bodyPr>
          <a:lstStyle/>
          <a:p>
            <a:r>
              <a:rPr lang="en-GB" sz="1400" dirty="0">
                <a:latin typeface="Comic Sans MS" panose="030F0702030302020204" pitchFamily="66" charset="0"/>
              </a:rPr>
              <a:t>Extension (x)</a:t>
            </a:r>
          </a:p>
        </p:txBody>
      </p:sp>
      <p:sp>
        <p:nvSpPr>
          <p:cNvPr id="34" name="TextBox 33"/>
          <p:cNvSpPr txBox="1"/>
          <p:nvPr/>
        </p:nvSpPr>
        <p:spPr>
          <a:xfrm>
            <a:off x="4191000" y="1371600"/>
            <a:ext cx="1358065" cy="523220"/>
          </a:xfrm>
          <a:prstGeom prst="rect">
            <a:avLst/>
          </a:prstGeom>
          <a:noFill/>
        </p:spPr>
        <p:txBody>
          <a:bodyPr wrap="none" rtlCol="0">
            <a:spAutoFit/>
          </a:bodyPr>
          <a:lstStyle/>
          <a:p>
            <a:pPr algn="ctr"/>
            <a:r>
              <a:rPr lang="en-GB" sz="1400" dirty="0">
                <a:latin typeface="Comic Sans MS" panose="030F0702030302020204" pitchFamily="66" charset="0"/>
              </a:rPr>
              <a:t>Force applied </a:t>
            </a:r>
          </a:p>
          <a:p>
            <a:pPr algn="ctr"/>
            <a:r>
              <a:rPr lang="en-GB" sz="1400" dirty="0">
                <a:latin typeface="Comic Sans MS" panose="030F0702030302020204" pitchFamily="66" charset="0"/>
              </a:rPr>
              <a:t>(T) or (</a:t>
            </a:r>
            <a:r>
              <a:rPr lang="el-GR" sz="1400" baseline="30000" dirty="0"/>
              <a:t>λ</a:t>
            </a:r>
            <a:r>
              <a:rPr lang="en-GB" sz="1400" baseline="30000" dirty="0">
                <a:latin typeface="Comic Sans MS" panose="030F0702030302020204" pitchFamily="66" charset="0"/>
              </a:rPr>
              <a:t>x</a:t>
            </a:r>
            <a:r>
              <a:rPr lang="en-GB" sz="1400" dirty="0">
                <a:latin typeface="Comic Sans MS" panose="030F0702030302020204" pitchFamily="66" charset="0"/>
              </a:rPr>
              <a:t>/</a:t>
            </a:r>
            <a:r>
              <a:rPr lang="en-GB" sz="1400" baseline="-25000" dirty="0">
                <a:latin typeface="Comic Sans MS" panose="030F0702030302020204" pitchFamily="66" charset="0"/>
              </a:rPr>
              <a:t>l</a:t>
            </a:r>
            <a:r>
              <a:rPr lang="en-GB" sz="1400" dirty="0">
                <a:latin typeface="Comic Sans MS" panose="030F0702030302020204" pitchFamily="66" charset="0"/>
              </a:rPr>
              <a:t>)</a:t>
            </a:r>
          </a:p>
        </p:txBody>
      </p:sp>
      <mc:AlternateContent xmlns:mc="http://schemas.openxmlformats.org/markup-compatibility/2006" xmlns:a14="http://schemas.microsoft.com/office/drawing/2010/main">
        <mc:Choice Requires="a14">
          <p:sp>
            <p:nvSpPr>
              <p:cNvPr id="45" name="TextBox 44"/>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54" name="Straight Arrow Connector 53"/>
          <p:cNvCxnSpPr/>
          <p:nvPr/>
        </p:nvCxnSpPr>
        <p:spPr>
          <a:xfrm>
            <a:off x="5562600" y="22098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a:off x="6172200" y="28194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5181600" y="1981200"/>
                <a:ext cx="381707" cy="4430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m:rPr>
                              <m:sty m:val="p"/>
                            </m:rPr>
                            <a:rPr lang="el-GR" sz="1200" i="1" smtClean="0">
                              <a:latin typeface="Cambria Math"/>
                            </a:rPr>
                            <m:t>λ</m:t>
                          </m:r>
                          <m:r>
                            <a:rPr lang="en-GB" sz="1200" b="0" i="1"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181600" y="1981200"/>
                <a:ext cx="381707" cy="443006"/>
              </a:xfrm>
              <a:prstGeom prst="rect">
                <a:avLst/>
              </a:prstGeom>
              <a:blipFill rotWithShape="1">
                <a:blip r:embed="rId4"/>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629400" y="34290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𝑥</m:t>
                      </m:r>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629400" y="3429000"/>
                <a:ext cx="306366" cy="276999"/>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33400" y="2971800"/>
                <a:ext cx="274100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𝑊𝑜𝑟𝑘</m:t>
                      </m:r>
                      <m:r>
                        <a:rPr lang="en-GB" sz="1400" b="0" i="1" smtClean="0">
                          <a:latin typeface="Cambria Math"/>
                        </a:rPr>
                        <m:t> </m:t>
                      </m:r>
                      <m:r>
                        <a:rPr lang="en-GB" sz="1400" b="0" i="1" smtClean="0">
                          <a:latin typeface="Cambria Math"/>
                        </a:rPr>
                        <m:t>𝑑𝑜𝑛𝑒</m:t>
                      </m:r>
                      <m:r>
                        <a:rPr lang="en-GB" sz="1400" b="0" i="1" smtClean="0">
                          <a:latin typeface="Cambria Math"/>
                        </a:rPr>
                        <m:t>=</m:t>
                      </m:r>
                      <m:r>
                        <a:rPr lang="en-GB" sz="1400" b="0" i="1" smtClean="0">
                          <a:latin typeface="Cambria Math"/>
                        </a:rPr>
                        <m:t>𝐹𝑜𝑟𝑐𝑒</m:t>
                      </m:r>
                      <m:r>
                        <a:rPr lang="en-GB" sz="1400" b="0" i="1" smtClean="0">
                          <a:latin typeface="Cambria Math"/>
                          <a:ea typeface="Cambria Math"/>
                        </a:rPr>
                        <m:t>×</m:t>
                      </m:r>
                      <m:r>
                        <a:rPr lang="en-GB" sz="1400" b="0" i="1" smtClean="0">
                          <a:latin typeface="Cambria Math"/>
                          <a:ea typeface="Cambria Math"/>
                        </a:rPr>
                        <m:t>𝐷𝑖𝑠𝑡𝑎𝑛𝑐𝑒</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33400" y="2971800"/>
                <a:ext cx="2741007" cy="307777"/>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1447800" y="33528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1447800" y="3352800"/>
                <a:ext cx="914400" cy="307777"/>
              </a:xfrm>
              <a:prstGeom prst="rect">
                <a:avLst/>
              </a:prstGeom>
              <a:blipFill rotWithShape="1">
                <a:blip r:embed="rId7"/>
                <a:stretch>
                  <a:fillRect/>
                </a:stretch>
              </a:blipFill>
            </p:spPr>
            <p:txBody>
              <a:bodyPr/>
              <a:lstStyle/>
              <a:p>
                <a:r>
                  <a:rPr lang="en-GB">
                    <a:noFill/>
                  </a:rPr>
                  <a:t> </a:t>
                </a:r>
              </a:p>
            </p:txBody>
          </p:sp>
        </mc:Fallback>
      </mc:AlternateContent>
      <p:sp>
        <p:nvSpPr>
          <p:cNvPr id="71" name="TextBox 70"/>
          <p:cNvSpPr txBox="1"/>
          <p:nvPr/>
        </p:nvSpPr>
        <p:spPr>
          <a:xfrm>
            <a:off x="457200" y="4038600"/>
            <a:ext cx="8305800"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As the force applied is increasing </a:t>
            </a:r>
            <a:r>
              <a:rPr lang="en-GB" sz="1400" u="sng" dirty="0">
                <a:solidFill>
                  <a:srgbClr val="FF0000"/>
                </a:solidFill>
                <a:latin typeface="Comic Sans MS" panose="030F0702030302020204" pitchFamily="66" charset="0"/>
              </a:rPr>
              <a:t>continuously</a:t>
            </a:r>
            <a:r>
              <a:rPr lang="en-GB" sz="1400" dirty="0">
                <a:solidFill>
                  <a:srgbClr val="FF0000"/>
                </a:solidFill>
                <a:latin typeface="Comic Sans MS" panose="030F0702030302020204" pitchFamily="66" charset="0"/>
              </a:rPr>
              <a:t> as the extension does, that means the Work done also increases </a:t>
            </a:r>
            <a:r>
              <a:rPr lang="en-GB" sz="1400" u="sng" dirty="0">
                <a:solidFill>
                  <a:srgbClr val="FF0000"/>
                </a:solidFill>
                <a:latin typeface="Comic Sans MS" panose="030F0702030302020204" pitchFamily="66" charset="0"/>
              </a:rPr>
              <a:t>continuously</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The work done for the complete distance is given by the area </a:t>
            </a:r>
            <a:r>
              <a:rPr lang="en-GB" sz="1400" u="sng" dirty="0">
                <a:solidFill>
                  <a:srgbClr val="FF0000"/>
                </a:solidFill>
                <a:latin typeface="Comic Sans MS" panose="030F0702030302020204" pitchFamily="66" charset="0"/>
                <a:sym typeface="Wingdings" panose="05000000000000000000" pitchFamily="2" charset="2"/>
              </a:rPr>
              <a:t>under</a:t>
            </a:r>
            <a:r>
              <a:rPr lang="en-GB" sz="1400" dirty="0">
                <a:solidFill>
                  <a:srgbClr val="FF0000"/>
                </a:solidFill>
                <a:latin typeface="Comic Sans MS" panose="030F0702030302020204" pitchFamily="66" charset="0"/>
                <a:sym typeface="Wingdings" panose="05000000000000000000" pitchFamily="2" charset="2"/>
              </a:rPr>
              <a:t> the curve (the triangle)!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 name="TextBox 5"/>
              <p:cNvSpPr txBox="1"/>
              <p:nvPr/>
            </p:nvSpPr>
            <p:spPr>
              <a:xfrm>
                <a:off x="3581400" y="5029200"/>
                <a:ext cx="2158476" cy="501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𝑊𝑜𝑟𝑘</m:t>
                      </m:r>
                      <m:r>
                        <a:rPr lang="en-GB" sz="1400" b="0" i="1" smtClean="0">
                          <a:latin typeface="Cambria Math"/>
                        </a:rPr>
                        <m:t> </m:t>
                      </m:r>
                      <m:r>
                        <a:rPr lang="en-GB" sz="1400" b="0" i="1" smtClean="0">
                          <a:latin typeface="Cambria Math"/>
                        </a:rPr>
                        <m:t>𝑑𝑜𝑛𝑒</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r>
                        <a:rPr lang="en-GB" sz="1400" b="0" i="1" smtClean="0">
                          <a:latin typeface="Cambria Math"/>
                          <a:ea typeface="Cambria Math"/>
                        </a:rPr>
                        <m:t>×</m:t>
                      </m:r>
                      <m:f>
                        <m:fPr>
                          <m:ctrlPr>
                            <a:rPr lang="en-GB" sz="1400" b="0" i="1" smtClean="0">
                              <a:latin typeface="Cambria Math" panose="02040503050406030204" pitchFamily="18" charset="0"/>
                            </a:rPr>
                          </m:ctrlPr>
                        </m:fPr>
                        <m:num>
                          <m:r>
                            <m:rPr>
                              <m:sty m:val="p"/>
                            </m:rPr>
                            <a:rPr lang="el-GR" sz="1400" b="0" i="1" smtClean="0">
                              <a:latin typeface="Cambria Math"/>
                            </a:rPr>
                            <m:t>λ</m:t>
                          </m:r>
                          <m:r>
                            <a:rPr lang="en-GB" sz="1400" b="0" i="1" smtClean="0">
                              <a:latin typeface="Cambria Math"/>
                            </a:rPr>
                            <m:t>𝑥</m:t>
                          </m:r>
                        </m:num>
                        <m:den>
                          <m:r>
                            <a:rPr lang="en-GB" sz="1400" b="0" i="1" smtClean="0">
                              <a:latin typeface="Cambria Math"/>
                            </a:rPr>
                            <m:t>𝑙</m:t>
                          </m:r>
                        </m:den>
                      </m:f>
                      <m:r>
                        <a:rPr lang="en-GB" sz="1400" b="0" i="1" smtClean="0">
                          <a:latin typeface="Cambria Math"/>
                          <a:ea typeface="Cambria Math"/>
                        </a:rPr>
                        <m:t>×</m:t>
                      </m:r>
                      <m:r>
                        <a:rPr lang="en-GB" sz="1400" b="0" i="1" smtClean="0">
                          <a:latin typeface="Cambria Math"/>
                          <a:ea typeface="Cambria Math"/>
                        </a:rPr>
                        <m:t>𝑥</m:t>
                      </m:r>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3581400" y="5029200"/>
                <a:ext cx="2158476" cy="501419"/>
              </a:xfrm>
              <a:prstGeom prst="rect">
                <a:avLst/>
              </a:prstGeom>
              <a:blipFill rotWithShape="1">
                <a:blip r:embed="rId8"/>
                <a:stretch>
                  <a:fillRect b="-24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505200" y="5638800"/>
                <a:ext cx="1749670" cy="543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𝑊𝑜𝑟𝑘</m:t>
                      </m:r>
                      <m:r>
                        <a:rPr lang="en-GB" sz="1400" b="0" i="1" smtClean="0">
                          <a:latin typeface="Cambria Math"/>
                        </a:rPr>
                        <m:t> </m:t>
                      </m:r>
                      <m:r>
                        <a:rPr lang="en-GB" sz="1400" b="0" i="1" smtClean="0">
                          <a:latin typeface="Cambria Math"/>
                        </a:rPr>
                        <m:t>𝑑𝑜𝑛𝑒</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b="0" i="1" smtClean="0">
                              <a:latin typeface="Cambria Math"/>
                            </a:rPr>
                            <m:t>λ</m:t>
                          </m:r>
                          <m:sSup>
                            <m:sSupPr>
                              <m:ctrlPr>
                                <a:rPr lang="el-GR"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r>
                            <a:rPr lang="en-GB" sz="1400" b="0" i="1" smtClean="0">
                              <a:latin typeface="Cambria Math"/>
                            </a:rPr>
                            <m:t>𝑙</m:t>
                          </m:r>
                        </m:den>
                      </m:f>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505200" y="5638800"/>
                <a:ext cx="1749670" cy="543675"/>
              </a:xfrm>
              <a:prstGeom prst="rect">
                <a:avLst/>
              </a:prstGeom>
              <a:blipFill rotWithShape="1">
                <a:blip r:embed="rId9"/>
                <a:stretch>
                  <a:fillRect/>
                </a:stretch>
              </a:blipFill>
            </p:spPr>
            <p:txBody>
              <a:bodyPr/>
              <a:lstStyle/>
              <a:p>
                <a:r>
                  <a:rPr lang="en-GB">
                    <a:noFill/>
                  </a:rPr>
                  <a:t> </a:t>
                </a:r>
              </a:p>
            </p:txBody>
          </p:sp>
        </mc:Fallback>
      </mc:AlternateContent>
      <p:sp>
        <p:nvSpPr>
          <p:cNvPr id="31" name="Arc 30"/>
          <p:cNvSpPr/>
          <p:nvPr/>
        </p:nvSpPr>
        <p:spPr>
          <a:xfrm>
            <a:off x="5562600" y="5334000"/>
            <a:ext cx="304800" cy="6096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5791200" y="5486400"/>
            <a:ext cx="9906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a:t>
            </a:r>
          </a:p>
        </p:txBody>
      </p:sp>
      <p:sp>
        <p:nvSpPr>
          <p:cNvPr id="8" name="TextBox 7"/>
          <p:cNvSpPr txBox="1"/>
          <p:nvPr/>
        </p:nvSpPr>
        <p:spPr>
          <a:xfrm>
            <a:off x="6096000" y="2895600"/>
            <a:ext cx="628698" cy="461665"/>
          </a:xfrm>
          <a:prstGeom prst="rect">
            <a:avLst/>
          </a:prstGeom>
          <a:noFill/>
        </p:spPr>
        <p:txBody>
          <a:bodyPr wrap="none" rtlCol="0">
            <a:spAutoFit/>
          </a:bodyPr>
          <a:lstStyle/>
          <a:p>
            <a:pPr algn="ctr"/>
            <a:r>
              <a:rPr lang="en-GB" sz="1200" dirty="0">
                <a:latin typeface="Comic Sans MS" panose="030F0702030302020204" pitchFamily="66" charset="0"/>
              </a:rPr>
              <a:t>Work </a:t>
            </a:r>
          </a:p>
          <a:p>
            <a:pPr algn="ctr"/>
            <a:r>
              <a:rPr lang="en-GB" sz="1200" dirty="0">
                <a:latin typeface="Comic Sans MS" panose="030F0702030302020204" pitchFamily="66" charset="0"/>
              </a:rPr>
              <a:t>Done</a:t>
            </a:r>
          </a:p>
        </p:txBody>
      </p:sp>
      <mc:AlternateContent xmlns:mc="http://schemas.openxmlformats.org/markup-compatibility/2006" xmlns:a14="http://schemas.microsoft.com/office/drawing/2010/main">
        <mc:Choice Requires="a14">
          <p:sp>
            <p:nvSpPr>
              <p:cNvPr id="25" name="TextBox 24"/>
              <p:cNvSpPr txBox="1"/>
              <p:nvPr/>
            </p:nvSpPr>
            <p:spPr>
              <a:xfrm>
                <a:off x="5410200" y="34290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25" name="TextBox 24"/>
              <p:cNvSpPr txBox="1">
                <a:spLocks noRot="1" noChangeAspect="1" noMove="1" noResize="1" noEditPoints="1" noAdjustHandles="1" noChangeArrowheads="1" noChangeShapeType="1" noTextEdit="1"/>
              </p:cNvSpPr>
              <p:nvPr/>
            </p:nvSpPr>
            <p:spPr>
              <a:xfrm>
                <a:off x="5410200" y="3429000"/>
                <a:ext cx="306366"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257800" y="32766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5257800" y="3276600"/>
                <a:ext cx="306366"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229600" y="589394"/>
                <a:ext cx="9144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8229600" y="589394"/>
                <a:ext cx="914400" cy="307777"/>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sp>
        <p:nvSpPr>
          <p:cNvPr id="37" name="TextBox 36"/>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3C</a:t>
            </a:r>
          </a:p>
        </p:txBody>
      </p:sp>
    </p:spTree>
    <p:extLst>
      <p:ext uri="{BB962C8B-B14F-4D97-AF65-F5344CB8AC3E}">
        <p14:creationId xmlns:p14="http://schemas.microsoft.com/office/powerpoint/2010/main" val="87454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blinds(horizontal)">
                                      <p:cBhvr>
                                        <p:cTn id="7" dur="500"/>
                                        <p:tgtEl>
                                          <p:spTgt spid="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
                                            <p:txEl>
                                              <p:pRg st="2" end="2"/>
                                            </p:txEl>
                                          </p:spTgt>
                                        </p:tgtEl>
                                        <p:attrNameLst>
                                          <p:attrName>style.visibility</p:attrName>
                                        </p:attrNameLst>
                                      </p:cBhvr>
                                      <p:to>
                                        <p:strVal val="visible"/>
                                      </p:to>
                                    </p:set>
                                    <p:animEffect transition="in" filter="blinds(horizontal)">
                                      <p:cBhvr>
                                        <p:cTn id="12" dur="500"/>
                                        <p:tgtEl>
                                          <p:spTgt spid="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blinds(horizontal)">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blinds(horizontal)">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28" grpId="0"/>
      <p:bldP spid="31" grpId="0" animBg="1"/>
      <p:bldP spid="32"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flipV="1">
            <a:off x="5562600" y="1524000"/>
            <a:ext cx="1905000" cy="1905000"/>
          </a:xfrm>
          <a:prstGeom prst="straightConnector1">
            <a:avLst/>
          </a:prstGeom>
          <a:ln w="254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166281" cy="4525963"/>
          </a:xfrm>
        </p:spPr>
        <p:txBody>
          <a:bodyPr>
            <a:normAutofit/>
          </a:bodyPr>
          <a:lstStyle/>
          <a:p>
            <a:pPr marL="0" indent="0" algn="ctr">
              <a:buNone/>
            </a:pPr>
            <a:r>
              <a:rPr lang="en-GB" sz="1400" b="1" dirty="0">
                <a:latin typeface="Comic Sans MS" pitchFamily="66" charset="0"/>
              </a:rPr>
              <a:t>You can find the energy stored in an elastic string or spring</a:t>
            </a:r>
            <a:endParaRPr lang="en-GB" sz="1400" dirty="0">
              <a:latin typeface="Comic Sans MS" pitchFamily="66" charset="0"/>
            </a:endParaRPr>
          </a:p>
          <a:p>
            <a:pPr marL="0" indent="0" algn="ctr">
              <a:buNone/>
            </a:pPr>
            <a:endParaRPr lang="en-GB" sz="1400" b="1"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Remember this formula from earlier mechanics modules?</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6" descr="http://www.ux1.eiu.edu/~cfadd/1150-05/06Applications/Images/spr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34" y="809"/>
            <a:ext cx="1156661" cy="627736"/>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a:xfrm flipV="1">
            <a:off x="5562600" y="1371600"/>
            <a:ext cx="0" cy="2057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562600" y="3429000"/>
            <a:ext cx="25908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543800" y="3505200"/>
            <a:ext cx="1297150" cy="307777"/>
          </a:xfrm>
          <a:prstGeom prst="rect">
            <a:avLst/>
          </a:prstGeom>
          <a:noFill/>
        </p:spPr>
        <p:txBody>
          <a:bodyPr wrap="none" rtlCol="0">
            <a:spAutoFit/>
          </a:bodyPr>
          <a:lstStyle/>
          <a:p>
            <a:r>
              <a:rPr lang="en-GB" sz="1400" dirty="0">
                <a:latin typeface="Comic Sans MS" panose="030F0702030302020204" pitchFamily="66" charset="0"/>
              </a:rPr>
              <a:t>Extension (x)</a:t>
            </a:r>
          </a:p>
        </p:txBody>
      </p:sp>
      <p:sp>
        <p:nvSpPr>
          <p:cNvPr id="34" name="TextBox 33"/>
          <p:cNvSpPr txBox="1"/>
          <p:nvPr/>
        </p:nvSpPr>
        <p:spPr>
          <a:xfrm>
            <a:off x="4191000" y="1371600"/>
            <a:ext cx="1358065" cy="523220"/>
          </a:xfrm>
          <a:prstGeom prst="rect">
            <a:avLst/>
          </a:prstGeom>
          <a:noFill/>
        </p:spPr>
        <p:txBody>
          <a:bodyPr wrap="none" rtlCol="0">
            <a:spAutoFit/>
          </a:bodyPr>
          <a:lstStyle/>
          <a:p>
            <a:pPr algn="ctr"/>
            <a:r>
              <a:rPr lang="en-GB" sz="1400" dirty="0">
                <a:latin typeface="Comic Sans MS" panose="030F0702030302020204" pitchFamily="66" charset="0"/>
              </a:rPr>
              <a:t>Force applied </a:t>
            </a:r>
          </a:p>
          <a:p>
            <a:pPr algn="ctr"/>
            <a:r>
              <a:rPr lang="en-GB" sz="1400" dirty="0">
                <a:latin typeface="Comic Sans MS" panose="030F0702030302020204" pitchFamily="66" charset="0"/>
              </a:rPr>
              <a:t>(T) or (</a:t>
            </a:r>
            <a:r>
              <a:rPr lang="el-GR" sz="1400" baseline="30000" dirty="0"/>
              <a:t>λ</a:t>
            </a:r>
            <a:r>
              <a:rPr lang="en-GB" sz="1400" baseline="30000" dirty="0">
                <a:latin typeface="Comic Sans MS" panose="030F0702030302020204" pitchFamily="66" charset="0"/>
              </a:rPr>
              <a:t>x</a:t>
            </a:r>
            <a:r>
              <a:rPr lang="en-GB" sz="1400" dirty="0">
                <a:latin typeface="Comic Sans MS" panose="030F0702030302020204" pitchFamily="66" charset="0"/>
              </a:rPr>
              <a:t>/</a:t>
            </a:r>
            <a:r>
              <a:rPr lang="en-GB" sz="1400" baseline="-25000" dirty="0">
                <a:latin typeface="Comic Sans MS" panose="030F0702030302020204" pitchFamily="66" charset="0"/>
              </a:rPr>
              <a:t>l</a:t>
            </a:r>
            <a:r>
              <a:rPr lang="en-GB" sz="1400" dirty="0">
                <a:latin typeface="Comic Sans MS" panose="030F0702030302020204" pitchFamily="66" charset="0"/>
              </a:rPr>
              <a:t>)</a:t>
            </a:r>
          </a:p>
        </p:txBody>
      </p:sp>
      <mc:AlternateContent xmlns:mc="http://schemas.openxmlformats.org/markup-compatibility/2006" xmlns:a14="http://schemas.microsoft.com/office/drawing/2010/main">
        <mc:Choice Requires="a14">
          <p:sp>
            <p:nvSpPr>
              <p:cNvPr id="45" name="TextBox 44"/>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54" name="Straight Arrow Connector 53"/>
          <p:cNvCxnSpPr/>
          <p:nvPr/>
        </p:nvCxnSpPr>
        <p:spPr>
          <a:xfrm>
            <a:off x="5562600" y="22098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a:off x="6172200" y="28194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5181600" y="1981200"/>
                <a:ext cx="381707" cy="4430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m:rPr>
                              <m:sty m:val="p"/>
                            </m:rPr>
                            <a:rPr lang="el-GR" sz="1200" i="1" smtClean="0">
                              <a:latin typeface="Cambria Math"/>
                            </a:rPr>
                            <m:t>λ</m:t>
                          </m:r>
                          <m:r>
                            <a:rPr lang="en-GB" sz="1200" b="0" i="1"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181600" y="1981200"/>
                <a:ext cx="381707" cy="443006"/>
              </a:xfrm>
              <a:prstGeom prst="rect">
                <a:avLst/>
              </a:prstGeom>
              <a:blipFill rotWithShape="1">
                <a:blip r:embed="rId4"/>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629400" y="34290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𝑥</m:t>
                      </m:r>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629400" y="3429000"/>
                <a:ext cx="306366" cy="276999"/>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33400" y="2971800"/>
                <a:ext cx="274100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𝑊𝑜𝑟𝑘</m:t>
                      </m:r>
                      <m:r>
                        <a:rPr lang="en-GB" sz="1400" b="0" i="1" smtClean="0">
                          <a:latin typeface="Cambria Math"/>
                        </a:rPr>
                        <m:t> </m:t>
                      </m:r>
                      <m:r>
                        <a:rPr lang="en-GB" sz="1400" b="0" i="1" smtClean="0">
                          <a:latin typeface="Cambria Math"/>
                        </a:rPr>
                        <m:t>𝑑𝑜𝑛𝑒</m:t>
                      </m:r>
                      <m:r>
                        <a:rPr lang="en-GB" sz="1400" b="0" i="1" smtClean="0">
                          <a:latin typeface="Cambria Math"/>
                        </a:rPr>
                        <m:t>=</m:t>
                      </m:r>
                      <m:r>
                        <a:rPr lang="en-GB" sz="1400" b="0" i="1" smtClean="0">
                          <a:latin typeface="Cambria Math"/>
                        </a:rPr>
                        <m:t>𝐹𝑜𝑟𝑐𝑒</m:t>
                      </m:r>
                      <m:r>
                        <a:rPr lang="en-GB" sz="1400" b="0" i="1" smtClean="0">
                          <a:latin typeface="Cambria Math"/>
                          <a:ea typeface="Cambria Math"/>
                        </a:rPr>
                        <m:t>×</m:t>
                      </m:r>
                      <m:r>
                        <a:rPr lang="en-GB" sz="1400" b="0" i="1" smtClean="0">
                          <a:latin typeface="Cambria Math"/>
                          <a:ea typeface="Cambria Math"/>
                        </a:rPr>
                        <m:t>𝐷𝑖𝑠𝑡𝑎𝑛𝑐𝑒</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33400" y="2971800"/>
                <a:ext cx="2741007" cy="307777"/>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1447800" y="3352800"/>
                <a:ext cx="9144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1447800" y="3352800"/>
                <a:ext cx="914400" cy="307777"/>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505200" y="3886200"/>
                <a:ext cx="1749670" cy="543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𝑊𝑜𝑟𝑘</m:t>
                      </m:r>
                      <m:r>
                        <a:rPr lang="en-GB" sz="1400" b="0" i="1" smtClean="0">
                          <a:latin typeface="Cambria Math"/>
                        </a:rPr>
                        <m:t> </m:t>
                      </m:r>
                      <m:r>
                        <a:rPr lang="en-GB" sz="1400" b="0" i="1" smtClean="0">
                          <a:latin typeface="Cambria Math"/>
                        </a:rPr>
                        <m:t>𝑑𝑜𝑛𝑒</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b="0" i="1" smtClean="0">
                              <a:latin typeface="Cambria Math"/>
                            </a:rPr>
                            <m:t>λ</m:t>
                          </m:r>
                          <m:sSup>
                            <m:sSupPr>
                              <m:ctrlPr>
                                <a:rPr lang="el-GR"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r>
                            <a:rPr lang="en-GB" sz="1400" b="0" i="1" smtClean="0">
                              <a:latin typeface="Cambria Math"/>
                            </a:rPr>
                            <m:t>𝑙</m:t>
                          </m:r>
                        </m:den>
                      </m:f>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505200" y="3886200"/>
                <a:ext cx="1749670" cy="543675"/>
              </a:xfrm>
              <a:prstGeom prst="rect">
                <a:avLst/>
              </a:prstGeom>
              <a:blipFill rotWithShape="1">
                <a:blip r:embed="rId8"/>
                <a:stretch>
                  <a:fillRect/>
                </a:stretch>
              </a:blipFill>
            </p:spPr>
            <p:txBody>
              <a:bodyPr/>
              <a:lstStyle/>
              <a:p>
                <a:r>
                  <a:rPr lang="en-GB">
                    <a:noFill/>
                  </a:rPr>
                  <a:t> </a:t>
                </a:r>
              </a:p>
            </p:txBody>
          </p:sp>
        </mc:Fallback>
      </mc:AlternateContent>
      <p:sp>
        <p:nvSpPr>
          <p:cNvPr id="35" name="TextBox 34"/>
          <p:cNvSpPr txBox="1"/>
          <p:nvPr/>
        </p:nvSpPr>
        <p:spPr>
          <a:xfrm>
            <a:off x="304800" y="4648200"/>
            <a:ext cx="8534400" cy="1169551"/>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This is a formula for the work done in extending a string a given amount</a:t>
            </a:r>
          </a:p>
          <a:p>
            <a:pPr algn="ctr"/>
            <a:endParaRPr lang="en-GB" sz="1400" dirty="0">
              <a:solidFill>
                <a:srgbClr val="FF0000"/>
              </a:solidFill>
              <a:latin typeface="Comic Sans MS" panose="030F0702030302020204" pitchFamily="66" charset="0"/>
            </a:endParaRPr>
          </a:p>
          <a:p>
            <a:pPr marL="171450" indent="-1714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 It will use the </a:t>
            </a:r>
            <a:r>
              <a:rPr lang="en-GB" sz="1400" u="sng" dirty="0">
                <a:solidFill>
                  <a:srgbClr val="FF0000"/>
                </a:solidFill>
                <a:latin typeface="Comic Sans MS" panose="030F0702030302020204" pitchFamily="66" charset="0"/>
                <a:sym typeface="Wingdings" panose="05000000000000000000" pitchFamily="2" charset="2"/>
              </a:rPr>
              <a:t>same</a:t>
            </a:r>
            <a:r>
              <a:rPr lang="en-GB" sz="1400" dirty="0">
                <a:solidFill>
                  <a:srgbClr val="FF0000"/>
                </a:solidFill>
                <a:latin typeface="Comic Sans MS" panose="030F0702030302020204" pitchFamily="66" charset="0"/>
                <a:sym typeface="Wingdings" panose="05000000000000000000" pitchFamily="2" charset="2"/>
              </a:rPr>
              <a:t> amount of energy to ‘ping’ back to its original length</a:t>
            </a:r>
          </a:p>
          <a:p>
            <a:pPr marL="171450" indent="-1714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171450" indent="-1714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 Therefore , this formula also represents the elastic potential energy of the string at that length!</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4" name="TextBox 23"/>
              <p:cNvSpPr txBox="1"/>
              <p:nvPr/>
            </p:nvSpPr>
            <p:spPr>
              <a:xfrm>
                <a:off x="3657600" y="6019800"/>
                <a:ext cx="1524000" cy="543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𝐸𝑃𝐸</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b="0" i="1" smtClean="0">
                              <a:latin typeface="Cambria Math"/>
                            </a:rPr>
                            <m:t>λ</m:t>
                          </m:r>
                          <m:sSup>
                            <m:sSupPr>
                              <m:ctrlPr>
                                <a:rPr lang="el-GR"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r>
                            <a:rPr lang="en-GB" sz="1400" b="0" i="1" smtClean="0">
                              <a:latin typeface="Cambria Math"/>
                            </a:rPr>
                            <m:t>𝑙</m:t>
                          </m:r>
                        </m:den>
                      </m:f>
                    </m:oMath>
                  </m:oMathPara>
                </a14:m>
                <a:endParaRPr lang="en-GB" sz="1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657600" y="6019800"/>
                <a:ext cx="1524000" cy="543675"/>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086600" y="0"/>
                <a:ext cx="1219200" cy="58644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𝐸𝑃𝐸</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b="0" i="1" smtClean="0">
                              <a:latin typeface="Cambria Math"/>
                            </a:rPr>
                            <m:t>λ</m:t>
                          </m:r>
                          <m:sSup>
                            <m:sSupPr>
                              <m:ctrlPr>
                                <a:rPr lang="el-GR" sz="1600" b="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num>
                        <m:den>
                          <m:r>
                            <a:rPr lang="en-GB" sz="1600" b="0" i="1" smtClean="0">
                              <a:latin typeface="Cambria Math"/>
                            </a:rPr>
                            <m:t>2</m:t>
                          </m:r>
                          <m:r>
                            <a:rPr lang="en-GB" sz="1600" b="0" i="1" smtClean="0">
                              <a:latin typeface="Cambria Math"/>
                            </a:rPr>
                            <m:t>𝑙</m:t>
                          </m:r>
                        </m:den>
                      </m:f>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086600" y="0"/>
                <a:ext cx="1219200" cy="586443"/>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p:sp>
        <p:nvSpPr>
          <p:cNvPr id="6" name="TextBox 5"/>
          <p:cNvSpPr txBox="1"/>
          <p:nvPr/>
        </p:nvSpPr>
        <p:spPr>
          <a:xfrm>
            <a:off x="5105400" y="6019800"/>
            <a:ext cx="2971800"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(Remember that this is relative to its </a:t>
            </a:r>
            <a:r>
              <a:rPr lang="en-GB" sz="1400" u="sng" dirty="0">
                <a:solidFill>
                  <a:srgbClr val="0000FF"/>
                </a:solidFill>
                <a:latin typeface="Comic Sans MS" panose="030F0702030302020204" pitchFamily="66" charset="0"/>
              </a:rPr>
              <a:t>natural</a:t>
            </a:r>
            <a:r>
              <a:rPr lang="en-GB" sz="1400" dirty="0">
                <a:solidFill>
                  <a:srgbClr val="0000FF"/>
                </a:solidFill>
                <a:latin typeface="Comic Sans MS" panose="030F0702030302020204" pitchFamily="66" charset="0"/>
              </a:rPr>
              <a:t> length!)</a:t>
            </a:r>
          </a:p>
        </p:txBody>
      </p:sp>
      <p:sp>
        <p:nvSpPr>
          <p:cNvPr id="23" name="Right Triangle 22"/>
          <p:cNvSpPr/>
          <p:nvPr/>
        </p:nvSpPr>
        <p:spPr>
          <a:xfrm flipH="1">
            <a:off x="5562600" y="2209800"/>
            <a:ext cx="1219200" cy="1219200"/>
          </a:xfrm>
          <a:prstGeom prst="rtTriangle">
            <a:avLst/>
          </a:prstGeom>
          <a:solidFill>
            <a:schemeClr val="accent6">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6096000" y="2895600"/>
            <a:ext cx="628698" cy="461665"/>
          </a:xfrm>
          <a:prstGeom prst="rect">
            <a:avLst/>
          </a:prstGeom>
          <a:noFill/>
        </p:spPr>
        <p:txBody>
          <a:bodyPr wrap="none" rtlCol="0">
            <a:spAutoFit/>
          </a:bodyPr>
          <a:lstStyle/>
          <a:p>
            <a:pPr algn="ctr"/>
            <a:r>
              <a:rPr lang="en-GB" sz="1200" dirty="0">
                <a:latin typeface="Comic Sans MS" panose="030F0702030302020204" pitchFamily="66" charset="0"/>
              </a:rPr>
              <a:t>Work </a:t>
            </a:r>
          </a:p>
          <a:p>
            <a:pPr algn="ctr"/>
            <a:r>
              <a:rPr lang="en-GB" sz="1200" dirty="0">
                <a:latin typeface="Comic Sans MS" panose="030F0702030302020204" pitchFamily="66" charset="0"/>
              </a:rPr>
              <a:t>Done</a:t>
            </a:r>
          </a:p>
        </p:txBody>
      </p:sp>
      <mc:AlternateContent xmlns:mc="http://schemas.openxmlformats.org/markup-compatibility/2006" xmlns:a14="http://schemas.microsoft.com/office/drawing/2010/main">
        <mc:Choice Requires="a14">
          <p:sp>
            <p:nvSpPr>
              <p:cNvPr id="27" name="TextBox 26"/>
              <p:cNvSpPr txBox="1"/>
              <p:nvPr/>
            </p:nvSpPr>
            <p:spPr>
              <a:xfrm>
                <a:off x="5410200" y="34290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410200" y="3429000"/>
                <a:ext cx="306366"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257800" y="32766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257800" y="3276600"/>
                <a:ext cx="306366"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8229600" y="589394"/>
                <a:ext cx="9144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8229600" y="589394"/>
                <a:ext cx="914400" cy="307777"/>
              </a:xfrm>
              <a:prstGeom prst="rect">
                <a:avLst/>
              </a:prstGeom>
              <a:blipFill rotWithShape="1">
                <a:blip r:embed="rId11"/>
                <a:stretch>
                  <a:fillRect/>
                </a:stretch>
              </a:blipFill>
              <a:ln w="25400">
                <a:solidFill>
                  <a:schemeClr val="tx1"/>
                </a:solidFill>
              </a:ln>
            </p:spPr>
            <p:txBody>
              <a:bodyPr/>
              <a:lstStyle/>
              <a:p>
                <a:r>
                  <a:rPr lang="en-GB">
                    <a:noFill/>
                  </a:rPr>
                  <a:t> </a:t>
                </a:r>
              </a:p>
            </p:txBody>
          </p:sp>
        </mc:Fallback>
      </mc:AlternateContent>
      <p:sp>
        <p:nvSpPr>
          <p:cNvPr id="32" name="TextBox 31"/>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3C</a:t>
            </a:r>
          </a:p>
        </p:txBody>
      </p:sp>
    </p:spTree>
    <p:extLst>
      <p:ext uri="{BB962C8B-B14F-4D97-AF65-F5344CB8AC3E}">
        <p14:creationId xmlns:p14="http://schemas.microsoft.com/office/powerpoint/2010/main" val="177552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animEffect transition="in" filter="blinds(horizontal)">
                                      <p:cBhvr>
                                        <p:cTn id="7" dur="500"/>
                                        <p:tgtEl>
                                          <p:spTgt spid="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
                                            <p:txEl>
                                              <p:pRg st="2" end="2"/>
                                            </p:txEl>
                                          </p:spTgt>
                                        </p:tgtEl>
                                        <p:attrNameLst>
                                          <p:attrName>style.visibility</p:attrName>
                                        </p:attrNameLst>
                                      </p:cBhvr>
                                      <p:to>
                                        <p:strVal val="visible"/>
                                      </p:to>
                                    </p:set>
                                    <p:animEffect transition="in" filter="blinds(horizontal)">
                                      <p:cBhvr>
                                        <p:cTn id="12" dur="500"/>
                                        <p:tgtEl>
                                          <p:spTgt spid="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5">
                                            <p:txEl>
                                              <p:pRg st="4" end="4"/>
                                            </p:txEl>
                                          </p:spTgt>
                                        </p:tgtEl>
                                        <p:attrNameLst>
                                          <p:attrName>style.visibility</p:attrName>
                                        </p:attrNameLst>
                                      </p:cBhvr>
                                      <p:to>
                                        <p:strVal val="visible"/>
                                      </p:to>
                                    </p:set>
                                    <p:animEffect transition="in" filter="blinds(horizontal)">
                                      <p:cBhvr>
                                        <p:cTn id="17" dur="500"/>
                                        <p:tgtEl>
                                          <p:spTgt spid="3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linds(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a:xfrm flipV="1">
            <a:off x="5562600" y="1524000"/>
            <a:ext cx="1905000" cy="1905000"/>
          </a:xfrm>
          <a:prstGeom prst="straightConnector1">
            <a:avLst/>
          </a:prstGeom>
          <a:ln w="25400">
            <a:solidFill>
              <a:srgbClr val="FF0000"/>
            </a:solidFill>
            <a:tailEnd type="none" w="lg" len="lg"/>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166281" cy="4525963"/>
          </a:xfrm>
        </p:spPr>
        <p:txBody>
          <a:bodyPr>
            <a:normAutofit/>
          </a:bodyPr>
          <a:lstStyle/>
          <a:p>
            <a:pPr marL="0" indent="0" algn="ctr">
              <a:buNone/>
            </a:pPr>
            <a:r>
              <a:rPr lang="en-GB" sz="1400" b="1" dirty="0">
                <a:latin typeface="Comic Sans MS" pitchFamily="66" charset="0"/>
              </a:rPr>
              <a:t>You can find the energy stored in an elastic string or spring</a:t>
            </a:r>
            <a:endParaRPr lang="en-GB" sz="1400" dirty="0">
              <a:latin typeface="Comic Sans MS" pitchFamily="66" charset="0"/>
            </a:endParaRPr>
          </a:p>
          <a:p>
            <a:pPr marL="0" indent="0" algn="ctr">
              <a:buNone/>
            </a:pPr>
            <a:endParaRPr lang="en-GB" sz="1400" b="1"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It is also possible to derive the formula for the area through Integration</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We will find the value of the integral of the line </a:t>
            </a:r>
            <a:r>
              <a:rPr lang="el-GR" sz="1400" baseline="30000" dirty="0"/>
              <a:t>λ</a:t>
            </a:r>
            <a:r>
              <a:rPr lang="en-GB" sz="1400" baseline="30000" dirty="0">
                <a:latin typeface="Comic Sans MS" panose="030F0702030302020204" pitchFamily="66" charset="0"/>
              </a:rPr>
              <a:t>x</a:t>
            </a:r>
            <a:r>
              <a:rPr lang="en-GB" sz="1400" dirty="0">
                <a:latin typeface="Comic Sans MS" panose="030F0702030302020204" pitchFamily="66" charset="0"/>
              </a:rPr>
              <a:t>/</a:t>
            </a:r>
            <a:r>
              <a:rPr lang="en-GB" sz="1400" baseline="-25000" dirty="0">
                <a:latin typeface="Comic Sans MS" panose="030F0702030302020204" pitchFamily="66" charset="0"/>
              </a:rPr>
              <a:t>l</a:t>
            </a:r>
            <a:r>
              <a:rPr lang="en-GB" sz="1400" dirty="0">
                <a:latin typeface="Comic Sans MS" panose="030F0702030302020204" pitchFamily="66" charset="0"/>
              </a:rPr>
              <a:t>  between the limits x and 0</a:t>
            </a: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 integral will be taken with respect to x as this is on the x-axis</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6" descr="http://www.ux1.eiu.edu/~cfadd/1150-05/06Applications/Images/spr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34" y="809"/>
            <a:ext cx="1156661" cy="627736"/>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a:xfrm flipV="1">
            <a:off x="5562600" y="1371600"/>
            <a:ext cx="0" cy="2057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562600" y="3429000"/>
            <a:ext cx="25908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543800" y="3505200"/>
            <a:ext cx="1297150" cy="307777"/>
          </a:xfrm>
          <a:prstGeom prst="rect">
            <a:avLst/>
          </a:prstGeom>
          <a:noFill/>
        </p:spPr>
        <p:txBody>
          <a:bodyPr wrap="none" rtlCol="0">
            <a:spAutoFit/>
          </a:bodyPr>
          <a:lstStyle/>
          <a:p>
            <a:r>
              <a:rPr lang="en-GB" sz="1400" dirty="0">
                <a:latin typeface="Comic Sans MS" panose="030F0702030302020204" pitchFamily="66" charset="0"/>
              </a:rPr>
              <a:t>Extension (x)</a:t>
            </a:r>
          </a:p>
        </p:txBody>
      </p:sp>
      <p:sp>
        <p:nvSpPr>
          <p:cNvPr id="34" name="TextBox 33"/>
          <p:cNvSpPr txBox="1"/>
          <p:nvPr/>
        </p:nvSpPr>
        <p:spPr>
          <a:xfrm>
            <a:off x="4191000" y="1371600"/>
            <a:ext cx="1358065" cy="523220"/>
          </a:xfrm>
          <a:prstGeom prst="rect">
            <a:avLst/>
          </a:prstGeom>
          <a:noFill/>
        </p:spPr>
        <p:txBody>
          <a:bodyPr wrap="none" rtlCol="0">
            <a:spAutoFit/>
          </a:bodyPr>
          <a:lstStyle/>
          <a:p>
            <a:pPr algn="ctr"/>
            <a:r>
              <a:rPr lang="en-GB" sz="1400" dirty="0">
                <a:latin typeface="Comic Sans MS" panose="030F0702030302020204" pitchFamily="66" charset="0"/>
              </a:rPr>
              <a:t>Force applied </a:t>
            </a:r>
          </a:p>
          <a:p>
            <a:pPr algn="ctr"/>
            <a:r>
              <a:rPr lang="en-GB" sz="1400" dirty="0">
                <a:latin typeface="Comic Sans MS" panose="030F0702030302020204" pitchFamily="66" charset="0"/>
              </a:rPr>
              <a:t>(T) or (</a:t>
            </a:r>
            <a:r>
              <a:rPr lang="el-GR" sz="1400" baseline="30000" dirty="0"/>
              <a:t>λ</a:t>
            </a:r>
            <a:r>
              <a:rPr lang="en-GB" sz="1400" baseline="30000" dirty="0">
                <a:latin typeface="Comic Sans MS" panose="030F0702030302020204" pitchFamily="66" charset="0"/>
              </a:rPr>
              <a:t>x</a:t>
            </a:r>
            <a:r>
              <a:rPr lang="en-GB" sz="1400" dirty="0">
                <a:latin typeface="Comic Sans MS" panose="030F0702030302020204" pitchFamily="66" charset="0"/>
              </a:rPr>
              <a:t>/</a:t>
            </a:r>
            <a:r>
              <a:rPr lang="en-GB" sz="1400" baseline="-25000" dirty="0">
                <a:latin typeface="Comic Sans MS" panose="030F0702030302020204" pitchFamily="66" charset="0"/>
              </a:rPr>
              <a:t>l</a:t>
            </a:r>
            <a:r>
              <a:rPr lang="en-GB" sz="1400" dirty="0">
                <a:latin typeface="Comic Sans MS" panose="030F0702030302020204" pitchFamily="66" charset="0"/>
              </a:rPr>
              <a:t>)</a:t>
            </a:r>
          </a:p>
        </p:txBody>
      </p:sp>
      <mc:AlternateContent xmlns:mc="http://schemas.openxmlformats.org/markup-compatibility/2006" xmlns:a14="http://schemas.microsoft.com/office/drawing/2010/main">
        <mc:Choice Requires="a14">
          <p:sp>
            <p:nvSpPr>
              <p:cNvPr id="45" name="TextBox 44"/>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54" name="Straight Arrow Connector 53"/>
          <p:cNvCxnSpPr/>
          <p:nvPr/>
        </p:nvCxnSpPr>
        <p:spPr>
          <a:xfrm>
            <a:off x="5562600" y="22098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16200000">
            <a:off x="6172200" y="2819400"/>
            <a:ext cx="1219200" cy="0"/>
          </a:xfrm>
          <a:prstGeom prst="straightConnector1">
            <a:avLst/>
          </a:prstGeom>
          <a:ln w="12700">
            <a:solidFill>
              <a:schemeClr val="tx1"/>
            </a:solidFill>
            <a:prstDash val="dash"/>
            <a:tailEnd type="non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5181600" y="1981200"/>
                <a:ext cx="381707" cy="4430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200" i="1" smtClean="0">
                              <a:latin typeface="Cambria Math" panose="02040503050406030204" pitchFamily="18" charset="0"/>
                            </a:rPr>
                          </m:ctrlPr>
                        </m:fPr>
                        <m:num>
                          <m:r>
                            <m:rPr>
                              <m:sty m:val="p"/>
                            </m:rPr>
                            <a:rPr lang="el-GR" sz="1200" i="1" smtClean="0">
                              <a:latin typeface="Cambria Math"/>
                            </a:rPr>
                            <m:t>λ</m:t>
                          </m:r>
                          <m:r>
                            <a:rPr lang="en-GB" sz="1200" b="0" i="1"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181600" y="1981200"/>
                <a:ext cx="381707" cy="443006"/>
              </a:xfrm>
              <a:prstGeom prst="rect">
                <a:avLst/>
              </a:prstGeom>
              <a:blipFill rotWithShape="1">
                <a:blip r:embed="rId4"/>
                <a:stretch>
                  <a:fillRect b="-137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629400" y="34290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i="1" smtClean="0">
                          <a:latin typeface="Cambria Math"/>
                        </a:rPr>
                        <m:t>𝑥</m:t>
                      </m:r>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629400" y="3429000"/>
                <a:ext cx="306366" cy="276999"/>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086600" y="0"/>
                <a:ext cx="1219200" cy="58644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𝐸𝑃𝐸</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b="0" i="1" smtClean="0">
                              <a:latin typeface="Cambria Math"/>
                            </a:rPr>
                            <m:t>λ</m:t>
                          </m:r>
                          <m:sSup>
                            <m:sSupPr>
                              <m:ctrlPr>
                                <a:rPr lang="el-GR" sz="1600" b="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num>
                        <m:den>
                          <m:r>
                            <a:rPr lang="en-GB" sz="1600" b="0" i="1" smtClean="0">
                              <a:latin typeface="Cambria Math"/>
                            </a:rPr>
                            <m:t>2</m:t>
                          </m:r>
                          <m:r>
                            <a:rPr lang="en-GB" sz="1600" b="0" i="1" smtClean="0">
                              <a:latin typeface="Cambria Math"/>
                            </a:rPr>
                            <m:t>𝑙</m:t>
                          </m:r>
                        </m:den>
                      </m:f>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086600" y="0"/>
                <a:ext cx="1219200" cy="586443"/>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733800" y="3886200"/>
                <a:ext cx="945643" cy="5591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n-GB" sz="1400" i="1" smtClean="0">
                              <a:latin typeface="Cambria Math" panose="02040503050406030204" pitchFamily="18" charset="0"/>
                            </a:rPr>
                          </m:ctrlPr>
                        </m:naryPr>
                        <m:sub>
                          <m:r>
                            <m:rPr>
                              <m:brk m:alnAt="23"/>
                            </m:rPr>
                            <a:rPr lang="en-GB" sz="1400" b="0" i="1" smtClean="0">
                              <a:latin typeface="Cambria Math"/>
                            </a:rPr>
                            <m:t>0</m:t>
                          </m:r>
                        </m:sub>
                        <m:sup>
                          <m:r>
                            <a:rPr lang="en-GB" sz="1400" b="0" i="1" smtClean="0">
                              <a:latin typeface="Cambria Math"/>
                            </a:rPr>
                            <m:t>𝑥</m:t>
                          </m:r>
                        </m:sup>
                        <m:e>
                          <m:f>
                            <m:fPr>
                              <m:ctrlPr>
                                <a:rPr lang="en-GB" sz="1400" i="1" smtClean="0">
                                  <a:latin typeface="Cambria Math" panose="02040503050406030204" pitchFamily="18" charset="0"/>
                                </a:rPr>
                              </m:ctrlPr>
                            </m:fPr>
                            <m:num>
                              <m:r>
                                <m:rPr>
                                  <m:sty m:val="p"/>
                                </m:rPr>
                                <a:rPr lang="el-GR" sz="1400" i="1" smtClean="0">
                                  <a:latin typeface="Cambria Math"/>
                                </a:rPr>
                                <m:t>λ</m:t>
                              </m:r>
                              <m:r>
                                <a:rPr lang="en-GB" sz="1400" b="0" i="1" smtClean="0">
                                  <a:latin typeface="Cambria Math"/>
                                </a:rPr>
                                <m:t>𝑥</m:t>
                              </m:r>
                            </m:num>
                            <m:den>
                              <m:r>
                                <a:rPr lang="en-GB" sz="1400" b="0" i="1" smtClean="0">
                                  <a:latin typeface="Cambria Math"/>
                                </a:rPr>
                                <m:t>𝑙</m:t>
                              </m:r>
                            </m:den>
                          </m:f>
                          <m:r>
                            <a:rPr lang="en-GB" sz="1400" b="0" i="1" smtClean="0">
                              <a:latin typeface="Cambria Math"/>
                            </a:rPr>
                            <m:t> </m:t>
                          </m:r>
                          <m:r>
                            <a:rPr lang="en-GB" sz="1400" b="0" i="1" smtClean="0">
                              <a:latin typeface="Cambria Math"/>
                            </a:rPr>
                            <m:t>𝑑𝑥</m:t>
                          </m:r>
                        </m:e>
                      </m:nary>
                    </m:oMath>
                  </m:oMathPara>
                </a14:m>
                <a:endParaRPr lang="en-GB"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3733800" y="3886200"/>
                <a:ext cx="945643" cy="559192"/>
              </a:xfrm>
              <a:prstGeom prst="rect">
                <a:avLst/>
              </a:prstGeom>
              <a:blipFill rotWithShape="1">
                <a:blip r:embed="rId7"/>
                <a:stretch>
                  <a:fillRect l="-68387" t="-152747" r="-43871" b="-22417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733800" y="4572000"/>
                <a:ext cx="916148" cy="6328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GB" sz="1400" i="1" smtClean="0">
                              <a:latin typeface="Cambria Math" panose="02040503050406030204" pitchFamily="18" charset="0"/>
                            </a:rPr>
                          </m:ctrlPr>
                        </m:sSubSupPr>
                        <m:e>
                          <m:r>
                            <a:rPr lang="en-GB" sz="1400" b="0" i="1" smtClean="0">
                              <a:latin typeface="Cambria Math"/>
                            </a:rPr>
                            <m:t>=</m:t>
                          </m:r>
                          <m:d>
                            <m:dPr>
                              <m:begChr m:val="["/>
                              <m:endChr m:val="]"/>
                              <m:ctrlPr>
                                <a:rPr lang="en-GB" sz="1400" i="1" smtClean="0">
                                  <a:latin typeface="Cambria Math" panose="02040503050406030204" pitchFamily="18" charset="0"/>
                                </a:rPr>
                              </m:ctrlPr>
                            </m:dPr>
                            <m:e>
                              <m:f>
                                <m:fPr>
                                  <m:ctrlPr>
                                    <a:rPr lang="en-GB" sz="1400" i="1">
                                      <a:latin typeface="Cambria Math" panose="02040503050406030204" pitchFamily="18" charset="0"/>
                                    </a:rPr>
                                  </m:ctrlPr>
                                </m:fPr>
                                <m:num>
                                  <m:r>
                                    <m:rPr>
                                      <m:sty m:val="p"/>
                                    </m:rPr>
                                    <a:rPr lang="el-GR" sz="1400" i="1">
                                      <a:latin typeface="Cambria Math"/>
                                    </a:rPr>
                                    <m:t>λ</m:t>
                                  </m:r>
                                  <m:sSup>
                                    <m:sSupPr>
                                      <m:ctrlPr>
                                        <a:rPr lang="el-GR" sz="1400" i="1">
                                          <a:latin typeface="Cambria Math" panose="02040503050406030204" pitchFamily="18" charset="0"/>
                                        </a:rPr>
                                      </m:ctrlPr>
                                    </m:sSupPr>
                                    <m:e>
                                      <m:r>
                                        <a:rPr lang="en-GB" sz="1400" i="1">
                                          <a:latin typeface="Cambria Math"/>
                                        </a:rPr>
                                        <m:t>𝑥</m:t>
                                      </m:r>
                                    </m:e>
                                    <m:sup>
                                      <m:r>
                                        <a:rPr lang="en-GB" sz="1400" i="1">
                                          <a:latin typeface="Cambria Math"/>
                                        </a:rPr>
                                        <m:t>2</m:t>
                                      </m:r>
                                    </m:sup>
                                  </m:sSup>
                                </m:num>
                                <m:den>
                                  <m:r>
                                    <a:rPr lang="en-GB" sz="1400" i="1">
                                      <a:latin typeface="Cambria Math"/>
                                    </a:rPr>
                                    <m:t>2</m:t>
                                  </m:r>
                                  <m:r>
                                    <a:rPr lang="en-GB" sz="1400" i="1">
                                      <a:latin typeface="Cambria Math"/>
                                    </a:rPr>
                                    <m:t>𝑙</m:t>
                                  </m:r>
                                </m:den>
                              </m:f>
                            </m:e>
                          </m:d>
                        </m:e>
                        <m:sub>
                          <m:r>
                            <a:rPr lang="en-GB" sz="1400" b="0" i="1" smtClean="0">
                              <a:latin typeface="Cambria Math"/>
                            </a:rPr>
                            <m:t>0</m:t>
                          </m:r>
                        </m:sub>
                        <m:sup>
                          <m:r>
                            <a:rPr lang="en-GB" sz="1400" b="0" i="1" smtClean="0">
                              <a:latin typeface="Cambria Math"/>
                            </a:rPr>
                            <m:t>𝑥</m:t>
                          </m:r>
                        </m:sup>
                      </m:sSubSup>
                    </m:oMath>
                  </m:oMathPara>
                </a14:m>
                <a:endParaRPr lang="en-GB" sz="1400" dirty="0"/>
              </a:p>
            </p:txBody>
          </p:sp>
        </mc:Choice>
        <mc:Fallback xmlns="">
          <p:sp>
            <p:nvSpPr>
              <p:cNvPr id="7" name="TextBox 6"/>
              <p:cNvSpPr txBox="1">
                <a:spLocks noRot="1" noChangeAspect="1" noMove="1" noResize="1" noEditPoints="1" noAdjustHandles="1" noChangeArrowheads="1" noChangeShapeType="1" noTextEdit="1"/>
              </p:cNvSpPr>
              <p:nvPr/>
            </p:nvSpPr>
            <p:spPr>
              <a:xfrm>
                <a:off x="3733800" y="4572000"/>
                <a:ext cx="916148" cy="632802"/>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733800" y="5257800"/>
                <a:ext cx="967188" cy="5783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m:t>
                      </m:r>
                      <m:d>
                        <m:dPr>
                          <m:begChr m:val="["/>
                          <m:endChr m:val="]"/>
                          <m:ctrlPr>
                            <a:rPr lang="en-GB" sz="1400" i="1" smtClean="0">
                              <a:latin typeface="Cambria Math" panose="02040503050406030204" pitchFamily="18" charset="0"/>
                            </a:rPr>
                          </m:ctrlPr>
                        </m:dPr>
                        <m:e>
                          <m:f>
                            <m:fPr>
                              <m:ctrlPr>
                                <a:rPr lang="en-GB" sz="1400" i="1">
                                  <a:latin typeface="Cambria Math" panose="02040503050406030204" pitchFamily="18" charset="0"/>
                                </a:rPr>
                              </m:ctrlPr>
                            </m:fPr>
                            <m:num>
                              <m:r>
                                <m:rPr>
                                  <m:sty m:val="p"/>
                                </m:rPr>
                                <a:rPr lang="el-GR" sz="1400" i="1">
                                  <a:latin typeface="Cambria Math"/>
                                </a:rPr>
                                <m:t>λ</m:t>
                              </m:r>
                              <m:r>
                                <a:rPr lang="en-GB" sz="1400" b="0" i="1" smtClean="0">
                                  <a:latin typeface="Cambria Math"/>
                                </a:rPr>
                                <m:t>(</m:t>
                              </m:r>
                              <m:sSup>
                                <m:sSupPr>
                                  <m:ctrlPr>
                                    <a:rPr lang="el-GR" sz="1400" i="1">
                                      <a:latin typeface="Cambria Math" panose="02040503050406030204" pitchFamily="18" charset="0"/>
                                    </a:rPr>
                                  </m:ctrlPr>
                                </m:sSupPr>
                                <m:e>
                                  <m:r>
                                    <a:rPr lang="en-GB" sz="1400" i="1">
                                      <a:latin typeface="Cambria Math"/>
                                    </a:rPr>
                                    <m:t>𝑥</m:t>
                                  </m:r>
                                  <m:r>
                                    <a:rPr lang="en-GB" sz="1400" b="0" i="1" smtClean="0">
                                      <a:latin typeface="Cambria Math"/>
                                    </a:rPr>
                                    <m:t>)</m:t>
                                  </m:r>
                                </m:e>
                                <m:sup>
                                  <m:r>
                                    <a:rPr lang="en-GB" sz="1400" i="1">
                                      <a:latin typeface="Cambria Math"/>
                                    </a:rPr>
                                    <m:t>2</m:t>
                                  </m:r>
                                </m:sup>
                              </m:sSup>
                            </m:num>
                            <m:den>
                              <m:r>
                                <a:rPr lang="en-GB" sz="1400" i="1">
                                  <a:latin typeface="Cambria Math"/>
                                </a:rPr>
                                <m:t>2</m:t>
                              </m:r>
                              <m:r>
                                <a:rPr lang="en-GB" sz="1400" i="1">
                                  <a:latin typeface="Cambria Math"/>
                                </a:rPr>
                                <m:t>𝑙</m:t>
                              </m:r>
                            </m:den>
                          </m:f>
                        </m:e>
                      </m:d>
                    </m:oMath>
                  </m:oMathPara>
                </a14:m>
                <a:endParaRPr lang="en-GB" sz="1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3733800" y="5257800"/>
                <a:ext cx="967188" cy="578363"/>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495800" y="5257800"/>
                <a:ext cx="967188" cy="5783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m:t>
                      </m:r>
                      <m:d>
                        <m:dPr>
                          <m:begChr m:val="["/>
                          <m:endChr m:val="]"/>
                          <m:ctrlPr>
                            <a:rPr lang="en-GB" sz="1400" i="1" smtClean="0">
                              <a:latin typeface="Cambria Math" panose="02040503050406030204" pitchFamily="18" charset="0"/>
                            </a:rPr>
                          </m:ctrlPr>
                        </m:dPr>
                        <m:e>
                          <m:f>
                            <m:fPr>
                              <m:ctrlPr>
                                <a:rPr lang="en-GB" sz="1400" i="1">
                                  <a:latin typeface="Cambria Math" panose="02040503050406030204" pitchFamily="18" charset="0"/>
                                </a:rPr>
                              </m:ctrlPr>
                            </m:fPr>
                            <m:num>
                              <m:r>
                                <m:rPr>
                                  <m:sty m:val="p"/>
                                </m:rPr>
                                <a:rPr lang="el-GR" sz="1400" i="1">
                                  <a:latin typeface="Cambria Math"/>
                                </a:rPr>
                                <m:t>λ</m:t>
                              </m:r>
                              <m:r>
                                <a:rPr lang="en-GB" sz="1400" b="0" i="1" smtClean="0">
                                  <a:latin typeface="Cambria Math"/>
                                </a:rPr>
                                <m:t>(</m:t>
                              </m:r>
                              <m:sSup>
                                <m:sSupPr>
                                  <m:ctrlPr>
                                    <a:rPr lang="el-GR" sz="1400" i="1">
                                      <a:latin typeface="Cambria Math" panose="02040503050406030204" pitchFamily="18" charset="0"/>
                                    </a:rPr>
                                  </m:ctrlPr>
                                </m:sSupPr>
                                <m:e>
                                  <m:r>
                                    <a:rPr lang="en-GB" sz="1400" b="0" i="1" smtClean="0">
                                      <a:latin typeface="Cambria Math"/>
                                    </a:rPr>
                                    <m:t>0)</m:t>
                                  </m:r>
                                </m:e>
                                <m:sup>
                                  <m:r>
                                    <a:rPr lang="en-GB" sz="1400" i="1">
                                      <a:latin typeface="Cambria Math"/>
                                    </a:rPr>
                                    <m:t>2</m:t>
                                  </m:r>
                                </m:sup>
                              </m:sSup>
                            </m:num>
                            <m:den>
                              <m:r>
                                <a:rPr lang="en-GB" sz="1400" i="1">
                                  <a:latin typeface="Cambria Math"/>
                                </a:rPr>
                                <m:t>2</m:t>
                              </m:r>
                              <m:r>
                                <a:rPr lang="en-GB" sz="1400" i="1">
                                  <a:latin typeface="Cambria Math"/>
                                </a:rPr>
                                <m:t>𝑙</m:t>
                              </m:r>
                            </m:den>
                          </m:f>
                        </m:e>
                      </m:d>
                    </m:oMath>
                  </m:oMathPara>
                </a14:m>
                <a:endParaRPr lang="en-GB" sz="1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495800" y="5257800"/>
                <a:ext cx="967188" cy="578363"/>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733800" y="5943600"/>
                <a:ext cx="686213" cy="52456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m:t>
                      </m:r>
                      <m:f>
                        <m:fPr>
                          <m:ctrlPr>
                            <a:rPr lang="en-GB" sz="1400" i="1">
                              <a:latin typeface="Cambria Math" panose="02040503050406030204" pitchFamily="18" charset="0"/>
                            </a:rPr>
                          </m:ctrlPr>
                        </m:fPr>
                        <m:num>
                          <m:r>
                            <m:rPr>
                              <m:sty m:val="p"/>
                            </m:rPr>
                            <a:rPr lang="el-GR" sz="1400" i="1">
                              <a:latin typeface="Cambria Math"/>
                            </a:rPr>
                            <m:t>λ</m:t>
                          </m:r>
                          <m:sSup>
                            <m:sSupPr>
                              <m:ctrlPr>
                                <a:rPr lang="el-GR" sz="1400" i="1">
                                  <a:latin typeface="Cambria Math" panose="02040503050406030204" pitchFamily="18" charset="0"/>
                                </a:rPr>
                              </m:ctrlPr>
                            </m:sSupPr>
                            <m:e>
                              <m:r>
                                <a:rPr lang="en-GB" sz="1400" i="1">
                                  <a:latin typeface="Cambria Math"/>
                                </a:rPr>
                                <m:t>𝑥</m:t>
                              </m:r>
                            </m:e>
                            <m:sup>
                              <m:r>
                                <a:rPr lang="en-GB" sz="1400" i="1">
                                  <a:latin typeface="Cambria Math"/>
                                </a:rPr>
                                <m:t>2</m:t>
                              </m:r>
                            </m:sup>
                          </m:sSup>
                        </m:num>
                        <m:den>
                          <m:r>
                            <a:rPr lang="en-GB" sz="1400" i="1">
                              <a:latin typeface="Cambria Math"/>
                            </a:rPr>
                            <m:t>2</m:t>
                          </m:r>
                          <m:r>
                            <a:rPr lang="en-GB" sz="1400" i="1">
                              <a:latin typeface="Cambria Math"/>
                            </a:rPr>
                            <m:t>𝑙</m:t>
                          </m:r>
                        </m:den>
                      </m:f>
                    </m:oMath>
                  </m:oMathPara>
                </a14:m>
                <a:endParaRPr lang="en-GB" sz="1400" dirty="0"/>
              </a:p>
            </p:txBody>
          </p:sp>
        </mc:Choice>
        <mc:Fallback xmlns="">
          <p:sp>
            <p:nvSpPr>
              <p:cNvPr id="22" name="TextBox 21"/>
              <p:cNvSpPr txBox="1">
                <a:spLocks noRot="1" noChangeAspect="1" noMove="1" noResize="1" noEditPoints="1" noAdjustHandles="1" noChangeArrowheads="1" noChangeShapeType="1" noTextEdit="1"/>
              </p:cNvSpPr>
              <p:nvPr/>
            </p:nvSpPr>
            <p:spPr>
              <a:xfrm>
                <a:off x="3733800" y="5943600"/>
                <a:ext cx="686213" cy="524567"/>
              </a:xfrm>
              <a:prstGeom prst="rect">
                <a:avLst/>
              </a:prstGeom>
              <a:blipFill rotWithShape="1">
                <a:blip r:embed="rId11"/>
                <a:stretch>
                  <a:fillRect/>
                </a:stretch>
              </a:blipFill>
            </p:spPr>
            <p:txBody>
              <a:bodyPr/>
              <a:lstStyle/>
              <a:p>
                <a:r>
                  <a:rPr lang="en-GB">
                    <a:noFill/>
                  </a:rPr>
                  <a:t> </a:t>
                </a:r>
              </a:p>
            </p:txBody>
          </p:sp>
        </mc:Fallback>
      </mc:AlternateContent>
      <p:sp>
        <p:nvSpPr>
          <p:cNvPr id="23" name="Arc 22"/>
          <p:cNvSpPr/>
          <p:nvPr/>
        </p:nvSpPr>
        <p:spPr>
          <a:xfrm>
            <a:off x="4495800" y="41910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4" name="TextBox 23"/>
          <p:cNvSpPr txBox="1"/>
          <p:nvPr/>
        </p:nvSpPr>
        <p:spPr>
          <a:xfrm>
            <a:off x="4800600" y="4114800"/>
            <a:ext cx="4419600"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Remember that </a:t>
            </a:r>
            <a:r>
              <a:rPr lang="el-GR" sz="1200" dirty="0">
                <a:solidFill>
                  <a:srgbClr val="FF0000"/>
                </a:solidFill>
              </a:rPr>
              <a:t>λ</a:t>
            </a:r>
            <a:r>
              <a:rPr lang="en-GB" sz="1200" dirty="0">
                <a:solidFill>
                  <a:srgbClr val="FF0000"/>
                </a:solidFill>
                <a:latin typeface="Comic Sans MS" panose="030F0702030302020204" pitchFamily="66" charset="0"/>
              </a:rPr>
              <a:t> and l are constants</a:t>
            </a:r>
          </a:p>
          <a:p>
            <a:pPr algn="ctr"/>
            <a:endParaRPr lang="en-GB" sz="1200" dirty="0">
              <a:solidFill>
                <a:srgbClr val="FF0000"/>
              </a:solidFill>
              <a:latin typeface="Comic Sans MS" panose="030F0702030302020204" pitchFamily="66" charset="0"/>
            </a:endParaRPr>
          </a:p>
          <a:p>
            <a:pPr algn="ctr"/>
            <a:r>
              <a:rPr lang="en-GB" sz="1200" dirty="0">
                <a:solidFill>
                  <a:srgbClr val="FF0000"/>
                </a:solidFill>
                <a:latin typeface="Comic Sans MS" panose="030F0702030302020204" pitchFamily="66" charset="0"/>
                <a:sym typeface="Wingdings" panose="05000000000000000000" pitchFamily="2" charset="2"/>
              </a:rPr>
              <a:t> Raise the power of x by one and divide by the new power</a:t>
            </a:r>
            <a:endParaRPr lang="en-GB" sz="1200" dirty="0">
              <a:solidFill>
                <a:srgbClr val="FF0000"/>
              </a:solidFill>
              <a:latin typeface="Comic Sans MS" panose="030F0702030302020204" pitchFamily="66" charset="0"/>
            </a:endParaRPr>
          </a:p>
        </p:txBody>
      </p:sp>
      <p:sp>
        <p:nvSpPr>
          <p:cNvPr id="26" name="Arc 25"/>
          <p:cNvSpPr/>
          <p:nvPr/>
        </p:nvSpPr>
        <p:spPr>
          <a:xfrm>
            <a:off x="5410200" y="48768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 name="Arc 26"/>
          <p:cNvSpPr/>
          <p:nvPr/>
        </p:nvSpPr>
        <p:spPr>
          <a:xfrm>
            <a:off x="5334000" y="55626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 name="TextBox 27"/>
          <p:cNvSpPr txBox="1"/>
          <p:nvPr/>
        </p:nvSpPr>
        <p:spPr>
          <a:xfrm>
            <a:off x="5715000" y="4953000"/>
            <a:ext cx="16764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the limits and subtract</a:t>
            </a:r>
          </a:p>
        </p:txBody>
      </p:sp>
      <p:sp>
        <p:nvSpPr>
          <p:cNvPr id="31" name="TextBox 30"/>
          <p:cNvSpPr txBox="1"/>
          <p:nvPr/>
        </p:nvSpPr>
        <p:spPr>
          <a:xfrm>
            <a:off x="5638800" y="5715000"/>
            <a:ext cx="9906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a:t>
            </a:r>
          </a:p>
        </p:txBody>
      </p:sp>
      <p:sp>
        <p:nvSpPr>
          <p:cNvPr id="32" name="Right Triangle 31"/>
          <p:cNvSpPr/>
          <p:nvPr/>
        </p:nvSpPr>
        <p:spPr>
          <a:xfrm flipH="1">
            <a:off x="5562600" y="2209800"/>
            <a:ext cx="1219200" cy="1219200"/>
          </a:xfrm>
          <a:prstGeom prst="rtTriangle">
            <a:avLst/>
          </a:prstGeom>
          <a:solidFill>
            <a:schemeClr val="accent6">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6096000" y="2895600"/>
            <a:ext cx="628698" cy="461665"/>
          </a:xfrm>
          <a:prstGeom prst="rect">
            <a:avLst/>
          </a:prstGeom>
          <a:noFill/>
        </p:spPr>
        <p:txBody>
          <a:bodyPr wrap="none" rtlCol="0">
            <a:spAutoFit/>
          </a:bodyPr>
          <a:lstStyle/>
          <a:p>
            <a:pPr algn="ctr"/>
            <a:r>
              <a:rPr lang="en-GB" sz="1200" dirty="0">
                <a:latin typeface="Comic Sans MS" panose="030F0702030302020204" pitchFamily="66" charset="0"/>
              </a:rPr>
              <a:t>Work </a:t>
            </a:r>
          </a:p>
          <a:p>
            <a:pPr algn="ctr"/>
            <a:r>
              <a:rPr lang="en-GB" sz="1200" dirty="0">
                <a:latin typeface="Comic Sans MS" panose="030F0702030302020204" pitchFamily="66" charset="0"/>
              </a:rPr>
              <a:t>Done</a:t>
            </a:r>
          </a:p>
        </p:txBody>
      </p:sp>
      <mc:AlternateContent xmlns:mc="http://schemas.openxmlformats.org/markup-compatibility/2006" xmlns:a14="http://schemas.microsoft.com/office/drawing/2010/main">
        <mc:Choice Requires="a14">
          <p:sp>
            <p:nvSpPr>
              <p:cNvPr id="37" name="TextBox 36"/>
              <p:cNvSpPr txBox="1"/>
              <p:nvPr/>
            </p:nvSpPr>
            <p:spPr>
              <a:xfrm>
                <a:off x="5410200" y="34290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410200" y="3429000"/>
                <a:ext cx="306366"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257800" y="3276600"/>
                <a:ext cx="30636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oMath>
                  </m:oMathPara>
                </a14:m>
                <a:endParaRPr lang="en-GB" sz="12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257800" y="3276600"/>
                <a:ext cx="306366" cy="276999"/>
              </a:xfrm>
              <a:prstGeom prst="rect">
                <a:avLst/>
              </a:prstGeom>
              <a:blipFill rotWithShape="1">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8229600" y="589394"/>
                <a:ext cx="9144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8229600" y="589394"/>
                <a:ext cx="914400" cy="307777"/>
              </a:xfrm>
              <a:prstGeom prst="rect">
                <a:avLst/>
              </a:prstGeom>
              <a:blipFill rotWithShape="1">
                <a:blip r:embed="rId12"/>
                <a:stretch>
                  <a:fillRect/>
                </a:stretch>
              </a:blipFill>
              <a:ln w="25400">
                <a:solidFill>
                  <a:schemeClr val="tx1"/>
                </a:solidFill>
              </a:ln>
            </p:spPr>
            <p:txBody>
              <a:bodyPr/>
              <a:lstStyle/>
              <a:p>
                <a:r>
                  <a:rPr lang="en-GB">
                    <a:noFill/>
                  </a:rPr>
                  <a:t> </a:t>
                </a:r>
              </a:p>
            </p:txBody>
          </p:sp>
        </mc:Fallback>
      </mc:AlternateContent>
      <p:sp>
        <p:nvSpPr>
          <p:cNvPr id="40" name="TextBox 39"/>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3C</a:t>
            </a:r>
          </a:p>
        </p:txBody>
      </p:sp>
    </p:spTree>
    <p:extLst>
      <p:ext uri="{BB962C8B-B14F-4D97-AF65-F5344CB8AC3E}">
        <p14:creationId xmlns:p14="http://schemas.microsoft.com/office/powerpoint/2010/main" val="343322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blinds(horizontal)">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
                                            <p:txEl>
                                              <p:pRg st="2" end="2"/>
                                            </p:txEl>
                                          </p:spTgt>
                                        </p:tgtEl>
                                        <p:attrNameLst>
                                          <p:attrName>style.visibility</p:attrName>
                                        </p:attrNameLst>
                                      </p:cBhvr>
                                      <p:to>
                                        <p:strVal val="visible"/>
                                      </p:to>
                                    </p:set>
                                    <p:animEffect transition="in" filter="blinds(horizontal)">
                                      <p:cBhvr>
                                        <p:cTn id="32" dur="500"/>
                                        <p:tgtEl>
                                          <p:spTgt spid="2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linds(horizont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linds(horizont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linds(horizontal)">
                                      <p:cBhvr>
                                        <p:cTn id="52" dur="500"/>
                                        <p:tgtEl>
                                          <p:spTgt spid="20"/>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linds(horizontal)">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linds(horizontal)">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blinds(horizontal)">
                                      <p:cBhvr>
                                        <p:cTn id="65" dur="500"/>
                                        <p:tgtEl>
                                          <p:spTgt spid="31"/>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blinds(horizontal)">
                                      <p:cBhvr>
                                        <p:cTn id="7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0" grpId="0"/>
      <p:bldP spid="21" grpId="0"/>
      <p:bldP spid="22" grpId="0"/>
      <p:bldP spid="23" grpId="0" animBg="1"/>
      <p:bldP spid="26" grpId="0" animBg="1"/>
      <p:bldP spid="27" grpId="0" animBg="1"/>
      <p:bldP spid="28" grpId="0"/>
      <p:bldP spid="3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166281" cy="4525963"/>
          </a:xfrm>
        </p:spPr>
        <p:txBody>
          <a:bodyPr>
            <a:normAutofit/>
          </a:bodyPr>
          <a:lstStyle/>
          <a:p>
            <a:pPr marL="0" indent="0" algn="ctr">
              <a:buNone/>
            </a:pPr>
            <a:r>
              <a:rPr lang="en-GB" sz="1400" b="1" dirty="0">
                <a:latin typeface="Comic Sans MS" pitchFamily="66" charset="0"/>
              </a:rPr>
              <a:t>You can find the energy stored in an elastic string or spring</a:t>
            </a:r>
            <a:endParaRPr lang="en-GB" sz="1400" dirty="0">
              <a:latin typeface="Comic Sans MS" pitchFamily="66" charset="0"/>
            </a:endParaRPr>
          </a:p>
          <a:p>
            <a:pPr marL="0" indent="0" algn="ctr">
              <a:buNone/>
            </a:pPr>
            <a:endParaRPr lang="en-GB" sz="1400" b="1"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An elastic string has natural length 1.4m and modulus of elasticity 6N. Find the energy stored in the string when its length is increased to 1.6m.</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6" descr="http://www.ux1.eiu.edu/~cfadd/1150-05/06Applications/Images/spr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34" y="809"/>
            <a:ext cx="1156661" cy="6277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5" name="TextBox 44"/>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086600" y="0"/>
                <a:ext cx="1219200" cy="58644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𝐸𝑃𝐸</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b="0" i="1" smtClean="0">
                              <a:latin typeface="Cambria Math"/>
                            </a:rPr>
                            <m:t>λ</m:t>
                          </m:r>
                          <m:sSup>
                            <m:sSupPr>
                              <m:ctrlPr>
                                <a:rPr lang="el-GR" sz="1600" b="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num>
                        <m:den>
                          <m:r>
                            <a:rPr lang="en-GB" sz="1600" b="0" i="1" smtClean="0">
                              <a:latin typeface="Cambria Math"/>
                            </a:rPr>
                            <m:t>2</m:t>
                          </m:r>
                          <m:r>
                            <a:rPr lang="en-GB" sz="1600" b="0" i="1" smtClean="0">
                              <a:latin typeface="Cambria Math"/>
                            </a:rPr>
                            <m:t>𝑙</m:t>
                          </m:r>
                        </m:den>
                      </m:f>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086600" y="0"/>
                <a:ext cx="1219200" cy="586443"/>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4038600" y="1676400"/>
                <a:ext cx="1219200" cy="52456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𝐸𝑃𝐸</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b="0" i="1" smtClean="0">
                              <a:latin typeface="Cambria Math"/>
                            </a:rPr>
                            <m:t>λ</m:t>
                          </m:r>
                          <m:sSup>
                            <m:sSupPr>
                              <m:ctrlPr>
                                <a:rPr lang="el-GR"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num>
                        <m:den>
                          <m:r>
                            <a:rPr lang="en-GB" sz="1400" b="0" i="1" smtClean="0">
                              <a:latin typeface="Cambria Math"/>
                            </a:rPr>
                            <m:t>2</m:t>
                          </m:r>
                          <m:r>
                            <a:rPr lang="en-GB" sz="1400" b="0" i="1" smtClean="0">
                              <a:latin typeface="Cambria Math"/>
                            </a:rPr>
                            <m:t>𝑙</m:t>
                          </m:r>
                        </m:den>
                      </m:f>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038600" y="1676400"/>
                <a:ext cx="1219200" cy="524567"/>
              </a:xfrm>
              <a:prstGeom prst="rect">
                <a:avLst/>
              </a:prstGeom>
              <a:blipFill rotWithShape="1">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038600" y="2362200"/>
                <a:ext cx="1676400" cy="56278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𝐸𝑃𝐸</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(6)</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0.2</m:t>
                                  </m:r>
                                </m:e>
                              </m:d>
                            </m:e>
                            <m:sup>
                              <m:r>
                                <a:rPr lang="en-GB" sz="1400" b="0" i="1" smtClean="0">
                                  <a:latin typeface="Cambria Math"/>
                                </a:rPr>
                                <m:t>2</m:t>
                              </m:r>
                            </m:sup>
                          </m:sSup>
                          <m:r>
                            <a:rPr lang="el-GR" sz="1400" b="0" i="1" smtClean="0">
                              <a:latin typeface="Cambria Math"/>
                            </a:rPr>
                            <m:t> </m:t>
                          </m:r>
                        </m:num>
                        <m:den>
                          <m:r>
                            <a:rPr lang="en-GB" sz="1400" b="0" i="1" smtClean="0">
                              <a:latin typeface="Cambria Math"/>
                            </a:rPr>
                            <m:t>2(1.4)</m:t>
                          </m:r>
                        </m:den>
                      </m:f>
                    </m:oMath>
                  </m:oMathPara>
                </a14:m>
                <a:endParaRPr lang="en-GB" sz="1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038600" y="2362200"/>
                <a:ext cx="1676400" cy="562783"/>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962400" y="3200400"/>
                <a:ext cx="16764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𝐸𝑃𝐸</m:t>
                      </m:r>
                      <m:r>
                        <a:rPr lang="en-GB" sz="1400" b="0" i="1" smtClean="0">
                          <a:latin typeface="Cambria Math"/>
                        </a:rPr>
                        <m:t>=0.0857</m:t>
                      </m:r>
                      <m:r>
                        <a:rPr lang="en-GB" sz="1400" b="0" i="1" smtClean="0">
                          <a:latin typeface="Cambria Math"/>
                        </a:rPr>
                        <m:t>𝐽</m:t>
                      </m:r>
                    </m:oMath>
                  </m:oMathPara>
                </a14:m>
                <a:endParaRPr lang="en-GB" sz="14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962400" y="3200400"/>
                <a:ext cx="1676400" cy="307777"/>
              </a:xfrm>
              <a:prstGeom prst="rect">
                <a:avLst/>
              </a:prstGeom>
              <a:blipFill rotWithShape="1">
                <a:blip r:embed="rId9"/>
                <a:stretch>
                  <a:fillRect b="-4000"/>
                </a:stretch>
              </a:blipFill>
              <a:ln w="25400">
                <a:noFill/>
              </a:ln>
            </p:spPr>
            <p:txBody>
              <a:bodyPr/>
              <a:lstStyle/>
              <a:p>
                <a:r>
                  <a:rPr lang="en-GB">
                    <a:noFill/>
                  </a:rPr>
                  <a:t> </a:t>
                </a:r>
              </a:p>
            </p:txBody>
          </p:sp>
        </mc:Fallback>
      </mc:AlternateContent>
      <p:sp>
        <p:nvSpPr>
          <p:cNvPr id="38" name="Arc 37"/>
          <p:cNvSpPr/>
          <p:nvPr/>
        </p:nvSpPr>
        <p:spPr>
          <a:xfrm>
            <a:off x="5562600" y="19812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TextBox 38"/>
          <p:cNvSpPr txBox="1"/>
          <p:nvPr/>
        </p:nvSpPr>
        <p:spPr>
          <a:xfrm>
            <a:off x="5791200" y="2209800"/>
            <a:ext cx="12954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a:t>
            </a:r>
          </a:p>
        </p:txBody>
      </p:sp>
      <p:sp>
        <p:nvSpPr>
          <p:cNvPr id="40" name="Arc 39"/>
          <p:cNvSpPr/>
          <p:nvPr/>
        </p:nvSpPr>
        <p:spPr>
          <a:xfrm>
            <a:off x="5562600" y="26670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5791200" y="2819400"/>
            <a:ext cx="10668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a:t>
            </a:r>
          </a:p>
        </p:txBody>
      </p:sp>
      <mc:AlternateContent xmlns:mc="http://schemas.openxmlformats.org/markup-compatibility/2006" xmlns:a14="http://schemas.microsoft.com/office/drawing/2010/main">
        <mc:Choice Requires="a14">
          <p:sp>
            <p:nvSpPr>
              <p:cNvPr id="15" name="TextBox 14"/>
              <p:cNvSpPr txBox="1"/>
              <p:nvPr/>
            </p:nvSpPr>
            <p:spPr>
              <a:xfrm>
                <a:off x="8229600" y="589394"/>
                <a:ext cx="9144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229600" y="589394"/>
                <a:ext cx="914400" cy="307777"/>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p:sp>
        <p:nvSpPr>
          <p:cNvPr id="16" name="TextBox 15"/>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3C</a:t>
            </a:r>
          </a:p>
        </p:txBody>
      </p:sp>
    </p:spTree>
    <p:extLst>
      <p:ext uri="{BB962C8B-B14F-4D97-AF65-F5344CB8AC3E}">
        <p14:creationId xmlns:p14="http://schemas.microsoft.com/office/powerpoint/2010/main" val="1946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linds(horizont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linds(horizont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blinds(horizontal)">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blinds(horizont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linds(horizontal)">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linds(horizontal)">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5" grpId="0"/>
      <p:bldP spid="37" grpId="0"/>
      <p:bldP spid="38" grpId="0" animBg="1"/>
      <p:bldP spid="39" grpId="0"/>
      <p:bldP spid="40" grpId="0" animBg="1"/>
      <p:bldP spid="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166281" cy="4648200"/>
          </a:xfrm>
        </p:spPr>
        <p:txBody>
          <a:bodyPr>
            <a:normAutofit/>
          </a:bodyPr>
          <a:lstStyle/>
          <a:p>
            <a:pPr marL="0" indent="0" algn="ctr">
              <a:buNone/>
            </a:pPr>
            <a:r>
              <a:rPr lang="en-GB" sz="1400" b="1" dirty="0">
                <a:latin typeface="Comic Sans MS" pitchFamily="66" charset="0"/>
              </a:rPr>
              <a:t>You can find the energy stored in an elastic string or spring</a:t>
            </a:r>
            <a:endParaRPr lang="en-GB" sz="1400" dirty="0">
              <a:latin typeface="Comic Sans MS" pitchFamily="66" charset="0"/>
            </a:endParaRPr>
          </a:p>
          <a:p>
            <a:pPr marL="0" indent="0" algn="ctr">
              <a:buNone/>
            </a:pPr>
            <a:endParaRPr lang="en-GB" sz="1400" b="1"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A light elastic spring has a natural length 0.6m and modulus of elasticity 10N. Find the work done when the spring is compressed from a length of 0.5m to a length of 0.3m.</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For this question you need to work out the </a:t>
            </a:r>
            <a:r>
              <a:rPr lang="en-GB" sz="1400" u="sng" dirty="0">
                <a:latin typeface="Comic Sans MS" pitchFamily="66" charset="0"/>
                <a:sym typeface="Wingdings" panose="05000000000000000000" pitchFamily="2" charset="2"/>
              </a:rPr>
              <a:t>difference</a:t>
            </a:r>
            <a:r>
              <a:rPr lang="en-GB" sz="1400" dirty="0">
                <a:latin typeface="Comic Sans MS" pitchFamily="66" charset="0"/>
                <a:sym typeface="Wingdings" panose="05000000000000000000" pitchFamily="2" charset="2"/>
              </a:rPr>
              <a:t> between compressing the spring to 0.3m and compressing it to 0.5m</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This is because our formula gives us the work done in extending/compressing from the </a:t>
            </a:r>
            <a:r>
              <a:rPr lang="en-GB" sz="1400" u="sng" dirty="0">
                <a:latin typeface="Comic Sans MS" pitchFamily="66" charset="0"/>
                <a:sym typeface="Wingdings" panose="05000000000000000000" pitchFamily="2" charset="2"/>
              </a:rPr>
              <a:t>natural</a:t>
            </a:r>
            <a:r>
              <a:rPr lang="en-GB" sz="1400" dirty="0">
                <a:latin typeface="Comic Sans MS" pitchFamily="66" charset="0"/>
                <a:sym typeface="Wingdings" panose="05000000000000000000" pitchFamily="2" charset="2"/>
              </a:rPr>
              <a:t> length…</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6" descr="http://www.ux1.eiu.edu/~cfadd/1150-05/06Applications/Images/spr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34" y="809"/>
            <a:ext cx="1156661" cy="6277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5" name="TextBox 44"/>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086600" y="0"/>
                <a:ext cx="1219200" cy="58644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𝐸𝑃𝐸</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b="0" i="1" smtClean="0">
                              <a:latin typeface="Cambria Math"/>
                            </a:rPr>
                            <m:t>λ</m:t>
                          </m:r>
                          <m:sSup>
                            <m:sSupPr>
                              <m:ctrlPr>
                                <a:rPr lang="el-GR" sz="1600" b="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num>
                        <m:den>
                          <m:r>
                            <a:rPr lang="en-GB" sz="1600" b="0" i="1" smtClean="0">
                              <a:latin typeface="Cambria Math"/>
                            </a:rPr>
                            <m:t>2</m:t>
                          </m:r>
                          <m:r>
                            <a:rPr lang="en-GB" sz="1600" b="0" i="1" smtClean="0">
                              <a:latin typeface="Cambria Math"/>
                            </a:rPr>
                            <m:t>𝑙</m:t>
                          </m:r>
                        </m:den>
                      </m:f>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086600" y="0"/>
                <a:ext cx="1219200" cy="586443"/>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p:grpSp>
        <p:nvGrpSpPr>
          <p:cNvPr id="7" name="Group 6"/>
          <p:cNvGrpSpPr/>
          <p:nvPr/>
        </p:nvGrpSpPr>
        <p:grpSpPr>
          <a:xfrm>
            <a:off x="3505200" y="1676400"/>
            <a:ext cx="1676400" cy="461665"/>
            <a:chOff x="3505200" y="1676400"/>
            <a:chExt cx="1676400" cy="461665"/>
          </a:xfrm>
        </p:grpSpPr>
        <mc:AlternateContent xmlns:mc="http://schemas.openxmlformats.org/markup-compatibility/2006" xmlns:a14="http://schemas.microsoft.com/office/drawing/2010/main">
          <mc:Choice Requires="a14">
            <p:sp>
              <p:nvSpPr>
                <p:cNvPr id="6" name="TextBox 5"/>
                <p:cNvSpPr txBox="1"/>
                <p:nvPr/>
              </p:nvSpPr>
              <p:spPr>
                <a:xfrm>
                  <a:off x="3505200" y="16764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0.5</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0.3</m:t>
                        </m:r>
                        <m:r>
                          <a:rPr lang="en-GB" sz="1200" b="0" i="1" smtClean="0">
                            <a:latin typeface="Cambria Math"/>
                          </a:rPr>
                          <m:t>𝑚</m:t>
                        </m:r>
                      </m:oMath>
                    </m:oMathPara>
                  </a14:m>
                  <a:endParaRPr lang="en-GB" sz="1200" dirty="0"/>
                </a:p>
              </p:txBody>
            </p:sp>
          </mc:Choice>
          <mc:Fallback xmlns="">
            <p:sp>
              <p:nvSpPr>
                <p:cNvPr id="6" name="TextBox 5"/>
                <p:cNvSpPr txBox="1">
                  <a:spLocks noRot="1" noChangeAspect="1" noMove="1" noResize="1" noEditPoints="1" noAdjustHandles="1" noChangeArrowheads="1" noChangeShapeType="1" noTextEdit="1"/>
                </p:cNvSpPr>
                <p:nvPr/>
              </p:nvSpPr>
              <p:spPr>
                <a:xfrm>
                  <a:off x="3505200" y="1676400"/>
                  <a:ext cx="1524000" cy="46166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800600" y="17526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4800600" y="1752600"/>
                  <a:ext cx="381000" cy="307777"/>
                </a:xfrm>
                <a:prstGeom prst="rect">
                  <a:avLst/>
                </a:prstGeom>
                <a:blipFill rotWithShape="1">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19" name="TextBox 18"/>
              <p:cNvSpPr txBox="1"/>
              <p:nvPr/>
            </p:nvSpPr>
            <p:spPr>
              <a:xfrm>
                <a:off x="5029200" y="16764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r>
                        <a:rPr lang="en-GB" sz="1200" b="0" i="0" smtClean="0">
                          <a:latin typeface="Cambria Math"/>
                        </a:rPr>
                        <m:t> </m:t>
                      </m:r>
                    </m:oMath>
                  </m:oMathPara>
                </a14:m>
                <a:endParaRPr lang="en-GB" sz="1200" b="0" i="0"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0.6</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0.3</m:t>
                      </m:r>
                      <m:r>
                        <a:rPr lang="en-GB" sz="1200" b="0" i="1" smtClean="0">
                          <a:latin typeface="Cambria Math"/>
                        </a:rPr>
                        <m:t>𝑚</m:t>
                      </m:r>
                    </m:oMath>
                  </m:oMathPara>
                </a14:m>
                <a:endParaRPr lang="en-GB" sz="1200" b="0" i="1" dirty="0"/>
              </a:p>
            </p:txBody>
          </p:sp>
        </mc:Choice>
        <mc:Fallback xmlns="">
          <p:sp>
            <p:nvSpPr>
              <p:cNvPr id="19" name="TextBox 18"/>
              <p:cNvSpPr txBox="1">
                <a:spLocks noRot="1" noChangeAspect="1" noMove="1" noResize="1" noEditPoints="1" noAdjustHandles="1" noChangeArrowheads="1" noChangeShapeType="1" noTextEdit="1"/>
              </p:cNvSpPr>
              <p:nvPr/>
            </p:nvSpPr>
            <p:spPr>
              <a:xfrm>
                <a:off x="5029200" y="1676400"/>
                <a:ext cx="1524000" cy="461665"/>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324600" y="1752600"/>
                <a:ext cx="4572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b="0" dirty="0"/>
              </a:p>
            </p:txBody>
          </p:sp>
        </mc:Choice>
        <mc:Fallback xmlns="">
          <p:sp>
            <p:nvSpPr>
              <p:cNvPr id="20" name="TextBox 19"/>
              <p:cNvSpPr txBox="1">
                <a:spLocks noRot="1" noChangeAspect="1" noMove="1" noResize="1" noEditPoints="1" noAdjustHandles="1" noChangeArrowheads="1" noChangeShapeType="1" noTextEdit="1"/>
              </p:cNvSpPr>
              <p:nvPr/>
            </p:nvSpPr>
            <p:spPr>
              <a:xfrm>
                <a:off x="6324600" y="1752600"/>
                <a:ext cx="457200" cy="307777"/>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553200" y="16764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r>
                        <a:rPr lang="en-GB" sz="1200" b="0" i="0" smtClean="0">
                          <a:latin typeface="Cambria Math"/>
                        </a:rPr>
                        <m:t> </m:t>
                      </m:r>
                    </m:oMath>
                  </m:oMathPara>
                </a14:m>
                <a:endParaRPr lang="en-GB" sz="1200" b="0" i="0"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0.6</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0.5</m:t>
                      </m:r>
                      <m:r>
                        <a:rPr lang="en-GB" sz="1200" b="0" i="1" smtClean="0">
                          <a:latin typeface="Cambria Math"/>
                        </a:rPr>
                        <m:t>𝑚</m:t>
                      </m:r>
                    </m:oMath>
                  </m:oMathPara>
                </a14:m>
                <a:endParaRPr lang="en-GB" sz="1200" b="0" i="1" dirty="0"/>
              </a:p>
            </p:txBody>
          </p:sp>
        </mc:Choice>
        <mc:Fallback xmlns="">
          <p:sp>
            <p:nvSpPr>
              <p:cNvPr id="21" name="TextBox 20"/>
              <p:cNvSpPr txBox="1">
                <a:spLocks noRot="1" noChangeAspect="1" noMove="1" noResize="1" noEditPoints="1" noAdjustHandles="1" noChangeArrowheads="1" noChangeShapeType="1" noTextEdit="1"/>
              </p:cNvSpPr>
              <p:nvPr/>
            </p:nvSpPr>
            <p:spPr>
              <a:xfrm>
                <a:off x="6553200" y="1676400"/>
                <a:ext cx="1524000" cy="461665"/>
              </a:xfrm>
              <a:prstGeom prst="rect">
                <a:avLst/>
              </a:prstGeom>
              <a:blipFill rotWithShape="1">
                <a:blip r:embed="rId11"/>
                <a:stretch>
                  <a:fillRect/>
                </a:stretch>
              </a:blipFill>
            </p:spPr>
            <p:txBody>
              <a:bodyPr/>
              <a:lstStyle/>
              <a:p>
                <a:r>
                  <a:rPr lang="en-GB">
                    <a:noFill/>
                  </a:rPr>
                  <a:t> </a:t>
                </a:r>
              </a:p>
            </p:txBody>
          </p:sp>
        </mc:Fallback>
      </mc:AlternateContent>
      <p:grpSp>
        <p:nvGrpSpPr>
          <p:cNvPr id="8" name="Group 7"/>
          <p:cNvGrpSpPr/>
          <p:nvPr/>
        </p:nvGrpSpPr>
        <p:grpSpPr>
          <a:xfrm>
            <a:off x="3505200" y="2438400"/>
            <a:ext cx="1676400" cy="461665"/>
            <a:chOff x="3505200" y="2438400"/>
            <a:chExt cx="1676400" cy="461665"/>
          </a:xfrm>
        </p:grpSpPr>
        <mc:AlternateContent xmlns:mc="http://schemas.openxmlformats.org/markup-compatibility/2006" xmlns:a14="http://schemas.microsoft.com/office/drawing/2010/main">
          <mc:Choice Requires="a14">
            <p:sp>
              <p:nvSpPr>
                <p:cNvPr id="24" name="TextBox 23"/>
                <p:cNvSpPr txBox="1"/>
                <p:nvPr/>
              </p:nvSpPr>
              <p:spPr>
                <a:xfrm>
                  <a:off x="3505200" y="24384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0.5</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0.3</m:t>
                        </m:r>
                        <m:r>
                          <a:rPr lang="en-GB" sz="1200" b="0" i="1" smtClean="0">
                            <a:latin typeface="Cambria Math"/>
                          </a:rPr>
                          <m:t>𝑚</m:t>
                        </m:r>
                      </m:oMath>
                    </m:oMathPara>
                  </a14:m>
                  <a:endParaRPr lang="en-GB"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505200" y="2438400"/>
                  <a:ext cx="1524000" cy="46166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800600" y="25146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800600" y="2514600"/>
                  <a:ext cx="381000" cy="307777"/>
                </a:xfrm>
                <a:prstGeom prst="rect">
                  <a:avLst/>
                </a:prstGeom>
                <a:blipFill rotWithShape="1">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27" name="TextBox 26"/>
              <p:cNvSpPr txBox="1"/>
              <p:nvPr/>
            </p:nvSpPr>
            <p:spPr>
              <a:xfrm>
                <a:off x="5029200" y="2362200"/>
                <a:ext cx="685800" cy="52770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m:rPr>
                              <m:sty m:val="p"/>
                            </m:rPr>
                            <a:rPr lang="el-GR" sz="1400" b="0" i="1" smtClean="0">
                              <a:latin typeface="Cambria Math"/>
                            </a:rPr>
                            <m:t>λ</m:t>
                          </m:r>
                          <m:sSubSup>
                            <m:sSubSupPr>
                              <m:ctrlPr>
                                <a:rPr lang="el-GR" sz="1400" b="0" i="1" smtClean="0">
                                  <a:latin typeface="Cambria Math" panose="02040503050406030204" pitchFamily="18" charset="0"/>
                                </a:rPr>
                              </m:ctrlPr>
                            </m:sSubSupPr>
                            <m:e>
                              <m:r>
                                <a:rPr lang="en-GB" sz="1400" b="0" i="1" smtClean="0">
                                  <a:latin typeface="Cambria Math"/>
                                </a:rPr>
                                <m:t>𝑥</m:t>
                              </m:r>
                            </m:e>
                            <m:sub>
                              <m:r>
                                <a:rPr lang="en-GB" sz="1400" b="0" i="1" smtClean="0">
                                  <a:latin typeface="Cambria Math"/>
                                </a:rPr>
                                <m:t>1</m:t>
                              </m:r>
                            </m:sub>
                            <m:sup>
                              <m:r>
                                <a:rPr lang="en-GB" sz="1400" b="0" i="1" smtClean="0">
                                  <a:latin typeface="Cambria Math"/>
                                </a:rPr>
                                <m:t>2</m:t>
                              </m:r>
                            </m:sup>
                          </m:sSubSup>
                        </m:num>
                        <m:den>
                          <m:r>
                            <a:rPr lang="en-GB" sz="1400" b="0" i="1" smtClean="0">
                              <a:latin typeface="Cambria Math"/>
                            </a:rPr>
                            <m:t>2</m:t>
                          </m:r>
                          <m:r>
                            <a:rPr lang="en-GB" sz="1400" b="0" i="1" smtClean="0">
                              <a:latin typeface="Cambria Math"/>
                            </a:rPr>
                            <m:t>𝑙</m:t>
                          </m:r>
                        </m:den>
                      </m:f>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5029200" y="2362200"/>
                <a:ext cx="685800" cy="527709"/>
              </a:xfrm>
              <a:prstGeom prst="rect">
                <a:avLst/>
              </a:prstGeom>
              <a:blipFill rotWithShape="1">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715000" y="2362200"/>
                <a:ext cx="685800" cy="52770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m:rPr>
                              <m:sty m:val="p"/>
                            </m:rPr>
                            <a:rPr lang="el-GR" sz="1400" b="0" i="1" smtClean="0">
                              <a:latin typeface="Cambria Math"/>
                            </a:rPr>
                            <m:t>λ</m:t>
                          </m:r>
                          <m:sSubSup>
                            <m:sSubSupPr>
                              <m:ctrlPr>
                                <a:rPr lang="el-GR" sz="1400" b="0" i="1" smtClean="0">
                                  <a:latin typeface="Cambria Math" panose="02040503050406030204" pitchFamily="18" charset="0"/>
                                </a:rPr>
                              </m:ctrlPr>
                            </m:sSubSupPr>
                            <m:e>
                              <m:r>
                                <a:rPr lang="en-GB" sz="1400" b="0" i="1" smtClean="0">
                                  <a:latin typeface="Cambria Math"/>
                                </a:rPr>
                                <m:t>𝑥</m:t>
                              </m:r>
                            </m:e>
                            <m:sub>
                              <m:r>
                                <a:rPr lang="en-GB" sz="1400" b="0" i="1" smtClean="0">
                                  <a:latin typeface="Cambria Math"/>
                                </a:rPr>
                                <m:t>2</m:t>
                              </m:r>
                            </m:sub>
                            <m:sup>
                              <m:r>
                                <a:rPr lang="en-GB" sz="1400" b="0" i="1" smtClean="0">
                                  <a:latin typeface="Cambria Math"/>
                                </a:rPr>
                                <m:t>2</m:t>
                              </m:r>
                            </m:sup>
                          </m:sSubSup>
                        </m:num>
                        <m:den>
                          <m:r>
                            <a:rPr lang="en-GB" sz="1400" b="0" i="1" smtClean="0">
                              <a:latin typeface="Cambria Math"/>
                            </a:rPr>
                            <m:t>2</m:t>
                          </m:r>
                          <m:r>
                            <a:rPr lang="en-GB" sz="1400" b="0" i="1" smtClean="0">
                              <a:latin typeface="Cambria Math"/>
                            </a:rPr>
                            <m:t>𝑙</m:t>
                          </m:r>
                        </m:den>
                      </m:f>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715000" y="2362200"/>
                <a:ext cx="685800" cy="527709"/>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486400" y="2514600"/>
                <a:ext cx="4572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b="0" dirty="0"/>
              </a:p>
            </p:txBody>
          </p:sp>
        </mc:Choice>
        <mc:Fallback xmlns="">
          <p:sp>
            <p:nvSpPr>
              <p:cNvPr id="29" name="TextBox 28"/>
              <p:cNvSpPr txBox="1">
                <a:spLocks noRot="1" noChangeAspect="1" noMove="1" noResize="1" noEditPoints="1" noAdjustHandles="1" noChangeArrowheads="1" noChangeShapeType="1" noTextEdit="1"/>
              </p:cNvSpPr>
              <p:nvPr/>
            </p:nvSpPr>
            <p:spPr>
              <a:xfrm>
                <a:off x="5486400" y="2514600"/>
                <a:ext cx="457200" cy="307777"/>
              </a:xfrm>
              <a:prstGeom prst="rect">
                <a:avLst/>
              </a:prstGeom>
              <a:blipFill rotWithShape="1">
                <a:blip r:embed="rId10"/>
                <a:stretch>
                  <a:fillRect/>
                </a:stretch>
              </a:blipFill>
            </p:spPr>
            <p:txBody>
              <a:bodyPr/>
              <a:lstStyle/>
              <a:p>
                <a:r>
                  <a:rPr lang="en-GB">
                    <a:noFill/>
                  </a:rPr>
                  <a:t> </a:t>
                </a:r>
              </a:p>
            </p:txBody>
          </p:sp>
        </mc:Fallback>
      </mc:AlternateContent>
      <p:grpSp>
        <p:nvGrpSpPr>
          <p:cNvPr id="9" name="Group 8"/>
          <p:cNvGrpSpPr/>
          <p:nvPr/>
        </p:nvGrpSpPr>
        <p:grpSpPr>
          <a:xfrm>
            <a:off x="3505200" y="3124200"/>
            <a:ext cx="1676400" cy="461665"/>
            <a:chOff x="3505200" y="3124200"/>
            <a:chExt cx="1676400" cy="461665"/>
          </a:xfrm>
        </p:grpSpPr>
        <mc:AlternateContent xmlns:mc="http://schemas.openxmlformats.org/markup-compatibility/2006" xmlns:a14="http://schemas.microsoft.com/office/drawing/2010/main">
          <mc:Choice Requires="a14">
            <p:sp>
              <p:nvSpPr>
                <p:cNvPr id="30" name="TextBox 29"/>
                <p:cNvSpPr txBox="1"/>
                <p:nvPr/>
              </p:nvSpPr>
              <p:spPr>
                <a:xfrm>
                  <a:off x="3505200" y="31242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0.5</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0.3</m:t>
                        </m:r>
                        <m:r>
                          <a:rPr lang="en-GB" sz="1200" b="0" i="1" smtClean="0">
                            <a:latin typeface="Cambria Math"/>
                          </a:rPr>
                          <m:t>𝑚</m:t>
                        </m:r>
                      </m:oMath>
                    </m:oMathPara>
                  </a14:m>
                  <a:endParaRPr lang="en-GB"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505200" y="3124200"/>
                  <a:ext cx="1524000" cy="461665"/>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4800600" y="32004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4800600" y="3200400"/>
                  <a:ext cx="381000" cy="307777"/>
                </a:xfrm>
                <a:prstGeom prst="rect">
                  <a:avLst/>
                </a:prstGeom>
                <a:blipFill rotWithShape="1">
                  <a:blip r:embed="rId1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33" name="TextBox 32"/>
              <p:cNvSpPr txBox="1"/>
              <p:nvPr/>
            </p:nvSpPr>
            <p:spPr>
              <a:xfrm>
                <a:off x="5029200" y="3048000"/>
                <a:ext cx="1219200" cy="56278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(10)</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0.3</m:t>
                                  </m:r>
                                </m:e>
                              </m:d>
                            </m:e>
                            <m:sup>
                              <m:r>
                                <a:rPr lang="en-GB" sz="1400" b="0" i="1" smtClean="0">
                                  <a:latin typeface="Cambria Math"/>
                                </a:rPr>
                                <m:t>2</m:t>
                              </m:r>
                            </m:sup>
                          </m:sSup>
                          <m:r>
                            <a:rPr lang="el-GR" sz="1400" b="0" i="1" smtClean="0">
                              <a:latin typeface="Cambria Math"/>
                            </a:rPr>
                            <m:t> </m:t>
                          </m:r>
                        </m:num>
                        <m:den>
                          <m:r>
                            <a:rPr lang="en-GB" sz="1400" b="0" i="1" smtClean="0">
                              <a:latin typeface="Cambria Math"/>
                            </a:rPr>
                            <m:t>2(0.6)</m:t>
                          </m:r>
                        </m:den>
                      </m:f>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029200" y="3048000"/>
                <a:ext cx="1219200" cy="562783"/>
              </a:xfrm>
              <a:prstGeom prst="rect">
                <a:avLst/>
              </a:prstGeom>
              <a:blipFill rotWithShape="1">
                <a:blip r:embed="rId1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248400" y="3048000"/>
                <a:ext cx="1219200" cy="56278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(10)</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0.1</m:t>
                                  </m:r>
                                </m:e>
                              </m:d>
                            </m:e>
                            <m:sup>
                              <m:r>
                                <a:rPr lang="en-GB" sz="1400" b="0" i="1" smtClean="0">
                                  <a:latin typeface="Cambria Math"/>
                                </a:rPr>
                                <m:t>2</m:t>
                              </m:r>
                            </m:sup>
                          </m:sSup>
                          <m:r>
                            <a:rPr lang="el-GR" sz="1400" b="0" i="1" smtClean="0">
                              <a:latin typeface="Cambria Math"/>
                            </a:rPr>
                            <m:t> </m:t>
                          </m:r>
                        </m:num>
                        <m:den>
                          <m:r>
                            <a:rPr lang="en-GB" sz="1400" b="0" i="1" smtClean="0">
                              <a:latin typeface="Cambria Math"/>
                            </a:rPr>
                            <m:t>2(0.6)</m:t>
                          </m:r>
                        </m:den>
                      </m:f>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6248400" y="3048000"/>
                <a:ext cx="1219200" cy="562783"/>
              </a:xfrm>
              <a:prstGeom prst="rect">
                <a:avLst/>
              </a:prstGeom>
              <a:blipFill rotWithShape="1">
                <a:blip r:embed="rId1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6019800" y="3200400"/>
                <a:ext cx="4572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b="0" dirty="0"/>
              </a:p>
            </p:txBody>
          </p:sp>
        </mc:Choice>
        <mc:Fallback xmlns="">
          <p:sp>
            <p:nvSpPr>
              <p:cNvPr id="36" name="TextBox 35"/>
              <p:cNvSpPr txBox="1">
                <a:spLocks noRot="1" noChangeAspect="1" noMove="1" noResize="1" noEditPoints="1" noAdjustHandles="1" noChangeArrowheads="1" noChangeShapeType="1" noTextEdit="1"/>
              </p:cNvSpPr>
              <p:nvPr/>
            </p:nvSpPr>
            <p:spPr>
              <a:xfrm>
                <a:off x="6019800" y="3200400"/>
                <a:ext cx="457200" cy="307777"/>
              </a:xfrm>
              <a:prstGeom prst="rect">
                <a:avLst/>
              </a:prstGeom>
              <a:blipFill rotWithShape="1">
                <a:blip r:embed="rId18"/>
                <a:stretch>
                  <a:fillRect/>
                </a:stretch>
              </a:blipFill>
            </p:spPr>
            <p:txBody>
              <a:bodyPr/>
              <a:lstStyle/>
              <a:p>
                <a:r>
                  <a:rPr lang="en-GB">
                    <a:noFill/>
                  </a:rPr>
                  <a:t> </a:t>
                </a:r>
              </a:p>
            </p:txBody>
          </p:sp>
        </mc:Fallback>
      </mc:AlternateContent>
      <p:sp>
        <p:nvSpPr>
          <p:cNvPr id="42" name="Arc 41"/>
          <p:cNvSpPr/>
          <p:nvPr/>
        </p:nvSpPr>
        <p:spPr>
          <a:xfrm>
            <a:off x="7696200" y="19812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7924800" y="1676400"/>
            <a:ext cx="1295400" cy="120032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Use the new formula, x</a:t>
            </a:r>
            <a:r>
              <a:rPr lang="en-GB" sz="1200" baseline="-25000" dirty="0">
                <a:solidFill>
                  <a:srgbClr val="FF0000"/>
                </a:solidFill>
                <a:latin typeface="Comic Sans MS" panose="030F0702030302020204" pitchFamily="66" charset="0"/>
              </a:rPr>
              <a:t>1</a:t>
            </a:r>
            <a:r>
              <a:rPr lang="en-GB" sz="1200" dirty="0">
                <a:solidFill>
                  <a:srgbClr val="FF0000"/>
                </a:solidFill>
                <a:latin typeface="Comic Sans MS" panose="030F0702030302020204" pitchFamily="66" charset="0"/>
              </a:rPr>
              <a:t> and x</a:t>
            </a:r>
            <a:r>
              <a:rPr lang="en-GB" sz="1200" baseline="-25000" dirty="0">
                <a:solidFill>
                  <a:srgbClr val="FF0000"/>
                </a:solidFill>
                <a:latin typeface="Comic Sans MS" panose="030F0702030302020204" pitchFamily="66" charset="0"/>
              </a:rPr>
              <a:t>2</a:t>
            </a:r>
            <a:r>
              <a:rPr lang="en-GB" sz="1200" dirty="0">
                <a:solidFill>
                  <a:srgbClr val="FF0000"/>
                </a:solidFill>
                <a:latin typeface="Comic Sans MS" panose="030F0702030302020204" pitchFamily="66" charset="0"/>
              </a:rPr>
              <a:t> can represent the different extensions</a:t>
            </a:r>
          </a:p>
        </p:txBody>
      </p:sp>
      <p:sp>
        <p:nvSpPr>
          <p:cNvPr id="44" name="Arc 43"/>
          <p:cNvSpPr/>
          <p:nvPr/>
        </p:nvSpPr>
        <p:spPr>
          <a:xfrm>
            <a:off x="7239000" y="26670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p:cNvSpPr txBox="1"/>
          <p:nvPr/>
        </p:nvSpPr>
        <p:spPr>
          <a:xfrm>
            <a:off x="7467600" y="2895600"/>
            <a:ext cx="12954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a:t>
            </a:r>
          </a:p>
        </p:txBody>
      </p:sp>
      <p:grpSp>
        <p:nvGrpSpPr>
          <p:cNvPr id="10" name="Group 9"/>
          <p:cNvGrpSpPr/>
          <p:nvPr/>
        </p:nvGrpSpPr>
        <p:grpSpPr>
          <a:xfrm>
            <a:off x="3505200" y="3810000"/>
            <a:ext cx="1676400" cy="461665"/>
            <a:chOff x="3505200" y="3810000"/>
            <a:chExt cx="1676400" cy="461665"/>
          </a:xfrm>
        </p:grpSpPr>
        <mc:AlternateContent xmlns:mc="http://schemas.openxmlformats.org/markup-compatibility/2006" xmlns:a14="http://schemas.microsoft.com/office/drawing/2010/main">
          <mc:Choice Requires="a14">
            <p:sp>
              <p:nvSpPr>
                <p:cNvPr id="47" name="TextBox 46"/>
                <p:cNvSpPr txBox="1"/>
                <p:nvPr/>
              </p:nvSpPr>
              <p:spPr>
                <a:xfrm>
                  <a:off x="3505200" y="38100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0.5</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0.3</m:t>
                        </m:r>
                        <m:r>
                          <a:rPr lang="en-GB" sz="1200" b="0" i="1" smtClean="0">
                            <a:latin typeface="Cambria Math"/>
                          </a:rPr>
                          <m:t>𝑚</m:t>
                        </m:r>
                      </m:oMath>
                    </m:oMathPara>
                  </a14:m>
                  <a:endParaRPr lang="en-GB"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3505200" y="3810000"/>
                  <a:ext cx="1524000" cy="46166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800600" y="38862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48" name="TextBox 47"/>
                <p:cNvSpPr txBox="1">
                  <a:spLocks noRot="1" noChangeAspect="1" noMove="1" noResize="1" noEditPoints="1" noAdjustHandles="1" noChangeArrowheads="1" noChangeShapeType="1" noTextEdit="1"/>
                </p:cNvSpPr>
                <p:nvPr/>
              </p:nvSpPr>
              <p:spPr>
                <a:xfrm>
                  <a:off x="4800600" y="3886200"/>
                  <a:ext cx="381000" cy="307777"/>
                </a:xfrm>
                <a:prstGeom prst="rect">
                  <a:avLst/>
                </a:prstGeom>
                <a:blipFill rotWithShape="1">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49" name="TextBox 48"/>
              <p:cNvSpPr txBox="1"/>
              <p:nvPr/>
            </p:nvSpPr>
            <p:spPr>
              <a:xfrm>
                <a:off x="4953000" y="3810000"/>
                <a:ext cx="1066800" cy="51424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3</m:t>
                          </m:r>
                        </m:num>
                        <m:den>
                          <m:r>
                            <a:rPr lang="en-GB" sz="1400" b="0" i="1" smtClean="0">
                              <a:latin typeface="Cambria Math"/>
                            </a:rPr>
                            <m:t>4</m:t>
                          </m:r>
                        </m:den>
                      </m:f>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12</m:t>
                          </m:r>
                        </m:den>
                      </m:f>
                    </m:oMath>
                  </m:oMathPara>
                </a14:m>
                <a:endParaRPr lang="en-GB" sz="1400" dirty="0"/>
              </a:p>
            </p:txBody>
          </p:sp>
        </mc:Choice>
        <mc:Fallback xmlns="">
          <p:sp>
            <p:nvSpPr>
              <p:cNvPr id="49" name="TextBox 48"/>
              <p:cNvSpPr txBox="1">
                <a:spLocks noRot="1" noChangeAspect="1" noMove="1" noResize="1" noEditPoints="1" noAdjustHandles="1" noChangeArrowheads="1" noChangeShapeType="1" noTextEdit="1"/>
              </p:cNvSpPr>
              <p:nvPr/>
            </p:nvSpPr>
            <p:spPr>
              <a:xfrm>
                <a:off x="4953000" y="3810000"/>
                <a:ext cx="1066800" cy="514243"/>
              </a:xfrm>
              <a:prstGeom prst="rect">
                <a:avLst/>
              </a:prstGeom>
              <a:blipFill rotWithShape="1">
                <a:blip r:embed="rId19"/>
                <a:stretch>
                  <a:fillRect/>
                </a:stretch>
              </a:blipFill>
              <a:ln w="25400">
                <a:noFill/>
              </a:ln>
            </p:spPr>
            <p:txBody>
              <a:bodyPr/>
              <a:lstStyle/>
              <a:p>
                <a:r>
                  <a:rPr lang="en-GB">
                    <a:noFill/>
                  </a:rPr>
                  <a:t> </a:t>
                </a:r>
              </a:p>
            </p:txBody>
          </p:sp>
        </mc:Fallback>
      </mc:AlternateContent>
      <p:grpSp>
        <p:nvGrpSpPr>
          <p:cNvPr id="11" name="Group 10"/>
          <p:cNvGrpSpPr/>
          <p:nvPr/>
        </p:nvGrpSpPr>
        <p:grpSpPr>
          <a:xfrm>
            <a:off x="3505200" y="4495800"/>
            <a:ext cx="1676400" cy="461665"/>
            <a:chOff x="3505200" y="4495800"/>
            <a:chExt cx="1676400" cy="461665"/>
          </a:xfrm>
        </p:grpSpPr>
        <mc:AlternateContent xmlns:mc="http://schemas.openxmlformats.org/markup-compatibility/2006" xmlns:a14="http://schemas.microsoft.com/office/drawing/2010/main">
          <mc:Choice Requires="a14">
            <p:sp>
              <p:nvSpPr>
                <p:cNvPr id="57" name="TextBox 56"/>
                <p:cNvSpPr txBox="1"/>
                <p:nvPr/>
              </p:nvSpPr>
              <p:spPr>
                <a:xfrm>
                  <a:off x="3505200" y="44958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0.5</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0.3</m:t>
                        </m:r>
                        <m:r>
                          <a:rPr lang="en-GB" sz="1200" b="0" i="1" smtClean="0">
                            <a:latin typeface="Cambria Math"/>
                          </a:rPr>
                          <m:t>𝑚</m:t>
                        </m:r>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3505200" y="4495800"/>
                  <a:ext cx="1524000" cy="461665"/>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4800600" y="45720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4800600" y="4572000"/>
                  <a:ext cx="381000" cy="307777"/>
                </a:xfrm>
                <a:prstGeom prst="rect">
                  <a:avLst/>
                </a:prstGeom>
                <a:blipFill rotWithShape="1">
                  <a:blip r:embed="rId1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9" name="TextBox 58"/>
              <p:cNvSpPr txBox="1"/>
              <p:nvPr/>
            </p:nvSpPr>
            <p:spPr>
              <a:xfrm>
                <a:off x="4953000" y="4495800"/>
                <a:ext cx="762000" cy="51424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2</m:t>
                          </m:r>
                        </m:num>
                        <m:den>
                          <m:r>
                            <a:rPr lang="en-GB" sz="1400" b="0" i="1" smtClean="0">
                              <a:latin typeface="Cambria Math"/>
                            </a:rPr>
                            <m:t>3</m:t>
                          </m:r>
                        </m:den>
                      </m:f>
                      <m:r>
                        <a:rPr lang="en-GB" sz="1400" b="0" i="1" smtClean="0">
                          <a:latin typeface="Cambria Math"/>
                        </a:rPr>
                        <m:t>𝐽</m:t>
                      </m:r>
                    </m:oMath>
                  </m:oMathPara>
                </a14:m>
                <a:endParaRPr lang="en-GB" sz="1400" dirty="0"/>
              </a:p>
            </p:txBody>
          </p:sp>
        </mc:Choice>
        <mc:Fallback xmlns="">
          <p:sp>
            <p:nvSpPr>
              <p:cNvPr id="59" name="TextBox 58"/>
              <p:cNvSpPr txBox="1">
                <a:spLocks noRot="1" noChangeAspect="1" noMove="1" noResize="1" noEditPoints="1" noAdjustHandles="1" noChangeArrowheads="1" noChangeShapeType="1" noTextEdit="1"/>
              </p:cNvSpPr>
              <p:nvPr/>
            </p:nvSpPr>
            <p:spPr>
              <a:xfrm>
                <a:off x="4953000" y="4495800"/>
                <a:ext cx="762000" cy="514243"/>
              </a:xfrm>
              <a:prstGeom prst="rect">
                <a:avLst/>
              </a:prstGeom>
              <a:blipFill rotWithShape="1">
                <a:blip r:embed="rId20"/>
                <a:stretch>
                  <a:fillRect/>
                </a:stretch>
              </a:blipFill>
              <a:ln w="25400">
                <a:noFill/>
              </a:ln>
            </p:spPr>
            <p:txBody>
              <a:bodyPr/>
              <a:lstStyle/>
              <a:p>
                <a:r>
                  <a:rPr lang="en-GB">
                    <a:noFill/>
                  </a:rPr>
                  <a:t> </a:t>
                </a:r>
              </a:p>
            </p:txBody>
          </p:sp>
        </mc:Fallback>
      </mc:AlternateContent>
      <p:sp>
        <p:nvSpPr>
          <p:cNvPr id="60" name="Arc 59"/>
          <p:cNvSpPr/>
          <p:nvPr/>
        </p:nvSpPr>
        <p:spPr>
          <a:xfrm>
            <a:off x="7239000" y="34290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1" name="Arc 60"/>
          <p:cNvSpPr/>
          <p:nvPr/>
        </p:nvSpPr>
        <p:spPr>
          <a:xfrm>
            <a:off x="5715000" y="41148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2" name="TextBox 61"/>
          <p:cNvSpPr txBox="1"/>
          <p:nvPr/>
        </p:nvSpPr>
        <p:spPr>
          <a:xfrm>
            <a:off x="7467600" y="3505200"/>
            <a:ext cx="15240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parts (or do as a whole)</a:t>
            </a:r>
          </a:p>
        </p:txBody>
      </p:sp>
      <p:sp>
        <p:nvSpPr>
          <p:cNvPr id="63" name="TextBox 62"/>
          <p:cNvSpPr txBox="1"/>
          <p:nvPr/>
        </p:nvSpPr>
        <p:spPr>
          <a:xfrm>
            <a:off x="6019800" y="4267200"/>
            <a:ext cx="15240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Calculate/Simplify</a:t>
            </a:r>
          </a:p>
        </p:txBody>
      </p:sp>
      <mc:AlternateContent xmlns:mc="http://schemas.openxmlformats.org/markup-compatibility/2006" xmlns:a14="http://schemas.microsoft.com/office/drawing/2010/main">
        <mc:Choice Requires="a14">
          <p:sp>
            <p:nvSpPr>
              <p:cNvPr id="50" name="TextBox 49"/>
              <p:cNvSpPr txBox="1"/>
              <p:nvPr/>
            </p:nvSpPr>
            <p:spPr>
              <a:xfrm>
                <a:off x="8229600" y="589394"/>
                <a:ext cx="9144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50" name="TextBox 49"/>
              <p:cNvSpPr txBox="1">
                <a:spLocks noRot="1" noChangeAspect="1" noMove="1" noResize="1" noEditPoints="1" noAdjustHandles="1" noChangeArrowheads="1" noChangeShapeType="1" noTextEdit="1"/>
              </p:cNvSpPr>
              <p:nvPr/>
            </p:nvSpPr>
            <p:spPr>
              <a:xfrm>
                <a:off x="8229600" y="589394"/>
                <a:ext cx="914400" cy="307777"/>
              </a:xfrm>
              <a:prstGeom prst="rect">
                <a:avLst/>
              </a:prstGeom>
              <a:blipFill rotWithShape="1">
                <a:blip r:embed="rId21"/>
                <a:stretch>
                  <a:fillRect/>
                </a:stretch>
              </a:blipFill>
              <a:ln w="25400">
                <a:solidFill>
                  <a:schemeClr val="tx1"/>
                </a:solidFill>
              </a:ln>
            </p:spPr>
            <p:txBody>
              <a:bodyPr/>
              <a:lstStyle/>
              <a:p>
                <a:r>
                  <a:rPr lang="en-GB">
                    <a:noFill/>
                  </a:rPr>
                  <a:t> </a:t>
                </a:r>
              </a:p>
            </p:txBody>
          </p:sp>
        </mc:Fallback>
      </mc:AlternateContent>
      <p:sp>
        <p:nvSpPr>
          <p:cNvPr id="51" name="TextBox 50"/>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3C</a:t>
            </a:r>
          </a:p>
        </p:txBody>
      </p:sp>
    </p:spTree>
    <p:extLst>
      <p:ext uri="{BB962C8B-B14F-4D97-AF65-F5344CB8AC3E}">
        <p14:creationId xmlns:p14="http://schemas.microsoft.com/office/powerpoint/2010/main" val="390564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linds(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linds(horizont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blinds(horizontal)">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linds(horizont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linds(horizont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linds(horizontal)">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blinds(horizontal)">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blinds(horizontal)">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blinds(horizontal)">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linds(horizontal)">
                                      <p:cBhvr>
                                        <p:cTn id="82" dur="500"/>
                                        <p:tgtEl>
                                          <p:spTgt spid="33"/>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linds(horizontal)">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blinds(horizontal)">
                                      <p:cBhvr>
                                        <p:cTn id="92" dur="500"/>
                                        <p:tgtEl>
                                          <p:spTgt spid="3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blinds(horizontal)">
                                      <p:cBhvr>
                                        <p:cTn id="97" dur="500"/>
                                        <p:tgtEl>
                                          <p:spTgt spid="6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blinds(horizontal)">
                                      <p:cBhvr>
                                        <p:cTn id="102" dur="500"/>
                                        <p:tgtEl>
                                          <p:spTgt spid="6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blinds(horizontal)">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blinds(horizontal)">
                                      <p:cBhvr>
                                        <p:cTn id="112" dur="50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blinds(horizontal)">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63"/>
                                        </p:tgtEl>
                                        <p:attrNameLst>
                                          <p:attrName>style.visibility</p:attrName>
                                        </p:attrNameLst>
                                      </p:cBhvr>
                                      <p:to>
                                        <p:strVal val="visible"/>
                                      </p:to>
                                    </p:set>
                                    <p:animEffect transition="in" filter="blinds(horizontal)">
                                      <p:cBhvr>
                                        <p:cTn id="122" dur="500"/>
                                        <p:tgtEl>
                                          <p:spTgt spid="63"/>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Effect transition="in" filter="blinds(horizontal)">
                                      <p:cBhvr>
                                        <p:cTn id="127" dur="500"/>
                                        <p:tgtEl>
                                          <p:spTgt spid="11"/>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59"/>
                                        </p:tgtEl>
                                        <p:attrNameLst>
                                          <p:attrName>style.visibility</p:attrName>
                                        </p:attrNameLst>
                                      </p:cBhvr>
                                      <p:to>
                                        <p:strVal val="visible"/>
                                      </p:to>
                                    </p:set>
                                    <p:animEffect transition="in" filter="blinds(horizontal)">
                                      <p:cBhvr>
                                        <p:cTn id="13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7" grpId="0"/>
      <p:bldP spid="28" grpId="0"/>
      <p:bldP spid="29" grpId="0"/>
      <p:bldP spid="33" grpId="0"/>
      <p:bldP spid="34" grpId="0"/>
      <p:bldP spid="36" grpId="0"/>
      <p:bldP spid="42" grpId="0" animBg="1"/>
      <p:bldP spid="43" grpId="0"/>
      <p:bldP spid="44" grpId="0" animBg="1"/>
      <p:bldP spid="46" grpId="0"/>
      <p:bldP spid="49" grpId="0"/>
      <p:bldP spid="59" grpId="0"/>
      <p:bldP spid="60" grpId="0" animBg="1"/>
      <p:bldP spid="61" grpId="0" animBg="1"/>
      <p:bldP spid="62" grpId="0"/>
      <p:bldP spid="6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166281" cy="4648200"/>
          </a:xfrm>
        </p:spPr>
        <p:txBody>
          <a:bodyPr>
            <a:normAutofit/>
          </a:bodyPr>
          <a:lstStyle/>
          <a:p>
            <a:pPr marL="0" indent="0" algn="ctr">
              <a:buNone/>
            </a:pPr>
            <a:r>
              <a:rPr lang="en-GB" sz="1400" b="1" dirty="0">
                <a:latin typeface="Comic Sans MS" pitchFamily="66" charset="0"/>
              </a:rPr>
              <a:t>You can find the energy stored in an elastic string or spring</a:t>
            </a:r>
            <a:endParaRPr lang="en-GB" sz="1400" dirty="0">
              <a:latin typeface="Comic Sans MS" pitchFamily="66" charset="0"/>
            </a:endParaRPr>
          </a:p>
          <a:p>
            <a:pPr marL="0" indent="0" algn="ctr">
              <a:buNone/>
            </a:pPr>
            <a:endParaRPr lang="en-GB" sz="1400" b="1"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A light elastic spring has a natural length 0.6m and modulus of elasticity 10N. Find the work done when the spring is compressed from a length of 0.5m to a length of 0.3m.</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We just worked out that it would </a:t>
            </a:r>
            <a:r>
              <a:rPr lang="en-GB" sz="1400" baseline="30000" dirty="0">
                <a:latin typeface="Comic Sans MS" pitchFamily="66" charset="0"/>
                <a:sym typeface="Wingdings" panose="05000000000000000000" pitchFamily="2" charset="2"/>
              </a:rPr>
              <a:t>2</a:t>
            </a:r>
            <a:r>
              <a:rPr lang="en-GB" sz="1400" dirty="0">
                <a:latin typeface="Comic Sans MS" pitchFamily="66" charset="0"/>
                <a:sym typeface="Wingdings" panose="05000000000000000000" pitchFamily="2" charset="2"/>
              </a:rPr>
              <a:t>/</a:t>
            </a:r>
            <a:r>
              <a:rPr lang="en-GB" sz="1400" baseline="-25000" dirty="0">
                <a:latin typeface="Comic Sans MS" pitchFamily="66" charset="0"/>
                <a:sym typeface="Wingdings" panose="05000000000000000000" pitchFamily="2" charset="2"/>
              </a:rPr>
              <a:t>3</a:t>
            </a:r>
            <a:r>
              <a:rPr lang="en-GB" sz="1400" dirty="0">
                <a:latin typeface="Comic Sans MS" pitchFamily="66" charset="0"/>
                <a:sym typeface="Wingdings" panose="05000000000000000000" pitchFamily="2" charset="2"/>
              </a:rPr>
              <a:t>J of energy to compress this spring from a length of 0.5m to a length of 0.3m</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How much would it take to compress it from 0.4m to 0.2m? (The same distance…)</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endParaRPr>
          </a:p>
          <a:p>
            <a:pPr marL="0" indent="0" algn="ctr">
              <a:buNone/>
            </a:pPr>
            <a:endParaRPr lang="en-GB" sz="1400" dirty="0">
              <a:latin typeface="Comic Sans MS" pitchFamily="66" charset="0"/>
            </a:endParaRPr>
          </a:p>
        </p:txBody>
      </p:sp>
      <p:pic>
        <p:nvPicPr>
          <p:cNvPr id="5" name="Picture 6" descr="http://www.ux1.eiu.edu/~cfadd/1150-05/06Applications/Images/spring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34" y="809"/>
            <a:ext cx="1156661" cy="6277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5" name="TextBox 44"/>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086600" y="0"/>
                <a:ext cx="1219200" cy="58644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𝐸𝑃𝐸</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b="0" i="1" smtClean="0">
                              <a:latin typeface="Cambria Math"/>
                            </a:rPr>
                            <m:t>λ</m:t>
                          </m:r>
                          <m:sSup>
                            <m:sSupPr>
                              <m:ctrlPr>
                                <a:rPr lang="el-GR" sz="1600" b="0" i="1" smtClean="0">
                                  <a:latin typeface="Cambria Math" panose="02040503050406030204" pitchFamily="18" charset="0"/>
                                </a:rPr>
                              </m:ctrlPr>
                            </m:sSupPr>
                            <m:e>
                              <m:r>
                                <a:rPr lang="en-GB" sz="1600" b="0" i="1" smtClean="0">
                                  <a:latin typeface="Cambria Math"/>
                                </a:rPr>
                                <m:t>𝑥</m:t>
                              </m:r>
                            </m:e>
                            <m:sup>
                              <m:r>
                                <a:rPr lang="en-GB" sz="1600" b="0" i="1" smtClean="0">
                                  <a:latin typeface="Cambria Math"/>
                                </a:rPr>
                                <m:t>2</m:t>
                              </m:r>
                            </m:sup>
                          </m:sSup>
                        </m:num>
                        <m:den>
                          <m:r>
                            <a:rPr lang="en-GB" sz="1600" b="0" i="1" smtClean="0">
                              <a:latin typeface="Cambria Math"/>
                            </a:rPr>
                            <m:t>2</m:t>
                          </m:r>
                          <m:r>
                            <a:rPr lang="en-GB" sz="1600" b="0" i="1" smtClean="0">
                              <a:latin typeface="Cambria Math"/>
                            </a:rPr>
                            <m:t>𝑙</m:t>
                          </m:r>
                        </m:den>
                      </m:f>
                    </m:oMath>
                  </m:oMathPara>
                </a14:m>
                <a:endParaRPr lang="en-GB" sz="1600" dirty="0"/>
              </a:p>
            </p:txBody>
          </p:sp>
        </mc:Choice>
        <mc:Fallback xmlns="">
          <p:sp>
            <p:nvSpPr>
              <p:cNvPr id="25" name="TextBox 24"/>
              <p:cNvSpPr txBox="1">
                <a:spLocks noRot="1" noChangeAspect="1" noMove="1" noResize="1" noEditPoints="1" noAdjustHandles="1" noChangeArrowheads="1" noChangeShapeType="1" noTextEdit="1"/>
              </p:cNvSpPr>
              <p:nvPr/>
            </p:nvSpPr>
            <p:spPr>
              <a:xfrm>
                <a:off x="7086600" y="0"/>
                <a:ext cx="1219200" cy="586443"/>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p:grpSp>
        <p:nvGrpSpPr>
          <p:cNvPr id="50" name="Group 49"/>
          <p:cNvGrpSpPr/>
          <p:nvPr/>
        </p:nvGrpSpPr>
        <p:grpSpPr>
          <a:xfrm>
            <a:off x="3505200" y="1676400"/>
            <a:ext cx="1676400" cy="461665"/>
            <a:chOff x="3505200" y="1676400"/>
            <a:chExt cx="1676400" cy="461665"/>
          </a:xfrm>
        </p:grpSpPr>
        <mc:AlternateContent xmlns:mc="http://schemas.openxmlformats.org/markup-compatibility/2006" xmlns:a14="http://schemas.microsoft.com/office/drawing/2010/main">
          <mc:Choice Requires="a14">
            <p:sp>
              <p:nvSpPr>
                <p:cNvPr id="51" name="TextBox 50"/>
                <p:cNvSpPr txBox="1"/>
                <p:nvPr/>
              </p:nvSpPr>
              <p:spPr>
                <a:xfrm>
                  <a:off x="3505200" y="16764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0.4</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0.2</m:t>
                        </m:r>
                        <m:r>
                          <a:rPr lang="en-GB" sz="1200" b="0" i="1" smtClean="0">
                            <a:latin typeface="Cambria Math"/>
                          </a:rPr>
                          <m:t>𝑚</m:t>
                        </m:r>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3505200" y="1676400"/>
                  <a:ext cx="1524000" cy="46166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800600" y="17526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4800600" y="1752600"/>
                  <a:ext cx="381000" cy="307777"/>
                </a:xfrm>
                <a:prstGeom prst="rect">
                  <a:avLst/>
                </a:prstGeom>
                <a:blipFill rotWithShape="1">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3" name="TextBox 52"/>
              <p:cNvSpPr txBox="1"/>
              <p:nvPr/>
            </p:nvSpPr>
            <p:spPr>
              <a:xfrm>
                <a:off x="5029200" y="16764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r>
                        <a:rPr lang="en-GB" sz="1200" b="0" i="0" smtClean="0">
                          <a:latin typeface="Cambria Math"/>
                        </a:rPr>
                        <m:t> </m:t>
                      </m:r>
                    </m:oMath>
                  </m:oMathPara>
                </a14:m>
                <a:endParaRPr lang="en-GB" sz="1200" b="0" i="0"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0.6</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0.2</m:t>
                      </m:r>
                      <m:r>
                        <a:rPr lang="en-GB" sz="1200" b="0" i="1" smtClean="0">
                          <a:latin typeface="Cambria Math"/>
                        </a:rPr>
                        <m:t>𝑚</m:t>
                      </m:r>
                    </m:oMath>
                  </m:oMathPara>
                </a14:m>
                <a:endParaRPr lang="en-GB" sz="1200" b="0" i="1" dirty="0"/>
              </a:p>
            </p:txBody>
          </p:sp>
        </mc:Choice>
        <mc:Fallback xmlns="">
          <p:sp>
            <p:nvSpPr>
              <p:cNvPr id="53" name="TextBox 52"/>
              <p:cNvSpPr txBox="1">
                <a:spLocks noRot="1" noChangeAspect="1" noMove="1" noResize="1" noEditPoints="1" noAdjustHandles="1" noChangeArrowheads="1" noChangeShapeType="1" noTextEdit="1"/>
              </p:cNvSpPr>
              <p:nvPr/>
            </p:nvSpPr>
            <p:spPr>
              <a:xfrm>
                <a:off x="5029200" y="1676400"/>
                <a:ext cx="1524000" cy="461665"/>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324600" y="1752600"/>
                <a:ext cx="4572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b="0" dirty="0"/>
              </a:p>
            </p:txBody>
          </p:sp>
        </mc:Choice>
        <mc:Fallback xmlns="">
          <p:sp>
            <p:nvSpPr>
              <p:cNvPr id="54" name="TextBox 53"/>
              <p:cNvSpPr txBox="1">
                <a:spLocks noRot="1" noChangeAspect="1" noMove="1" noResize="1" noEditPoints="1" noAdjustHandles="1" noChangeArrowheads="1" noChangeShapeType="1" noTextEdit="1"/>
              </p:cNvSpPr>
              <p:nvPr/>
            </p:nvSpPr>
            <p:spPr>
              <a:xfrm>
                <a:off x="6324600" y="1752600"/>
                <a:ext cx="457200" cy="307777"/>
              </a:xfrm>
              <a:prstGeom prst="rect">
                <a:avLst/>
              </a:prstGeom>
              <a:blipFill rotWithShape="1">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6553200" y="16764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r>
                        <a:rPr lang="en-GB" sz="1200" b="0" i="0" smtClean="0">
                          <a:latin typeface="Cambria Math"/>
                        </a:rPr>
                        <m:t> </m:t>
                      </m:r>
                    </m:oMath>
                  </m:oMathPara>
                </a14:m>
                <a:endParaRPr lang="en-GB" sz="1200" b="0" i="0"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0.6</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0.4</m:t>
                      </m:r>
                      <m:r>
                        <a:rPr lang="en-GB" sz="1200" b="0" i="1" smtClean="0">
                          <a:latin typeface="Cambria Math"/>
                        </a:rPr>
                        <m:t>𝑚</m:t>
                      </m:r>
                    </m:oMath>
                  </m:oMathPara>
                </a14:m>
                <a:endParaRPr lang="en-GB" sz="1200" b="0" i="1" dirty="0"/>
              </a:p>
            </p:txBody>
          </p:sp>
        </mc:Choice>
        <mc:Fallback xmlns="">
          <p:sp>
            <p:nvSpPr>
              <p:cNvPr id="55" name="TextBox 54"/>
              <p:cNvSpPr txBox="1">
                <a:spLocks noRot="1" noChangeAspect="1" noMove="1" noResize="1" noEditPoints="1" noAdjustHandles="1" noChangeArrowheads="1" noChangeShapeType="1" noTextEdit="1"/>
              </p:cNvSpPr>
              <p:nvPr/>
            </p:nvSpPr>
            <p:spPr>
              <a:xfrm>
                <a:off x="6553200" y="1676400"/>
                <a:ext cx="1524000" cy="461665"/>
              </a:xfrm>
              <a:prstGeom prst="rect">
                <a:avLst/>
              </a:prstGeom>
              <a:blipFill rotWithShape="1">
                <a:blip r:embed="rId11"/>
                <a:stretch>
                  <a:fillRect/>
                </a:stretch>
              </a:blipFill>
            </p:spPr>
            <p:txBody>
              <a:bodyPr/>
              <a:lstStyle/>
              <a:p>
                <a:r>
                  <a:rPr lang="en-GB">
                    <a:noFill/>
                  </a:rPr>
                  <a:t> </a:t>
                </a:r>
              </a:p>
            </p:txBody>
          </p:sp>
        </mc:Fallback>
      </mc:AlternateContent>
      <p:grpSp>
        <p:nvGrpSpPr>
          <p:cNvPr id="56" name="Group 55"/>
          <p:cNvGrpSpPr/>
          <p:nvPr/>
        </p:nvGrpSpPr>
        <p:grpSpPr>
          <a:xfrm>
            <a:off x="3505200" y="2438400"/>
            <a:ext cx="1676400" cy="461665"/>
            <a:chOff x="3505200" y="2438400"/>
            <a:chExt cx="1676400" cy="461665"/>
          </a:xfrm>
        </p:grpSpPr>
        <mc:AlternateContent xmlns:mc="http://schemas.openxmlformats.org/markup-compatibility/2006" xmlns:a14="http://schemas.microsoft.com/office/drawing/2010/main">
          <mc:Choice Requires="a14">
            <p:sp>
              <p:nvSpPr>
                <p:cNvPr id="64" name="TextBox 63"/>
                <p:cNvSpPr txBox="1"/>
                <p:nvPr/>
              </p:nvSpPr>
              <p:spPr>
                <a:xfrm>
                  <a:off x="3505200" y="24384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0.4</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0.2</m:t>
                        </m:r>
                        <m:r>
                          <a:rPr lang="en-GB" sz="1200" b="0" i="1" smtClean="0">
                            <a:latin typeface="Cambria Math"/>
                          </a:rPr>
                          <m:t>𝑚</m:t>
                        </m:r>
                      </m:oMath>
                    </m:oMathPara>
                  </a14:m>
                  <a:endParaRPr lang="en-GB"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3505200" y="2438400"/>
                  <a:ext cx="1524000" cy="46166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4800600" y="25146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4800600" y="2514600"/>
                  <a:ext cx="381000" cy="307777"/>
                </a:xfrm>
                <a:prstGeom prst="rect">
                  <a:avLst/>
                </a:prstGeom>
                <a:blipFill rotWithShape="1">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66" name="TextBox 65"/>
              <p:cNvSpPr txBox="1"/>
              <p:nvPr/>
            </p:nvSpPr>
            <p:spPr>
              <a:xfrm>
                <a:off x="5029200" y="2362200"/>
                <a:ext cx="685800" cy="52770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m:rPr>
                              <m:sty m:val="p"/>
                            </m:rPr>
                            <a:rPr lang="el-GR" sz="1400" b="0" i="1" smtClean="0">
                              <a:latin typeface="Cambria Math"/>
                            </a:rPr>
                            <m:t>λ</m:t>
                          </m:r>
                          <m:sSubSup>
                            <m:sSubSupPr>
                              <m:ctrlPr>
                                <a:rPr lang="el-GR" sz="1400" b="0" i="1" smtClean="0">
                                  <a:latin typeface="Cambria Math" panose="02040503050406030204" pitchFamily="18" charset="0"/>
                                </a:rPr>
                              </m:ctrlPr>
                            </m:sSubSupPr>
                            <m:e>
                              <m:r>
                                <a:rPr lang="en-GB" sz="1400" b="0" i="1" smtClean="0">
                                  <a:latin typeface="Cambria Math"/>
                                </a:rPr>
                                <m:t>𝑥</m:t>
                              </m:r>
                            </m:e>
                            <m:sub>
                              <m:r>
                                <a:rPr lang="en-GB" sz="1400" b="0" i="1" smtClean="0">
                                  <a:latin typeface="Cambria Math"/>
                                </a:rPr>
                                <m:t>1</m:t>
                              </m:r>
                            </m:sub>
                            <m:sup>
                              <m:r>
                                <a:rPr lang="en-GB" sz="1400" b="0" i="1" smtClean="0">
                                  <a:latin typeface="Cambria Math"/>
                                </a:rPr>
                                <m:t>2</m:t>
                              </m:r>
                            </m:sup>
                          </m:sSubSup>
                        </m:num>
                        <m:den>
                          <m:r>
                            <a:rPr lang="en-GB" sz="1400" b="0" i="1" smtClean="0">
                              <a:latin typeface="Cambria Math"/>
                            </a:rPr>
                            <m:t>2</m:t>
                          </m:r>
                          <m:r>
                            <a:rPr lang="en-GB" sz="1400" b="0" i="1" smtClean="0">
                              <a:latin typeface="Cambria Math"/>
                            </a:rPr>
                            <m:t>𝑙</m:t>
                          </m:r>
                        </m:den>
                      </m:f>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5029200" y="2362200"/>
                <a:ext cx="685800" cy="527709"/>
              </a:xfrm>
              <a:prstGeom prst="rect">
                <a:avLst/>
              </a:prstGeom>
              <a:blipFill rotWithShape="1">
                <a:blip r:embed="rId12"/>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5715000" y="2362200"/>
                <a:ext cx="685800" cy="52770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m:rPr>
                              <m:sty m:val="p"/>
                            </m:rPr>
                            <a:rPr lang="el-GR" sz="1400" b="0" i="1" smtClean="0">
                              <a:latin typeface="Cambria Math"/>
                            </a:rPr>
                            <m:t>λ</m:t>
                          </m:r>
                          <m:sSubSup>
                            <m:sSubSupPr>
                              <m:ctrlPr>
                                <a:rPr lang="el-GR" sz="1400" b="0" i="1" smtClean="0">
                                  <a:latin typeface="Cambria Math" panose="02040503050406030204" pitchFamily="18" charset="0"/>
                                </a:rPr>
                              </m:ctrlPr>
                            </m:sSubSupPr>
                            <m:e>
                              <m:r>
                                <a:rPr lang="en-GB" sz="1400" b="0" i="1" smtClean="0">
                                  <a:latin typeface="Cambria Math"/>
                                </a:rPr>
                                <m:t>𝑥</m:t>
                              </m:r>
                            </m:e>
                            <m:sub>
                              <m:r>
                                <a:rPr lang="en-GB" sz="1400" b="0" i="1" smtClean="0">
                                  <a:latin typeface="Cambria Math"/>
                                </a:rPr>
                                <m:t>2</m:t>
                              </m:r>
                            </m:sub>
                            <m:sup>
                              <m:r>
                                <a:rPr lang="en-GB" sz="1400" b="0" i="1" smtClean="0">
                                  <a:latin typeface="Cambria Math"/>
                                </a:rPr>
                                <m:t>2</m:t>
                              </m:r>
                            </m:sup>
                          </m:sSubSup>
                        </m:num>
                        <m:den>
                          <m:r>
                            <a:rPr lang="en-GB" sz="1400" b="0" i="1" smtClean="0">
                              <a:latin typeface="Cambria Math"/>
                            </a:rPr>
                            <m:t>2</m:t>
                          </m:r>
                          <m:r>
                            <a:rPr lang="en-GB" sz="1400" b="0" i="1" smtClean="0">
                              <a:latin typeface="Cambria Math"/>
                            </a:rPr>
                            <m:t>𝑙</m:t>
                          </m:r>
                        </m:den>
                      </m:f>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5715000" y="2362200"/>
                <a:ext cx="685800" cy="527709"/>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5486400" y="2514600"/>
                <a:ext cx="4572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b="0" dirty="0"/>
              </a:p>
            </p:txBody>
          </p:sp>
        </mc:Choice>
        <mc:Fallback xmlns="">
          <p:sp>
            <p:nvSpPr>
              <p:cNvPr id="68" name="TextBox 67"/>
              <p:cNvSpPr txBox="1">
                <a:spLocks noRot="1" noChangeAspect="1" noMove="1" noResize="1" noEditPoints="1" noAdjustHandles="1" noChangeArrowheads="1" noChangeShapeType="1" noTextEdit="1"/>
              </p:cNvSpPr>
              <p:nvPr/>
            </p:nvSpPr>
            <p:spPr>
              <a:xfrm>
                <a:off x="5486400" y="2514600"/>
                <a:ext cx="457200" cy="307777"/>
              </a:xfrm>
              <a:prstGeom prst="rect">
                <a:avLst/>
              </a:prstGeom>
              <a:blipFill rotWithShape="1">
                <a:blip r:embed="rId10"/>
                <a:stretch>
                  <a:fillRect/>
                </a:stretch>
              </a:blipFill>
            </p:spPr>
            <p:txBody>
              <a:bodyPr/>
              <a:lstStyle/>
              <a:p>
                <a:r>
                  <a:rPr lang="en-GB">
                    <a:noFill/>
                  </a:rPr>
                  <a:t> </a:t>
                </a:r>
              </a:p>
            </p:txBody>
          </p:sp>
        </mc:Fallback>
      </mc:AlternateContent>
      <p:grpSp>
        <p:nvGrpSpPr>
          <p:cNvPr id="69" name="Group 68"/>
          <p:cNvGrpSpPr/>
          <p:nvPr/>
        </p:nvGrpSpPr>
        <p:grpSpPr>
          <a:xfrm>
            <a:off x="3505200" y="3124200"/>
            <a:ext cx="1676400" cy="461665"/>
            <a:chOff x="3505200" y="3124200"/>
            <a:chExt cx="1676400" cy="461665"/>
          </a:xfrm>
        </p:grpSpPr>
        <mc:AlternateContent xmlns:mc="http://schemas.openxmlformats.org/markup-compatibility/2006" xmlns:a14="http://schemas.microsoft.com/office/drawing/2010/main">
          <mc:Choice Requires="a14">
            <p:sp>
              <p:nvSpPr>
                <p:cNvPr id="70" name="TextBox 69"/>
                <p:cNvSpPr txBox="1"/>
                <p:nvPr/>
              </p:nvSpPr>
              <p:spPr>
                <a:xfrm>
                  <a:off x="3505200" y="31242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0.4</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0.2</m:t>
                        </m:r>
                        <m:r>
                          <a:rPr lang="en-GB" sz="1200" b="0" i="1" smtClean="0">
                            <a:latin typeface="Cambria Math"/>
                          </a:rPr>
                          <m:t>𝑚</m:t>
                        </m:r>
                      </m:oMath>
                    </m:oMathPara>
                  </a14:m>
                  <a:endParaRPr lang="en-GB" sz="1200" dirty="0"/>
                </a:p>
              </p:txBody>
            </p:sp>
          </mc:Choice>
          <mc:Fallback xmlns="">
            <p:sp>
              <p:nvSpPr>
                <p:cNvPr id="70" name="TextBox 69"/>
                <p:cNvSpPr txBox="1">
                  <a:spLocks noRot="1" noChangeAspect="1" noMove="1" noResize="1" noEditPoints="1" noAdjustHandles="1" noChangeArrowheads="1" noChangeShapeType="1" noTextEdit="1"/>
                </p:cNvSpPr>
                <p:nvPr/>
              </p:nvSpPr>
              <p:spPr>
                <a:xfrm>
                  <a:off x="3505200" y="3124200"/>
                  <a:ext cx="1524000" cy="461665"/>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4800600" y="32004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4800600" y="3200400"/>
                  <a:ext cx="381000" cy="307777"/>
                </a:xfrm>
                <a:prstGeom prst="rect">
                  <a:avLst/>
                </a:prstGeom>
                <a:blipFill rotWithShape="1">
                  <a:blip r:embed="rId1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72" name="TextBox 71"/>
              <p:cNvSpPr txBox="1"/>
              <p:nvPr/>
            </p:nvSpPr>
            <p:spPr>
              <a:xfrm>
                <a:off x="5029200" y="3048000"/>
                <a:ext cx="1219200" cy="56278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(10)</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0.4</m:t>
                                  </m:r>
                                </m:e>
                              </m:d>
                            </m:e>
                            <m:sup>
                              <m:r>
                                <a:rPr lang="en-GB" sz="1400" b="0" i="1" smtClean="0">
                                  <a:latin typeface="Cambria Math"/>
                                </a:rPr>
                                <m:t>2</m:t>
                              </m:r>
                            </m:sup>
                          </m:sSup>
                          <m:r>
                            <a:rPr lang="el-GR" sz="1400" b="0" i="1" smtClean="0">
                              <a:latin typeface="Cambria Math"/>
                            </a:rPr>
                            <m:t> </m:t>
                          </m:r>
                        </m:num>
                        <m:den>
                          <m:r>
                            <a:rPr lang="en-GB" sz="1400" b="0" i="1" smtClean="0">
                              <a:latin typeface="Cambria Math"/>
                            </a:rPr>
                            <m:t>2(0.6)</m:t>
                          </m:r>
                        </m:den>
                      </m:f>
                    </m:oMath>
                  </m:oMathPara>
                </a14:m>
                <a:endParaRPr lang="en-GB" sz="1400" dirty="0"/>
              </a:p>
            </p:txBody>
          </p:sp>
        </mc:Choice>
        <mc:Fallback xmlns="">
          <p:sp>
            <p:nvSpPr>
              <p:cNvPr id="72" name="TextBox 71"/>
              <p:cNvSpPr txBox="1">
                <a:spLocks noRot="1" noChangeAspect="1" noMove="1" noResize="1" noEditPoints="1" noAdjustHandles="1" noChangeArrowheads="1" noChangeShapeType="1" noTextEdit="1"/>
              </p:cNvSpPr>
              <p:nvPr/>
            </p:nvSpPr>
            <p:spPr>
              <a:xfrm>
                <a:off x="5029200" y="3048000"/>
                <a:ext cx="1219200" cy="562783"/>
              </a:xfrm>
              <a:prstGeom prst="rect">
                <a:avLst/>
              </a:prstGeom>
              <a:blipFill rotWithShape="1">
                <a:blip r:embed="rId1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6248400" y="3048000"/>
                <a:ext cx="1219200" cy="56278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(10)</m:t>
                          </m:r>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0.2</m:t>
                                  </m:r>
                                </m:e>
                              </m:d>
                            </m:e>
                            <m:sup>
                              <m:r>
                                <a:rPr lang="en-GB" sz="1400" b="0" i="1" smtClean="0">
                                  <a:latin typeface="Cambria Math"/>
                                </a:rPr>
                                <m:t>2</m:t>
                              </m:r>
                            </m:sup>
                          </m:sSup>
                          <m:r>
                            <a:rPr lang="el-GR" sz="1400" b="0" i="1" smtClean="0">
                              <a:latin typeface="Cambria Math"/>
                            </a:rPr>
                            <m:t> </m:t>
                          </m:r>
                        </m:num>
                        <m:den>
                          <m:r>
                            <a:rPr lang="en-GB" sz="1400" b="0" i="1" smtClean="0">
                              <a:latin typeface="Cambria Math"/>
                            </a:rPr>
                            <m:t>2(0.6)</m:t>
                          </m:r>
                        </m:den>
                      </m:f>
                    </m:oMath>
                  </m:oMathPara>
                </a14:m>
                <a:endParaRPr lang="en-GB" sz="1400" dirty="0"/>
              </a:p>
            </p:txBody>
          </p:sp>
        </mc:Choice>
        <mc:Fallback xmlns="">
          <p:sp>
            <p:nvSpPr>
              <p:cNvPr id="73" name="TextBox 72"/>
              <p:cNvSpPr txBox="1">
                <a:spLocks noRot="1" noChangeAspect="1" noMove="1" noResize="1" noEditPoints="1" noAdjustHandles="1" noChangeArrowheads="1" noChangeShapeType="1" noTextEdit="1"/>
              </p:cNvSpPr>
              <p:nvPr/>
            </p:nvSpPr>
            <p:spPr>
              <a:xfrm>
                <a:off x="6248400" y="3048000"/>
                <a:ext cx="1219200" cy="562783"/>
              </a:xfrm>
              <a:prstGeom prst="rect">
                <a:avLst/>
              </a:prstGeom>
              <a:blipFill rotWithShape="1">
                <a:blip r:embed="rId1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6019800" y="3200400"/>
                <a:ext cx="4572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b="0" dirty="0"/>
              </a:p>
            </p:txBody>
          </p:sp>
        </mc:Choice>
        <mc:Fallback xmlns="">
          <p:sp>
            <p:nvSpPr>
              <p:cNvPr id="74" name="TextBox 73"/>
              <p:cNvSpPr txBox="1">
                <a:spLocks noRot="1" noChangeAspect="1" noMove="1" noResize="1" noEditPoints="1" noAdjustHandles="1" noChangeArrowheads="1" noChangeShapeType="1" noTextEdit="1"/>
              </p:cNvSpPr>
              <p:nvPr/>
            </p:nvSpPr>
            <p:spPr>
              <a:xfrm>
                <a:off x="6019800" y="3200400"/>
                <a:ext cx="457200" cy="307777"/>
              </a:xfrm>
              <a:prstGeom prst="rect">
                <a:avLst/>
              </a:prstGeom>
              <a:blipFill rotWithShape="1">
                <a:blip r:embed="rId18"/>
                <a:stretch>
                  <a:fillRect/>
                </a:stretch>
              </a:blipFill>
            </p:spPr>
            <p:txBody>
              <a:bodyPr/>
              <a:lstStyle/>
              <a:p>
                <a:r>
                  <a:rPr lang="en-GB">
                    <a:noFill/>
                  </a:rPr>
                  <a:t> </a:t>
                </a:r>
              </a:p>
            </p:txBody>
          </p:sp>
        </mc:Fallback>
      </mc:AlternateContent>
      <p:sp>
        <p:nvSpPr>
          <p:cNvPr id="75" name="Arc 74"/>
          <p:cNvSpPr/>
          <p:nvPr/>
        </p:nvSpPr>
        <p:spPr>
          <a:xfrm>
            <a:off x="7696200" y="19812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TextBox 75"/>
          <p:cNvSpPr txBox="1"/>
          <p:nvPr/>
        </p:nvSpPr>
        <p:spPr>
          <a:xfrm>
            <a:off x="7924800" y="1676400"/>
            <a:ext cx="1295400" cy="120032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Use the new formula, x</a:t>
            </a:r>
            <a:r>
              <a:rPr lang="en-GB" sz="1200" baseline="-25000" dirty="0">
                <a:solidFill>
                  <a:srgbClr val="FF0000"/>
                </a:solidFill>
                <a:latin typeface="Comic Sans MS" panose="030F0702030302020204" pitchFamily="66" charset="0"/>
              </a:rPr>
              <a:t>1</a:t>
            </a:r>
            <a:r>
              <a:rPr lang="en-GB" sz="1200" dirty="0">
                <a:solidFill>
                  <a:srgbClr val="FF0000"/>
                </a:solidFill>
                <a:latin typeface="Comic Sans MS" panose="030F0702030302020204" pitchFamily="66" charset="0"/>
              </a:rPr>
              <a:t> and x</a:t>
            </a:r>
            <a:r>
              <a:rPr lang="en-GB" sz="1200" baseline="-25000" dirty="0">
                <a:solidFill>
                  <a:srgbClr val="FF0000"/>
                </a:solidFill>
                <a:latin typeface="Comic Sans MS" panose="030F0702030302020204" pitchFamily="66" charset="0"/>
              </a:rPr>
              <a:t>2</a:t>
            </a:r>
            <a:r>
              <a:rPr lang="en-GB" sz="1200" dirty="0">
                <a:solidFill>
                  <a:srgbClr val="FF0000"/>
                </a:solidFill>
                <a:latin typeface="Comic Sans MS" panose="030F0702030302020204" pitchFamily="66" charset="0"/>
              </a:rPr>
              <a:t> can represent the different extensions</a:t>
            </a:r>
          </a:p>
        </p:txBody>
      </p:sp>
      <p:sp>
        <p:nvSpPr>
          <p:cNvPr id="77" name="Arc 76"/>
          <p:cNvSpPr/>
          <p:nvPr/>
        </p:nvSpPr>
        <p:spPr>
          <a:xfrm>
            <a:off x="7239000" y="26670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8" name="TextBox 77"/>
          <p:cNvSpPr txBox="1"/>
          <p:nvPr/>
        </p:nvSpPr>
        <p:spPr>
          <a:xfrm>
            <a:off x="7467600" y="2895600"/>
            <a:ext cx="12954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a:t>
            </a:r>
          </a:p>
        </p:txBody>
      </p:sp>
      <p:grpSp>
        <p:nvGrpSpPr>
          <p:cNvPr id="79" name="Group 78"/>
          <p:cNvGrpSpPr/>
          <p:nvPr/>
        </p:nvGrpSpPr>
        <p:grpSpPr>
          <a:xfrm>
            <a:off x="3505200" y="3810000"/>
            <a:ext cx="1676400" cy="461665"/>
            <a:chOff x="3505200" y="3810000"/>
            <a:chExt cx="1676400" cy="461665"/>
          </a:xfrm>
        </p:grpSpPr>
        <mc:AlternateContent xmlns:mc="http://schemas.openxmlformats.org/markup-compatibility/2006" xmlns:a14="http://schemas.microsoft.com/office/drawing/2010/main">
          <mc:Choice Requires="a14">
            <p:sp>
              <p:nvSpPr>
                <p:cNvPr id="80" name="TextBox 79"/>
                <p:cNvSpPr txBox="1"/>
                <p:nvPr/>
              </p:nvSpPr>
              <p:spPr>
                <a:xfrm>
                  <a:off x="3505200" y="38100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0.4</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0.2</m:t>
                        </m:r>
                        <m:r>
                          <a:rPr lang="en-GB" sz="1200" b="0" i="1" smtClean="0">
                            <a:latin typeface="Cambria Math"/>
                          </a:rPr>
                          <m:t>𝑚</m:t>
                        </m:r>
                      </m:oMath>
                    </m:oMathPara>
                  </a14:m>
                  <a:endParaRPr lang="en-GB" sz="1200" dirty="0"/>
                </a:p>
              </p:txBody>
            </p:sp>
          </mc:Choice>
          <mc:Fallback xmlns="">
            <p:sp>
              <p:nvSpPr>
                <p:cNvPr id="80" name="TextBox 79"/>
                <p:cNvSpPr txBox="1">
                  <a:spLocks noRot="1" noChangeAspect="1" noMove="1" noResize="1" noEditPoints="1" noAdjustHandles="1" noChangeArrowheads="1" noChangeShapeType="1" noTextEdit="1"/>
                </p:cNvSpPr>
                <p:nvPr/>
              </p:nvSpPr>
              <p:spPr>
                <a:xfrm>
                  <a:off x="3505200" y="3810000"/>
                  <a:ext cx="1524000" cy="461665"/>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4800600" y="38862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81" name="TextBox 80"/>
                <p:cNvSpPr txBox="1">
                  <a:spLocks noRot="1" noChangeAspect="1" noMove="1" noResize="1" noEditPoints="1" noAdjustHandles="1" noChangeArrowheads="1" noChangeShapeType="1" noTextEdit="1"/>
                </p:cNvSpPr>
                <p:nvPr/>
              </p:nvSpPr>
              <p:spPr>
                <a:xfrm>
                  <a:off x="4800600" y="3886200"/>
                  <a:ext cx="381000" cy="307777"/>
                </a:xfrm>
                <a:prstGeom prst="rect">
                  <a:avLst/>
                </a:prstGeom>
                <a:blipFill rotWithShape="1">
                  <a:blip r:embed="rId8"/>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82" name="TextBox 81"/>
              <p:cNvSpPr txBox="1"/>
              <p:nvPr/>
            </p:nvSpPr>
            <p:spPr>
              <a:xfrm>
                <a:off x="4876800" y="3810000"/>
                <a:ext cx="1066800" cy="51424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4</m:t>
                          </m:r>
                        </m:num>
                        <m:den>
                          <m:r>
                            <a:rPr lang="en-GB" sz="1400" b="0" i="1" smtClean="0">
                              <a:latin typeface="Cambria Math"/>
                            </a:rPr>
                            <m:t>3</m:t>
                          </m:r>
                        </m:den>
                      </m:f>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3</m:t>
                          </m:r>
                        </m:den>
                      </m:f>
                    </m:oMath>
                  </m:oMathPara>
                </a14:m>
                <a:endParaRPr lang="en-GB" sz="1400" dirty="0"/>
              </a:p>
            </p:txBody>
          </p:sp>
        </mc:Choice>
        <mc:Fallback xmlns="">
          <p:sp>
            <p:nvSpPr>
              <p:cNvPr id="82" name="TextBox 81"/>
              <p:cNvSpPr txBox="1">
                <a:spLocks noRot="1" noChangeAspect="1" noMove="1" noResize="1" noEditPoints="1" noAdjustHandles="1" noChangeArrowheads="1" noChangeShapeType="1" noTextEdit="1"/>
              </p:cNvSpPr>
              <p:nvPr/>
            </p:nvSpPr>
            <p:spPr>
              <a:xfrm>
                <a:off x="4876800" y="3810000"/>
                <a:ext cx="1066800" cy="514243"/>
              </a:xfrm>
              <a:prstGeom prst="rect">
                <a:avLst/>
              </a:prstGeom>
              <a:blipFill rotWithShape="1">
                <a:blip r:embed="rId19"/>
                <a:stretch>
                  <a:fillRect/>
                </a:stretch>
              </a:blipFill>
              <a:ln w="25400">
                <a:noFill/>
              </a:ln>
            </p:spPr>
            <p:txBody>
              <a:bodyPr/>
              <a:lstStyle/>
              <a:p>
                <a:r>
                  <a:rPr lang="en-GB">
                    <a:noFill/>
                  </a:rPr>
                  <a:t> </a:t>
                </a:r>
              </a:p>
            </p:txBody>
          </p:sp>
        </mc:Fallback>
      </mc:AlternateContent>
      <p:grpSp>
        <p:nvGrpSpPr>
          <p:cNvPr id="83" name="Group 82"/>
          <p:cNvGrpSpPr/>
          <p:nvPr/>
        </p:nvGrpSpPr>
        <p:grpSpPr>
          <a:xfrm>
            <a:off x="3505200" y="4495800"/>
            <a:ext cx="1676400" cy="461665"/>
            <a:chOff x="3505200" y="4495800"/>
            <a:chExt cx="1676400" cy="461665"/>
          </a:xfrm>
        </p:grpSpPr>
        <mc:AlternateContent xmlns:mc="http://schemas.openxmlformats.org/markup-compatibility/2006" xmlns:a14="http://schemas.microsoft.com/office/drawing/2010/main">
          <mc:Choice Requires="a14">
            <p:sp>
              <p:nvSpPr>
                <p:cNvPr id="84" name="TextBox 83"/>
                <p:cNvSpPr txBox="1"/>
                <p:nvPr/>
              </p:nvSpPr>
              <p:spPr>
                <a:xfrm>
                  <a:off x="3505200" y="4495800"/>
                  <a:ext cx="1524000" cy="4616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𝑓𝑟𝑜𝑚</m:t>
                        </m:r>
                      </m:oMath>
                    </m:oMathPara>
                  </a14:m>
                  <a:endParaRPr lang="en-GB" sz="1200" b="0" i="1" dirty="0">
                    <a:latin typeface="Cambria Math"/>
                  </a:endParaRPr>
                </a:p>
                <a:p>
                  <a:pPr/>
                  <a14:m>
                    <m:oMathPara xmlns:m="http://schemas.openxmlformats.org/officeDocument/2006/math">
                      <m:oMathParaPr>
                        <m:jc m:val="center"/>
                      </m:oMathParaPr>
                      <m:oMath xmlns:m="http://schemas.openxmlformats.org/officeDocument/2006/math">
                        <m:r>
                          <a:rPr lang="en-GB" sz="1200" b="0" i="1" smtClean="0">
                            <a:latin typeface="Cambria Math"/>
                          </a:rPr>
                          <m:t> 0.4</m:t>
                        </m:r>
                        <m:r>
                          <a:rPr lang="en-GB" sz="1200" b="0" i="1" smtClean="0">
                            <a:latin typeface="Cambria Math"/>
                          </a:rPr>
                          <m:t>𝑚</m:t>
                        </m:r>
                        <m:r>
                          <a:rPr lang="en-GB" sz="1200" b="0" i="1" smtClean="0">
                            <a:latin typeface="Cambria Math"/>
                          </a:rPr>
                          <m:t> </m:t>
                        </m:r>
                        <m:r>
                          <a:rPr lang="en-GB" sz="1200" b="0" i="1" smtClean="0">
                            <a:latin typeface="Cambria Math"/>
                          </a:rPr>
                          <m:t>𝑡𝑜</m:t>
                        </m:r>
                        <m:r>
                          <a:rPr lang="en-GB" sz="1200" b="0" i="1" smtClean="0">
                            <a:latin typeface="Cambria Math"/>
                          </a:rPr>
                          <m:t> 0.2</m:t>
                        </m:r>
                        <m:r>
                          <a:rPr lang="en-GB" sz="1200" b="0" i="1" smtClean="0">
                            <a:latin typeface="Cambria Math"/>
                          </a:rPr>
                          <m:t>𝑚</m:t>
                        </m:r>
                      </m:oMath>
                    </m:oMathPara>
                  </a14:m>
                  <a:endParaRPr lang="en-GB" sz="1200" dirty="0"/>
                </a:p>
              </p:txBody>
            </p:sp>
          </mc:Choice>
          <mc:Fallback xmlns="">
            <p:sp>
              <p:nvSpPr>
                <p:cNvPr id="84" name="TextBox 83"/>
                <p:cNvSpPr txBox="1">
                  <a:spLocks noRot="1" noChangeAspect="1" noMove="1" noResize="1" noEditPoints="1" noAdjustHandles="1" noChangeArrowheads="1" noChangeShapeType="1" noTextEdit="1"/>
                </p:cNvSpPr>
                <p:nvPr/>
              </p:nvSpPr>
              <p:spPr>
                <a:xfrm>
                  <a:off x="3505200" y="4495800"/>
                  <a:ext cx="1524000" cy="461665"/>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4800600" y="4572000"/>
                  <a:ext cx="381000" cy="307777"/>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400" b="0" i="1" smtClean="0">
                            <a:latin typeface="Cambria Math"/>
                          </a:rPr>
                          <m:t>=</m:t>
                        </m:r>
                      </m:oMath>
                    </m:oMathPara>
                  </a14:m>
                  <a:endParaRPr lang="en-GB" sz="1400" dirty="0"/>
                </a:p>
              </p:txBody>
            </p:sp>
          </mc:Choice>
          <mc:Fallback xmlns="">
            <p:sp>
              <p:nvSpPr>
                <p:cNvPr id="85" name="TextBox 84"/>
                <p:cNvSpPr txBox="1">
                  <a:spLocks noRot="1" noChangeAspect="1" noMove="1" noResize="1" noEditPoints="1" noAdjustHandles="1" noChangeArrowheads="1" noChangeShapeType="1" noTextEdit="1"/>
                </p:cNvSpPr>
                <p:nvPr/>
              </p:nvSpPr>
              <p:spPr>
                <a:xfrm>
                  <a:off x="4800600" y="4572000"/>
                  <a:ext cx="381000" cy="307777"/>
                </a:xfrm>
                <a:prstGeom prst="rect">
                  <a:avLst/>
                </a:prstGeom>
                <a:blipFill rotWithShape="1">
                  <a:blip r:embed="rId15"/>
                  <a:stretch>
                    <a:fillRect/>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86" name="TextBox 85"/>
              <p:cNvSpPr txBox="1"/>
              <p:nvPr/>
            </p:nvSpPr>
            <p:spPr>
              <a:xfrm>
                <a:off x="4953000" y="4572000"/>
                <a:ext cx="762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1</m:t>
                      </m:r>
                      <m:r>
                        <a:rPr lang="en-GB" sz="1400" b="0" i="1" smtClean="0">
                          <a:latin typeface="Cambria Math"/>
                        </a:rPr>
                        <m:t>𝐽</m:t>
                      </m:r>
                    </m:oMath>
                  </m:oMathPara>
                </a14:m>
                <a:endParaRPr lang="en-GB" sz="1400" dirty="0"/>
              </a:p>
            </p:txBody>
          </p:sp>
        </mc:Choice>
        <mc:Fallback xmlns="">
          <p:sp>
            <p:nvSpPr>
              <p:cNvPr id="86" name="TextBox 85"/>
              <p:cNvSpPr txBox="1">
                <a:spLocks noRot="1" noChangeAspect="1" noMove="1" noResize="1" noEditPoints="1" noAdjustHandles="1" noChangeArrowheads="1" noChangeShapeType="1" noTextEdit="1"/>
              </p:cNvSpPr>
              <p:nvPr/>
            </p:nvSpPr>
            <p:spPr>
              <a:xfrm>
                <a:off x="4953000" y="4572000"/>
                <a:ext cx="762000" cy="307777"/>
              </a:xfrm>
              <a:prstGeom prst="rect">
                <a:avLst/>
              </a:prstGeom>
              <a:blipFill rotWithShape="1">
                <a:blip r:embed="rId20"/>
                <a:stretch>
                  <a:fillRect b="-4000"/>
                </a:stretch>
              </a:blipFill>
              <a:ln w="25400">
                <a:noFill/>
              </a:ln>
            </p:spPr>
            <p:txBody>
              <a:bodyPr/>
              <a:lstStyle/>
              <a:p>
                <a:r>
                  <a:rPr lang="en-GB">
                    <a:noFill/>
                  </a:rPr>
                  <a:t> </a:t>
                </a:r>
              </a:p>
            </p:txBody>
          </p:sp>
        </mc:Fallback>
      </mc:AlternateContent>
      <p:sp>
        <p:nvSpPr>
          <p:cNvPr id="87" name="Arc 86"/>
          <p:cNvSpPr/>
          <p:nvPr/>
        </p:nvSpPr>
        <p:spPr>
          <a:xfrm>
            <a:off x="7239000" y="34290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8" name="Arc 87"/>
          <p:cNvSpPr/>
          <p:nvPr/>
        </p:nvSpPr>
        <p:spPr>
          <a:xfrm>
            <a:off x="5715000" y="41148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9" name="TextBox 88"/>
          <p:cNvSpPr txBox="1"/>
          <p:nvPr/>
        </p:nvSpPr>
        <p:spPr>
          <a:xfrm>
            <a:off x="7467600" y="3505200"/>
            <a:ext cx="15240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parts (or do as a whole)</a:t>
            </a:r>
          </a:p>
        </p:txBody>
      </p:sp>
      <p:sp>
        <p:nvSpPr>
          <p:cNvPr id="90" name="TextBox 89"/>
          <p:cNvSpPr txBox="1"/>
          <p:nvPr/>
        </p:nvSpPr>
        <p:spPr>
          <a:xfrm>
            <a:off x="6019800" y="4267200"/>
            <a:ext cx="15240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Calculate/Simplify</a:t>
            </a:r>
          </a:p>
        </p:txBody>
      </p:sp>
      <p:sp>
        <p:nvSpPr>
          <p:cNvPr id="12" name="TextBox 11"/>
          <p:cNvSpPr txBox="1"/>
          <p:nvPr/>
        </p:nvSpPr>
        <p:spPr>
          <a:xfrm>
            <a:off x="3581400" y="5105400"/>
            <a:ext cx="5181600" cy="1569660"/>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Why does it take more energy, even though the distance is the same?</a:t>
            </a:r>
          </a:p>
          <a:p>
            <a:pPr algn="ctr"/>
            <a:endParaRPr lang="en-GB" sz="1200" dirty="0">
              <a:solidFill>
                <a:srgbClr val="FF0000"/>
              </a:solidFill>
              <a:latin typeface="Comic Sans MS" panose="030F0702030302020204" pitchFamily="66" charset="0"/>
            </a:endParaRPr>
          </a:p>
          <a:p>
            <a:pPr marL="285750" indent="-285750" algn="ctr">
              <a:buFont typeface="Wingdings"/>
              <a:buChar char="à"/>
            </a:pPr>
            <a:r>
              <a:rPr lang="en-GB" sz="1200" dirty="0">
                <a:solidFill>
                  <a:srgbClr val="FF0000"/>
                </a:solidFill>
                <a:latin typeface="Comic Sans MS" panose="030F0702030302020204" pitchFamily="66" charset="0"/>
                <a:sym typeface="Wingdings" panose="05000000000000000000" pitchFamily="2" charset="2"/>
              </a:rPr>
              <a:t>It becomes increasingly hard to compress the spring as it gets shorter</a:t>
            </a:r>
          </a:p>
          <a:p>
            <a:pPr marL="285750" indent="-285750" algn="ctr">
              <a:buFont typeface="Wingdings"/>
              <a:buChar char="à"/>
            </a:pPr>
            <a:endParaRPr lang="en-GB" sz="12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200" dirty="0">
                <a:solidFill>
                  <a:srgbClr val="FF0000"/>
                </a:solidFill>
                <a:latin typeface="Comic Sans MS" panose="030F0702030302020204" pitchFamily="66" charset="0"/>
                <a:sym typeface="Wingdings" panose="05000000000000000000" pitchFamily="2" charset="2"/>
              </a:rPr>
              <a:t>Imagine a long jumper trying to improve his leap from 7.5m to 8m. Then a year later, trying to improve from 8m to 8.5m – it is much more difficult!</a:t>
            </a:r>
            <a:endParaRPr lang="en-GB" sz="12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3" name="TextBox 42"/>
              <p:cNvSpPr txBox="1"/>
              <p:nvPr/>
            </p:nvSpPr>
            <p:spPr>
              <a:xfrm>
                <a:off x="8229600" y="589394"/>
                <a:ext cx="914400" cy="307777"/>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m:t>
                      </m:r>
                      <m:r>
                        <a:rPr lang="en-GB" sz="1400" b="0" i="1" smtClean="0">
                          <a:latin typeface="Cambria Math"/>
                        </a:rPr>
                        <m:t>=</m:t>
                      </m:r>
                      <m:r>
                        <a:rPr lang="en-GB" sz="1400" b="0" i="1" smtClean="0">
                          <a:latin typeface="Cambria Math"/>
                        </a:rPr>
                        <m:t>𝐹𝑑</m:t>
                      </m:r>
                    </m:oMath>
                  </m:oMathPara>
                </a14:m>
                <a:endParaRPr lang="en-GB" sz="1400" dirty="0"/>
              </a:p>
            </p:txBody>
          </p:sp>
        </mc:Choice>
        <mc:Fallback xmlns="">
          <p:sp>
            <p:nvSpPr>
              <p:cNvPr id="43" name="TextBox 42"/>
              <p:cNvSpPr txBox="1">
                <a:spLocks noRot="1" noChangeAspect="1" noMove="1" noResize="1" noEditPoints="1" noAdjustHandles="1" noChangeArrowheads="1" noChangeShapeType="1" noTextEdit="1"/>
              </p:cNvSpPr>
              <p:nvPr/>
            </p:nvSpPr>
            <p:spPr>
              <a:xfrm>
                <a:off x="8229600" y="589394"/>
                <a:ext cx="914400" cy="307777"/>
              </a:xfrm>
              <a:prstGeom prst="rect">
                <a:avLst/>
              </a:prstGeom>
              <a:blipFill rotWithShape="1">
                <a:blip r:embed="rId21"/>
                <a:stretch>
                  <a:fillRect/>
                </a:stretch>
              </a:blipFill>
              <a:ln w="25400">
                <a:solidFill>
                  <a:schemeClr val="tx1"/>
                </a:solidFill>
              </a:ln>
            </p:spPr>
            <p:txBody>
              <a:bodyPr/>
              <a:lstStyle/>
              <a:p>
                <a:r>
                  <a:rPr lang="en-GB">
                    <a:noFill/>
                  </a:rPr>
                  <a:t> </a:t>
                </a:r>
              </a:p>
            </p:txBody>
          </p:sp>
        </mc:Fallback>
      </mc:AlternateContent>
      <p:sp>
        <p:nvSpPr>
          <p:cNvPr id="44" name="TextBox 43"/>
          <p:cNvSpPr txBox="1"/>
          <p:nvPr/>
        </p:nvSpPr>
        <p:spPr>
          <a:xfrm>
            <a:off x="8683618" y="6519446"/>
            <a:ext cx="439544" cy="338554"/>
          </a:xfrm>
          <a:prstGeom prst="rect">
            <a:avLst/>
          </a:prstGeom>
          <a:noFill/>
        </p:spPr>
        <p:txBody>
          <a:bodyPr wrap="none" rtlCol="0">
            <a:spAutoFit/>
          </a:bodyPr>
          <a:lstStyle/>
          <a:p>
            <a:r>
              <a:rPr lang="en-GB" sz="1600" dirty="0">
                <a:latin typeface="Comic Sans MS" panose="030F0702030302020204" pitchFamily="66" charset="0"/>
              </a:rPr>
              <a:t>3C</a:t>
            </a:r>
          </a:p>
        </p:txBody>
      </p:sp>
    </p:spTree>
    <p:extLst>
      <p:ext uri="{BB962C8B-B14F-4D97-AF65-F5344CB8AC3E}">
        <p14:creationId xmlns:p14="http://schemas.microsoft.com/office/powerpoint/2010/main" val="256940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blinds(horizontal)">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linds(horizontal)">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blinds(horizontal)">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blinds(horizontal)">
                                      <p:cBhvr>
                                        <p:cTn id="37" dur="500"/>
                                        <p:tgtEl>
                                          <p:spTgt spid="7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linds(horizontal)">
                                      <p:cBhvr>
                                        <p:cTn id="42" dur="500"/>
                                        <p:tgtEl>
                                          <p:spTgt spid="7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linds(horizontal)">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blinds(horizontal)">
                                      <p:cBhvr>
                                        <p:cTn id="52" dur="500"/>
                                        <p:tgtEl>
                                          <p:spTgt spid="6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blinds(horizontal)">
                                      <p:cBhvr>
                                        <p:cTn id="57" dur="500"/>
                                        <p:tgtEl>
                                          <p:spTgt spid="6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blinds(horizontal)">
                                      <p:cBhvr>
                                        <p:cTn id="62" dur="500"/>
                                        <p:tgtEl>
                                          <p:spTgt spid="6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linds(horizont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78"/>
                                        </p:tgtEl>
                                        <p:attrNameLst>
                                          <p:attrName>style.visibility</p:attrName>
                                        </p:attrNameLst>
                                      </p:cBhvr>
                                      <p:to>
                                        <p:strVal val="visible"/>
                                      </p:to>
                                    </p:set>
                                    <p:animEffect transition="in" filter="blinds(horizontal)">
                                      <p:cBhvr>
                                        <p:cTn id="72" dur="500"/>
                                        <p:tgtEl>
                                          <p:spTgt spid="7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linds(horizontal)">
                                      <p:cBhvr>
                                        <p:cTn id="77" dur="500"/>
                                        <p:tgtEl>
                                          <p:spTgt spid="69"/>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blinds(horizontal)">
                                      <p:cBhvr>
                                        <p:cTn id="82" dur="500"/>
                                        <p:tgtEl>
                                          <p:spTgt spid="7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linds(horizontal)">
                                      <p:cBhvr>
                                        <p:cTn id="87" dur="500"/>
                                        <p:tgtEl>
                                          <p:spTgt spid="74"/>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blinds(horizontal)">
                                      <p:cBhvr>
                                        <p:cTn id="92" dur="500"/>
                                        <p:tgtEl>
                                          <p:spTgt spid="7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blinds(horizontal)">
                                      <p:cBhvr>
                                        <p:cTn id="97" dur="500"/>
                                        <p:tgtEl>
                                          <p:spTgt spid="87"/>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89"/>
                                        </p:tgtEl>
                                        <p:attrNameLst>
                                          <p:attrName>style.visibility</p:attrName>
                                        </p:attrNameLst>
                                      </p:cBhvr>
                                      <p:to>
                                        <p:strVal val="visible"/>
                                      </p:to>
                                    </p:set>
                                    <p:animEffect transition="in" filter="blinds(horizontal)">
                                      <p:cBhvr>
                                        <p:cTn id="102" dur="500"/>
                                        <p:tgtEl>
                                          <p:spTgt spid="89"/>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blinds(horizontal)">
                                      <p:cBhvr>
                                        <p:cTn id="107" dur="500"/>
                                        <p:tgtEl>
                                          <p:spTgt spid="79"/>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82"/>
                                        </p:tgtEl>
                                        <p:attrNameLst>
                                          <p:attrName>style.visibility</p:attrName>
                                        </p:attrNameLst>
                                      </p:cBhvr>
                                      <p:to>
                                        <p:strVal val="visible"/>
                                      </p:to>
                                    </p:set>
                                    <p:animEffect transition="in" filter="blinds(horizontal)">
                                      <p:cBhvr>
                                        <p:cTn id="112" dur="500"/>
                                        <p:tgtEl>
                                          <p:spTgt spid="82"/>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blinds(horizontal)">
                                      <p:cBhvr>
                                        <p:cTn id="117" dur="500"/>
                                        <p:tgtEl>
                                          <p:spTgt spid="88"/>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90"/>
                                        </p:tgtEl>
                                        <p:attrNameLst>
                                          <p:attrName>style.visibility</p:attrName>
                                        </p:attrNameLst>
                                      </p:cBhvr>
                                      <p:to>
                                        <p:strVal val="visible"/>
                                      </p:to>
                                    </p:set>
                                    <p:animEffect transition="in" filter="blinds(horizontal)">
                                      <p:cBhvr>
                                        <p:cTn id="122" dur="500"/>
                                        <p:tgtEl>
                                          <p:spTgt spid="90"/>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83"/>
                                        </p:tgtEl>
                                        <p:attrNameLst>
                                          <p:attrName>style.visibility</p:attrName>
                                        </p:attrNameLst>
                                      </p:cBhvr>
                                      <p:to>
                                        <p:strVal val="visible"/>
                                      </p:to>
                                    </p:set>
                                    <p:animEffect transition="in" filter="blinds(horizontal)">
                                      <p:cBhvr>
                                        <p:cTn id="127" dur="500"/>
                                        <p:tgtEl>
                                          <p:spTgt spid="83"/>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86"/>
                                        </p:tgtEl>
                                        <p:attrNameLst>
                                          <p:attrName>style.visibility</p:attrName>
                                        </p:attrNameLst>
                                      </p:cBhvr>
                                      <p:to>
                                        <p:strVal val="visible"/>
                                      </p:to>
                                    </p:set>
                                    <p:animEffect transition="in" filter="blinds(horizontal)">
                                      <p:cBhvr>
                                        <p:cTn id="132" dur="500"/>
                                        <p:tgtEl>
                                          <p:spTgt spid="86"/>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nodeType="clickEffect">
                                  <p:stCondLst>
                                    <p:cond delay="0"/>
                                  </p:stCondLst>
                                  <p:childTnLst>
                                    <p:set>
                                      <p:cBhvr>
                                        <p:cTn id="136" dur="1" fill="hold">
                                          <p:stCondLst>
                                            <p:cond delay="0"/>
                                          </p:stCondLst>
                                        </p:cTn>
                                        <p:tgtEl>
                                          <p:spTgt spid="12">
                                            <p:txEl>
                                              <p:pRg st="0" end="0"/>
                                            </p:txEl>
                                          </p:spTgt>
                                        </p:tgtEl>
                                        <p:attrNameLst>
                                          <p:attrName>style.visibility</p:attrName>
                                        </p:attrNameLst>
                                      </p:cBhvr>
                                      <p:to>
                                        <p:strVal val="visible"/>
                                      </p:to>
                                    </p:set>
                                    <p:animEffect transition="in" filter="blinds(horizontal)">
                                      <p:cBhvr>
                                        <p:cTn id="137" dur="500"/>
                                        <p:tgtEl>
                                          <p:spTgt spid="12">
                                            <p:txEl>
                                              <p:pRg st="0" end="0"/>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12">
                                            <p:txEl>
                                              <p:pRg st="2" end="2"/>
                                            </p:txEl>
                                          </p:spTgt>
                                        </p:tgtEl>
                                        <p:attrNameLst>
                                          <p:attrName>style.visibility</p:attrName>
                                        </p:attrNameLst>
                                      </p:cBhvr>
                                      <p:to>
                                        <p:strVal val="visible"/>
                                      </p:to>
                                    </p:set>
                                    <p:animEffect transition="in" filter="blinds(horizontal)">
                                      <p:cBhvr>
                                        <p:cTn id="142" dur="500"/>
                                        <p:tgtEl>
                                          <p:spTgt spid="12">
                                            <p:txEl>
                                              <p:pRg st="2" end="2"/>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nodeType="clickEffect">
                                  <p:stCondLst>
                                    <p:cond delay="0"/>
                                  </p:stCondLst>
                                  <p:childTnLst>
                                    <p:set>
                                      <p:cBhvr>
                                        <p:cTn id="146" dur="1" fill="hold">
                                          <p:stCondLst>
                                            <p:cond delay="0"/>
                                          </p:stCondLst>
                                        </p:cTn>
                                        <p:tgtEl>
                                          <p:spTgt spid="12">
                                            <p:txEl>
                                              <p:pRg st="4" end="4"/>
                                            </p:txEl>
                                          </p:spTgt>
                                        </p:tgtEl>
                                        <p:attrNameLst>
                                          <p:attrName>style.visibility</p:attrName>
                                        </p:attrNameLst>
                                      </p:cBhvr>
                                      <p:to>
                                        <p:strVal val="visible"/>
                                      </p:to>
                                    </p:set>
                                    <p:animEffect transition="in" filter="blinds(horizontal)">
                                      <p:cBhvr>
                                        <p:cTn id="14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66" grpId="0"/>
      <p:bldP spid="67" grpId="0"/>
      <p:bldP spid="68" grpId="0"/>
      <p:bldP spid="72" grpId="0"/>
      <p:bldP spid="73" grpId="0"/>
      <p:bldP spid="74" grpId="0"/>
      <p:bldP spid="75" grpId="0" animBg="1"/>
      <p:bldP spid="76" grpId="0"/>
      <p:bldP spid="77" grpId="0" animBg="1"/>
      <p:bldP spid="78" grpId="0"/>
      <p:bldP spid="82" grpId="0"/>
      <p:bldP spid="86" grpId="0"/>
      <p:bldP spid="87" grpId="0" animBg="1"/>
      <p:bldP spid="88" grpId="0" animBg="1"/>
      <p:bldP spid="89" grpId="0"/>
      <p:bldP spid="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4978021"/>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couple of things you should also be aware of...</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sym typeface="Wingdings" panose="05000000000000000000" pitchFamily="2" charset="2"/>
              </a:rPr>
              <a:t> The modulus of elasticity, </a:t>
            </a:r>
            <a:r>
              <a:rPr lang="el-GR" sz="1400" dirty="0">
                <a:sym typeface="Wingdings" panose="05000000000000000000" pitchFamily="2" charset="2"/>
              </a:rPr>
              <a:t>λ</a:t>
            </a:r>
            <a:r>
              <a:rPr lang="en-GB" sz="1400" dirty="0">
                <a:latin typeface="Comic Sans MS" panose="030F0702030302020204" pitchFamily="66" charset="0"/>
                <a:sym typeface="Wingdings" panose="05000000000000000000" pitchFamily="2" charset="2"/>
              </a:rPr>
              <a:t>, is measured in </a:t>
            </a:r>
            <a:r>
              <a:rPr lang="en-GB" sz="1400" dirty="0" err="1">
                <a:latin typeface="Comic Sans MS" panose="030F0702030302020204" pitchFamily="66" charset="0"/>
                <a:sym typeface="Wingdings" panose="05000000000000000000" pitchFamily="2" charset="2"/>
              </a:rPr>
              <a:t>Newtons</a:t>
            </a:r>
            <a:r>
              <a:rPr lang="en-GB" sz="1400" dirty="0">
                <a:latin typeface="Comic Sans MS" panose="030F0702030302020204" pitchFamily="66" charset="0"/>
                <a:sym typeface="Wingdings" panose="05000000000000000000" pitchFamily="2" charset="2"/>
              </a:rPr>
              <a:t> (N)</a:t>
            </a:r>
          </a:p>
          <a:p>
            <a:pPr marL="0" indent="0" algn="ctr">
              <a:buNone/>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Elastic strings and springs are modelled as being light, </a:t>
            </a:r>
            <a:r>
              <a:rPr lang="en-GB" sz="1400" dirty="0" err="1">
                <a:latin typeface="Comic Sans MS" panose="030F0702030302020204" pitchFamily="66" charset="0"/>
                <a:sym typeface="Wingdings" panose="05000000000000000000" pitchFamily="2" charset="2"/>
              </a:rPr>
              <a:t>ie</a:t>
            </a:r>
            <a:r>
              <a:rPr lang="en-GB" sz="1400" dirty="0">
                <a:latin typeface="Comic Sans MS" panose="030F0702030302020204" pitchFamily="66" charset="0"/>
                <a:sym typeface="Wingdings" panose="05000000000000000000" pitchFamily="2" charset="2"/>
              </a:rPr>
              <a:t>) they have no mass and will not stretch under their own weight</a:t>
            </a:r>
          </a:p>
          <a:p>
            <a:pPr algn="ctr">
              <a:buFont typeface="Wingdings"/>
              <a:buChar char="à"/>
            </a:pPr>
            <a:endParaRPr lang="en-GB" sz="1400" dirty="0">
              <a:latin typeface="Comic Sans MS" panose="030F0702030302020204" pitchFamily="66" charset="0"/>
              <a:sym typeface="Wingdings" panose="05000000000000000000" pitchFamily="2" charset="2"/>
            </a:endParaRPr>
          </a:p>
          <a:p>
            <a:pPr algn="ctr">
              <a:buFont typeface="Wingdings"/>
              <a:buChar char="à"/>
            </a:pPr>
            <a:r>
              <a:rPr lang="en-GB" sz="1400" dirty="0">
                <a:latin typeface="Comic Sans MS" panose="030F0702030302020204" pitchFamily="66" charset="0"/>
                <a:sym typeface="Wingdings" panose="05000000000000000000" pitchFamily="2" charset="2"/>
              </a:rPr>
              <a:t>Both strings and springs can be stretched, returning to their original length after. </a:t>
            </a:r>
            <a:r>
              <a:rPr lang="en-GB" sz="1400" u="sng" dirty="0">
                <a:latin typeface="Comic Sans MS" panose="030F0702030302020204" pitchFamily="66" charset="0"/>
                <a:sym typeface="Wingdings" panose="05000000000000000000" pitchFamily="2" charset="2"/>
              </a:rPr>
              <a:t>Springs</a:t>
            </a:r>
            <a:r>
              <a:rPr lang="en-GB" sz="1400" dirty="0">
                <a:latin typeface="Comic Sans MS" panose="030F0702030302020204" pitchFamily="66" charset="0"/>
                <a:sym typeface="Wingdings" panose="05000000000000000000" pitchFamily="2" charset="2"/>
              </a:rPr>
              <a:t> can also be compressed, in which case T will represent Thrust rather than Tension</a:t>
            </a:r>
            <a:endParaRPr lang="en-GB" sz="1400" dirty="0"/>
          </a:p>
        </p:txBody>
      </p:sp>
      <p:sp>
        <p:nvSpPr>
          <p:cNvPr id="4" name="TextBox 3"/>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pic>
        <p:nvPicPr>
          <p:cNvPr id="5" name="Picture 2" descr="http://s.hswstatic.com/gif/flybar-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cxnSp>
        <p:nvCxnSpPr>
          <p:cNvPr id="22" name="Straight Connector 21"/>
          <p:cNvCxnSpPr/>
          <p:nvPr/>
        </p:nvCxnSpPr>
        <p:spPr>
          <a:xfrm>
            <a:off x="6400800" y="1676400"/>
            <a:ext cx="0"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8229600" y="1676400"/>
            <a:ext cx="218364" cy="1064526"/>
          </a:xfrm>
          <a:custGeom>
            <a:avLst/>
            <a:gdLst>
              <a:gd name="connsiteX0" fmla="*/ 218364 w 218364"/>
              <a:gd name="connsiteY0" fmla="*/ 0 h 1064526"/>
              <a:gd name="connsiteX1" fmla="*/ 177421 w 218364"/>
              <a:gd name="connsiteY1" fmla="*/ 68239 h 1064526"/>
              <a:gd name="connsiteX2" fmla="*/ 136478 w 218364"/>
              <a:gd name="connsiteY2" fmla="*/ 109182 h 1064526"/>
              <a:gd name="connsiteX3" fmla="*/ 68239 w 218364"/>
              <a:gd name="connsiteY3" fmla="*/ 191069 h 1064526"/>
              <a:gd name="connsiteX4" fmla="*/ 27296 w 218364"/>
              <a:gd name="connsiteY4" fmla="*/ 272955 h 1064526"/>
              <a:gd name="connsiteX5" fmla="*/ 0 w 218364"/>
              <a:gd name="connsiteY5" fmla="*/ 368490 h 1064526"/>
              <a:gd name="connsiteX6" fmla="*/ 27296 w 218364"/>
              <a:gd name="connsiteY6" fmla="*/ 614149 h 1064526"/>
              <a:gd name="connsiteX7" fmla="*/ 40944 w 218364"/>
              <a:gd name="connsiteY7" fmla="*/ 668740 h 1064526"/>
              <a:gd name="connsiteX8" fmla="*/ 95535 w 218364"/>
              <a:gd name="connsiteY8" fmla="*/ 777923 h 1064526"/>
              <a:gd name="connsiteX9" fmla="*/ 122830 w 218364"/>
              <a:gd name="connsiteY9" fmla="*/ 818866 h 1064526"/>
              <a:gd name="connsiteX10" fmla="*/ 136478 w 218364"/>
              <a:gd name="connsiteY10" fmla="*/ 859809 h 1064526"/>
              <a:gd name="connsiteX11" fmla="*/ 163773 w 218364"/>
              <a:gd name="connsiteY11" fmla="*/ 900752 h 1064526"/>
              <a:gd name="connsiteX12" fmla="*/ 191069 w 218364"/>
              <a:gd name="connsiteY12" fmla="*/ 982639 h 1064526"/>
              <a:gd name="connsiteX13" fmla="*/ 204717 w 218364"/>
              <a:gd name="connsiteY13" fmla="*/ 1023582 h 1064526"/>
              <a:gd name="connsiteX14" fmla="*/ 204717 w 218364"/>
              <a:gd name="connsiteY14" fmla="*/ 1064526 h 1064526"/>
              <a:gd name="connsiteX0" fmla="*/ 218364 w 218364"/>
              <a:gd name="connsiteY0" fmla="*/ 0 h 1064526"/>
              <a:gd name="connsiteX1" fmla="*/ 177421 w 218364"/>
              <a:gd name="connsiteY1" fmla="*/ 68239 h 1064526"/>
              <a:gd name="connsiteX2" fmla="*/ 102819 w 218364"/>
              <a:gd name="connsiteY2" fmla="*/ 137231 h 1064526"/>
              <a:gd name="connsiteX3" fmla="*/ 68239 w 218364"/>
              <a:gd name="connsiteY3" fmla="*/ 191069 h 1064526"/>
              <a:gd name="connsiteX4" fmla="*/ 27296 w 218364"/>
              <a:gd name="connsiteY4" fmla="*/ 272955 h 1064526"/>
              <a:gd name="connsiteX5" fmla="*/ 0 w 218364"/>
              <a:gd name="connsiteY5" fmla="*/ 368490 h 1064526"/>
              <a:gd name="connsiteX6" fmla="*/ 27296 w 218364"/>
              <a:gd name="connsiteY6" fmla="*/ 614149 h 1064526"/>
              <a:gd name="connsiteX7" fmla="*/ 40944 w 218364"/>
              <a:gd name="connsiteY7" fmla="*/ 668740 h 1064526"/>
              <a:gd name="connsiteX8" fmla="*/ 95535 w 218364"/>
              <a:gd name="connsiteY8" fmla="*/ 777923 h 1064526"/>
              <a:gd name="connsiteX9" fmla="*/ 122830 w 218364"/>
              <a:gd name="connsiteY9" fmla="*/ 818866 h 1064526"/>
              <a:gd name="connsiteX10" fmla="*/ 136478 w 218364"/>
              <a:gd name="connsiteY10" fmla="*/ 859809 h 1064526"/>
              <a:gd name="connsiteX11" fmla="*/ 163773 w 218364"/>
              <a:gd name="connsiteY11" fmla="*/ 900752 h 1064526"/>
              <a:gd name="connsiteX12" fmla="*/ 191069 w 218364"/>
              <a:gd name="connsiteY12" fmla="*/ 982639 h 1064526"/>
              <a:gd name="connsiteX13" fmla="*/ 204717 w 218364"/>
              <a:gd name="connsiteY13" fmla="*/ 1023582 h 1064526"/>
              <a:gd name="connsiteX14" fmla="*/ 204717 w 218364"/>
              <a:gd name="connsiteY14" fmla="*/ 1064526 h 1064526"/>
              <a:gd name="connsiteX0" fmla="*/ 218364 w 218364"/>
              <a:gd name="connsiteY0" fmla="*/ 0 h 1064526"/>
              <a:gd name="connsiteX1" fmla="*/ 177421 w 218364"/>
              <a:gd name="connsiteY1" fmla="*/ 68239 h 1064526"/>
              <a:gd name="connsiteX2" fmla="*/ 91600 w 218364"/>
              <a:gd name="connsiteY2" fmla="*/ 170890 h 1064526"/>
              <a:gd name="connsiteX3" fmla="*/ 68239 w 218364"/>
              <a:gd name="connsiteY3" fmla="*/ 191069 h 1064526"/>
              <a:gd name="connsiteX4" fmla="*/ 27296 w 218364"/>
              <a:gd name="connsiteY4" fmla="*/ 272955 h 1064526"/>
              <a:gd name="connsiteX5" fmla="*/ 0 w 218364"/>
              <a:gd name="connsiteY5" fmla="*/ 368490 h 1064526"/>
              <a:gd name="connsiteX6" fmla="*/ 27296 w 218364"/>
              <a:gd name="connsiteY6" fmla="*/ 614149 h 1064526"/>
              <a:gd name="connsiteX7" fmla="*/ 40944 w 218364"/>
              <a:gd name="connsiteY7" fmla="*/ 668740 h 1064526"/>
              <a:gd name="connsiteX8" fmla="*/ 95535 w 218364"/>
              <a:gd name="connsiteY8" fmla="*/ 777923 h 1064526"/>
              <a:gd name="connsiteX9" fmla="*/ 122830 w 218364"/>
              <a:gd name="connsiteY9" fmla="*/ 818866 h 1064526"/>
              <a:gd name="connsiteX10" fmla="*/ 136478 w 218364"/>
              <a:gd name="connsiteY10" fmla="*/ 859809 h 1064526"/>
              <a:gd name="connsiteX11" fmla="*/ 163773 w 218364"/>
              <a:gd name="connsiteY11" fmla="*/ 900752 h 1064526"/>
              <a:gd name="connsiteX12" fmla="*/ 191069 w 218364"/>
              <a:gd name="connsiteY12" fmla="*/ 982639 h 1064526"/>
              <a:gd name="connsiteX13" fmla="*/ 204717 w 218364"/>
              <a:gd name="connsiteY13" fmla="*/ 1023582 h 1064526"/>
              <a:gd name="connsiteX14" fmla="*/ 204717 w 218364"/>
              <a:gd name="connsiteY14" fmla="*/ 1064526 h 1064526"/>
              <a:gd name="connsiteX0" fmla="*/ 218364 w 322195"/>
              <a:gd name="connsiteY0" fmla="*/ 0 h 1064526"/>
              <a:gd name="connsiteX1" fmla="*/ 177421 w 322195"/>
              <a:gd name="connsiteY1" fmla="*/ 68239 h 1064526"/>
              <a:gd name="connsiteX2" fmla="*/ 321603 w 322195"/>
              <a:gd name="connsiteY2" fmla="*/ 294306 h 1064526"/>
              <a:gd name="connsiteX3" fmla="*/ 68239 w 322195"/>
              <a:gd name="connsiteY3" fmla="*/ 191069 h 1064526"/>
              <a:gd name="connsiteX4" fmla="*/ 27296 w 322195"/>
              <a:gd name="connsiteY4" fmla="*/ 272955 h 1064526"/>
              <a:gd name="connsiteX5" fmla="*/ 0 w 322195"/>
              <a:gd name="connsiteY5" fmla="*/ 368490 h 1064526"/>
              <a:gd name="connsiteX6" fmla="*/ 27296 w 322195"/>
              <a:gd name="connsiteY6" fmla="*/ 614149 h 1064526"/>
              <a:gd name="connsiteX7" fmla="*/ 40944 w 322195"/>
              <a:gd name="connsiteY7" fmla="*/ 668740 h 1064526"/>
              <a:gd name="connsiteX8" fmla="*/ 95535 w 322195"/>
              <a:gd name="connsiteY8" fmla="*/ 777923 h 1064526"/>
              <a:gd name="connsiteX9" fmla="*/ 122830 w 322195"/>
              <a:gd name="connsiteY9" fmla="*/ 818866 h 1064526"/>
              <a:gd name="connsiteX10" fmla="*/ 136478 w 322195"/>
              <a:gd name="connsiteY10" fmla="*/ 859809 h 1064526"/>
              <a:gd name="connsiteX11" fmla="*/ 163773 w 322195"/>
              <a:gd name="connsiteY11" fmla="*/ 900752 h 1064526"/>
              <a:gd name="connsiteX12" fmla="*/ 191069 w 322195"/>
              <a:gd name="connsiteY12" fmla="*/ 982639 h 1064526"/>
              <a:gd name="connsiteX13" fmla="*/ 204717 w 322195"/>
              <a:gd name="connsiteY13" fmla="*/ 1023582 h 1064526"/>
              <a:gd name="connsiteX14" fmla="*/ 204717 w 322195"/>
              <a:gd name="connsiteY14" fmla="*/ 1064526 h 1064526"/>
              <a:gd name="connsiteX0" fmla="*/ 218364 w 218364"/>
              <a:gd name="connsiteY0" fmla="*/ 0 h 1064526"/>
              <a:gd name="connsiteX1" fmla="*/ 177421 w 218364"/>
              <a:gd name="connsiteY1" fmla="*/ 68239 h 1064526"/>
              <a:gd name="connsiteX2" fmla="*/ 119650 w 218364"/>
              <a:gd name="connsiteY2" fmla="*/ 131621 h 1064526"/>
              <a:gd name="connsiteX3" fmla="*/ 68239 w 218364"/>
              <a:gd name="connsiteY3" fmla="*/ 191069 h 1064526"/>
              <a:gd name="connsiteX4" fmla="*/ 27296 w 218364"/>
              <a:gd name="connsiteY4" fmla="*/ 272955 h 1064526"/>
              <a:gd name="connsiteX5" fmla="*/ 0 w 218364"/>
              <a:gd name="connsiteY5" fmla="*/ 368490 h 1064526"/>
              <a:gd name="connsiteX6" fmla="*/ 27296 w 218364"/>
              <a:gd name="connsiteY6" fmla="*/ 614149 h 1064526"/>
              <a:gd name="connsiteX7" fmla="*/ 40944 w 218364"/>
              <a:gd name="connsiteY7" fmla="*/ 668740 h 1064526"/>
              <a:gd name="connsiteX8" fmla="*/ 95535 w 218364"/>
              <a:gd name="connsiteY8" fmla="*/ 777923 h 1064526"/>
              <a:gd name="connsiteX9" fmla="*/ 122830 w 218364"/>
              <a:gd name="connsiteY9" fmla="*/ 818866 h 1064526"/>
              <a:gd name="connsiteX10" fmla="*/ 136478 w 218364"/>
              <a:gd name="connsiteY10" fmla="*/ 859809 h 1064526"/>
              <a:gd name="connsiteX11" fmla="*/ 163773 w 218364"/>
              <a:gd name="connsiteY11" fmla="*/ 900752 h 1064526"/>
              <a:gd name="connsiteX12" fmla="*/ 191069 w 218364"/>
              <a:gd name="connsiteY12" fmla="*/ 982639 h 1064526"/>
              <a:gd name="connsiteX13" fmla="*/ 204717 w 218364"/>
              <a:gd name="connsiteY13" fmla="*/ 1023582 h 1064526"/>
              <a:gd name="connsiteX14" fmla="*/ 204717 w 218364"/>
              <a:gd name="connsiteY14" fmla="*/ 1064526 h 1064526"/>
              <a:gd name="connsiteX0" fmla="*/ 218364 w 218364"/>
              <a:gd name="connsiteY0" fmla="*/ 0 h 1064526"/>
              <a:gd name="connsiteX1" fmla="*/ 177421 w 218364"/>
              <a:gd name="connsiteY1" fmla="*/ 68239 h 1064526"/>
              <a:gd name="connsiteX2" fmla="*/ 119650 w 218364"/>
              <a:gd name="connsiteY2" fmla="*/ 131621 h 1064526"/>
              <a:gd name="connsiteX3" fmla="*/ 88083 w 218364"/>
              <a:gd name="connsiteY3" fmla="*/ 156489 h 1064526"/>
              <a:gd name="connsiteX4" fmla="*/ 68239 w 218364"/>
              <a:gd name="connsiteY4" fmla="*/ 191069 h 1064526"/>
              <a:gd name="connsiteX5" fmla="*/ 27296 w 218364"/>
              <a:gd name="connsiteY5" fmla="*/ 272955 h 1064526"/>
              <a:gd name="connsiteX6" fmla="*/ 0 w 218364"/>
              <a:gd name="connsiteY6" fmla="*/ 368490 h 1064526"/>
              <a:gd name="connsiteX7" fmla="*/ 27296 w 218364"/>
              <a:gd name="connsiteY7" fmla="*/ 614149 h 1064526"/>
              <a:gd name="connsiteX8" fmla="*/ 40944 w 218364"/>
              <a:gd name="connsiteY8" fmla="*/ 668740 h 1064526"/>
              <a:gd name="connsiteX9" fmla="*/ 95535 w 218364"/>
              <a:gd name="connsiteY9" fmla="*/ 777923 h 1064526"/>
              <a:gd name="connsiteX10" fmla="*/ 122830 w 218364"/>
              <a:gd name="connsiteY10" fmla="*/ 818866 h 1064526"/>
              <a:gd name="connsiteX11" fmla="*/ 136478 w 218364"/>
              <a:gd name="connsiteY11" fmla="*/ 859809 h 1064526"/>
              <a:gd name="connsiteX12" fmla="*/ 163773 w 218364"/>
              <a:gd name="connsiteY12" fmla="*/ 900752 h 1064526"/>
              <a:gd name="connsiteX13" fmla="*/ 191069 w 218364"/>
              <a:gd name="connsiteY13" fmla="*/ 982639 h 1064526"/>
              <a:gd name="connsiteX14" fmla="*/ 204717 w 218364"/>
              <a:gd name="connsiteY14" fmla="*/ 1023582 h 1064526"/>
              <a:gd name="connsiteX15" fmla="*/ 204717 w 218364"/>
              <a:gd name="connsiteY15" fmla="*/ 1064526 h 106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8364" h="1064526">
                <a:moveTo>
                  <a:pt x="218364" y="0"/>
                </a:moveTo>
                <a:cubicBezTo>
                  <a:pt x="204716" y="22746"/>
                  <a:pt x="193873" y="46302"/>
                  <a:pt x="177421" y="68239"/>
                </a:cubicBezTo>
                <a:cubicBezTo>
                  <a:pt x="160969" y="90176"/>
                  <a:pt x="134540" y="116913"/>
                  <a:pt x="119650" y="131621"/>
                </a:cubicBezTo>
                <a:cubicBezTo>
                  <a:pt x="104760" y="146329"/>
                  <a:pt x="96652" y="146581"/>
                  <a:pt x="88083" y="156489"/>
                </a:cubicBezTo>
                <a:cubicBezTo>
                  <a:pt x="79515" y="166397"/>
                  <a:pt x="81175" y="170723"/>
                  <a:pt x="68239" y="191069"/>
                </a:cubicBezTo>
                <a:cubicBezTo>
                  <a:pt x="33933" y="293984"/>
                  <a:pt x="80210" y="167125"/>
                  <a:pt x="27296" y="272955"/>
                </a:cubicBezTo>
                <a:cubicBezTo>
                  <a:pt x="17506" y="292534"/>
                  <a:pt x="4373" y="350999"/>
                  <a:pt x="0" y="368490"/>
                </a:cubicBezTo>
                <a:cubicBezTo>
                  <a:pt x="21896" y="696928"/>
                  <a:pt x="-9513" y="485320"/>
                  <a:pt x="27296" y="614149"/>
                </a:cubicBezTo>
                <a:cubicBezTo>
                  <a:pt x="32449" y="632184"/>
                  <a:pt x="33730" y="651426"/>
                  <a:pt x="40944" y="668740"/>
                </a:cubicBezTo>
                <a:cubicBezTo>
                  <a:pt x="56594" y="706300"/>
                  <a:pt x="72964" y="744067"/>
                  <a:pt x="95535" y="777923"/>
                </a:cubicBezTo>
                <a:cubicBezTo>
                  <a:pt x="104633" y="791571"/>
                  <a:pt x="115495" y="804195"/>
                  <a:pt x="122830" y="818866"/>
                </a:cubicBezTo>
                <a:cubicBezTo>
                  <a:pt x="129264" y="831733"/>
                  <a:pt x="130044" y="846942"/>
                  <a:pt x="136478" y="859809"/>
                </a:cubicBezTo>
                <a:cubicBezTo>
                  <a:pt x="143813" y="874480"/>
                  <a:pt x="157111" y="885763"/>
                  <a:pt x="163773" y="900752"/>
                </a:cubicBezTo>
                <a:cubicBezTo>
                  <a:pt x="175458" y="927044"/>
                  <a:pt x="181970" y="955343"/>
                  <a:pt x="191069" y="982639"/>
                </a:cubicBezTo>
                <a:cubicBezTo>
                  <a:pt x="195618" y="996287"/>
                  <a:pt x="204717" y="1009196"/>
                  <a:pt x="204717" y="1023582"/>
                </a:cubicBezTo>
                <a:lnTo>
                  <a:pt x="204717" y="1064526"/>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4572000" y="1676400"/>
            <a:ext cx="15240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 string can be stretched…</a:t>
            </a:r>
          </a:p>
        </p:txBody>
      </p:sp>
      <p:cxnSp>
        <p:nvCxnSpPr>
          <p:cNvPr id="34" name="Straight Arrow Connector 33"/>
          <p:cNvCxnSpPr/>
          <p:nvPr/>
        </p:nvCxnSpPr>
        <p:spPr>
          <a:xfrm flipH="1">
            <a:off x="4953000" y="2209800"/>
            <a:ext cx="10668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705600" y="2362200"/>
            <a:ext cx="11430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477000" y="1524000"/>
            <a:ext cx="1752600" cy="738664"/>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…but if you try to ‘compress’ it, it will become slack</a:t>
            </a:r>
          </a:p>
        </p:txBody>
      </p:sp>
      <p:cxnSp>
        <p:nvCxnSpPr>
          <p:cNvPr id="39" name="Straight Connector 38"/>
          <p:cNvCxnSpPr/>
          <p:nvPr/>
        </p:nvCxnSpPr>
        <p:spPr>
          <a:xfrm>
            <a:off x="3962400" y="3886200"/>
            <a:ext cx="4953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733800" y="1295400"/>
            <a:ext cx="982961" cy="369332"/>
          </a:xfrm>
          <a:prstGeom prst="rect">
            <a:avLst/>
          </a:prstGeom>
          <a:noFill/>
        </p:spPr>
        <p:txBody>
          <a:bodyPr wrap="none" rtlCol="0">
            <a:spAutoFit/>
          </a:bodyPr>
          <a:lstStyle/>
          <a:p>
            <a:r>
              <a:rPr lang="en-GB" u="sng" dirty="0">
                <a:latin typeface="Comic Sans MS" panose="030F0702030302020204" pitchFamily="66" charset="0"/>
              </a:rPr>
              <a:t>Strings</a:t>
            </a:r>
          </a:p>
        </p:txBody>
      </p:sp>
      <p:sp>
        <p:nvSpPr>
          <p:cNvPr id="42" name="TextBox 41"/>
          <p:cNvSpPr txBox="1"/>
          <p:nvPr/>
        </p:nvSpPr>
        <p:spPr>
          <a:xfrm>
            <a:off x="3733800" y="3962400"/>
            <a:ext cx="997389" cy="369332"/>
          </a:xfrm>
          <a:prstGeom prst="rect">
            <a:avLst/>
          </a:prstGeom>
          <a:noFill/>
        </p:spPr>
        <p:txBody>
          <a:bodyPr wrap="none" rtlCol="0">
            <a:spAutoFit/>
          </a:bodyPr>
          <a:lstStyle/>
          <a:p>
            <a:r>
              <a:rPr lang="en-GB" u="sng" dirty="0">
                <a:latin typeface="Comic Sans MS" panose="030F0702030302020204" pitchFamily="66" charset="0"/>
              </a:rPr>
              <a:t>Springs</a:t>
            </a:r>
          </a:p>
        </p:txBody>
      </p:sp>
      <p:pic>
        <p:nvPicPr>
          <p:cNvPr id="1026" name="Picture 2" descr="http://www.racespec.co.uk/acatalog/vivid-Spring-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010" t="3960" r="32796" b="2905"/>
          <a:stretch/>
        </p:blipFill>
        <p:spPr bwMode="auto">
          <a:xfrm>
            <a:off x="6172200" y="4419600"/>
            <a:ext cx="461694"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w.racespec.co.uk/acatalog/vivid-Spring-6.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010" t="3960" r="32796" b="2905"/>
          <a:stretch/>
        </p:blipFill>
        <p:spPr bwMode="auto">
          <a:xfrm>
            <a:off x="4191000" y="4419600"/>
            <a:ext cx="461694"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www.racespec.co.uk/acatalog/vivid-Spring-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010" t="3960" r="32796" b="2905"/>
          <a:stretch/>
        </p:blipFill>
        <p:spPr bwMode="auto">
          <a:xfrm>
            <a:off x="8077200" y="4419600"/>
            <a:ext cx="461694"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Arrow Connector 50"/>
          <p:cNvCxnSpPr/>
          <p:nvPr/>
        </p:nvCxnSpPr>
        <p:spPr>
          <a:xfrm flipH="1">
            <a:off x="4876800" y="5410200"/>
            <a:ext cx="10668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6781800" y="4648200"/>
            <a:ext cx="1143000" cy="76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029" name="Group 1028"/>
          <p:cNvGrpSpPr/>
          <p:nvPr/>
        </p:nvGrpSpPr>
        <p:grpSpPr>
          <a:xfrm>
            <a:off x="4038600" y="1676400"/>
            <a:ext cx="457200" cy="1828800"/>
            <a:chOff x="4038600" y="1676400"/>
            <a:chExt cx="457200" cy="1828800"/>
          </a:xfrm>
        </p:grpSpPr>
        <p:cxnSp>
          <p:nvCxnSpPr>
            <p:cNvPr id="26" name="Straight Connector 25"/>
            <p:cNvCxnSpPr/>
            <p:nvPr/>
          </p:nvCxnSpPr>
          <p:spPr>
            <a:xfrm>
              <a:off x="4419600" y="1676400"/>
              <a:ext cx="0" cy="1828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4343400" y="2895600"/>
              <a:ext cx="152400" cy="152400"/>
              <a:chOff x="6477000" y="5181600"/>
              <a:chExt cx="152400" cy="152400"/>
            </a:xfrm>
          </p:grpSpPr>
          <p:cxnSp>
            <p:nvCxnSpPr>
              <p:cNvPr id="44" name="Straight Connector 43"/>
              <p:cNvCxnSpPr/>
              <p:nvPr/>
            </p:nvCxnSpPr>
            <p:spPr>
              <a:xfrm flipH="1">
                <a:off x="6477000" y="5181600"/>
                <a:ext cx="762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553200" y="5181600"/>
                <a:ext cx="762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4038600" y="28194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grpSp>
      <p:sp>
        <p:nvSpPr>
          <p:cNvPr id="54" name="TextBox 53"/>
          <p:cNvSpPr txBox="1"/>
          <p:nvPr/>
        </p:nvSpPr>
        <p:spPr>
          <a:xfrm>
            <a:off x="4648200" y="4572000"/>
            <a:ext cx="1524000"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A spring can be stretched, creating tension within it</a:t>
            </a:r>
          </a:p>
        </p:txBody>
      </p:sp>
      <p:sp>
        <p:nvSpPr>
          <p:cNvPr id="55" name="TextBox 54"/>
          <p:cNvSpPr txBox="1"/>
          <p:nvPr/>
        </p:nvSpPr>
        <p:spPr>
          <a:xfrm>
            <a:off x="6629400" y="4724400"/>
            <a:ext cx="1524000" cy="95410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It can also be compressed, creating thrust within it</a:t>
            </a:r>
          </a:p>
        </p:txBody>
      </p:sp>
      <p:sp>
        <p:nvSpPr>
          <p:cNvPr id="59" name="TextBox 58"/>
          <p:cNvSpPr txBox="1"/>
          <p:nvPr/>
        </p:nvSpPr>
        <p:spPr>
          <a:xfrm>
            <a:off x="4565757" y="5490949"/>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grpSp>
        <p:nvGrpSpPr>
          <p:cNvPr id="1028" name="Group 1027"/>
          <p:cNvGrpSpPr/>
          <p:nvPr/>
        </p:nvGrpSpPr>
        <p:grpSpPr>
          <a:xfrm>
            <a:off x="4657298" y="5787788"/>
            <a:ext cx="152400" cy="312762"/>
            <a:chOff x="5257800" y="6019800"/>
            <a:chExt cx="152400" cy="312762"/>
          </a:xfrm>
        </p:grpSpPr>
        <p:grpSp>
          <p:nvGrpSpPr>
            <p:cNvPr id="56" name="Group 55"/>
            <p:cNvGrpSpPr/>
            <p:nvPr/>
          </p:nvGrpSpPr>
          <p:grpSpPr>
            <a:xfrm>
              <a:off x="5257800" y="6019800"/>
              <a:ext cx="152400" cy="152400"/>
              <a:chOff x="6477000" y="5181600"/>
              <a:chExt cx="152400" cy="152400"/>
            </a:xfrm>
          </p:grpSpPr>
          <p:cxnSp>
            <p:nvCxnSpPr>
              <p:cNvPr id="57" name="Straight Connector 56"/>
              <p:cNvCxnSpPr/>
              <p:nvPr/>
            </p:nvCxnSpPr>
            <p:spPr>
              <a:xfrm flipH="1">
                <a:off x="6477000" y="5181600"/>
                <a:ext cx="762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553200" y="5181600"/>
                <a:ext cx="762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nvCxnSpPr>
          <p:spPr>
            <a:xfrm>
              <a:off x="5334000" y="6027762"/>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flipV="1">
            <a:off x="8562833" y="4684595"/>
            <a:ext cx="152400" cy="312762"/>
            <a:chOff x="5257800" y="6019800"/>
            <a:chExt cx="152400" cy="312762"/>
          </a:xfrm>
        </p:grpSpPr>
        <p:grpSp>
          <p:nvGrpSpPr>
            <p:cNvPr id="70" name="Group 69"/>
            <p:cNvGrpSpPr/>
            <p:nvPr/>
          </p:nvGrpSpPr>
          <p:grpSpPr>
            <a:xfrm>
              <a:off x="5257800" y="6019800"/>
              <a:ext cx="152400" cy="152400"/>
              <a:chOff x="6477000" y="5181600"/>
              <a:chExt cx="152400" cy="152400"/>
            </a:xfrm>
          </p:grpSpPr>
          <p:cxnSp>
            <p:nvCxnSpPr>
              <p:cNvPr id="72" name="Straight Connector 71"/>
              <p:cNvCxnSpPr/>
              <p:nvPr/>
            </p:nvCxnSpPr>
            <p:spPr>
              <a:xfrm flipH="1">
                <a:off x="6477000" y="5181600"/>
                <a:ext cx="762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553200" y="5181600"/>
                <a:ext cx="762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1" name="Straight Connector 70"/>
            <p:cNvCxnSpPr/>
            <p:nvPr/>
          </p:nvCxnSpPr>
          <p:spPr>
            <a:xfrm>
              <a:off x="5334000" y="6027762"/>
              <a:ext cx="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4" name="TextBox 73"/>
          <p:cNvSpPr txBox="1"/>
          <p:nvPr/>
        </p:nvSpPr>
        <p:spPr>
          <a:xfrm>
            <a:off x="8716952" y="4537881"/>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Tree>
    <p:extLst>
      <p:ext uri="{BB962C8B-B14F-4D97-AF65-F5344CB8AC3E}">
        <p14:creationId xmlns:p14="http://schemas.microsoft.com/office/powerpoint/2010/main" val="403087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29"/>
                                        </p:tgtEl>
                                        <p:attrNameLst>
                                          <p:attrName>style.visibility</p:attrName>
                                        </p:attrNameLst>
                                      </p:cBhvr>
                                      <p:to>
                                        <p:strVal val="visible"/>
                                      </p:to>
                                    </p:set>
                                    <p:animEffect transition="in" filter="blinds(horizontal)">
                                      <p:cBhvr>
                                        <p:cTn id="42" dur="500"/>
                                        <p:tgtEl>
                                          <p:spTgt spid="102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linds(horizont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linds(horizontal)">
                                      <p:cBhvr>
                                        <p:cTn id="52" dur="5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linds(horizontal)">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5" fill="hold"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linds(vertical)">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blinds(horizontal)">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026"/>
                                        </p:tgtEl>
                                        <p:attrNameLst>
                                          <p:attrName>style.visibility</p:attrName>
                                        </p:attrNameLst>
                                      </p:cBhvr>
                                      <p:to>
                                        <p:strVal val="visible"/>
                                      </p:to>
                                    </p:set>
                                    <p:animEffect transition="in" filter="blinds(horizontal)">
                                      <p:cBhvr>
                                        <p:cTn id="72" dur="500"/>
                                        <p:tgtEl>
                                          <p:spTgt spid="102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blinds(horizontal)">
                                      <p:cBhvr>
                                        <p:cTn id="77" dur="500"/>
                                        <p:tgtEl>
                                          <p:spTgt spid="54"/>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blinds(horizontal)">
                                      <p:cBhvr>
                                        <p:cTn id="82" dur="500"/>
                                        <p:tgtEl>
                                          <p:spTgt spid="5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blinds(horizontal)">
                                      <p:cBhvr>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blinds(horizontal)">
                                      <p:cBhvr>
                                        <p:cTn id="92" dur="500"/>
                                        <p:tgtEl>
                                          <p:spTgt spid="59"/>
                                        </p:tgtEl>
                                      </p:cBhvr>
                                    </p:animEffect>
                                  </p:childTnLst>
                                </p:cTn>
                              </p:par>
                              <p:par>
                                <p:cTn id="93" presetID="3" presetClass="entr" presetSubtype="10" fill="hold" nodeType="withEffect">
                                  <p:stCondLst>
                                    <p:cond delay="0"/>
                                  </p:stCondLst>
                                  <p:childTnLst>
                                    <p:set>
                                      <p:cBhvr>
                                        <p:cTn id="94" dur="1" fill="hold">
                                          <p:stCondLst>
                                            <p:cond delay="0"/>
                                          </p:stCondLst>
                                        </p:cTn>
                                        <p:tgtEl>
                                          <p:spTgt spid="1028"/>
                                        </p:tgtEl>
                                        <p:attrNameLst>
                                          <p:attrName>style.visibility</p:attrName>
                                        </p:attrNameLst>
                                      </p:cBhvr>
                                      <p:to>
                                        <p:strVal val="visible"/>
                                      </p:to>
                                    </p:set>
                                    <p:animEffect transition="in" filter="blinds(horizontal)">
                                      <p:cBhvr>
                                        <p:cTn id="95" dur="500"/>
                                        <p:tgtEl>
                                          <p:spTgt spid="1028"/>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blinds(horizontal)">
                                      <p:cBhvr>
                                        <p:cTn id="100" dur="500"/>
                                        <p:tgtEl>
                                          <p:spTgt spid="52"/>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blinds(horizontal)">
                                      <p:cBhvr>
                                        <p:cTn id="105" dur="500"/>
                                        <p:tgtEl>
                                          <p:spTgt spid="55"/>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nodeType="clickEffect">
                                  <p:stCondLst>
                                    <p:cond delay="0"/>
                                  </p:stCondLst>
                                  <p:childTnLst>
                                    <p:set>
                                      <p:cBhvr>
                                        <p:cTn id="109" dur="1" fill="hold">
                                          <p:stCondLst>
                                            <p:cond delay="0"/>
                                          </p:stCondLst>
                                        </p:cTn>
                                        <p:tgtEl>
                                          <p:spTgt spid="50"/>
                                        </p:tgtEl>
                                        <p:attrNameLst>
                                          <p:attrName>style.visibility</p:attrName>
                                        </p:attrNameLst>
                                      </p:cBhvr>
                                      <p:to>
                                        <p:strVal val="visible"/>
                                      </p:to>
                                    </p:set>
                                    <p:animEffect transition="in" filter="blinds(horizontal)">
                                      <p:cBhvr>
                                        <p:cTn id="110" dur="500"/>
                                        <p:tgtEl>
                                          <p:spTgt spid="50"/>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69"/>
                                        </p:tgtEl>
                                        <p:attrNameLst>
                                          <p:attrName>style.visibility</p:attrName>
                                        </p:attrNameLst>
                                      </p:cBhvr>
                                      <p:to>
                                        <p:strVal val="visible"/>
                                      </p:to>
                                    </p:set>
                                    <p:animEffect transition="in" filter="blinds(horizontal)">
                                      <p:cBhvr>
                                        <p:cTn id="115" dur="500"/>
                                        <p:tgtEl>
                                          <p:spTgt spid="69"/>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74"/>
                                        </p:tgtEl>
                                        <p:attrNameLst>
                                          <p:attrName>style.visibility</p:attrName>
                                        </p:attrNameLst>
                                      </p:cBhvr>
                                      <p:to>
                                        <p:strVal val="visible"/>
                                      </p:to>
                                    </p:set>
                                    <p:animEffect transition="in" filter="blinds(horizontal)">
                                      <p:cBhvr>
                                        <p:cTn id="118"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7" grpId="0"/>
      <p:bldP spid="41" grpId="0"/>
      <p:bldP spid="42" grpId="0"/>
      <p:bldP spid="54" grpId="0"/>
      <p:bldP spid="55" grpId="0"/>
      <p:bldP spid="59" grpId="0"/>
      <p:bldP spid="7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2368137"/>
            <a:ext cx="6553200"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a:ln w="28575">
                  <a:solidFill>
                    <a:schemeClr val="tx1"/>
                  </a:solidFill>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ithos Pro Regular" pitchFamily="82" charset="0"/>
              </a:rPr>
              <a:t>TEACHINGS FOR exercise 3D</a:t>
            </a:r>
          </a:p>
        </p:txBody>
      </p:sp>
    </p:spTree>
    <p:extLst>
      <p:ext uri="{BB962C8B-B14F-4D97-AF65-F5344CB8AC3E}">
        <p14:creationId xmlns:p14="http://schemas.microsoft.com/office/powerpoint/2010/main" val="3009889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4525963"/>
          </a:xfrm>
        </p:spPr>
        <p:txBody>
          <a:bodyPr>
            <a:normAutofit lnSpcReduction="10000"/>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Hopefully you remember the conservation of energy principle and the work-energy principle from before?</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“When no external forces (other than gravity) act on a particle, the sum of its potential and kinetic energies remain constant.”</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(This is called the principle of the conservation of mechanical energy)</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“The change in total energy of a particle is equal to the work done on the particle.”</a:t>
            </a: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(This is called the ‘work-energy’ principle)</a:t>
            </a:r>
          </a:p>
        </p:txBody>
      </p:sp>
      <p:sp>
        <p:nvSpPr>
          <p:cNvPr id="4" name="TextBox 3"/>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6" name="TextBox 5"/>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7" name="TextBox 6"/>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sp>
        <p:nvSpPr>
          <p:cNvPr id="8" name="TextBox 7"/>
          <p:cNvSpPr txBox="1"/>
          <p:nvPr/>
        </p:nvSpPr>
        <p:spPr>
          <a:xfrm>
            <a:off x="4114800" y="2133600"/>
            <a:ext cx="4721164" cy="338554"/>
          </a:xfrm>
          <a:prstGeom prst="rect">
            <a:avLst/>
          </a:prstGeom>
          <a:noFill/>
        </p:spPr>
        <p:txBody>
          <a:bodyPr wrap="none" rtlCol="0">
            <a:spAutoFit/>
          </a:bodyPr>
          <a:lstStyle/>
          <a:p>
            <a:pPr algn="ctr"/>
            <a:r>
              <a:rPr lang="en-GB" sz="1600" dirty="0">
                <a:latin typeface="Comic Sans MS" pitchFamily="66" charset="0"/>
              </a:rPr>
              <a:t>If gravity is the only force acting on a particle:</a:t>
            </a:r>
          </a:p>
        </p:txBody>
      </p:sp>
      <mc:AlternateContent xmlns:mc="http://schemas.openxmlformats.org/markup-compatibility/2006" xmlns:a14="http://schemas.microsoft.com/office/drawing/2010/main">
        <mc:Choice Requires="a14">
          <p:sp>
            <p:nvSpPr>
              <p:cNvPr id="9" name="TextBox 8"/>
              <p:cNvSpPr txBox="1"/>
              <p:nvPr/>
            </p:nvSpPr>
            <p:spPr>
              <a:xfrm>
                <a:off x="4572000" y="2514600"/>
                <a:ext cx="35814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1" i="1" smtClean="0">
                          <a:latin typeface="Cambria Math"/>
                        </a:rPr>
                        <m:t>𝑫𝒆𝒄𝒓𝒆𝒂𝒔𝒆</m:t>
                      </m:r>
                      <m:r>
                        <a:rPr lang="en-GB" sz="1600" b="1" i="1" smtClean="0">
                          <a:latin typeface="Cambria Math"/>
                        </a:rPr>
                        <m:t> </m:t>
                      </m:r>
                      <m:r>
                        <a:rPr lang="en-GB" sz="1600" b="1" i="1" smtClean="0">
                          <a:latin typeface="Cambria Math"/>
                        </a:rPr>
                        <m:t>𝒊𝒏</m:t>
                      </m:r>
                      <m:r>
                        <a:rPr lang="en-GB" sz="1600" b="1" i="1" smtClean="0">
                          <a:latin typeface="Cambria Math"/>
                        </a:rPr>
                        <m:t> </m:t>
                      </m:r>
                      <m:r>
                        <a:rPr lang="en-GB" sz="1600" b="1" i="1" smtClean="0">
                          <a:latin typeface="Cambria Math"/>
                        </a:rPr>
                        <m:t>𝑷𝑬</m:t>
                      </m:r>
                      <m:r>
                        <a:rPr lang="en-GB" sz="1600" b="1" i="1" smtClean="0">
                          <a:latin typeface="Cambria Math"/>
                        </a:rPr>
                        <m:t>=</m:t>
                      </m:r>
                      <m:r>
                        <a:rPr lang="en-GB" sz="1600" b="1" i="1" smtClean="0">
                          <a:latin typeface="Cambria Math"/>
                        </a:rPr>
                        <m:t>𝑰𝒏𝒄𝒓𝒆𝒂𝒔𝒆</m:t>
                      </m:r>
                      <m:r>
                        <a:rPr lang="en-GB" sz="1600" b="1" i="1" smtClean="0">
                          <a:latin typeface="Cambria Math"/>
                        </a:rPr>
                        <m:t> </m:t>
                      </m:r>
                      <m:r>
                        <a:rPr lang="en-GB" sz="1600" b="1" i="1" smtClean="0">
                          <a:latin typeface="Cambria Math"/>
                        </a:rPr>
                        <m:t>𝒊𝒏</m:t>
                      </m:r>
                      <m:r>
                        <a:rPr lang="en-GB" sz="1600" b="1" i="1" smtClean="0">
                          <a:latin typeface="Cambria Math"/>
                        </a:rPr>
                        <m:t> </m:t>
                      </m:r>
                      <m:r>
                        <a:rPr lang="en-GB" sz="1600" b="1" i="1" smtClean="0">
                          <a:latin typeface="Cambria Math"/>
                        </a:rPr>
                        <m:t>𝑲𝑬</m:t>
                      </m:r>
                    </m:oMath>
                  </m:oMathPara>
                </a14:m>
                <a:endParaRPr lang="en-GB" sz="16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4572000" y="2514600"/>
                <a:ext cx="3581400" cy="338554"/>
              </a:xfrm>
              <a:prstGeom prst="rect">
                <a:avLst/>
              </a:prstGeom>
              <a:blipFill rotWithShape="1">
                <a:blip r:embed="rId5"/>
                <a:stretch>
                  <a:fillRect/>
                </a:stretch>
              </a:blipFill>
            </p:spPr>
            <p:txBody>
              <a:bodyPr/>
              <a:lstStyle/>
              <a:p>
                <a:r>
                  <a:rPr lang="en-GB">
                    <a:noFill/>
                  </a:rPr>
                  <a:t> </a:t>
                </a:r>
              </a:p>
            </p:txBody>
          </p:sp>
        </mc:Fallback>
      </mc:AlternateContent>
      <p:sp>
        <p:nvSpPr>
          <p:cNvPr id="10" name="TextBox 9"/>
          <p:cNvSpPr txBox="1"/>
          <p:nvPr/>
        </p:nvSpPr>
        <p:spPr>
          <a:xfrm>
            <a:off x="3962400" y="3962400"/>
            <a:ext cx="4800600" cy="584775"/>
          </a:xfrm>
          <a:prstGeom prst="rect">
            <a:avLst/>
          </a:prstGeom>
          <a:noFill/>
        </p:spPr>
        <p:txBody>
          <a:bodyPr wrap="square" rtlCol="0">
            <a:spAutoFit/>
          </a:bodyPr>
          <a:lstStyle/>
          <a:p>
            <a:pPr algn="ctr"/>
            <a:r>
              <a:rPr lang="en-GB" sz="1600" dirty="0">
                <a:latin typeface="Comic Sans MS" pitchFamily="66" charset="0"/>
              </a:rPr>
              <a:t>If another force (usually friction) is acting on the particle:</a:t>
            </a:r>
          </a:p>
        </p:txBody>
      </p:sp>
      <mc:AlternateContent xmlns:mc="http://schemas.openxmlformats.org/markup-compatibility/2006" xmlns:a14="http://schemas.microsoft.com/office/drawing/2010/main">
        <mc:Choice Requires="a14">
          <p:sp>
            <p:nvSpPr>
              <p:cNvPr id="11" name="TextBox 10"/>
              <p:cNvSpPr txBox="1"/>
              <p:nvPr/>
            </p:nvSpPr>
            <p:spPr>
              <a:xfrm>
                <a:off x="4114800" y="4648200"/>
                <a:ext cx="45720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1" i="1" smtClean="0">
                          <a:latin typeface="Cambria Math"/>
                        </a:rPr>
                        <m:t>𝑻𝒐𝒕𝒂𝒍</m:t>
                      </m:r>
                      <m:r>
                        <a:rPr lang="en-GB" sz="1600" b="1" i="1" smtClean="0">
                          <a:latin typeface="Cambria Math"/>
                        </a:rPr>
                        <m:t> </m:t>
                      </m:r>
                      <m:r>
                        <a:rPr lang="en-GB" sz="1600" b="1" i="1" smtClean="0">
                          <a:latin typeface="Cambria Math"/>
                        </a:rPr>
                        <m:t>𝒍𝒐𝒔𝒔</m:t>
                      </m:r>
                      <m:r>
                        <a:rPr lang="en-GB" sz="1600" b="1" i="1" smtClean="0">
                          <a:latin typeface="Cambria Math"/>
                        </a:rPr>
                        <m:t> </m:t>
                      </m:r>
                      <m:r>
                        <a:rPr lang="en-GB" sz="1600" b="1" i="1" smtClean="0">
                          <a:latin typeface="Cambria Math"/>
                        </a:rPr>
                        <m:t>𝒐𝒇</m:t>
                      </m:r>
                      <m:r>
                        <a:rPr lang="en-GB" sz="1600" b="1" i="1" smtClean="0">
                          <a:latin typeface="Cambria Math"/>
                        </a:rPr>
                        <m:t> </m:t>
                      </m:r>
                      <m:r>
                        <a:rPr lang="en-GB" sz="1600" b="1" i="1" smtClean="0">
                          <a:latin typeface="Cambria Math"/>
                        </a:rPr>
                        <m:t>𝒆𝒏𝒆𝒓𝒈𝒚</m:t>
                      </m:r>
                      <m:r>
                        <a:rPr lang="en-GB" sz="1600" b="1" i="1" smtClean="0">
                          <a:latin typeface="Cambria Math"/>
                        </a:rPr>
                        <m:t>=</m:t>
                      </m:r>
                      <m:r>
                        <a:rPr lang="en-GB" sz="1600" b="1" i="1" smtClean="0">
                          <a:latin typeface="Cambria Math"/>
                        </a:rPr>
                        <m:t>𝑲𝑬</m:t>
                      </m:r>
                      <m:r>
                        <a:rPr lang="en-GB" sz="1600" b="1" i="1" smtClean="0">
                          <a:latin typeface="Cambria Math"/>
                        </a:rPr>
                        <m:t> </m:t>
                      </m:r>
                      <m:r>
                        <a:rPr lang="en-GB" sz="1600" b="1" i="1" smtClean="0">
                          <a:latin typeface="Cambria Math"/>
                        </a:rPr>
                        <m:t>𝒍𝒐𝒔𝒕</m:t>
                      </m:r>
                      <m:r>
                        <a:rPr lang="en-GB" sz="1600" b="1" i="1" smtClean="0">
                          <a:latin typeface="Cambria Math"/>
                        </a:rPr>
                        <m:t>−</m:t>
                      </m:r>
                      <m:r>
                        <a:rPr lang="en-GB" sz="1600" b="1" i="1" smtClean="0">
                          <a:latin typeface="Cambria Math"/>
                        </a:rPr>
                        <m:t>𝑷𝑬</m:t>
                      </m:r>
                      <m:r>
                        <a:rPr lang="en-GB" sz="1600" b="1" i="1" smtClean="0">
                          <a:latin typeface="Cambria Math"/>
                        </a:rPr>
                        <m:t> </m:t>
                      </m:r>
                      <m:r>
                        <a:rPr lang="en-GB" sz="1600" b="1" i="1" smtClean="0">
                          <a:latin typeface="Cambria Math"/>
                        </a:rPr>
                        <m:t>𝒈𝒂𝒊𝒏𝒆𝒅</m:t>
                      </m:r>
                    </m:oMath>
                  </m:oMathPara>
                </a14:m>
                <a:endParaRPr lang="en-GB" sz="16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4114800" y="4648200"/>
                <a:ext cx="4572000" cy="338554"/>
              </a:xfrm>
              <a:prstGeom prst="rect">
                <a:avLst/>
              </a:prstGeom>
              <a:blipFill rotWithShape="1">
                <a:blip r:embed="rId6"/>
                <a:stretch>
                  <a:fillRect b="-909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114800" y="5105400"/>
                <a:ext cx="4572000" cy="33855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a:rPr lang="en-GB" sz="1600" b="1" i="1" smtClean="0">
                          <a:latin typeface="Cambria Math"/>
                        </a:rPr>
                        <m:t>𝑾𝒐𝒓𝒌</m:t>
                      </m:r>
                      <m:r>
                        <a:rPr lang="en-GB" sz="1600" b="1" i="1" smtClean="0">
                          <a:latin typeface="Cambria Math"/>
                        </a:rPr>
                        <m:t> </m:t>
                      </m:r>
                      <m:r>
                        <a:rPr lang="en-GB" sz="1600" b="1" i="1" smtClean="0">
                          <a:latin typeface="Cambria Math"/>
                        </a:rPr>
                        <m:t>𝒅𝒐𝒏𝒆</m:t>
                      </m:r>
                      <m:r>
                        <a:rPr lang="en-GB" sz="1600" b="1" i="1" smtClean="0">
                          <a:latin typeface="Cambria Math"/>
                        </a:rPr>
                        <m:t>=</m:t>
                      </m:r>
                      <m:r>
                        <a:rPr lang="en-GB" sz="1600" b="1" i="1" smtClean="0">
                          <a:latin typeface="Cambria Math"/>
                        </a:rPr>
                        <m:t>𝑲𝑬</m:t>
                      </m:r>
                      <m:r>
                        <a:rPr lang="en-GB" sz="1600" b="1" i="1" smtClean="0">
                          <a:latin typeface="Cambria Math"/>
                        </a:rPr>
                        <m:t> </m:t>
                      </m:r>
                      <m:r>
                        <a:rPr lang="en-GB" sz="1600" b="1" i="1" smtClean="0">
                          <a:latin typeface="Cambria Math"/>
                        </a:rPr>
                        <m:t>𝒍𝒐𝒔𝒕</m:t>
                      </m:r>
                      <m:r>
                        <a:rPr lang="en-GB" sz="1600" b="1" i="1" smtClean="0">
                          <a:latin typeface="Cambria Math"/>
                        </a:rPr>
                        <m:t>−</m:t>
                      </m:r>
                      <m:r>
                        <a:rPr lang="en-GB" sz="1600" b="1" i="1" smtClean="0">
                          <a:latin typeface="Cambria Math"/>
                        </a:rPr>
                        <m:t>𝑷𝑬</m:t>
                      </m:r>
                      <m:r>
                        <a:rPr lang="en-GB" sz="1600" b="1" i="1" smtClean="0">
                          <a:latin typeface="Cambria Math"/>
                        </a:rPr>
                        <m:t> </m:t>
                      </m:r>
                      <m:r>
                        <a:rPr lang="en-GB" sz="1600" b="1" i="1" smtClean="0">
                          <a:latin typeface="Cambria Math"/>
                        </a:rPr>
                        <m:t>𝒈𝒂𝒊𝒏𝒆𝒅</m:t>
                      </m:r>
                    </m:oMath>
                  </m:oMathPara>
                </a14:m>
                <a:endParaRPr lang="en-GB" sz="16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4114800" y="5105400"/>
                <a:ext cx="4572000" cy="338554"/>
              </a:xfrm>
              <a:prstGeom prst="rect">
                <a:avLst/>
              </a:prstGeom>
              <a:blipFill rotWithShape="1">
                <a:blip r:embed="rId7"/>
                <a:stretch>
                  <a:fillRect b="-9091"/>
                </a:stretch>
              </a:blipFill>
            </p:spPr>
            <p:txBody>
              <a:bodyPr/>
              <a:lstStyle/>
              <a:p>
                <a:r>
                  <a:rPr lang="en-GB">
                    <a:noFill/>
                  </a:rPr>
                  <a:t> </a:t>
                </a:r>
              </a:p>
            </p:txBody>
          </p:sp>
        </mc:Fallback>
      </mc:AlternateContent>
      <p:sp>
        <p:nvSpPr>
          <p:cNvPr id="13" name="TextBox 12"/>
          <p:cNvSpPr txBox="1"/>
          <p:nvPr/>
        </p:nvSpPr>
        <p:spPr>
          <a:xfrm>
            <a:off x="4169020" y="3048000"/>
            <a:ext cx="4390947" cy="738664"/>
          </a:xfrm>
          <a:prstGeom prst="rect">
            <a:avLst/>
          </a:prstGeom>
          <a:noFill/>
        </p:spPr>
        <p:txBody>
          <a:bodyPr wrap="none" rtlCol="0">
            <a:spAutoFit/>
          </a:bodyPr>
          <a:lstStyle/>
          <a:p>
            <a:pPr algn="ctr"/>
            <a:r>
              <a:rPr lang="en-GB" sz="1400" dirty="0">
                <a:solidFill>
                  <a:srgbClr val="FF0000"/>
                </a:solidFill>
                <a:latin typeface="Comic Sans MS" panose="030F0702030302020204" pitchFamily="66" charset="0"/>
              </a:rPr>
              <a:t>This is what you saw in M2</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As a general rule: Energy Losses = Energy Gains</a:t>
            </a:r>
            <a:endParaRPr lang="en-GB" sz="1400" dirty="0">
              <a:solidFill>
                <a:srgbClr val="FF0000"/>
              </a:solidFill>
              <a:latin typeface="Comic Sans MS" panose="030F0702030302020204" pitchFamily="66" charset="0"/>
            </a:endParaRPr>
          </a:p>
        </p:txBody>
      </p:sp>
      <p:sp>
        <p:nvSpPr>
          <p:cNvPr id="14" name="TextBox 13"/>
          <p:cNvSpPr txBox="1"/>
          <p:nvPr/>
        </p:nvSpPr>
        <p:spPr>
          <a:xfrm>
            <a:off x="4343400" y="5459849"/>
            <a:ext cx="4038600" cy="1169551"/>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In M2, PE represented potential energy due to the height of an object</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In M3, we can also use EPE, elastic potential energy</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15" name="TextBox 14"/>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15" name="TextBox 14"/>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17" name="TextBox 16"/>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10"/>
                <a:stretch>
                  <a:fillRect/>
                </a:stretch>
              </a:blipFill>
              <a:ln w="25400">
                <a:solidFill>
                  <a:schemeClr val="tx1"/>
                </a:solidFill>
              </a:ln>
            </p:spPr>
            <p:txBody>
              <a:bodyPr/>
              <a:lstStyle/>
              <a:p>
                <a:r>
                  <a:rPr lang="en-GB">
                    <a:noFill/>
                  </a:rPr>
                  <a:t> </a:t>
                </a:r>
              </a:p>
            </p:txBody>
          </p:sp>
        </mc:Fallback>
      </mc:AlternateContent>
    </p:spTree>
    <p:extLst>
      <p:ext uri="{BB962C8B-B14F-4D97-AF65-F5344CB8AC3E}">
        <p14:creationId xmlns:p14="http://schemas.microsoft.com/office/powerpoint/2010/main" val="13991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linds(horizontal)">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blinds(horizontal)">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blinds(horizontal)">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linds(horizont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linds(horizontal)">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linds(horizontal)">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animEffect transition="in" filter="blinds(horizontal)">
                                      <p:cBhvr>
                                        <p:cTn id="62" dur="500"/>
                                        <p:tgtEl>
                                          <p:spTgt spid="1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4">
                                            <p:txEl>
                                              <p:pRg st="2" end="2"/>
                                            </p:txEl>
                                          </p:spTgt>
                                        </p:tgtEl>
                                        <p:attrNameLst>
                                          <p:attrName>style.visibility</p:attrName>
                                        </p:attrNameLst>
                                      </p:cBhvr>
                                      <p:to>
                                        <p:strVal val="visible"/>
                                      </p:to>
                                    </p:set>
                                    <p:animEffect transition="in" filter="blinds(horizontal)">
                                      <p:cBhvr>
                                        <p:cTn id="67" dur="500"/>
                                        <p:tgtEl>
                                          <p:spTgt spid="14">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blinds(horizontal)">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blinds(horizontal)">
                                      <p:cBhvr>
                                        <p:cTn id="7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5"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5029200"/>
          </a:xfrm>
        </p:spPr>
        <p:txBody>
          <a:bodyPr>
            <a:normAutofit lnSpcReduction="10000"/>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light elastic string, of natural length 1.6m and modulus of elasticity 10N, has one end fixed at a point A on a smooth horizontal table. A particle of mass 2kg is attached to the other end of the string. The particle is held at point A and projected horizontally across the table with speed 2ms</a:t>
            </a:r>
            <a:r>
              <a:rPr lang="en-GB" sz="1400" baseline="30000" dirty="0">
                <a:latin typeface="Comic Sans MS" pitchFamily="66" charset="0"/>
              </a:rPr>
              <a:t>-1</a:t>
            </a:r>
            <a:r>
              <a:rPr lang="en-GB" sz="1400" dirty="0">
                <a:latin typeface="Comic Sans MS" pitchFamily="66" charset="0"/>
              </a:rPr>
              <a:t>. Find how far it travels before first coming to instantaneous rest.</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 particle is projected from A. After 1.6m the string will be taut, but the particle will stretch a bit farther before instantaneously stopping, making the distance travelled ‘1.6 + x’</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There is no friction so we can just set losses = gains</a:t>
            </a:r>
          </a:p>
          <a:p>
            <a:pPr algn="ctr">
              <a:buFont typeface="Wingdings"/>
              <a:buChar char="à"/>
            </a:pPr>
            <a:endParaRPr lang="en-GB" sz="1400" dirty="0">
              <a:latin typeface="Comic Sans MS" pitchFamily="66" charset="0"/>
            </a:endParaRP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55626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6200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5715000" y="1905000"/>
            <a:ext cx="2057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638800" y="2209800"/>
            <a:ext cx="2057400"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24600" y="2209800"/>
            <a:ext cx="716863" cy="307777"/>
          </a:xfrm>
          <a:prstGeom prst="rect">
            <a:avLst/>
          </a:prstGeom>
          <a:noFill/>
        </p:spPr>
        <p:txBody>
          <a:bodyPr wrap="none" rtlCol="0">
            <a:spAutoFit/>
          </a:bodyPr>
          <a:lstStyle/>
          <a:p>
            <a:r>
              <a:rPr lang="en-GB" sz="1400" dirty="0">
                <a:latin typeface="Comic Sans MS" panose="030F0702030302020204" pitchFamily="66" charset="0"/>
              </a:rPr>
              <a:t>1.6 + x</a:t>
            </a:r>
          </a:p>
        </p:txBody>
      </p:sp>
      <p:sp>
        <p:nvSpPr>
          <p:cNvPr id="20" name="TextBox 19"/>
          <p:cNvSpPr txBox="1"/>
          <p:nvPr/>
        </p:nvSpPr>
        <p:spPr>
          <a:xfrm>
            <a:off x="5257800" y="1752600"/>
            <a:ext cx="316112" cy="307777"/>
          </a:xfrm>
          <a:prstGeom prst="rect">
            <a:avLst/>
          </a:prstGeom>
          <a:noFill/>
        </p:spPr>
        <p:txBody>
          <a:bodyPr wrap="none" rtlCol="0">
            <a:spAutoFit/>
          </a:bodyPr>
          <a:lstStyle/>
          <a:p>
            <a:r>
              <a:rPr lang="en-GB" sz="1400" dirty="0">
                <a:latin typeface="Comic Sans MS" panose="030F0702030302020204" pitchFamily="66" charset="0"/>
              </a:rPr>
              <a:t>A</a:t>
            </a:r>
          </a:p>
        </p:txBody>
      </p:sp>
      <p:sp>
        <p:nvSpPr>
          <p:cNvPr id="21" name="TextBox 20"/>
          <p:cNvSpPr txBox="1"/>
          <p:nvPr/>
        </p:nvSpPr>
        <p:spPr>
          <a:xfrm>
            <a:off x="5257800" y="1371600"/>
            <a:ext cx="625492" cy="307777"/>
          </a:xfrm>
          <a:prstGeom prst="rect">
            <a:avLst/>
          </a:prstGeom>
          <a:noFill/>
        </p:spPr>
        <p:txBody>
          <a:bodyPr wrap="none" rtlCol="0">
            <a:spAutoFit/>
          </a:bodyPr>
          <a:lstStyle/>
          <a:p>
            <a:r>
              <a:rPr lang="en-GB" sz="1400" dirty="0">
                <a:latin typeface="Comic Sans MS" panose="030F0702030302020204" pitchFamily="66" charset="0"/>
              </a:rPr>
              <a:t>2ms</a:t>
            </a:r>
            <a:r>
              <a:rPr lang="en-GB" sz="1400" baseline="30000" dirty="0">
                <a:latin typeface="Comic Sans MS" panose="030F0702030302020204" pitchFamily="66" charset="0"/>
              </a:rPr>
              <a:t>-1</a:t>
            </a:r>
          </a:p>
        </p:txBody>
      </p:sp>
      <p:cxnSp>
        <p:nvCxnSpPr>
          <p:cNvPr id="23" name="Straight Arrow Connector 22"/>
          <p:cNvCxnSpPr/>
          <p:nvPr/>
        </p:nvCxnSpPr>
        <p:spPr>
          <a:xfrm>
            <a:off x="5486400" y="1676400"/>
            <a:ext cx="228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91400" y="13716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cxnSp>
        <p:nvCxnSpPr>
          <p:cNvPr id="25" name="Straight Arrow Connector 24"/>
          <p:cNvCxnSpPr/>
          <p:nvPr/>
        </p:nvCxnSpPr>
        <p:spPr>
          <a:xfrm>
            <a:off x="7620000" y="1676400"/>
            <a:ext cx="228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4723410" y="3136075"/>
                <a:ext cx="27432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𝐸𝑛𝑒𝑟𝑔𝑦</m:t>
                      </m:r>
                      <m:r>
                        <a:rPr lang="en-GB" sz="1400" b="0" i="1" smtClean="0">
                          <a:latin typeface="Cambria Math"/>
                        </a:rPr>
                        <m:t> </m:t>
                      </m:r>
                      <m:r>
                        <a:rPr lang="en-GB" sz="1400" b="0" i="1" smtClean="0">
                          <a:latin typeface="Cambria Math"/>
                        </a:rPr>
                        <m:t>𝐿𝑜𝑠𝑠𝑒𝑠</m:t>
                      </m:r>
                      <m:r>
                        <a:rPr lang="en-GB" sz="1400" b="0" i="1" smtClean="0">
                          <a:latin typeface="Cambria Math"/>
                        </a:rPr>
                        <m:t>=</m:t>
                      </m:r>
                      <m:r>
                        <a:rPr lang="en-GB" sz="1400" b="0" i="1" smtClean="0">
                          <a:latin typeface="Cambria Math"/>
                        </a:rPr>
                        <m:t>𝐸𝑛𝑒𝑟𝑔𝑦</m:t>
                      </m:r>
                      <m:r>
                        <a:rPr lang="en-GB" sz="1400" b="0" i="1" smtClean="0">
                          <a:latin typeface="Cambria Math"/>
                        </a:rPr>
                        <m:t> </m:t>
                      </m:r>
                      <m:r>
                        <a:rPr lang="en-GB" sz="1400" b="0" i="1" smtClean="0">
                          <a:latin typeface="Cambria Math"/>
                        </a:rPr>
                        <m:t>𝐺𝑎𝑖𝑛𝑠</m:t>
                      </m:r>
                    </m:oMath>
                  </m:oMathPara>
                </a14:m>
                <a:endParaRPr lang="en-GB" sz="1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4723410" y="3136075"/>
                <a:ext cx="2743200" cy="307777"/>
              </a:xfrm>
              <a:prstGeom prst="rect">
                <a:avLst/>
              </a:prstGeom>
              <a:blipFill rotWithShape="1">
                <a:blip r:embed="rId3"/>
                <a:stretch>
                  <a:fillRect b="-3922"/>
                </a:stretch>
              </a:blipFill>
              <a:ln w="25400">
                <a:noFill/>
              </a:ln>
            </p:spPr>
            <p:txBody>
              <a:bodyPr/>
              <a:lstStyle/>
              <a:p>
                <a:r>
                  <a:rPr lang="en-GB">
                    <a:noFill/>
                  </a:rPr>
                  <a:t> </a:t>
                </a:r>
              </a:p>
            </p:txBody>
          </p:sp>
        </mc:Fallback>
      </mc:AlternateContent>
      <p:sp>
        <p:nvSpPr>
          <p:cNvPr id="27" name="TextBox 26"/>
          <p:cNvSpPr txBox="1"/>
          <p:nvPr/>
        </p:nvSpPr>
        <p:spPr>
          <a:xfrm>
            <a:off x="4419600" y="2514600"/>
            <a:ext cx="4336444" cy="523220"/>
          </a:xfrm>
          <a:prstGeom prst="rect">
            <a:avLst/>
          </a:prstGeom>
          <a:noFill/>
        </p:spPr>
        <p:txBody>
          <a:bodyPr wrap="none" rtlCol="0">
            <a:spAutoFit/>
          </a:bodyPr>
          <a:lstStyle/>
          <a:p>
            <a:pPr algn="ctr"/>
            <a:r>
              <a:rPr lang="en-GB" sz="1400" dirty="0">
                <a:solidFill>
                  <a:srgbClr val="FF0000"/>
                </a:solidFill>
                <a:latin typeface="Comic Sans MS" panose="030F0702030302020204" pitchFamily="66" charset="0"/>
              </a:rPr>
              <a:t>As the particle slows down it loses Kinetic Energy</a:t>
            </a:r>
          </a:p>
          <a:p>
            <a:pPr algn="ctr"/>
            <a:r>
              <a:rPr lang="en-GB" sz="1400" dirty="0">
                <a:solidFill>
                  <a:srgbClr val="FF0000"/>
                </a:solidFill>
                <a:latin typeface="Comic Sans MS" panose="030F0702030302020204" pitchFamily="66" charset="0"/>
                <a:sym typeface="Wingdings" panose="05000000000000000000" pitchFamily="2" charset="2"/>
              </a:rPr>
              <a:t> This is balanced by it gaining EPE!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8" name="TextBox 27"/>
              <p:cNvSpPr txBox="1"/>
              <p:nvPr/>
            </p:nvSpPr>
            <p:spPr>
              <a:xfrm>
                <a:off x="5180610" y="3517075"/>
                <a:ext cx="2209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𝐾𝐸</m:t>
                      </m:r>
                      <m:r>
                        <a:rPr lang="en-GB" sz="1400" b="0" i="1" smtClean="0">
                          <a:latin typeface="Cambria Math"/>
                        </a:rPr>
                        <m:t> </m:t>
                      </m:r>
                      <m:r>
                        <a:rPr lang="en-GB" sz="1400" b="0" i="1" smtClean="0">
                          <a:latin typeface="Cambria Math"/>
                        </a:rPr>
                        <m:t>𝑙𝑜𝑠𝑡</m:t>
                      </m:r>
                      <m:r>
                        <a:rPr lang="en-GB" sz="1400" b="0" i="1" smtClean="0">
                          <a:latin typeface="Cambria Math"/>
                        </a:rPr>
                        <m:t>=</m:t>
                      </m:r>
                      <m:r>
                        <a:rPr lang="en-GB" sz="1400" b="0" i="1" smtClean="0">
                          <a:latin typeface="Cambria Math"/>
                        </a:rPr>
                        <m:t>𝐸𝑃𝐸</m:t>
                      </m:r>
                      <m:r>
                        <a:rPr lang="en-GB" sz="1400" b="0" i="1" smtClean="0">
                          <a:latin typeface="Cambria Math"/>
                        </a:rPr>
                        <m:t> </m:t>
                      </m:r>
                      <m:r>
                        <a:rPr lang="en-GB" sz="1400" b="0" i="1" smtClean="0">
                          <a:latin typeface="Cambria Math"/>
                        </a:rPr>
                        <m:t>𝑔𝑎𝑖𝑛𝑒𝑑</m:t>
                      </m:r>
                    </m:oMath>
                  </m:oMathPara>
                </a14:m>
                <a:endParaRPr lang="en-GB" sz="1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180610" y="3517075"/>
                <a:ext cx="2209800" cy="307777"/>
              </a:xfrm>
              <a:prstGeom prst="rect">
                <a:avLst/>
              </a:prstGeom>
              <a:blipFill rotWithShape="1">
                <a:blip r:embed="rId4"/>
                <a:stretch>
                  <a:fillRect b="-8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333010" y="3898075"/>
                <a:ext cx="1371600" cy="537070"/>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r>
                        <a:rPr lang="en-GB" sz="1400" b="0" i="1" smtClean="0">
                          <a:latin typeface="Cambria Math"/>
                        </a:rPr>
                        <m:t>𝑚</m:t>
                      </m:r>
                      <m:sSup>
                        <m:sSupPr>
                          <m:ctrlPr>
                            <a:rPr lang="en-GB" sz="1400" b="0" i="1" smtClean="0">
                              <a:latin typeface="Cambria Math" panose="02040503050406030204" pitchFamily="18" charset="0"/>
                            </a:rPr>
                          </m:ctrlPr>
                        </m:sSupPr>
                        <m:e>
                          <m:r>
                            <a:rPr lang="en-GB" sz="1400" b="0" i="1" smtClean="0">
                              <a:latin typeface="Cambria Math"/>
                            </a:rPr>
                            <m:t>𝑣</m:t>
                          </m:r>
                        </m:e>
                        <m:sup>
                          <m:r>
                            <a:rPr lang="en-GB" sz="1400" b="0" i="1" smtClean="0">
                              <a:latin typeface="Cambria Math"/>
                            </a:rPr>
                            <m:t>2</m:t>
                          </m:r>
                        </m:sup>
                      </m:sSup>
                      <m:r>
                        <a:rPr lang="en-GB" sz="1400" b="0" i="1" smtClean="0">
                          <a:latin typeface="Cambria Math"/>
                        </a:rPr>
                        <m:t>=</m:t>
                      </m:r>
                      <m:f>
                        <m:fPr>
                          <m:ctrlPr>
                            <a:rPr lang="en-GB" sz="1400" i="1">
                              <a:latin typeface="Cambria Math" panose="02040503050406030204" pitchFamily="18" charset="0"/>
                            </a:rPr>
                          </m:ctrlPr>
                        </m:fPr>
                        <m:num>
                          <m:r>
                            <m:rPr>
                              <m:sty m:val="p"/>
                            </m:rPr>
                            <a:rPr lang="el-GR" sz="1400" i="1">
                              <a:latin typeface="Cambria Math"/>
                            </a:rPr>
                            <m:t>λ</m:t>
                          </m:r>
                          <m:sSup>
                            <m:sSupPr>
                              <m:ctrlPr>
                                <a:rPr lang="el-GR" sz="1400" i="1">
                                  <a:latin typeface="Cambria Math" panose="02040503050406030204" pitchFamily="18" charset="0"/>
                                </a:rPr>
                              </m:ctrlPr>
                            </m:sSupPr>
                            <m:e>
                              <m:r>
                                <a:rPr lang="en-GB" sz="1400" i="1">
                                  <a:latin typeface="Cambria Math"/>
                                </a:rPr>
                                <m:t>𝑥</m:t>
                              </m:r>
                            </m:e>
                            <m:sup>
                              <m:r>
                                <a:rPr lang="en-GB" sz="1400" i="1">
                                  <a:latin typeface="Cambria Math"/>
                                </a:rPr>
                                <m:t>2</m:t>
                              </m:r>
                            </m:sup>
                          </m:sSup>
                        </m:num>
                        <m:den>
                          <m:r>
                            <a:rPr lang="en-GB" sz="1400" i="1">
                              <a:latin typeface="Cambria Math"/>
                            </a:rPr>
                            <m:t>2</m:t>
                          </m:r>
                          <m:r>
                            <a:rPr lang="en-GB" sz="1400" i="1">
                              <a:latin typeface="Cambria Math"/>
                            </a:rPr>
                            <m:t>𝑙</m:t>
                          </m:r>
                        </m:den>
                      </m:f>
                    </m:oMath>
                  </m:oMathPara>
                </a14:m>
                <a:endParaRPr lang="en-GB"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5333010" y="3898075"/>
                <a:ext cx="1371600" cy="537070"/>
              </a:xfrm>
              <a:prstGeom prst="rect">
                <a:avLst/>
              </a:prstGeom>
              <a:blipFill rotWithShape="1">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5104410" y="4431475"/>
                <a:ext cx="1905000" cy="562783"/>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d>
                        <m:dPr>
                          <m:ctrlPr>
                            <a:rPr lang="en-GB" sz="1400" b="0" i="1" smtClean="0">
                              <a:latin typeface="Cambria Math" panose="02040503050406030204" pitchFamily="18" charset="0"/>
                            </a:rPr>
                          </m:ctrlPr>
                        </m:dPr>
                        <m:e>
                          <m:r>
                            <a:rPr lang="en-GB" sz="1400" b="0" i="1" smtClean="0">
                              <a:latin typeface="Cambria Math"/>
                            </a:rPr>
                            <m:t>2</m:t>
                          </m:r>
                        </m:e>
                      </m:d>
                      <m:sSup>
                        <m:sSupPr>
                          <m:ctrlPr>
                            <a:rPr lang="en-GB" sz="1400" b="0" i="1" smtClean="0">
                              <a:latin typeface="Cambria Math" panose="02040503050406030204" pitchFamily="18" charset="0"/>
                            </a:rPr>
                          </m:ctrlPr>
                        </m:sSupPr>
                        <m:e>
                          <m:d>
                            <m:dPr>
                              <m:ctrlPr>
                                <a:rPr lang="en-GB" sz="1400" b="0" i="1" smtClean="0">
                                  <a:latin typeface="Cambria Math" panose="02040503050406030204" pitchFamily="18" charset="0"/>
                                </a:rPr>
                              </m:ctrlPr>
                            </m:dPr>
                            <m:e>
                              <m:r>
                                <a:rPr lang="en-GB" sz="1400" b="0" i="1" smtClean="0">
                                  <a:latin typeface="Cambria Math"/>
                                </a:rPr>
                                <m:t>2</m:t>
                              </m:r>
                            </m:e>
                          </m:d>
                        </m:e>
                        <m:sup>
                          <m:r>
                            <a:rPr lang="en-GB" sz="1400" b="0" i="1" smtClean="0">
                              <a:latin typeface="Cambria Math"/>
                            </a:rPr>
                            <m:t>2</m:t>
                          </m:r>
                        </m:sup>
                      </m:sSup>
                      <m:r>
                        <a:rPr lang="en-GB" sz="1400" b="0" i="1" smtClean="0">
                          <a:latin typeface="Cambria Math"/>
                        </a:rPr>
                        <m:t>=</m:t>
                      </m:r>
                      <m:f>
                        <m:fPr>
                          <m:ctrlPr>
                            <a:rPr lang="en-GB" sz="1400" i="1">
                              <a:latin typeface="Cambria Math" panose="02040503050406030204" pitchFamily="18" charset="0"/>
                            </a:rPr>
                          </m:ctrlPr>
                        </m:fPr>
                        <m:num>
                          <m:r>
                            <a:rPr lang="en-GB" sz="1400" b="0" i="1" smtClean="0">
                              <a:latin typeface="Cambria Math"/>
                            </a:rPr>
                            <m:t>(10)</m:t>
                          </m:r>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 </m:t>
                          </m:r>
                        </m:num>
                        <m:den>
                          <m:r>
                            <a:rPr lang="en-GB" sz="1400" i="1">
                              <a:latin typeface="Cambria Math"/>
                            </a:rPr>
                            <m:t>2</m:t>
                          </m:r>
                          <m:r>
                            <a:rPr lang="en-GB" sz="1400" b="0" i="1" smtClean="0">
                              <a:latin typeface="Cambria Math"/>
                            </a:rPr>
                            <m:t>(1.6)</m:t>
                          </m:r>
                        </m:den>
                      </m:f>
                    </m:oMath>
                  </m:oMathPara>
                </a14:m>
                <a:endParaRPr lang="en-GB"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104410" y="4431475"/>
                <a:ext cx="1905000" cy="562783"/>
              </a:xfrm>
              <a:prstGeom prst="rect">
                <a:avLst/>
              </a:prstGeom>
              <a:blipFill rotWithShape="1">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790210" y="4964875"/>
                <a:ext cx="990600" cy="52315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4=</m:t>
                      </m:r>
                      <m:f>
                        <m:fPr>
                          <m:ctrlPr>
                            <a:rPr lang="en-GB" sz="1400" i="1">
                              <a:latin typeface="Cambria Math" panose="02040503050406030204" pitchFamily="18" charset="0"/>
                            </a:rPr>
                          </m:ctrlPr>
                        </m:fPr>
                        <m:num>
                          <m:r>
                            <a:rPr lang="en-GB" sz="1400" b="0" i="1" smtClean="0">
                              <a:latin typeface="Cambria Math"/>
                            </a:rPr>
                            <m:t>10</m:t>
                          </m:r>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 </m:t>
                          </m:r>
                        </m:num>
                        <m:den>
                          <m:r>
                            <a:rPr lang="en-GB" sz="1400" b="0" i="1" smtClean="0">
                              <a:latin typeface="Cambria Math"/>
                            </a:rPr>
                            <m:t>3.2</m:t>
                          </m:r>
                        </m:den>
                      </m:f>
                    </m:oMath>
                  </m:oMathPara>
                </a14:m>
                <a:endParaRPr lang="en-GB" sz="1400" dirty="0"/>
              </a:p>
            </p:txBody>
          </p:sp>
        </mc:Choice>
        <mc:Fallback xmlns="">
          <p:sp>
            <p:nvSpPr>
              <p:cNvPr id="31" name="TextBox 30"/>
              <p:cNvSpPr txBox="1">
                <a:spLocks noRot="1" noChangeAspect="1" noMove="1" noResize="1" noEditPoints="1" noAdjustHandles="1" noChangeArrowheads="1" noChangeShapeType="1" noTextEdit="1"/>
              </p:cNvSpPr>
              <p:nvPr/>
            </p:nvSpPr>
            <p:spPr>
              <a:xfrm>
                <a:off x="5790210" y="4964875"/>
                <a:ext cx="990600" cy="523157"/>
              </a:xfrm>
              <a:prstGeom prst="rect">
                <a:avLst/>
              </a:prstGeom>
              <a:blipFill rotWithShape="1">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714010" y="5574475"/>
                <a:ext cx="9906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m:t>
                      </m:r>
                      <m:r>
                        <a:rPr lang="en-GB" sz="1400" i="1" smtClean="0">
                          <a:latin typeface="Cambria Math"/>
                        </a:rPr>
                        <m:t>1</m:t>
                      </m:r>
                      <m:r>
                        <a:rPr lang="en-GB" sz="1400" b="0" i="1" smtClean="0">
                          <a:latin typeface="Cambria Math"/>
                        </a:rPr>
                        <m:t>.28</m:t>
                      </m:r>
                    </m:oMath>
                  </m:oMathPara>
                </a14:m>
                <a:endParaRPr lang="en-GB" sz="1400" dirty="0"/>
              </a:p>
            </p:txBody>
          </p:sp>
        </mc:Choice>
        <mc:Fallback xmlns="">
          <p:sp>
            <p:nvSpPr>
              <p:cNvPr id="32" name="TextBox 31"/>
              <p:cNvSpPr txBox="1">
                <a:spLocks noRot="1" noChangeAspect="1" noMove="1" noResize="1" noEditPoints="1" noAdjustHandles="1" noChangeArrowheads="1" noChangeShapeType="1" noTextEdit="1"/>
              </p:cNvSpPr>
              <p:nvPr/>
            </p:nvSpPr>
            <p:spPr>
              <a:xfrm>
                <a:off x="5714010" y="5574475"/>
                <a:ext cx="990600" cy="307777"/>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714010" y="5955475"/>
                <a:ext cx="1066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=1.13</m:t>
                      </m:r>
                    </m:oMath>
                  </m:oMathPara>
                </a14:m>
                <a:endParaRPr lang="en-GB" sz="1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714010" y="5955475"/>
                <a:ext cx="1066800" cy="307777"/>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278085" y="6372101"/>
                <a:ext cx="26670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𝐷𝑖𝑠𝑡𝑎𝑛𝑐𝑒</m:t>
                      </m:r>
                      <m:r>
                        <a:rPr lang="en-GB" sz="1400" b="0" i="1" smtClean="0">
                          <a:latin typeface="Cambria Math"/>
                        </a:rPr>
                        <m:t> </m:t>
                      </m:r>
                      <m:r>
                        <a:rPr lang="en-GB" sz="1400" b="0" i="1" smtClean="0">
                          <a:latin typeface="Cambria Math"/>
                        </a:rPr>
                        <m:t>𝑇𝑟𝑎𝑣𝑒𝑙𝑙𝑒𝑑</m:t>
                      </m:r>
                      <m:r>
                        <a:rPr lang="en-GB" sz="1400" b="0" i="1" smtClean="0">
                          <a:latin typeface="Cambria Math"/>
                        </a:rPr>
                        <m:t>=2.73</m:t>
                      </m:r>
                      <m:r>
                        <a:rPr lang="en-GB" sz="1400" b="0" i="1" smtClean="0">
                          <a:latin typeface="Cambria Math"/>
                        </a:rPr>
                        <m:t>𝑚</m:t>
                      </m:r>
                    </m:oMath>
                  </m:oMathPara>
                </a14:m>
                <a:endParaRPr lang="en-GB" sz="1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278085" y="6372101"/>
                <a:ext cx="2667000" cy="307777"/>
              </a:xfrm>
              <a:prstGeom prst="rect">
                <a:avLst/>
              </a:prstGeom>
              <a:blipFill rotWithShape="1">
                <a:blip r:embed="rId10"/>
                <a:stretch>
                  <a:fillRect/>
                </a:stretch>
              </a:blipFill>
              <a:ln w="25400">
                <a:noFill/>
              </a:ln>
            </p:spPr>
            <p:txBody>
              <a:bodyPr/>
              <a:lstStyle/>
              <a:p>
                <a:r>
                  <a:rPr lang="en-GB">
                    <a:noFill/>
                  </a:rPr>
                  <a:t> </a:t>
                </a:r>
              </a:p>
            </p:txBody>
          </p:sp>
        </mc:Fallback>
      </mc:AlternateContent>
      <p:sp>
        <p:nvSpPr>
          <p:cNvPr id="35" name="Arc 34"/>
          <p:cNvSpPr/>
          <p:nvPr/>
        </p:nvSpPr>
        <p:spPr>
          <a:xfrm>
            <a:off x="6807530" y="4209802"/>
            <a:ext cx="270163" cy="504702"/>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TextBox 35"/>
          <p:cNvSpPr txBox="1"/>
          <p:nvPr/>
        </p:nvSpPr>
        <p:spPr>
          <a:xfrm>
            <a:off x="7492341" y="3222172"/>
            <a:ext cx="1651659"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Replace these with the types of energy</a:t>
            </a:r>
          </a:p>
        </p:txBody>
      </p:sp>
      <p:sp>
        <p:nvSpPr>
          <p:cNvPr id="37" name="Arc 36"/>
          <p:cNvSpPr/>
          <p:nvPr/>
        </p:nvSpPr>
        <p:spPr>
          <a:xfrm>
            <a:off x="7090559" y="3685308"/>
            <a:ext cx="270163" cy="504702"/>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a:off x="7302336" y="3303318"/>
            <a:ext cx="226619" cy="401783"/>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9" name="Arc 38"/>
          <p:cNvSpPr/>
          <p:nvPr/>
        </p:nvSpPr>
        <p:spPr>
          <a:xfrm>
            <a:off x="6767946" y="4752108"/>
            <a:ext cx="270163" cy="504702"/>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0" name="Arc 39"/>
          <p:cNvSpPr/>
          <p:nvPr/>
        </p:nvSpPr>
        <p:spPr>
          <a:xfrm>
            <a:off x="6611587" y="5260767"/>
            <a:ext cx="270163" cy="504702"/>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Arc 40"/>
          <p:cNvSpPr/>
          <p:nvPr/>
        </p:nvSpPr>
        <p:spPr>
          <a:xfrm>
            <a:off x="6562107" y="5757552"/>
            <a:ext cx="278080" cy="381991"/>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Arc 41"/>
          <p:cNvSpPr/>
          <p:nvPr/>
        </p:nvSpPr>
        <p:spPr>
          <a:xfrm>
            <a:off x="6763987" y="6101936"/>
            <a:ext cx="254329" cy="441368"/>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TextBox 42"/>
          <p:cNvSpPr txBox="1"/>
          <p:nvPr/>
        </p:nvSpPr>
        <p:spPr>
          <a:xfrm>
            <a:off x="7314212" y="3695205"/>
            <a:ext cx="1461654"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Use the relevant formulae</a:t>
            </a:r>
          </a:p>
        </p:txBody>
      </p:sp>
      <p:sp>
        <p:nvSpPr>
          <p:cNvPr id="44" name="TextBox 43"/>
          <p:cNvSpPr txBox="1"/>
          <p:nvPr/>
        </p:nvSpPr>
        <p:spPr>
          <a:xfrm>
            <a:off x="6991599" y="4227615"/>
            <a:ext cx="1461654"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all the values we know</a:t>
            </a:r>
          </a:p>
        </p:txBody>
      </p:sp>
      <p:sp>
        <p:nvSpPr>
          <p:cNvPr id="45" name="TextBox 44"/>
          <p:cNvSpPr txBox="1"/>
          <p:nvPr/>
        </p:nvSpPr>
        <p:spPr>
          <a:xfrm>
            <a:off x="6989620" y="4890654"/>
            <a:ext cx="146165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 parts</a:t>
            </a:r>
          </a:p>
        </p:txBody>
      </p:sp>
      <p:sp>
        <p:nvSpPr>
          <p:cNvPr id="46" name="TextBox 45"/>
          <p:cNvSpPr txBox="1"/>
          <p:nvPr/>
        </p:nvSpPr>
        <p:spPr>
          <a:xfrm>
            <a:off x="6857012" y="5351813"/>
            <a:ext cx="1461654"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Rearrange for x</a:t>
            </a:r>
            <a:r>
              <a:rPr lang="en-GB" sz="1200" baseline="30000" dirty="0">
                <a:solidFill>
                  <a:srgbClr val="FF0000"/>
                </a:solidFill>
                <a:latin typeface="Comic Sans MS" panose="030F0702030302020204" pitchFamily="66" charset="0"/>
              </a:rPr>
              <a:t>2</a:t>
            </a:r>
          </a:p>
        </p:txBody>
      </p:sp>
      <p:sp>
        <p:nvSpPr>
          <p:cNvPr id="47" name="TextBox 46"/>
          <p:cNvSpPr txBox="1"/>
          <p:nvPr/>
        </p:nvSpPr>
        <p:spPr>
          <a:xfrm>
            <a:off x="6795656" y="5753596"/>
            <a:ext cx="1148936"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Square root</a:t>
            </a:r>
            <a:endParaRPr lang="en-GB" sz="1200" baseline="30000" dirty="0">
              <a:solidFill>
                <a:srgbClr val="FF0000"/>
              </a:solidFill>
              <a:latin typeface="Comic Sans MS" panose="030F0702030302020204" pitchFamily="66" charset="0"/>
            </a:endParaRPr>
          </a:p>
        </p:txBody>
      </p:sp>
      <p:sp>
        <p:nvSpPr>
          <p:cNvPr id="48" name="TextBox 47"/>
          <p:cNvSpPr txBox="1"/>
          <p:nvPr/>
        </p:nvSpPr>
        <p:spPr>
          <a:xfrm>
            <a:off x="6936180" y="6096002"/>
            <a:ext cx="1400297"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Add on the original length</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11"/>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12"/>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1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1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1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49" name="TextBox 48"/>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p:sp>
        <p:nvSpPr>
          <p:cNvPr id="54" name="TextBox 53"/>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25036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5"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linds(vertic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5"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linds(horizontal)">
                                      <p:cBhvr>
                                        <p:cTn id="31" dur="500"/>
                                        <p:tgtEl>
                                          <p:spTgt spid="24"/>
                                        </p:tgtEl>
                                      </p:cBhvr>
                                    </p:animEffect>
                                  </p:childTnLst>
                                </p:cTn>
                              </p:par>
                              <p:par>
                                <p:cTn id="32" presetID="3" presetClass="entr" presetSubtype="5"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linds(vertical)">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blinds(horizontal)">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5"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vertical)">
                                      <p:cBhvr>
                                        <p:cTn id="44" dur="500"/>
                                        <p:tgtEl>
                                          <p:spTgt spid="1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blinds(horizontal)">
                                      <p:cBhvr>
                                        <p:cTn id="52" dur="500"/>
                                        <p:tgtEl>
                                          <p:spTgt spid="3">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7">
                                            <p:txEl>
                                              <p:pRg st="0" end="0"/>
                                            </p:txEl>
                                          </p:spTgt>
                                        </p:tgtEl>
                                        <p:attrNameLst>
                                          <p:attrName>style.visibility</p:attrName>
                                        </p:attrNameLst>
                                      </p:cBhvr>
                                      <p:to>
                                        <p:strVal val="visible"/>
                                      </p:to>
                                    </p:set>
                                    <p:animEffect transition="in" filter="blinds(horizontal)">
                                      <p:cBhvr>
                                        <p:cTn id="57" dur="500"/>
                                        <p:tgtEl>
                                          <p:spTgt spid="2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7">
                                            <p:txEl>
                                              <p:pRg st="1" end="1"/>
                                            </p:txEl>
                                          </p:spTgt>
                                        </p:tgtEl>
                                        <p:attrNameLst>
                                          <p:attrName>style.visibility</p:attrName>
                                        </p:attrNameLst>
                                      </p:cBhvr>
                                      <p:to>
                                        <p:strVal val="visible"/>
                                      </p:to>
                                    </p:set>
                                    <p:animEffect transition="in" filter="blinds(horizontal)">
                                      <p:cBhvr>
                                        <p:cTn id="62" dur="500"/>
                                        <p:tgtEl>
                                          <p:spTgt spid="27">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linds(horizontal)">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linds(horizontal)">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blinds(horizontal)">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blinds(horizontal)">
                                      <p:cBhvr>
                                        <p:cTn id="82" dur="500"/>
                                        <p:tgtEl>
                                          <p:spTgt spid="28"/>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linds(horizont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blinds(horizontal)">
                                      <p:cBhvr>
                                        <p:cTn id="92" dur="500"/>
                                        <p:tgtEl>
                                          <p:spTgt spid="4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blinds(horizontal)">
                                      <p:cBhvr>
                                        <p:cTn id="97" dur="500"/>
                                        <p:tgtEl>
                                          <p:spTgt spid="2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blinds(horizontal)">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blinds(horizontal)">
                                      <p:cBhvr>
                                        <p:cTn id="107" dur="500"/>
                                        <p:tgtEl>
                                          <p:spTgt spid="4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blinds(horizontal)">
                                      <p:cBhvr>
                                        <p:cTn id="112" dur="5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39"/>
                                        </p:tgtEl>
                                        <p:attrNameLst>
                                          <p:attrName>style.visibility</p:attrName>
                                        </p:attrNameLst>
                                      </p:cBhvr>
                                      <p:to>
                                        <p:strVal val="visible"/>
                                      </p:to>
                                    </p:set>
                                    <p:animEffect transition="in" filter="blinds(horizontal)">
                                      <p:cBhvr>
                                        <p:cTn id="117" dur="500"/>
                                        <p:tgtEl>
                                          <p:spTgt spid="39"/>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blinds(horizontal)">
                                      <p:cBhvr>
                                        <p:cTn id="122" dur="500"/>
                                        <p:tgtEl>
                                          <p:spTgt spid="45"/>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blinds(horizontal)">
                                      <p:cBhvr>
                                        <p:cTn id="127" dur="500"/>
                                        <p:tgtEl>
                                          <p:spTgt spid="31"/>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40"/>
                                        </p:tgtEl>
                                        <p:attrNameLst>
                                          <p:attrName>style.visibility</p:attrName>
                                        </p:attrNameLst>
                                      </p:cBhvr>
                                      <p:to>
                                        <p:strVal val="visible"/>
                                      </p:to>
                                    </p:set>
                                    <p:animEffect transition="in" filter="blinds(horizontal)">
                                      <p:cBhvr>
                                        <p:cTn id="132" dur="500"/>
                                        <p:tgtEl>
                                          <p:spTgt spid="40"/>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46"/>
                                        </p:tgtEl>
                                        <p:attrNameLst>
                                          <p:attrName>style.visibility</p:attrName>
                                        </p:attrNameLst>
                                      </p:cBhvr>
                                      <p:to>
                                        <p:strVal val="visible"/>
                                      </p:to>
                                    </p:set>
                                    <p:animEffect transition="in" filter="blinds(horizontal)">
                                      <p:cBhvr>
                                        <p:cTn id="137" dur="500"/>
                                        <p:tgtEl>
                                          <p:spTgt spid="46"/>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32"/>
                                        </p:tgtEl>
                                        <p:attrNameLst>
                                          <p:attrName>style.visibility</p:attrName>
                                        </p:attrNameLst>
                                      </p:cBhvr>
                                      <p:to>
                                        <p:strVal val="visible"/>
                                      </p:to>
                                    </p:set>
                                    <p:animEffect transition="in" filter="blinds(horizontal)">
                                      <p:cBhvr>
                                        <p:cTn id="142" dur="500"/>
                                        <p:tgtEl>
                                          <p:spTgt spid="32"/>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41"/>
                                        </p:tgtEl>
                                        <p:attrNameLst>
                                          <p:attrName>style.visibility</p:attrName>
                                        </p:attrNameLst>
                                      </p:cBhvr>
                                      <p:to>
                                        <p:strVal val="visible"/>
                                      </p:to>
                                    </p:set>
                                    <p:animEffect transition="in" filter="blinds(horizontal)">
                                      <p:cBhvr>
                                        <p:cTn id="147" dur="500"/>
                                        <p:tgtEl>
                                          <p:spTgt spid="41"/>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47"/>
                                        </p:tgtEl>
                                        <p:attrNameLst>
                                          <p:attrName>style.visibility</p:attrName>
                                        </p:attrNameLst>
                                      </p:cBhvr>
                                      <p:to>
                                        <p:strVal val="visible"/>
                                      </p:to>
                                    </p:set>
                                    <p:animEffect transition="in" filter="blinds(horizontal)">
                                      <p:cBhvr>
                                        <p:cTn id="152" dur="500"/>
                                        <p:tgtEl>
                                          <p:spTgt spid="47"/>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33"/>
                                        </p:tgtEl>
                                        <p:attrNameLst>
                                          <p:attrName>style.visibility</p:attrName>
                                        </p:attrNameLst>
                                      </p:cBhvr>
                                      <p:to>
                                        <p:strVal val="visible"/>
                                      </p:to>
                                    </p:set>
                                    <p:animEffect transition="in" filter="blinds(horizontal)">
                                      <p:cBhvr>
                                        <p:cTn id="157" dur="500"/>
                                        <p:tgtEl>
                                          <p:spTgt spid="33"/>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42"/>
                                        </p:tgtEl>
                                        <p:attrNameLst>
                                          <p:attrName>style.visibility</p:attrName>
                                        </p:attrNameLst>
                                      </p:cBhvr>
                                      <p:to>
                                        <p:strVal val="visible"/>
                                      </p:to>
                                    </p:set>
                                    <p:animEffect transition="in" filter="blinds(horizontal)">
                                      <p:cBhvr>
                                        <p:cTn id="162" dur="500"/>
                                        <p:tgtEl>
                                          <p:spTgt spid="42"/>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48"/>
                                        </p:tgtEl>
                                        <p:attrNameLst>
                                          <p:attrName>style.visibility</p:attrName>
                                        </p:attrNameLst>
                                      </p:cBhvr>
                                      <p:to>
                                        <p:strVal val="visible"/>
                                      </p:to>
                                    </p:set>
                                    <p:animEffect transition="in" filter="blinds(horizontal)">
                                      <p:cBhvr>
                                        <p:cTn id="167" dur="500"/>
                                        <p:tgtEl>
                                          <p:spTgt spid="48"/>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34"/>
                                        </p:tgtEl>
                                        <p:attrNameLst>
                                          <p:attrName>style.visibility</p:attrName>
                                        </p:attrNameLst>
                                      </p:cBhvr>
                                      <p:to>
                                        <p:strVal val="visible"/>
                                      </p:to>
                                    </p:set>
                                    <p:animEffect transition="in" filter="blinds(horizontal)">
                                      <p:cBhvr>
                                        <p:cTn id="17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9" grpId="0"/>
      <p:bldP spid="20" grpId="0"/>
      <p:bldP spid="21" grpId="0"/>
      <p:bldP spid="24" grpId="0"/>
      <p:bldP spid="26"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5029200"/>
          </a:xfrm>
        </p:spPr>
        <p:txBody>
          <a:bodyPr>
            <a:normAutofit lnSpcReduction="10000"/>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light elastic string, of natural length 1.6m and modulus of elasticity 10N, has one end fixed at a point A on a smooth horizontal table. A particle of mass 2kg is attached to the other end of the string. The particle is held at point A and projected horizontally across the table with speed 2ms</a:t>
            </a:r>
            <a:r>
              <a:rPr lang="en-GB" sz="1400" baseline="30000" dirty="0">
                <a:latin typeface="Comic Sans MS" pitchFamily="66" charset="0"/>
              </a:rPr>
              <a:t>-1</a:t>
            </a:r>
            <a:r>
              <a:rPr lang="en-GB" sz="1400" dirty="0">
                <a:latin typeface="Comic Sans MS" pitchFamily="66" charset="0"/>
              </a:rPr>
              <a:t>. Find how far it travels before first coming to instantaneous rest.</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 particle is projected from A. After 1.6m the string will be taut, but the particle will stretch a bit farther before instantaneously stopping, making the distance travelled ‘1.6 + x’</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There is no friction so we can just set losses = gains</a:t>
            </a:r>
          </a:p>
          <a:p>
            <a:pPr algn="ctr">
              <a:buFont typeface="Wingdings"/>
              <a:buChar char="à"/>
            </a:pPr>
            <a:endParaRPr lang="en-GB" sz="1400" dirty="0">
              <a:latin typeface="Comic Sans MS" pitchFamily="66" charset="0"/>
            </a:endParaRP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55626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76200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Connector 9"/>
          <p:cNvCxnSpPr/>
          <p:nvPr/>
        </p:nvCxnSpPr>
        <p:spPr>
          <a:xfrm>
            <a:off x="5715000" y="1905000"/>
            <a:ext cx="2057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638800" y="2209800"/>
            <a:ext cx="2057400"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24600" y="2209800"/>
            <a:ext cx="716863" cy="307777"/>
          </a:xfrm>
          <a:prstGeom prst="rect">
            <a:avLst/>
          </a:prstGeom>
          <a:noFill/>
        </p:spPr>
        <p:txBody>
          <a:bodyPr wrap="none" rtlCol="0">
            <a:spAutoFit/>
          </a:bodyPr>
          <a:lstStyle/>
          <a:p>
            <a:r>
              <a:rPr lang="en-GB" sz="1400" dirty="0">
                <a:latin typeface="Comic Sans MS" panose="030F0702030302020204" pitchFamily="66" charset="0"/>
              </a:rPr>
              <a:t>1.6 + x</a:t>
            </a:r>
          </a:p>
        </p:txBody>
      </p:sp>
      <p:sp>
        <p:nvSpPr>
          <p:cNvPr id="20" name="TextBox 19"/>
          <p:cNvSpPr txBox="1"/>
          <p:nvPr/>
        </p:nvSpPr>
        <p:spPr>
          <a:xfrm>
            <a:off x="5257800" y="1752600"/>
            <a:ext cx="316112" cy="307777"/>
          </a:xfrm>
          <a:prstGeom prst="rect">
            <a:avLst/>
          </a:prstGeom>
          <a:noFill/>
        </p:spPr>
        <p:txBody>
          <a:bodyPr wrap="none" rtlCol="0">
            <a:spAutoFit/>
          </a:bodyPr>
          <a:lstStyle/>
          <a:p>
            <a:r>
              <a:rPr lang="en-GB" sz="1400" dirty="0">
                <a:latin typeface="Comic Sans MS" panose="030F0702030302020204" pitchFamily="66" charset="0"/>
              </a:rPr>
              <a:t>A</a:t>
            </a:r>
          </a:p>
        </p:txBody>
      </p:sp>
      <p:sp>
        <p:nvSpPr>
          <p:cNvPr id="21" name="TextBox 20"/>
          <p:cNvSpPr txBox="1"/>
          <p:nvPr/>
        </p:nvSpPr>
        <p:spPr>
          <a:xfrm>
            <a:off x="5257800" y="1371600"/>
            <a:ext cx="625492" cy="307777"/>
          </a:xfrm>
          <a:prstGeom prst="rect">
            <a:avLst/>
          </a:prstGeom>
          <a:noFill/>
        </p:spPr>
        <p:txBody>
          <a:bodyPr wrap="none" rtlCol="0">
            <a:spAutoFit/>
          </a:bodyPr>
          <a:lstStyle/>
          <a:p>
            <a:r>
              <a:rPr lang="en-GB" sz="1400" dirty="0">
                <a:latin typeface="Comic Sans MS" panose="030F0702030302020204" pitchFamily="66" charset="0"/>
              </a:rPr>
              <a:t>2ms</a:t>
            </a:r>
            <a:r>
              <a:rPr lang="en-GB" sz="1400" baseline="30000" dirty="0">
                <a:latin typeface="Comic Sans MS" panose="030F0702030302020204" pitchFamily="66" charset="0"/>
              </a:rPr>
              <a:t>-1</a:t>
            </a:r>
          </a:p>
        </p:txBody>
      </p:sp>
      <p:cxnSp>
        <p:nvCxnSpPr>
          <p:cNvPr id="23" name="Straight Arrow Connector 22"/>
          <p:cNvCxnSpPr/>
          <p:nvPr/>
        </p:nvCxnSpPr>
        <p:spPr>
          <a:xfrm>
            <a:off x="5486400" y="1676400"/>
            <a:ext cx="228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391400" y="13716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cxnSp>
        <p:nvCxnSpPr>
          <p:cNvPr id="25" name="Straight Arrow Connector 24"/>
          <p:cNvCxnSpPr/>
          <p:nvPr/>
        </p:nvCxnSpPr>
        <p:spPr>
          <a:xfrm>
            <a:off x="7620000" y="1676400"/>
            <a:ext cx="228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sp>
        <p:nvSpPr>
          <p:cNvPr id="49" name="TextBox 48"/>
          <p:cNvSpPr txBox="1"/>
          <p:nvPr/>
        </p:nvSpPr>
        <p:spPr>
          <a:xfrm>
            <a:off x="5448615" y="2590800"/>
            <a:ext cx="2294218" cy="307777"/>
          </a:xfrm>
          <a:prstGeom prst="rect">
            <a:avLst/>
          </a:prstGeom>
          <a:noFill/>
        </p:spPr>
        <p:txBody>
          <a:bodyPr wrap="none" rtlCol="0">
            <a:spAutoFit/>
          </a:bodyPr>
          <a:lstStyle/>
          <a:p>
            <a:pPr algn="ctr"/>
            <a:r>
              <a:rPr lang="en-GB" sz="1400" u="sng" dirty="0">
                <a:solidFill>
                  <a:srgbClr val="FF0000"/>
                </a:solidFill>
                <a:latin typeface="Comic Sans MS" panose="030F0702030302020204" pitchFamily="66" charset="0"/>
                <a:sym typeface="Wingdings" panose="05000000000000000000" pitchFamily="2" charset="2"/>
              </a:rPr>
              <a:t>Useful points to consider</a:t>
            </a:r>
            <a:endParaRPr lang="en-GB" sz="1400" u="sng" dirty="0">
              <a:solidFill>
                <a:srgbClr val="FF0000"/>
              </a:solidFill>
              <a:latin typeface="Comic Sans MS" panose="030F0702030302020204" pitchFamily="66" charset="0"/>
            </a:endParaRPr>
          </a:p>
        </p:txBody>
      </p:sp>
      <p:sp>
        <p:nvSpPr>
          <p:cNvPr id="54" name="TextBox 53"/>
          <p:cNvSpPr txBox="1"/>
          <p:nvPr/>
        </p:nvSpPr>
        <p:spPr>
          <a:xfrm>
            <a:off x="4267200" y="3048000"/>
            <a:ext cx="4686018" cy="3108543"/>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sym typeface="Wingdings" panose="05000000000000000000" pitchFamily="2" charset="2"/>
              </a:rPr>
              <a:t> Instantaneous rest is NOT the same as equilibrium, so we cannot use just forces to solve it</a:t>
            </a:r>
          </a:p>
          <a:p>
            <a:pPr algn="ctr"/>
            <a:endParaRPr lang="en-GB" sz="1400" dirty="0">
              <a:solidFill>
                <a:srgbClr val="FF0000"/>
              </a:solidFill>
              <a:latin typeface="Comic Sans MS" panose="030F0702030302020204" pitchFamily="66" charset="0"/>
              <a:sym typeface="Wingdings" panose="05000000000000000000" pitchFamily="2" charset="2"/>
            </a:endParaRPr>
          </a:p>
          <a:p>
            <a:pPr algn="ctr"/>
            <a:r>
              <a:rPr lang="en-GB" sz="1400" dirty="0">
                <a:solidFill>
                  <a:srgbClr val="FF0000"/>
                </a:solidFill>
                <a:latin typeface="Comic Sans MS" panose="030F0702030302020204" pitchFamily="66" charset="0"/>
                <a:sym typeface="Wingdings" panose="05000000000000000000" pitchFamily="2" charset="2"/>
              </a:rPr>
              <a:t> As the particle moves from a speed to rest, it ends up losing </a:t>
            </a:r>
            <a:r>
              <a:rPr lang="en-GB" sz="1400" u="sng" dirty="0">
                <a:solidFill>
                  <a:srgbClr val="FF0000"/>
                </a:solidFill>
                <a:latin typeface="Comic Sans MS" panose="030F0702030302020204" pitchFamily="66" charset="0"/>
                <a:sym typeface="Wingdings" panose="05000000000000000000" pitchFamily="2" charset="2"/>
              </a:rPr>
              <a:t>all</a:t>
            </a:r>
            <a:r>
              <a:rPr lang="en-GB" sz="1400" dirty="0">
                <a:solidFill>
                  <a:srgbClr val="FF0000"/>
                </a:solidFill>
                <a:latin typeface="Comic Sans MS" panose="030F0702030302020204" pitchFamily="66" charset="0"/>
                <a:sym typeface="Wingdings" panose="05000000000000000000" pitchFamily="2" charset="2"/>
              </a:rPr>
              <a:t> of its kinetic energy, so we can just use </a:t>
            </a:r>
            <a:r>
              <a:rPr lang="en-GB" sz="1400" baseline="30000" dirty="0">
                <a:solidFill>
                  <a:srgbClr val="FF0000"/>
                </a:solidFill>
                <a:latin typeface="Comic Sans MS" panose="030F0702030302020204" pitchFamily="66" charset="0"/>
                <a:sym typeface="Wingdings" panose="05000000000000000000" pitchFamily="2" charset="2"/>
              </a:rPr>
              <a:t>1</a:t>
            </a:r>
            <a:r>
              <a:rPr lang="en-GB" sz="1400" dirty="0">
                <a:solidFill>
                  <a:srgbClr val="FF0000"/>
                </a:solidFill>
                <a:latin typeface="Comic Sans MS" panose="030F0702030302020204" pitchFamily="66" charset="0"/>
                <a:sym typeface="Wingdings" panose="05000000000000000000" pitchFamily="2" charset="2"/>
              </a:rPr>
              <a:t>/</a:t>
            </a:r>
            <a:r>
              <a:rPr lang="en-GB" sz="1400" baseline="-25000" dirty="0">
                <a:solidFill>
                  <a:srgbClr val="FF0000"/>
                </a:solidFill>
                <a:latin typeface="Comic Sans MS" panose="030F0702030302020204" pitchFamily="66" charset="0"/>
                <a:sym typeface="Wingdings" panose="05000000000000000000" pitchFamily="2" charset="2"/>
              </a:rPr>
              <a:t>2</a:t>
            </a:r>
            <a:r>
              <a:rPr lang="en-GB" sz="1400" dirty="0">
                <a:solidFill>
                  <a:srgbClr val="FF0000"/>
                </a:solidFill>
                <a:latin typeface="Comic Sans MS" panose="030F0702030302020204" pitchFamily="66" charset="0"/>
                <a:sym typeface="Wingdings" panose="05000000000000000000" pitchFamily="2" charset="2"/>
              </a:rPr>
              <a:t>mv</a:t>
            </a:r>
            <a:r>
              <a:rPr lang="en-GB" sz="1400" baseline="30000" dirty="0">
                <a:solidFill>
                  <a:srgbClr val="FF0000"/>
                </a:solidFill>
                <a:latin typeface="Comic Sans MS" panose="030F0702030302020204" pitchFamily="66" charset="0"/>
                <a:sym typeface="Wingdings" panose="05000000000000000000" pitchFamily="2" charset="2"/>
              </a:rPr>
              <a:t>2</a:t>
            </a:r>
            <a:r>
              <a:rPr lang="en-GB" sz="1400" dirty="0">
                <a:solidFill>
                  <a:srgbClr val="FF0000"/>
                </a:solidFill>
                <a:latin typeface="Comic Sans MS" panose="030F0702030302020204" pitchFamily="66" charset="0"/>
                <a:sym typeface="Wingdings" panose="05000000000000000000" pitchFamily="2" charset="2"/>
              </a:rPr>
              <a:t> to represent the energy</a:t>
            </a:r>
          </a:p>
          <a:p>
            <a:pPr algn="ct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Remember if it still had a speed, you would have to use the difference between the energies at the different speeds</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Always read the question carefully, sometimes a particle is projected from different positions and this might affect your answer!</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6" name="TextBox 25"/>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26" name="TextBox 25"/>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sp>
        <p:nvSpPr>
          <p:cNvPr id="27" name="TextBox 26"/>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243827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linds(horizont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4">
                                            <p:txEl>
                                              <p:pRg st="0" end="0"/>
                                            </p:txEl>
                                          </p:spTgt>
                                        </p:tgtEl>
                                        <p:attrNameLst>
                                          <p:attrName>style.visibility</p:attrName>
                                        </p:attrNameLst>
                                      </p:cBhvr>
                                      <p:to>
                                        <p:strVal val="visible"/>
                                      </p:to>
                                    </p:set>
                                    <p:animEffect transition="in" filter="blinds(horizontal)">
                                      <p:cBhvr>
                                        <p:cTn id="12" dur="500"/>
                                        <p:tgtEl>
                                          <p:spTgt spid="5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blinds(horizontal)">
                                      <p:cBhvr>
                                        <p:cTn id="17" dur="500"/>
                                        <p:tgtEl>
                                          <p:spTgt spid="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4">
                                            <p:txEl>
                                              <p:pRg st="4" end="4"/>
                                            </p:txEl>
                                          </p:spTgt>
                                        </p:tgtEl>
                                        <p:attrNameLst>
                                          <p:attrName>style.visibility</p:attrName>
                                        </p:attrNameLst>
                                      </p:cBhvr>
                                      <p:to>
                                        <p:strVal val="visible"/>
                                      </p:to>
                                    </p:set>
                                    <p:animEffect transition="in" filter="blinds(horizontal)">
                                      <p:cBhvr>
                                        <p:cTn id="22" dur="500"/>
                                        <p:tgtEl>
                                          <p:spTgt spid="5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4">
                                            <p:txEl>
                                              <p:pRg st="6" end="6"/>
                                            </p:txEl>
                                          </p:spTgt>
                                        </p:tgtEl>
                                        <p:attrNameLst>
                                          <p:attrName>style.visibility</p:attrName>
                                        </p:attrNameLst>
                                      </p:cBhvr>
                                      <p:to>
                                        <p:strVal val="visible"/>
                                      </p:to>
                                    </p:set>
                                    <p:animEffect transition="in" filter="blinds(horizontal)">
                                      <p:cBhvr>
                                        <p:cTn id="27" dur="500"/>
                                        <p:tgtEl>
                                          <p:spTgt spid="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72955" y="1600200"/>
                <a:ext cx="3712191" cy="5257800"/>
              </a:xfrm>
            </p:spPr>
            <p:txBody>
              <a:bodyPr>
                <a:normAutofit/>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particle of mass 0.5kg is attached to one end of an elastic string, of natural length 2m and modulus of elasticity 19.6N. The other end of the elastic string is attached to the point O. If the particle is released from the point O, find the greatest distance it will reach below O.</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 greatest distance it reaches below O will be when it is instantaneously at rest</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No friction is involved, so set losses equal to gains…</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14:m>
                  <m:oMath xmlns:m="http://schemas.openxmlformats.org/officeDocument/2006/math">
                    <m:r>
                      <a:rPr lang="en-GB" sz="1400" i="1" dirty="0" smtClean="0">
                        <a:latin typeface="Cambria Math" panose="02040503050406030204" pitchFamily="18" charset="0"/>
                        <a:sym typeface="Wingdings" panose="05000000000000000000" pitchFamily="2" charset="2"/>
                      </a:rPr>
                      <m:t>𝑥</m:t>
                    </m:r>
                  </m:oMath>
                </a14:m>
                <a:r>
                  <a:rPr lang="en-GB" sz="1400" dirty="0">
                    <a:latin typeface="Comic Sans MS" pitchFamily="66" charset="0"/>
                    <a:sym typeface="Wingdings" panose="05000000000000000000" pitchFamily="2" charset="2"/>
                  </a:rPr>
                  <a:t> has to be positive so will be equal to 2, making the total distance below O 4m</a:t>
                </a:r>
                <a:endParaRPr lang="en-GB" sz="1400" dirty="0">
                  <a:latin typeface="Comic Sans MS"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72955" y="1600200"/>
                <a:ext cx="3712191" cy="5257800"/>
              </a:xfrm>
              <a:blipFill>
                <a:blip r:embed="rId2"/>
                <a:stretch>
                  <a:fillRect l="-493" t="-232" r="-1970"/>
                </a:stretch>
              </a:blipFill>
            </p:spPr>
            <p:txBody>
              <a:bodyPr/>
              <a:lstStyle/>
              <a:p>
                <a:r>
                  <a:rPr lang="en-GB">
                    <a:noFill/>
                  </a:rPr>
                  <a:t> </a:t>
                </a:r>
              </a:p>
            </p:txBody>
          </p:sp>
        </mc:Fallback>
      </mc:AlternateContent>
      <p:pic>
        <p:nvPicPr>
          <p:cNvPr id="5" name="Picture 8" descr="http://kathyoconnellsart.files.wordpress.com/2011/08/springs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p:cxnSp>
        <p:nvCxnSpPr>
          <p:cNvPr id="10" name="Straight Connector 9"/>
          <p:cNvCxnSpPr/>
          <p:nvPr/>
        </p:nvCxnSpPr>
        <p:spPr>
          <a:xfrm>
            <a:off x="8305800" y="1676400"/>
            <a:ext cx="0" cy="1676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153400" y="1295400"/>
            <a:ext cx="327334" cy="307777"/>
          </a:xfrm>
          <a:prstGeom prst="rect">
            <a:avLst/>
          </a:prstGeom>
          <a:noFill/>
        </p:spPr>
        <p:txBody>
          <a:bodyPr wrap="none" rtlCol="0">
            <a:spAutoFit/>
          </a:bodyPr>
          <a:lstStyle/>
          <a:p>
            <a:pPr algn="ctr"/>
            <a:r>
              <a:rPr lang="en-GB" sz="1400" dirty="0">
                <a:latin typeface="Comic Sans MS" panose="030F0702030302020204" pitchFamily="66" charset="0"/>
              </a:rPr>
              <a:t>O</a:t>
            </a:r>
          </a:p>
        </p:txBody>
      </p:sp>
      <p:sp>
        <p:nvSpPr>
          <p:cNvPr id="21" name="Oval 20"/>
          <p:cNvSpPr/>
          <p:nvPr/>
        </p:nvSpPr>
        <p:spPr>
          <a:xfrm>
            <a:off x="8229600" y="1600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8229600" y="32766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p:cNvCxnSpPr/>
          <p:nvPr/>
        </p:nvCxnSpPr>
        <p:spPr>
          <a:xfrm>
            <a:off x="8458200" y="1676400"/>
            <a:ext cx="0" cy="167640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458200" y="2362200"/>
            <a:ext cx="591829" cy="307777"/>
          </a:xfrm>
          <a:prstGeom prst="rect">
            <a:avLst/>
          </a:prstGeom>
          <a:noFill/>
        </p:spPr>
        <p:txBody>
          <a:bodyPr wrap="none" rtlCol="0">
            <a:spAutoFit/>
          </a:bodyPr>
          <a:lstStyle/>
          <a:p>
            <a:r>
              <a:rPr lang="en-GB" sz="1400" dirty="0">
                <a:latin typeface="Comic Sans MS" panose="030F0702030302020204" pitchFamily="66" charset="0"/>
              </a:rPr>
              <a:t>2 + x</a:t>
            </a:r>
          </a:p>
        </p:txBody>
      </p:sp>
      <p:sp>
        <p:nvSpPr>
          <p:cNvPr id="25" name="TextBox 24"/>
          <p:cNvSpPr txBox="1"/>
          <p:nvPr/>
        </p:nvSpPr>
        <p:spPr>
          <a:xfrm>
            <a:off x="7467600" y="15240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cxnSp>
        <p:nvCxnSpPr>
          <p:cNvPr id="26" name="Straight Arrow Connector 25"/>
          <p:cNvCxnSpPr/>
          <p:nvPr/>
        </p:nvCxnSpPr>
        <p:spPr>
          <a:xfrm>
            <a:off x="8077200" y="1600200"/>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467600" y="32004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cxnSp>
        <p:nvCxnSpPr>
          <p:cNvPr id="30" name="Straight Arrow Connector 29"/>
          <p:cNvCxnSpPr/>
          <p:nvPr/>
        </p:nvCxnSpPr>
        <p:spPr>
          <a:xfrm>
            <a:off x="8077200" y="3276600"/>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038600" y="1371600"/>
            <a:ext cx="3352800" cy="2246769"/>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Note that in this example, the particle is released from rest, and we are finding when it is again at rest</a:t>
            </a:r>
          </a:p>
          <a:p>
            <a:pPr algn="ctr"/>
            <a:endParaRPr lang="en-GB" sz="1400" dirty="0">
              <a:solidFill>
                <a:srgbClr val="FF0000"/>
              </a:solidFill>
              <a:latin typeface="Comic Sans MS" panose="030F0702030302020204" pitchFamily="66" charset="0"/>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Hence the kinetic energy will not be involved</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As the height has changed, we can use the gravitational potential energy instead…</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2" name="TextBox 31"/>
              <p:cNvSpPr txBox="1"/>
              <p:nvPr/>
            </p:nvSpPr>
            <p:spPr>
              <a:xfrm>
                <a:off x="4953000" y="3657600"/>
                <a:ext cx="1981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𝐿𝑜𝑠𝑠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𝑃𝐸</m:t>
                      </m:r>
                      <m:r>
                        <a:rPr lang="en-GB" sz="1200" b="0" i="1" smtClean="0">
                          <a:latin typeface="Cambria Math"/>
                        </a:rPr>
                        <m:t>=</m:t>
                      </m:r>
                      <m:r>
                        <a:rPr lang="en-GB" sz="1200" b="0" i="1" smtClean="0">
                          <a:latin typeface="Cambria Math"/>
                        </a:rPr>
                        <m:t>𝐺𝑎𝑖𝑛</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𝐸𝑃𝐸</m:t>
                      </m:r>
                    </m:oMath>
                  </m:oMathPara>
                </a14:m>
                <a:endParaRPr lang="en-GB" sz="1200" dirty="0"/>
              </a:p>
            </p:txBody>
          </p:sp>
        </mc:Choice>
        <mc:Fallback xmlns="">
          <p:sp>
            <p:nvSpPr>
              <p:cNvPr id="32" name="TextBox 31"/>
              <p:cNvSpPr txBox="1">
                <a:spLocks noRot="1" noChangeAspect="1" noMove="1" noResize="1" noEditPoints="1" noAdjustHandles="1" noChangeArrowheads="1" noChangeShapeType="1" noTextEdit="1"/>
              </p:cNvSpPr>
              <p:nvPr/>
            </p:nvSpPr>
            <p:spPr>
              <a:xfrm>
                <a:off x="4953000" y="3657600"/>
                <a:ext cx="1981200" cy="276999"/>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181600" y="3962400"/>
                <a:ext cx="1371600" cy="4628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𝑚𝑔h</m:t>
                      </m:r>
                      <m:r>
                        <a:rPr lang="en-GB" sz="1200" b="0" i="1" smtClean="0">
                          <a:latin typeface="Cambria Math"/>
                        </a:rPr>
                        <m:t>=</m:t>
                      </m:r>
                      <m:f>
                        <m:fPr>
                          <m:ctrlPr>
                            <a:rPr lang="en-GB" sz="1200" i="1">
                              <a:latin typeface="Cambria Math" panose="02040503050406030204" pitchFamily="18" charset="0"/>
                            </a:rPr>
                          </m:ctrlPr>
                        </m:fPr>
                        <m:num>
                          <m:r>
                            <m:rPr>
                              <m:sty m:val="p"/>
                            </m:rPr>
                            <a:rPr lang="el-GR" sz="1200" i="1">
                              <a:latin typeface="Cambria Math"/>
                            </a:rPr>
                            <m:t>λ</m:t>
                          </m:r>
                          <m:sSup>
                            <m:sSupPr>
                              <m:ctrlPr>
                                <a:rPr lang="el-GR" sz="1200" i="1">
                                  <a:latin typeface="Cambria Math" panose="02040503050406030204" pitchFamily="18" charset="0"/>
                                </a:rPr>
                              </m:ctrlPr>
                            </m:sSupPr>
                            <m:e>
                              <m:r>
                                <a:rPr lang="en-GB" sz="1200" i="1">
                                  <a:latin typeface="Cambria Math"/>
                                </a:rPr>
                                <m:t>𝑥</m:t>
                              </m:r>
                            </m:e>
                            <m:sup>
                              <m:r>
                                <a:rPr lang="en-GB" sz="1200" i="1">
                                  <a:latin typeface="Cambria Math"/>
                                </a:rPr>
                                <m:t>2</m:t>
                              </m:r>
                            </m:sup>
                          </m:sSup>
                        </m:num>
                        <m:den>
                          <m:r>
                            <a:rPr lang="en-GB" sz="1200" i="1">
                              <a:latin typeface="Cambria Math"/>
                            </a:rPr>
                            <m:t>2</m:t>
                          </m:r>
                          <m:r>
                            <a:rPr lang="en-GB" sz="1200" i="1">
                              <a:latin typeface="Cambria Math"/>
                            </a:rPr>
                            <m:t>𝑙</m:t>
                          </m:r>
                        </m:den>
                      </m:f>
                    </m:oMath>
                  </m:oMathPara>
                </a14:m>
                <a:endParaRPr lang="en-GB" sz="1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5181600" y="3962400"/>
                <a:ext cx="1371600" cy="462884"/>
              </a:xfrm>
              <a:prstGeom prst="rect">
                <a:avLst/>
              </a:prstGeom>
              <a:blipFill rotWithShape="1">
                <a:blip r:embed="rId10"/>
                <a:stretch>
                  <a:fillRect b="-1316"/>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4495800" y="4419600"/>
                <a:ext cx="2133600" cy="49564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(0.5)(9.8)(2+</m:t>
                      </m:r>
                      <m:r>
                        <a:rPr lang="en-GB" sz="1200" b="0" i="1" smtClean="0">
                          <a:latin typeface="Cambria Math"/>
                        </a:rPr>
                        <m:t>𝑥</m:t>
                      </m:r>
                      <m:r>
                        <a:rPr lang="en-GB" sz="1200" b="0" i="1" smtClean="0">
                          <a:latin typeface="Cambria Math"/>
                        </a:rPr>
                        <m:t>)=</m:t>
                      </m:r>
                      <m:f>
                        <m:fPr>
                          <m:ctrlPr>
                            <a:rPr lang="en-GB" sz="1200" i="1">
                              <a:latin typeface="Cambria Math" panose="02040503050406030204" pitchFamily="18" charset="0"/>
                            </a:rPr>
                          </m:ctrlPr>
                        </m:fPr>
                        <m:num>
                          <m:r>
                            <a:rPr lang="en-GB" sz="1200" b="0" i="1" smtClean="0">
                              <a:latin typeface="Cambria Math"/>
                            </a:rPr>
                            <m:t>19.6</m:t>
                          </m:r>
                          <m:sSup>
                            <m:sSupPr>
                              <m:ctrlPr>
                                <a:rPr lang="el-GR" sz="1200" i="1">
                                  <a:latin typeface="Cambria Math" panose="02040503050406030204" pitchFamily="18" charset="0"/>
                                </a:rPr>
                              </m:ctrlPr>
                            </m:sSupPr>
                            <m:e>
                              <m:r>
                                <a:rPr lang="en-GB" sz="1200" i="1">
                                  <a:latin typeface="Cambria Math"/>
                                </a:rPr>
                                <m:t>𝑥</m:t>
                              </m:r>
                            </m:e>
                            <m:sup>
                              <m:r>
                                <a:rPr lang="en-GB" sz="1200" i="1">
                                  <a:latin typeface="Cambria Math"/>
                                </a:rPr>
                                <m:t>2</m:t>
                              </m:r>
                            </m:sup>
                          </m:sSup>
                        </m:num>
                        <m:den>
                          <m:r>
                            <a:rPr lang="en-GB" sz="1200" i="1">
                              <a:latin typeface="Cambria Math"/>
                            </a:rPr>
                            <m:t>2</m:t>
                          </m:r>
                          <m:r>
                            <a:rPr lang="en-GB" sz="1200" b="0" i="1" smtClean="0">
                              <a:latin typeface="Cambria Math"/>
                            </a:rPr>
                            <m:t>(2)</m:t>
                          </m:r>
                        </m:den>
                      </m:f>
                    </m:oMath>
                  </m:oMathPara>
                </a14:m>
                <a:endParaRPr lang="en-GB"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4495800" y="4419600"/>
                <a:ext cx="2133600" cy="495649"/>
              </a:xfrm>
              <a:prstGeom prst="rect">
                <a:avLst/>
              </a:prstGeom>
              <a:blipFill rotWithShape="1">
                <a:blip r:embed="rId11"/>
                <a:stretch>
                  <a:fillRect b="-617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953000" y="4953000"/>
                <a:ext cx="1600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4.9(2+</m:t>
                      </m:r>
                      <m:r>
                        <a:rPr lang="en-GB" sz="1200" b="0" i="1" smtClean="0">
                          <a:latin typeface="Cambria Math"/>
                        </a:rPr>
                        <m:t>𝑥</m:t>
                      </m:r>
                      <m:r>
                        <a:rPr lang="en-GB" sz="1200" b="0" i="1" smtClean="0">
                          <a:latin typeface="Cambria Math"/>
                        </a:rPr>
                        <m:t>)=4.9</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953000" y="4953000"/>
                <a:ext cx="1600200" cy="276999"/>
              </a:xfrm>
              <a:prstGeom prst="rect">
                <a:avLst/>
              </a:prstGeom>
              <a:blipFill rotWithShape="1">
                <a:blip r:embed="rId12"/>
                <a:stretch>
                  <a:fillRect b="-88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257800" y="5334000"/>
                <a:ext cx="11430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2+</m:t>
                      </m:r>
                      <m:r>
                        <a:rPr lang="en-GB" sz="1200" b="0" i="1" smtClean="0">
                          <a:latin typeface="Cambria Math"/>
                        </a:rPr>
                        <m:t>𝑥</m:t>
                      </m:r>
                      <m:r>
                        <a:rPr lang="en-GB" sz="1200" b="0" i="1" smtClean="0">
                          <a:latin typeface="Cambria Math"/>
                        </a:rPr>
                        <m:t>=</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5257800" y="5334000"/>
                <a:ext cx="1143000" cy="276999"/>
              </a:xfrm>
              <a:prstGeom prst="rect">
                <a:avLst/>
              </a:prstGeom>
              <a:blipFill rotWithShape="1">
                <a:blip r:embed="rId13"/>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5562600" y="5715000"/>
                <a:ext cx="1323975"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m:t>
                      </m:r>
                      <m:r>
                        <a:rPr lang="en-GB" sz="1200" b="0" i="1" smtClean="0">
                          <a:latin typeface="Cambria Math"/>
                        </a:rPr>
                        <m:t>𝑥</m:t>
                      </m:r>
                      <m:r>
                        <a:rPr lang="en-GB" sz="1200" b="0" i="1" smtClean="0">
                          <a:latin typeface="Cambria Math"/>
                        </a:rPr>
                        <m:t>−2</m:t>
                      </m:r>
                    </m:oMath>
                  </m:oMathPara>
                </a14:m>
                <a:endParaRPr lang="en-GB" sz="12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562600" y="5715000"/>
                <a:ext cx="1323975" cy="276999"/>
              </a:xfrm>
              <a:prstGeom prst="rect">
                <a:avLst/>
              </a:prstGeom>
              <a:blipFill rotWithShape="1">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562600" y="6096000"/>
                <a:ext cx="1600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0=(</m:t>
                      </m:r>
                      <m:r>
                        <a:rPr lang="en-GB" sz="1200" b="0" i="1" smtClean="0">
                          <a:latin typeface="Cambria Math"/>
                        </a:rPr>
                        <m:t>𝑥</m:t>
                      </m:r>
                      <m:r>
                        <a:rPr lang="en-GB" sz="1200" b="0" i="1" smtClean="0">
                          <a:latin typeface="Cambria Math"/>
                        </a:rPr>
                        <m:t>−2)(</m:t>
                      </m:r>
                      <m:r>
                        <a:rPr lang="en-GB" sz="1200" b="0" i="1" smtClean="0">
                          <a:latin typeface="Cambria Math"/>
                        </a:rPr>
                        <m:t>𝑥</m:t>
                      </m:r>
                      <m:r>
                        <a:rPr lang="en-GB" sz="1200" b="0" i="1" smtClean="0">
                          <a:latin typeface="Cambria Math"/>
                        </a:rPr>
                        <m:t>+1)</m:t>
                      </m:r>
                    </m:oMath>
                  </m:oMathPara>
                </a14:m>
                <a:endParaRPr lang="en-GB" sz="1200" dirty="0"/>
              </a:p>
            </p:txBody>
          </p:sp>
        </mc:Choice>
        <mc:Fallback xmlns="">
          <p:sp>
            <p:nvSpPr>
              <p:cNvPr id="38" name="TextBox 37"/>
              <p:cNvSpPr txBox="1">
                <a:spLocks noRot="1" noChangeAspect="1" noMove="1" noResize="1" noEditPoints="1" noAdjustHandles="1" noChangeArrowheads="1" noChangeShapeType="1" noTextEdit="1"/>
              </p:cNvSpPr>
              <p:nvPr/>
            </p:nvSpPr>
            <p:spPr>
              <a:xfrm>
                <a:off x="5562600" y="6096000"/>
                <a:ext cx="1600200" cy="276999"/>
              </a:xfrm>
              <a:prstGeom prst="rect">
                <a:avLst/>
              </a:prstGeom>
              <a:blipFill rotWithShape="1">
                <a:blip r:embed="rId15"/>
                <a:stretch>
                  <a:fillRect b="-888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562600" y="6477000"/>
                <a:ext cx="1219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𝑥</m:t>
                      </m:r>
                      <m:r>
                        <a:rPr lang="en-GB" sz="1200" b="0" i="1" smtClean="0">
                          <a:latin typeface="Cambria Math"/>
                        </a:rPr>
                        <m:t>=2 </m:t>
                      </m:r>
                      <m:r>
                        <a:rPr lang="en-GB" sz="1200" b="0" i="1" smtClean="0">
                          <a:latin typeface="Cambria Math"/>
                        </a:rPr>
                        <m:t>𝑜𝑟</m:t>
                      </m:r>
                      <m:r>
                        <a:rPr lang="en-GB" sz="1200" b="0" i="1" smtClean="0">
                          <a:latin typeface="Cambria Math"/>
                        </a:rPr>
                        <m:t> −1</m:t>
                      </m:r>
                    </m:oMath>
                  </m:oMathPara>
                </a14:m>
                <a:endParaRPr lang="en-GB" sz="12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562600" y="6477000"/>
                <a:ext cx="1219200" cy="276999"/>
              </a:xfrm>
              <a:prstGeom prst="rect">
                <a:avLst/>
              </a:prstGeom>
              <a:blipFill rotWithShape="1">
                <a:blip r:embed="rId16"/>
                <a:stretch>
                  <a:fillRect/>
                </a:stretch>
              </a:blipFill>
              <a:ln w="25400">
                <a:noFill/>
              </a:ln>
            </p:spPr>
            <p:txBody>
              <a:bodyPr/>
              <a:lstStyle/>
              <a:p>
                <a:r>
                  <a:rPr lang="en-GB">
                    <a:noFill/>
                  </a:rPr>
                  <a:t> </a:t>
                </a:r>
              </a:p>
            </p:txBody>
          </p:sp>
        </mc:Fallback>
      </mc:AlternateContent>
      <p:sp>
        <p:nvSpPr>
          <p:cNvPr id="40" name="Arc 39"/>
          <p:cNvSpPr/>
          <p:nvPr/>
        </p:nvSpPr>
        <p:spPr>
          <a:xfrm>
            <a:off x="6400800" y="4267200"/>
            <a:ext cx="254329" cy="441368"/>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1" name="TextBox 40"/>
          <p:cNvSpPr txBox="1"/>
          <p:nvPr/>
        </p:nvSpPr>
        <p:spPr>
          <a:xfrm>
            <a:off x="6934200" y="3733800"/>
            <a:ext cx="1905001"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Replace with appropriate formulae</a:t>
            </a:r>
            <a:endParaRPr lang="en-GB" sz="1200" baseline="30000" dirty="0">
              <a:solidFill>
                <a:srgbClr val="FF0000"/>
              </a:solidFill>
              <a:latin typeface="Comic Sans MS" panose="030F0702030302020204" pitchFamily="66" charset="0"/>
            </a:endParaRPr>
          </a:p>
        </p:txBody>
      </p:sp>
      <p:sp>
        <p:nvSpPr>
          <p:cNvPr id="42" name="Arc 41"/>
          <p:cNvSpPr/>
          <p:nvPr/>
        </p:nvSpPr>
        <p:spPr>
          <a:xfrm>
            <a:off x="6400801" y="4724400"/>
            <a:ext cx="228600" cy="381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3" name="Arc 42"/>
          <p:cNvSpPr/>
          <p:nvPr/>
        </p:nvSpPr>
        <p:spPr>
          <a:xfrm>
            <a:off x="6324600" y="5105400"/>
            <a:ext cx="228600" cy="381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Arc 43"/>
          <p:cNvSpPr/>
          <p:nvPr/>
        </p:nvSpPr>
        <p:spPr>
          <a:xfrm>
            <a:off x="6705600" y="5486400"/>
            <a:ext cx="228600" cy="381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Arc 44"/>
          <p:cNvSpPr/>
          <p:nvPr/>
        </p:nvSpPr>
        <p:spPr>
          <a:xfrm>
            <a:off x="6934200" y="5867400"/>
            <a:ext cx="228600" cy="381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Arc 45"/>
          <p:cNvSpPr/>
          <p:nvPr/>
        </p:nvSpPr>
        <p:spPr>
          <a:xfrm>
            <a:off x="6934200" y="6248400"/>
            <a:ext cx="228600" cy="3810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Arc 46"/>
          <p:cNvSpPr/>
          <p:nvPr/>
        </p:nvSpPr>
        <p:spPr>
          <a:xfrm>
            <a:off x="6705600" y="3810000"/>
            <a:ext cx="254329" cy="441368"/>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TextBox 47"/>
          <p:cNvSpPr txBox="1"/>
          <p:nvPr/>
        </p:nvSpPr>
        <p:spPr>
          <a:xfrm>
            <a:off x="6629400" y="4343400"/>
            <a:ext cx="11430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a:t>
            </a:r>
            <a:endParaRPr lang="en-GB" sz="1200" baseline="30000" dirty="0">
              <a:solidFill>
                <a:srgbClr val="FF0000"/>
              </a:solidFill>
              <a:latin typeface="Comic Sans MS" panose="030F0702030302020204" pitchFamily="66" charset="0"/>
            </a:endParaRPr>
          </a:p>
        </p:txBody>
      </p:sp>
      <p:sp>
        <p:nvSpPr>
          <p:cNvPr id="49" name="TextBox 48"/>
          <p:cNvSpPr txBox="1"/>
          <p:nvPr/>
        </p:nvSpPr>
        <p:spPr>
          <a:xfrm>
            <a:off x="6629400" y="4648200"/>
            <a:ext cx="13716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parts/Simplify</a:t>
            </a:r>
            <a:endParaRPr lang="en-GB" sz="1200" baseline="30000" dirty="0">
              <a:solidFill>
                <a:srgbClr val="FF0000"/>
              </a:solidFill>
              <a:latin typeface="Comic Sans MS" panose="030F0702030302020204" pitchFamily="66" charset="0"/>
            </a:endParaRPr>
          </a:p>
        </p:txBody>
      </p:sp>
      <p:sp>
        <p:nvSpPr>
          <p:cNvPr id="54" name="TextBox 53"/>
          <p:cNvSpPr txBox="1"/>
          <p:nvPr/>
        </p:nvSpPr>
        <p:spPr>
          <a:xfrm>
            <a:off x="6477000" y="5105400"/>
            <a:ext cx="11430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Divide by 4.9</a:t>
            </a:r>
            <a:endParaRPr lang="en-GB" sz="1200" baseline="30000" dirty="0">
              <a:solidFill>
                <a:srgbClr val="FF0000"/>
              </a:solidFill>
              <a:latin typeface="Comic Sans MS" panose="030F0702030302020204" pitchFamily="66" charset="0"/>
            </a:endParaRPr>
          </a:p>
        </p:txBody>
      </p:sp>
      <p:sp>
        <p:nvSpPr>
          <p:cNvPr id="56" name="TextBox 55"/>
          <p:cNvSpPr txBox="1"/>
          <p:nvPr/>
        </p:nvSpPr>
        <p:spPr>
          <a:xfrm>
            <a:off x="6858000" y="5486400"/>
            <a:ext cx="12954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Set equal to 0</a:t>
            </a:r>
            <a:endParaRPr lang="en-GB" sz="1200" baseline="30000" dirty="0">
              <a:solidFill>
                <a:srgbClr val="FF0000"/>
              </a:solidFill>
              <a:latin typeface="Comic Sans MS" panose="030F0702030302020204" pitchFamily="66" charset="0"/>
            </a:endParaRPr>
          </a:p>
        </p:txBody>
      </p:sp>
      <p:sp>
        <p:nvSpPr>
          <p:cNvPr id="57" name="TextBox 56"/>
          <p:cNvSpPr txBox="1"/>
          <p:nvPr/>
        </p:nvSpPr>
        <p:spPr>
          <a:xfrm>
            <a:off x="7086600" y="5943600"/>
            <a:ext cx="9144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Factorise</a:t>
            </a:r>
            <a:endParaRPr lang="en-GB" sz="1200" baseline="30000" dirty="0">
              <a:solidFill>
                <a:srgbClr val="FF0000"/>
              </a:solidFill>
              <a:latin typeface="Comic Sans MS" panose="030F0702030302020204" pitchFamily="66" charset="0"/>
            </a:endParaRPr>
          </a:p>
        </p:txBody>
      </p:sp>
      <p:sp>
        <p:nvSpPr>
          <p:cNvPr id="58" name="TextBox 57"/>
          <p:cNvSpPr txBox="1"/>
          <p:nvPr/>
        </p:nvSpPr>
        <p:spPr>
          <a:xfrm>
            <a:off x="7162800" y="6248400"/>
            <a:ext cx="6858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Solve</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9" name="TextBox 58"/>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1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1596788" y="275229"/>
                <a:ext cx="914399"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𝑃𝐸</m:t>
                      </m:r>
                      <m:r>
                        <a:rPr lang="en-GB" sz="1200" b="0" i="1" smtClean="0">
                          <a:latin typeface="Cambria Math"/>
                        </a:rPr>
                        <m:t>=</m:t>
                      </m:r>
                      <m:r>
                        <a:rPr lang="en-GB" sz="1200" b="0" i="1" smtClean="0">
                          <a:latin typeface="Cambria Math"/>
                        </a:rPr>
                        <m:t>𝑚𝑔h</m:t>
                      </m:r>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1596788" y="275229"/>
                <a:ext cx="914399" cy="276999"/>
              </a:xfrm>
              <a:prstGeom prst="rect">
                <a:avLst/>
              </a:prstGeom>
              <a:blipFill rotWithShape="1">
                <a:blip r:embed="rId18"/>
                <a:stretch>
                  <a:fillRect/>
                </a:stretch>
              </a:blipFill>
              <a:ln w="25400">
                <a:solidFill>
                  <a:schemeClr val="tx1"/>
                </a:solidFill>
              </a:ln>
            </p:spPr>
            <p:txBody>
              <a:bodyPr/>
              <a:lstStyle/>
              <a:p>
                <a:r>
                  <a:rPr lang="en-GB">
                    <a:noFill/>
                  </a:rPr>
                  <a:t> </a:t>
                </a:r>
              </a:p>
            </p:txBody>
          </p:sp>
        </mc:Fallback>
      </mc:AlternateContent>
      <p:sp>
        <p:nvSpPr>
          <p:cNvPr id="61" name="TextBox 60"/>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195089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par>
                                <p:cTn id="21" presetID="3" presetClass="entr" presetSubtype="1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linds(horizontal)">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linds(horizontal)">
                                      <p:cBhvr>
                                        <p:cTn id="28" dur="500"/>
                                        <p:tgtEl>
                                          <p:spTgt spid="22"/>
                                        </p:tgtEl>
                                      </p:cBhvr>
                                    </p:animEffect>
                                  </p:childTnLst>
                                </p:cTn>
                              </p:par>
                              <p:par>
                                <p:cTn id="29" presetID="3"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par>
                                <p:cTn id="37" presetID="3" presetClass="entr" presetSubtype="1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linds(horizontal)">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linds(horizont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8">
                                            <p:txEl>
                                              <p:pRg st="0" end="0"/>
                                            </p:txEl>
                                          </p:spTgt>
                                        </p:tgtEl>
                                        <p:attrNameLst>
                                          <p:attrName>style.visibility</p:attrName>
                                        </p:attrNameLst>
                                      </p:cBhvr>
                                      <p:to>
                                        <p:strVal val="visible"/>
                                      </p:to>
                                    </p:set>
                                    <p:animEffect transition="in" filter="blinds(horizontal)">
                                      <p:cBhvr>
                                        <p:cTn id="52" dur="500"/>
                                        <p:tgtEl>
                                          <p:spTgt spid="1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8">
                                            <p:txEl>
                                              <p:pRg st="2" end="2"/>
                                            </p:txEl>
                                          </p:spTgt>
                                        </p:tgtEl>
                                        <p:attrNameLst>
                                          <p:attrName>style.visibility</p:attrName>
                                        </p:attrNameLst>
                                      </p:cBhvr>
                                      <p:to>
                                        <p:strVal val="visible"/>
                                      </p:to>
                                    </p:set>
                                    <p:animEffect transition="in" filter="blinds(horizontal)">
                                      <p:cBhvr>
                                        <p:cTn id="57" dur="500"/>
                                        <p:tgtEl>
                                          <p:spTgt spid="18">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8">
                                            <p:txEl>
                                              <p:pRg st="4" end="4"/>
                                            </p:txEl>
                                          </p:spTgt>
                                        </p:tgtEl>
                                        <p:attrNameLst>
                                          <p:attrName>style.visibility</p:attrName>
                                        </p:attrNameLst>
                                      </p:cBhvr>
                                      <p:to>
                                        <p:strVal val="visible"/>
                                      </p:to>
                                    </p:set>
                                    <p:animEffect transition="in" filter="blinds(horizontal)">
                                      <p:cBhvr>
                                        <p:cTn id="62" dur="500"/>
                                        <p:tgtEl>
                                          <p:spTgt spid="18">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blinds(horizontal)">
                                      <p:cBhvr>
                                        <p:cTn id="67" dur="500"/>
                                        <p:tgtEl>
                                          <p:spTgt spid="3">
                                            <p:txEl>
                                              <p:pRg st="6" end="6"/>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blinds(horizontal)">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blinds(horizontal)">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blinds(horizontal)">
                                      <p:cBhvr>
                                        <p:cTn id="87" dur="5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blinds(horizontal)">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blinds(horizontal)">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blinds(horizontal)">
                                      <p:cBhvr>
                                        <p:cTn id="102" dur="500"/>
                                        <p:tgtEl>
                                          <p:spTgt spid="48"/>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blinds(horizontal)">
                                      <p:cBhvr>
                                        <p:cTn id="107" dur="500"/>
                                        <p:tgtEl>
                                          <p:spTgt spid="34"/>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blinds(horizontal)">
                                      <p:cBhvr>
                                        <p:cTn id="112" dur="500"/>
                                        <p:tgtEl>
                                          <p:spTgt spid="42"/>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49"/>
                                        </p:tgtEl>
                                        <p:attrNameLst>
                                          <p:attrName>style.visibility</p:attrName>
                                        </p:attrNameLst>
                                      </p:cBhvr>
                                      <p:to>
                                        <p:strVal val="visible"/>
                                      </p:to>
                                    </p:set>
                                    <p:animEffect transition="in" filter="blinds(horizontal)">
                                      <p:cBhvr>
                                        <p:cTn id="117" dur="500"/>
                                        <p:tgtEl>
                                          <p:spTgt spid="49"/>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blinds(horizontal)">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grpId="0" nodeType="clickEffect">
                                  <p:stCondLst>
                                    <p:cond delay="0"/>
                                  </p:stCondLst>
                                  <p:childTnLst>
                                    <p:set>
                                      <p:cBhvr>
                                        <p:cTn id="126" dur="1" fill="hold">
                                          <p:stCondLst>
                                            <p:cond delay="0"/>
                                          </p:stCondLst>
                                        </p:cTn>
                                        <p:tgtEl>
                                          <p:spTgt spid="43"/>
                                        </p:tgtEl>
                                        <p:attrNameLst>
                                          <p:attrName>style.visibility</p:attrName>
                                        </p:attrNameLst>
                                      </p:cBhvr>
                                      <p:to>
                                        <p:strVal val="visible"/>
                                      </p:to>
                                    </p:set>
                                    <p:animEffect transition="in" filter="blinds(horizontal)">
                                      <p:cBhvr>
                                        <p:cTn id="127" dur="500"/>
                                        <p:tgtEl>
                                          <p:spTgt spid="43"/>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54"/>
                                        </p:tgtEl>
                                        <p:attrNameLst>
                                          <p:attrName>style.visibility</p:attrName>
                                        </p:attrNameLst>
                                      </p:cBhvr>
                                      <p:to>
                                        <p:strVal val="visible"/>
                                      </p:to>
                                    </p:set>
                                    <p:animEffect transition="in" filter="blinds(horizontal)">
                                      <p:cBhvr>
                                        <p:cTn id="132" dur="500"/>
                                        <p:tgtEl>
                                          <p:spTgt spid="54"/>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blinds(horizontal)">
                                      <p:cBhvr>
                                        <p:cTn id="137" dur="500"/>
                                        <p:tgtEl>
                                          <p:spTgt spid="36"/>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grpId="0" nodeType="clickEffect">
                                  <p:stCondLst>
                                    <p:cond delay="0"/>
                                  </p:stCondLst>
                                  <p:childTnLst>
                                    <p:set>
                                      <p:cBhvr>
                                        <p:cTn id="141" dur="1" fill="hold">
                                          <p:stCondLst>
                                            <p:cond delay="0"/>
                                          </p:stCondLst>
                                        </p:cTn>
                                        <p:tgtEl>
                                          <p:spTgt spid="44"/>
                                        </p:tgtEl>
                                        <p:attrNameLst>
                                          <p:attrName>style.visibility</p:attrName>
                                        </p:attrNameLst>
                                      </p:cBhvr>
                                      <p:to>
                                        <p:strVal val="visible"/>
                                      </p:to>
                                    </p:set>
                                    <p:animEffect transition="in" filter="blinds(horizontal)">
                                      <p:cBhvr>
                                        <p:cTn id="142" dur="500"/>
                                        <p:tgtEl>
                                          <p:spTgt spid="44"/>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grpId="0" nodeType="clickEffect">
                                  <p:stCondLst>
                                    <p:cond delay="0"/>
                                  </p:stCondLst>
                                  <p:childTnLst>
                                    <p:set>
                                      <p:cBhvr>
                                        <p:cTn id="146" dur="1" fill="hold">
                                          <p:stCondLst>
                                            <p:cond delay="0"/>
                                          </p:stCondLst>
                                        </p:cTn>
                                        <p:tgtEl>
                                          <p:spTgt spid="56"/>
                                        </p:tgtEl>
                                        <p:attrNameLst>
                                          <p:attrName>style.visibility</p:attrName>
                                        </p:attrNameLst>
                                      </p:cBhvr>
                                      <p:to>
                                        <p:strVal val="visible"/>
                                      </p:to>
                                    </p:set>
                                    <p:animEffect transition="in" filter="blinds(horizontal)">
                                      <p:cBhvr>
                                        <p:cTn id="147" dur="500"/>
                                        <p:tgtEl>
                                          <p:spTgt spid="56"/>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grpId="0" nodeType="clickEffect">
                                  <p:stCondLst>
                                    <p:cond delay="0"/>
                                  </p:stCondLst>
                                  <p:childTnLst>
                                    <p:set>
                                      <p:cBhvr>
                                        <p:cTn id="151" dur="1" fill="hold">
                                          <p:stCondLst>
                                            <p:cond delay="0"/>
                                          </p:stCondLst>
                                        </p:cTn>
                                        <p:tgtEl>
                                          <p:spTgt spid="37"/>
                                        </p:tgtEl>
                                        <p:attrNameLst>
                                          <p:attrName>style.visibility</p:attrName>
                                        </p:attrNameLst>
                                      </p:cBhvr>
                                      <p:to>
                                        <p:strVal val="visible"/>
                                      </p:to>
                                    </p:set>
                                    <p:animEffect transition="in" filter="blinds(horizontal)">
                                      <p:cBhvr>
                                        <p:cTn id="152" dur="500"/>
                                        <p:tgtEl>
                                          <p:spTgt spid="37"/>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grpId="0" nodeType="clickEffect">
                                  <p:stCondLst>
                                    <p:cond delay="0"/>
                                  </p:stCondLst>
                                  <p:childTnLst>
                                    <p:set>
                                      <p:cBhvr>
                                        <p:cTn id="156" dur="1" fill="hold">
                                          <p:stCondLst>
                                            <p:cond delay="0"/>
                                          </p:stCondLst>
                                        </p:cTn>
                                        <p:tgtEl>
                                          <p:spTgt spid="45"/>
                                        </p:tgtEl>
                                        <p:attrNameLst>
                                          <p:attrName>style.visibility</p:attrName>
                                        </p:attrNameLst>
                                      </p:cBhvr>
                                      <p:to>
                                        <p:strVal val="visible"/>
                                      </p:to>
                                    </p:set>
                                    <p:animEffect transition="in" filter="blinds(horizontal)">
                                      <p:cBhvr>
                                        <p:cTn id="157" dur="500"/>
                                        <p:tgtEl>
                                          <p:spTgt spid="45"/>
                                        </p:tgtEl>
                                      </p:cBhvr>
                                    </p:animEffect>
                                  </p:childTnLst>
                                </p:cTn>
                              </p:par>
                            </p:childTnLst>
                          </p:cTn>
                        </p:par>
                      </p:childTnLst>
                    </p:cTn>
                  </p:par>
                  <p:par>
                    <p:cTn id="158" fill="hold">
                      <p:stCondLst>
                        <p:cond delay="indefinite"/>
                      </p:stCondLst>
                      <p:childTnLst>
                        <p:par>
                          <p:cTn id="159" fill="hold">
                            <p:stCondLst>
                              <p:cond delay="0"/>
                            </p:stCondLst>
                            <p:childTnLst>
                              <p:par>
                                <p:cTn id="160" presetID="3" presetClass="entr" presetSubtype="10" fill="hold" grpId="0" nodeType="clickEffect">
                                  <p:stCondLst>
                                    <p:cond delay="0"/>
                                  </p:stCondLst>
                                  <p:childTnLst>
                                    <p:set>
                                      <p:cBhvr>
                                        <p:cTn id="161" dur="1" fill="hold">
                                          <p:stCondLst>
                                            <p:cond delay="0"/>
                                          </p:stCondLst>
                                        </p:cTn>
                                        <p:tgtEl>
                                          <p:spTgt spid="57"/>
                                        </p:tgtEl>
                                        <p:attrNameLst>
                                          <p:attrName>style.visibility</p:attrName>
                                        </p:attrNameLst>
                                      </p:cBhvr>
                                      <p:to>
                                        <p:strVal val="visible"/>
                                      </p:to>
                                    </p:set>
                                    <p:animEffect transition="in" filter="blinds(horizontal)">
                                      <p:cBhvr>
                                        <p:cTn id="162" dur="500"/>
                                        <p:tgtEl>
                                          <p:spTgt spid="57"/>
                                        </p:tgtEl>
                                      </p:cBhvr>
                                    </p:animEffect>
                                  </p:childTnLst>
                                </p:cTn>
                              </p:par>
                            </p:childTnLst>
                          </p:cTn>
                        </p:par>
                      </p:childTnLst>
                    </p:cTn>
                  </p:par>
                  <p:par>
                    <p:cTn id="163" fill="hold">
                      <p:stCondLst>
                        <p:cond delay="indefinite"/>
                      </p:stCondLst>
                      <p:childTnLst>
                        <p:par>
                          <p:cTn id="164" fill="hold">
                            <p:stCondLst>
                              <p:cond delay="0"/>
                            </p:stCondLst>
                            <p:childTnLst>
                              <p:par>
                                <p:cTn id="165" presetID="3" presetClass="entr" presetSubtype="10" fill="hold" grpId="0" nodeType="clickEffect">
                                  <p:stCondLst>
                                    <p:cond delay="0"/>
                                  </p:stCondLst>
                                  <p:childTnLst>
                                    <p:set>
                                      <p:cBhvr>
                                        <p:cTn id="166" dur="1" fill="hold">
                                          <p:stCondLst>
                                            <p:cond delay="0"/>
                                          </p:stCondLst>
                                        </p:cTn>
                                        <p:tgtEl>
                                          <p:spTgt spid="38"/>
                                        </p:tgtEl>
                                        <p:attrNameLst>
                                          <p:attrName>style.visibility</p:attrName>
                                        </p:attrNameLst>
                                      </p:cBhvr>
                                      <p:to>
                                        <p:strVal val="visible"/>
                                      </p:to>
                                    </p:set>
                                    <p:animEffect transition="in" filter="blinds(horizontal)">
                                      <p:cBhvr>
                                        <p:cTn id="167" dur="500"/>
                                        <p:tgtEl>
                                          <p:spTgt spid="38"/>
                                        </p:tgtEl>
                                      </p:cBhvr>
                                    </p:animEffect>
                                  </p:childTnLst>
                                </p:cTn>
                              </p:par>
                            </p:childTnLst>
                          </p:cTn>
                        </p:par>
                      </p:childTnLst>
                    </p:cTn>
                  </p:par>
                  <p:par>
                    <p:cTn id="168" fill="hold">
                      <p:stCondLst>
                        <p:cond delay="indefinite"/>
                      </p:stCondLst>
                      <p:childTnLst>
                        <p:par>
                          <p:cTn id="169" fill="hold">
                            <p:stCondLst>
                              <p:cond delay="0"/>
                            </p:stCondLst>
                            <p:childTnLst>
                              <p:par>
                                <p:cTn id="170" presetID="3" presetClass="entr" presetSubtype="10" fill="hold" grpId="0" nodeType="clickEffect">
                                  <p:stCondLst>
                                    <p:cond delay="0"/>
                                  </p:stCondLst>
                                  <p:childTnLst>
                                    <p:set>
                                      <p:cBhvr>
                                        <p:cTn id="171" dur="1" fill="hold">
                                          <p:stCondLst>
                                            <p:cond delay="0"/>
                                          </p:stCondLst>
                                        </p:cTn>
                                        <p:tgtEl>
                                          <p:spTgt spid="46"/>
                                        </p:tgtEl>
                                        <p:attrNameLst>
                                          <p:attrName>style.visibility</p:attrName>
                                        </p:attrNameLst>
                                      </p:cBhvr>
                                      <p:to>
                                        <p:strVal val="visible"/>
                                      </p:to>
                                    </p:set>
                                    <p:animEffect transition="in" filter="blinds(horizontal)">
                                      <p:cBhvr>
                                        <p:cTn id="172" dur="500"/>
                                        <p:tgtEl>
                                          <p:spTgt spid="46"/>
                                        </p:tgtEl>
                                      </p:cBhvr>
                                    </p:animEffect>
                                  </p:childTnLst>
                                </p:cTn>
                              </p:par>
                            </p:childTnLst>
                          </p:cTn>
                        </p:par>
                      </p:childTnLst>
                    </p:cTn>
                  </p:par>
                  <p:par>
                    <p:cTn id="173" fill="hold">
                      <p:stCondLst>
                        <p:cond delay="indefinite"/>
                      </p:stCondLst>
                      <p:childTnLst>
                        <p:par>
                          <p:cTn id="174" fill="hold">
                            <p:stCondLst>
                              <p:cond delay="0"/>
                            </p:stCondLst>
                            <p:childTnLst>
                              <p:par>
                                <p:cTn id="175" presetID="3" presetClass="entr" presetSubtype="10" fill="hold" grpId="0" nodeType="clickEffect">
                                  <p:stCondLst>
                                    <p:cond delay="0"/>
                                  </p:stCondLst>
                                  <p:childTnLst>
                                    <p:set>
                                      <p:cBhvr>
                                        <p:cTn id="176" dur="1" fill="hold">
                                          <p:stCondLst>
                                            <p:cond delay="0"/>
                                          </p:stCondLst>
                                        </p:cTn>
                                        <p:tgtEl>
                                          <p:spTgt spid="58"/>
                                        </p:tgtEl>
                                        <p:attrNameLst>
                                          <p:attrName>style.visibility</p:attrName>
                                        </p:attrNameLst>
                                      </p:cBhvr>
                                      <p:to>
                                        <p:strVal val="visible"/>
                                      </p:to>
                                    </p:set>
                                    <p:animEffect transition="in" filter="blinds(horizontal)">
                                      <p:cBhvr>
                                        <p:cTn id="177" dur="500"/>
                                        <p:tgtEl>
                                          <p:spTgt spid="58"/>
                                        </p:tgtEl>
                                      </p:cBhvr>
                                    </p:animEffect>
                                  </p:childTnLst>
                                </p:cTn>
                              </p:par>
                            </p:childTnLst>
                          </p:cTn>
                        </p:par>
                      </p:childTnLst>
                    </p:cTn>
                  </p:par>
                  <p:par>
                    <p:cTn id="178" fill="hold">
                      <p:stCondLst>
                        <p:cond delay="indefinite"/>
                      </p:stCondLst>
                      <p:childTnLst>
                        <p:par>
                          <p:cTn id="179" fill="hold">
                            <p:stCondLst>
                              <p:cond delay="0"/>
                            </p:stCondLst>
                            <p:childTnLst>
                              <p:par>
                                <p:cTn id="180" presetID="3" presetClass="entr" presetSubtype="10" fill="hold" grpId="0" nodeType="clickEffect">
                                  <p:stCondLst>
                                    <p:cond delay="0"/>
                                  </p:stCondLst>
                                  <p:childTnLst>
                                    <p:set>
                                      <p:cBhvr>
                                        <p:cTn id="181" dur="1" fill="hold">
                                          <p:stCondLst>
                                            <p:cond delay="0"/>
                                          </p:stCondLst>
                                        </p:cTn>
                                        <p:tgtEl>
                                          <p:spTgt spid="39"/>
                                        </p:tgtEl>
                                        <p:attrNameLst>
                                          <p:attrName>style.visibility</p:attrName>
                                        </p:attrNameLst>
                                      </p:cBhvr>
                                      <p:to>
                                        <p:strVal val="visible"/>
                                      </p:to>
                                    </p:set>
                                    <p:animEffect transition="in" filter="blinds(horizontal)">
                                      <p:cBhvr>
                                        <p:cTn id="182" dur="500"/>
                                        <p:tgtEl>
                                          <p:spTgt spid="39"/>
                                        </p:tgtEl>
                                      </p:cBhvr>
                                    </p:animEffect>
                                  </p:childTnLst>
                                </p:cTn>
                              </p:par>
                            </p:childTnLst>
                          </p:cTn>
                        </p:par>
                      </p:childTnLst>
                    </p:cTn>
                  </p:par>
                  <p:par>
                    <p:cTn id="183" fill="hold">
                      <p:stCondLst>
                        <p:cond delay="indefinite"/>
                      </p:stCondLst>
                      <p:childTnLst>
                        <p:par>
                          <p:cTn id="184" fill="hold">
                            <p:stCondLst>
                              <p:cond delay="0"/>
                            </p:stCondLst>
                            <p:childTnLst>
                              <p:par>
                                <p:cTn id="185" presetID="3" presetClass="entr" presetSubtype="10" fill="hold" nodeType="clickEffect">
                                  <p:stCondLst>
                                    <p:cond delay="0"/>
                                  </p:stCondLst>
                                  <p:childTnLst>
                                    <p:set>
                                      <p:cBhvr>
                                        <p:cTn id="186" dur="1" fill="hold">
                                          <p:stCondLst>
                                            <p:cond delay="0"/>
                                          </p:stCondLst>
                                        </p:cTn>
                                        <p:tgtEl>
                                          <p:spTgt spid="3">
                                            <p:txEl>
                                              <p:pRg st="8" end="8"/>
                                            </p:txEl>
                                          </p:spTgt>
                                        </p:tgtEl>
                                        <p:attrNameLst>
                                          <p:attrName>style.visibility</p:attrName>
                                        </p:attrNameLst>
                                      </p:cBhvr>
                                      <p:to>
                                        <p:strVal val="visible"/>
                                      </p:to>
                                    </p:set>
                                    <p:animEffect transition="in" filter="blinds(horizontal)">
                                      <p:cBhvr>
                                        <p:cTn id="18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animBg="1"/>
      <p:bldP spid="22" grpId="0" animBg="1"/>
      <p:bldP spid="24" grpId="0"/>
      <p:bldP spid="25" grpId="0"/>
      <p:bldP spid="29" grpId="0"/>
      <p:bldP spid="32" grpId="0"/>
      <p:bldP spid="33" grpId="0"/>
      <p:bldP spid="34" grpId="0"/>
      <p:bldP spid="35" grpId="0"/>
      <p:bldP spid="36" grpId="0"/>
      <p:bldP spid="37" grpId="0"/>
      <p:bldP spid="38" grpId="0"/>
      <p:bldP spid="39" grpId="0"/>
      <p:bldP spid="40" grpId="0" animBg="1"/>
      <p:bldP spid="41" grpId="0"/>
      <p:bldP spid="42" grpId="0" animBg="1"/>
      <p:bldP spid="43" grpId="0" animBg="1"/>
      <p:bldP spid="44" grpId="0" animBg="1"/>
      <p:bldP spid="45" grpId="0" animBg="1"/>
      <p:bldP spid="46" grpId="0" animBg="1"/>
      <p:bldP spid="47" grpId="0" animBg="1"/>
      <p:bldP spid="48" grpId="0"/>
      <p:bldP spid="49" grpId="0"/>
      <p:bldP spid="54" grpId="0"/>
      <p:bldP spid="56" grpId="0"/>
      <p:bldP spid="57" grpId="0"/>
      <p:bldP spid="58" grpId="0"/>
      <p:bldP spid="60"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5029200"/>
          </a:xfrm>
        </p:spPr>
        <p:txBody>
          <a:bodyPr>
            <a:normAutofit/>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light elastic spring, of natural length 1m and modulus of elasticity 20N, has one end attached to a fixed point A. A particle of mass 2kg is attached to the other end of the spring and is held at a point B which is 0.8m vertically below A. The particle is projected vertically downwards from B with speed 2ms</a:t>
            </a:r>
            <a:r>
              <a:rPr lang="en-GB" sz="1400" baseline="30000" dirty="0">
                <a:latin typeface="Comic Sans MS" pitchFamily="66" charset="0"/>
              </a:rPr>
              <a:t>-1</a:t>
            </a:r>
            <a:r>
              <a:rPr lang="en-GB" sz="1400" dirty="0">
                <a:latin typeface="Comic Sans MS" pitchFamily="66" charset="0"/>
              </a:rPr>
              <a:t>. Find the distance it falls before first coming to rest.</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Again, we can set the final speed to 0ms</a:t>
            </a:r>
            <a:r>
              <a:rPr lang="en-GB" sz="1400" baseline="30000" dirty="0">
                <a:latin typeface="Comic Sans MS" pitchFamily="66" charset="0"/>
                <a:sym typeface="Wingdings" panose="05000000000000000000" pitchFamily="2" charset="2"/>
              </a:rPr>
              <a:t>-1</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In this example we lose both Kinetic and Potential energy, in exchange for Elastic potential energy…</a:t>
            </a:r>
            <a:endParaRPr lang="en-GB" sz="1400" dirty="0">
              <a:latin typeface="Comic Sans MS" pitchFamily="66" charset="0"/>
            </a:endParaRP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11" name="Straight Connector 10"/>
          <p:cNvCxnSpPr/>
          <p:nvPr/>
        </p:nvCxnSpPr>
        <p:spPr>
          <a:xfrm>
            <a:off x="5105400" y="1828800"/>
            <a:ext cx="0" cy="83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1447800"/>
            <a:ext cx="327334" cy="307777"/>
          </a:xfrm>
          <a:prstGeom prst="rect">
            <a:avLst/>
          </a:prstGeom>
          <a:noFill/>
        </p:spPr>
        <p:txBody>
          <a:bodyPr wrap="none" rtlCol="0">
            <a:spAutoFit/>
          </a:bodyPr>
          <a:lstStyle/>
          <a:p>
            <a:pPr algn="ctr"/>
            <a:r>
              <a:rPr lang="en-GB" sz="1400" dirty="0">
                <a:latin typeface="Comic Sans MS" panose="030F0702030302020204" pitchFamily="66" charset="0"/>
              </a:rPr>
              <a:t>A</a:t>
            </a:r>
          </a:p>
        </p:txBody>
      </p:sp>
      <p:sp>
        <p:nvSpPr>
          <p:cNvPr id="13" name="Oval 12"/>
          <p:cNvSpPr/>
          <p:nvPr/>
        </p:nvSpPr>
        <p:spPr>
          <a:xfrm>
            <a:off x="5029200" y="2590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a:off x="5257800" y="1828800"/>
            <a:ext cx="0" cy="83820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57800" y="2133600"/>
            <a:ext cx="587020" cy="307777"/>
          </a:xfrm>
          <a:prstGeom prst="rect">
            <a:avLst/>
          </a:prstGeom>
          <a:noFill/>
        </p:spPr>
        <p:txBody>
          <a:bodyPr wrap="none" rtlCol="0">
            <a:spAutoFit/>
          </a:bodyPr>
          <a:lstStyle/>
          <a:p>
            <a:r>
              <a:rPr lang="en-GB" sz="1400" dirty="0">
                <a:latin typeface="Comic Sans MS" panose="030F0702030302020204" pitchFamily="66" charset="0"/>
              </a:rPr>
              <a:t>0.8m</a:t>
            </a:r>
          </a:p>
        </p:txBody>
      </p:sp>
      <p:sp>
        <p:nvSpPr>
          <p:cNvPr id="16" name="TextBox 15"/>
          <p:cNvSpPr txBox="1"/>
          <p:nvPr/>
        </p:nvSpPr>
        <p:spPr>
          <a:xfrm>
            <a:off x="4267200" y="2438400"/>
            <a:ext cx="625492" cy="307777"/>
          </a:xfrm>
          <a:prstGeom prst="rect">
            <a:avLst/>
          </a:prstGeom>
          <a:noFill/>
        </p:spPr>
        <p:txBody>
          <a:bodyPr wrap="none" rtlCol="0">
            <a:spAutoFit/>
          </a:bodyPr>
          <a:lstStyle/>
          <a:p>
            <a:r>
              <a:rPr lang="en-GB" sz="1400" dirty="0">
                <a:latin typeface="Comic Sans MS" panose="030F0702030302020204" pitchFamily="66" charset="0"/>
              </a:rPr>
              <a:t>2ms</a:t>
            </a:r>
            <a:r>
              <a:rPr lang="en-GB" sz="1400" baseline="30000" dirty="0">
                <a:latin typeface="Comic Sans MS" panose="030F0702030302020204" pitchFamily="66" charset="0"/>
              </a:rPr>
              <a:t>-1</a:t>
            </a:r>
          </a:p>
        </p:txBody>
      </p:sp>
      <p:cxnSp>
        <p:nvCxnSpPr>
          <p:cNvPr id="17" name="Straight Arrow Connector 16"/>
          <p:cNvCxnSpPr/>
          <p:nvPr/>
        </p:nvCxnSpPr>
        <p:spPr>
          <a:xfrm>
            <a:off x="4876800" y="2514600"/>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57800" y="2667000"/>
            <a:ext cx="0" cy="83820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029200" y="3429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a:off x="5105400" y="2667000"/>
            <a:ext cx="0" cy="83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57800" y="2895600"/>
            <a:ext cx="885179" cy="307777"/>
          </a:xfrm>
          <a:prstGeom prst="rect">
            <a:avLst/>
          </a:prstGeom>
          <a:noFill/>
        </p:spPr>
        <p:txBody>
          <a:bodyPr wrap="none" rtlCol="0">
            <a:spAutoFit/>
          </a:bodyPr>
          <a:lstStyle/>
          <a:p>
            <a:r>
              <a:rPr lang="en-GB" sz="1400" dirty="0">
                <a:latin typeface="Comic Sans MS" panose="030F0702030302020204" pitchFamily="66" charset="0"/>
              </a:rPr>
              <a:t>0.2m + x</a:t>
            </a:r>
          </a:p>
        </p:txBody>
      </p:sp>
      <p:cxnSp>
        <p:nvCxnSpPr>
          <p:cNvPr id="31" name="Straight Arrow Connector 30"/>
          <p:cNvCxnSpPr/>
          <p:nvPr/>
        </p:nvCxnSpPr>
        <p:spPr>
          <a:xfrm>
            <a:off x="4876800" y="3352800"/>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267200" y="32766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grpSp>
        <p:nvGrpSpPr>
          <p:cNvPr id="29" name="Group 28"/>
          <p:cNvGrpSpPr/>
          <p:nvPr/>
        </p:nvGrpSpPr>
        <p:grpSpPr>
          <a:xfrm>
            <a:off x="5029200" y="1752600"/>
            <a:ext cx="152400" cy="152400"/>
            <a:chOff x="6934200" y="4267200"/>
            <a:chExt cx="152400" cy="152400"/>
          </a:xfrm>
        </p:grpSpPr>
        <p:cxnSp>
          <p:nvCxnSpPr>
            <p:cNvPr id="25" name="Straight Connector 24"/>
            <p:cNvCxnSpPr/>
            <p:nvPr/>
          </p:nvCxnSpPr>
          <p:spPr>
            <a:xfrm>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5348427" y="2514600"/>
            <a:ext cx="298479" cy="307777"/>
          </a:xfrm>
          <a:prstGeom prst="rect">
            <a:avLst/>
          </a:prstGeom>
          <a:noFill/>
        </p:spPr>
        <p:txBody>
          <a:bodyPr wrap="none" rtlCol="0">
            <a:spAutoFit/>
          </a:bodyPr>
          <a:lstStyle/>
          <a:p>
            <a:pPr algn="ctr"/>
            <a:r>
              <a:rPr lang="en-GB" sz="1400" dirty="0">
                <a:latin typeface="Comic Sans MS" panose="030F0702030302020204" pitchFamily="66" charset="0"/>
              </a:rPr>
              <a:t>B</a:t>
            </a:r>
          </a:p>
        </p:txBody>
      </p:sp>
      <p:sp>
        <p:nvSpPr>
          <p:cNvPr id="30" name="TextBox 29"/>
          <p:cNvSpPr txBox="1"/>
          <p:nvPr/>
        </p:nvSpPr>
        <p:spPr>
          <a:xfrm>
            <a:off x="6019800" y="1600200"/>
            <a:ext cx="3048001" cy="2031325"/>
          </a:xfrm>
          <a:prstGeom prst="rect">
            <a:avLst/>
          </a:prstGeom>
          <a:noFill/>
        </p:spPr>
        <p:txBody>
          <a:bodyPr wrap="square" rtlCol="0">
            <a:spAutoFit/>
          </a:bodyPr>
          <a:lstStyle/>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No friction to consider, so just set losses equal to gains</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As </a:t>
            </a:r>
            <a:r>
              <a:rPr lang="en-GB" sz="1400" u="sng" dirty="0">
                <a:solidFill>
                  <a:srgbClr val="FF0000"/>
                </a:solidFill>
                <a:latin typeface="Comic Sans MS" panose="030F0702030302020204" pitchFamily="66" charset="0"/>
                <a:sym typeface="Wingdings" panose="05000000000000000000" pitchFamily="2" charset="2"/>
              </a:rPr>
              <a:t>the spring was already compressed</a:t>
            </a:r>
            <a:r>
              <a:rPr lang="en-GB" sz="1400" dirty="0">
                <a:solidFill>
                  <a:srgbClr val="FF0000"/>
                </a:solidFill>
                <a:latin typeface="Comic Sans MS" panose="030F0702030302020204" pitchFamily="66" charset="0"/>
                <a:sym typeface="Wingdings" panose="05000000000000000000" pitchFamily="2" charset="2"/>
              </a:rPr>
              <a:t>, we need to subtract this from the overall gain when stretched</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algn="ctr"/>
            <a:r>
              <a:rPr lang="en-GB" sz="1400" dirty="0">
                <a:solidFill>
                  <a:srgbClr val="FF0000"/>
                </a:solidFill>
                <a:latin typeface="Comic Sans MS" panose="030F0702030302020204" pitchFamily="66" charset="0"/>
                <a:sym typeface="Wingdings" panose="05000000000000000000" pitchFamily="2" charset="2"/>
              </a:rPr>
              <a:t>(Final EPE – Initial EPE)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0" name="TextBox 39"/>
              <p:cNvSpPr txBox="1"/>
              <p:nvPr/>
            </p:nvSpPr>
            <p:spPr>
              <a:xfrm>
                <a:off x="4475018" y="3916877"/>
                <a:ext cx="28956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𝐿𝑜𝑠𝑠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𝑃𝐸</m:t>
                      </m:r>
                      <m:r>
                        <a:rPr lang="en-GB" sz="1200" b="0" i="1" smtClean="0">
                          <a:latin typeface="Cambria Math"/>
                        </a:rPr>
                        <m:t>+</m:t>
                      </m:r>
                      <m:r>
                        <a:rPr lang="en-GB" sz="1200" b="0" i="1" smtClean="0">
                          <a:latin typeface="Cambria Math"/>
                        </a:rPr>
                        <m:t>𝐿𝑜𝑠𝑠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𝐾𝐸</m:t>
                      </m:r>
                      <m:r>
                        <a:rPr lang="en-GB" sz="1200" b="0" i="1" smtClean="0">
                          <a:latin typeface="Cambria Math"/>
                        </a:rPr>
                        <m:t>=</m:t>
                      </m:r>
                      <m:r>
                        <a:rPr lang="en-GB" sz="1200" b="0" i="1" smtClean="0">
                          <a:latin typeface="Cambria Math"/>
                        </a:rPr>
                        <m:t>𝐺𝑎𝑖𝑛</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𝐸𝑃𝐸</m:t>
                      </m:r>
                    </m:oMath>
                  </m:oMathPara>
                </a14:m>
                <a:endParaRPr lang="en-GB" sz="1200" dirty="0"/>
              </a:p>
            </p:txBody>
          </p:sp>
        </mc:Choice>
        <mc:Fallback xmlns="">
          <p:sp>
            <p:nvSpPr>
              <p:cNvPr id="40" name="TextBox 39"/>
              <p:cNvSpPr txBox="1">
                <a:spLocks noRot="1" noChangeAspect="1" noMove="1" noResize="1" noEditPoints="1" noAdjustHandles="1" noChangeArrowheads="1" noChangeShapeType="1" noTextEdit="1"/>
              </p:cNvSpPr>
              <p:nvPr/>
            </p:nvSpPr>
            <p:spPr>
              <a:xfrm>
                <a:off x="4475018" y="3916877"/>
                <a:ext cx="2895600" cy="276999"/>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896591" y="4376056"/>
                <a:ext cx="2590800" cy="46576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𝑚𝑔h</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r>
                        <a:rPr lang="en-GB" sz="1200" b="0" i="1" smtClean="0">
                          <a:latin typeface="Cambria Math"/>
                        </a:rPr>
                        <m:t>=</m:t>
                      </m:r>
                      <m:f>
                        <m:fPr>
                          <m:ctrlPr>
                            <a:rPr lang="en-GB" sz="1200" i="1">
                              <a:latin typeface="Cambria Math" panose="02040503050406030204" pitchFamily="18" charset="0"/>
                            </a:rPr>
                          </m:ctrlPr>
                        </m:fPr>
                        <m:num>
                          <m:r>
                            <m:rPr>
                              <m:sty m:val="p"/>
                            </m:rPr>
                            <a:rPr lang="el-GR" sz="1200" i="1">
                              <a:latin typeface="Cambria Math"/>
                            </a:rPr>
                            <m:t>λ</m:t>
                          </m:r>
                          <m:sSubSup>
                            <m:sSubSupPr>
                              <m:ctrlPr>
                                <a:rPr lang="el-GR" sz="1200" i="1" smtClean="0">
                                  <a:latin typeface="Cambria Math" panose="02040503050406030204" pitchFamily="18" charset="0"/>
                                </a:rPr>
                              </m:ctrlPr>
                            </m:sSubSupPr>
                            <m:e>
                              <m:r>
                                <a:rPr lang="en-GB" sz="1200" b="0" i="1" smtClean="0">
                                  <a:latin typeface="Cambria Math"/>
                                </a:rPr>
                                <m:t>𝑥</m:t>
                              </m:r>
                            </m:e>
                            <m:sub>
                              <m:r>
                                <a:rPr lang="en-GB" sz="1200" b="0" i="1" smtClean="0">
                                  <a:latin typeface="Cambria Math"/>
                                </a:rPr>
                                <m:t>2</m:t>
                              </m:r>
                            </m:sub>
                            <m:sup>
                              <m:r>
                                <a:rPr lang="en-GB" sz="1200" b="0" i="1" smtClean="0">
                                  <a:latin typeface="Cambria Math"/>
                                </a:rPr>
                                <m:t>2</m:t>
                              </m:r>
                            </m:sup>
                          </m:sSubSup>
                        </m:num>
                        <m:den>
                          <m:r>
                            <a:rPr lang="en-GB" sz="1200" i="1">
                              <a:latin typeface="Cambria Math"/>
                            </a:rPr>
                            <m:t>2</m:t>
                          </m:r>
                          <m:r>
                            <a:rPr lang="en-GB" sz="1200" i="1">
                              <a:latin typeface="Cambria Math"/>
                            </a:rPr>
                            <m:t>𝑙</m:t>
                          </m:r>
                        </m:den>
                      </m:f>
                      <m:r>
                        <a:rPr lang="en-GB" sz="1200" b="0" i="1" smtClean="0">
                          <a:latin typeface="Cambria Math"/>
                        </a:rPr>
                        <m:t>−</m:t>
                      </m:r>
                      <m:f>
                        <m:fPr>
                          <m:ctrlPr>
                            <a:rPr lang="en-GB" sz="1200" i="1">
                              <a:latin typeface="Cambria Math" panose="02040503050406030204" pitchFamily="18" charset="0"/>
                            </a:rPr>
                          </m:ctrlPr>
                        </m:fPr>
                        <m:num>
                          <m:r>
                            <m:rPr>
                              <m:sty m:val="p"/>
                            </m:rPr>
                            <a:rPr lang="el-GR" sz="1200" i="1">
                              <a:latin typeface="Cambria Math"/>
                            </a:rPr>
                            <m:t>λ</m:t>
                          </m:r>
                          <m:sSubSup>
                            <m:sSubSupPr>
                              <m:ctrlPr>
                                <a:rPr lang="el-GR" sz="1200" i="1">
                                  <a:latin typeface="Cambria Math" panose="02040503050406030204" pitchFamily="18" charset="0"/>
                                </a:rPr>
                              </m:ctrlPr>
                            </m:sSubSupPr>
                            <m:e>
                              <m:r>
                                <a:rPr lang="en-GB" sz="1200" i="1">
                                  <a:latin typeface="Cambria Math"/>
                                </a:rPr>
                                <m:t>𝑥</m:t>
                              </m:r>
                            </m:e>
                            <m:sub>
                              <m:r>
                                <a:rPr lang="en-GB" sz="1200" b="0" i="1" smtClean="0">
                                  <a:latin typeface="Cambria Math"/>
                                </a:rPr>
                                <m:t>1</m:t>
                              </m:r>
                            </m:sub>
                            <m:sup>
                              <m:r>
                                <a:rPr lang="en-GB" sz="1200" i="1">
                                  <a:latin typeface="Cambria Math"/>
                                </a:rPr>
                                <m:t>2</m:t>
                              </m:r>
                            </m:sup>
                          </m:sSubSup>
                        </m:num>
                        <m:den>
                          <m:r>
                            <a:rPr lang="en-GB" sz="1200" i="1">
                              <a:latin typeface="Cambria Math"/>
                            </a:rPr>
                            <m:t>2</m:t>
                          </m:r>
                          <m:r>
                            <a:rPr lang="en-GB" sz="1200" i="1">
                              <a:latin typeface="Cambria Math"/>
                            </a:rPr>
                            <m:t>𝑙</m:t>
                          </m:r>
                        </m:den>
                      </m:f>
                    </m:oMath>
                  </m:oMathPara>
                </a14:m>
                <a:endParaRPr lang="en-GB" sz="1200" dirty="0"/>
              </a:p>
            </p:txBody>
          </p:sp>
        </mc:Choice>
        <mc:Fallback xmlns="">
          <p:sp>
            <p:nvSpPr>
              <p:cNvPr id="41" name="TextBox 40"/>
              <p:cNvSpPr txBox="1">
                <a:spLocks noRot="1" noChangeAspect="1" noMove="1" noResize="1" noEditPoints="1" noAdjustHandles="1" noChangeArrowheads="1" noChangeShapeType="1" noTextEdit="1"/>
              </p:cNvSpPr>
              <p:nvPr/>
            </p:nvSpPr>
            <p:spPr>
              <a:xfrm>
                <a:off x="4896591" y="4376056"/>
                <a:ext cx="2590800" cy="465769"/>
              </a:xfrm>
              <a:prstGeom prst="rect">
                <a:avLst/>
              </a:prstGeom>
              <a:blipFill rotWithShape="1">
                <a:blip r:embed="rId9"/>
                <a:stretch>
                  <a:fillRect b="-2632"/>
                </a:stretch>
              </a:blipFill>
              <a:ln w="25400">
                <a:noFill/>
              </a:ln>
            </p:spPr>
            <p:txBody>
              <a:bodyPr/>
              <a:lstStyle/>
              <a:p>
                <a:r>
                  <a:rPr lang="en-GB">
                    <a:noFill/>
                  </a:rPr>
                  <a:t> </a:t>
                </a:r>
              </a:p>
            </p:txBody>
          </p:sp>
        </mc:Fallback>
      </mc:AlternateContent>
      <p:sp>
        <p:nvSpPr>
          <p:cNvPr id="42" name="TextBox 41"/>
          <p:cNvSpPr txBox="1"/>
          <p:nvPr/>
        </p:nvSpPr>
        <p:spPr>
          <a:xfrm>
            <a:off x="7422078" y="4107871"/>
            <a:ext cx="172192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Replace with appropriate formulae</a:t>
            </a:r>
            <a:endParaRPr lang="en-GB" sz="1200" baseline="30000" dirty="0">
              <a:solidFill>
                <a:srgbClr val="FF0000"/>
              </a:solidFill>
              <a:latin typeface="Comic Sans MS" panose="030F0702030302020204" pitchFamily="66" charset="0"/>
            </a:endParaRPr>
          </a:p>
        </p:txBody>
      </p:sp>
      <p:sp>
        <p:nvSpPr>
          <p:cNvPr id="43" name="Arc 42"/>
          <p:cNvSpPr/>
          <p:nvPr/>
        </p:nvSpPr>
        <p:spPr>
          <a:xfrm>
            <a:off x="7205353" y="4089066"/>
            <a:ext cx="264226" cy="542309"/>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4" name="TextBox 43"/>
              <p:cNvSpPr txBox="1"/>
              <p:nvPr/>
            </p:nvSpPr>
            <p:spPr>
              <a:xfrm>
                <a:off x="4005942" y="4921330"/>
                <a:ext cx="4114800" cy="49564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a:rPr>
                            <m:t>2</m:t>
                          </m:r>
                        </m:e>
                      </m:d>
                      <m:d>
                        <m:dPr>
                          <m:ctrlPr>
                            <a:rPr lang="en-GB" sz="1200" b="0" i="1" smtClean="0">
                              <a:latin typeface="Cambria Math" panose="02040503050406030204" pitchFamily="18" charset="0"/>
                            </a:rPr>
                          </m:ctrlPr>
                        </m:dPr>
                        <m:e>
                          <m:r>
                            <a:rPr lang="en-GB" sz="1200" b="0" i="1" smtClean="0">
                              <a:latin typeface="Cambria Math"/>
                            </a:rPr>
                            <m:t>9.8</m:t>
                          </m:r>
                        </m:e>
                      </m:d>
                      <m:d>
                        <m:dPr>
                          <m:ctrlPr>
                            <a:rPr lang="en-GB" sz="1200" b="0" i="1" smtClean="0">
                              <a:latin typeface="Cambria Math" panose="02040503050406030204" pitchFamily="18" charset="0"/>
                            </a:rPr>
                          </m:ctrlPr>
                        </m:dPr>
                        <m:e>
                          <m:r>
                            <a:rPr lang="en-GB" sz="1200" b="0" i="1" smtClean="0">
                              <a:latin typeface="Cambria Math"/>
                            </a:rPr>
                            <m:t>0.2+</m:t>
                          </m:r>
                          <m:r>
                            <a:rPr lang="en-GB" sz="1200" b="0" i="1" smtClean="0">
                              <a:latin typeface="Cambria Math"/>
                            </a:rPr>
                            <m:t>𝑥</m:t>
                          </m:r>
                        </m:e>
                      </m:d>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d>
                        <m:dPr>
                          <m:ctrlPr>
                            <a:rPr lang="en-GB" sz="1200" b="0" i="1" smtClean="0">
                              <a:latin typeface="Cambria Math" panose="02040503050406030204" pitchFamily="18" charset="0"/>
                            </a:rPr>
                          </m:ctrlPr>
                        </m:dPr>
                        <m:e>
                          <m:r>
                            <a:rPr lang="en-GB" sz="1200" b="0" i="1" smtClean="0">
                              <a:latin typeface="Cambria Math"/>
                            </a:rPr>
                            <m:t>2</m:t>
                          </m:r>
                        </m:e>
                      </m:d>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a:rPr>
                                <m:t>2</m:t>
                              </m:r>
                            </m:e>
                          </m:d>
                        </m:e>
                        <m:sup>
                          <m:r>
                            <a:rPr lang="en-GB" sz="1200" b="0" i="1" smtClean="0">
                              <a:latin typeface="Cambria Math"/>
                            </a:rPr>
                            <m:t>2</m:t>
                          </m:r>
                        </m:sup>
                      </m:sSup>
                      <m:r>
                        <a:rPr lang="en-GB" sz="1200" b="0" i="1" smtClean="0">
                          <a:latin typeface="Cambria Math"/>
                        </a:rPr>
                        <m:t>=</m:t>
                      </m:r>
                      <m:f>
                        <m:fPr>
                          <m:ctrlPr>
                            <a:rPr lang="en-GB" sz="1200" i="1">
                              <a:latin typeface="Cambria Math" panose="02040503050406030204" pitchFamily="18" charset="0"/>
                            </a:rPr>
                          </m:ctrlPr>
                        </m:fPr>
                        <m:num>
                          <m:r>
                            <a:rPr lang="en-GB" sz="1200" b="0" i="1" smtClean="0">
                              <a:latin typeface="Cambria Math"/>
                            </a:rPr>
                            <m:t>(20)</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l-GR" sz="1200" i="1" smtClean="0">
                              <a:latin typeface="Cambria Math"/>
                            </a:rPr>
                            <m:t> </m:t>
                          </m:r>
                        </m:num>
                        <m:den>
                          <m:r>
                            <a:rPr lang="en-GB" sz="1200" i="1">
                              <a:latin typeface="Cambria Math"/>
                            </a:rPr>
                            <m:t>2</m:t>
                          </m:r>
                          <m:r>
                            <a:rPr lang="en-GB" sz="1200" b="0" i="1" smtClean="0">
                              <a:latin typeface="Cambria Math"/>
                            </a:rPr>
                            <m:t>(1)</m:t>
                          </m:r>
                        </m:den>
                      </m:f>
                      <m:r>
                        <a:rPr lang="en-GB" sz="1200" b="0" i="1" smtClean="0">
                          <a:latin typeface="Cambria Math"/>
                        </a:rPr>
                        <m:t>−</m:t>
                      </m:r>
                      <m:f>
                        <m:fPr>
                          <m:ctrlPr>
                            <a:rPr lang="en-GB" sz="1200" i="1">
                              <a:latin typeface="Cambria Math" panose="02040503050406030204" pitchFamily="18" charset="0"/>
                            </a:rPr>
                          </m:ctrlPr>
                        </m:fPr>
                        <m:num>
                          <m:r>
                            <a:rPr lang="en-GB" sz="1200" b="0" i="1" smtClean="0">
                              <a:latin typeface="Cambria Math"/>
                            </a:rPr>
                            <m:t>(20)</m:t>
                          </m:r>
                          <m:sSup>
                            <m:sSupPr>
                              <m:ctrlPr>
                                <a:rPr lang="en-GB" sz="1200" b="0" i="1" smtClean="0">
                                  <a:latin typeface="Cambria Math" panose="02040503050406030204" pitchFamily="18" charset="0"/>
                                </a:rPr>
                              </m:ctrlPr>
                            </m:sSupPr>
                            <m:e>
                              <m:r>
                                <a:rPr lang="en-GB" sz="1200" b="0" i="1" smtClean="0">
                                  <a:latin typeface="Cambria Math"/>
                                </a:rPr>
                                <m:t>(0.2)</m:t>
                              </m:r>
                            </m:e>
                            <m:sup>
                              <m:r>
                                <a:rPr lang="en-GB" sz="1200" b="0" i="1" smtClean="0">
                                  <a:latin typeface="Cambria Math"/>
                                </a:rPr>
                                <m:t>2</m:t>
                              </m:r>
                            </m:sup>
                          </m:sSup>
                          <m:r>
                            <a:rPr lang="el-GR" sz="1200" i="1" smtClean="0">
                              <a:latin typeface="Cambria Math"/>
                            </a:rPr>
                            <m:t> </m:t>
                          </m:r>
                        </m:num>
                        <m:den>
                          <m:r>
                            <a:rPr lang="en-GB" sz="1200" i="1">
                              <a:latin typeface="Cambria Math"/>
                            </a:rPr>
                            <m:t>2</m:t>
                          </m:r>
                          <m:r>
                            <a:rPr lang="en-GB" sz="1200" b="0" i="1" smtClean="0">
                              <a:latin typeface="Cambria Math"/>
                            </a:rPr>
                            <m:t>(1)</m:t>
                          </m:r>
                        </m:den>
                      </m:f>
                    </m:oMath>
                  </m:oMathPara>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4005942" y="4921330"/>
                <a:ext cx="4114800" cy="495649"/>
              </a:xfrm>
              <a:prstGeom prst="rect">
                <a:avLst/>
              </a:prstGeom>
              <a:blipFill rotWithShape="1">
                <a:blip r:embed="rId10"/>
                <a:stretch>
                  <a:fillRect b="-4878"/>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262746" y="5593276"/>
                <a:ext cx="1981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19.6</m:t>
                      </m:r>
                      <m:r>
                        <a:rPr lang="en-GB" sz="1200" b="0" i="1" smtClean="0">
                          <a:latin typeface="Cambria Math"/>
                        </a:rPr>
                        <m:t>𝑥</m:t>
                      </m:r>
                      <m:r>
                        <a:rPr lang="en-GB" sz="1200" b="0" i="1" smtClean="0">
                          <a:latin typeface="Cambria Math"/>
                        </a:rPr>
                        <m:t>+7.92=10</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−0.4</m:t>
                      </m:r>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5262746" y="5593276"/>
                <a:ext cx="1981200" cy="276999"/>
              </a:xfrm>
              <a:prstGeom prst="rect">
                <a:avLst/>
              </a:prstGeom>
              <a:blipFill rotWithShape="1">
                <a:blip r:embed="rId11"/>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702628" y="6101937"/>
                <a:ext cx="19812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10</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−19.6</m:t>
                      </m:r>
                      <m:r>
                        <a:rPr lang="en-GB" sz="1200" b="0" i="1" smtClean="0">
                          <a:latin typeface="Cambria Math"/>
                        </a:rPr>
                        <m:t>𝑥</m:t>
                      </m:r>
                      <m:r>
                        <a:rPr lang="en-GB" sz="1200" b="0" i="1" smtClean="0">
                          <a:latin typeface="Cambria Math"/>
                        </a:rPr>
                        <m:t>−7.52=0</m:t>
                      </m:r>
                    </m:oMath>
                  </m:oMathPara>
                </a14:m>
                <a:endParaRPr lang="en-GB" sz="1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702628" y="6101937"/>
                <a:ext cx="1981200" cy="276999"/>
              </a:xfrm>
              <a:prstGeom prst="rect">
                <a:avLst/>
              </a:prstGeom>
              <a:blipFill rotWithShape="1">
                <a:blip r:embed="rId12"/>
                <a:stretch>
                  <a:fillRect/>
                </a:stretch>
              </a:blipFill>
              <a:ln w="25400">
                <a:noFill/>
              </a:ln>
            </p:spPr>
            <p:txBody>
              <a:bodyPr/>
              <a:lstStyle/>
              <a:p>
                <a:r>
                  <a:rPr lang="en-GB">
                    <a:noFill/>
                  </a:rPr>
                  <a:t> </a:t>
                </a:r>
              </a:p>
            </p:txBody>
          </p:sp>
        </mc:Fallback>
      </mc:AlternateContent>
      <p:sp>
        <p:nvSpPr>
          <p:cNvPr id="47" name="Arc 46"/>
          <p:cNvSpPr/>
          <p:nvPr/>
        </p:nvSpPr>
        <p:spPr>
          <a:xfrm>
            <a:off x="7773390" y="4621477"/>
            <a:ext cx="264226" cy="542309"/>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Arc 47"/>
          <p:cNvSpPr/>
          <p:nvPr/>
        </p:nvSpPr>
        <p:spPr>
          <a:xfrm>
            <a:off x="7723909" y="5189513"/>
            <a:ext cx="264226" cy="542309"/>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9" name="Arc 48"/>
          <p:cNvSpPr/>
          <p:nvPr/>
        </p:nvSpPr>
        <p:spPr>
          <a:xfrm>
            <a:off x="7056911" y="5721924"/>
            <a:ext cx="264226" cy="542309"/>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TextBox 53"/>
          <p:cNvSpPr txBox="1"/>
          <p:nvPr/>
        </p:nvSpPr>
        <p:spPr>
          <a:xfrm>
            <a:off x="7968343" y="4652157"/>
            <a:ext cx="1175657"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 carefully</a:t>
            </a:r>
            <a:endParaRPr lang="en-GB" sz="1200" baseline="30000" dirty="0">
              <a:solidFill>
                <a:srgbClr val="FF0000"/>
              </a:solidFill>
              <a:latin typeface="Comic Sans MS" panose="030F0702030302020204" pitchFamily="66" charset="0"/>
            </a:endParaRPr>
          </a:p>
        </p:txBody>
      </p:sp>
      <p:sp>
        <p:nvSpPr>
          <p:cNvPr id="56" name="TextBox 55"/>
          <p:cNvSpPr txBox="1"/>
          <p:nvPr/>
        </p:nvSpPr>
        <p:spPr>
          <a:xfrm>
            <a:off x="7968343" y="5137066"/>
            <a:ext cx="1175657"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Work out/Simplify parts</a:t>
            </a:r>
            <a:endParaRPr lang="en-GB" sz="1200" baseline="30000" dirty="0">
              <a:solidFill>
                <a:srgbClr val="FF0000"/>
              </a:solidFill>
              <a:latin typeface="Comic Sans MS" panose="030F0702030302020204" pitchFamily="66" charset="0"/>
            </a:endParaRPr>
          </a:p>
        </p:txBody>
      </p:sp>
      <p:sp>
        <p:nvSpPr>
          <p:cNvPr id="57" name="TextBox 56"/>
          <p:cNvSpPr txBox="1"/>
          <p:nvPr/>
        </p:nvSpPr>
        <p:spPr>
          <a:xfrm>
            <a:off x="7253844" y="5811980"/>
            <a:ext cx="129639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Set equal to 0</a:t>
            </a:r>
            <a:endParaRPr lang="en-GB" sz="1200" baseline="30000" dirty="0">
              <a:solidFill>
                <a:srgbClr val="FF0000"/>
              </a:solidFill>
              <a:latin typeface="Comic Sans MS" panose="030F0702030302020204" pitchFamily="66" charset="0"/>
            </a:endParaRPr>
          </a:p>
        </p:txBody>
      </p:sp>
      <p:sp>
        <p:nvSpPr>
          <p:cNvPr id="58" name="TextBox 57"/>
          <p:cNvSpPr txBox="1"/>
          <p:nvPr/>
        </p:nvSpPr>
        <p:spPr>
          <a:xfrm>
            <a:off x="4560125" y="6451268"/>
            <a:ext cx="3740727"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We can use the Quadratic formula to solve this...</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9" name="TextBox 58"/>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1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1596788" y="275229"/>
                <a:ext cx="914399"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𝑃𝐸</m:t>
                      </m:r>
                      <m:r>
                        <a:rPr lang="en-GB" sz="1200" b="0" i="1" smtClean="0">
                          <a:latin typeface="Cambria Math"/>
                        </a:rPr>
                        <m:t>=</m:t>
                      </m:r>
                      <m:r>
                        <a:rPr lang="en-GB" sz="1200" b="0" i="1" smtClean="0">
                          <a:latin typeface="Cambria Math"/>
                        </a:rPr>
                        <m:t>𝑚𝑔h</m:t>
                      </m:r>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1596788" y="275229"/>
                <a:ext cx="914399" cy="276999"/>
              </a:xfrm>
              <a:prstGeom prst="rect">
                <a:avLst/>
              </a:prstGeom>
              <a:blipFill rotWithShape="1">
                <a:blip r:embed="rId14"/>
                <a:stretch>
                  <a:fillRect/>
                </a:stretch>
              </a:blipFill>
              <a:ln w="25400">
                <a:solidFill>
                  <a:schemeClr val="tx1"/>
                </a:solidFill>
              </a:ln>
            </p:spPr>
            <p:txBody>
              <a:bodyPr/>
              <a:lstStyle/>
              <a:p>
                <a:r>
                  <a:rPr lang="en-GB">
                    <a:noFill/>
                  </a:rPr>
                  <a:t> </a:t>
                </a:r>
              </a:p>
            </p:txBody>
          </p:sp>
        </mc:Fallback>
      </mc:AlternateContent>
      <p:sp>
        <p:nvSpPr>
          <p:cNvPr id="61" name="TextBox 60"/>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209863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par>
                                <p:cTn id="16" presetID="3"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linds(horizontal)">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linds(horizont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blinds(horizontal)">
                                      <p:cBhvr>
                                        <p:cTn id="55" dur="500"/>
                                        <p:tgtEl>
                                          <p:spTgt spid="3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blinds(horizontal)">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blinds(horizontal)">
                                      <p:cBhvr>
                                        <p:cTn id="63" dur="500"/>
                                        <p:tgtEl>
                                          <p:spTgt spid="27"/>
                                        </p:tgtEl>
                                      </p:cBhvr>
                                    </p:animEffect>
                                  </p:childTnLst>
                                </p:cTn>
                              </p:par>
                              <p:par>
                                <p:cTn id="64" presetID="3" presetClass="entr" presetSubtype="10" fill="hold" nodeType="with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blinds(horizontal)">
                                      <p:cBhvr>
                                        <p:cTn id="66" dur="500"/>
                                        <p:tgtEl>
                                          <p:spTgt spid="19"/>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Effect transition="in" filter="blinds(horizontal)">
                                      <p:cBhvr>
                                        <p:cTn id="71" dur="500"/>
                                        <p:tgtEl>
                                          <p:spTgt spid="3">
                                            <p:txEl>
                                              <p:pRg st="6" end="6"/>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30">
                                            <p:txEl>
                                              <p:pRg st="0" end="0"/>
                                            </p:txEl>
                                          </p:spTgt>
                                        </p:tgtEl>
                                        <p:attrNameLst>
                                          <p:attrName>style.visibility</p:attrName>
                                        </p:attrNameLst>
                                      </p:cBhvr>
                                      <p:to>
                                        <p:strVal val="visible"/>
                                      </p:to>
                                    </p:set>
                                    <p:animEffect transition="in" filter="blinds(horizontal)">
                                      <p:cBhvr>
                                        <p:cTn id="76" dur="500"/>
                                        <p:tgtEl>
                                          <p:spTgt spid="30">
                                            <p:txEl>
                                              <p:pRg st="0" end="0"/>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nodeType="clickEffect">
                                  <p:stCondLst>
                                    <p:cond delay="0"/>
                                  </p:stCondLst>
                                  <p:childTnLst>
                                    <p:set>
                                      <p:cBhvr>
                                        <p:cTn id="80" dur="1" fill="hold">
                                          <p:stCondLst>
                                            <p:cond delay="0"/>
                                          </p:stCondLst>
                                        </p:cTn>
                                        <p:tgtEl>
                                          <p:spTgt spid="30">
                                            <p:txEl>
                                              <p:pRg st="2" end="2"/>
                                            </p:txEl>
                                          </p:spTgt>
                                        </p:tgtEl>
                                        <p:attrNameLst>
                                          <p:attrName>style.visibility</p:attrName>
                                        </p:attrNameLst>
                                      </p:cBhvr>
                                      <p:to>
                                        <p:strVal val="visible"/>
                                      </p:to>
                                    </p:set>
                                    <p:animEffect transition="in" filter="blinds(horizontal)">
                                      <p:cBhvr>
                                        <p:cTn id="81" dur="500"/>
                                        <p:tgtEl>
                                          <p:spTgt spid="30">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ntr" presetSubtype="10" fill="hold" nodeType="clickEffect">
                                  <p:stCondLst>
                                    <p:cond delay="0"/>
                                  </p:stCondLst>
                                  <p:childTnLst>
                                    <p:set>
                                      <p:cBhvr>
                                        <p:cTn id="85" dur="1" fill="hold">
                                          <p:stCondLst>
                                            <p:cond delay="0"/>
                                          </p:stCondLst>
                                        </p:cTn>
                                        <p:tgtEl>
                                          <p:spTgt spid="30">
                                            <p:txEl>
                                              <p:pRg st="4" end="4"/>
                                            </p:txEl>
                                          </p:spTgt>
                                        </p:tgtEl>
                                        <p:attrNameLst>
                                          <p:attrName>style.visibility</p:attrName>
                                        </p:attrNameLst>
                                      </p:cBhvr>
                                      <p:to>
                                        <p:strVal val="visible"/>
                                      </p:to>
                                    </p:set>
                                    <p:animEffect transition="in" filter="blinds(horizontal)">
                                      <p:cBhvr>
                                        <p:cTn id="86" dur="500"/>
                                        <p:tgtEl>
                                          <p:spTgt spid="30">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linds(horizontal)">
                                      <p:cBhvr>
                                        <p:cTn id="91" dur="500"/>
                                        <p:tgtEl>
                                          <p:spTgt spid="40"/>
                                        </p:tgtEl>
                                      </p:cBhvr>
                                    </p:animEffec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blinds(horizontal)">
                                      <p:cBhvr>
                                        <p:cTn id="96" dur="500"/>
                                        <p:tgtEl>
                                          <p:spTgt spid="43"/>
                                        </p:tgtEl>
                                      </p:cBhvr>
                                    </p:animEffect>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blinds(horizontal)">
                                      <p:cBhvr>
                                        <p:cTn id="101" dur="500"/>
                                        <p:tgtEl>
                                          <p:spTgt spid="42"/>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blinds(horizontal)">
                                      <p:cBhvr>
                                        <p:cTn id="106" dur="500"/>
                                        <p:tgtEl>
                                          <p:spTgt spid="41"/>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blinds(horizontal)">
                                      <p:cBhvr>
                                        <p:cTn id="111" dur="500"/>
                                        <p:tgtEl>
                                          <p:spTgt spid="47"/>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blinds(horizontal)">
                                      <p:cBhvr>
                                        <p:cTn id="116" dur="500"/>
                                        <p:tgtEl>
                                          <p:spTgt spid="54"/>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blinds(horizontal)">
                                      <p:cBhvr>
                                        <p:cTn id="121" dur="500"/>
                                        <p:tgtEl>
                                          <p:spTgt spid="44"/>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blinds(horizontal)">
                                      <p:cBhvr>
                                        <p:cTn id="126" dur="500"/>
                                        <p:tgtEl>
                                          <p:spTgt spid="48"/>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blinds(horizontal)">
                                      <p:cBhvr>
                                        <p:cTn id="131" dur="500"/>
                                        <p:tgtEl>
                                          <p:spTgt spid="56"/>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45"/>
                                        </p:tgtEl>
                                        <p:attrNameLst>
                                          <p:attrName>style.visibility</p:attrName>
                                        </p:attrNameLst>
                                      </p:cBhvr>
                                      <p:to>
                                        <p:strVal val="visible"/>
                                      </p:to>
                                    </p:set>
                                    <p:animEffect transition="in" filter="blinds(horizontal)">
                                      <p:cBhvr>
                                        <p:cTn id="136" dur="500"/>
                                        <p:tgtEl>
                                          <p:spTgt spid="45"/>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blinds(horizontal)">
                                      <p:cBhvr>
                                        <p:cTn id="141" dur="500"/>
                                        <p:tgtEl>
                                          <p:spTgt spid="49"/>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57"/>
                                        </p:tgtEl>
                                        <p:attrNameLst>
                                          <p:attrName>style.visibility</p:attrName>
                                        </p:attrNameLst>
                                      </p:cBhvr>
                                      <p:to>
                                        <p:strVal val="visible"/>
                                      </p:to>
                                    </p:set>
                                    <p:animEffect transition="in" filter="blinds(horizontal)">
                                      <p:cBhvr>
                                        <p:cTn id="146" dur="500"/>
                                        <p:tgtEl>
                                          <p:spTgt spid="57"/>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blinds(horizontal)">
                                      <p:cBhvr>
                                        <p:cTn id="151" dur="500"/>
                                        <p:tgtEl>
                                          <p:spTgt spid="46"/>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58"/>
                                        </p:tgtEl>
                                        <p:attrNameLst>
                                          <p:attrName>style.visibility</p:attrName>
                                        </p:attrNameLst>
                                      </p:cBhvr>
                                      <p:to>
                                        <p:strVal val="visible"/>
                                      </p:to>
                                    </p:set>
                                    <p:animEffect transition="in" filter="blinds(horizontal)">
                                      <p:cBhvr>
                                        <p:cTn id="15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P spid="16" grpId="0"/>
      <p:bldP spid="22" grpId="0" animBg="1"/>
      <p:bldP spid="27" grpId="0"/>
      <p:bldP spid="32" grpId="0"/>
      <p:bldP spid="38" grpId="0"/>
      <p:bldP spid="40" grpId="0"/>
      <p:bldP spid="41" grpId="0"/>
      <p:bldP spid="42" grpId="0"/>
      <p:bldP spid="43" grpId="0" animBg="1"/>
      <p:bldP spid="44" grpId="0"/>
      <p:bldP spid="45" grpId="0"/>
      <p:bldP spid="46" grpId="0"/>
      <p:bldP spid="47" grpId="0" animBg="1"/>
      <p:bldP spid="48" grpId="0" animBg="1"/>
      <p:bldP spid="49" grpId="0" animBg="1"/>
      <p:bldP spid="54" grpId="0"/>
      <p:bldP spid="56" grpId="0"/>
      <p:bldP spid="57" grpId="0"/>
      <p:bldP spid="5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5029200"/>
          </a:xfrm>
        </p:spPr>
        <p:txBody>
          <a:bodyPr>
            <a:normAutofit/>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light elastic spring, of natural length 1m and modulus of elasticity 20N, has one end attached to a fixed point A. A particle of mass 2kg is attached to the other end of the spring and is held at a point B which is 0.8m vertically below A. The particle is projected vertically downwards from B with speed 2ms</a:t>
            </a:r>
            <a:r>
              <a:rPr lang="en-GB" sz="1400" baseline="30000" dirty="0">
                <a:latin typeface="Comic Sans MS" pitchFamily="66" charset="0"/>
              </a:rPr>
              <a:t>-1</a:t>
            </a:r>
            <a:r>
              <a:rPr lang="en-GB" sz="1400" dirty="0">
                <a:latin typeface="Comic Sans MS" pitchFamily="66" charset="0"/>
              </a:rPr>
              <a:t>. Find the distance it falls before first coming to rest.</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Again, we can set the final speed to 0ms</a:t>
            </a:r>
            <a:r>
              <a:rPr lang="en-GB" sz="1400" baseline="30000" dirty="0">
                <a:latin typeface="Comic Sans MS" pitchFamily="66" charset="0"/>
                <a:sym typeface="Wingdings" panose="05000000000000000000" pitchFamily="2" charset="2"/>
              </a:rPr>
              <a:t>-1</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In this example we lose both Kinetic and Potential energy, in exchange for Elastic potential energy…</a:t>
            </a:r>
            <a:endParaRPr lang="en-GB" sz="1400" dirty="0">
              <a:latin typeface="Comic Sans MS" pitchFamily="66" charset="0"/>
            </a:endParaRP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p:cxnSp>
        <p:nvCxnSpPr>
          <p:cNvPr id="11" name="Straight Connector 10"/>
          <p:cNvCxnSpPr/>
          <p:nvPr/>
        </p:nvCxnSpPr>
        <p:spPr>
          <a:xfrm>
            <a:off x="5105400" y="1828800"/>
            <a:ext cx="0" cy="83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953000" y="1447800"/>
            <a:ext cx="327334" cy="307777"/>
          </a:xfrm>
          <a:prstGeom prst="rect">
            <a:avLst/>
          </a:prstGeom>
          <a:noFill/>
        </p:spPr>
        <p:txBody>
          <a:bodyPr wrap="none" rtlCol="0">
            <a:spAutoFit/>
          </a:bodyPr>
          <a:lstStyle/>
          <a:p>
            <a:pPr algn="ctr"/>
            <a:r>
              <a:rPr lang="en-GB" sz="1400" dirty="0">
                <a:latin typeface="Comic Sans MS" panose="030F0702030302020204" pitchFamily="66" charset="0"/>
              </a:rPr>
              <a:t>A</a:t>
            </a:r>
          </a:p>
        </p:txBody>
      </p:sp>
      <p:sp>
        <p:nvSpPr>
          <p:cNvPr id="13" name="Oval 12"/>
          <p:cNvSpPr/>
          <p:nvPr/>
        </p:nvSpPr>
        <p:spPr>
          <a:xfrm>
            <a:off x="5029200" y="2590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a:off x="5257800" y="1828800"/>
            <a:ext cx="0" cy="83820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257800" y="2133600"/>
            <a:ext cx="587020" cy="307777"/>
          </a:xfrm>
          <a:prstGeom prst="rect">
            <a:avLst/>
          </a:prstGeom>
          <a:noFill/>
        </p:spPr>
        <p:txBody>
          <a:bodyPr wrap="none" rtlCol="0">
            <a:spAutoFit/>
          </a:bodyPr>
          <a:lstStyle/>
          <a:p>
            <a:r>
              <a:rPr lang="en-GB" sz="1400" dirty="0">
                <a:latin typeface="Comic Sans MS" panose="030F0702030302020204" pitchFamily="66" charset="0"/>
              </a:rPr>
              <a:t>0.8m</a:t>
            </a:r>
          </a:p>
        </p:txBody>
      </p:sp>
      <p:sp>
        <p:nvSpPr>
          <p:cNvPr id="16" name="TextBox 15"/>
          <p:cNvSpPr txBox="1"/>
          <p:nvPr/>
        </p:nvSpPr>
        <p:spPr>
          <a:xfrm>
            <a:off x="4267200" y="2438400"/>
            <a:ext cx="625492" cy="307777"/>
          </a:xfrm>
          <a:prstGeom prst="rect">
            <a:avLst/>
          </a:prstGeom>
          <a:noFill/>
        </p:spPr>
        <p:txBody>
          <a:bodyPr wrap="none" rtlCol="0">
            <a:spAutoFit/>
          </a:bodyPr>
          <a:lstStyle/>
          <a:p>
            <a:r>
              <a:rPr lang="en-GB" sz="1400" dirty="0">
                <a:latin typeface="Comic Sans MS" panose="030F0702030302020204" pitchFamily="66" charset="0"/>
              </a:rPr>
              <a:t>2ms</a:t>
            </a:r>
            <a:r>
              <a:rPr lang="en-GB" sz="1400" baseline="30000" dirty="0">
                <a:latin typeface="Comic Sans MS" panose="030F0702030302020204" pitchFamily="66" charset="0"/>
              </a:rPr>
              <a:t>-1</a:t>
            </a:r>
          </a:p>
        </p:txBody>
      </p:sp>
      <p:cxnSp>
        <p:nvCxnSpPr>
          <p:cNvPr id="17" name="Straight Arrow Connector 16"/>
          <p:cNvCxnSpPr/>
          <p:nvPr/>
        </p:nvCxnSpPr>
        <p:spPr>
          <a:xfrm>
            <a:off x="4876800" y="2514600"/>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257800" y="2667000"/>
            <a:ext cx="0" cy="83820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029200" y="34290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Connector 25"/>
          <p:cNvCxnSpPr/>
          <p:nvPr/>
        </p:nvCxnSpPr>
        <p:spPr>
          <a:xfrm>
            <a:off x="5105400" y="2667000"/>
            <a:ext cx="0" cy="838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57800" y="2895600"/>
            <a:ext cx="885179" cy="307777"/>
          </a:xfrm>
          <a:prstGeom prst="rect">
            <a:avLst/>
          </a:prstGeom>
          <a:noFill/>
        </p:spPr>
        <p:txBody>
          <a:bodyPr wrap="none" rtlCol="0">
            <a:spAutoFit/>
          </a:bodyPr>
          <a:lstStyle/>
          <a:p>
            <a:r>
              <a:rPr lang="en-GB" sz="1400" dirty="0">
                <a:latin typeface="Comic Sans MS" panose="030F0702030302020204" pitchFamily="66" charset="0"/>
              </a:rPr>
              <a:t>0.2m + x</a:t>
            </a:r>
          </a:p>
        </p:txBody>
      </p:sp>
      <p:cxnSp>
        <p:nvCxnSpPr>
          <p:cNvPr id="31" name="Straight Arrow Connector 30"/>
          <p:cNvCxnSpPr/>
          <p:nvPr/>
        </p:nvCxnSpPr>
        <p:spPr>
          <a:xfrm>
            <a:off x="4876800" y="3352800"/>
            <a:ext cx="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267200" y="32766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grpSp>
        <p:nvGrpSpPr>
          <p:cNvPr id="29" name="Group 28"/>
          <p:cNvGrpSpPr/>
          <p:nvPr/>
        </p:nvGrpSpPr>
        <p:grpSpPr>
          <a:xfrm>
            <a:off x="5029200" y="1752600"/>
            <a:ext cx="152400" cy="152400"/>
            <a:chOff x="6934200" y="4267200"/>
            <a:chExt cx="152400" cy="152400"/>
          </a:xfrm>
        </p:grpSpPr>
        <p:cxnSp>
          <p:nvCxnSpPr>
            <p:cNvPr id="25" name="Straight Connector 24"/>
            <p:cNvCxnSpPr/>
            <p:nvPr/>
          </p:nvCxnSpPr>
          <p:spPr>
            <a:xfrm>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5348427" y="2514600"/>
            <a:ext cx="298479" cy="307777"/>
          </a:xfrm>
          <a:prstGeom prst="rect">
            <a:avLst/>
          </a:prstGeom>
          <a:noFill/>
        </p:spPr>
        <p:txBody>
          <a:bodyPr wrap="none" rtlCol="0">
            <a:spAutoFit/>
          </a:bodyPr>
          <a:lstStyle/>
          <a:p>
            <a:pPr algn="ctr"/>
            <a:r>
              <a:rPr lang="en-GB" sz="1400" dirty="0">
                <a:latin typeface="Comic Sans MS" panose="030F0702030302020204" pitchFamily="66" charset="0"/>
              </a:rPr>
              <a:t>B</a:t>
            </a:r>
          </a:p>
        </p:txBody>
      </p:sp>
      <p:sp>
        <p:nvSpPr>
          <p:cNvPr id="30" name="TextBox 29"/>
          <p:cNvSpPr txBox="1"/>
          <p:nvPr/>
        </p:nvSpPr>
        <p:spPr>
          <a:xfrm>
            <a:off x="6019800" y="1600200"/>
            <a:ext cx="3048001" cy="1600438"/>
          </a:xfrm>
          <a:prstGeom prst="rect">
            <a:avLst/>
          </a:prstGeom>
          <a:noFill/>
        </p:spPr>
        <p:txBody>
          <a:bodyPr wrap="square" rtlCol="0">
            <a:spAutoFit/>
          </a:bodyPr>
          <a:lstStyle/>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No friction to consider, so just set losses equal to gains</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As </a:t>
            </a:r>
            <a:r>
              <a:rPr lang="en-GB" sz="1400" u="sng" dirty="0">
                <a:solidFill>
                  <a:srgbClr val="FF0000"/>
                </a:solidFill>
                <a:latin typeface="Comic Sans MS" panose="030F0702030302020204" pitchFamily="66" charset="0"/>
                <a:sym typeface="Wingdings" panose="05000000000000000000" pitchFamily="2" charset="2"/>
              </a:rPr>
              <a:t>the spring was already compressed</a:t>
            </a:r>
            <a:r>
              <a:rPr lang="en-GB" sz="1400" dirty="0">
                <a:solidFill>
                  <a:srgbClr val="FF0000"/>
                </a:solidFill>
                <a:latin typeface="Comic Sans MS" panose="030F0702030302020204" pitchFamily="66" charset="0"/>
                <a:sym typeface="Wingdings" panose="05000000000000000000" pitchFamily="2" charset="2"/>
              </a:rPr>
              <a:t>, we need to subtract this from the overall gain when stretched</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6" name="TextBox 45"/>
              <p:cNvSpPr txBox="1"/>
              <p:nvPr/>
            </p:nvSpPr>
            <p:spPr>
              <a:xfrm>
                <a:off x="5320145" y="3786248"/>
                <a:ext cx="2149434"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10</m:t>
                      </m:r>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−19.6</m:t>
                      </m:r>
                      <m:r>
                        <a:rPr lang="en-GB" sz="1400" b="0" i="1" smtClean="0">
                          <a:latin typeface="Cambria Math"/>
                        </a:rPr>
                        <m:t>𝑥</m:t>
                      </m:r>
                      <m:r>
                        <a:rPr lang="en-GB" sz="1400" b="0" i="1" smtClean="0">
                          <a:latin typeface="Cambria Math"/>
                        </a:rPr>
                        <m:t>−7.52=0</m:t>
                      </m:r>
                    </m:oMath>
                  </m:oMathPara>
                </a14:m>
                <a:endParaRPr lang="en-GB" sz="1400" dirty="0"/>
              </a:p>
            </p:txBody>
          </p:sp>
        </mc:Choice>
        <mc:Fallback xmlns="">
          <p:sp>
            <p:nvSpPr>
              <p:cNvPr id="46" name="TextBox 45"/>
              <p:cNvSpPr txBox="1">
                <a:spLocks noRot="1" noChangeAspect="1" noMove="1" noResize="1" noEditPoints="1" noAdjustHandles="1" noChangeArrowheads="1" noChangeShapeType="1" noTextEdit="1"/>
              </p:cNvSpPr>
              <p:nvPr/>
            </p:nvSpPr>
            <p:spPr>
              <a:xfrm>
                <a:off x="5320145" y="3786248"/>
                <a:ext cx="2149434" cy="307777"/>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286991" y="4328555"/>
                <a:ext cx="1583767" cy="4875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m:t>
                          </m:r>
                          <m:r>
                            <a:rPr lang="en-GB" sz="1200" b="0" i="1" smtClean="0">
                              <a:latin typeface="Cambria Math"/>
                            </a:rPr>
                            <m:t>𝑏</m:t>
                          </m:r>
                          <m:r>
                            <a:rPr lang="en-GB" sz="1200" b="0" i="1" smtClean="0">
                              <a:latin typeface="Cambria Math"/>
                              <a:ea typeface="Cambria Math"/>
                            </a:rPr>
                            <m:t>±</m:t>
                          </m:r>
                          <m:rad>
                            <m:radPr>
                              <m:degHide m:val="on"/>
                              <m:ctrlPr>
                                <a:rPr lang="en-GB" sz="1200" b="0" i="1" smtClean="0">
                                  <a:latin typeface="Cambria Math" panose="02040503050406030204" pitchFamily="18" charset="0"/>
                                  <a:ea typeface="Cambria Math"/>
                                </a:rPr>
                              </m:ctrlPr>
                            </m:radPr>
                            <m:deg/>
                            <m:e>
                              <m:sSup>
                                <m:sSupPr>
                                  <m:ctrlPr>
                                    <a:rPr lang="en-GB" sz="1200" b="0" i="1" smtClean="0">
                                      <a:latin typeface="Cambria Math" panose="02040503050406030204" pitchFamily="18" charset="0"/>
                                      <a:ea typeface="Cambria Math"/>
                                    </a:rPr>
                                  </m:ctrlPr>
                                </m:sSupPr>
                                <m:e>
                                  <m:r>
                                    <a:rPr lang="en-GB" sz="1200" b="0" i="1" smtClean="0">
                                      <a:latin typeface="Cambria Math"/>
                                      <a:ea typeface="Cambria Math"/>
                                    </a:rPr>
                                    <m:t>𝑏</m:t>
                                  </m:r>
                                </m:e>
                                <m:sup>
                                  <m:r>
                                    <a:rPr lang="en-GB" sz="1200" b="0" i="1" smtClean="0">
                                      <a:latin typeface="Cambria Math"/>
                                      <a:ea typeface="Cambria Math"/>
                                    </a:rPr>
                                    <m:t>2</m:t>
                                  </m:r>
                                </m:sup>
                              </m:sSup>
                              <m:r>
                                <a:rPr lang="en-GB" sz="1200" b="0" i="1" smtClean="0">
                                  <a:latin typeface="Cambria Math"/>
                                  <a:ea typeface="Cambria Math"/>
                                </a:rPr>
                                <m:t>−4</m:t>
                              </m:r>
                              <m:r>
                                <a:rPr lang="en-GB" sz="1200" b="0" i="1" smtClean="0">
                                  <a:latin typeface="Cambria Math"/>
                                  <a:ea typeface="Cambria Math"/>
                                </a:rPr>
                                <m:t>𝑎𝑐</m:t>
                              </m:r>
                            </m:e>
                          </m:rad>
                        </m:num>
                        <m:den>
                          <m:r>
                            <a:rPr lang="en-GB" sz="1200" b="0" i="1" smtClean="0">
                              <a:latin typeface="Cambria Math"/>
                            </a:rPr>
                            <m:t>2</m:t>
                          </m:r>
                          <m:r>
                            <a:rPr lang="en-GB" sz="1200" b="0" i="1" smtClean="0">
                              <a:latin typeface="Cambria Math"/>
                            </a:rPr>
                            <m:t>𝑎</m:t>
                          </m:r>
                        </m:den>
                      </m:f>
                    </m:oMath>
                  </m:oMathPara>
                </a14:m>
                <a:endParaRPr lang="en-GB" sz="1200" dirty="0"/>
              </a:p>
            </p:txBody>
          </p:sp>
        </mc:Choice>
        <mc:Fallback xmlns="">
          <p:sp>
            <p:nvSpPr>
              <p:cNvPr id="6" name="TextBox 5"/>
              <p:cNvSpPr txBox="1">
                <a:spLocks noRot="1" noChangeAspect="1" noMove="1" noResize="1" noEditPoints="1" noAdjustHandles="1" noChangeArrowheads="1" noChangeShapeType="1" noTextEdit="1"/>
              </p:cNvSpPr>
              <p:nvPr/>
            </p:nvSpPr>
            <p:spPr>
              <a:xfrm>
                <a:off x="4286991" y="4328555"/>
                <a:ext cx="1583767" cy="487506"/>
              </a:xfrm>
              <a:prstGeom prst="rect">
                <a:avLst/>
              </a:prstGeom>
              <a:blipFill rotWithShape="1">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4285012" y="4908467"/>
                <a:ext cx="2757806" cy="5254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19.6</m:t>
                          </m:r>
                          <m:r>
                            <a:rPr lang="en-GB" sz="1200" b="0" i="1" smtClean="0">
                              <a:latin typeface="Cambria Math"/>
                              <a:ea typeface="Cambria Math"/>
                            </a:rPr>
                            <m:t>±</m:t>
                          </m:r>
                          <m:rad>
                            <m:radPr>
                              <m:degHide m:val="on"/>
                              <m:ctrlPr>
                                <a:rPr lang="en-GB" sz="1200" b="0" i="1" smtClean="0">
                                  <a:latin typeface="Cambria Math" panose="02040503050406030204" pitchFamily="18" charset="0"/>
                                  <a:ea typeface="Cambria Math"/>
                                </a:rPr>
                              </m:ctrlPr>
                            </m:radPr>
                            <m:deg/>
                            <m:e>
                              <m:sSup>
                                <m:sSupPr>
                                  <m:ctrlPr>
                                    <a:rPr lang="en-GB" sz="1200" b="0" i="1" smtClean="0">
                                      <a:latin typeface="Cambria Math" panose="02040503050406030204" pitchFamily="18" charset="0"/>
                                      <a:ea typeface="Cambria Math"/>
                                    </a:rPr>
                                  </m:ctrlPr>
                                </m:sSupPr>
                                <m:e>
                                  <m:r>
                                    <a:rPr lang="en-GB" sz="1200" b="0" i="1" smtClean="0">
                                      <a:latin typeface="Cambria Math"/>
                                      <a:ea typeface="Cambria Math"/>
                                    </a:rPr>
                                    <m:t>(−19.6)</m:t>
                                  </m:r>
                                </m:e>
                                <m:sup>
                                  <m:r>
                                    <a:rPr lang="en-GB" sz="1200" b="0" i="1" smtClean="0">
                                      <a:latin typeface="Cambria Math"/>
                                      <a:ea typeface="Cambria Math"/>
                                    </a:rPr>
                                    <m:t>2</m:t>
                                  </m:r>
                                </m:sup>
                              </m:sSup>
                              <m:r>
                                <a:rPr lang="en-GB" sz="1200" b="0" i="1" smtClean="0">
                                  <a:latin typeface="Cambria Math"/>
                                  <a:ea typeface="Cambria Math"/>
                                </a:rPr>
                                <m:t>− 4(10)(−7.52)</m:t>
                              </m:r>
                            </m:e>
                          </m:rad>
                        </m:num>
                        <m:den>
                          <m:r>
                            <a:rPr lang="en-GB" sz="1200" b="0" i="1" smtClean="0">
                              <a:latin typeface="Cambria Math"/>
                            </a:rPr>
                            <m:t>2(10)</m:t>
                          </m:r>
                        </m:den>
                      </m:f>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4285012" y="4908467"/>
                <a:ext cx="2757806" cy="525400"/>
              </a:xfrm>
              <a:prstGeom prst="rect">
                <a:avLst/>
              </a:prstGeom>
              <a:blipFill rotWithShape="1">
                <a:blip r:embed="rId10"/>
                <a:stretch>
                  <a:fillRect b="-58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4330534" y="5595257"/>
                <a:ext cx="166109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𝑥</m:t>
                      </m:r>
                      <m:r>
                        <a:rPr lang="en-GB" sz="1200" b="0" i="1" smtClean="0">
                          <a:latin typeface="Cambria Math"/>
                        </a:rPr>
                        <m:t>=2.288 </m:t>
                      </m:r>
                      <m:r>
                        <a:rPr lang="en-GB" sz="1200" b="0" i="1" smtClean="0">
                          <a:latin typeface="Cambria Math"/>
                        </a:rPr>
                        <m:t>𝑜𝑟</m:t>
                      </m:r>
                      <m:r>
                        <a:rPr lang="en-GB" sz="1200" b="0" i="1" smtClean="0">
                          <a:latin typeface="Cambria Math"/>
                        </a:rPr>
                        <m:t> −0.328</m:t>
                      </m:r>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4330534" y="5595257"/>
                <a:ext cx="1661096" cy="276999"/>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4126674" y="6198919"/>
                <a:ext cx="205287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𝐷𝑖𝑠𝑡𝑎𝑛𝑐𝑒</m:t>
                      </m:r>
                      <m:r>
                        <a:rPr lang="en-GB" sz="1200" b="0" i="1" smtClean="0">
                          <a:latin typeface="Cambria Math"/>
                        </a:rPr>
                        <m:t> </m:t>
                      </m:r>
                      <m:r>
                        <a:rPr lang="en-GB" sz="1200" b="0" i="1" smtClean="0">
                          <a:latin typeface="Cambria Math"/>
                        </a:rPr>
                        <m:t>𝑖𝑡</m:t>
                      </m:r>
                      <m:r>
                        <a:rPr lang="en-GB" sz="1200" b="0" i="1" smtClean="0">
                          <a:latin typeface="Cambria Math"/>
                        </a:rPr>
                        <m:t> </m:t>
                      </m:r>
                      <m:r>
                        <a:rPr lang="en-GB" sz="1200" b="0" i="1" smtClean="0">
                          <a:latin typeface="Cambria Math"/>
                        </a:rPr>
                        <m:t>𝑓𝑎𝑙𝑙𝑠</m:t>
                      </m:r>
                      <m:r>
                        <a:rPr lang="en-GB" sz="1200" b="0" i="1" smtClean="0">
                          <a:latin typeface="Cambria Math"/>
                        </a:rPr>
                        <m:t>=2.488</m:t>
                      </m:r>
                      <m:r>
                        <a:rPr lang="en-GB" sz="1200" b="0" i="1" smtClean="0">
                          <a:latin typeface="Cambria Math"/>
                        </a:rPr>
                        <m:t>𝑚</m:t>
                      </m:r>
                    </m:oMath>
                  </m:oMathPara>
                </a14:m>
                <a:endParaRPr lang="en-GB" sz="1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4126674" y="6198919"/>
                <a:ext cx="2052870" cy="276999"/>
              </a:xfrm>
              <a:prstGeom prst="rect">
                <a:avLst/>
              </a:prstGeom>
              <a:blipFill rotWithShape="1">
                <a:blip r:embed="rId12"/>
                <a:stretch>
                  <a:fillRect b="-4444"/>
                </a:stretch>
              </a:blipFill>
            </p:spPr>
            <p:txBody>
              <a:bodyPr/>
              <a:lstStyle/>
              <a:p>
                <a:r>
                  <a:rPr lang="en-GB">
                    <a:noFill/>
                  </a:rPr>
                  <a:t> </a:t>
                </a:r>
              </a:p>
            </p:txBody>
          </p:sp>
        </mc:Fallback>
      </mc:AlternateContent>
      <p:sp>
        <p:nvSpPr>
          <p:cNvPr id="62" name="TextBox 61"/>
          <p:cNvSpPr txBox="1"/>
          <p:nvPr/>
        </p:nvSpPr>
        <p:spPr>
          <a:xfrm>
            <a:off x="7053943" y="4666011"/>
            <a:ext cx="190005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a = 10, b = -19.6 and c = -7.52</a:t>
            </a:r>
            <a:endParaRPr lang="en-GB" sz="1200" baseline="30000" dirty="0">
              <a:solidFill>
                <a:srgbClr val="FF0000"/>
              </a:solidFill>
              <a:latin typeface="Comic Sans MS" panose="030F0702030302020204" pitchFamily="66" charset="0"/>
            </a:endParaRPr>
          </a:p>
        </p:txBody>
      </p:sp>
      <p:sp>
        <p:nvSpPr>
          <p:cNvPr id="63" name="Arc 62"/>
          <p:cNvSpPr/>
          <p:nvPr/>
        </p:nvSpPr>
        <p:spPr>
          <a:xfrm>
            <a:off x="6884720" y="4631378"/>
            <a:ext cx="240475" cy="570014"/>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4" name="Arc 63"/>
          <p:cNvSpPr/>
          <p:nvPr/>
        </p:nvSpPr>
        <p:spPr>
          <a:xfrm>
            <a:off x="6847115" y="5211290"/>
            <a:ext cx="240475" cy="570014"/>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5" name="Arc 64"/>
          <p:cNvSpPr/>
          <p:nvPr/>
        </p:nvSpPr>
        <p:spPr>
          <a:xfrm>
            <a:off x="6085115" y="5743701"/>
            <a:ext cx="240475" cy="570014"/>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TextBox 65"/>
          <p:cNvSpPr txBox="1"/>
          <p:nvPr/>
        </p:nvSpPr>
        <p:spPr>
          <a:xfrm>
            <a:off x="7087590" y="5352801"/>
            <a:ext cx="1900052"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both answers </a:t>
            </a:r>
            <a:endParaRPr lang="en-GB" sz="1200" baseline="30000" dirty="0">
              <a:solidFill>
                <a:srgbClr val="FF0000"/>
              </a:solidFill>
              <a:latin typeface="Comic Sans MS" panose="030F0702030302020204" pitchFamily="66" charset="0"/>
            </a:endParaRPr>
          </a:p>
        </p:txBody>
      </p:sp>
      <p:sp>
        <p:nvSpPr>
          <p:cNvPr id="67" name="TextBox 66"/>
          <p:cNvSpPr txBox="1"/>
          <p:nvPr/>
        </p:nvSpPr>
        <p:spPr>
          <a:xfrm>
            <a:off x="6282048" y="5778334"/>
            <a:ext cx="2695698"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Add 0.2 to the positive answer as it has fallen this length as well as the extended part</a:t>
            </a:r>
            <a:endParaRPr lang="en-GB" sz="1200" baseline="300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68" name="TextBox 67"/>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1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596788" y="275229"/>
                <a:ext cx="914399"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𝑃𝐸</m:t>
                      </m:r>
                      <m:r>
                        <a:rPr lang="en-GB" sz="1200" b="0" i="1" smtClean="0">
                          <a:latin typeface="Cambria Math"/>
                        </a:rPr>
                        <m:t>=</m:t>
                      </m:r>
                      <m:r>
                        <a:rPr lang="en-GB" sz="1200" b="0" i="1" smtClean="0">
                          <a:latin typeface="Cambria Math"/>
                        </a:rPr>
                        <m:t>𝑚𝑔h</m:t>
                      </m:r>
                    </m:oMath>
                  </m:oMathPara>
                </a14:m>
                <a:endParaRPr lang="en-GB" sz="1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596788" y="275229"/>
                <a:ext cx="914399" cy="276999"/>
              </a:xfrm>
              <a:prstGeom prst="rect">
                <a:avLst/>
              </a:prstGeom>
              <a:blipFill rotWithShape="1">
                <a:blip r:embed="rId14"/>
                <a:stretch>
                  <a:fillRect/>
                </a:stretch>
              </a:blipFill>
              <a:ln w="25400">
                <a:solidFill>
                  <a:schemeClr val="tx1"/>
                </a:solidFill>
              </a:ln>
            </p:spPr>
            <p:txBody>
              <a:bodyPr/>
              <a:lstStyle/>
              <a:p>
                <a:r>
                  <a:rPr lang="en-GB">
                    <a:noFill/>
                  </a:rPr>
                  <a:t> </a:t>
                </a:r>
              </a:p>
            </p:txBody>
          </p:sp>
        </mc:Fallback>
      </mc:AlternateContent>
      <p:sp>
        <p:nvSpPr>
          <p:cNvPr id="42" name="TextBox 41"/>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334020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linds(horizont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blinds(horizontal)">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blinds(horizontal)">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blinds(horizontal)">
                                      <p:cBhvr>
                                        <p:cTn id="27" dur="500"/>
                                        <p:tgtEl>
                                          <p:spTgt spid="6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blinds(horizontal)">
                                      <p:cBhvr>
                                        <p:cTn id="32" dur="5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blinds(horizontal)">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blinds(horizontal)">
                                      <p:cBhvr>
                                        <p:cTn id="42" dur="500"/>
                                        <p:tgtEl>
                                          <p:spTgt spid="6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blinds(horizontal)">
                                      <p:cBhvr>
                                        <p:cTn id="47" dur="500"/>
                                        <p:tgtEl>
                                          <p:spTgt spid="6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blinds(horizontal)">
                                      <p:cBhvr>
                                        <p:cTn id="5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9" grpId="0"/>
      <p:bldP spid="60" grpId="0"/>
      <p:bldP spid="61" grpId="0"/>
      <p:bldP spid="62" grpId="0"/>
      <p:bldP spid="63" grpId="0" animBg="1"/>
      <p:bldP spid="64" grpId="0" animBg="1"/>
      <p:bldP spid="65" grpId="0" animBg="1"/>
      <p:bldP spid="66" grpId="0"/>
      <p:bldP spid="6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4648200" y="1905000"/>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5257800"/>
          </a:xfrm>
        </p:spPr>
        <p:txBody>
          <a:bodyPr>
            <a:normAutofit/>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light elastic spring, of natural length 0.5m and modulus of elasticity 10N, has one end attached to a point A on a rough horizontal plane. The other end is attached to a particle P of mass 0.8kg. The coefficient of friction between the particle and the plane is 0.4. The particle initially lies on the plane with AP = 0.5m and is then projected with speed 2ms</a:t>
            </a:r>
            <a:r>
              <a:rPr lang="en-GB" sz="1400" baseline="30000" dirty="0">
                <a:latin typeface="Comic Sans MS" pitchFamily="66" charset="0"/>
              </a:rPr>
              <a:t>-1</a:t>
            </a:r>
            <a:r>
              <a:rPr lang="en-GB" sz="1400" dirty="0">
                <a:latin typeface="Comic Sans MS" pitchFamily="66" charset="0"/>
              </a:rPr>
              <a:t> away from A, along the plane. Find the distance travelled by P before it first comes to rest.</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Summarise the situation (sometimes it might be a good idea to do a ‘before’ and ‘after’ diagram!)</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As friction is involved, include the mass/normal reaction…</a:t>
            </a:r>
          </a:p>
          <a:p>
            <a:pPr marL="0" indent="0" algn="ctr">
              <a:buNone/>
            </a:pPr>
            <a:endParaRPr lang="en-GB" sz="1400" dirty="0">
              <a:latin typeface="Comic Sans MS" pitchFamily="66" charset="0"/>
            </a:endParaRP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596788" y="275229"/>
                <a:ext cx="914399"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𝑃𝐸</m:t>
                      </m:r>
                      <m:r>
                        <a:rPr lang="en-GB" sz="1200" b="0" i="1" smtClean="0">
                          <a:latin typeface="Cambria Math"/>
                        </a:rPr>
                        <m:t>=</m:t>
                      </m:r>
                      <m:r>
                        <a:rPr lang="en-GB" sz="1200" b="0" i="1" smtClean="0">
                          <a:latin typeface="Cambria Math"/>
                        </a:rPr>
                        <m:t>𝑚𝑔h</m:t>
                      </m:r>
                    </m:oMath>
                  </m:oMathPara>
                </a14:m>
                <a:endParaRPr lang="en-GB" sz="1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596788" y="275229"/>
                <a:ext cx="914399" cy="276999"/>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p:sp>
        <p:nvSpPr>
          <p:cNvPr id="13" name="TextBox 12"/>
          <p:cNvSpPr txBox="1"/>
          <p:nvPr/>
        </p:nvSpPr>
        <p:spPr>
          <a:xfrm>
            <a:off x="4267200" y="1752600"/>
            <a:ext cx="327334" cy="307777"/>
          </a:xfrm>
          <a:prstGeom prst="rect">
            <a:avLst/>
          </a:prstGeom>
          <a:noFill/>
        </p:spPr>
        <p:txBody>
          <a:bodyPr wrap="none" rtlCol="0">
            <a:spAutoFit/>
          </a:bodyPr>
          <a:lstStyle/>
          <a:p>
            <a:pPr algn="ctr"/>
            <a:r>
              <a:rPr lang="en-GB" sz="1400" dirty="0">
                <a:latin typeface="Comic Sans MS" panose="030F0702030302020204" pitchFamily="66" charset="0"/>
              </a:rPr>
              <a:t>A</a:t>
            </a:r>
          </a:p>
        </p:txBody>
      </p:sp>
      <p:grpSp>
        <p:nvGrpSpPr>
          <p:cNvPr id="14" name="Group 13"/>
          <p:cNvGrpSpPr/>
          <p:nvPr/>
        </p:nvGrpSpPr>
        <p:grpSpPr>
          <a:xfrm>
            <a:off x="4572000" y="1828800"/>
            <a:ext cx="152400" cy="152400"/>
            <a:chOff x="6934200" y="4267200"/>
            <a:chExt cx="152400" cy="152400"/>
          </a:xfrm>
        </p:grpSpPr>
        <p:cxnSp>
          <p:nvCxnSpPr>
            <p:cNvPr id="15" name="Straight Connector 14"/>
            <p:cNvCxnSpPr/>
            <p:nvPr/>
          </p:nvCxnSpPr>
          <p:spPr>
            <a:xfrm>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5943600" y="1905000"/>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648200" y="2819400"/>
            <a:ext cx="1295400"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29200" y="2819400"/>
            <a:ext cx="587020" cy="307777"/>
          </a:xfrm>
          <a:prstGeom prst="rect">
            <a:avLst/>
          </a:prstGeom>
          <a:noFill/>
        </p:spPr>
        <p:txBody>
          <a:bodyPr wrap="none" rtlCol="0">
            <a:spAutoFit/>
          </a:bodyPr>
          <a:lstStyle/>
          <a:p>
            <a:r>
              <a:rPr lang="en-GB" sz="1400" dirty="0">
                <a:latin typeface="Comic Sans MS" panose="030F0702030302020204" pitchFamily="66" charset="0"/>
              </a:rPr>
              <a:t>0.5m</a:t>
            </a:r>
          </a:p>
        </p:txBody>
      </p:sp>
      <p:sp>
        <p:nvSpPr>
          <p:cNvPr id="32" name="TextBox 31"/>
          <p:cNvSpPr txBox="1"/>
          <p:nvPr/>
        </p:nvSpPr>
        <p:spPr>
          <a:xfrm>
            <a:off x="5638800" y="3124200"/>
            <a:ext cx="625492" cy="307777"/>
          </a:xfrm>
          <a:prstGeom prst="rect">
            <a:avLst/>
          </a:prstGeom>
          <a:noFill/>
        </p:spPr>
        <p:txBody>
          <a:bodyPr wrap="none" rtlCol="0">
            <a:spAutoFit/>
          </a:bodyPr>
          <a:lstStyle/>
          <a:p>
            <a:r>
              <a:rPr lang="en-GB" sz="1400" dirty="0">
                <a:latin typeface="Comic Sans MS" panose="030F0702030302020204" pitchFamily="66" charset="0"/>
              </a:rPr>
              <a:t>2ms</a:t>
            </a:r>
            <a:r>
              <a:rPr lang="en-GB" sz="1400" baseline="30000" dirty="0">
                <a:latin typeface="Comic Sans MS" panose="030F0702030302020204" pitchFamily="66" charset="0"/>
              </a:rPr>
              <a:t>-1</a:t>
            </a:r>
          </a:p>
        </p:txBody>
      </p:sp>
      <p:cxnSp>
        <p:nvCxnSpPr>
          <p:cNvPr id="33" name="Straight Arrow Connector 32"/>
          <p:cNvCxnSpPr/>
          <p:nvPr/>
        </p:nvCxnSpPr>
        <p:spPr>
          <a:xfrm>
            <a:off x="5791200" y="31242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1628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6934200" y="31242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cxnSp>
        <p:nvCxnSpPr>
          <p:cNvPr id="37" name="Straight Arrow Connector 36"/>
          <p:cNvCxnSpPr/>
          <p:nvPr/>
        </p:nvCxnSpPr>
        <p:spPr>
          <a:xfrm>
            <a:off x="7086600" y="31242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943600" y="2819400"/>
            <a:ext cx="1295400"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77000" y="2819400"/>
            <a:ext cx="290464" cy="307777"/>
          </a:xfrm>
          <a:prstGeom prst="rect">
            <a:avLst/>
          </a:prstGeom>
          <a:noFill/>
        </p:spPr>
        <p:txBody>
          <a:bodyPr wrap="none" rtlCol="0">
            <a:spAutoFit/>
          </a:bodyPr>
          <a:lstStyle/>
          <a:p>
            <a:r>
              <a:rPr lang="en-GB" sz="1400" dirty="0">
                <a:latin typeface="Comic Sans MS" panose="030F0702030302020204" pitchFamily="66" charset="0"/>
              </a:rPr>
              <a:t>x</a:t>
            </a:r>
          </a:p>
        </p:txBody>
      </p:sp>
      <p:cxnSp>
        <p:nvCxnSpPr>
          <p:cNvPr id="40" name="Straight Arrow Connector 39"/>
          <p:cNvCxnSpPr/>
          <p:nvPr/>
        </p:nvCxnSpPr>
        <p:spPr>
          <a:xfrm>
            <a:off x="4648200" y="1981200"/>
            <a:ext cx="2819400" cy="0"/>
          </a:xfrm>
          <a:prstGeom prst="straightConnector1">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648200" y="1752600"/>
            <a:ext cx="0" cy="228600"/>
          </a:xfrm>
          <a:prstGeom prst="straightConnector1">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43600" y="19812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943600" y="15240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8674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5715000" y="2362200"/>
            <a:ext cx="542136" cy="307777"/>
          </a:xfrm>
          <a:prstGeom prst="rect">
            <a:avLst/>
          </a:prstGeom>
          <a:noFill/>
        </p:spPr>
        <p:txBody>
          <a:bodyPr wrap="none" rtlCol="0">
            <a:spAutoFit/>
          </a:bodyPr>
          <a:lstStyle/>
          <a:p>
            <a:r>
              <a:rPr lang="en-GB" sz="1400" dirty="0">
                <a:latin typeface="Comic Sans MS" panose="030F0702030302020204" pitchFamily="66" charset="0"/>
              </a:rPr>
              <a:t>0.8g</a:t>
            </a:r>
          </a:p>
        </p:txBody>
      </p:sp>
      <p:sp>
        <p:nvSpPr>
          <p:cNvPr id="54" name="TextBox 53"/>
          <p:cNvSpPr txBox="1"/>
          <p:nvPr/>
        </p:nvSpPr>
        <p:spPr>
          <a:xfrm>
            <a:off x="5715000" y="1219200"/>
            <a:ext cx="542136" cy="307777"/>
          </a:xfrm>
          <a:prstGeom prst="rect">
            <a:avLst/>
          </a:prstGeom>
          <a:noFill/>
        </p:spPr>
        <p:txBody>
          <a:bodyPr wrap="none" rtlCol="0">
            <a:spAutoFit/>
          </a:bodyPr>
          <a:lstStyle/>
          <a:p>
            <a:r>
              <a:rPr lang="en-GB" sz="1400" dirty="0">
                <a:latin typeface="Comic Sans MS" panose="030F0702030302020204" pitchFamily="66" charset="0"/>
              </a:rPr>
              <a:t>0.8g</a:t>
            </a:r>
          </a:p>
        </p:txBody>
      </p:sp>
      <p:sp>
        <p:nvSpPr>
          <p:cNvPr id="56" name="TextBox 55"/>
          <p:cNvSpPr txBox="1"/>
          <p:nvPr/>
        </p:nvSpPr>
        <p:spPr>
          <a:xfrm>
            <a:off x="5791200" y="1219200"/>
            <a:ext cx="296876" cy="307777"/>
          </a:xfrm>
          <a:prstGeom prst="rect">
            <a:avLst/>
          </a:prstGeom>
          <a:noFill/>
        </p:spPr>
        <p:txBody>
          <a:bodyPr wrap="none" rtlCol="0">
            <a:spAutoFit/>
          </a:bodyPr>
          <a:lstStyle/>
          <a:p>
            <a:r>
              <a:rPr lang="en-GB" sz="1400" dirty="0">
                <a:latin typeface="Comic Sans MS" panose="030F0702030302020204" pitchFamily="66" charset="0"/>
              </a:rPr>
              <a:t>R</a:t>
            </a:r>
          </a:p>
        </p:txBody>
      </p:sp>
      <p:cxnSp>
        <p:nvCxnSpPr>
          <p:cNvPr id="61" name="Straight Connector 60"/>
          <p:cNvCxnSpPr/>
          <p:nvPr/>
        </p:nvCxnSpPr>
        <p:spPr>
          <a:xfrm flipH="1">
            <a:off x="7467600" y="1905000"/>
            <a:ext cx="457200"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924800" y="1752600"/>
            <a:ext cx="574196" cy="307777"/>
          </a:xfrm>
          <a:prstGeom prst="rect">
            <a:avLst/>
          </a:prstGeom>
          <a:noFill/>
        </p:spPr>
        <p:txBody>
          <a:bodyPr wrap="none" rtlCol="0">
            <a:spAutoFit/>
          </a:bodyPr>
          <a:lstStyle/>
          <a:p>
            <a:r>
              <a:rPr lang="en-GB" sz="1400" dirty="0">
                <a:latin typeface="Comic Sans MS" panose="030F0702030302020204" pitchFamily="66" charset="0"/>
              </a:rPr>
              <a:t>F</a:t>
            </a:r>
            <a:r>
              <a:rPr lang="en-GB" sz="1400" baseline="-25000" dirty="0">
                <a:latin typeface="Comic Sans MS" panose="030F0702030302020204" pitchFamily="66" charset="0"/>
              </a:rPr>
              <a:t>MAX</a:t>
            </a:r>
          </a:p>
        </p:txBody>
      </p:sp>
      <p:sp>
        <p:nvSpPr>
          <p:cNvPr id="41" name="TextBox 40"/>
          <p:cNvSpPr txBox="1"/>
          <p:nvPr/>
        </p:nvSpPr>
        <p:spPr>
          <a:xfrm>
            <a:off x="4343400" y="3657600"/>
            <a:ext cx="4191000" cy="1169551"/>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Remember that whenever friction is involved, we work it our first!</a:t>
            </a:r>
          </a:p>
          <a:p>
            <a:pPr algn="ctr"/>
            <a:endParaRPr lang="en-GB" sz="1400" dirty="0">
              <a:solidFill>
                <a:srgbClr val="FF0000"/>
              </a:solidFill>
              <a:latin typeface="Comic Sans MS" panose="030F0702030302020204" pitchFamily="66" charset="0"/>
            </a:endParaRPr>
          </a:p>
          <a:p>
            <a:pPr algn="ctr"/>
            <a:r>
              <a:rPr lang="en-GB" sz="1400" dirty="0">
                <a:solidFill>
                  <a:srgbClr val="FF0000"/>
                </a:solidFill>
                <a:latin typeface="Comic Sans MS" panose="030F0702030302020204" pitchFamily="66" charset="0"/>
                <a:sym typeface="Wingdings" panose="05000000000000000000" pitchFamily="2" charset="2"/>
              </a:rPr>
              <a:t> The normal reaction is going to be 0.8g as the weight is the only vertical force…</a:t>
            </a:r>
            <a:endParaRPr lang="en-GB" sz="1400" dirty="0">
              <a:solidFill>
                <a:srgbClr val="FF0000"/>
              </a:solidFill>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2" name="TextBox 41"/>
              <p:cNvSpPr txBox="1"/>
              <p:nvPr/>
            </p:nvSpPr>
            <p:spPr>
              <a:xfrm>
                <a:off x="4495800" y="5029200"/>
                <a:ext cx="10674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a:rPr>
                            <m:t>𝐹</m:t>
                          </m:r>
                        </m:e>
                        <m:sub>
                          <m:r>
                            <a:rPr lang="en-GB" sz="1400" b="0" i="1" smtClean="0">
                              <a:latin typeface="Cambria Math"/>
                            </a:rPr>
                            <m:t>𝑀𝐴𝑋</m:t>
                          </m:r>
                        </m:sub>
                      </m:sSub>
                      <m:r>
                        <a:rPr lang="en-GB" sz="1400" b="0" i="1" smtClean="0">
                          <a:latin typeface="Cambria Math"/>
                        </a:rPr>
                        <m:t>=</m:t>
                      </m:r>
                      <m:r>
                        <a:rPr lang="en-GB" sz="1400" b="0" i="1" smtClean="0">
                          <a:latin typeface="Cambria Math"/>
                          <a:ea typeface="Cambria Math"/>
                        </a:rPr>
                        <m:t>𝜇</m:t>
                      </m:r>
                      <m:r>
                        <a:rPr lang="en-GB" sz="1400" b="0" i="1" smtClean="0">
                          <a:latin typeface="Cambria Math"/>
                          <a:ea typeface="Cambria Math"/>
                        </a:rPr>
                        <m:t>𝑅</m:t>
                      </m:r>
                    </m:oMath>
                  </m:oMathPara>
                </a14:m>
                <a:endParaRPr lang="en-GB" sz="1400" dirty="0"/>
              </a:p>
            </p:txBody>
          </p:sp>
        </mc:Choice>
        <mc:Fallback xmlns="">
          <p:sp>
            <p:nvSpPr>
              <p:cNvPr id="42" name="TextBox 41"/>
              <p:cNvSpPr txBox="1">
                <a:spLocks noRot="1" noChangeAspect="1" noMove="1" noResize="1" noEditPoints="1" noAdjustHandles="1" noChangeArrowheads="1" noChangeShapeType="1" noTextEdit="1"/>
              </p:cNvSpPr>
              <p:nvPr/>
            </p:nvSpPr>
            <p:spPr>
              <a:xfrm>
                <a:off x="4495800" y="5029200"/>
                <a:ext cx="1067472" cy="307777"/>
              </a:xfrm>
              <a:prstGeom prst="rect">
                <a:avLst/>
              </a:prstGeom>
              <a:blipFill rotWithShape="1">
                <a:blip r:embed="rId10"/>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4495800" y="5486400"/>
                <a:ext cx="164359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a:rPr>
                            <m:t>𝐹</m:t>
                          </m:r>
                        </m:e>
                        <m:sub>
                          <m:r>
                            <a:rPr lang="en-GB" sz="1400" b="0" i="1" smtClean="0">
                              <a:latin typeface="Cambria Math"/>
                            </a:rPr>
                            <m:t>𝑀𝐴𝑋</m:t>
                          </m:r>
                        </m:sub>
                      </m:sSub>
                      <m:r>
                        <a:rPr lang="en-GB" sz="1400" b="0" i="1" smtClean="0">
                          <a:latin typeface="Cambria Math"/>
                        </a:rPr>
                        <m:t>=0.4</m:t>
                      </m:r>
                      <m:r>
                        <a:rPr lang="en-GB" sz="1400" b="0" i="1" smtClean="0">
                          <a:latin typeface="Cambria Math"/>
                          <a:ea typeface="Cambria Math"/>
                        </a:rPr>
                        <m:t>×0.8</m:t>
                      </m:r>
                      <m:r>
                        <a:rPr lang="en-GB" sz="1400" b="0" i="1" smtClean="0">
                          <a:latin typeface="Cambria Math"/>
                          <a:ea typeface="Cambria Math"/>
                        </a:rPr>
                        <m:t>𝑔</m:t>
                      </m:r>
                    </m:oMath>
                  </m:oMathPara>
                </a14:m>
                <a:endParaRPr lang="en-GB" sz="1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495800" y="5486400"/>
                <a:ext cx="1643591" cy="307777"/>
              </a:xfrm>
              <a:prstGeom prst="rect">
                <a:avLst/>
              </a:prstGeom>
              <a:blipFill rotWithShape="1">
                <a:blip r:embed="rId11"/>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495800" y="5943600"/>
                <a:ext cx="129933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400" i="1" smtClean="0">
                              <a:latin typeface="Cambria Math" panose="02040503050406030204" pitchFamily="18" charset="0"/>
                            </a:rPr>
                          </m:ctrlPr>
                        </m:sSubPr>
                        <m:e>
                          <m:r>
                            <a:rPr lang="en-GB" sz="1400" b="0" i="1" smtClean="0">
                              <a:latin typeface="Cambria Math"/>
                            </a:rPr>
                            <m:t>𝐹</m:t>
                          </m:r>
                        </m:e>
                        <m:sub>
                          <m:r>
                            <a:rPr lang="en-GB" sz="1400" b="0" i="1" smtClean="0">
                              <a:latin typeface="Cambria Math"/>
                            </a:rPr>
                            <m:t>𝑀𝐴𝑋</m:t>
                          </m:r>
                        </m:sub>
                      </m:sSub>
                      <m:r>
                        <a:rPr lang="en-GB" sz="1400" b="0" i="1" smtClean="0">
                          <a:latin typeface="Cambria Math"/>
                        </a:rPr>
                        <m:t>=0.32</m:t>
                      </m:r>
                      <m:r>
                        <a:rPr lang="en-GB" sz="1400" b="0" i="1" smtClean="0">
                          <a:latin typeface="Cambria Math"/>
                        </a:rPr>
                        <m:t>𝑔</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495800" y="5943600"/>
                <a:ext cx="1299330" cy="307777"/>
              </a:xfrm>
              <a:prstGeom prst="rect">
                <a:avLst/>
              </a:prstGeom>
              <a:blipFill rotWithShape="1">
                <a:blip r:embed="rId12"/>
                <a:stretch>
                  <a:fillRect b="-6000"/>
                </a:stretch>
              </a:blipFill>
            </p:spPr>
            <p:txBody>
              <a:bodyPr/>
              <a:lstStyle/>
              <a:p>
                <a:r>
                  <a:rPr lang="en-GB">
                    <a:noFill/>
                  </a:rPr>
                  <a:t> </a:t>
                </a:r>
              </a:p>
            </p:txBody>
          </p:sp>
        </mc:Fallback>
      </mc:AlternateContent>
      <p:sp>
        <p:nvSpPr>
          <p:cNvPr id="64" name="TextBox 63"/>
          <p:cNvSpPr txBox="1"/>
          <p:nvPr/>
        </p:nvSpPr>
        <p:spPr>
          <a:xfrm>
            <a:off x="6324600" y="5334000"/>
            <a:ext cx="1357553" cy="30480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a:t>
            </a:r>
            <a:r>
              <a:rPr lang="el-GR" sz="1400" dirty="0">
                <a:solidFill>
                  <a:srgbClr val="FF0000"/>
                </a:solidFill>
                <a:latin typeface="Comic Sans MS" panose="030F0702030302020204" pitchFamily="66" charset="0"/>
              </a:rPr>
              <a:t>μ</a:t>
            </a:r>
            <a:r>
              <a:rPr lang="en-GB" sz="1400" dirty="0">
                <a:solidFill>
                  <a:srgbClr val="FF0000"/>
                </a:solidFill>
                <a:latin typeface="Comic Sans MS" panose="030F0702030302020204" pitchFamily="66" charset="0"/>
              </a:rPr>
              <a:t> and R</a:t>
            </a:r>
            <a:endParaRPr lang="en-GB" sz="1400" baseline="30000" dirty="0">
              <a:solidFill>
                <a:srgbClr val="FF0000"/>
              </a:solidFill>
              <a:latin typeface="Comic Sans MS" panose="030F0702030302020204" pitchFamily="66" charset="0"/>
            </a:endParaRPr>
          </a:p>
        </p:txBody>
      </p:sp>
      <p:sp>
        <p:nvSpPr>
          <p:cNvPr id="65" name="Arc 64"/>
          <p:cNvSpPr/>
          <p:nvPr/>
        </p:nvSpPr>
        <p:spPr>
          <a:xfrm>
            <a:off x="6019800" y="52578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6" name="Arc 65"/>
          <p:cNvSpPr/>
          <p:nvPr/>
        </p:nvSpPr>
        <p:spPr>
          <a:xfrm>
            <a:off x="5943600" y="57150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7" name="TextBox 66"/>
          <p:cNvSpPr txBox="1"/>
          <p:nvPr/>
        </p:nvSpPr>
        <p:spPr>
          <a:xfrm>
            <a:off x="6172201" y="5791200"/>
            <a:ext cx="1066800" cy="30480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Simplify</a:t>
            </a:r>
            <a:endParaRPr lang="en-GB" sz="1400" baseline="30000" dirty="0">
              <a:solidFill>
                <a:srgbClr val="FF0000"/>
              </a:solidFill>
              <a:latin typeface="Comic Sans MS" panose="030F0702030302020204" pitchFamily="66" charset="0"/>
            </a:endParaRPr>
          </a:p>
        </p:txBody>
      </p:sp>
      <p:sp>
        <p:nvSpPr>
          <p:cNvPr id="70" name="TextBox 69"/>
          <p:cNvSpPr txBox="1"/>
          <p:nvPr/>
        </p:nvSpPr>
        <p:spPr>
          <a:xfrm>
            <a:off x="7924800" y="1752600"/>
            <a:ext cx="651140" cy="307777"/>
          </a:xfrm>
          <a:prstGeom prst="rect">
            <a:avLst/>
          </a:prstGeom>
          <a:noFill/>
        </p:spPr>
        <p:txBody>
          <a:bodyPr wrap="none" rtlCol="0">
            <a:spAutoFit/>
          </a:bodyPr>
          <a:lstStyle/>
          <a:p>
            <a:r>
              <a:rPr lang="en-GB" sz="1400" dirty="0">
                <a:latin typeface="Comic Sans MS" panose="030F0702030302020204" pitchFamily="66" charset="0"/>
              </a:rPr>
              <a:t>0.32g</a:t>
            </a:r>
            <a:endParaRPr lang="en-GB" sz="1400" baseline="-25000" dirty="0">
              <a:latin typeface="Comic Sans MS" panose="030F0702030302020204" pitchFamily="66" charset="0"/>
            </a:endParaRPr>
          </a:p>
        </p:txBody>
      </p:sp>
      <p:sp>
        <p:nvSpPr>
          <p:cNvPr id="47" name="TextBox 46"/>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328806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linds(vertical)">
                                      <p:cBhvr>
                                        <p:cTn id="12" dur="500"/>
                                        <p:tgtEl>
                                          <p:spTgt spid="4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linds(horizontal)">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linds(horizontal)">
                                      <p:cBhvr>
                                        <p:cTn id="26" dur="500"/>
                                        <p:tgtEl>
                                          <p:spTgt spid="1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5"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blinds(vertical)">
                                      <p:cBhvr>
                                        <p:cTn id="34" dur="500"/>
                                        <p:tgtEl>
                                          <p:spTgt spid="2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linds(horizont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linds(horizont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linds(horizontal)">
                                      <p:cBhvr>
                                        <p:cTn id="47" dur="500"/>
                                        <p:tgtEl>
                                          <p:spTgt spid="46"/>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blinds(horizontal)">
                                      <p:cBhvr>
                                        <p:cTn id="50" dur="5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blinds(horizontal)">
                                      <p:cBhvr>
                                        <p:cTn id="55" dur="500"/>
                                        <p:tgtEl>
                                          <p:spTgt spid="4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blinds(horizontal)">
                                      <p:cBhvr>
                                        <p:cTn id="58" dur="5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linds(horizontal)">
                                      <p:cBhvr>
                                        <p:cTn id="63" dur="500"/>
                                        <p:tgtEl>
                                          <p:spTgt spid="33"/>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linds(horizont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blinds(horizontal)">
                                      <p:cBhvr>
                                        <p:cTn id="71" dur="500"/>
                                        <p:tgtEl>
                                          <p:spTgt spid="26"/>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blinds(horizontal)">
                                      <p:cBhvr>
                                        <p:cTn id="74" dur="500"/>
                                        <p:tgtEl>
                                          <p:spTgt spid="34"/>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5" fill="hold"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blinds(vertical)">
                                      <p:cBhvr>
                                        <p:cTn id="79" dur="500"/>
                                        <p:tgtEl>
                                          <p:spTgt spid="38"/>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blinds(horizontal)">
                                      <p:cBhvr>
                                        <p:cTn id="82" dur="500"/>
                                        <p:tgtEl>
                                          <p:spTgt spid="3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blinds(horizontal)">
                                      <p:cBhvr>
                                        <p:cTn id="87" dur="500"/>
                                        <p:tgtEl>
                                          <p:spTgt spid="36"/>
                                        </p:tgtEl>
                                      </p:cBhvr>
                                    </p:animEffect>
                                  </p:childTnLst>
                                </p:cTn>
                              </p:par>
                              <p:par>
                                <p:cTn id="88" presetID="3" presetClass="entr" presetSubtype="10" fill="hold"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linds(horizontal)">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blinds(horizontal)">
                                      <p:cBhvr>
                                        <p:cTn id="95" dur="500"/>
                                        <p:tgtEl>
                                          <p:spTgt spid="61"/>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blinds(horizontal)">
                                      <p:cBhvr>
                                        <p:cTn id="98" dur="500"/>
                                        <p:tgtEl>
                                          <p:spTgt spid="35"/>
                                        </p:tgtEl>
                                      </p:cBhvr>
                                    </p:animEffect>
                                  </p:childTnLst>
                                </p:cTn>
                              </p:par>
                            </p:childTnLst>
                          </p:cTn>
                        </p:par>
                      </p:childTnLst>
                    </p:cTn>
                  </p:par>
                  <p:par>
                    <p:cTn id="99" fill="hold">
                      <p:stCondLst>
                        <p:cond delay="indefinite"/>
                      </p:stCondLst>
                      <p:childTnLst>
                        <p:par>
                          <p:cTn id="100" fill="hold">
                            <p:stCondLst>
                              <p:cond delay="0"/>
                            </p:stCondLst>
                            <p:childTnLst>
                              <p:par>
                                <p:cTn id="101" presetID="3" presetClass="entr" presetSubtype="10" fill="hold" nodeType="clickEffect">
                                  <p:stCondLst>
                                    <p:cond delay="0"/>
                                  </p:stCondLst>
                                  <p:childTnLst>
                                    <p:set>
                                      <p:cBhvr>
                                        <p:cTn id="102" dur="1" fill="hold">
                                          <p:stCondLst>
                                            <p:cond delay="0"/>
                                          </p:stCondLst>
                                        </p:cTn>
                                        <p:tgtEl>
                                          <p:spTgt spid="41">
                                            <p:txEl>
                                              <p:pRg st="0" end="0"/>
                                            </p:txEl>
                                          </p:spTgt>
                                        </p:tgtEl>
                                        <p:attrNameLst>
                                          <p:attrName>style.visibility</p:attrName>
                                        </p:attrNameLst>
                                      </p:cBhvr>
                                      <p:to>
                                        <p:strVal val="visible"/>
                                      </p:to>
                                    </p:set>
                                    <p:animEffect transition="in" filter="blinds(horizontal)">
                                      <p:cBhvr>
                                        <p:cTn id="103" dur="500"/>
                                        <p:tgtEl>
                                          <p:spTgt spid="41">
                                            <p:txEl>
                                              <p:pRg st="0" end="0"/>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41">
                                            <p:txEl>
                                              <p:pRg st="2" end="2"/>
                                            </p:txEl>
                                          </p:spTgt>
                                        </p:tgtEl>
                                        <p:attrNameLst>
                                          <p:attrName>style.visibility</p:attrName>
                                        </p:attrNameLst>
                                      </p:cBhvr>
                                      <p:to>
                                        <p:strVal val="visible"/>
                                      </p:to>
                                    </p:set>
                                    <p:animEffect transition="in" filter="blinds(horizontal)">
                                      <p:cBhvr>
                                        <p:cTn id="108" dur="500"/>
                                        <p:tgtEl>
                                          <p:spTgt spid="41">
                                            <p:txEl>
                                              <p:pRg st="2" end="2"/>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xit" presetSubtype="10" fill="hold" grpId="1" nodeType="clickEffect">
                                  <p:stCondLst>
                                    <p:cond delay="0"/>
                                  </p:stCondLst>
                                  <p:childTnLst>
                                    <p:animEffect transition="out" filter="blinds(horizontal)">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entr" presetSubtype="10" fill="hold" grpId="0" nodeType="withEffect">
                                  <p:stCondLst>
                                    <p:cond delay="0"/>
                                  </p:stCondLst>
                                  <p:childTnLst>
                                    <p:set>
                                      <p:cBhvr>
                                        <p:cTn id="115" dur="1" fill="hold">
                                          <p:stCondLst>
                                            <p:cond delay="0"/>
                                          </p:stCondLst>
                                        </p:cTn>
                                        <p:tgtEl>
                                          <p:spTgt spid="54"/>
                                        </p:tgtEl>
                                        <p:attrNameLst>
                                          <p:attrName>style.visibility</p:attrName>
                                        </p:attrNameLst>
                                      </p:cBhvr>
                                      <p:to>
                                        <p:strVal val="visible"/>
                                      </p:to>
                                    </p:set>
                                    <p:animEffect transition="in" filter="blinds(horizontal)">
                                      <p:cBhvr>
                                        <p:cTn id="116" dur="500"/>
                                        <p:tgtEl>
                                          <p:spTgt spid="54"/>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blinds(horizontal)">
                                      <p:cBhvr>
                                        <p:cTn id="121" dur="500"/>
                                        <p:tgtEl>
                                          <p:spTgt spid="42"/>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65"/>
                                        </p:tgtEl>
                                        <p:attrNameLst>
                                          <p:attrName>style.visibility</p:attrName>
                                        </p:attrNameLst>
                                      </p:cBhvr>
                                      <p:to>
                                        <p:strVal val="visible"/>
                                      </p:to>
                                    </p:set>
                                    <p:animEffect transition="in" filter="blinds(horizontal)">
                                      <p:cBhvr>
                                        <p:cTn id="126" dur="500"/>
                                        <p:tgtEl>
                                          <p:spTgt spid="65"/>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64"/>
                                        </p:tgtEl>
                                        <p:attrNameLst>
                                          <p:attrName>style.visibility</p:attrName>
                                        </p:attrNameLst>
                                      </p:cBhvr>
                                      <p:to>
                                        <p:strVal val="visible"/>
                                      </p:to>
                                    </p:set>
                                    <p:animEffect transition="in" filter="blinds(horizontal)">
                                      <p:cBhvr>
                                        <p:cTn id="131" dur="500"/>
                                        <p:tgtEl>
                                          <p:spTgt spid="64"/>
                                        </p:tgtEl>
                                      </p:cBhvr>
                                    </p:animEffec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62"/>
                                        </p:tgtEl>
                                        <p:attrNameLst>
                                          <p:attrName>style.visibility</p:attrName>
                                        </p:attrNameLst>
                                      </p:cBhvr>
                                      <p:to>
                                        <p:strVal val="visible"/>
                                      </p:to>
                                    </p:set>
                                    <p:animEffect transition="in" filter="blinds(horizontal)">
                                      <p:cBhvr>
                                        <p:cTn id="136" dur="500"/>
                                        <p:tgtEl>
                                          <p:spTgt spid="62"/>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66"/>
                                        </p:tgtEl>
                                        <p:attrNameLst>
                                          <p:attrName>style.visibility</p:attrName>
                                        </p:attrNameLst>
                                      </p:cBhvr>
                                      <p:to>
                                        <p:strVal val="visible"/>
                                      </p:to>
                                    </p:set>
                                    <p:animEffect transition="in" filter="blinds(horizontal)">
                                      <p:cBhvr>
                                        <p:cTn id="141" dur="500"/>
                                        <p:tgtEl>
                                          <p:spTgt spid="66"/>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blinds(horizontal)">
                                      <p:cBhvr>
                                        <p:cTn id="146" dur="500"/>
                                        <p:tgtEl>
                                          <p:spTgt spid="67"/>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grpId="0" nodeType="click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blinds(horizontal)">
                                      <p:cBhvr>
                                        <p:cTn id="151" dur="500"/>
                                        <p:tgtEl>
                                          <p:spTgt spid="63"/>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xit" presetSubtype="10" fill="hold" grpId="1" nodeType="clickEffect">
                                  <p:stCondLst>
                                    <p:cond delay="0"/>
                                  </p:stCondLst>
                                  <p:childTnLst>
                                    <p:animEffect transition="out" filter="blinds(horizontal)">
                                      <p:cBhvr>
                                        <p:cTn id="155" dur="500"/>
                                        <p:tgtEl>
                                          <p:spTgt spid="35"/>
                                        </p:tgtEl>
                                      </p:cBhvr>
                                    </p:animEffect>
                                    <p:set>
                                      <p:cBhvr>
                                        <p:cTn id="156" dur="1" fill="hold">
                                          <p:stCondLst>
                                            <p:cond delay="499"/>
                                          </p:stCondLst>
                                        </p:cTn>
                                        <p:tgtEl>
                                          <p:spTgt spid="35"/>
                                        </p:tgtEl>
                                        <p:attrNameLst>
                                          <p:attrName>style.visibility</p:attrName>
                                        </p:attrNameLst>
                                      </p:cBhvr>
                                      <p:to>
                                        <p:strVal val="hidden"/>
                                      </p:to>
                                    </p:set>
                                  </p:childTnLst>
                                </p:cTn>
                              </p:par>
                              <p:par>
                                <p:cTn id="157" presetID="3" presetClass="entr" presetSubtype="10" fill="hold" grpId="0" nodeType="withEffect">
                                  <p:stCondLst>
                                    <p:cond delay="0"/>
                                  </p:stCondLst>
                                  <p:childTnLst>
                                    <p:set>
                                      <p:cBhvr>
                                        <p:cTn id="158" dur="1" fill="hold">
                                          <p:stCondLst>
                                            <p:cond delay="0"/>
                                          </p:stCondLst>
                                        </p:cTn>
                                        <p:tgtEl>
                                          <p:spTgt spid="70"/>
                                        </p:tgtEl>
                                        <p:attrNameLst>
                                          <p:attrName>style.visibility</p:attrName>
                                        </p:attrNameLst>
                                      </p:cBhvr>
                                      <p:to>
                                        <p:strVal val="visible"/>
                                      </p:to>
                                    </p:set>
                                    <p:animEffect transition="in" filter="blinds(horizontal)">
                                      <p:cBhvr>
                                        <p:cTn id="159"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p:bldP spid="32" grpId="0"/>
      <p:bldP spid="34" grpId="0" animBg="1"/>
      <p:bldP spid="36" grpId="0"/>
      <p:bldP spid="39" grpId="0"/>
      <p:bldP spid="17" grpId="0" animBg="1"/>
      <p:bldP spid="49" grpId="0"/>
      <p:bldP spid="54" grpId="0"/>
      <p:bldP spid="56" grpId="0"/>
      <p:bldP spid="56" grpId="1"/>
      <p:bldP spid="35" grpId="0"/>
      <p:bldP spid="35" grpId="1"/>
      <p:bldP spid="42" grpId="0"/>
      <p:bldP spid="62" grpId="0"/>
      <p:bldP spid="63" grpId="0"/>
      <p:bldP spid="64" grpId="0"/>
      <p:bldP spid="65" grpId="0" animBg="1"/>
      <p:bldP spid="66" grpId="0" animBg="1"/>
      <p:bldP spid="67" grpId="0"/>
      <p:bldP spid="70"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Box 77"/>
          <p:cNvSpPr txBox="1"/>
          <p:nvPr/>
        </p:nvSpPr>
        <p:spPr>
          <a:xfrm>
            <a:off x="8077200" y="4191000"/>
            <a:ext cx="1143000" cy="646331"/>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Replace with appropriate formulae</a:t>
            </a:r>
            <a:endParaRPr lang="en-GB" sz="1200" baseline="30000" dirty="0">
              <a:solidFill>
                <a:srgbClr val="FF0000"/>
              </a:solidFill>
              <a:latin typeface="Comic Sans MS" panose="030F0702030302020204" pitchFamily="66" charset="0"/>
            </a:endParaRPr>
          </a:p>
        </p:txBody>
      </p:sp>
      <p:cxnSp>
        <p:nvCxnSpPr>
          <p:cNvPr id="18" name="Straight Connector 17"/>
          <p:cNvCxnSpPr/>
          <p:nvPr/>
        </p:nvCxnSpPr>
        <p:spPr>
          <a:xfrm>
            <a:off x="4648200" y="1905000"/>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5257800"/>
          </a:xfrm>
        </p:spPr>
        <p:txBody>
          <a:bodyPr>
            <a:normAutofit/>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light elastic spring, of natural length 0.5m and modulus of elasticity 10N, has one end attached to a point A on a rough horizontal plane. The other end is attached to a particle P of mass 0.8kg. The coefficient of friction between the particle and the plane is 0.4. The particle initially lies on the plane with AP = 0.5m and is then projected with speed 2ms</a:t>
            </a:r>
            <a:r>
              <a:rPr lang="en-GB" sz="1400" baseline="30000" dirty="0">
                <a:latin typeface="Comic Sans MS" pitchFamily="66" charset="0"/>
              </a:rPr>
              <a:t>-1</a:t>
            </a:r>
            <a:r>
              <a:rPr lang="en-GB" sz="1400" dirty="0">
                <a:latin typeface="Comic Sans MS" pitchFamily="66" charset="0"/>
              </a:rPr>
              <a:t> away from A, along the plane. Find the distance travelled by P before it first comes to rest.</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We need to use the formula including friction from above</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The overall loss in energy = losses - gains</a:t>
            </a:r>
          </a:p>
          <a:p>
            <a:pPr marL="0" indent="0" algn="ctr">
              <a:buNone/>
            </a:pPr>
            <a:endParaRPr lang="en-GB" sz="1400" dirty="0">
              <a:latin typeface="Comic Sans MS" pitchFamily="66" charset="0"/>
            </a:endParaRP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596788" y="275229"/>
                <a:ext cx="914399"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𝑃𝐸</m:t>
                      </m:r>
                      <m:r>
                        <a:rPr lang="en-GB" sz="1200" b="0" i="1" smtClean="0">
                          <a:latin typeface="Cambria Math"/>
                        </a:rPr>
                        <m:t>=</m:t>
                      </m:r>
                      <m:r>
                        <a:rPr lang="en-GB" sz="1200" b="0" i="1" smtClean="0">
                          <a:latin typeface="Cambria Math"/>
                        </a:rPr>
                        <m:t>𝑚𝑔h</m:t>
                      </m:r>
                    </m:oMath>
                  </m:oMathPara>
                </a14:m>
                <a:endParaRPr lang="en-GB" sz="1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596788" y="275229"/>
                <a:ext cx="914399" cy="276999"/>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p:sp>
        <p:nvSpPr>
          <p:cNvPr id="13" name="TextBox 12"/>
          <p:cNvSpPr txBox="1"/>
          <p:nvPr/>
        </p:nvSpPr>
        <p:spPr>
          <a:xfrm>
            <a:off x="4267200" y="1752600"/>
            <a:ext cx="327334" cy="307777"/>
          </a:xfrm>
          <a:prstGeom prst="rect">
            <a:avLst/>
          </a:prstGeom>
          <a:noFill/>
        </p:spPr>
        <p:txBody>
          <a:bodyPr wrap="none" rtlCol="0">
            <a:spAutoFit/>
          </a:bodyPr>
          <a:lstStyle/>
          <a:p>
            <a:pPr algn="ctr"/>
            <a:r>
              <a:rPr lang="en-GB" sz="1400" dirty="0">
                <a:latin typeface="Comic Sans MS" panose="030F0702030302020204" pitchFamily="66" charset="0"/>
              </a:rPr>
              <a:t>A</a:t>
            </a:r>
          </a:p>
        </p:txBody>
      </p:sp>
      <p:grpSp>
        <p:nvGrpSpPr>
          <p:cNvPr id="14" name="Group 13"/>
          <p:cNvGrpSpPr/>
          <p:nvPr/>
        </p:nvGrpSpPr>
        <p:grpSpPr>
          <a:xfrm>
            <a:off x="4572000" y="1828800"/>
            <a:ext cx="152400" cy="152400"/>
            <a:chOff x="6934200" y="4267200"/>
            <a:chExt cx="152400" cy="152400"/>
          </a:xfrm>
        </p:grpSpPr>
        <p:cxnSp>
          <p:nvCxnSpPr>
            <p:cNvPr id="15" name="Straight Connector 14"/>
            <p:cNvCxnSpPr/>
            <p:nvPr/>
          </p:nvCxnSpPr>
          <p:spPr>
            <a:xfrm>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5943600" y="1905000"/>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648200" y="2819400"/>
            <a:ext cx="1295400"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29200" y="2819400"/>
            <a:ext cx="587020" cy="307777"/>
          </a:xfrm>
          <a:prstGeom prst="rect">
            <a:avLst/>
          </a:prstGeom>
          <a:noFill/>
        </p:spPr>
        <p:txBody>
          <a:bodyPr wrap="none" rtlCol="0">
            <a:spAutoFit/>
          </a:bodyPr>
          <a:lstStyle/>
          <a:p>
            <a:r>
              <a:rPr lang="en-GB" sz="1400" dirty="0">
                <a:latin typeface="Comic Sans MS" panose="030F0702030302020204" pitchFamily="66" charset="0"/>
              </a:rPr>
              <a:t>0.5m</a:t>
            </a:r>
          </a:p>
        </p:txBody>
      </p:sp>
      <p:sp>
        <p:nvSpPr>
          <p:cNvPr id="32" name="TextBox 31"/>
          <p:cNvSpPr txBox="1"/>
          <p:nvPr/>
        </p:nvSpPr>
        <p:spPr>
          <a:xfrm>
            <a:off x="5638800" y="3124200"/>
            <a:ext cx="625492" cy="307777"/>
          </a:xfrm>
          <a:prstGeom prst="rect">
            <a:avLst/>
          </a:prstGeom>
          <a:noFill/>
        </p:spPr>
        <p:txBody>
          <a:bodyPr wrap="none" rtlCol="0">
            <a:spAutoFit/>
          </a:bodyPr>
          <a:lstStyle/>
          <a:p>
            <a:r>
              <a:rPr lang="en-GB" sz="1400" dirty="0">
                <a:latin typeface="Comic Sans MS" panose="030F0702030302020204" pitchFamily="66" charset="0"/>
              </a:rPr>
              <a:t>2ms</a:t>
            </a:r>
            <a:r>
              <a:rPr lang="en-GB" sz="1400" baseline="30000" dirty="0">
                <a:latin typeface="Comic Sans MS" panose="030F0702030302020204" pitchFamily="66" charset="0"/>
              </a:rPr>
              <a:t>-1</a:t>
            </a:r>
          </a:p>
        </p:txBody>
      </p:sp>
      <p:cxnSp>
        <p:nvCxnSpPr>
          <p:cNvPr id="33" name="Straight Arrow Connector 32"/>
          <p:cNvCxnSpPr/>
          <p:nvPr/>
        </p:nvCxnSpPr>
        <p:spPr>
          <a:xfrm>
            <a:off x="5791200" y="31242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1628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6934200" y="31242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cxnSp>
        <p:nvCxnSpPr>
          <p:cNvPr id="37" name="Straight Arrow Connector 36"/>
          <p:cNvCxnSpPr/>
          <p:nvPr/>
        </p:nvCxnSpPr>
        <p:spPr>
          <a:xfrm>
            <a:off x="7086600" y="31242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943600" y="2819400"/>
            <a:ext cx="1295400"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77000" y="2819400"/>
            <a:ext cx="290464" cy="307777"/>
          </a:xfrm>
          <a:prstGeom prst="rect">
            <a:avLst/>
          </a:prstGeom>
          <a:noFill/>
        </p:spPr>
        <p:txBody>
          <a:bodyPr wrap="none" rtlCol="0">
            <a:spAutoFit/>
          </a:bodyPr>
          <a:lstStyle/>
          <a:p>
            <a:r>
              <a:rPr lang="en-GB" sz="1400" dirty="0">
                <a:latin typeface="Comic Sans MS" panose="030F0702030302020204" pitchFamily="66" charset="0"/>
              </a:rPr>
              <a:t>x</a:t>
            </a:r>
          </a:p>
        </p:txBody>
      </p:sp>
      <p:cxnSp>
        <p:nvCxnSpPr>
          <p:cNvPr id="40" name="Straight Arrow Connector 39"/>
          <p:cNvCxnSpPr/>
          <p:nvPr/>
        </p:nvCxnSpPr>
        <p:spPr>
          <a:xfrm>
            <a:off x="4648200" y="1981200"/>
            <a:ext cx="2819400" cy="0"/>
          </a:xfrm>
          <a:prstGeom prst="straightConnector1">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648200" y="1752600"/>
            <a:ext cx="0" cy="228600"/>
          </a:xfrm>
          <a:prstGeom prst="straightConnector1">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43600" y="19812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943600" y="15240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8674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5715000" y="2362200"/>
            <a:ext cx="542136" cy="307777"/>
          </a:xfrm>
          <a:prstGeom prst="rect">
            <a:avLst/>
          </a:prstGeom>
          <a:noFill/>
        </p:spPr>
        <p:txBody>
          <a:bodyPr wrap="none" rtlCol="0">
            <a:spAutoFit/>
          </a:bodyPr>
          <a:lstStyle/>
          <a:p>
            <a:r>
              <a:rPr lang="en-GB" sz="1400" dirty="0">
                <a:latin typeface="Comic Sans MS" panose="030F0702030302020204" pitchFamily="66" charset="0"/>
              </a:rPr>
              <a:t>0.8g</a:t>
            </a:r>
          </a:p>
        </p:txBody>
      </p:sp>
      <p:sp>
        <p:nvSpPr>
          <p:cNvPr id="54" name="TextBox 53"/>
          <p:cNvSpPr txBox="1"/>
          <p:nvPr/>
        </p:nvSpPr>
        <p:spPr>
          <a:xfrm>
            <a:off x="5715000" y="1219200"/>
            <a:ext cx="542136" cy="307777"/>
          </a:xfrm>
          <a:prstGeom prst="rect">
            <a:avLst/>
          </a:prstGeom>
          <a:noFill/>
        </p:spPr>
        <p:txBody>
          <a:bodyPr wrap="none" rtlCol="0">
            <a:spAutoFit/>
          </a:bodyPr>
          <a:lstStyle/>
          <a:p>
            <a:r>
              <a:rPr lang="en-GB" sz="1400" dirty="0">
                <a:latin typeface="Comic Sans MS" panose="030F0702030302020204" pitchFamily="66" charset="0"/>
              </a:rPr>
              <a:t>0.8g</a:t>
            </a:r>
          </a:p>
        </p:txBody>
      </p:sp>
      <p:cxnSp>
        <p:nvCxnSpPr>
          <p:cNvPr id="61" name="Straight Connector 60"/>
          <p:cNvCxnSpPr/>
          <p:nvPr/>
        </p:nvCxnSpPr>
        <p:spPr>
          <a:xfrm flipH="1">
            <a:off x="7467600" y="1905000"/>
            <a:ext cx="457200"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924800" y="1752600"/>
            <a:ext cx="651140" cy="307777"/>
          </a:xfrm>
          <a:prstGeom prst="rect">
            <a:avLst/>
          </a:prstGeom>
          <a:noFill/>
        </p:spPr>
        <p:txBody>
          <a:bodyPr wrap="none" rtlCol="0">
            <a:spAutoFit/>
          </a:bodyPr>
          <a:lstStyle/>
          <a:p>
            <a:r>
              <a:rPr lang="en-GB" sz="1400" dirty="0">
                <a:latin typeface="Comic Sans MS" panose="030F0702030302020204" pitchFamily="66" charset="0"/>
              </a:rPr>
              <a:t>0.32g</a:t>
            </a:r>
            <a:endParaRPr lang="en-GB" sz="1400" baseline="-250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47" name="TextBox 46"/>
              <p:cNvSpPr txBox="1"/>
              <p:nvPr/>
            </p:nvSpPr>
            <p:spPr>
              <a:xfrm>
                <a:off x="4038600" y="3581400"/>
                <a:ext cx="39624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038600" y="3581400"/>
                <a:ext cx="3962400" cy="276999"/>
              </a:xfrm>
              <a:prstGeom prst="rect">
                <a:avLst/>
              </a:prstGeom>
              <a:blipFill rotWithShape="1">
                <a:blip r:embed="rId10"/>
                <a:stretch>
                  <a:fillRect b="-222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4038600" y="4114800"/>
                <a:ext cx="41148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𝐾𝐸</m:t>
                      </m:r>
                      <m:r>
                        <a:rPr lang="en-GB" sz="1200" b="0" i="1" smtClean="0">
                          <a:latin typeface="Cambria Math"/>
                        </a:rPr>
                        <m:t>−</m:t>
                      </m:r>
                      <m:r>
                        <a:rPr lang="en-GB" sz="1200" b="0" i="1" smtClean="0">
                          <a:latin typeface="Cambria Math"/>
                        </a:rPr>
                        <m:t>𝑔𝑎𝑖𝑛</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𝐸𝑃𝐸</m:t>
                      </m:r>
                    </m:oMath>
                  </m:oMathPara>
                </a14:m>
                <a:endParaRPr lang="en-GB"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038600" y="4114800"/>
                <a:ext cx="4114800" cy="276999"/>
              </a:xfrm>
              <a:prstGeom prst="rect">
                <a:avLst/>
              </a:prstGeom>
              <a:blipFill rotWithShape="1">
                <a:blip r:embed="rId11"/>
                <a:stretch>
                  <a:fillRect b="-2222"/>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5715000" y="4495800"/>
                <a:ext cx="1676400" cy="462884"/>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𝐹𝑑</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r>
                        <a:rPr lang="en-GB" sz="1200" b="0" i="1" smtClean="0">
                          <a:latin typeface="Cambria Math"/>
                        </a:rPr>
                        <m:t>−</m:t>
                      </m:r>
                      <m:f>
                        <m:fPr>
                          <m:ctrlPr>
                            <a:rPr lang="en-GB" sz="1200" i="1">
                              <a:latin typeface="Cambria Math" panose="02040503050406030204" pitchFamily="18" charset="0"/>
                            </a:rPr>
                          </m:ctrlPr>
                        </m:fPr>
                        <m:num>
                          <m:r>
                            <m:rPr>
                              <m:sty m:val="p"/>
                            </m:rPr>
                            <a:rPr lang="el-GR" sz="1200" i="1">
                              <a:latin typeface="Cambria Math"/>
                            </a:rPr>
                            <m:t>λ</m:t>
                          </m:r>
                          <m:sSup>
                            <m:sSupPr>
                              <m:ctrlPr>
                                <a:rPr lang="el-GR" sz="1200" i="1">
                                  <a:latin typeface="Cambria Math" panose="02040503050406030204" pitchFamily="18" charset="0"/>
                                </a:rPr>
                              </m:ctrlPr>
                            </m:sSupPr>
                            <m:e>
                              <m:r>
                                <a:rPr lang="en-GB" sz="1200" i="1">
                                  <a:latin typeface="Cambria Math"/>
                                </a:rPr>
                                <m:t>𝑥</m:t>
                              </m:r>
                            </m:e>
                            <m:sup>
                              <m:r>
                                <a:rPr lang="en-GB" sz="1200" i="1">
                                  <a:latin typeface="Cambria Math"/>
                                </a:rPr>
                                <m:t>2</m:t>
                              </m:r>
                            </m:sup>
                          </m:sSup>
                        </m:num>
                        <m:den>
                          <m:r>
                            <a:rPr lang="en-GB" sz="1200" i="1">
                              <a:latin typeface="Cambria Math"/>
                            </a:rPr>
                            <m:t>2</m:t>
                          </m:r>
                          <m:r>
                            <a:rPr lang="en-GB" sz="1200" i="1">
                              <a:latin typeface="Cambria Math"/>
                            </a:rPr>
                            <m:t>𝑙</m:t>
                          </m:r>
                        </m:den>
                      </m:f>
                    </m:oMath>
                  </m:oMathPara>
                </a14:m>
                <a:endParaRPr lang="en-GB"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5715000" y="4495800"/>
                <a:ext cx="1676400" cy="462884"/>
              </a:xfrm>
              <a:prstGeom prst="rect">
                <a:avLst/>
              </a:prstGeom>
              <a:blipFill rotWithShape="1">
                <a:blip r:embed="rId12"/>
                <a:stretch>
                  <a:fillRect b="-133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5181600" y="5029200"/>
                <a:ext cx="2743200" cy="49564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1200" b="0" i="1" smtClean="0">
                              <a:latin typeface="Cambria Math" panose="02040503050406030204" pitchFamily="18" charset="0"/>
                            </a:rPr>
                          </m:ctrlPr>
                        </m:dPr>
                        <m:e>
                          <m:r>
                            <a:rPr lang="en-GB" sz="1200" b="0" i="1" smtClean="0">
                              <a:latin typeface="Cambria Math"/>
                            </a:rPr>
                            <m:t>0.32</m:t>
                          </m:r>
                          <m:r>
                            <a:rPr lang="en-GB" sz="1200" b="0" i="1" smtClean="0">
                              <a:latin typeface="Cambria Math"/>
                            </a:rPr>
                            <m:t>𝑔</m:t>
                          </m:r>
                        </m:e>
                      </m:d>
                      <m:d>
                        <m:dPr>
                          <m:ctrlPr>
                            <a:rPr lang="en-GB" sz="1200" b="0" i="1" smtClean="0">
                              <a:latin typeface="Cambria Math" panose="02040503050406030204" pitchFamily="18" charset="0"/>
                            </a:rPr>
                          </m:ctrlPr>
                        </m:dPr>
                        <m:e>
                          <m:r>
                            <a:rPr lang="en-GB" sz="1200" b="0" i="1" smtClean="0">
                              <a:latin typeface="Cambria Math"/>
                            </a:rPr>
                            <m:t>𝑥</m:t>
                          </m:r>
                        </m:e>
                      </m:d>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smtClean="0">
                              <a:latin typeface="Cambria Math"/>
                            </a:rPr>
                            <m:t>2</m:t>
                          </m:r>
                        </m:den>
                      </m:f>
                      <m:d>
                        <m:dPr>
                          <m:ctrlPr>
                            <a:rPr lang="en-GB" sz="1200" b="0" i="1" smtClean="0">
                              <a:latin typeface="Cambria Math" panose="02040503050406030204" pitchFamily="18" charset="0"/>
                            </a:rPr>
                          </m:ctrlPr>
                        </m:dPr>
                        <m:e>
                          <m:r>
                            <a:rPr lang="en-GB" sz="1200" b="0" i="1" smtClean="0">
                              <a:latin typeface="Cambria Math"/>
                            </a:rPr>
                            <m:t>0.8</m:t>
                          </m:r>
                        </m:e>
                      </m:d>
                      <m:sSup>
                        <m:sSupPr>
                          <m:ctrlPr>
                            <a:rPr lang="en-GB" sz="1200" b="0" i="1" smtClean="0">
                              <a:latin typeface="Cambria Math" panose="02040503050406030204" pitchFamily="18" charset="0"/>
                            </a:rPr>
                          </m:ctrlPr>
                        </m:sSupPr>
                        <m:e>
                          <m:d>
                            <m:dPr>
                              <m:ctrlPr>
                                <a:rPr lang="en-GB" sz="1200" b="0" i="1" smtClean="0">
                                  <a:latin typeface="Cambria Math" panose="02040503050406030204" pitchFamily="18" charset="0"/>
                                </a:rPr>
                              </m:ctrlPr>
                            </m:dPr>
                            <m:e>
                              <m:r>
                                <a:rPr lang="en-GB" sz="1200" b="0" i="1" smtClean="0">
                                  <a:latin typeface="Cambria Math"/>
                                </a:rPr>
                                <m:t>2</m:t>
                              </m:r>
                            </m:e>
                          </m:d>
                        </m:e>
                        <m:sup>
                          <m:r>
                            <a:rPr lang="en-GB" sz="1200" b="0" i="1" smtClean="0">
                              <a:latin typeface="Cambria Math"/>
                            </a:rPr>
                            <m:t>2</m:t>
                          </m:r>
                        </m:sup>
                      </m:sSup>
                      <m:r>
                        <a:rPr lang="en-GB" sz="1200" b="0" i="1" smtClean="0">
                          <a:latin typeface="Cambria Math"/>
                        </a:rPr>
                        <m:t>−</m:t>
                      </m:r>
                      <m:f>
                        <m:fPr>
                          <m:ctrlPr>
                            <a:rPr lang="en-GB" sz="1200" i="1">
                              <a:latin typeface="Cambria Math" panose="02040503050406030204" pitchFamily="18" charset="0"/>
                            </a:rPr>
                          </m:ctrlPr>
                        </m:fPr>
                        <m:num>
                          <m:r>
                            <a:rPr lang="en-GB" sz="1200" b="0" i="1" smtClean="0">
                              <a:latin typeface="Cambria Math"/>
                            </a:rPr>
                            <m:t>(10)</m:t>
                          </m:r>
                          <m:sSup>
                            <m:sSupPr>
                              <m:ctrlPr>
                                <a:rPr lang="el-GR" sz="1200" i="1" smtClean="0">
                                  <a:latin typeface="Cambria Math" panose="02040503050406030204" pitchFamily="18" charset="0"/>
                                </a:rPr>
                              </m:ctrlPr>
                            </m:sSupPr>
                            <m:e>
                              <m:r>
                                <a:rPr lang="en-GB" sz="1200" i="1">
                                  <a:latin typeface="Cambria Math"/>
                                </a:rPr>
                                <m:t>𝑥</m:t>
                              </m:r>
                            </m:e>
                            <m:sup>
                              <m:r>
                                <a:rPr lang="en-GB" sz="1200" i="1">
                                  <a:latin typeface="Cambria Math"/>
                                </a:rPr>
                                <m:t>2</m:t>
                              </m:r>
                            </m:sup>
                          </m:sSup>
                        </m:num>
                        <m:den>
                          <m:r>
                            <a:rPr lang="en-GB" sz="1200" i="1">
                              <a:latin typeface="Cambria Math"/>
                            </a:rPr>
                            <m:t>2</m:t>
                          </m:r>
                          <m:r>
                            <a:rPr lang="en-GB" sz="1200" b="0" i="1" smtClean="0">
                              <a:latin typeface="Cambria Math"/>
                            </a:rPr>
                            <m:t>(0.5)</m:t>
                          </m:r>
                        </m:den>
                      </m:f>
                    </m:oMath>
                  </m:oMathPara>
                </a14:m>
                <a:endParaRPr lang="en-GB" sz="1200" dirty="0"/>
              </a:p>
            </p:txBody>
          </p:sp>
        </mc:Choice>
        <mc:Fallback xmlns="">
          <p:sp>
            <p:nvSpPr>
              <p:cNvPr id="59" name="TextBox 58"/>
              <p:cNvSpPr txBox="1">
                <a:spLocks noRot="1" noChangeAspect="1" noMove="1" noResize="1" noEditPoints="1" noAdjustHandles="1" noChangeArrowheads="1" noChangeShapeType="1" noTextEdit="1"/>
              </p:cNvSpPr>
              <p:nvPr/>
            </p:nvSpPr>
            <p:spPr>
              <a:xfrm>
                <a:off x="5181600" y="5029200"/>
                <a:ext cx="2743200" cy="495649"/>
              </a:xfrm>
              <a:prstGeom prst="rect">
                <a:avLst/>
              </a:prstGeom>
              <a:blipFill rotWithShape="1">
                <a:blip r:embed="rId13"/>
                <a:stretch>
                  <a:fillRect b="-6173"/>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5410200" y="5638800"/>
                <a:ext cx="19050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3.136</m:t>
                      </m:r>
                      <m:r>
                        <a:rPr lang="en-GB" sz="1200" b="0" i="1" smtClean="0">
                          <a:latin typeface="Cambria Math"/>
                        </a:rPr>
                        <m:t>𝑥</m:t>
                      </m:r>
                      <m:r>
                        <a:rPr lang="en-GB" sz="1200" b="0" i="1" smtClean="0">
                          <a:latin typeface="Cambria Math"/>
                        </a:rPr>
                        <m:t>=1.6−10</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oMath>
                  </m:oMathPara>
                </a14:m>
                <a:endParaRPr lang="en-GB" sz="1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5410200" y="5638800"/>
                <a:ext cx="1905000" cy="276999"/>
              </a:xfrm>
              <a:prstGeom prst="rect">
                <a:avLst/>
              </a:prstGeom>
              <a:blipFill rotWithShape="1">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4648200" y="6172200"/>
                <a:ext cx="1905000" cy="27699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10</m:t>
                      </m:r>
                      <m:sSup>
                        <m:sSupPr>
                          <m:ctrlPr>
                            <a:rPr lang="en-GB"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r>
                        <a:rPr lang="en-GB" sz="1200" b="0" i="1" smtClean="0">
                          <a:latin typeface="Cambria Math"/>
                        </a:rPr>
                        <m:t>+3.136</m:t>
                      </m:r>
                      <m:r>
                        <a:rPr lang="en-GB" sz="1200" b="0" i="1" smtClean="0">
                          <a:latin typeface="Cambria Math"/>
                        </a:rPr>
                        <m:t>𝑥</m:t>
                      </m:r>
                      <m:r>
                        <a:rPr lang="en-GB" sz="1200" b="0" i="1" smtClean="0">
                          <a:latin typeface="Cambria Math"/>
                        </a:rPr>
                        <m:t>−1.6=0</m:t>
                      </m:r>
                    </m:oMath>
                  </m:oMathPara>
                </a14:m>
                <a:endParaRPr lang="en-GB" sz="1200" dirty="0"/>
              </a:p>
            </p:txBody>
          </p:sp>
        </mc:Choice>
        <mc:Fallback xmlns="">
          <p:sp>
            <p:nvSpPr>
              <p:cNvPr id="71" name="TextBox 70"/>
              <p:cNvSpPr txBox="1">
                <a:spLocks noRot="1" noChangeAspect="1" noMove="1" noResize="1" noEditPoints="1" noAdjustHandles="1" noChangeArrowheads="1" noChangeShapeType="1" noTextEdit="1"/>
              </p:cNvSpPr>
              <p:nvPr/>
            </p:nvSpPr>
            <p:spPr>
              <a:xfrm>
                <a:off x="4648200" y="6172200"/>
                <a:ext cx="1905000" cy="276999"/>
              </a:xfrm>
              <a:prstGeom prst="rect">
                <a:avLst/>
              </a:prstGeom>
              <a:blipFill rotWithShape="1">
                <a:blip r:embed="rId15"/>
                <a:stretch>
                  <a:fillRect/>
                </a:stretch>
              </a:blipFill>
              <a:ln w="25400">
                <a:noFill/>
              </a:ln>
            </p:spPr>
            <p:txBody>
              <a:bodyPr/>
              <a:lstStyle/>
              <a:p>
                <a:r>
                  <a:rPr lang="en-GB">
                    <a:noFill/>
                  </a:rPr>
                  <a:t> </a:t>
                </a:r>
              </a:p>
            </p:txBody>
          </p:sp>
        </mc:Fallback>
      </mc:AlternateContent>
      <p:sp>
        <p:nvSpPr>
          <p:cNvPr id="72" name="Arc 71"/>
          <p:cNvSpPr/>
          <p:nvPr/>
        </p:nvSpPr>
        <p:spPr>
          <a:xfrm>
            <a:off x="7848600" y="38100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3" name="TextBox 72"/>
          <p:cNvSpPr txBox="1"/>
          <p:nvPr/>
        </p:nvSpPr>
        <p:spPr>
          <a:xfrm>
            <a:off x="8055591" y="3733800"/>
            <a:ext cx="10668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Losses - gains</a:t>
            </a:r>
            <a:endParaRPr lang="en-GB" sz="1200" baseline="30000" dirty="0">
              <a:solidFill>
                <a:srgbClr val="FF0000"/>
              </a:solidFill>
              <a:latin typeface="Comic Sans MS" panose="030F0702030302020204" pitchFamily="66" charset="0"/>
            </a:endParaRPr>
          </a:p>
        </p:txBody>
      </p:sp>
      <p:sp>
        <p:nvSpPr>
          <p:cNvPr id="74" name="Arc 73"/>
          <p:cNvSpPr/>
          <p:nvPr/>
        </p:nvSpPr>
        <p:spPr>
          <a:xfrm>
            <a:off x="7848600" y="42672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5" name="Arc 74"/>
          <p:cNvSpPr/>
          <p:nvPr/>
        </p:nvSpPr>
        <p:spPr>
          <a:xfrm>
            <a:off x="7620000" y="48006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6" name="Arc 75"/>
          <p:cNvSpPr/>
          <p:nvPr/>
        </p:nvSpPr>
        <p:spPr>
          <a:xfrm>
            <a:off x="7620000" y="53340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7" name="Arc 76"/>
          <p:cNvSpPr/>
          <p:nvPr/>
        </p:nvSpPr>
        <p:spPr>
          <a:xfrm>
            <a:off x="6934200" y="5867400"/>
            <a:ext cx="3048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9" name="TextBox 78"/>
          <p:cNvSpPr txBox="1"/>
          <p:nvPr/>
        </p:nvSpPr>
        <p:spPr>
          <a:xfrm>
            <a:off x="7848600" y="4800600"/>
            <a:ext cx="1143000"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values carefully</a:t>
            </a:r>
            <a:endParaRPr lang="en-GB" sz="1200" baseline="30000" dirty="0">
              <a:solidFill>
                <a:srgbClr val="FF0000"/>
              </a:solidFill>
              <a:latin typeface="Comic Sans MS" panose="030F0702030302020204" pitchFamily="66" charset="0"/>
            </a:endParaRPr>
          </a:p>
        </p:txBody>
      </p:sp>
      <p:sp>
        <p:nvSpPr>
          <p:cNvPr id="80" name="TextBox 79"/>
          <p:cNvSpPr txBox="1"/>
          <p:nvPr/>
        </p:nvSpPr>
        <p:spPr>
          <a:xfrm>
            <a:off x="7966881" y="5334000"/>
            <a:ext cx="872319"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Simplify/calculate</a:t>
            </a:r>
            <a:endParaRPr lang="en-GB" sz="1200" baseline="30000" dirty="0">
              <a:solidFill>
                <a:srgbClr val="FF0000"/>
              </a:solidFill>
              <a:latin typeface="Comic Sans MS" panose="030F0702030302020204" pitchFamily="66" charset="0"/>
            </a:endParaRPr>
          </a:p>
        </p:txBody>
      </p:sp>
      <p:sp>
        <p:nvSpPr>
          <p:cNvPr id="81" name="TextBox 80"/>
          <p:cNvSpPr txBox="1"/>
          <p:nvPr/>
        </p:nvSpPr>
        <p:spPr>
          <a:xfrm>
            <a:off x="7162800" y="5791200"/>
            <a:ext cx="872319"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Set equal to 0</a:t>
            </a:r>
            <a:endParaRPr lang="en-GB" sz="1200" baseline="30000" dirty="0">
              <a:solidFill>
                <a:srgbClr val="FF0000"/>
              </a:solidFill>
              <a:latin typeface="Comic Sans MS" panose="030F0702030302020204" pitchFamily="66" charset="0"/>
            </a:endParaRPr>
          </a:p>
        </p:txBody>
      </p:sp>
      <p:sp>
        <p:nvSpPr>
          <p:cNvPr id="82" name="TextBox 81"/>
          <p:cNvSpPr txBox="1"/>
          <p:nvPr/>
        </p:nvSpPr>
        <p:spPr>
          <a:xfrm>
            <a:off x="4038600" y="6477000"/>
            <a:ext cx="4724400"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As with the last example, we can use the Quadratic formula…</a:t>
            </a:r>
            <a:endParaRPr lang="en-GB" sz="1200" baseline="30000" dirty="0">
              <a:solidFill>
                <a:srgbClr val="FF0000"/>
              </a:solidFill>
              <a:latin typeface="Comic Sans MS" panose="030F0702030302020204" pitchFamily="66" charset="0"/>
            </a:endParaRPr>
          </a:p>
        </p:txBody>
      </p:sp>
      <p:sp>
        <p:nvSpPr>
          <p:cNvPr id="56" name="TextBox 55"/>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386461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linds(horizont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blinds(horizontal)">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linds(horizontal)">
                                      <p:cBhvr>
                                        <p:cTn id="27" dur="5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linds(horizont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blinds(horizontal)">
                                      <p:cBhvr>
                                        <p:cTn id="37" dur="500"/>
                                        <p:tgtEl>
                                          <p:spTgt spid="7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blinds(horizontal)">
                                      <p:cBhvr>
                                        <p:cTn id="42" dur="500"/>
                                        <p:tgtEl>
                                          <p:spTgt spid="7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68"/>
                                        </p:tgtEl>
                                        <p:attrNameLst>
                                          <p:attrName>fillcolor</p:attrName>
                                        </p:attrNameLst>
                                      </p:cBhvr>
                                      <p:to>
                                        <a:srgbClr val="99CCFF"/>
                                      </p:to>
                                    </p:animClr>
                                    <p:set>
                                      <p:cBhvr>
                                        <p:cTn id="47" dur="500" fill="hold"/>
                                        <p:tgtEl>
                                          <p:spTgt spid="68"/>
                                        </p:tgtEl>
                                        <p:attrNameLst>
                                          <p:attrName>fill.type</p:attrName>
                                        </p:attrNameLst>
                                      </p:cBhvr>
                                      <p:to>
                                        <p:strVal val="solid"/>
                                      </p:to>
                                    </p:set>
                                    <p:set>
                                      <p:cBhvr>
                                        <p:cTn id="48" dur="500" fill="hold"/>
                                        <p:tgtEl>
                                          <p:spTgt spid="68"/>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50"/>
                                        </p:tgtEl>
                                        <p:attrNameLst>
                                          <p:attrName>fillcolor</p:attrName>
                                        </p:attrNameLst>
                                      </p:cBhvr>
                                      <p:to>
                                        <a:srgbClr val="99CCFF"/>
                                      </p:to>
                                    </p:animClr>
                                    <p:set>
                                      <p:cBhvr>
                                        <p:cTn id="53" dur="500" fill="hold"/>
                                        <p:tgtEl>
                                          <p:spTgt spid="50"/>
                                        </p:tgtEl>
                                        <p:attrNameLst>
                                          <p:attrName>fill.type</p:attrName>
                                        </p:attrNameLst>
                                      </p:cBhvr>
                                      <p:to>
                                        <p:strVal val="solid"/>
                                      </p:to>
                                    </p:set>
                                    <p:set>
                                      <p:cBhvr>
                                        <p:cTn id="54" dur="500" fill="hold"/>
                                        <p:tgtEl>
                                          <p:spTgt spid="50"/>
                                        </p:tgtEl>
                                        <p:attrNameLst>
                                          <p:attrName>fill.on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52"/>
                                        </p:tgtEl>
                                        <p:attrNameLst>
                                          <p:attrName>fillcolor</p:attrName>
                                        </p:attrNameLst>
                                      </p:cBhvr>
                                      <p:to>
                                        <a:srgbClr val="99CCFF"/>
                                      </p:to>
                                    </p:animClr>
                                    <p:set>
                                      <p:cBhvr>
                                        <p:cTn id="59" dur="500" fill="hold"/>
                                        <p:tgtEl>
                                          <p:spTgt spid="52"/>
                                        </p:tgtEl>
                                        <p:attrNameLst>
                                          <p:attrName>fill.type</p:attrName>
                                        </p:attrNameLst>
                                      </p:cBhvr>
                                      <p:to>
                                        <p:strVal val="solid"/>
                                      </p:to>
                                    </p:set>
                                    <p:set>
                                      <p:cBhvr>
                                        <p:cTn id="60" dur="500" fill="hold"/>
                                        <p:tgtEl>
                                          <p:spTgt spid="52"/>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blinds(horizontal)">
                                      <p:cBhvr>
                                        <p:cTn id="65" dur="500"/>
                                        <p:tgtEl>
                                          <p:spTgt spid="58"/>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grpId="0" nodeType="click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blinds(horizontal)">
                                      <p:cBhvr>
                                        <p:cTn id="70" dur="500"/>
                                        <p:tgtEl>
                                          <p:spTgt spid="75"/>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blinds(horizontal)">
                                      <p:cBhvr>
                                        <p:cTn id="75" dur="500"/>
                                        <p:tgtEl>
                                          <p:spTgt spid="79"/>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linds(horizontal)">
                                      <p:cBhvr>
                                        <p:cTn id="80" dur="500"/>
                                        <p:tgtEl>
                                          <p:spTgt spid="59"/>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0" nodeType="clickEffect">
                                  <p:stCondLst>
                                    <p:cond delay="0"/>
                                  </p:stCondLst>
                                  <p:childTnLst>
                                    <p:set>
                                      <p:cBhvr>
                                        <p:cTn id="84" dur="1" fill="hold">
                                          <p:stCondLst>
                                            <p:cond delay="0"/>
                                          </p:stCondLst>
                                        </p:cTn>
                                        <p:tgtEl>
                                          <p:spTgt spid="76"/>
                                        </p:tgtEl>
                                        <p:attrNameLst>
                                          <p:attrName>style.visibility</p:attrName>
                                        </p:attrNameLst>
                                      </p:cBhvr>
                                      <p:to>
                                        <p:strVal val="visible"/>
                                      </p:to>
                                    </p:set>
                                    <p:animEffect transition="in" filter="blinds(horizontal)">
                                      <p:cBhvr>
                                        <p:cTn id="85" dur="500"/>
                                        <p:tgtEl>
                                          <p:spTgt spid="76"/>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grpId="0" nodeType="clickEffect">
                                  <p:stCondLst>
                                    <p:cond delay="0"/>
                                  </p:stCondLst>
                                  <p:childTnLst>
                                    <p:set>
                                      <p:cBhvr>
                                        <p:cTn id="89" dur="1" fill="hold">
                                          <p:stCondLst>
                                            <p:cond delay="0"/>
                                          </p:stCondLst>
                                        </p:cTn>
                                        <p:tgtEl>
                                          <p:spTgt spid="80"/>
                                        </p:tgtEl>
                                        <p:attrNameLst>
                                          <p:attrName>style.visibility</p:attrName>
                                        </p:attrNameLst>
                                      </p:cBhvr>
                                      <p:to>
                                        <p:strVal val="visible"/>
                                      </p:to>
                                    </p:set>
                                    <p:animEffect transition="in" filter="blinds(horizontal)">
                                      <p:cBhvr>
                                        <p:cTn id="90" dur="500"/>
                                        <p:tgtEl>
                                          <p:spTgt spid="80"/>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blinds(horizontal)">
                                      <p:cBhvr>
                                        <p:cTn id="95" dur="500"/>
                                        <p:tgtEl>
                                          <p:spTgt spid="60"/>
                                        </p:tgtEl>
                                      </p:cBhvr>
                                    </p:animEffect>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grpId="0" nodeType="click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blinds(horizontal)">
                                      <p:cBhvr>
                                        <p:cTn id="100" dur="500"/>
                                        <p:tgtEl>
                                          <p:spTgt spid="77"/>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blinds(horizontal)">
                                      <p:cBhvr>
                                        <p:cTn id="105" dur="500"/>
                                        <p:tgtEl>
                                          <p:spTgt spid="81"/>
                                        </p:tgtEl>
                                      </p:cBhvr>
                                    </p:animEffect>
                                  </p:childTnLst>
                                </p:cTn>
                              </p:par>
                            </p:childTnLst>
                          </p:cTn>
                        </p:par>
                      </p:childTnLst>
                    </p:cTn>
                  </p:par>
                  <p:par>
                    <p:cTn id="106" fill="hold">
                      <p:stCondLst>
                        <p:cond delay="indefinite"/>
                      </p:stCondLst>
                      <p:childTnLst>
                        <p:par>
                          <p:cTn id="107" fill="hold">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blinds(horizontal)">
                                      <p:cBhvr>
                                        <p:cTn id="110" dur="500"/>
                                        <p:tgtEl>
                                          <p:spTgt spid="71"/>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82"/>
                                        </p:tgtEl>
                                        <p:attrNameLst>
                                          <p:attrName>style.visibility</p:attrName>
                                        </p:attrNameLst>
                                      </p:cBhvr>
                                      <p:to>
                                        <p:strVal val="visible"/>
                                      </p:to>
                                    </p:set>
                                    <p:animEffect transition="in" filter="blinds(horizontal)">
                                      <p:cBhvr>
                                        <p:cTn id="115" dur="500"/>
                                        <p:tgtEl>
                                          <p:spTgt spid="82"/>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mph" presetSubtype="2" fill="hold" nodeType="clickEffect">
                                  <p:stCondLst>
                                    <p:cond delay="0"/>
                                  </p:stCondLst>
                                  <p:childTnLst>
                                    <p:animClr clrSpc="rgb" dir="cw">
                                      <p:cBhvr>
                                        <p:cTn id="119" dur="500" fill="hold"/>
                                        <p:tgtEl>
                                          <p:spTgt spid="68"/>
                                        </p:tgtEl>
                                        <p:attrNameLst>
                                          <p:attrName>fillcolor</p:attrName>
                                        </p:attrNameLst>
                                      </p:cBhvr>
                                      <p:to>
                                        <a:schemeClr val="bg1"/>
                                      </p:to>
                                    </p:animClr>
                                    <p:set>
                                      <p:cBhvr>
                                        <p:cTn id="120" dur="500" fill="hold"/>
                                        <p:tgtEl>
                                          <p:spTgt spid="68"/>
                                        </p:tgtEl>
                                        <p:attrNameLst>
                                          <p:attrName>fill.type</p:attrName>
                                        </p:attrNameLst>
                                      </p:cBhvr>
                                      <p:to>
                                        <p:strVal val="solid"/>
                                      </p:to>
                                    </p:set>
                                    <p:set>
                                      <p:cBhvr>
                                        <p:cTn id="121" dur="500" fill="hold"/>
                                        <p:tgtEl>
                                          <p:spTgt spid="68"/>
                                        </p:tgtEl>
                                        <p:attrNameLst>
                                          <p:attrName>fill.on</p:attrName>
                                        </p:attrNameLst>
                                      </p:cBhvr>
                                      <p:to>
                                        <p:strVal val="true"/>
                                      </p:to>
                                    </p:set>
                                  </p:childTnLst>
                                </p:cTn>
                              </p:par>
                              <p:par>
                                <p:cTn id="122" presetID="1" presetClass="emph" presetSubtype="2" fill="hold" nodeType="withEffect">
                                  <p:stCondLst>
                                    <p:cond delay="0"/>
                                  </p:stCondLst>
                                  <p:childTnLst>
                                    <p:animClr clrSpc="rgb" dir="cw">
                                      <p:cBhvr>
                                        <p:cTn id="123" dur="500" fill="hold"/>
                                        <p:tgtEl>
                                          <p:spTgt spid="50"/>
                                        </p:tgtEl>
                                        <p:attrNameLst>
                                          <p:attrName>fillcolor</p:attrName>
                                        </p:attrNameLst>
                                      </p:cBhvr>
                                      <p:to>
                                        <a:schemeClr val="bg1"/>
                                      </p:to>
                                    </p:animClr>
                                    <p:set>
                                      <p:cBhvr>
                                        <p:cTn id="124" dur="500" fill="hold"/>
                                        <p:tgtEl>
                                          <p:spTgt spid="50"/>
                                        </p:tgtEl>
                                        <p:attrNameLst>
                                          <p:attrName>fill.type</p:attrName>
                                        </p:attrNameLst>
                                      </p:cBhvr>
                                      <p:to>
                                        <p:strVal val="solid"/>
                                      </p:to>
                                    </p:set>
                                    <p:set>
                                      <p:cBhvr>
                                        <p:cTn id="125" dur="500" fill="hold"/>
                                        <p:tgtEl>
                                          <p:spTgt spid="50"/>
                                        </p:tgtEl>
                                        <p:attrNameLst>
                                          <p:attrName>fill.on</p:attrName>
                                        </p:attrNameLst>
                                      </p:cBhvr>
                                      <p:to>
                                        <p:strVal val="true"/>
                                      </p:to>
                                    </p:set>
                                  </p:childTnLst>
                                </p:cTn>
                              </p:par>
                              <p:par>
                                <p:cTn id="126" presetID="1" presetClass="emph" presetSubtype="2" fill="hold" nodeType="withEffect">
                                  <p:stCondLst>
                                    <p:cond delay="0"/>
                                  </p:stCondLst>
                                  <p:childTnLst>
                                    <p:animClr clrSpc="rgb" dir="cw">
                                      <p:cBhvr>
                                        <p:cTn id="127" dur="500" fill="hold"/>
                                        <p:tgtEl>
                                          <p:spTgt spid="52"/>
                                        </p:tgtEl>
                                        <p:attrNameLst>
                                          <p:attrName>fillcolor</p:attrName>
                                        </p:attrNameLst>
                                      </p:cBhvr>
                                      <p:to>
                                        <a:schemeClr val="bg1"/>
                                      </p:to>
                                    </p:animClr>
                                    <p:set>
                                      <p:cBhvr>
                                        <p:cTn id="128" dur="500" fill="hold"/>
                                        <p:tgtEl>
                                          <p:spTgt spid="52"/>
                                        </p:tgtEl>
                                        <p:attrNameLst>
                                          <p:attrName>fill.type</p:attrName>
                                        </p:attrNameLst>
                                      </p:cBhvr>
                                      <p:to>
                                        <p:strVal val="solid"/>
                                      </p:to>
                                    </p:set>
                                    <p:set>
                                      <p:cBhvr>
                                        <p:cTn id="129" dur="500" fill="hold"/>
                                        <p:tgtEl>
                                          <p:spTgt spid="5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47" grpId="0"/>
      <p:bldP spid="57" grpId="0"/>
      <p:bldP spid="58" grpId="0"/>
      <p:bldP spid="59" grpId="0"/>
      <p:bldP spid="60" grpId="0"/>
      <p:bldP spid="71" grpId="0"/>
      <p:bldP spid="72" grpId="0" animBg="1"/>
      <p:bldP spid="73" grpId="0"/>
      <p:bldP spid="74" grpId="0" animBg="1"/>
      <p:bldP spid="75" grpId="0" animBg="1"/>
      <p:bldP spid="76" grpId="0" animBg="1"/>
      <p:bldP spid="77" grpId="0" animBg="1"/>
      <p:bldP spid="79" grpId="0"/>
      <p:bldP spid="80" grpId="0"/>
      <p:bldP spid="81" grpId="0"/>
      <p:bldP spid="8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4648200" y="1905000"/>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5257800"/>
          </a:xfrm>
        </p:spPr>
        <p:txBody>
          <a:bodyPr>
            <a:normAutofit/>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 light elastic spring, of natural length 0.5m and modulus of elasticity 10N, has one end attached to a point A on a rough horizontal plane. The other end is attached to a particle P of mass 0.8kg. The coefficient of friction between the particle and the plane is 0.4. The particle initially lies on the plane with AP = 0.5m and is then projected with speed 2ms</a:t>
            </a:r>
            <a:r>
              <a:rPr lang="en-GB" sz="1400" baseline="30000" dirty="0">
                <a:latin typeface="Comic Sans MS" pitchFamily="66" charset="0"/>
              </a:rPr>
              <a:t>-1</a:t>
            </a:r>
            <a:r>
              <a:rPr lang="en-GB" sz="1400" dirty="0">
                <a:latin typeface="Comic Sans MS" pitchFamily="66" charset="0"/>
              </a:rPr>
              <a:t> away from A, along the plane. Find the distance travelled by P before it first comes to rest.</a:t>
            </a:r>
          </a:p>
          <a:p>
            <a:pPr marL="0" indent="0" algn="ctr">
              <a:buNone/>
            </a:pPr>
            <a:endParaRPr lang="en-GB" sz="1400" dirty="0">
              <a:latin typeface="Comic Sans MS" pitchFamily="66" charset="0"/>
            </a:endParaRP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596788" y="275229"/>
                <a:ext cx="914399"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𝑃𝐸</m:t>
                      </m:r>
                      <m:r>
                        <a:rPr lang="en-GB" sz="1200" b="0" i="1" smtClean="0">
                          <a:latin typeface="Cambria Math"/>
                        </a:rPr>
                        <m:t>=</m:t>
                      </m:r>
                      <m:r>
                        <a:rPr lang="en-GB" sz="1200" b="0" i="1" smtClean="0">
                          <a:latin typeface="Cambria Math"/>
                        </a:rPr>
                        <m:t>𝑚𝑔h</m:t>
                      </m:r>
                    </m:oMath>
                  </m:oMathPara>
                </a14:m>
                <a:endParaRPr lang="en-GB" sz="1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596788" y="275229"/>
                <a:ext cx="914399" cy="276999"/>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p:sp>
        <p:nvSpPr>
          <p:cNvPr id="13" name="TextBox 12"/>
          <p:cNvSpPr txBox="1"/>
          <p:nvPr/>
        </p:nvSpPr>
        <p:spPr>
          <a:xfrm>
            <a:off x="4267200" y="1752600"/>
            <a:ext cx="327334" cy="307777"/>
          </a:xfrm>
          <a:prstGeom prst="rect">
            <a:avLst/>
          </a:prstGeom>
          <a:noFill/>
        </p:spPr>
        <p:txBody>
          <a:bodyPr wrap="none" rtlCol="0">
            <a:spAutoFit/>
          </a:bodyPr>
          <a:lstStyle/>
          <a:p>
            <a:pPr algn="ctr"/>
            <a:r>
              <a:rPr lang="en-GB" sz="1400" dirty="0">
                <a:latin typeface="Comic Sans MS" panose="030F0702030302020204" pitchFamily="66" charset="0"/>
              </a:rPr>
              <a:t>A</a:t>
            </a:r>
          </a:p>
        </p:txBody>
      </p:sp>
      <p:grpSp>
        <p:nvGrpSpPr>
          <p:cNvPr id="14" name="Group 13"/>
          <p:cNvGrpSpPr/>
          <p:nvPr/>
        </p:nvGrpSpPr>
        <p:grpSpPr>
          <a:xfrm>
            <a:off x="4572000" y="1828800"/>
            <a:ext cx="152400" cy="152400"/>
            <a:chOff x="6934200" y="4267200"/>
            <a:chExt cx="152400" cy="152400"/>
          </a:xfrm>
        </p:grpSpPr>
        <p:cxnSp>
          <p:nvCxnSpPr>
            <p:cNvPr id="15" name="Straight Connector 14"/>
            <p:cNvCxnSpPr/>
            <p:nvPr/>
          </p:nvCxnSpPr>
          <p:spPr>
            <a:xfrm>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934200" y="42672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p:cNvCxnSpPr/>
          <p:nvPr/>
        </p:nvCxnSpPr>
        <p:spPr>
          <a:xfrm>
            <a:off x="5943600" y="1905000"/>
            <a:ext cx="1295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648200" y="2819400"/>
            <a:ext cx="1295400"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29200" y="2819400"/>
            <a:ext cx="587020" cy="307777"/>
          </a:xfrm>
          <a:prstGeom prst="rect">
            <a:avLst/>
          </a:prstGeom>
          <a:noFill/>
        </p:spPr>
        <p:txBody>
          <a:bodyPr wrap="none" rtlCol="0">
            <a:spAutoFit/>
          </a:bodyPr>
          <a:lstStyle/>
          <a:p>
            <a:r>
              <a:rPr lang="en-GB" sz="1400" dirty="0">
                <a:latin typeface="Comic Sans MS" panose="030F0702030302020204" pitchFamily="66" charset="0"/>
              </a:rPr>
              <a:t>0.5m</a:t>
            </a:r>
          </a:p>
        </p:txBody>
      </p:sp>
      <p:sp>
        <p:nvSpPr>
          <p:cNvPr id="32" name="TextBox 31"/>
          <p:cNvSpPr txBox="1"/>
          <p:nvPr/>
        </p:nvSpPr>
        <p:spPr>
          <a:xfrm>
            <a:off x="5638800" y="3124200"/>
            <a:ext cx="625492" cy="307777"/>
          </a:xfrm>
          <a:prstGeom prst="rect">
            <a:avLst/>
          </a:prstGeom>
          <a:noFill/>
        </p:spPr>
        <p:txBody>
          <a:bodyPr wrap="none" rtlCol="0">
            <a:spAutoFit/>
          </a:bodyPr>
          <a:lstStyle/>
          <a:p>
            <a:r>
              <a:rPr lang="en-GB" sz="1400" dirty="0">
                <a:latin typeface="Comic Sans MS" panose="030F0702030302020204" pitchFamily="66" charset="0"/>
              </a:rPr>
              <a:t>2ms</a:t>
            </a:r>
            <a:r>
              <a:rPr lang="en-GB" sz="1400" baseline="30000" dirty="0">
                <a:latin typeface="Comic Sans MS" panose="030F0702030302020204" pitchFamily="66" charset="0"/>
              </a:rPr>
              <a:t>-1</a:t>
            </a:r>
          </a:p>
        </p:txBody>
      </p:sp>
      <p:cxnSp>
        <p:nvCxnSpPr>
          <p:cNvPr id="33" name="Straight Arrow Connector 32"/>
          <p:cNvCxnSpPr/>
          <p:nvPr/>
        </p:nvCxnSpPr>
        <p:spPr>
          <a:xfrm>
            <a:off x="5791200" y="31242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1628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6934200" y="3124200"/>
            <a:ext cx="625492" cy="307777"/>
          </a:xfrm>
          <a:prstGeom prst="rect">
            <a:avLst/>
          </a:prstGeom>
          <a:noFill/>
        </p:spPr>
        <p:txBody>
          <a:bodyPr wrap="none" rtlCol="0">
            <a:spAutoFit/>
          </a:bodyPr>
          <a:lstStyle/>
          <a:p>
            <a:r>
              <a:rPr lang="en-GB" sz="1400" dirty="0">
                <a:latin typeface="Comic Sans MS" panose="030F0702030302020204" pitchFamily="66" charset="0"/>
              </a:rPr>
              <a:t>0ms</a:t>
            </a:r>
            <a:r>
              <a:rPr lang="en-GB" sz="1400" baseline="30000" dirty="0">
                <a:latin typeface="Comic Sans MS" panose="030F0702030302020204" pitchFamily="66" charset="0"/>
              </a:rPr>
              <a:t>-1</a:t>
            </a:r>
          </a:p>
        </p:txBody>
      </p:sp>
      <p:cxnSp>
        <p:nvCxnSpPr>
          <p:cNvPr id="37" name="Straight Arrow Connector 36"/>
          <p:cNvCxnSpPr/>
          <p:nvPr/>
        </p:nvCxnSpPr>
        <p:spPr>
          <a:xfrm>
            <a:off x="7086600" y="31242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943600" y="2819400"/>
            <a:ext cx="1295400" cy="0"/>
          </a:xfrm>
          <a:prstGeom prst="straightConnector1">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77000" y="2819400"/>
            <a:ext cx="290464" cy="307777"/>
          </a:xfrm>
          <a:prstGeom prst="rect">
            <a:avLst/>
          </a:prstGeom>
          <a:noFill/>
        </p:spPr>
        <p:txBody>
          <a:bodyPr wrap="none" rtlCol="0">
            <a:spAutoFit/>
          </a:bodyPr>
          <a:lstStyle/>
          <a:p>
            <a:r>
              <a:rPr lang="en-GB" sz="1400" dirty="0">
                <a:latin typeface="Comic Sans MS" panose="030F0702030302020204" pitchFamily="66" charset="0"/>
              </a:rPr>
              <a:t>x</a:t>
            </a:r>
          </a:p>
        </p:txBody>
      </p:sp>
      <p:cxnSp>
        <p:nvCxnSpPr>
          <p:cNvPr id="40" name="Straight Arrow Connector 39"/>
          <p:cNvCxnSpPr/>
          <p:nvPr/>
        </p:nvCxnSpPr>
        <p:spPr>
          <a:xfrm>
            <a:off x="4648200" y="1981200"/>
            <a:ext cx="2819400" cy="0"/>
          </a:xfrm>
          <a:prstGeom prst="straightConnector1">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648200" y="1752600"/>
            <a:ext cx="0" cy="228600"/>
          </a:xfrm>
          <a:prstGeom prst="straightConnector1">
            <a:avLst/>
          </a:prstGeom>
          <a:ln w="12700">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943600" y="19812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5943600" y="15240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867400" y="18288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p:cNvSpPr txBox="1"/>
          <p:nvPr/>
        </p:nvSpPr>
        <p:spPr>
          <a:xfrm>
            <a:off x="5715000" y="2362200"/>
            <a:ext cx="542136" cy="307777"/>
          </a:xfrm>
          <a:prstGeom prst="rect">
            <a:avLst/>
          </a:prstGeom>
          <a:noFill/>
        </p:spPr>
        <p:txBody>
          <a:bodyPr wrap="none" rtlCol="0">
            <a:spAutoFit/>
          </a:bodyPr>
          <a:lstStyle/>
          <a:p>
            <a:r>
              <a:rPr lang="en-GB" sz="1400" dirty="0">
                <a:latin typeface="Comic Sans MS" panose="030F0702030302020204" pitchFamily="66" charset="0"/>
              </a:rPr>
              <a:t>0.8g</a:t>
            </a:r>
          </a:p>
        </p:txBody>
      </p:sp>
      <p:sp>
        <p:nvSpPr>
          <p:cNvPr id="54" name="TextBox 53"/>
          <p:cNvSpPr txBox="1"/>
          <p:nvPr/>
        </p:nvSpPr>
        <p:spPr>
          <a:xfrm>
            <a:off x="5715000" y="1219200"/>
            <a:ext cx="542136" cy="307777"/>
          </a:xfrm>
          <a:prstGeom prst="rect">
            <a:avLst/>
          </a:prstGeom>
          <a:noFill/>
        </p:spPr>
        <p:txBody>
          <a:bodyPr wrap="none" rtlCol="0">
            <a:spAutoFit/>
          </a:bodyPr>
          <a:lstStyle/>
          <a:p>
            <a:r>
              <a:rPr lang="en-GB" sz="1400" dirty="0">
                <a:latin typeface="Comic Sans MS" panose="030F0702030302020204" pitchFamily="66" charset="0"/>
              </a:rPr>
              <a:t>0.8g</a:t>
            </a:r>
          </a:p>
        </p:txBody>
      </p:sp>
      <p:cxnSp>
        <p:nvCxnSpPr>
          <p:cNvPr id="61" name="Straight Connector 60"/>
          <p:cNvCxnSpPr/>
          <p:nvPr/>
        </p:nvCxnSpPr>
        <p:spPr>
          <a:xfrm flipH="1">
            <a:off x="7467600" y="1905000"/>
            <a:ext cx="457200"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924800" y="1752600"/>
            <a:ext cx="651140" cy="307777"/>
          </a:xfrm>
          <a:prstGeom prst="rect">
            <a:avLst/>
          </a:prstGeom>
          <a:noFill/>
        </p:spPr>
        <p:txBody>
          <a:bodyPr wrap="none" rtlCol="0">
            <a:spAutoFit/>
          </a:bodyPr>
          <a:lstStyle/>
          <a:p>
            <a:r>
              <a:rPr lang="en-GB" sz="1400" dirty="0">
                <a:latin typeface="Comic Sans MS" panose="030F0702030302020204" pitchFamily="66" charset="0"/>
              </a:rPr>
              <a:t>0.32g</a:t>
            </a:r>
            <a:endParaRPr lang="en-GB" sz="1400" baseline="-25000"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56" name="TextBox 55"/>
              <p:cNvSpPr txBox="1"/>
              <p:nvPr/>
            </p:nvSpPr>
            <p:spPr>
              <a:xfrm>
                <a:off x="5320145" y="3786248"/>
                <a:ext cx="2149434"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10</m:t>
                      </m:r>
                      <m:sSup>
                        <m:sSupPr>
                          <m:ctrlPr>
                            <a:rPr lang="en-GB" sz="1400" b="0" i="1" smtClean="0">
                              <a:latin typeface="Cambria Math" panose="02040503050406030204" pitchFamily="18" charset="0"/>
                            </a:rPr>
                          </m:ctrlPr>
                        </m:sSupPr>
                        <m:e>
                          <m:r>
                            <a:rPr lang="en-GB" sz="1400" b="0" i="1" smtClean="0">
                              <a:latin typeface="Cambria Math"/>
                            </a:rPr>
                            <m:t>𝑥</m:t>
                          </m:r>
                        </m:e>
                        <m:sup>
                          <m:r>
                            <a:rPr lang="en-GB" sz="1400" b="0" i="1" smtClean="0">
                              <a:latin typeface="Cambria Math"/>
                            </a:rPr>
                            <m:t>2</m:t>
                          </m:r>
                        </m:sup>
                      </m:sSup>
                      <m:r>
                        <a:rPr lang="en-GB" sz="1400" b="0" i="1" smtClean="0">
                          <a:latin typeface="Cambria Math"/>
                        </a:rPr>
                        <m:t>+3.136</m:t>
                      </m:r>
                      <m:r>
                        <a:rPr lang="en-GB" sz="1400" b="0" i="1" smtClean="0">
                          <a:latin typeface="Cambria Math"/>
                        </a:rPr>
                        <m:t>𝑥</m:t>
                      </m:r>
                      <m:r>
                        <a:rPr lang="en-GB" sz="1400" b="0" i="1" smtClean="0">
                          <a:latin typeface="Cambria Math"/>
                        </a:rPr>
                        <m:t>−1.6=0</m:t>
                      </m:r>
                    </m:oMath>
                  </m:oMathPara>
                </a14:m>
                <a:endParaRPr lang="en-GB" sz="1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320145" y="3786248"/>
                <a:ext cx="2149434" cy="307777"/>
              </a:xfrm>
              <a:prstGeom prst="rect">
                <a:avLst/>
              </a:prstGeom>
              <a:blipFill rotWithShape="1">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4286991" y="4328555"/>
                <a:ext cx="1583767" cy="4875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m:t>
                          </m:r>
                          <m:r>
                            <a:rPr lang="en-GB" sz="1200" b="0" i="1" smtClean="0">
                              <a:latin typeface="Cambria Math"/>
                            </a:rPr>
                            <m:t>𝑏</m:t>
                          </m:r>
                          <m:r>
                            <a:rPr lang="en-GB" sz="1200" b="0" i="1" smtClean="0">
                              <a:latin typeface="Cambria Math"/>
                              <a:ea typeface="Cambria Math"/>
                            </a:rPr>
                            <m:t>±</m:t>
                          </m:r>
                          <m:rad>
                            <m:radPr>
                              <m:degHide m:val="on"/>
                              <m:ctrlPr>
                                <a:rPr lang="en-GB" sz="1200" b="0" i="1" smtClean="0">
                                  <a:latin typeface="Cambria Math" panose="02040503050406030204" pitchFamily="18" charset="0"/>
                                  <a:ea typeface="Cambria Math"/>
                                </a:rPr>
                              </m:ctrlPr>
                            </m:radPr>
                            <m:deg/>
                            <m:e>
                              <m:sSup>
                                <m:sSupPr>
                                  <m:ctrlPr>
                                    <a:rPr lang="en-GB" sz="1200" b="0" i="1" smtClean="0">
                                      <a:latin typeface="Cambria Math" panose="02040503050406030204" pitchFamily="18" charset="0"/>
                                      <a:ea typeface="Cambria Math"/>
                                    </a:rPr>
                                  </m:ctrlPr>
                                </m:sSupPr>
                                <m:e>
                                  <m:r>
                                    <a:rPr lang="en-GB" sz="1200" b="0" i="1" smtClean="0">
                                      <a:latin typeface="Cambria Math"/>
                                      <a:ea typeface="Cambria Math"/>
                                    </a:rPr>
                                    <m:t>𝑏</m:t>
                                  </m:r>
                                </m:e>
                                <m:sup>
                                  <m:r>
                                    <a:rPr lang="en-GB" sz="1200" b="0" i="1" smtClean="0">
                                      <a:latin typeface="Cambria Math"/>
                                      <a:ea typeface="Cambria Math"/>
                                    </a:rPr>
                                    <m:t>2</m:t>
                                  </m:r>
                                </m:sup>
                              </m:sSup>
                              <m:r>
                                <a:rPr lang="en-GB" sz="1200" b="0" i="1" smtClean="0">
                                  <a:latin typeface="Cambria Math"/>
                                  <a:ea typeface="Cambria Math"/>
                                </a:rPr>
                                <m:t>−4</m:t>
                              </m:r>
                              <m:r>
                                <a:rPr lang="en-GB" sz="1200" b="0" i="1" smtClean="0">
                                  <a:latin typeface="Cambria Math"/>
                                  <a:ea typeface="Cambria Math"/>
                                </a:rPr>
                                <m:t>𝑎𝑐</m:t>
                              </m:r>
                            </m:e>
                          </m:rad>
                        </m:num>
                        <m:den>
                          <m:r>
                            <a:rPr lang="en-GB" sz="1200" b="0" i="1" smtClean="0">
                              <a:latin typeface="Cambria Math"/>
                            </a:rPr>
                            <m:t>2</m:t>
                          </m:r>
                          <m:r>
                            <a:rPr lang="en-GB" sz="1200" b="0" i="1" smtClean="0">
                              <a:latin typeface="Cambria Math"/>
                            </a:rPr>
                            <m:t>𝑎</m:t>
                          </m:r>
                        </m:den>
                      </m:f>
                    </m:oMath>
                  </m:oMathPara>
                </a14:m>
                <a:endParaRPr lang="en-GB" sz="1200" dirty="0"/>
              </a:p>
            </p:txBody>
          </p:sp>
        </mc:Choice>
        <mc:Fallback xmlns="">
          <p:sp>
            <p:nvSpPr>
              <p:cNvPr id="62" name="TextBox 61"/>
              <p:cNvSpPr txBox="1">
                <a:spLocks noRot="1" noChangeAspect="1" noMove="1" noResize="1" noEditPoints="1" noAdjustHandles="1" noChangeArrowheads="1" noChangeShapeType="1" noTextEdit="1"/>
              </p:cNvSpPr>
              <p:nvPr/>
            </p:nvSpPr>
            <p:spPr>
              <a:xfrm>
                <a:off x="4286991" y="4328555"/>
                <a:ext cx="1583767" cy="487506"/>
              </a:xfrm>
              <a:prstGeom prst="rect">
                <a:avLst/>
              </a:prstGeom>
              <a:blipFill rotWithShape="1">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285012" y="4908467"/>
                <a:ext cx="2842766" cy="5254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𝑥</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−3.136</m:t>
                          </m:r>
                          <m:r>
                            <a:rPr lang="en-GB" sz="1200" b="0" i="1" smtClean="0">
                              <a:latin typeface="Cambria Math"/>
                              <a:ea typeface="Cambria Math"/>
                            </a:rPr>
                            <m:t>±</m:t>
                          </m:r>
                          <m:rad>
                            <m:radPr>
                              <m:degHide m:val="on"/>
                              <m:ctrlPr>
                                <a:rPr lang="en-GB" sz="1200" b="0" i="1" smtClean="0">
                                  <a:latin typeface="Cambria Math" panose="02040503050406030204" pitchFamily="18" charset="0"/>
                                  <a:ea typeface="Cambria Math"/>
                                </a:rPr>
                              </m:ctrlPr>
                            </m:radPr>
                            <m:deg/>
                            <m:e>
                              <m:sSup>
                                <m:sSupPr>
                                  <m:ctrlPr>
                                    <a:rPr lang="en-GB" sz="1200" b="0" i="1" smtClean="0">
                                      <a:latin typeface="Cambria Math" panose="02040503050406030204" pitchFamily="18" charset="0"/>
                                      <a:ea typeface="Cambria Math"/>
                                    </a:rPr>
                                  </m:ctrlPr>
                                </m:sSupPr>
                                <m:e>
                                  <m:r>
                                    <a:rPr lang="en-GB" sz="1200" b="0" i="1" smtClean="0">
                                      <a:latin typeface="Cambria Math"/>
                                      <a:ea typeface="Cambria Math"/>
                                    </a:rPr>
                                    <m:t>(3.136)</m:t>
                                  </m:r>
                                </m:e>
                                <m:sup>
                                  <m:r>
                                    <a:rPr lang="en-GB" sz="1200" b="0" i="1" smtClean="0">
                                      <a:latin typeface="Cambria Math"/>
                                      <a:ea typeface="Cambria Math"/>
                                    </a:rPr>
                                    <m:t>2</m:t>
                                  </m:r>
                                </m:sup>
                              </m:sSup>
                              <m:r>
                                <a:rPr lang="en-GB" sz="1200" b="0" i="1" smtClean="0">
                                  <a:latin typeface="Cambria Math"/>
                                  <a:ea typeface="Cambria Math"/>
                                </a:rPr>
                                <m:t>− 4(10)(−1.6)</m:t>
                              </m:r>
                            </m:e>
                          </m:rad>
                        </m:num>
                        <m:den>
                          <m:r>
                            <a:rPr lang="en-GB" sz="1200" b="0" i="1" smtClean="0">
                              <a:latin typeface="Cambria Math"/>
                            </a:rPr>
                            <m:t>2(10)</m:t>
                          </m:r>
                        </m:den>
                      </m:f>
                    </m:oMath>
                  </m:oMathPara>
                </a14:m>
                <a:endParaRPr lang="en-GB" sz="1200" dirty="0"/>
              </a:p>
            </p:txBody>
          </p:sp>
        </mc:Choice>
        <mc:Fallback xmlns="">
          <p:sp>
            <p:nvSpPr>
              <p:cNvPr id="63" name="TextBox 62"/>
              <p:cNvSpPr txBox="1">
                <a:spLocks noRot="1" noChangeAspect="1" noMove="1" noResize="1" noEditPoints="1" noAdjustHandles="1" noChangeArrowheads="1" noChangeShapeType="1" noTextEdit="1"/>
              </p:cNvSpPr>
              <p:nvPr/>
            </p:nvSpPr>
            <p:spPr>
              <a:xfrm>
                <a:off x="4285012" y="4908467"/>
                <a:ext cx="2842766" cy="525400"/>
              </a:xfrm>
              <a:prstGeom prst="rect">
                <a:avLst/>
              </a:prstGeom>
              <a:blipFill rotWithShape="1">
                <a:blip r:embed="rId12"/>
                <a:stretch>
                  <a:fillRect b="-58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4330534" y="5595257"/>
                <a:ext cx="174605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𝑥</m:t>
                      </m:r>
                      <m:r>
                        <a:rPr lang="en-GB" sz="1200" b="0" i="1" smtClean="0">
                          <a:latin typeface="Cambria Math"/>
                        </a:rPr>
                        <m:t>=0.2728 </m:t>
                      </m:r>
                      <m:r>
                        <a:rPr lang="en-GB" sz="1200" b="0" i="1" smtClean="0">
                          <a:latin typeface="Cambria Math"/>
                        </a:rPr>
                        <m:t>𝑜𝑟</m:t>
                      </m:r>
                      <m:r>
                        <a:rPr lang="en-GB" sz="1200" b="0" i="1" smtClean="0">
                          <a:latin typeface="Cambria Math"/>
                        </a:rPr>
                        <m:t> −0.586</m:t>
                      </m:r>
                    </m:oMath>
                  </m:oMathPara>
                </a14:m>
                <a:endParaRPr lang="en-GB" sz="1200" dirty="0"/>
              </a:p>
            </p:txBody>
          </p:sp>
        </mc:Choice>
        <mc:Fallback xmlns="">
          <p:sp>
            <p:nvSpPr>
              <p:cNvPr id="64" name="TextBox 63"/>
              <p:cNvSpPr txBox="1">
                <a:spLocks noRot="1" noChangeAspect="1" noMove="1" noResize="1" noEditPoints="1" noAdjustHandles="1" noChangeArrowheads="1" noChangeShapeType="1" noTextEdit="1"/>
              </p:cNvSpPr>
              <p:nvPr/>
            </p:nvSpPr>
            <p:spPr>
              <a:xfrm>
                <a:off x="4330534" y="5595257"/>
                <a:ext cx="1746055" cy="276999"/>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2514600" y="6172200"/>
                <a:ext cx="36209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𝐷𝑖𝑠𝑡𝑎𝑛𝑐𝑒</m:t>
                      </m:r>
                      <m:r>
                        <a:rPr lang="en-GB" sz="1200" b="0" i="1" smtClean="0">
                          <a:latin typeface="Cambria Math"/>
                        </a:rPr>
                        <m:t> </m:t>
                      </m:r>
                      <m:r>
                        <a:rPr lang="en-GB" sz="1200" b="0" i="1" smtClean="0">
                          <a:latin typeface="Cambria Math"/>
                        </a:rPr>
                        <m:t>𝑃</m:t>
                      </m:r>
                      <m:r>
                        <a:rPr lang="en-GB" sz="1200" b="0" i="1" smtClean="0">
                          <a:latin typeface="Cambria Math"/>
                        </a:rPr>
                        <m:t> </m:t>
                      </m:r>
                      <m:r>
                        <a:rPr lang="en-GB" sz="1200" b="0" i="1" smtClean="0">
                          <a:latin typeface="Cambria Math"/>
                        </a:rPr>
                        <m:t>𝑚𝑜𝑣𝑒𝑠</m:t>
                      </m:r>
                      <m:r>
                        <a:rPr lang="en-GB" sz="1200" b="0" i="1" smtClean="0">
                          <a:latin typeface="Cambria Math"/>
                        </a:rPr>
                        <m:t> </m:t>
                      </m:r>
                      <m:r>
                        <a:rPr lang="en-GB" sz="1200" b="0" i="1" smtClean="0">
                          <a:latin typeface="Cambria Math"/>
                        </a:rPr>
                        <m:t>𝑏𝑒𝑓𝑜𝑟𝑒</m:t>
                      </m:r>
                      <m:r>
                        <a:rPr lang="en-GB" sz="1200" b="0" i="1" smtClean="0">
                          <a:latin typeface="Cambria Math"/>
                        </a:rPr>
                        <m:t> </m:t>
                      </m:r>
                      <m:r>
                        <a:rPr lang="en-GB" sz="1200" b="0" i="1" smtClean="0">
                          <a:latin typeface="Cambria Math"/>
                        </a:rPr>
                        <m:t>𝑐𝑜𝑚𝑖𝑛𝑔</m:t>
                      </m:r>
                      <m:r>
                        <a:rPr lang="en-GB" sz="1200" b="0" i="1" smtClean="0">
                          <a:latin typeface="Cambria Math"/>
                        </a:rPr>
                        <m:t> </m:t>
                      </m:r>
                      <m:r>
                        <a:rPr lang="en-GB" sz="1200" b="0" i="1" smtClean="0">
                          <a:latin typeface="Cambria Math"/>
                        </a:rPr>
                        <m:t>𝑡𝑜</m:t>
                      </m:r>
                      <m:r>
                        <a:rPr lang="en-GB" sz="1200" b="0" i="1" smtClean="0">
                          <a:latin typeface="Cambria Math"/>
                        </a:rPr>
                        <m:t> </m:t>
                      </m:r>
                      <m:r>
                        <a:rPr lang="en-GB" sz="1200" b="0" i="1" smtClean="0">
                          <a:latin typeface="Cambria Math"/>
                        </a:rPr>
                        <m:t>𝑟𝑒𝑠𝑡</m:t>
                      </m:r>
                      <m:r>
                        <a:rPr lang="en-GB" sz="1200" b="0" i="1" smtClean="0">
                          <a:latin typeface="Cambria Math"/>
                        </a:rPr>
                        <m:t>=0.27</m:t>
                      </m:r>
                      <m:r>
                        <a:rPr lang="en-GB" sz="1200" b="0" i="1" smtClean="0">
                          <a:latin typeface="Cambria Math"/>
                        </a:rPr>
                        <m:t>𝑚</m:t>
                      </m:r>
                    </m:oMath>
                  </m:oMathPara>
                </a14:m>
                <a:endParaRPr lang="en-GB" sz="1200" dirty="0"/>
              </a:p>
            </p:txBody>
          </p:sp>
        </mc:Choice>
        <mc:Fallback xmlns="">
          <p:sp>
            <p:nvSpPr>
              <p:cNvPr id="65" name="TextBox 64"/>
              <p:cNvSpPr txBox="1">
                <a:spLocks noRot="1" noChangeAspect="1" noMove="1" noResize="1" noEditPoints="1" noAdjustHandles="1" noChangeArrowheads="1" noChangeShapeType="1" noTextEdit="1"/>
              </p:cNvSpPr>
              <p:nvPr/>
            </p:nvSpPr>
            <p:spPr>
              <a:xfrm>
                <a:off x="2514600" y="6172200"/>
                <a:ext cx="3620991" cy="276999"/>
              </a:xfrm>
              <a:prstGeom prst="rect">
                <a:avLst/>
              </a:prstGeom>
              <a:blipFill rotWithShape="1">
                <a:blip r:embed="rId14"/>
                <a:stretch>
                  <a:fillRect b="-2222"/>
                </a:stretch>
              </a:blipFill>
            </p:spPr>
            <p:txBody>
              <a:bodyPr/>
              <a:lstStyle/>
              <a:p>
                <a:r>
                  <a:rPr lang="en-GB">
                    <a:noFill/>
                  </a:rPr>
                  <a:t> </a:t>
                </a:r>
              </a:p>
            </p:txBody>
          </p:sp>
        </mc:Fallback>
      </mc:AlternateContent>
      <p:sp>
        <p:nvSpPr>
          <p:cNvPr id="66" name="TextBox 65"/>
          <p:cNvSpPr txBox="1"/>
          <p:nvPr/>
        </p:nvSpPr>
        <p:spPr>
          <a:xfrm>
            <a:off x="7230773" y="4648200"/>
            <a:ext cx="190005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Sub in a = 10, b = 3.136 and c = -1.6</a:t>
            </a:r>
            <a:endParaRPr lang="en-GB" sz="1200" baseline="30000" dirty="0">
              <a:solidFill>
                <a:srgbClr val="FF0000"/>
              </a:solidFill>
              <a:latin typeface="Comic Sans MS" panose="030F0702030302020204" pitchFamily="66" charset="0"/>
            </a:endParaRPr>
          </a:p>
        </p:txBody>
      </p:sp>
      <p:sp>
        <p:nvSpPr>
          <p:cNvPr id="67" name="Arc 66"/>
          <p:cNvSpPr/>
          <p:nvPr/>
        </p:nvSpPr>
        <p:spPr>
          <a:xfrm>
            <a:off x="7061550" y="4613567"/>
            <a:ext cx="240475" cy="570014"/>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3" name="Arc 82"/>
          <p:cNvSpPr/>
          <p:nvPr/>
        </p:nvSpPr>
        <p:spPr>
          <a:xfrm>
            <a:off x="7023945" y="5193479"/>
            <a:ext cx="240475" cy="570014"/>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4" name="Arc 83"/>
          <p:cNvSpPr/>
          <p:nvPr/>
        </p:nvSpPr>
        <p:spPr>
          <a:xfrm>
            <a:off x="6085115" y="5743701"/>
            <a:ext cx="240475" cy="570014"/>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5" name="TextBox 84"/>
          <p:cNvSpPr txBox="1"/>
          <p:nvPr/>
        </p:nvSpPr>
        <p:spPr>
          <a:xfrm>
            <a:off x="7264420" y="5334990"/>
            <a:ext cx="1900052" cy="276999"/>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Calculate both answers </a:t>
            </a:r>
            <a:endParaRPr lang="en-GB" sz="1200" baseline="30000" dirty="0">
              <a:solidFill>
                <a:srgbClr val="FF0000"/>
              </a:solidFill>
              <a:latin typeface="Comic Sans MS" panose="030F0702030302020204" pitchFamily="66" charset="0"/>
            </a:endParaRPr>
          </a:p>
        </p:txBody>
      </p:sp>
      <p:sp>
        <p:nvSpPr>
          <p:cNvPr id="86" name="TextBox 85"/>
          <p:cNvSpPr txBox="1"/>
          <p:nvPr/>
        </p:nvSpPr>
        <p:spPr>
          <a:xfrm>
            <a:off x="6172200" y="5867400"/>
            <a:ext cx="1642752" cy="461665"/>
          </a:xfrm>
          <a:prstGeom prst="rect">
            <a:avLst/>
          </a:prstGeom>
          <a:noFill/>
        </p:spPr>
        <p:txBody>
          <a:bodyPr wrap="square" rtlCol="0">
            <a:spAutoFit/>
          </a:bodyPr>
          <a:lstStyle/>
          <a:p>
            <a:pPr algn="ctr"/>
            <a:r>
              <a:rPr lang="en-GB" sz="1200" dirty="0">
                <a:solidFill>
                  <a:srgbClr val="FF0000"/>
                </a:solidFill>
                <a:latin typeface="Comic Sans MS" panose="030F0702030302020204" pitchFamily="66" charset="0"/>
              </a:rPr>
              <a:t>We only need the positive value</a:t>
            </a:r>
            <a:endParaRPr lang="en-GB" sz="1200" baseline="30000" dirty="0">
              <a:solidFill>
                <a:srgbClr val="FF0000"/>
              </a:solidFill>
              <a:latin typeface="Comic Sans MS" panose="030F0702030302020204" pitchFamily="66" charset="0"/>
            </a:endParaRPr>
          </a:p>
        </p:txBody>
      </p:sp>
      <p:sp>
        <p:nvSpPr>
          <p:cNvPr id="57" name="TextBox 56"/>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390703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linds(horizontal)">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blinds(horizontal)">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blinds(horizontal)">
                                      <p:cBhvr>
                                        <p:cTn id="17" dur="500"/>
                                        <p:tgtEl>
                                          <p:spTgt spid="6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blinds(horizontal)">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blinds(horizontal)">
                                      <p:cBhvr>
                                        <p:cTn id="27" dur="500"/>
                                        <p:tgtEl>
                                          <p:spTgt spid="8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blinds(horizontal)">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blinds(horizontal)">
                                      <p:cBhvr>
                                        <p:cTn id="37" dur="500"/>
                                        <p:tgtEl>
                                          <p:spTgt spid="6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blinds(horizontal)">
                                      <p:cBhvr>
                                        <p:cTn id="42" dur="500"/>
                                        <p:tgtEl>
                                          <p:spTgt spid="8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blinds(horizontal)">
                                      <p:cBhvr>
                                        <p:cTn id="47" dur="500"/>
                                        <p:tgtEl>
                                          <p:spTgt spid="8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blinds(horizontal)">
                                      <p:cBhvr>
                                        <p:cTn id="52"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65" grpId="0"/>
      <p:bldP spid="66" grpId="0"/>
      <p:bldP spid="67" grpId="0" animBg="1"/>
      <p:bldP spid="83" grpId="0" animBg="1"/>
      <p:bldP spid="84" grpId="0" animBg="1"/>
      <p:bldP spid="85" grpId="0"/>
      <p:bldP spid="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1054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string of natural length 2m and modulus of elasticity 29.4N has one end fixed. A particle of mass 4kg is attached to the other end and hangs at rest. Find the extension of the string.</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As always, draw and label diagrams!!</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We can use Hooke’s law to find the extension</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However, we need the Tension to do this</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We can find the Tension by resolving vertically, as the system is in equilibrium</a:t>
            </a:r>
            <a:endParaRPr lang="en-GB" sz="1400" dirty="0"/>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1031" name="Straight Connector 1030"/>
          <p:cNvCxnSpPr/>
          <p:nvPr/>
        </p:nvCxnSpPr>
        <p:spPr>
          <a:xfrm>
            <a:off x="5410200" y="1752600"/>
            <a:ext cx="141936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96000" y="1752600"/>
            <a:ext cx="0" cy="1447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096000" y="3244887"/>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096000" y="2743200"/>
            <a:ext cx="0" cy="38100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36" name="TextBox 1035"/>
          <p:cNvSpPr txBox="1"/>
          <p:nvPr/>
        </p:nvSpPr>
        <p:spPr>
          <a:xfrm>
            <a:off x="5943600" y="3625887"/>
            <a:ext cx="388248" cy="307777"/>
          </a:xfrm>
          <a:prstGeom prst="rect">
            <a:avLst/>
          </a:prstGeom>
          <a:noFill/>
        </p:spPr>
        <p:txBody>
          <a:bodyPr wrap="none" rtlCol="0">
            <a:spAutoFit/>
          </a:bodyPr>
          <a:lstStyle/>
          <a:p>
            <a:r>
              <a:rPr lang="en-GB" sz="1400" dirty="0">
                <a:latin typeface="Comic Sans MS" panose="030F0702030302020204" pitchFamily="66" charset="0"/>
              </a:rPr>
              <a:t>4g</a:t>
            </a:r>
          </a:p>
        </p:txBody>
      </p:sp>
      <p:sp>
        <p:nvSpPr>
          <p:cNvPr id="86" name="TextBox 85"/>
          <p:cNvSpPr txBox="1"/>
          <p:nvPr/>
        </p:nvSpPr>
        <p:spPr>
          <a:xfrm>
            <a:off x="5715000" y="26670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mc:AlternateContent xmlns:mc="http://schemas.openxmlformats.org/markup-compatibility/2006" xmlns:a14="http://schemas.microsoft.com/office/drawing/2010/main">
        <mc:Choice Requires="a14">
          <p:sp>
            <p:nvSpPr>
              <p:cNvPr id="1037" name="TextBox 1036"/>
              <p:cNvSpPr txBox="1"/>
              <p:nvPr/>
            </p:nvSpPr>
            <p:spPr>
              <a:xfrm>
                <a:off x="7620000" y="1981200"/>
                <a:ext cx="62036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𝑙</m:t>
                      </m:r>
                      <m:r>
                        <a:rPr lang="en-GB" sz="1400" b="0" i="1" smtClean="0">
                          <a:latin typeface="Cambria Math"/>
                        </a:rPr>
                        <m:t>=2</m:t>
                      </m:r>
                    </m:oMath>
                  </m:oMathPara>
                </a14:m>
                <a:endParaRPr lang="en-GB" sz="1400" dirty="0"/>
              </a:p>
            </p:txBody>
          </p:sp>
        </mc:Choice>
        <mc:Fallback xmlns="">
          <p:sp>
            <p:nvSpPr>
              <p:cNvPr id="1037" name="TextBox 1036"/>
              <p:cNvSpPr txBox="1">
                <a:spLocks noRot="1" noChangeAspect="1" noMove="1" noResize="1" noEditPoints="1" noAdjustHandles="1" noChangeArrowheads="1" noChangeShapeType="1" noTextEdit="1"/>
              </p:cNvSpPr>
              <p:nvPr/>
            </p:nvSpPr>
            <p:spPr>
              <a:xfrm>
                <a:off x="7620000" y="1981200"/>
                <a:ext cx="620363" cy="307777"/>
              </a:xfrm>
              <a:prstGeom prst="rect">
                <a:avLst/>
              </a:prstGeom>
              <a:blipFill rotWithShape="1">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7620000" y="2286000"/>
                <a:ext cx="88235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rPr>
                        <m:t>λ</m:t>
                      </m:r>
                      <m:r>
                        <a:rPr lang="en-GB" sz="1400" b="0" i="1" smtClean="0">
                          <a:latin typeface="Cambria Math"/>
                        </a:rPr>
                        <m:t>=29.4</m:t>
                      </m:r>
                    </m:oMath>
                  </m:oMathPara>
                </a14:m>
                <a:endParaRPr lang="en-GB" sz="1400" dirty="0"/>
              </a:p>
            </p:txBody>
          </p:sp>
        </mc:Choice>
        <mc:Fallback xmlns="">
          <p:sp>
            <p:nvSpPr>
              <p:cNvPr id="88" name="TextBox 87"/>
              <p:cNvSpPr txBox="1">
                <a:spLocks noRot="1" noChangeAspect="1" noMove="1" noResize="1" noEditPoints="1" noAdjustHandles="1" noChangeArrowheads="1" noChangeShapeType="1" noTextEdit="1"/>
              </p:cNvSpPr>
              <p:nvPr/>
            </p:nvSpPr>
            <p:spPr>
              <a:xfrm>
                <a:off x="7620000" y="2286000"/>
                <a:ext cx="882356" cy="307777"/>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7620000" y="2590800"/>
                <a:ext cx="62632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 ?</m:t>
                      </m:r>
                    </m:oMath>
                  </m:oMathPara>
                </a14:m>
                <a:endParaRPr lang="en-GB" sz="1400" dirty="0"/>
              </a:p>
            </p:txBody>
          </p:sp>
        </mc:Choice>
        <mc:Fallback xmlns="">
          <p:sp>
            <p:nvSpPr>
              <p:cNvPr id="89" name="TextBox 88"/>
              <p:cNvSpPr txBox="1">
                <a:spLocks noRot="1" noChangeAspect="1" noMove="1" noResize="1" noEditPoints="1" noAdjustHandles="1" noChangeArrowheads="1" noChangeShapeType="1" noTextEdit="1"/>
              </p:cNvSpPr>
              <p:nvPr/>
            </p:nvSpPr>
            <p:spPr>
              <a:xfrm>
                <a:off x="7620000" y="2590800"/>
                <a:ext cx="626325" cy="307777"/>
              </a:xfrm>
              <a:prstGeom prst="rect">
                <a:avLst/>
              </a:prstGeom>
              <a:blipFill rotWithShape="1">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7620000" y="2895600"/>
                <a:ext cx="6360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 ?</m:t>
                      </m:r>
                    </m:oMath>
                  </m:oMathPara>
                </a14:m>
                <a:endParaRPr lang="en-GB" sz="1400" dirty="0"/>
              </a:p>
            </p:txBody>
          </p:sp>
        </mc:Choice>
        <mc:Fallback xmlns="">
          <p:sp>
            <p:nvSpPr>
              <p:cNvPr id="90" name="TextBox 89"/>
              <p:cNvSpPr txBox="1">
                <a:spLocks noRot="1" noChangeAspect="1" noMove="1" noResize="1" noEditPoints="1" noAdjustHandles="1" noChangeArrowheads="1" noChangeShapeType="1" noTextEdit="1"/>
              </p:cNvSpPr>
              <p:nvPr/>
            </p:nvSpPr>
            <p:spPr>
              <a:xfrm>
                <a:off x="7620000" y="2895600"/>
                <a:ext cx="636072" cy="307777"/>
              </a:xfrm>
              <a:prstGeom prst="rect">
                <a:avLst/>
              </a:prstGeom>
              <a:blipFill rotWithShape="1">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38" name="TextBox 1037"/>
              <p:cNvSpPr txBox="1"/>
              <p:nvPr/>
            </p:nvSpPr>
            <p:spPr>
              <a:xfrm>
                <a:off x="4267200" y="4495800"/>
                <a:ext cx="9224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𝐹</m:t>
                      </m:r>
                      <m:r>
                        <a:rPr lang="en-GB" sz="1600" b="0" i="1" smtClean="0">
                          <a:latin typeface="Cambria Math"/>
                        </a:rPr>
                        <m:t>=</m:t>
                      </m:r>
                      <m:r>
                        <a:rPr lang="en-GB" sz="1600" b="0" i="1" smtClean="0">
                          <a:latin typeface="Cambria Math"/>
                        </a:rPr>
                        <m:t>𝑚𝑎</m:t>
                      </m:r>
                    </m:oMath>
                  </m:oMathPara>
                </a14:m>
                <a:endParaRPr lang="en-GB" sz="1600" dirty="0"/>
              </a:p>
            </p:txBody>
          </p:sp>
        </mc:Choice>
        <mc:Fallback xmlns="">
          <p:sp>
            <p:nvSpPr>
              <p:cNvPr id="1038" name="TextBox 1037"/>
              <p:cNvSpPr txBox="1">
                <a:spLocks noRot="1" noChangeAspect="1" noMove="1" noResize="1" noEditPoints="1" noAdjustHandles="1" noChangeArrowheads="1" noChangeShapeType="1" noTextEdit="1"/>
              </p:cNvSpPr>
              <p:nvPr/>
            </p:nvSpPr>
            <p:spPr>
              <a:xfrm>
                <a:off x="4267200" y="4495800"/>
                <a:ext cx="922432" cy="338554"/>
              </a:xfrm>
              <a:prstGeom prst="rect">
                <a:avLst/>
              </a:prstGeom>
              <a:blipFill rotWithShape="1">
                <a:blip r:embed="rId9"/>
                <a:stretch>
                  <a:fillRect/>
                </a:stretch>
              </a:blipFill>
            </p:spPr>
            <p:txBody>
              <a:bodyPr/>
              <a:lstStyle/>
              <a:p>
                <a:r>
                  <a:rPr lang="en-GB">
                    <a:noFill/>
                  </a:rPr>
                  <a:t> </a:t>
                </a:r>
              </a:p>
            </p:txBody>
          </p:sp>
        </mc:Fallback>
      </mc:AlternateContent>
      <p:sp>
        <p:nvSpPr>
          <p:cNvPr id="1039" name="TextBox 1038"/>
          <p:cNvSpPr txBox="1"/>
          <p:nvPr/>
        </p:nvSpPr>
        <p:spPr>
          <a:xfrm>
            <a:off x="4114800" y="4114800"/>
            <a:ext cx="1818126" cy="307777"/>
          </a:xfrm>
          <a:prstGeom prst="rect">
            <a:avLst/>
          </a:prstGeom>
          <a:noFill/>
        </p:spPr>
        <p:txBody>
          <a:bodyPr wrap="none" rtlCol="0">
            <a:spAutoFit/>
          </a:bodyPr>
          <a:lstStyle/>
          <a:p>
            <a:r>
              <a:rPr lang="en-GB" sz="1400" u="sng" dirty="0">
                <a:latin typeface="Comic Sans MS" panose="030F0702030302020204" pitchFamily="66" charset="0"/>
              </a:rPr>
              <a:t>Resolving Vertically</a:t>
            </a:r>
          </a:p>
        </p:txBody>
      </p:sp>
      <mc:AlternateContent xmlns:mc="http://schemas.openxmlformats.org/markup-compatibility/2006" xmlns:a14="http://schemas.microsoft.com/office/drawing/2010/main">
        <mc:Choice Requires="a14">
          <p:sp>
            <p:nvSpPr>
              <p:cNvPr id="93" name="TextBox 92"/>
              <p:cNvSpPr txBox="1"/>
              <p:nvPr/>
            </p:nvSpPr>
            <p:spPr>
              <a:xfrm>
                <a:off x="3796352" y="4958686"/>
                <a:ext cx="122661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−4</m:t>
                      </m:r>
                      <m:r>
                        <a:rPr lang="en-GB" sz="1600" b="0" i="1" smtClean="0">
                          <a:latin typeface="Cambria Math"/>
                        </a:rPr>
                        <m:t>𝑔</m:t>
                      </m:r>
                      <m:r>
                        <a:rPr lang="en-GB" sz="1600" b="0" i="1" smtClean="0">
                          <a:latin typeface="Cambria Math"/>
                        </a:rPr>
                        <m:t>=0</m:t>
                      </m:r>
                    </m:oMath>
                  </m:oMathPara>
                </a14:m>
                <a:endParaRPr lang="en-GB" sz="1600" dirty="0"/>
              </a:p>
            </p:txBody>
          </p:sp>
        </mc:Choice>
        <mc:Fallback xmlns="">
          <p:sp>
            <p:nvSpPr>
              <p:cNvPr id="93" name="TextBox 92"/>
              <p:cNvSpPr txBox="1">
                <a:spLocks noRot="1" noChangeAspect="1" noMove="1" noResize="1" noEditPoints="1" noAdjustHandles="1" noChangeArrowheads="1" noChangeShapeType="1" noTextEdit="1"/>
              </p:cNvSpPr>
              <p:nvPr/>
            </p:nvSpPr>
            <p:spPr>
              <a:xfrm>
                <a:off x="3796352" y="4958686"/>
                <a:ext cx="1226618" cy="338554"/>
              </a:xfrm>
              <a:prstGeom prst="rect">
                <a:avLst/>
              </a:prstGeom>
              <a:blipFill rotWithShape="1">
                <a:blip r:embed="rId10"/>
                <a:stretch>
                  <a:fillRect b="-71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4275161" y="5443183"/>
                <a:ext cx="867738"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=4</m:t>
                      </m:r>
                      <m:r>
                        <a:rPr lang="en-GB" sz="1600" b="0" i="1" smtClean="0">
                          <a:latin typeface="Cambria Math"/>
                        </a:rPr>
                        <m:t>𝑔</m:t>
                      </m:r>
                    </m:oMath>
                  </m:oMathPara>
                </a14:m>
                <a:endParaRPr lang="en-GB" sz="1600" dirty="0"/>
              </a:p>
            </p:txBody>
          </p:sp>
        </mc:Choice>
        <mc:Fallback xmlns="">
          <p:sp>
            <p:nvSpPr>
              <p:cNvPr id="94" name="TextBox 93"/>
              <p:cNvSpPr txBox="1">
                <a:spLocks noRot="1" noChangeAspect="1" noMove="1" noResize="1" noEditPoints="1" noAdjustHandles="1" noChangeArrowheads="1" noChangeShapeType="1" noTextEdit="1"/>
              </p:cNvSpPr>
              <p:nvPr/>
            </p:nvSpPr>
            <p:spPr>
              <a:xfrm>
                <a:off x="4275161" y="5443183"/>
                <a:ext cx="867738" cy="338554"/>
              </a:xfrm>
              <a:prstGeom prst="rect">
                <a:avLst/>
              </a:prstGeom>
              <a:blipFill rotWithShape="1">
                <a:blip r:embed="rId11"/>
                <a:stretch>
                  <a:fillRect b="-9091"/>
                </a:stretch>
              </a:blipFill>
            </p:spPr>
            <p:txBody>
              <a:bodyPr/>
              <a:lstStyle/>
              <a:p>
                <a:r>
                  <a:rPr lang="en-GB">
                    <a:noFill/>
                  </a:rPr>
                  <a:t> </a:t>
                </a:r>
              </a:p>
            </p:txBody>
          </p:sp>
        </mc:Fallback>
      </mc:AlternateContent>
      <p:sp>
        <p:nvSpPr>
          <p:cNvPr id="1040" name="Arc 1039"/>
          <p:cNvSpPr/>
          <p:nvPr/>
        </p:nvSpPr>
        <p:spPr>
          <a:xfrm>
            <a:off x="4876800" y="4648200"/>
            <a:ext cx="609600" cy="4572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6" name="Arc 95"/>
          <p:cNvSpPr/>
          <p:nvPr/>
        </p:nvSpPr>
        <p:spPr>
          <a:xfrm>
            <a:off x="4876800" y="5181600"/>
            <a:ext cx="609600" cy="4572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41" name="TextBox 1040"/>
          <p:cNvSpPr txBox="1"/>
          <p:nvPr/>
        </p:nvSpPr>
        <p:spPr>
          <a:xfrm>
            <a:off x="5334000" y="4572000"/>
            <a:ext cx="990600"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a:t>
            </a:r>
          </a:p>
        </p:txBody>
      </p:sp>
      <p:sp>
        <p:nvSpPr>
          <p:cNvPr id="98" name="TextBox 97"/>
          <p:cNvSpPr txBox="1"/>
          <p:nvPr/>
        </p:nvSpPr>
        <p:spPr>
          <a:xfrm>
            <a:off x="5410200" y="5257800"/>
            <a:ext cx="1066800" cy="307777"/>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Rearrange</a:t>
            </a:r>
          </a:p>
        </p:txBody>
      </p:sp>
      <p:sp>
        <p:nvSpPr>
          <p:cNvPr id="99" name="TextBox 98"/>
          <p:cNvSpPr txBox="1"/>
          <p:nvPr/>
        </p:nvSpPr>
        <p:spPr>
          <a:xfrm>
            <a:off x="6705600" y="4114800"/>
            <a:ext cx="1705916" cy="307777"/>
          </a:xfrm>
          <a:prstGeom prst="rect">
            <a:avLst/>
          </a:prstGeom>
          <a:noFill/>
        </p:spPr>
        <p:txBody>
          <a:bodyPr wrap="none" rtlCol="0">
            <a:spAutoFit/>
          </a:bodyPr>
          <a:lstStyle/>
          <a:p>
            <a:r>
              <a:rPr lang="en-GB" sz="1400" u="sng" dirty="0">
                <a:latin typeface="Comic Sans MS" panose="030F0702030302020204" pitchFamily="66" charset="0"/>
              </a:rPr>
              <a:t>Using Hooke’s Law</a:t>
            </a:r>
          </a:p>
        </p:txBody>
      </p:sp>
      <mc:AlternateContent xmlns:mc="http://schemas.openxmlformats.org/markup-compatibility/2006" xmlns:a14="http://schemas.microsoft.com/office/drawing/2010/main">
        <mc:Choice Requires="a14">
          <p:sp>
            <p:nvSpPr>
              <p:cNvPr id="100" name="TextBox 99"/>
              <p:cNvSpPr txBox="1"/>
              <p:nvPr/>
            </p:nvSpPr>
            <p:spPr>
              <a:xfrm>
                <a:off x="7624545" y="2895600"/>
                <a:ext cx="78361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=4</m:t>
                      </m:r>
                      <m:r>
                        <a:rPr lang="en-GB" sz="1400" b="0" i="1" smtClean="0">
                          <a:latin typeface="Cambria Math"/>
                        </a:rPr>
                        <m:t>𝑔</m:t>
                      </m:r>
                    </m:oMath>
                  </m:oMathPara>
                </a14:m>
                <a:endParaRPr lang="en-GB" sz="1400" dirty="0"/>
              </a:p>
            </p:txBody>
          </p:sp>
        </mc:Choice>
        <mc:Fallback xmlns="">
          <p:sp>
            <p:nvSpPr>
              <p:cNvPr id="100" name="TextBox 99"/>
              <p:cNvSpPr txBox="1">
                <a:spLocks noRot="1" noChangeAspect="1" noMove="1" noResize="1" noEditPoints="1" noAdjustHandles="1" noChangeArrowheads="1" noChangeShapeType="1" noTextEdit="1"/>
              </p:cNvSpPr>
              <p:nvPr/>
            </p:nvSpPr>
            <p:spPr>
              <a:xfrm>
                <a:off x="7624545" y="2895600"/>
                <a:ext cx="783612" cy="307777"/>
              </a:xfrm>
              <a:prstGeom prst="rect">
                <a:avLst/>
              </a:prstGeom>
              <a:blipFill rotWithShape="1">
                <a:blip r:embed="rId12"/>
                <a:stretch>
                  <a:fillRect b="-6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1" name="TextBox 100"/>
              <p:cNvSpPr txBox="1"/>
              <p:nvPr/>
            </p:nvSpPr>
            <p:spPr>
              <a:xfrm>
                <a:off x="6781800" y="4495800"/>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101" name="TextBox 100"/>
              <p:cNvSpPr txBox="1">
                <a:spLocks noRot="1" noChangeAspect="1" noMove="1" noResize="1" noEditPoints="1" noAdjustHandles="1" noChangeArrowheads="1" noChangeShapeType="1" noTextEdit="1"/>
              </p:cNvSpPr>
              <p:nvPr/>
            </p:nvSpPr>
            <p:spPr>
              <a:xfrm>
                <a:off x="6781800" y="4495800"/>
                <a:ext cx="760336" cy="501419"/>
              </a:xfrm>
              <a:prstGeom prst="rect">
                <a:avLst/>
              </a:prstGeom>
              <a:blipFill rotWithShape="1">
                <a:blip r:embed="rId13"/>
                <a:stretch>
                  <a:fillRect b="-122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2" name="TextBox 101"/>
              <p:cNvSpPr txBox="1"/>
              <p:nvPr/>
            </p:nvSpPr>
            <p:spPr>
              <a:xfrm>
                <a:off x="6705600" y="5105400"/>
                <a:ext cx="1108893" cy="49705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4</m:t>
                      </m:r>
                      <m:r>
                        <a:rPr lang="en-GB" sz="1400" b="0" i="1" smtClean="0">
                          <a:latin typeface="Cambria Math"/>
                        </a:rPr>
                        <m:t>𝑔</m:t>
                      </m:r>
                      <m:r>
                        <a:rPr lang="en-GB" sz="1400" b="0" i="1" smtClean="0">
                          <a:latin typeface="Cambria Math"/>
                        </a:rPr>
                        <m:t>=</m:t>
                      </m:r>
                      <m:f>
                        <m:fPr>
                          <m:ctrlPr>
                            <a:rPr lang="en-GB" sz="1400" b="0" i="1" smtClean="0">
                              <a:latin typeface="Cambria Math" panose="02040503050406030204" pitchFamily="18" charset="0"/>
                            </a:rPr>
                          </m:ctrlPr>
                        </m:fPr>
                        <m:num>
                          <m:r>
                            <a:rPr lang="en-GB" sz="1400" b="0" i="1" smtClean="0">
                              <a:latin typeface="Cambria Math"/>
                            </a:rPr>
                            <m:t>29.4</m:t>
                          </m:r>
                          <m:r>
                            <a:rPr lang="en-GB" sz="1400" b="0" i="1" dirty="0" smtClean="0">
                              <a:latin typeface="Cambria Math"/>
                            </a:rPr>
                            <m:t>𝑥</m:t>
                          </m:r>
                        </m:num>
                        <m:den>
                          <m:r>
                            <a:rPr lang="en-GB" sz="1400" b="0" i="1" smtClean="0">
                              <a:latin typeface="Cambria Math"/>
                            </a:rPr>
                            <m:t>2</m:t>
                          </m:r>
                        </m:den>
                      </m:f>
                    </m:oMath>
                  </m:oMathPara>
                </a14:m>
                <a:endParaRPr lang="en-GB" sz="1400" dirty="0"/>
              </a:p>
            </p:txBody>
          </p:sp>
        </mc:Choice>
        <mc:Fallback xmlns="">
          <p:sp>
            <p:nvSpPr>
              <p:cNvPr id="102" name="TextBox 101"/>
              <p:cNvSpPr txBox="1">
                <a:spLocks noRot="1" noChangeAspect="1" noMove="1" noResize="1" noEditPoints="1" noAdjustHandles="1" noChangeArrowheads="1" noChangeShapeType="1" noTextEdit="1"/>
              </p:cNvSpPr>
              <p:nvPr/>
            </p:nvSpPr>
            <p:spPr>
              <a:xfrm>
                <a:off x="6705600" y="5105400"/>
                <a:ext cx="1108893" cy="497059"/>
              </a:xfrm>
              <a:prstGeom prst="rect">
                <a:avLst/>
              </a:prstGeom>
              <a:blipFill rotWithShape="1">
                <a:blip r:embed="rId14"/>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3" name="TextBox 102"/>
              <p:cNvSpPr txBox="1"/>
              <p:nvPr/>
            </p:nvSpPr>
            <p:spPr>
              <a:xfrm>
                <a:off x="6705600" y="5715000"/>
                <a:ext cx="1108893"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a:latin typeface="Cambria Math"/>
                        </a:rPr>
                        <m:t>8</m:t>
                      </m:r>
                      <m:r>
                        <a:rPr lang="en-GB" sz="1400" b="0" i="1" smtClean="0">
                          <a:latin typeface="Cambria Math"/>
                        </a:rPr>
                        <m:t>𝑔</m:t>
                      </m:r>
                      <m:r>
                        <a:rPr lang="en-GB" sz="1400" b="0" i="1" smtClean="0">
                          <a:latin typeface="Cambria Math"/>
                        </a:rPr>
                        <m:t>=29.4</m:t>
                      </m:r>
                      <m:r>
                        <a:rPr lang="en-GB" sz="1400" b="0" i="1" smtClean="0">
                          <a:latin typeface="Cambria Math"/>
                        </a:rPr>
                        <m:t>𝑥</m:t>
                      </m:r>
                    </m:oMath>
                  </m:oMathPara>
                </a14:m>
                <a:endParaRPr lang="en-GB" sz="1400" dirty="0"/>
              </a:p>
            </p:txBody>
          </p:sp>
        </mc:Choice>
        <mc:Fallback xmlns="">
          <p:sp>
            <p:nvSpPr>
              <p:cNvPr id="103" name="TextBox 102"/>
              <p:cNvSpPr txBox="1">
                <a:spLocks noRot="1" noChangeAspect="1" noMove="1" noResize="1" noEditPoints="1" noAdjustHandles="1" noChangeArrowheads="1" noChangeShapeType="1" noTextEdit="1"/>
              </p:cNvSpPr>
              <p:nvPr/>
            </p:nvSpPr>
            <p:spPr>
              <a:xfrm>
                <a:off x="6705600" y="5715000"/>
                <a:ext cx="1108893" cy="307777"/>
              </a:xfrm>
              <a:prstGeom prst="rect">
                <a:avLst/>
              </a:prstGeom>
              <a:blipFill rotWithShape="1">
                <a:blip r:embed="rId1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6781800" y="6096000"/>
                <a:ext cx="1066800" cy="497059"/>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𝑥</m:t>
                      </m:r>
                      <m:r>
                        <a:rPr lang="en-GB" sz="1400" b="0" i="1" smtClean="0">
                          <a:latin typeface="Cambria Math"/>
                        </a:rPr>
                        <m:t>=2</m:t>
                      </m:r>
                      <m:f>
                        <m:fPr>
                          <m:ctrlPr>
                            <a:rPr lang="en-GB" sz="1400" b="0" i="1" smtClean="0">
                              <a:latin typeface="Cambria Math" panose="02040503050406030204" pitchFamily="18" charset="0"/>
                            </a:rPr>
                          </m:ctrlPr>
                        </m:fPr>
                        <m:num>
                          <m:r>
                            <a:rPr lang="en-GB" sz="1400" b="0" i="1" smtClean="0">
                              <a:latin typeface="Cambria Math"/>
                            </a:rPr>
                            <m:t>2</m:t>
                          </m:r>
                        </m:num>
                        <m:den>
                          <m:r>
                            <a:rPr lang="en-GB" sz="1400" b="0" i="1" smtClean="0">
                              <a:latin typeface="Cambria Math"/>
                            </a:rPr>
                            <m:t>3</m:t>
                          </m:r>
                        </m:den>
                      </m:f>
                      <m:r>
                        <a:rPr lang="en-GB" sz="1400" b="0" i="1" smtClean="0">
                          <a:latin typeface="Cambria Math"/>
                        </a:rPr>
                        <m:t>𝑚</m:t>
                      </m:r>
                    </m:oMath>
                  </m:oMathPara>
                </a14:m>
                <a:endParaRPr lang="en-GB" sz="1400" dirty="0"/>
              </a:p>
            </p:txBody>
          </p:sp>
        </mc:Choice>
        <mc:Fallback xmlns="">
          <p:sp>
            <p:nvSpPr>
              <p:cNvPr id="104" name="TextBox 103"/>
              <p:cNvSpPr txBox="1">
                <a:spLocks noRot="1" noChangeAspect="1" noMove="1" noResize="1" noEditPoints="1" noAdjustHandles="1" noChangeArrowheads="1" noChangeShapeType="1" noTextEdit="1"/>
              </p:cNvSpPr>
              <p:nvPr/>
            </p:nvSpPr>
            <p:spPr>
              <a:xfrm>
                <a:off x="6781800" y="6096000"/>
                <a:ext cx="1066800" cy="497059"/>
              </a:xfrm>
              <a:prstGeom prst="rect">
                <a:avLst/>
              </a:prstGeom>
              <a:blipFill rotWithShape="1">
                <a:blip r:embed="rId16"/>
                <a:stretch>
                  <a:fillRect/>
                </a:stretch>
              </a:blipFill>
              <a:ln w="25400">
                <a:noFill/>
              </a:ln>
            </p:spPr>
            <p:txBody>
              <a:bodyPr/>
              <a:lstStyle/>
              <a:p>
                <a:r>
                  <a:rPr lang="en-GB">
                    <a:noFill/>
                  </a:rPr>
                  <a:t> </a:t>
                </a:r>
              </a:p>
            </p:txBody>
          </p:sp>
        </mc:Fallback>
      </mc:AlternateContent>
      <p:sp>
        <p:nvSpPr>
          <p:cNvPr id="105" name="Arc 104"/>
          <p:cNvSpPr/>
          <p:nvPr/>
        </p:nvSpPr>
        <p:spPr>
          <a:xfrm>
            <a:off x="7543800" y="4800600"/>
            <a:ext cx="6096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6" name="Arc 105"/>
          <p:cNvSpPr/>
          <p:nvPr/>
        </p:nvSpPr>
        <p:spPr>
          <a:xfrm>
            <a:off x="7543800" y="5334000"/>
            <a:ext cx="6096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7" name="Arc 106"/>
          <p:cNvSpPr/>
          <p:nvPr/>
        </p:nvSpPr>
        <p:spPr>
          <a:xfrm>
            <a:off x="7543800" y="5867400"/>
            <a:ext cx="609600" cy="5334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8" name="TextBox 107"/>
          <p:cNvSpPr txBox="1"/>
          <p:nvPr/>
        </p:nvSpPr>
        <p:spPr>
          <a:xfrm>
            <a:off x="8001000" y="4800600"/>
            <a:ext cx="990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p:sp>
        <p:nvSpPr>
          <p:cNvPr id="109" name="TextBox 108"/>
          <p:cNvSpPr txBox="1"/>
          <p:nvPr/>
        </p:nvSpPr>
        <p:spPr>
          <a:xfrm>
            <a:off x="8118143" y="5334000"/>
            <a:ext cx="990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Multiply by 2</a:t>
            </a:r>
          </a:p>
        </p:txBody>
      </p:sp>
      <p:sp>
        <p:nvSpPr>
          <p:cNvPr id="110" name="TextBox 109"/>
          <p:cNvSpPr txBox="1"/>
          <p:nvPr/>
        </p:nvSpPr>
        <p:spPr>
          <a:xfrm>
            <a:off x="8124967" y="5867400"/>
            <a:ext cx="990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Divide by 29.4</a:t>
            </a:r>
          </a:p>
        </p:txBody>
      </p:sp>
      <p:cxnSp>
        <p:nvCxnSpPr>
          <p:cNvPr id="111" name="Straight Connector 110"/>
          <p:cNvCxnSpPr/>
          <p:nvPr/>
        </p:nvCxnSpPr>
        <p:spPr>
          <a:xfrm>
            <a:off x="6553200" y="1752600"/>
            <a:ext cx="0" cy="68580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553200" y="2362200"/>
            <a:ext cx="0" cy="83820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044" name="TextBox 1043"/>
          <p:cNvSpPr txBox="1"/>
          <p:nvPr/>
        </p:nvSpPr>
        <p:spPr>
          <a:xfrm>
            <a:off x="6553200" y="1905000"/>
            <a:ext cx="433132" cy="307777"/>
          </a:xfrm>
          <a:prstGeom prst="rect">
            <a:avLst/>
          </a:prstGeom>
          <a:noFill/>
        </p:spPr>
        <p:txBody>
          <a:bodyPr wrap="none" rtlCol="0">
            <a:spAutoFit/>
          </a:bodyPr>
          <a:lstStyle/>
          <a:p>
            <a:r>
              <a:rPr lang="en-GB" sz="1400" dirty="0">
                <a:latin typeface="Comic Sans MS" panose="030F0702030302020204" pitchFamily="66" charset="0"/>
              </a:rPr>
              <a:t>2m</a:t>
            </a:r>
          </a:p>
        </p:txBody>
      </p:sp>
      <p:sp>
        <p:nvSpPr>
          <p:cNvPr id="116" name="TextBox 115"/>
          <p:cNvSpPr txBox="1"/>
          <p:nvPr/>
        </p:nvSpPr>
        <p:spPr>
          <a:xfrm>
            <a:off x="6553200" y="2667000"/>
            <a:ext cx="433132" cy="307777"/>
          </a:xfrm>
          <a:prstGeom prst="rect">
            <a:avLst/>
          </a:prstGeom>
          <a:noFill/>
        </p:spPr>
        <p:txBody>
          <a:bodyPr wrap="none" rtlCol="0">
            <a:spAutoFit/>
          </a:bodyPr>
          <a:lstStyle/>
          <a:p>
            <a:r>
              <a:rPr lang="en-GB" sz="1400" dirty="0" err="1">
                <a:latin typeface="Comic Sans MS" panose="030F0702030302020204" pitchFamily="66" charset="0"/>
              </a:rPr>
              <a:t>xm</a:t>
            </a:r>
            <a:endParaRPr lang="en-GB" sz="1400" dirty="0">
              <a:latin typeface="Comic Sans MS" panose="030F0702030302020204" pitchFamily="66" charset="0"/>
            </a:endParaRPr>
          </a:p>
        </p:txBody>
      </p:sp>
      <p:sp>
        <p:nvSpPr>
          <p:cNvPr id="1034" name="Oval 1033"/>
          <p:cNvSpPr/>
          <p:nvPr/>
        </p:nvSpPr>
        <p:spPr>
          <a:xfrm>
            <a:off x="6019800" y="3124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Box 41"/>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1054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031"/>
                                        </p:tgtEl>
                                        <p:attrNameLst>
                                          <p:attrName>style.visibility</p:attrName>
                                        </p:attrNameLst>
                                      </p:cBhvr>
                                      <p:to>
                                        <p:strVal val="visible"/>
                                      </p:to>
                                    </p:set>
                                    <p:animEffect transition="in" filter="blinds(vertical)">
                                      <p:cBhvr>
                                        <p:cTn id="12" dur="500"/>
                                        <p:tgtEl>
                                          <p:spTgt spid="103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linds(horizontal)">
                                      <p:cBhvr>
                                        <p:cTn id="17" dur="500"/>
                                        <p:tgtEl>
                                          <p:spTgt spid="7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34"/>
                                        </p:tgtEl>
                                        <p:attrNameLst>
                                          <p:attrName>style.visibility</p:attrName>
                                        </p:attrNameLst>
                                      </p:cBhvr>
                                      <p:to>
                                        <p:strVal val="visible"/>
                                      </p:to>
                                    </p:set>
                                    <p:animEffect transition="in" filter="blinds(horizontal)">
                                      <p:cBhvr>
                                        <p:cTn id="20" dur="500"/>
                                        <p:tgtEl>
                                          <p:spTgt spid="103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blinds(horizontal)">
                                      <p:cBhvr>
                                        <p:cTn id="25" dur="500"/>
                                        <p:tgtEl>
                                          <p:spTgt spid="8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36"/>
                                        </p:tgtEl>
                                        <p:attrNameLst>
                                          <p:attrName>style.visibility</p:attrName>
                                        </p:attrNameLst>
                                      </p:cBhvr>
                                      <p:to>
                                        <p:strVal val="visible"/>
                                      </p:to>
                                    </p:set>
                                    <p:animEffect transition="in" filter="blinds(horizontal)">
                                      <p:cBhvr>
                                        <p:cTn id="28" dur="500"/>
                                        <p:tgtEl>
                                          <p:spTgt spid="103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blinds(horizontal)">
                                      <p:cBhvr>
                                        <p:cTn id="33" dur="500"/>
                                        <p:tgtEl>
                                          <p:spTgt spid="8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86"/>
                                        </p:tgtEl>
                                        <p:attrNameLst>
                                          <p:attrName>style.visibility</p:attrName>
                                        </p:attrNameLst>
                                      </p:cBhvr>
                                      <p:to>
                                        <p:strVal val="visible"/>
                                      </p:to>
                                    </p:set>
                                    <p:animEffect transition="in" filter="blinds(horizontal)">
                                      <p:cBhvr>
                                        <p:cTn id="36" dur="500"/>
                                        <p:tgtEl>
                                          <p:spTgt spid="8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11"/>
                                        </p:tgtEl>
                                        <p:attrNameLst>
                                          <p:attrName>style.visibility</p:attrName>
                                        </p:attrNameLst>
                                      </p:cBhvr>
                                      <p:to>
                                        <p:strVal val="visible"/>
                                      </p:to>
                                    </p:set>
                                    <p:animEffect transition="in" filter="blinds(horizontal)">
                                      <p:cBhvr>
                                        <p:cTn id="41" dur="500"/>
                                        <p:tgtEl>
                                          <p:spTgt spid="111"/>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1044"/>
                                        </p:tgtEl>
                                        <p:attrNameLst>
                                          <p:attrName>style.visibility</p:attrName>
                                        </p:attrNameLst>
                                      </p:cBhvr>
                                      <p:to>
                                        <p:strVal val="visible"/>
                                      </p:to>
                                    </p:set>
                                    <p:animEffect transition="in" filter="blinds(horizontal)">
                                      <p:cBhvr>
                                        <p:cTn id="44" dur="500"/>
                                        <p:tgtEl>
                                          <p:spTgt spid="104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blinds(horizontal)">
                                      <p:cBhvr>
                                        <p:cTn id="49" dur="500"/>
                                        <p:tgtEl>
                                          <p:spTgt spid="11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16"/>
                                        </p:tgtEl>
                                        <p:attrNameLst>
                                          <p:attrName>style.visibility</p:attrName>
                                        </p:attrNameLst>
                                      </p:cBhvr>
                                      <p:to>
                                        <p:strVal val="visible"/>
                                      </p:to>
                                    </p:set>
                                    <p:animEffect transition="in" filter="blinds(horizontal)">
                                      <p:cBhvr>
                                        <p:cTn id="52" dur="500"/>
                                        <p:tgtEl>
                                          <p:spTgt spid="1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37"/>
                                        </p:tgtEl>
                                        <p:attrNameLst>
                                          <p:attrName>style.visibility</p:attrName>
                                        </p:attrNameLst>
                                      </p:cBhvr>
                                      <p:to>
                                        <p:strVal val="visible"/>
                                      </p:to>
                                    </p:set>
                                    <p:animEffect transition="in" filter="blinds(horizontal)">
                                      <p:cBhvr>
                                        <p:cTn id="57" dur="500"/>
                                        <p:tgtEl>
                                          <p:spTgt spid="103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blinds(horizontal)">
                                      <p:cBhvr>
                                        <p:cTn id="62" dur="500"/>
                                        <p:tgtEl>
                                          <p:spTgt spid="88"/>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89"/>
                                        </p:tgtEl>
                                        <p:attrNameLst>
                                          <p:attrName>style.visibility</p:attrName>
                                        </p:attrNameLst>
                                      </p:cBhvr>
                                      <p:to>
                                        <p:strVal val="visible"/>
                                      </p:to>
                                    </p:set>
                                    <p:animEffect transition="in" filter="blinds(horizontal)">
                                      <p:cBhvr>
                                        <p:cTn id="67" dur="500"/>
                                        <p:tgtEl>
                                          <p:spTgt spid="8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blinds(horizontal)">
                                      <p:cBhvr>
                                        <p:cTn id="72" dur="500"/>
                                        <p:tgtEl>
                                          <p:spTgt spid="90"/>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blinds(horizontal)">
                                      <p:cBhvr>
                                        <p:cTn id="77" dur="500"/>
                                        <p:tgtEl>
                                          <p:spTgt spid="3">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
                                            <p:txEl>
                                              <p:pRg st="8" end="8"/>
                                            </p:txEl>
                                          </p:spTgt>
                                        </p:tgtEl>
                                        <p:attrNameLst>
                                          <p:attrName>style.visibility</p:attrName>
                                        </p:attrNameLst>
                                      </p:cBhvr>
                                      <p:to>
                                        <p:strVal val="visible"/>
                                      </p:to>
                                    </p:set>
                                    <p:animEffect transition="in" filter="blinds(horizontal)">
                                      <p:cBhvr>
                                        <p:cTn id="82" dur="500"/>
                                        <p:tgtEl>
                                          <p:spTgt spid="3">
                                            <p:txEl>
                                              <p:pRg st="8" end="8"/>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
                                            <p:txEl>
                                              <p:pRg st="10" end="10"/>
                                            </p:txEl>
                                          </p:spTgt>
                                        </p:tgtEl>
                                        <p:attrNameLst>
                                          <p:attrName>style.visibility</p:attrName>
                                        </p:attrNameLst>
                                      </p:cBhvr>
                                      <p:to>
                                        <p:strVal val="visible"/>
                                      </p:to>
                                    </p:set>
                                    <p:animEffect transition="in" filter="blinds(horizontal)">
                                      <p:cBhvr>
                                        <p:cTn id="87" dur="500"/>
                                        <p:tgtEl>
                                          <p:spTgt spid="3">
                                            <p:txEl>
                                              <p:pRg st="10" end="1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039"/>
                                        </p:tgtEl>
                                        <p:attrNameLst>
                                          <p:attrName>style.visibility</p:attrName>
                                        </p:attrNameLst>
                                      </p:cBhvr>
                                      <p:to>
                                        <p:strVal val="visible"/>
                                      </p:to>
                                    </p:set>
                                    <p:animEffect transition="in" filter="blinds(horizontal)">
                                      <p:cBhvr>
                                        <p:cTn id="92" dur="500"/>
                                        <p:tgtEl>
                                          <p:spTgt spid="103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038"/>
                                        </p:tgtEl>
                                        <p:attrNameLst>
                                          <p:attrName>style.visibility</p:attrName>
                                        </p:attrNameLst>
                                      </p:cBhvr>
                                      <p:to>
                                        <p:strVal val="visible"/>
                                      </p:to>
                                    </p:set>
                                    <p:animEffect transition="in" filter="blinds(horizontal)">
                                      <p:cBhvr>
                                        <p:cTn id="97" dur="500"/>
                                        <p:tgtEl>
                                          <p:spTgt spid="1038"/>
                                        </p:tgtEl>
                                      </p:cBhvr>
                                    </p:animEffect>
                                  </p:childTnLst>
                                </p:cTn>
                              </p:par>
                            </p:childTnLst>
                          </p:cTn>
                        </p:par>
                      </p:childTnLst>
                    </p:cTn>
                  </p:par>
                  <p:par>
                    <p:cTn id="98" fill="hold">
                      <p:stCondLst>
                        <p:cond delay="indefinite"/>
                      </p:stCondLst>
                      <p:childTnLst>
                        <p:par>
                          <p:cTn id="99" fill="hold">
                            <p:stCondLst>
                              <p:cond delay="0"/>
                            </p:stCondLst>
                            <p:childTnLst>
                              <p:par>
                                <p:cTn id="100" presetID="7" presetClass="emph" presetSubtype="2" fill="hold" nodeType="clickEffect">
                                  <p:stCondLst>
                                    <p:cond delay="0"/>
                                  </p:stCondLst>
                                  <p:childTnLst>
                                    <p:animClr clrSpc="rgb" dir="cw">
                                      <p:cBhvr>
                                        <p:cTn id="101" dur="500" fill="hold"/>
                                        <p:tgtEl>
                                          <p:spTgt spid="82"/>
                                        </p:tgtEl>
                                        <p:attrNameLst>
                                          <p:attrName>stroke.color</p:attrName>
                                        </p:attrNameLst>
                                      </p:cBhvr>
                                      <p:to>
                                        <a:schemeClr val="hlink"/>
                                      </p:to>
                                    </p:animClr>
                                    <p:set>
                                      <p:cBhvr>
                                        <p:cTn id="102" dur="500" fill="hold"/>
                                        <p:tgtEl>
                                          <p:spTgt spid="82"/>
                                        </p:tgtEl>
                                        <p:attrNameLst>
                                          <p:attrName>stroke.on</p:attrName>
                                        </p:attrNameLst>
                                      </p:cBhvr>
                                      <p:to>
                                        <p:strVal val="true"/>
                                      </p:to>
                                    </p:set>
                                  </p:childTnLst>
                                </p:cTn>
                              </p:par>
                              <p:par>
                                <p:cTn id="103" presetID="7" presetClass="emph" presetSubtype="2" fill="hold" nodeType="withEffect">
                                  <p:stCondLst>
                                    <p:cond delay="0"/>
                                  </p:stCondLst>
                                  <p:childTnLst>
                                    <p:animClr clrSpc="rgb" dir="cw">
                                      <p:cBhvr>
                                        <p:cTn id="104" dur="500" fill="hold"/>
                                        <p:tgtEl>
                                          <p:spTgt spid="84"/>
                                        </p:tgtEl>
                                        <p:attrNameLst>
                                          <p:attrName>stroke.color</p:attrName>
                                        </p:attrNameLst>
                                      </p:cBhvr>
                                      <p:to>
                                        <a:schemeClr val="hlink"/>
                                      </p:to>
                                    </p:animClr>
                                    <p:set>
                                      <p:cBhvr>
                                        <p:cTn id="105" dur="500" fill="hold"/>
                                        <p:tgtEl>
                                          <p:spTgt spid="84"/>
                                        </p:tgtEl>
                                        <p:attrNameLst>
                                          <p:attrName>stroke.on</p:attrName>
                                        </p:attrNameLst>
                                      </p:cBhvr>
                                      <p:to>
                                        <p:strVal val="true"/>
                                      </p:to>
                                    </p:set>
                                  </p:childTnLst>
                                </p:cTn>
                              </p:par>
                              <p:par>
                                <p:cTn id="106" presetID="3" presetClass="emph" presetSubtype="2" fill="hold" grpId="1" nodeType="withEffect">
                                  <p:stCondLst>
                                    <p:cond delay="0"/>
                                  </p:stCondLst>
                                  <p:childTnLst>
                                    <p:animClr clrSpc="rgb" dir="cw">
                                      <p:cBhvr override="childStyle">
                                        <p:cTn id="107" dur="500" fill="hold"/>
                                        <p:tgtEl>
                                          <p:spTgt spid="1036"/>
                                        </p:tgtEl>
                                        <p:attrNameLst>
                                          <p:attrName>style.color</p:attrName>
                                        </p:attrNameLst>
                                      </p:cBhvr>
                                      <p:to>
                                        <a:schemeClr val="hlink"/>
                                      </p:to>
                                    </p:animClr>
                                  </p:childTnLst>
                                </p:cTn>
                              </p:par>
                              <p:par>
                                <p:cTn id="108" presetID="3" presetClass="emph" presetSubtype="2" fill="hold" grpId="1" nodeType="withEffect">
                                  <p:stCondLst>
                                    <p:cond delay="0"/>
                                  </p:stCondLst>
                                  <p:childTnLst>
                                    <p:animClr clrSpc="rgb" dir="cw">
                                      <p:cBhvr override="childStyle">
                                        <p:cTn id="109" dur="500" fill="hold"/>
                                        <p:tgtEl>
                                          <p:spTgt spid="86"/>
                                        </p:tgtEl>
                                        <p:attrNameLst>
                                          <p:attrName>style.color</p:attrName>
                                        </p:attrNameLst>
                                      </p:cBhvr>
                                      <p:to>
                                        <a:schemeClr val="hlink"/>
                                      </p:to>
                                    </p:animClr>
                                  </p:childTnLst>
                                </p:cTn>
                              </p:par>
                            </p:childTnLst>
                          </p:cTn>
                        </p:par>
                      </p:childTnLst>
                    </p:cTn>
                  </p:par>
                  <p:par>
                    <p:cTn id="110" fill="hold">
                      <p:stCondLst>
                        <p:cond delay="indefinite"/>
                      </p:stCondLst>
                      <p:childTnLst>
                        <p:par>
                          <p:cTn id="111" fill="hold">
                            <p:stCondLst>
                              <p:cond delay="0"/>
                            </p:stCondLst>
                            <p:childTnLst>
                              <p:par>
                                <p:cTn id="112" presetID="3" presetClass="entr" presetSubtype="10" fill="hold" grpId="0" nodeType="clickEffect">
                                  <p:stCondLst>
                                    <p:cond delay="0"/>
                                  </p:stCondLst>
                                  <p:childTnLst>
                                    <p:set>
                                      <p:cBhvr>
                                        <p:cTn id="113" dur="1" fill="hold">
                                          <p:stCondLst>
                                            <p:cond delay="0"/>
                                          </p:stCondLst>
                                        </p:cTn>
                                        <p:tgtEl>
                                          <p:spTgt spid="1040"/>
                                        </p:tgtEl>
                                        <p:attrNameLst>
                                          <p:attrName>style.visibility</p:attrName>
                                        </p:attrNameLst>
                                      </p:cBhvr>
                                      <p:to>
                                        <p:strVal val="visible"/>
                                      </p:to>
                                    </p:set>
                                    <p:animEffect transition="in" filter="blinds(horizontal)">
                                      <p:cBhvr>
                                        <p:cTn id="114" dur="500"/>
                                        <p:tgtEl>
                                          <p:spTgt spid="1040"/>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1041"/>
                                        </p:tgtEl>
                                        <p:attrNameLst>
                                          <p:attrName>style.visibility</p:attrName>
                                        </p:attrNameLst>
                                      </p:cBhvr>
                                      <p:to>
                                        <p:strVal val="visible"/>
                                      </p:to>
                                    </p:set>
                                    <p:animEffect transition="in" filter="blinds(horizontal)">
                                      <p:cBhvr>
                                        <p:cTn id="119" dur="500"/>
                                        <p:tgtEl>
                                          <p:spTgt spid="1041"/>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93"/>
                                        </p:tgtEl>
                                        <p:attrNameLst>
                                          <p:attrName>style.visibility</p:attrName>
                                        </p:attrNameLst>
                                      </p:cBhvr>
                                      <p:to>
                                        <p:strVal val="visible"/>
                                      </p:to>
                                    </p:set>
                                    <p:animEffect transition="in" filter="blinds(horizontal)">
                                      <p:cBhvr>
                                        <p:cTn id="124" dur="500"/>
                                        <p:tgtEl>
                                          <p:spTgt spid="93"/>
                                        </p:tgtEl>
                                      </p:cBhvr>
                                    </p:animEffect>
                                  </p:childTnLst>
                                </p:cTn>
                              </p:par>
                            </p:childTnLst>
                          </p:cTn>
                        </p:par>
                      </p:childTnLst>
                    </p:cTn>
                  </p:par>
                  <p:par>
                    <p:cTn id="125" fill="hold">
                      <p:stCondLst>
                        <p:cond delay="indefinite"/>
                      </p:stCondLst>
                      <p:childTnLst>
                        <p:par>
                          <p:cTn id="126" fill="hold">
                            <p:stCondLst>
                              <p:cond delay="0"/>
                            </p:stCondLst>
                            <p:childTnLst>
                              <p:par>
                                <p:cTn id="127" presetID="3" presetClass="entr" presetSubtype="10" fill="hold" grpId="0" nodeType="clickEffect">
                                  <p:stCondLst>
                                    <p:cond delay="0"/>
                                  </p:stCondLst>
                                  <p:childTnLst>
                                    <p:set>
                                      <p:cBhvr>
                                        <p:cTn id="128" dur="1" fill="hold">
                                          <p:stCondLst>
                                            <p:cond delay="0"/>
                                          </p:stCondLst>
                                        </p:cTn>
                                        <p:tgtEl>
                                          <p:spTgt spid="96"/>
                                        </p:tgtEl>
                                        <p:attrNameLst>
                                          <p:attrName>style.visibility</p:attrName>
                                        </p:attrNameLst>
                                      </p:cBhvr>
                                      <p:to>
                                        <p:strVal val="visible"/>
                                      </p:to>
                                    </p:set>
                                    <p:animEffect transition="in" filter="blinds(horizontal)">
                                      <p:cBhvr>
                                        <p:cTn id="129" dur="500"/>
                                        <p:tgtEl>
                                          <p:spTgt spid="96"/>
                                        </p:tgtEl>
                                      </p:cBhvr>
                                    </p:animEffect>
                                  </p:childTnLst>
                                </p:cTn>
                              </p:par>
                            </p:childTnLst>
                          </p:cTn>
                        </p:par>
                      </p:childTnLst>
                    </p:cTn>
                  </p:par>
                  <p:par>
                    <p:cTn id="130" fill="hold">
                      <p:stCondLst>
                        <p:cond delay="indefinite"/>
                      </p:stCondLst>
                      <p:childTnLst>
                        <p:par>
                          <p:cTn id="131" fill="hold">
                            <p:stCondLst>
                              <p:cond delay="0"/>
                            </p:stCondLst>
                            <p:childTnLst>
                              <p:par>
                                <p:cTn id="132" presetID="3" presetClass="entr" presetSubtype="10" fill="hold" grpId="0" nodeType="clickEffect">
                                  <p:stCondLst>
                                    <p:cond delay="0"/>
                                  </p:stCondLst>
                                  <p:childTnLst>
                                    <p:set>
                                      <p:cBhvr>
                                        <p:cTn id="133" dur="1" fill="hold">
                                          <p:stCondLst>
                                            <p:cond delay="0"/>
                                          </p:stCondLst>
                                        </p:cTn>
                                        <p:tgtEl>
                                          <p:spTgt spid="98"/>
                                        </p:tgtEl>
                                        <p:attrNameLst>
                                          <p:attrName>style.visibility</p:attrName>
                                        </p:attrNameLst>
                                      </p:cBhvr>
                                      <p:to>
                                        <p:strVal val="visible"/>
                                      </p:to>
                                    </p:set>
                                    <p:animEffect transition="in" filter="blinds(horizontal)">
                                      <p:cBhvr>
                                        <p:cTn id="134" dur="500"/>
                                        <p:tgtEl>
                                          <p:spTgt spid="98"/>
                                        </p:tgtEl>
                                      </p:cBhvr>
                                    </p:animEffect>
                                  </p:childTnLst>
                                </p:cTn>
                              </p:par>
                            </p:childTnLst>
                          </p:cTn>
                        </p:par>
                      </p:childTnLst>
                    </p:cTn>
                  </p:par>
                  <p:par>
                    <p:cTn id="135" fill="hold">
                      <p:stCondLst>
                        <p:cond delay="indefinite"/>
                      </p:stCondLst>
                      <p:childTnLst>
                        <p:par>
                          <p:cTn id="136" fill="hold">
                            <p:stCondLst>
                              <p:cond delay="0"/>
                            </p:stCondLst>
                            <p:childTnLst>
                              <p:par>
                                <p:cTn id="137" presetID="3" presetClass="entr" presetSubtype="10" fill="hold" grpId="0" nodeType="clickEffect">
                                  <p:stCondLst>
                                    <p:cond delay="0"/>
                                  </p:stCondLst>
                                  <p:childTnLst>
                                    <p:set>
                                      <p:cBhvr>
                                        <p:cTn id="138" dur="1" fill="hold">
                                          <p:stCondLst>
                                            <p:cond delay="0"/>
                                          </p:stCondLst>
                                        </p:cTn>
                                        <p:tgtEl>
                                          <p:spTgt spid="94"/>
                                        </p:tgtEl>
                                        <p:attrNameLst>
                                          <p:attrName>style.visibility</p:attrName>
                                        </p:attrNameLst>
                                      </p:cBhvr>
                                      <p:to>
                                        <p:strVal val="visible"/>
                                      </p:to>
                                    </p:set>
                                    <p:animEffect transition="in" filter="blinds(horizontal)">
                                      <p:cBhvr>
                                        <p:cTn id="139" dur="500"/>
                                        <p:tgtEl>
                                          <p:spTgt spid="94"/>
                                        </p:tgtEl>
                                      </p:cBhvr>
                                    </p:animEffect>
                                  </p:childTnLst>
                                </p:cTn>
                              </p:par>
                            </p:childTnLst>
                          </p:cTn>
                        </p:par>
                      </p:childTnLst>
                    </p:cTn>
                  </p:par>
                  <p:par>
                    <p:cTn id="140" fill="hold">
                      <p:stCondLst>
                        <p:cond delay="indefinite"/>
                      </p:stCondLst>
                      <p:childTnLst>
                        <p:par>
                          <p:cTn id="141" fill="hold">
                            <p:stCondLst>
                              <p:cond delay="0"/>
                            </p:stCondLst>
                            <p:childTnLst>
                              <p:par>
                                <p:cTn id="142" presetID="3" presetClass="exit" presetSubtype="10" fill="hold" grpId="1" nodeType="clickEffect">
                                  <p:stCondLst>
                                    <p:cond delay="0"/>
                                  </p:stCondLst>
                                  <p:childTnLst>
                                    <p:animEffect transition="out" filter="blinds(horizontal)">
                                      <p:cBhvr>
                                        <p:cTn id="143" dur="500"/>
                                        <p:tgtEl>
                                          <p:spTgt spid="90"/>
                                        </p:tgtEl>
                                      </p:cBhvr>
                                    </p:animEffect>
                                    <p:set>
                                      <p:cBhvr>
                                        <p:cTn id="144" dur="1" fill="hold">
                                          <p:stCondLst>
                                            <p:cond delay="499"/>
                                          </p:stCondLst>
                                        </p:cTn>
                                        <p:tgtEl>
                                          <p:spTgt spid="90"/>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3" presetClass="entr" presetSubtype="10" fill="hold" grpId="0" nodeType="clickEffect">
                                  <p:stCondLst>
                                    <p:cond delay="0"/>
                                  </p:stCondLst>
                                  <p:childTnLst>
                                    <p:set>
                                      <p:cBhvr>
                                        <p:cTn id="148" dur="1" fill="hold">
                                          <p:stCondLst>
                                            <p:cond delay="0"/>
                                          </p:stCondLst>
                                        </p:cTn>
                                        <p:tgtEl>
                                          <p:spTgt spid="100"/>
                                        </p:tgtEl>
                                        <p:attrNameLst>
                                          <p:attrName>style.visibility</p:attrName>
                                        </p:attrNameLst>
                                      </p:cBhvr>
                                      <p:to>
                                        <p:strVal val="visible"/>
                                      </p:to>
                                    </p:set>
                                    <p:animEffect transition="in" filter="blinds(horizontal)">
                                      <p:cBhvr>
                                        <p:cTn id="149" dur="500"/>
                                        <p:tgtEl>
                                          <p:spTgt spid="100"/>
                                        </p:tgtEl>
                                      </p:cBhvr>
                                    </p:animEffect>
                                  </p:childTnLst>
                                </p:cTn>
                              </p:par>
                            </p:childTnLst>
                          </p:cTn>
                        </p:par>
                      </p:childTnLst>
                    </p:cTn>
                  </p:par>
                  <p:par>
                    <p:cTn id="150" fill="hold">
                      <p:stCondLst>
                        <p:cond delay="indefinite"/>
                      </p:stCondLst>
                      <p:childTnLst>
                        <p:par>
                          <p:cTn id="151" fill="hold">
                            <p:stCondLst>
                              <p:cond delay="0"/>
                            </p:stCondLst>
                            <p:childTnLst>
                              <p:par>
                                <p:cTn id="152" presetID="3" presetClass="entr" presetSubtype="10" fill="hold" grpId="0" nodeType="clickEffect">
                                  <p:stCondLst>
                                    <p:cond delay="0"/>
                                  </p:stCondLst>
                                  <p:childTnLst>
                                    <p:set>
                                      <p:cBhvr>
                                        <p:cTn id="153" dur="1" fill="hold">
                                          <p:stCondLst>
                                            <p:cond delay="0"/>
                                          </p:stCondLst>
                                        </p:cTn>
                                        <p:tgtEl>
                                          <p:spTgt spid="99"/>
                                        </p:tgtEl>
                                        <p:attrNameLst>
                                          <p:attrName>style.visibility</p:attrName>
                                        </p:attrNameLst>
                                      </p:cBhvr>
                                      <p:to>
                                        <p:strVal val="visible"/>
                                      </p:to>
                                    </p:set>
                                    <p:animEffect transition="in" filter="blinds(horizontal)">
                                      <p:cBhvr>
                                        <p:cTn id="154" dur="500"/>
                                        <p:tgtEl>
                                          <p:spTgt spid="99"/>
                                        </p:tgtEl>
                                      </p:cBhvr>
                                    </p:animEffect>
                                  </p:childTnLst>
                                </p:cTn>
                              </p:par>
                            </p:childTnLst>
                          </p:cTn>
                        </p:par>
                      </p:childTnLst>
                    </p:cTn>
                  </p:par>
                  <p:par>
                    <p:cTn id="155" fill="hold">
                      <p:stCondLst>
                        <p:cond delay="indefinite"/>
                      </p:stCondLst>
                      <p:childTnLst>
                        <p:par>
                          <p:cTn id="156" fill="hold">
                            <p:stCondLst>
                              <p:cond delay="0"/>
                            </p:stCondLst>
                            <p:childTnLst>
                              <p:par>
                                <p:cTn id="157" presetID="3" presetClass="entr" presetSubtype="10" fill="hold" grpId="0" nodeType="clickEffect">
                                  <p:stCondLst>
                                    <p:cond delay="0"/>
                                  </p:stCondLst>
                                  <p:childTnLst>
                                    <p:set>
                                      <p:cBhvr>
                                        <p:cTn id="158" dur="1" fill="hold">
                                          <p:stCondLst>
                                            <p:cond delay="0"/>
                                          </p:stCondLst>
                                        </p:cTn>
                                        <p:tgtEl>
                                          <p:spTgt spid="101"/>
                                        </p:tgtEl>
                                        <p:attrNameLst>
                                          <p:attrName>style.visibility</p:attrName>
                                        </p:attrNameLst>
                                      </p:cBhvr>
                                      <p:to>
                                        <p:strVal val="visible"/>
                                      </p:to>
                                    </p:set>
                                    <p:animEffect transition="in" filter="blinds(horizontal)">
                                      <p:cBhvr>
                                        <p:cTn id="159" dur="500"/>
                                        <p:tgtEl>
                                          <p:spTgt spid="101"/>
                                        </p:tgtEl>
                                      </p:cBhvr>
                                    </p:animEffect>
                                  </p:childTnLst>
                                </p:cTn>
                              </p:par>
                            </p:childTnLst>
                          </p:cTn>
                        </p:par>
                      </p:childTnLst>
                    </p:cTn>
                  </p:par>
                  <p:par>
                    <p:cTn id="160" fill="hold">
                      <p:stCondLst>
                        <p:cond delay="indefinite"/>
                      </p:stCondLst>
                      <p:childTnLst>
                        <p:par>
                          <p:cTn id="161" fill="hold">
                            <p:stCondLst>
                              <p:cond delay="0"/>
                            </p:stCondLst>
                            <p:childTnLst>
                              <p:par>
                                <p:cTn id="162" presetID="3" presetClass="entr" presetSubtype="10" fill="hold" grpId="0" nodeType="clickEffect">
                                  <p:stCondLst>
                                    <p:cond delay="0"/>
                                  </p:stCondLst>
                                  <p:childTnLst>
                                    <p:set>
                                      <p:cBhvr>
                                        <p:cTn id="163" dur="1" fill="hold">
                                          <p:stCondLst>
                                            <p:cond delay="0"/>
                                          </p:stCondLst>
                                        </p:cTn>
                                        <p:tgtEl>
                                          <p:spTgt spid="105"/>
                                        </p:tgtEl>
                                        <p:attrNameLst>
                                          <p:attrName>style.visibility</p:attrName>
                                        </p:attrNameLst>
                                      </p:cBhvr>
                                      <p:to>
                                        <p:strVal val="visible"/>
                                      </p:to>
                                    </p:set>
                                    <p:animEffect transition="in" filter="blinds(horizontal)">
                                      <p:cBhvr>
                                        <p:cTn id="164" dur="500"/>
                                        <p:tgtEl>
                                          <p:spTgt spid="105"/>
                                        </p:tgtEl>
                                      </p:cBhvr>
                                    </p:animEffect>
                                  </p:childTnLst>
                                </p:cTn>
                              </p:par>
                            </p:childTnLst>
                          </p:cTn>
                        </p:par>
                      </p:childTnLst>
                    </p:cTn>
                  </p:par>
                  <p:par>
                    <p:cTn id="165" fill="hold">
                      <p:stCondLst>
                        <p:cond delay="indefinite"/>
                      </p:stCondLst>
                      <p:childTnLst>
                        <p:par>
                          <p:cTn id="166" fill="hold">
                            <p:stCondLst>
                              <p:cond delay="0"/>
                            </p:stCondLst>
                            <p:childTnLst>
                              <p:par>
                                <p:cTn id="167" presetID="3" presetClass="entr" presetSubtype="10" fill="hold" grpId="0" nodeType="clickEffect">
                                  <p:stCondLst>
                                    <p:cond delay="0"/>
                                  </p:stCondLst>
                                  <p:childTnLst>
                                    <p:set>
                                      <p:cBhvr>
                                        <p:cTn id="168" dur="1" fill="hold">
                                          <p:stCondLst>
                                            <p:cond delay="0"/>
                                          </p:stCondLst>
                                        </p:cTn>
                                        <p:tgtEl>
                                          <p:spTgt spid="108"/>
                                        </p:tgtEl>
                                        <p:attrNameLst>
                                          <p:attrName>style.visibility</p:attrName>
                                        </p:attrNameLst>
                                      </p:cBhvr>
                                      <p:to>
                                        <p:strVal val="visible"/>
                                      </p:to>
                                    </p:set>
                                    <p:animEffect transition="in" filter="blinds(horizontal)">
                                      <p:cBhvr>
                                        <p:cTn id="169" dur="500"/>
                                        <p:tgtEl>
                                          <p:spTgt spid="108"/>
                                        </p:tgtEl>
                                      </p:cBhvr>
                                    </p:animEffect>
                                  </p:childTnLst>
                                </p:cTn>
                              </p:par>
                            </p:childTnLst>
                          </p:cTn>
                        </p:par>
                      </p:childTnLst>
                    </p:cTn>
                  </p:par>
                  <p:par>
                    <p:cTn id="170" fill="hold">
                      <p:stCondLst>
                        <p:cond delay="indefinite"/>
                      </p:stCondLst>
                      <p:childTnLst>
                        <p:par>
                          <p:cTn id="171" fill="hold">
                            <p:stCondLst>
                              <p:cond delay="0"/>
                            </p:stCondLst>
                            <p:childTnLst>
                              <p:par>
                                <p:cTn id="172" presetID="3" presetClass="entr" presetSubtype="10" fill="hold" grpId="0" nodeType="clickEffect">
                                  <p:stCondLst>
                                    <p:cond delay="0"/>
                                  </p:stCondLst>
                                  <p:childTnLst>
                                    <p:set>
                                      <p:cBhvr>
                                        <p:cTn id="173" dur="1" fill="hold">
                                          <p:stCondLst>
                                            <p:cond delay="0"/>
                                          </p:stCondLst>
                                        </p:cTn>
                                        <p:tgtEl>
                                          <p:spTgt spid="102"/>
                                        </p:tgtEl>
                                        <p:attrNameLst>
                                          <p:attrName>style.visibility</p:attrName>
                                        </p:attrNameLst>
                                      </p:cBhvr>
                                      <p:to>
                                        <p:strVal val="visible"/>
                                      </p:to>
                                    </p:set>
                                    <p:animEffect transition="in" filter="blinds(horizontal)">
                                      <p:cBhvr>
                                        <p:cTn id="174" dur="500"/>
                                        <p:tgtEl>
                                          <p:spTgt spid="102"/>
                                        </p:tgtEl>
                                      </p:cBhvr>
                                    </p:animEffect>
                                  </p:childTnLst>
                                </p:cTn>
                              </p:par>
                            </p:childTnLst>
                          </p:cTn>
                        </p:par>
                      </p:childTnLst>
                    </p:cTn>
                  </p:par>
                  <p:par>
                    <p:cTn id="175" fill="hold">
                      <p:stCondLst>
                        <p:cond delay="indefinite"/>
                      </p:stCondLst>
                      <p:childTnLst>
                        <p:par>
                          <p:cTn id="176" fill="hold">
                            <p:stCondLst>
                              <p:cond delay="0"/>
                            </p:stCondLst>
                            <p:childTnLst>
                              <p:par>
                                <p:cTn id="177" presetID="3" presetClass="entr" presetSubtype="10" fill="hold" grpId="0" nodeType="clickEffect">
                                  <p:stCondLst>
                                    <p:cond delay="0"/>
                                  </p:stCondLst>
                                  <p:childTnLst>
                                    <p:set>
                                      <p:cBhvr>
                                        <p:cTn id="178" dur="1" fill="hold">
                                          <p:stCondLst>
                                            <p:cond delay="0"/>
                                          </p:stCondLst>
                                        </p:cTn>
                                        <p:tgtEl>
                                          <p:spTgt spid="106"/>
                                        </p:tgtEl>
                                        <p:attrNameLst>
                                          <p:attrName>style.visibility</p:attrName>
                                        </p:attrNameLst>
                                      </p:cBhvr>
                                      <p:to>
                                        <p:strVal val="visible"/>
                                      </p:to>
                                    </p:set>
                                    <p:animEffect transition="in" filter="blinds(horizontal)">
                                      <p:cBhvr>
                                        <p:cTn id="179" dur="500"/>
                                        <p:tgtEl>
                                          <p:spTgt spid="106"/>
                                        </p:tgtEl>
                                      </p:cBhvr>
                                    </p:animEffect>
                                  </p:childTnLst>
                                </p:cTn>
                              </p:par>
                            </p:childTnLst>
                          </p:cTn>
                        </p:par>
                      </p:childTnLst>
                    </p:cTn>
                  </p:par>
                  <p:par>
                    <p:cTn id="180" fill="hold">
                      <p:stCondLst>
                        <p:cond delay="indefinite"/>
                      </p:stCondLst>
                      <p:childTnLst>
                        <p:par>
                          <p:cTn id="181" fill="hold">
                            <p:stCondLst>
                              <p:cond delay="0"/>
                            </p:stCondLst>
                            <p:childTnLst>
                              <p:par>
                                <p:cTn id="182" presetID="3" presetClass="entr" presetSubtype="10" fill="hold" grpId="0" nodeType="clickEffect">
                                  <p:stCondLst>
                                    <p:cond delay="0"/>
                                  </p:stCondLst>
                                  <p:childTnLst>
                                    <p:set>
                                      <p:cBhvr>
                                        <p:cTn id="183" dur="1" fill="hold">
                                          <p:stCondLst>
                                            <p:cond delay="0"/>
                                          </p:stCondLst>
                                        </p:cTn>
                                        <p:tgtEl>
                                          <p:spTgt spid="109"/>
                                        </p:tgtEl>
                                        <p:attrNameLst>
                                          <p:attrName>style.visibility</p:attrName>
                                        </p:attrNameLst>
                                      </p:cBhvr>
                                      <p:to>
                                        <p:strVal val="visible"/>
                                      </p:to>
                                    </p:set>
                                    <p:animEffect transition="in" filter="blinds(horizontal)">
                                      <p:cBhvr>
                                        <p:cTn id="184" dur="500"/>
                                        <p:tgtEl>
                                          <p:spTgt spid="109"/>
                                        </p:tgtEl>
                                      </p:cBhvr>
                                    </p:animEffect>
                                  </p:childTnLst>
                                </p:cTn>
                              </p:par>
                            </p:childTnLst>
                          </p:cTn>
                        </p:par>
                      </p:childTnLst>
                    </p:cTn>
                  </p:par>
                  <p:par>
                    <p:cTn id="185" fill="hold">
                      <p:stCondLst>
                        <p:cond delay="indefinite"/>
                      </p:stCondLst>
                      <p:childTnLst>
                        <p:par>
                          <p:cTn id="186" fill="hold">
                            <p:stCondLst>
                              <p:cond delay="0"/>
                            </p:stCondLst>
                            <p:childTnLst>
                              <p:par>
                                <p:cTn id="187" presetID="3" presetClass="entr" presetSubtype="10" fill="hold" grpId="0" nodeType="clickEffect">
                                  <p:stCondLst>
                                    <p:cond delay="0"/>
                                  </p:stCondLst>
                                  <p:childTnLst>
                                    <p:set>
                                      <p:cBhvr>
                                        <p:cTn id="188" dur="1" fill="hold">
                                          <p:stCondLst>
                                            <p:cond delay="0"/>
                                          </p:stCondLst>
                                        </p:cTn>
                                        <p:tgtEl>
                                          <p:spTgt spid="103"/>
                                        </p:tgtEl>
                                        <p:attrNameLst>
                                          <p:attrName>style.visibility</p:attrName>
                                        </p:attrNameLst>
                                      </p:cBhvr>
                                      <p:to>
                                        <p:strVal val="visible"/>
                                      </p:to>
                                    </p:set>
                                    <p:animEffect transition="in" filter="blinds(horizontal)">
                                      <p:cBhvr>
                                        <p:cTn id="189" dur="500"/>
                                        <p:tgtEl>
                                          <p:spTgt spid="103"/>
                                        </p:tgtEl>
                                      </p:cBhvr>
                                    </p:animEffect>
                                  </p:childTnLst>
                                </p:cTn>
                              </p:par>
                            </p:childTnLst>
                          </p:cTn>
                        </p:par>
                      </p:childTnLst>
                    </p:cTn>
                  </p:par>
                  <p:par>
                    <p:cTn id="190" fill="hold">
                      <p:stCondLst>
                        <p:cond delay="indefinite"/>
                      </p:stCondLst>
                      <p:childTnLst>
                        <p:par>
                          <p:cTn id="191" fill="hold">
                            <p:stCondLst>
                              <p:cond delay="0"/>
                            </p:stCondLst>
                            <p:childTnLst>
                              <p:par>
                                <p:cTn id="192" presetID="3" presetClass="entr" presetSubtype="10" fill="hold" grpId="0" nodeType="clickEffect">
                                  <p:stCondLst>
                                    <p:cond delay="0"/>
                                  </p:stCondLst>
                                  <p:childTnLst>
                                    <p:set>
                                      <p:cBhvr>
                                        <p:cTn id="193" dur="1" fill="hold">
                                          <p:stCondLst>
                                            <p:cond delay="0"/>
                                          </p:stCondLst>
                                        </p:cTn>
                                        <p:tgtEl>
                                          <p:spTgt spid="107"/>
                                        </p:tgtEl>
                                        <p:attrNameLst>
                                          <p:attrName>style.visibility</p:attrName>
                                        </p:attrNameLst>
                                      </p:cBhvr>
                                      <p:to>
                                        <p:strVal val="visible"/>
                                      </p:to>
                                    </p:set>
                                    <p:animEffect transition="in" filter="blinds(horizontal)">
                                      <p:cBhvr>
                                        <p:cTn id="194" dur="500"/>
                                        <p:tgtEl>
                                          <p:spTgt spid="107"/>
                                        </p:tgtEl>
                                      </p:cBhvr>
                                    </p:animEffect>
                                  </p:childTnLst>
                                </p:cTn>
                              </p:par>
                            </p:childTnLst>
                          </p:cTn>
                        </p:par>
                      </p:childTnLst>
                    </p:cTn>
                  </p:par>
                  <p:par>
                    <p:cTn id="195" fill="hold">
                      <p:stCondLst>
                        <p:cond delay="indefinite"/>
                      </p:stCondLst>
                      <p:childTnLst>
                        <p:par>
                          <p:cTn id="196" fill="hold">
                            <p:stCondLst>
                              <p:cond delay="0"/>
                            </p:stCondLst>
                            <p:childTnLst>
                              <p:par>
                                <p:cTn id="197" presetID="3" presetClass="entr" presetSubtype="10" fill="hold" grpId="0" nodeType="clickEffect">
                                  <p:stCondLst>
                                    <p:cond delay="0"/>
                                  </p:stCondLst>
                                  <p:childTnLst>
                                    <p:set>
                                      <p:cBhvr>
                                        <p:cTn id="198" dur="1" fill="hold">
                                          <p:stCondLst>
                                            <p:cond delay="0"/>
                                          </p:stCondLst>
                                        </p:cTn>
                                        <p:tgtEl>
                                          <p:spTgt spid="110"/>
                                        </p:tgtEl>
                                        <p:attrNameLst>
                                          <p:attrName>style.visibility</p:attrName>
                                        </p:attrNameLst>
                                      </p:cBhvr>
                                      <p:to>
                                        <p:strVal val="visible"/>
                                      </p:to>
                                    </p:set>
                                    <p:animEffect transition="in" filter="blinds(horizontal)">
                                      <p:cBhvr>
                                        <p:cTn id="199" dur="500"/>
                                        <p:tgtEl>
                                          <p:spTgt spid="110"/>
                                        </p:tgtEl>
                                      </p:cBhvr>
                                    </p:animEffect>
                                  </p:childTnLst>
                                </p:cTn>
                              </p:par>
                            </p:childTnLst>
                          </p:cTn>
                        </p:par>
                      </p:childTnLst>
                    </p:cTn>
                  </p:par>
                  <p:par>
                    <p:cTn id="200" fill="hold">
                      <p:stCondLst>
                        <p:cond delay="indefinite"/>
                      </p:stCondLst>
                      <p:childTnLst>
                        <p:par>
                          <p:cTn id="201" fill="hold">
                            <p:stCondLst>
                              <p:cond delay="0"/>
                            </p:stCondLst>
                            <p:childTnLst>
                              <p:par>
                                <p:cTn id="202" presetID="3" presetClass="entr" presetSubtype="10" fill="hold" grpId="0" nodeType="clickEffect">
                                  <p:stCondLst>
                                    <p:cond delay="0"/>
                                  </p:stCondLst>
                                  <p:childTnLst>
                                    <p:set>
                                      <p:cBhvr>
                                        <p:cTn id="203" dur="1" fill="hold">
                                          <p:stCondLst>
                                            <p:cond delay="0"/>
                                          </p:stCondLst>
                                        </p:cTn>
                                        <p:tgtEl>
                                          <p:spTgt spid="104"/>
                                        </p:tgtEl>
                                        <p:attrNameLst>
                                          <p:attrName>style.visibility</p:attrName>
                                        </p:attrNameLst>
                                      </p:cBhvr>
                                      <p:to>
                                        <p:strVal val="visible"/>
                                      </p:to>
                                    </p:set>
                                    <p:animEffect transition="in" filter="blinds(horizontal)">
                                      <p:cBhvr>
                                        <p:cTn id="204"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6" grpId="0"/>
      <p:bldP spid="1036" grpId="1"/>
      <p:bldP spid="86" grpId="0"/>
      <p:bldP spid="86" grpId="1"/>
      <p:bldP spid="1037" grpId="0"/>
      <p:bldP spid="88" grpId="0"/>
      <p:bldP spid="89" grpId="0"/>
      <p:bldP spid="90" grpId="0"/>
      <p:bldP spid="90" grpId="1"/>
      <p:bldP spid="1038" grpId="0"/>
      <p:bldP spid="1039" grpId="0"/>
      <p:bldP spid="93" grpId="0"/>
      <p:bldP spid="94" grpId="0"/>
      <p:bldP spid="1040" grpId="0" animBg="1"/>
      <p:bldP spid="96" grpId="0" animBg="1"/>
      <p:bldP spid="1041" grpId="0"/>
      <p:bldP spid="98" grpId="0"/>
      <p:bldP spid="99" grpId="0"/>
      <p:bldP spid="100" grpId="0"/>
      <p:bldP spid="101" grpId="0"/>
      <p:bldP spid="102" grpId="0"/>
      <p:bldP spid="103" grpId="0"/>
      <p:bldP spid="104" grpId="0"/>
      <p:bldP spid="105" grpId="0" animBg="1"/>
      <p:bldP spid="106" grpId="0" animBg="1"/>
      <p:bldP spid="107" grpId="0" animBg="1"/>
      <p:bldP spid="108" grpId="0"/>
      <p:bldP spid="109" grpId="0"/>
      <p:bldP spid="110" grpId="0"/>
      <p:bldP spid="1044" grpId="0"/>
      <p:bldP spid="116" grpId="0"/>
      <p:bldP spid="103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72955" y="1600200"/>
            <a:ext cx="3712191" cy="4876800"/>
          </a:xfrm>
        </p:spPr>
        <p:txBody>
          <a:bodyPr>
            <a:normAutofit/>
          </a:bodyPr>
          <a:lstStyle/>
          <a:p>
            <a:pPr marL="0" indent="0" algn="ctr">
              <a:buNone/>
            </a:pPr>
            <a:r>
              <a:rPr lang="en-GB" sz="1400" b="1" dirty="0">
                <a:latin typeface="Comic Sans MS" pitchFamily="66" charset="0"/>
              </a:rPr>
              <a:t>You can solve problems involving elastic energy using the conservation of energy principle and the work-energy principle</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Overall pointers for this section:</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If there is no friction involved, just use:</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If friction is involved, use:</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rPr>
              <a:t>A good starting point is to write out the formula you’ll be using in the correct places and just work through, filling in values you know as you go along!</a:t>
            </a:r>
          </a:p>
        </p:txBody>
      </p:sp>
      <p:pic>
        <p:nvPicPr>
          <p:cNvPr id="5" name="Picture 8" descr="http://kathyoconnellsart.files.wordpress.com/2011/08/spring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2192" y="48160"/>
            <a:ext cx="1058602" cy="6929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6248400" y="0"/>
                <a:ext cx="1039091" cy="438005"/>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𝐾𝐸</m:t>
                      </m:r>
                      <m:r>
                        <a:rPr lang="en-GB" sz="1200" b="0" i="1" smtClean="0">
                          <a:latin typeface="Cambria Math"/>
                        </a:rPr>
                        <m:t>=</m:t>
                      </m:r>
                      <m:f>
                        <m:fPr>
                          <m:ctrlPr>
                            <a:rPr lang="en-GB" sz="1200" b="0" i="1" smtClean="0">
                              <a:latin typeface="Cambria Math" panose="02040503050406030204" pitchFamily="18" charset="0"/>
                            </a:rPr>
                          </m:ctrlPr>
                        </m:fPr>
                        <m:num>
                          <m:r>
                            <a:rPr lang="en-GB" sz="1200" b="0" i="1" smtClean="0">
                              <a:latin typeface="Cambria Math"/>
                            </a:rPr>
                            <m:t>1</m:t>
                          </m:r>
                        </m:num>
                        <m:den>
                          <m:r>
                            <a:rPr lang="en-GB" sz="1200" b="0" i="1" dirty="0" smtClean="0">
                              <a:latin typeface="Cambria Math"/>
                            </a:rPr>
                            <m:t>2</m:t>
                          </m:r>
                        </m:den>
                      </m:f>
                      <m:r>
                        <a:rPr lang="en-GB" sz="1200" b="0" i="1" smtClean="0">
                          <a:latin typeface="Cambria Math"/>
                        </a:rPr>
                        <m:t>𝑚</m:t>
                      </m:r>
                      <m:sSup>
                        <m:sSupPr>
                          <m:ctrlPr>
                            <a:rPr lang="en-GB" sz="1200" b="0" i="1" smtClean="0">
                              <a:latin typeface="Cambria Math" panose="02040503050406030204" pitchFamily="18" charset="0"/>
                            </a:rPr>
                          </m:ctrlPr>
                        </m:sSupPr>
                        <m:e>
                          <m:r>
                            <a:rPr lang="en-GB" sz="1200" b="0" i="1" smtClean="0">
                              <a:latin typeface="Cambria Math"/>
                            </a:rPr>
                            <m:t>𝑣</m:t>
                          </m:r>
                        </m:e>
                        <m:sup>
                          <m:r>
                            <a:rPr lang="en-GB" sz="1200" b="0" i="1" smtClean="0">
                              <a:latin typeface="Cambria Math"/>
                            </a:rPr>
                            <m:t>2</m:t>
                          </m:r>
                        </m:sup>
                      </m:sSup>
                    </m:oMath>
                  </m:oMathPara>
                </a14:m>
                <a:endParaRPr lang="en-GB"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6248400" y="0"/>
                <a:ext cx="1039091" cy="438005"/>
              </a:xfrm>
              <a:prstGeom prst="rect">
                <a:avLst/>
              </a:prstGeom>
              <a:blipFill rotWithShape="1">
                <a:blip r:embed="rId3"/>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9896" y="0"/>
                <a:ext cx="677430" cy="443006"/>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𝑇</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i="1">
                              <a:latin typeface="Cambria Math"/>
                            </a:rPr>
                            <m:t>λ</m:t>
                          </m:r>
                          <m:r>
                            <a:rPr lang="en-GB" sz="1200" b="0" i="1" dirty="0" smtClean="0">
                              <a:latin typeface="Cambria Math"/>
                            </a:rPr>
                            <m:t>𝑥</m:t>
                          </m:r>
                        </m:num>
                        <m:den>
                          <m:r>
                            <a:rPr lang="en-GB" sz="1200" b="0" i="1" smtClean="0">
                              <a:latin typeface="Cambria Math"/>
                            </a:rPr>
                            <m:t>𝑙</m:t>
                          </m:r>
                        </m:den>
                      </m:f>
                    </m:oMath>
                  </m:oMathPara>
                </a14:m>
                <a:endParaRPr lang="en-GB" sz="1200" dirty="0"/>
              </a:p>
            </p:txBody>
          </p:sp>
        </mc:Choice>
        <mc:Fallback xmlns="">
          <p:sp>
            <p:nvSpPr>
              <p:cNvPr id="51" name="TextBox 50"/>
              <p:cNvSpPr txBox="1">
                <a:spLocks noRot="1" noChangeAspect="1" noMove="1" noResize="1" noEditPoints="1" noAdjustHandles="1" noChangeArrowheads="1" noChangeShapeType="1" noTextEdit="1"/>
              </p:cNvSpPr>
              <p:nvPr/>
            </p:nvSpPr>
            <p:spPr>
              <a:xfrm>
                <a:off x="9896" y="0"/>
                <a:ext cx="677430" cy="443006"/>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5800" y="0"/>
                <a:ext cx="914400" cy="462884"/>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𝐸𝑃𝐸</m:t>
                      </m:r>
                      <m:r>
                        <a:rPr lang="en-GB" sz="1200" b="0" i="1" smtClean="0">
                          <a:latin typeface="Cambria Math"/>
                        </a:rPr>
                        <m:t>=</m:t>
                      </m:r>
                      <m:f>
                        <m:fPr>
                          <m:ctrlPr>
                            <a:rPr lang="en-GB" sz="1200" b="0" i="1" smtClean="0">
                              <a:latin typeface="Cambria Math" panose="02040503050406030204" pitchFamily="18" charset="0"/>
                            </a:rPr>
                          </m:ctrlPr>
                        </m:fPr>
                        <m:num>
                          <m:r>
                            <m:rPr>
                              <m:sty m:val="p"/>
                            </m:rPr>
                            <a:rPr lang="el-GR" sz="1200" b="0" i="1" smtClean="0">
                              <a:latin typeface="Cambria Math"/>
                            </a:rPr>
                            <m:t>λ</m:t>
                          </m:r>
                          <m:sSup>
                            <m:sSupPr>
                              <m:ctrlPr>
                                <a:rPr lang="el-GR" sz="1200" b="0" i="1" smtClean="0">
                                  <a:latin typeface="Cambria Math" panose="02040503050406030204" pitchFamily="18" charset="0"/>
                                </a:rPr>
                              </m:ctrlPr>
                            </m:sSupPr>
                            <m:e>
                              <m:r>
                                <a:rPr lang="en-GB" sz="1200" b="0" i="1" smtClean="0">
                                  <a:latin typeface="Cambria Math"/>
                                </a:rPr>
                                <m:t>𝑥</m:t>
                              </m:r>
                            </m:e>
                            <m:sup>
                              <m:r>
                                <a:rPr lang="en-GB" sz="1200" b="0" i="1" smtClean="0">
                                  <a:latin typeface="Cambria Math"/>
                                </a:rPr>
                                <m:t>2</m:t>
                              </m:r>
                            </m:sup>
                          </m:sSup>
                        </m:num>
                        <m:den>
                          <m:r>
                            <a:rPr lang="en-GB" sz="1200" b="0" i="1" smtClean="0">
                              <a:latin typeface="Cambria Math"/>
                            </a:rPr>
                            <m:t>2</m:t>
                          </m:r>
                          <m:r>
                            <a:rPr lang="en-GB" sz="1200" b="0" i="1" smtClean="0">
                              <a:latin typeface="Cambria Math"/>
                            </a:rPr>
                            <m:t>𝑙</m:t>
                          </m:r>
                        </m:den>
                      </m:f>
                    </m:oMath>
                  </m:oMathPara>
                </a14:m>
                <a:endParaRPr lang="en-GB" sz="12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5800" y="0"/>
                <a:ext cx="914400" cy="462884"/>
              </a:xfrm>
              <a:prstGeom prst="rect">
                <a:avLst/>
              </a:prstGeom>
              <a:blipFill rotWithShape="1">
                <a:blip r:embed="rId5"/>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600200" y="1"/>
                <a:ext cx="23622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𝐸𝑛𝑒𝑟𝑔𝑦</m:t>
                      </m:r>
                      <m:r>
                        <a:rPr lang="en-GB" sz="1200" b="0" i="1" smtClean="0">
                          <a:latin typeface="Cambria Math"/>
                        </a:rPr>
                        <m:t> </m:t>
                      </m:r>
                      <m:r>
                        <a:rPr lang="en-GB" sz="1200" b="0" i="1" smtClean="0">
                          <a:latin typeface="Cambria Math"/>
                        </a:rPr>
                        <m:t>𝐿𝑜𝑠𝑠𝑒𝑠</m:t>
                      </m:r>
                      <m:r>
                        <a:rPr lang="en-GB" sz="1200" b="0" i="1" smtClean="0">
                          <a:latin typeface="Cambria Math"/>
                        </a:rPr>
                        <m:t>=</m:t>
                      </m:r>
                      <m:r>
                        <a:rPr lang="en-GB" sz="1200" b="0" i="1" smtClean="0">
                          <a:latin typeface="Cambria Math"/>
                        </a:rPr>
                        <m:t>𝐸𝑛𝑒𝑟𝑔𝑦</m:t>
                      </m:r>
                      <m:r>
                        <a:rPr lang="en-GB" sz="1200" b="0" i="1" smtClean="0">
                          <a:latin typeface="Cambria Math"/>
                        </a:rPr>
                        <m:t> </m:t>
                      </m:r>
                      <m:r>
                        <a:rPr lang="en-GB" sz="1200" b="0" i="1" smtClean="0">
                          <a:latin typeface="Cambria Math"/>
                        </a:rPr>
                        <m:t>𝐺𝑎𝑖𝑛𝑠</m:t>
                      </m:r>
                    </m:oMath>
                  </m:oMathPara>
                </a14:m>
                <a:endParaRPr lang="en-GB" sz="12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600200" y="1"/>
                <a:ext cx="2362200" cy="276999"/>
              </a:xfrm>
              <a:prstGeom prst="rect">
                <a:avLst/>
              </a:prstGeom>
              <a:blipFill rotWithShape="1">
                <a:blip r:embed="rId6"/>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3962400" y="0"/>
                <a:ext cx="2286000" cy="457433"/>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𝑊𝑜𝑟𝑘</m:t>
                      </m:r>
                      <m:r>
                        <a:rPr lang="en-GB" sz="1200" b="0" i="1" smtClean="0">
                          <a:latin typeface="Cambria Math"/>
                        </a:rPr>
                        <m:t> </m:t>
                      </m:r>
                      <m:r>
                        <a:rPr lang="en-GB" sz="1200" b="0" i="1" smtClean="0">
                          <a:latin typeface="Cambria Math"/>
                        </a:rPr>
                        <m:t>𝑑𝑜𝑛𝑒</m:t>
                      </m:r>
                      <m:r>
                        <a:rPr lang="en-GB" sz="1200" b="0" i="1" smtClean="0">
                          <a:latin typeface="Cambria Math"/>
                        </a:rPr>
                        <m:t> </m:t>
                      </m:r>
                      <m:r>
                        <a:rPr lang="en-GB" sz="1200" b="0" i="1" smtClean="0">
                          <a:latin typeface="Cambria Math"/>
                        </a:rPr>
                        <m:t>𝑎𝑔𝑎𝑖𝑛𝑠𝑡</m:t>
                      </m:r>
                      <m:r>
                        <a:rPr lang="en-GB" sz="1200" b="0" i="1" smtClean="0">
                          <a:latin typeface="Cambria Math"/>
                        </a:rPr>
                        <m:t> </m:t>
                      </m:r>
                      <m:r>
                        <a:rPr lang="en-GB" sz="1200" b="0" i="1" smtClean="0">
                          <a:latin typeface="Cambria Math"/>
                        </a:rPr>
                        <m:t>𝐹𝑟𝑖𝑐𝑡𝑖𝑜𝑛</m:t>
                      </m:r>
                      <m:r>
                        <a:rPr lang="en-GB" sz="1200" b="0" i="1" smtClean="0">
                          <a:latin typeface="Cambria Math"/>
                        </a:rPr>
                        <m:t>=</m:t>
                      </m:r>
                      <m:r>
                        <a:rPr lang="en-GB" sz="1200" b="0" i="1" smtClean="0">
                          <a:latin typeface="Cambria Math"/>
                        </a:rPr>
                        <m:t>𝑂𝑣𝑒𝑟𝑎𝑙𝑙</m:t>
                      </m:r>
                      <m:r>
                        <a:rPr lang="en-GB" sz="1200" b="0" i="1" smtClean="0">
                          <a:latin typeface="Cambria Math"/>
                        </a:rPr>
                        <m:t> </m:t>
                      </m:r>
                      <m:r>
                        <a:rPr lang="en-GB" sz="1200" b="0" i="1" smtClean="0">
                          <a:latin typeface="Cambria Math"/>
                        </a:rPr>
                        <m:t>𝑙𝑜𝑠𝑠</m:t>
                      </m:r>
                      <m:r>
                        <a:rPr lang="en-GB" sz="1200" b="0" i="1" smtClean="0">
                          <a:latin typeface="Cambria Math"/>
                        </a:rPr>
                        <m:t> </m:t>
                      </m:r>
                      <m:r>
                        <a:rPr lang="en-GB" sz="1200" b="0" i="1" smtClean="0">
                          <a:latin typeface="Cambria Math"/>
                        </a:rPr>
                        <m:t>𝑖𝑛</m:t>
                      </m:r>
                      <m:r>
                        <a:rPr lang="en-GB" sz="1200" b="0" i="1" smtClean="0">
                          <a:latin typeface="Cambria Math"/>
                        </a:rPr>
                        <m:t> </m:t>
                      </m:r>
                      <m:r>
                        <a:rPr lang="en-GB" sz="1200" b="0" i="1" smtClean="0">
                          <a:latin typeface="Cambria Math"/>
                        </a:rPr>
                        <m:t>𝐸𝑛𝑒𝑟𝑔𝑦</m:t>
                      </m:r>
                    </m:oMath>
                  </m:oMathPara>
                </a14:m>
                <a:endParaRPr lang="en-GB" sz="1200" dirty="0"/>
              </a:p>
            </p:txBody>
          </p:sp>
        </mc:Choice>
        <mc:Fallback xmlns="">
          <p:sp>
            <p:nvSpPr>
              <p:cNvPr id="55" name="TextBox 54"/>
              <p:cNvSpPr txBox="1">
                <a:spLocks noRot="1" noChangeAspect="1" noMove="1" noResize="1" noEditPoints="1" noAdjustHandles="1" noChangeArrowheads="1" noChangeShapeType="1" noTextEdit="1"/>
              </p:cNvSpPr>
              <p:nvPr/>
            </p:nvSpPr>
            <p:spPr>
              <a:xfrm>
                <a:off x="3962400" y="0"/>
                <a:ext cx="2286000" cy="457433"/>
              </a:xfrm>
              <a:prstGeom prst="rect">
                <a:avLst/>
              </a:prstGeom>
              <a:blipFill rotWithShape="1">
                <a:blip r:embed="rId7"/>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0" y="466565"/>
                <a:ext cx="914400"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𝑊</m:t>
                      </m:r>
                      <m:r>
                        <a:rPr lang="en-GB" sz="1200" b="0" i="1" smtClean="0">
                          <a:latin typeface="Cambria Math"/>
                        </a:rPr>
                        <m:t>=</m:t>
                      </m:r>
                      <m:r>
                        <a:rPr lang="en-GB" sz="1200" b="0" i="1" smtClean="0">
                          <a:latin typeface="Cambria Math"/>
                        </a:rPr>
                        <m:t>𝐹𝑑</m:t>
                      </m:r>
                    </m:oMath>
                  </m:oMathPara>
                </a14:m>
                <a:endParaRPr lang="en-GB" sz="1200" dirty="0"/>
              </a:p>
            </p:txBody>
          </p:sp>
        </mc:Choice>
        <mc:Fallback xmlns="">
          <p:sp>
            <p:nvSpPr>
              <p:cNvPr id="68" name="TextBox 67"/>
              <p:cNvSpPr txBox="1">
                <a:spLocks noRot="1" noChangeAspect="1" noMove="1" noResize="1" noEditPoints="1" noAdjustHandles="1" noChangeArrowheads="1" noChangeShapeType="1" noTextEdit="1"/>
              </p:cNvSpPr>
              <p:nvPr/>
            </p:nvSpPr>
            <p:spPr>
              <a:xfrm>
                <a:off x="0" y="466565"/>
                <a:ext cx="914400" cy="276999"/>
              </a:xfrm>
              <a:prstGeom prst="rect">
                <a:avLst/>
              </a:prstGeom>
              <a:blipFill rotWithShape="1">
                <a:blip r:embed="rId8"/>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1596788" y="275229"/>
                <a:ext cx="914399" cy="276999"/>
              </a:xfrm>
              <a:prstGeom prst="rect">
                <a:avLst/>
              </a:prstGeom>
              <a:solidFill>
                <a:schemeClr val="bg1"/>
              </a:solidFill>
              <a:ln w="25400">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a:rPr>
                        <m:t>𝑃𝐸</m:t>
                      </m:r>
                      <m:r>
                        <a:rPr lang="en-GB" sz="1200" b="0" i="1" smtClean="0">
                          <a:latin typeface="Cambria Math"/>
                        </a:rPr>
                        <m:t>=</m:t>
                      </m:r>
                      <m:r>
                        <a:rPr lang="en-GB" sz="1200" b="0" i="1" smtClean="0">
                          <a:latin typeface="Cambria Math"/>
                        </a:rPr>
                        <m:t>𝑚𝑔h</m:t>
                      </m:r>
                    </m:oMath>
                  </m:oMathPara>
                </a14:m>
                <a:endParaRPr lang="en-GB" sz="1200" dirty="0"/>
              </a:p>
            </p:txBody>
          </p:sp>
        </mc:Choice>
        <mc:Fallback xmlns="">
          <p:sp>
            <p:nvSpPr>
              <p:cNvPr id="69" name="TextBox 68"/>
              <p:cNvSpPr txBox="1">
                <a:spLocks noRot="1" noChangeAspect="1" noMove="1" noResize="1" noEditPoints="1" noAdjustHandles="1" noChangeArrowheads="1" noChangeShapeType="1" noTextEdit="1"/>
              </p:cNvSpPr>
              <p:nvPr/>
            </p:nvSpPr>
            <p:spPr>
              <a:xfrm>
                <a:off x="1596788" y="275229"/>
                <a:ext cx="914399" cy="276999"/>
              </a:xfrm>
              <a:prstGeom prst="rect">
                <a:avLst/>
              </a:prstGeom>
              <a:blipFill rotWithShape="1">
                <a:blip r:embed="rId9"/>
                <a:stretch>
                  <a:fillRect/>
                </a:stretch>
              </a:blipFill>
              <a:ln w="25400">
                <a:solidFill>
                  <a:schemeClr val="tx1"/>
                </a:solid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4953000" y="1905000"/>
                <a:ext cx="32004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𝐸𝑛𝑒𝑟𝑔𝑦</m:t>
                      </m:r>
                      <m:r>
                        <a:rPr lang="en-GB" sz="1400" b="0" i="1" smtClean="0">
                          <a:latin typeface="Cambria Math"/>
                        </a:rPr>
                        <m:t> </m:t>
                      </m:r>
                      <m:r>
                        <a:rPr lang="en-GB" sz="1400" b="0" i="1" smtClean="0">
                          <a:latin typeface="Cambria Math"/>
                        </a:rPr>
                        <m:t>𝐿𝑜𝑠𝑠𝑒𝑠</m:t>
                      </m:r>
                      <m:r>
                        <a:rPr lang="en-GB" sz="1400" b="0" i="1" smtClean="0">
                          <a:latin typeface="Cambria Math"/>
                        </a:rPr>
                        <m:t>=</m:t>
                      </m:r>
                      <m:r>
                        <a:rPr lang="en-GB" sz="1400" b="0" i="1" smtClean="0">
                          <a:latin typeface="Cambria Math"/>
                        </a:rPr>
                        <m:t>𝐸𝑛𝑒𝑟𝑔𝑦</m:t>
                      </m:r>
                      <m:r>
                        <a:rPr lang="en-GB" sz="1400" b="0" i="1" smtClean="0">
                          <a:latin typeface="Cambria Math"/>
                        </a:rPr>
                        <m:t> </m:t>
                      </m:r>
                      <m:r>
                        <a:rPr lang="en-GB" sz="1400" b="0" i="1" smtClean="0">
                          <a:latin typeface="Cambria Math"/>
                        </a:rPr>
                        <m:t>𝐺𝑎𝑖𝑛𝑠</m:t>
                      </m:r>
                    </m:oMath>
                  </m:oMathPara>
                </a14:m>
                <a:endParaRPr lang="en-GB" sz="1600" dirty="0"/>
              </a:p>
            </p:txBody>
          </p:sp>
        </mc:Choice>
        <mc:Fallback xmlns="">
          <p:sp>
            <p:nvSpPr>
              <p:cNvPr id="57" name="TextBox 56"/>
              <p:cNvSpPr txBox="1">
                <a:spLocks noRot="1" noChangeAspect="1" noMove="1" noResize="1" noEditPoints="1" noAdjustHandles="1" noChangeArrowheads="1" noChangeShapeType="1" noTextEdit="1"/>
              </p:cNvSpPr>
              <p:nvPr/>
            </p:nvSpPr>
            <p:spPr>
              <a:xfrm>
                <a:off x="4953000" y="1905000"/>
                <a:ext cx="3200400" cy="307777"/>
              </a:xfrm>
              <a:prstGeom prst="rect">
                <a:avLst/>
              </a:prstGeom>
              <a:blipFill rotWithShape="1">
                <a:blip r:embed="rId10"/>
                <a:stretch>
                  <a:fillRect b="-4000"/>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4503762" y="3962400"/>
                <a:ext cx="4507173"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𝑊𝑜𝑟𝑘</m:t>
                      </m:r>
                      <m:r>
                        <a:rPr lang="en-GB" sz="1400" b="0" i="1" smtClean="0">
                          <a:latin typeface="Cambria Math"/>
                        </a:rPr>
                        <m:t> </m:t>
                      </m:r>
                      <m:r>
                        <a:rPr lang="en-GB" sz="1400" b="0" i="1" smtClean="0">
                          <a:latin typeface="Cambria Math"/>
                        </a:rPr>
                        <m:t>𝑑𝑜𝑛𝑒</m:t>
                      </m:r>
                      <m:r>
                        <a:rPr lang="en-GB" sz="1400" b="0" i="1" smtClean="0">
                          <a:latin typeface="Cambria Math"/>
                        </a:rPr>
                        <m:t> </m:t>
                      </m:r>
                      <m:r>
                        <a:rPr lang="en-GB" sz="1400" b="0" i="1" smtClean="0">
                          <a:latin typeface="Cambria Math"/>
                        </a:rPr>
                        <m:t>𝑎𝑔𝑎𝑖𝑛𝑠𝑡</m:t>
                      </m:r>
                      <m:r>
                        <a:rPr lang="en-GB" sz="1400" b="0" i="1" smtClean="0">
                          <a:latin typeface="Cambria Math"/>
                        </a:rPr>
                        <m:t> </m:t>
                      </m:r>
                      <m:r>
                        <a:rPr lang="en-GB" sz="1400" b="0" i="1" smtClean="0">
                          <a:latin typeface="Cambria Math"/>
                        </a:rPr>
                        <m:t>𝐹𝑟𝑖𝑐𝑡𝑖𝑜𝑛</m:t>
                      </m:r>
                      <m:r>
                        <a:rPr lang="en-GB" sz="1400" b="0" i="1" smtClean="0">
                          <a:latin typeface="Cambria Math"/>
                        </a:rPr>
                        <m:t>=</m:t>
                      </m:r>
                      <m:r>
                        <a:rPr lang="en-GB" sz="1400" b="0" i="1" smtClean="0">
                          <a:latin typeface="Cambria Math"/>
                        </a:rPr>
                        <m:t>𝑂𝑣𝑒𝑟𝑎𝑙𝑙</m:t>
                      </m:r>
                      <m:r>
                        <a:rPr lang="en-GB" sz="1400" b="0" i="1" smtClean="0">
                          <a:latin typeface="Cambria Math"/>
                        </a:rPr>
                        <m:t> </m:t>
                      </m:r>
                      <m:r>
                        <a:rPr lang="en-GB" sz="1400" b="0" i="1" smtClean="0">
                          <a:latin typeface="Cambria Math"/>
                        </a:rPr>
                        <m:t>𝑙𝑜𝑠𝑠</m:t>
                      </m:r>
                      <m:r>
                        <a:rPr lang="en-GB" sz="1400" b="0" i="1" smtClean="0">
                          <a:latin typeface="Cambria Math"/>
                        </a:rPr>
                        <m:t> </m:t>
                      </m:r>
                      <m:r>
                        <a:rPr lang="en-GB" sz="1400" b="0" i="1" smtClean="0">
                          <a:latin typeface="Cambria Math"/>
                        </a:rPr>
                        <m:t>𝑖𝑛</m:t>
                      </m:r>
                      <m:r>
                        <a:rPr lang="en-GB" sz="1400" b="0" i="1" smtClean="0">
                          <a:latin typeface="Cambria Math"/>
                        </a:rPr>
                        <m:t> </m:t>
                      </m:r>
                      <m:r>
                        <a:rPr lang="en-GB" sz="1400" b="0" i="1" smtClean="0">
                          <a:latin typeface="Cambria Math"/>
                        </a:rPr>
                        <m:t>𝐸𝑛𝑒𝑟𝑔𝑦</m:t>
                      </m:r>
                    </m:oMath>
                  </m:oMathPara>
                </a14:m>
                <a:endParaRPr lang="en-GB" sz="1400" dirty="0"/>
              </a:p>
            </p:txBody>
          </p:sp>
        </mc:Choice>
        <mc:Fallback xmlns="">
          <p:sp>
            <p:nvSpPr>
              <p:cNvPr id="58" name="TextBox 57"/>
              <p:cNvSpPr txBox="1">
                <a:spLocks noRot="1" noChangeAspect="1" noMove="1" noResize="1" noEditPoints="1" noAdjustHandles="1" noChangeArrowheads="1" noChangeShapeType="1" noTextEdit="1"/>
              </p:cNvSpPr>
              <p:nvPr/>
            </p:nvSpPr>
            <p:spPr>
              <a:xfrm>
                <a:off x="4503762" y="3962400"/>
                <a:ext cx="4507173" cy="307777"/>
              </a:xfrm>
              <a:prstGeom prst="rect">
                <a:avLst/>
              </a:prstGeom>
              <a:blipFill rotWithShape="1">
                <a:blip r:embed="rId11"/>
                <a:stretch>
                  <a:fillRect b="-8000"/>
                </a:stretch>
              </a:blipFill>
              <a:ln w="25400">
                <a:noFill/>
              </a:ln>
            </p:spPr>
            <p:txBody>
              <a:bodyPr/>
              <a:lstStyle/>
              <a:p>
                <a:r>
                  <a:rPr lang="en-GB">
                    <a:noFill/>
                  </a:rPr>
                  <a:t> </a:t>
                </a:r>
              </a:p>
            </p:txBody>
          </p:sp>
        </mc:Fallback>
      </mc:AlternateContent>
      <p:cxnSp>
        <p:nvCxnSpPr>
          <p:cNvPr id="7" name="Straight Arrow Connector 6"/>
          <p:cNvCxnSpPr/>
          <p:nvPr/>
        </p:nvCxnSpPr>
        <p:spPr>
          <a:xfrm flipV="1">
            <a:off x="3962400" y="2362200"/>
            <a:ext cx="1447800" cy="914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581400" y="4114800"/>
            <a:ext cx="838200" cy="3048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p:cNvSpPr txBox="1"/>
              <p:nvPr/>
            </p:nvSpPr>
            <p:spPr>
              <a:xfrm>
                <a:off x="6144905" y="4876800"/>
                <a:ext cx="2983173"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𝐸𝑛𝑒𝑟𝑔𝑦</m:t>
                      </m:r>
                      <m:r>
                        <a:rPr lang="en-GB" sz="1400" b="0" i="1" smtClean="0">
                          <a:latin typeface="Cambria Math"/>
                        </a:rPr>
                        <m:t> </m:t>
                      </m:r>
                      <m:r>
                        <a:rPr lang="en-GB" sz="1400" b="0" i="1" smtClean="0">
                          <a:latin typeface="Cambria Math"/>
                        </a:rPr>
                        <m:t>𝐿𝑜𝑠𝑠𝑒𝑠</m:t>
                      </m:r>
                      <m:r>
                        <a:rPr lang="en-GB" sz="1400" b="0" i="1" smtClean="0">
                          <a:latin typeface="Cambria Math"/>
                        </a:rPr>
                        <m:t> −</m:t>
                      </m:r>
                      <m:r>
                        <a:rPr lang="en-GB" sz="1400" b="0" i="1" smtClean="0">
                          <a:latin typeface="Cambria Math"/>
                        </a:rPr>
                        <m:t>𝐸𝑛𝑒𝑟𝑔𝑦</m:t>
                      </m:r>
                      <m:r>
                        <a:rPr lang="en-GB" sz="1400" b="0" i="1" smtClean="0">
                          <a:latin typeface="Cambria Math"/>
                        </a:rPr>
                        <m:t> </m:t>
                      </m:r>
                      <m:r>
                        <a:rPr lang="en-GB" sz="1400" b="0" i="1" smtClean="0">
                          <a:latin typeface="Cambria Math"/>
                        </a:rPr>
                        <m:t>𝐺𝑎𝑖𝑛𝑠</m:t>
                      </m:r>
                    </m:oMath>
                  </m:oMathPara>
                </a14:m>
                <a:endParaRPr lang="en-GB" sz="1400" dirty="0"/>
              </a:p>
            </p:txBody>
          </p:sp>
        </mc:Choice>
        <mc:Fallback xmlns="">
          <p:sp>
            <p:nvSpPr>
              <p:cNvPr id="60" name="TextBox 59"/>
              <p:cNvSpPr txBox="1">
                <a:spLocks noRot="1" noChangeAspect="1" noMove="1" noResize="1" noEditPoints="1" noAdjustHandles="1" noChangeArrowheads="1" noChangeShapeType="1" noTextEdit="1"/>
              </p:cNvSpPr>
              <p:nvPr/>
            </p:nvSpPr>
            <p:spPr>
              <a:xfrm>
                <a:off x="6144905" y="4876800"/>
                <a:ext cx="2983173" cy="307777"/>
              </a:xfrm>
              <a:prstGeom prst="rect">
                <a:avLst/>
              </a:prstGeom>
              <a:blipFill rotWithShape="1">
                <a:blip r:embed="rId12"/>
                <a:stretch>
                  <a:fillRect b="-6000"/>
                </a:stretch>
              </a:blipFill>
              <a:ln w="25400">
                <a:noFill/>
              </a:ln>
            </p:spPr>
            <p:txBody>
              <a:bodyPr/>
              <a:lstStyle/>
              <a:p>
                <a:r>
                  <a:rPr lang="en-GB">
                    <a:noFill/>
                  </a:rPr>
                  <a:t> </a:t>
                </a:r>
              </a:p>
            </p:txBody>
          </p:sp>
        </mc:Fallback>
      </mc:AlternateContent>
      <p:cxnSp>
        <p:nvCxnSpPr>
          <p:cNvPr id="71" name="Straight Arrow Connector 70"/>
          <p:cNvCxnSpPr/>
          <p:nvPr/>
        </p:nvCxnSpPr>
        <p:spPr>
          <a:xfrm flipH="1">
            <a:off x="7856562" y="4343400"/>
            <a:ext cx="7620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683618" y="6519446"/>
            <a:ext cx="457176" cy="338554"/>
          </a:xfrm>
          <a:prstGeom prst="rect">
            <a:avLst/>
          </a:prstGeom>
          <a:noFill/>
        </p:spPr>
        <p:txBody>
          <a:bodyPr wrap="none" rtlCol="0">
            <a:spAutoFit/>
          </a:bodyPr>
          <a:lstStyle/>
          <a:p>
            <a:r>
              <a:rPr lang="en-GB" sz="1600" dirty="0">
                <a:latin typeface="Comic Sans MS" panose="030F0702030302020204" pitchFamily="66" charset="0"/>
              </a:rPr>
              <a:t>3D</a:t>
            </a:r>
          </a:p>
        </p:txBody>
      </p:sp>
    </p:spTree>
    <p:extLst>
      <p:ext uri="{BB962C8B-B14F-4D97-AF65-F5344CB8AC3E}">
        <p14:creationId xmlns:p14="http://schemas.microsoft.com/office/powerpoint/2010/main" val="4254468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linds(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blinds(horizontal)">
                                      <p:cBhvr>
                                        <p:cTn id="27" dur="500"/>
                                        <p:tgtEl>
                                          <p:spTgt spid="5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blinds(horizontal)">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blinds(horizontal)">
                                      <p:cBhvr>
                                        <p:cTn id="37" dur="5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linds(horizontal)">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blinds(horizontal)">
                                      <p:cBhvr>
                                        <p:cTn id="4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6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Summary</a:t>
            </a:r>
          </a:p>
        </p:txBody>
      </p:sp>
      <p:sp>
        <p:nvSpPr>
          <p:cNvPr id="3" name="Content Placeholder 2"/>
          <p:cNvSpPr>
            <a:spLocks noGrp="1"/>
          </p:cNvSpPr>
          <p:nvPr>
            <p:ph idx="1"/>
          </p:nvPr>
        </p:nvSpPr>
        <p:spPr/>
        <p:txBody>
          <a:bodyPr>
            <a:normAutofit fontScale="92500" lnSpcReduction="20000"/>
          </a:bodyPr>
          <a:lstStyle/>
          <a:p>
            <a:r>
              <a:rPr lang="en-GB" dirty="0">
                <a:latin typeface="Comic Sans MS" pitchFamily="66" charset="0"/>
              </a:rPr>
              <a:t>We have learnt how to use Hooke’s law in questions involving Tension</a:t>
            </a:r>
          </a:p>
          <a:p>
            <a:endParaRPr lang="en-GB" dirty="0">
              <a:latin typeface="Comic Sans MS" pitchFamily="66" charset="0"/>
            </a:endParaRPr>
          </a:p>
          <a:p>
            <a:r>
              <a:rPr lang="en-GB" dirty="0">
                <a:latin typeface="Comic Sans MS" pitchFamily="66" charset="0"/>
              </a:rPr>
              <a:t>We have seen how to calculate extensions and the amount of potential energy in a stretched/compressed string/spring</a:t>
            </a:r>
          </a:p>
          <a:p>
            <a:endParaRPr lang="en-GB" dirty="0">
              <a:latin typeface="Comic Sans MS" pitchFamily="66" charset="0"/>
            </a:endParaRPr>
          </a:p>
          <a:p>
            <a:r>
              <a:rPr lang="en-GB" dirty="0">
                <a:latin typeface="Comic Sans MS" pitchFamily="66" charset="0"/>
              </a:rPr>
              <a:t>We have also seen how to use the conservation of energy principle and the work-energy principle in answering extended questions</a:t>
            </a:r>
          </a:p>
        </p:txBody>
      </p:sp>
    </p:spTree>
    <p:extLst>
      <p:ext uri="{BB962C8B-B14F-4D97-AF65-F5344CB8AC3E}">
        <p14:creationId xmlns:p14="http://schemas.microsoft.com/office/powerpoint/2010/main" val="130979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52578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An elastic spring of natural length 1.5m has one end attached to a fixed point. A horizontal force of magnitude 6N is applied to the other end and compresses the spring to a length of 1m. Find the modulus of elasticity of the spring.</a:t>
            </a:r>
          </a:p>
          <a:p>
            <a:pPr marL="0" indent="0" algn="ctr">
              <a:buNone/>
            </a:pPr>
            <a:endParaRPr lang="en-GB" sz="1400" dirty="0">
              <a:latin typeface="Comic Sans MS" pitchFamily="66" charset="0"/>
            </a:endParaRPr>
          </a:p>
          <a:p>
            <a:pPr algn="ctr">
              <a:buFont typeface="Wingdings"/>
              <a:buChar char="à"/>
            </a:pPr>
            <a:r>
              <a:rPr lang="en-GB" sz="1400" dirty="0">
                <a:latin typeface="Comic Sans MS" pitchFamily="66" charset="0"/>
                <a:sym typeface="Wingdings" panose="05000000000000000000" pitchFamily="2" charset="2"/>
              </a:rPr>
              <a:t>As before, draw a diagram (you do not need to draw the ‘coils’ for a spring, a straight line is fine!)</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You will again need to resolve first (in this case horizontally) to find the Tension in the spring</a:t>
            </a:r>
          </a:p>
          <a:p>
            <a:pPr algn="ctr">
              <a:buFont typeface="Wingdings"/>
              <a:buChar char="à"/>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In this case the ‘extension’ is actually a ‘compression’, but this does not change how we solve it!</a:t>
            </a: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cxnSp>
        <p:nvCxnSpPr>
          <p:cNvPr id="7" name="Straight Connector 6"/>
          <p:cNvCxnSpPr/>
          <p:nvPr/>
        </p:nvCxnSpPr>
        <p:spPr>
          <a:xfrm flipV="1">
            <a:off x="4800600" y="1600200"/>
            <a:ext cx="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800600" y="1981200"/>
            <a:ext cx="1981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410200" y="1981200"/>
            <a:ext cx="685800"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400800" y="1981200"/>
            <a:ext cx="685800"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5791200" y="16002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34" name="TextBox 33"/>
          <p:cNvSpPr txBox="1"/>
          <p:nvPr/>
        </p:nvSpPr>
        <p:spPr>
          <a:xfrm>
            <a:off x="6248400" y="1600200"/>
            <a:ext cx="436338" cy="307777"/>
          </a:xfrm>
          <a:prstGeom prst="rect">
            <a:avLst/>
          </a:prstGeom>
          <a:noFill/>
        </p:spPr>
        <p:txBody>
          <a:bodyPr wrap="none" rtlCol="0">
            <a:spAutoFit/>
          </a:bodyPr>
          <a:lstStyle/>
          <a:p>
            <a:r>
              <a:rPr lang="en-GB" sz="1400" dirty="0">
                <a:latin typeface="Comic Sans MS" panose="030F0702030302020204" pitchFamily="66" charset="0"/>
              </a:rPr>
              <a:t>6N</a:t>
            </a:r>
          </a:p>
        </p:txBody>
      </p:sp>
      <p:cxnSp>
        <p:nvCxnSpPr>
          <p:cNvPr id="35" name="Straight Connector 34"/>
          <p:cNvCxnSpPr/>
          <p:nvPr/>
        </p:nvCxnSpPr>
        <p:spPr>
          <a:xfrm>
            <a:off x="4800600" y="2209800"/>
            <a:ext cx="2057400" cy="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562600" y="2209800"/>
            <a:ext cx="558166" cy="307777"/>
          </a:xfrm>
          <a:prstGeom prst="rect">
            <a:avLst/>
          </a:prstGeom>
          <a:noFill/>
        </p:spPr>
        <p:txBody>
          <a:bodyPr wrap="none" rtlCol="0">
            <a:spAutoFit/>
          </a:bodyPr>
          <a:lstStyle/>
          <a:p>
            <a:r>
              <a:rPr lang="en-GB" sz="1400" dirty="0">
                <a:latin typeface="Comic Sans MS" panose="030F0702030302020204" pitchFamily="66" charset="0"/>
              </a:rPr>
              <a:t>1.5m</a:t>
            </a:r>
          </a:p>
        </p:txBody>
      </p:sp>
      <p:cxnSp>
        <p:nvCxnSpPr>
          <p:cNvPr id="38" name="Straight Connector 37"/>
          <p:cNvCxnSpPr/>
          <p:nvPr/>
        </p:nvCxnSpPr>
        <p:spPr>
          <a:xfrm>
            <a:off x="6400800" y="2438400"/>
            <a:ext cx="457200" cy="0"/>
          </a:xfrm>
          <a:prstGeom prst="line">
            <a:avLst/>
          </a:prstGeom>
          <a:ln w="127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400800" y="2514600"/>
            <a:ext cx="587020" cy="307777"/>
          </a:xfrm>
          <a:prstGeom prst="rect">
            <a:avLst/>
          </a:prstGeom>
          <a:noFill/>
        </p:spPr>
        <p:txBody>
          <a:bodyPr wrap="none" rtlCol="0">
            <a:spAutoFit/>
          </a:bodyPr>
          <a:lstStyle/>
          <a:p>
            <a:r>
              <a:rPr lang="en-GB" sz="1400" dirty="0">
                <a:latin typeface="Comic Sans MS" panose="030F0702030302020204" pitchFamily="66" charset="0"/>
              </a:rPr>
              <a:t>0.5m</a:t>
            </a:r>
          </a:p>
        </p:txBody>
      </p:sp>
      <mc:AlternateContent xmlns:mc="http://schemas.openxmlformats.org/markup-compatibility/2006" xmlns:a14="http://schemas.microsoft.com/office/drawing/2010/main">
        <mc:Choice Requires="a14">
          <p:sp>
            <p:nvSpPr>
              <p:cNvPr id="42" name="TextBox 41"/>
              <p:cNvSpPr txBox="1"/>
              <p:nvPr/>
            </p:nvSpPr>
            <p:spPr>
              <a:xfrm>
                <a:off x="4281985" y="3505200"/>
                <a:ext cx="922432"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𝐹</m:t>
                      </m:r>
                      <m:r>
                        <a:rPr lang="en-GB" sz="1600" b="0" i="1" smtClean="0">
                          <a:latin typeface="Cambria Math"/>
                        </a:rPr>
                        <m:t>=</m:t>
                      </m:r>
                      <m:r>
                        <a:rPr lang="en-GB" sz="1600" b="0" i="1" smtClean="0">
                          <a:latin typeface="Cambria Math"/>
                        </a:rPr>
                        <m:t>𝑚𝑎</m:t>
                      </m:r>
                    </m:oMath>
                  </m:oMathPara>
                </a14:m>
                <a:endParaRPr lang="en-GB" sz="1600" dirty="0"/>
              </a:p>
            </p:txBody>
          </p:sp>
        </mc:Choice>
        <mc:Fallback xmlns="">
          <p:sp>
            <p:nvSpPr>
              <p:cNvPr id="42" name="TextBox 41"/>
              <p:cNvSpPr txBox="1">
                <a:spLocks noRot="1" noChangeAspect="1" noMove="1" noResize="1" noEditPoints="1" noAdjustHandles="1" noChangeArrowheads="1" noChangeShapeType="1" noTextEdit="1"/>
              </p:cNvSpPr>
              <p:nvPr/>
            </p:nvSpPr>
            <p:spPr>
              <a:xfrm>
                <a:off x="4281985" y="3505200"/>
                <a:ext cx="922432" cy="338554"/>
              </a:xfrm>
              <a:prstGeom prst="rect">
                <a:avLst/>
              </a:prstGeom>
              <a:blipFill rotWithShape="1">
                <a:blip r:embed="rId5"/>
                <a:stretch>
                  <a:fillRect/>
                </a:stretch>
              </a:blipFill>
            </p:spPr>
            <p:txBody>
              <a:bodyPr/>
              <a:lstStyle/>
              <a:p>
                <a:r>
                  <a:rPr lang="en-GB">
                    <a:noFill/>
                  </a:rPr>
                  <a:t> </a:t>
                </a:r>
              </a:p>
            </p:txBody>
          </p:sp>
        </mc:Fallback>
      </mc:AlternateContent>
      <p:sp>
        <p:nvSpPr>
          <p:cNvPr id="43" name="TextBox 42"/>
          <p:cNvSpPr txBox="1"/>
          <p:nvPr/>
        </p:nvSpPr>
        <p:spPr>
          <a:xfrm>
            <a:off x="4059071" y="3124200"/>
            <a:ext cx="2028119" cy="307777"/>
          </a:xfrm>
          <a:prstGeom prst="rect">
            <a:avLst/>
          </a:prstGeom>
          <a:noFill/>
        </p:spPr>
        <p:txBody>
          <a:bodyPr wrap="none" rtlCol="0">
            <a:spAutoFit/>
          </a:bodyPr>
          <a:lstStyle/>
          <a:p>
            <a:r>
              <a:rPr lang="en-GB" sz="1400" u="sng" dirty="0">
                <a:latin typeface="Comic Sans MS" panose="030F0702030302020204" pitchFamily="66" charset="0"/>
              </a:rPr>
              <a:t>Resolving Horizontally</a:t>
            </a:r>
          </a:p>
        </p:txBody>
      </p:sp>
      <mc:AlternateContent xmlns:mc="http://schemas.openxmlformats.org/markup-compatibility/2006" xmlns:a14="http://schemas.microsoft.com/office/drawing/2010/main">
        <mc:Choice Requires="a14">
          <p:sp>
            <p:nvSpPr>
              <p:cNvPr id="44" name="TextBox 43"/>
              <p:cNvSpPr txBox="1"/>
              <p:nvPr/>
            </p:nvSpPr>
            <p:spPr>
              <a:xfrm>
                <a:off x="3906671" y="3962400"/>
                <a:ext cx="1174258"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−6=0</m:t>
                      </m:r>
                    </m:oMath>
                  </m:oMathPara>
                </a14:m>
                <a:endParaRPr lang="en-GB" sz="1600" dirty="0"/>
              </a:p>
            </p:txBody>
          </p:sp>
        </mc:Choice>
        <mc:Fallback xmlns="">
          <p:sp>
            <p:nvSpPr>
              <p:cNvPr id="44" name="TextBox 43"/>
              <p:cNvSpPr txBox="1">
                <a:spLocks noRot="1" noChangeAspect="1" noMove="1" noResize="1" noEditPoints="1" noAdjustHandles="1" noChangeArrowheads="1" noChangeShapeType="1" noTextEdit="1"/>
              </p:cNvSpPr>
              <p:nvPr/>
            </p:nvSpPr>
            <p:spPr>
              <a:xfrm>
                <a:off x="3906671" y="3962400"/>
                <a:ext cx="1174258" cy="338554"/>
              </a:xfrm>
              <a:prstGeom prst="rect">
                <a:avLst/>
              </a:prstGeom>
              <a:blipFill rotWithShape="1">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289946" y="4452583"/>
                <a:ext cx="89486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=6</m:t>
                      </m:r>
                      <m:r>
                        <a:rPr lang="en-GB" sz="1600" b="0" i="1" smtClean="0">
                          <a:latin typeface="Cambria Math"/>
                        </a:rPr>
                        <m:t>𝑁</m:t>
                      </m:r>
                    </m:oMath>
                  </m:oMathPara>
                </a14:m>
                <a:endParaRPr lang="en-GB" sz="16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289946" y="4452583"/>
                <a:ext cx="894860" cy="338554"/>
              </a:xfrm>
              <a:prstGeom prst="rect">
                <a:avLst/>
              </a:prstGeom>
              <a:blipFill rotWithShape="1">
                <a:blip r:embed="rId7"/>
                <a:stretch>
                  <a:fillRect/>
                </a:stretch>
              </a:blipFill>
            </p:spPr>
            <p:txBody>
              <a:bodyPr/>
              <a:lstStyle/>
              <a:p>
                <a:r>
                  <a:rPr lang="en-GB">
                    <a:noFill/>
                  </a:rPr>
                  <a:t> </a:t>
                </a:r>
              </a:p>
            </p:txBody>
          </p:sp>
        </mc:Fallback>
      </mc:AlternateContent>
      <p:sp>
        <p:nvSpPr>
          <p:cNvPr id="46" name="Arc 45"/>
          <p:cNvSpPr/>
          <p:nvPr/>
        </p:nvSpPr>
        <p:spPr>
          <a:xfrm>
            <a:off x="4891585" y="3657600"/>
            <a:ext cx="6096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Arc 46"/>
          <p:cNvSpPr/>
          <p:nvPr/>
        </p:nvSpPr>
        <p:spPr>
          <a:xfrm>
            <a:off x="4891585" y="4191000"/>
            <a:ext cx="609600" cy="4572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TextBox 47"/>
          <p:cNvSpPr txBox="1"/>
          <p:nvPr/>
        </p:nvSpPr>
        <p:spPr>
          <a:xfrm>
            <a:off x="5348785" y="3581400"/>
            <a:ext cx="990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p:sp>
        <p:nvSpPr>
          <p:cNvPr id="49" name="TextBox 48"/>
          <p:cNvSpPr txBox="1"/>
          <p:nvPr/>
        </p:nvSpPr>
        <p:spPr>
          <a:xfrm>
            <a:off x="5424985" y="4267200"/>
            <a:ext cx="10668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Rearrange</a:t>
            </a:r>
          </a:p>
        </p:txBody>
      </p:sp>
      <p:sp>
        <p:nvSpPr>
          <p:cNvPr id="50" name="TextBox 49"/>
          <p:cNvSpPr txBox="1"/>
          <p:nvPr/>
        </p:nvSpPr>
        <p:spPr>
          <a:xfrm>
            <a:off x="6720385" y="3124200"/>
            <a:ext cx="1705916" cy="307777"/>
          </a:xfrm>
          <a:prstGeom prst="rect">
            <a:avLst/>
          </a:prstGeom>
          <a:noFill/>
        </p:spPr>
        <p:txBody>
          <a:bodyPr wrap="none" rtlCol="0">
            <a:spAutoFit/>
          </a:bodyPr>
          <a:lstStyle/>
          <a:p>
            <a:r>
              <a:rPr lang="en-GB" sz="1400" u="sng" dirty="0">
                <a:latin typeface="Comic Sans MS" panose="030F0702030302020204" pitchFamily="66" charset="0"/>
              </a:rPr>
              <a:t>Using Hooke’s Law</a:t>
            </a:r>
          </a:p>
        </p:txBody>
      </p:sp>
      <mc:AlternateContent xmlns:mc="http://schemas.openxmlformats.org/markup-compatibility/2006" xmlns:a14="http://schemas.microsoft.com/office/drawing/2010/main">
        <mc:Choice Requires="a14">
          <p:sp>
            <p:nvSpPr>
              <p:cNvPr id="51" name="TextBox 50"/>
              <p:cNvSpPr txBox="1"/>
              <p:nvPr/>
            </p:nvSpPr>
            <p:spPr>
              <a:xfrm>
                <a:off x="6796585" y="3505200"/>
                <a:ext cx="760336" cy="501419"/>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dirty="0" smtClean="0">
                              <a:latin typeface="Cambria Math"/>
                            </a:rPr>
                            <m:t>𝑥</m:t>
                          </m:r>
                        </m:num>
                        <m:den>
                          <m:r>
                            <a:rPr lang="en-GB" sz="1400" b="0" i="1" smtClean="0">
                              <a:latin typeface="Cambria Math"/>
                            </a:rPr>
                            <m:t>𝑙</m:t>
                          </m:r>
                        </m:den>
                      </m:f>
                    </m:oMath>
                  </m:oMathPara>
                </a14:m>
                <a:endParaRPr lang="en-GB" sz="1400" dirty="0"/>
              </a:p>
            </p:txBody>
          </p:sp>
        </mc:Choice>
        <mc:Fallback xmlns="">
          <p:sp>
            <p:nvSpPr>
              <p:cNvPr id="51" name="TextBox 50"/>
              <p:cNvSpPr txBox="1">
                <a:spLocks noRot="1" noChangeAspect="1" noMove="1" noResize="1" noEditPoints="1" noAdjustHandles="1" noChangeArrowheads="1" noChangeShapeType="1" noTextEdit="1"/>
              </p:cNvSpPr>
              <p:nvPr/>
            </p:nvSpPr>
            <p:spPr>
              <a:xfrm>
                <a:off x="6796585" y="3505200"/>
                <a:ext cx="760336" cy="501419"/>
              </a:xfrm>
              <a:prstGeom prst="rect">
                <a:avLst/>
              </a:prstGeom>
              <a:blipFill rotWithShape="1">
                <a:blip r:embed="rId8"/>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802271" y="4114800"/>
                <a:ext cx="1029834" cy="50129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6=</m:t>
                      </m:r>
                      <m:f>
                        <m:fPr>
                          <m:ctrlPr>
                            <a:rPr lang="en-GB" sz="1400" b="0" i="1" smtClean="0">
                              <a:latin typeface="Cambria Math" panose="02040503050406030204" pitchFamily="18" charset="0"/>
                            </a:rPr>
                          </m:ctrlPr>
                        </m:fPr>
                        <m:num>
                          <m:r>
                            <m:rPr>
                              <m:sty m:val="p"/>
                            </m:rPr>
                            <a:rPr lang="el-GR" sz="1400" i="1">
                              <a:latin typeface="Cambria Math"/>
                            </a:rPr>
                            <m:t>λ</m:t>
                          </m:r>
                          <m:r>
                            <a:rPr lang="en-GB" sz="1400" b="0" i="1" smtClean="0">
                              <a:latin typeface="Cambria Math"/>
                            </a:rPr>
                            <m:t>(0.5)</m:t>
                          </m:r>
                        </m:num>
                        <m:den>
                          <m:r>
                            <a:rPr lang="en-GB" sz="1400" b="0" i="1" dirty="0" smtClean="0">
                              <a:latin typeface="Cambria Math"/>
                            </a:rPr>
                            <m:t>1.5</m:t>
                          </m:r>
                        </m:den>
                      </m:f>
                    </m:oMath>
                  </m:oMathPara>
                </a14:m>
                <a:endParaRPr lang="en-GB" sz="1400" dirty="0"/>
              </a:p>
            </p:txBody>
          </p:sp>
        </mc:Choice>
        <mc:Fallback xmlns="">
          <p:sp>
            <p:nvSpPr>
              <p:cNvPr id="52" name="TextBox 51"/>
              <p:cNvSpPr txBox="1">
                <a:spLocks noRot="1" noChangeAspect="1" noMove="1" noResize="1" noEditPoints="1" noAdjustHandles="1" noChangeArrowheads="1" noChangeShapeType="1" noTextEdit="1"/>
              </p:cNvSpPr>
              <p:nvPr/>
            </p:nvSpPr>
            <p:spPr>
              <a:xfrm>
                <a:off x="6802271" y="4114800"/>
                <a:ext cx="1029834" cy="501291"/>
              </a:xfrm>
              <a:prstGeom prst="rect">
                <a:avLst/>
              </a:prstGeom>
              <a:blipFill rotWithShape="1">
                <a:blip r:embed="rId9"/>
                <a:stretch>
                  <a:fillRect b="-2439"/>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802271" y="4724400"/>
                <a:ext cx="882357" cy="307777"/>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i="1" smtClean="0">
                          <a:latin typeface="Cambria Math"/>
                        </a:rPr>
                        <m:t>9</m:t>
                      </m:r>
                      <m:r>
                        <a:rPr lang="en-GB" sz="1400" b="0" i="1" smtClean="0">
                          <a:latin typeface="Cambria Math"/>
                        </a:rPr>
                        <m:t>=0.5</m:t>
                      </m:r>
                      <m:r>
                        <m:rPr>
                          <m:sty m:val="p"/>
                        </m:rPr>
                        <a:rPr lang="el-GR" sz="1400" i="1">
                          <a:latin typeface="Cambria Math"/>
                        </a:rPr>
                        <m:t>λ</m:t>
                      </m:r>
                    </m:oMath>
                  </m:oMathPara>
                </a14:m>
                <a:endParaRPr lang="en-GB"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6802271" y="4724400"/>
                <a:ext cx="882357" cy="307777"/>
              </a:xfrm>
              <a:prstGeom prst="rect">
                <a:avLst/>
              </a:prstGeom>
              <a:blipFill rotWithShape="1">
                <a:blip r:embed="rId10"/>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6726071" y="5257800"/>
                <a:ext cx="1066800" cy="307777"/>
              </a:xfrm>
              <a:prstGeom prst="rect">
                <a:avLst/>
              </a:prstGeom>
              <a:noFill/>
              <a:ln w="25400">
                <a:noFill/>
              </a:ln>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rPr>
                        <m:t>λ</m:t>
                      </m:r>
                      <m:r>
                        <a:rPr lang="en-GB" sz="1400" b="0" i="1" smtClean="0">
                          <a:latin typeface="Cambria Math"/>
                        </a:rPr>
                        <m:t>=18</m:t>
                      </m:r>
                      <m:r>
                        <a:rPr lang="en-GB" sz="1400" b="0" i="1" smtClean="0">
                          <a:latin typeface="Cambria Math"/>
                        </a:rPr>
                        <m:t>𝑁</m:t>
                      </m:r>
                    </m:oMath>
                  </m:oMathPara>
                </a14:m>
                <a:endParaRPr lang="en-GB"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6726071" y="5257800"/>
                <a:ext cx="1066800" cy="307777"/>
              </a:xfrm>
              <a:prstGeom prst="rect">
                <a:avLst/>
              </a:prstGeom>
              <a:blipFill rotWithShape="1">
                <a:blip r:embed="rId11"/>
                <a:stretch>
                  <a:fillRect/>
                </a:stretch>
              </a:blipFill>
              <a:ln w="25400">
                <a:noFill/>
              </a:ln>
            </p:spPr>
            <p:txBody>
              <a:bodyPr/>
              <a:lstStyle/>
              <a:p>
                <a:r>
                  <a:rPr lang="en-GB">
                    <a:noFill/>
                  </a:rPr>
                  <a:t> </a:t>
                </a:r>
              </a:p>
            </p:txBody>
          </p:sp>
        </mc:Fallback>
      </mc:AlternateContent>
      <p:sp>
        <p:nvSpPr>
          <p:cNvPr id="55" name="Arc 54"/>
          <p:cNvSpPr/>
          <p:nvPr/>
        </p:nvSpPr>
        <p:spPr>
          <a:xfrm>
            <a:off x="7558585" y="3810000"/>
            <a:ext cx="609600" cy="5334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a:off x="7558585" y="4343400"/>
            <a:ext cx="609600" cy="5334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7" name="Arc 56"/>
          <p:cNvSpPr/>
          <p:nvPr/>
        </p:nvSpPr>
        <p:spPr>
          <a:xfrm>
            <a:off x="7558585" y="4876800"/>
            <a:ext cx="609600" cy="533400"/>
          </a:xfrm>
          <a:prstGeom prst="arc">
            <a:avLst>
              <a:gd name="adj1" fmla="val 16200000"/>
              <a:gd name="adj2" fmla="val 5424555"/>
            </a:avLst>
          </a:prstGeom>
          <a:ln w="25400">
            <a:solidFill>
              <a:srgbClr val="0000FF"/>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8" name="TextBox 57"/>
          <p:cNvSpPr txBox="1"/>
          <p:nvPr/>
        </p:nvSpPr>
        <p:spPr>
          <a:xfrm>
            <a:off x="8015785" y="3810000"/>
            <a:ext cx="990600"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Sub in values</a:t>
            </a:r>
          </a:p>
        </p:txBody>
      </p:sp>
      <p:sp>
        <p:nvSpPr>
          <p:cNvPr id="59" name="TextBox 58"/>
          <p:cNvSpPr txBox="1"/>
          <p:nvPr/>
        </p:nvSpPr>
        <p:spPr>
          <a:xfrm>
            <a:off x="8132928" y="4343400"/>
            <a:ext cx="990600"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Multiply by 1.5</a:t>
            </a:r>
          </a:p>
        </p:txBody>
      </p:sp>
      <p:sp>
        <p:nvSpPr>
          <p:cNvPr id="60" name="TextBox 59"/>
          <p:cNvSpPr txBox="1"/>
          <p:nvPr/>
        </p:nvSpPr>
        <p:spPr>
          <a:xfrm>
            <a:off x="8139752" y="4876800"/>
            <a:ext cx="990600" cy="523220"/>
          </a:xfrm>
          <a:prstGeom prst="rect">
            <a:avLst/>
          </a:prstGeom>
          <a:noFill/>
        </p:spPr>
        <p:txBody>
          <a:bodyPr wrap="square" rtlCol="0">
            <a:spAutoFit/>
          </a:bodyPr>
          <a:lstStyle/>
          <a:p>
            <a:pPr algn="ctr"/>
            <a:r>
              <a:rPr lang="en-GB" sz="1400" dirty="0">
                <a:solidFill>
                  <a:srgbClr val="0000FF"/>
                </a:solidFill>
                <a:latin typeface="Comic Sans MS" panose="030F0702030302020204" pitchFamily="66" charset="0"/>
              </a:rPr>
              <a:t>Divide by 0.5</a:t>
            </a:r>
          </a:p>
        </p:txBody>
      </p:sp>
      <p:sp>
        <p:nvSpPr>
          <p:cNvPr id="61" name="TextBox 60"/>
          <p:cNvSpPr txBox="1"/>
          <p:nvPr/>
        </p:nvSpPr>
        <p:spPr>
          <a:xfrm>
            <a:off x="4724400" y="5715000"/>
            <a:ext cx="3429000" cy="954107"/>
          </a:xfrm>
          <a:prstGeom prst="rect">
            <a:avLst/>
          </a:prstGeom>
          <a:noFill/>
          <a:ln w="38100">
            <a:solidFill>
              <a:schemeClr val="tx1"/>
            </a:solidFill>
          </a:ln>
        </p:spPr>
        <p:txBody>
          <a:bodyPr wrap="square" rtlCol="0">
            <a:spAutoFit/>
          </a:bodyPr>
          <a:lstStyle/>
          <a:p>
            <a:pPr algn="ctr"/>
            <a:r>
              <a:rPr lang="en-GB" sz="1400" dirty="0">
                <a:solidFill>
                  <a:srgbClr val="FF0000"/>
                </a:solidFill>
                <a:latin typeface="Comic Sans MS" panose="030F0702030302020204" pitchFamily="66" charset="0"/>
              </a:rPr>
              <a:t>You might have noticed that therefore in a spring, a compression of ‘x’ will create the same sized force (Tension </a:t>
            </a:r>
            <a:r>
              <a:rPr lang="en-GB" sz="1400">
                <a:solidFill>
                  <a:srgbClr val="FF0000"/>
                </a:solidFill>
                <a:latin typeface="Comic Sans MS" panose="030F0702030302020204" pitchFamily="66" charset="0"/>
              </a:rPr>
              <a:t>or Thrust) as </a:t>
            </a:r>
            <a:r>
              <a:rPr lang="en-GB" sz="1400" dirty="0">
                <a:solidFill>
                  <a:srgbClr val="FF0000"/>
                </a:solidFill>
                <a:latin typeface="Comic Sans MS" panose="030F0702030302020204" pitchFamily="66" charset="0"/>
              </a:rPr>
              <a:t>an extension of ‘x’!</a:t>
            </a:r>
          </a:p>
        </p:txBody>
      </p:sp>
      <mc:AlternateContent xmlns:mc="http://schemas.openxmlformats.org/markup-compatibility/2006" xmlns:a14="http://schemas.microsoft.com/office/drawing/2010/main">
        <mc:Choice Requires="a14">
          <p:sp>
            <p:nvSpPr>
              <p:cNvPr id="63" name="TextBox 62"/>
              <p:cNvSpPr txBox="1"/>
              <p:nvPr/>
            </p:nvSpPr>
            <p:spPr>
              <a:xfrm>
                <a:off x="7772400" y="1524000"/>
                <a:ext cx="75661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𝑙</m:t>
                      </m:r>
                      <m:r>
                        <a:rPr lang="en-GB" sz="1400" b="0" i="1" smtClean="0">
                          <a:latin typeface="Cambria Math"/>
                        </a:rPr>
                        <m:t>=1.5</m:t>
                      </m:r>
                    </m:oMath>
                  </m:oMathPara>
                </a14:m>
                <a:endParaRPr lang="en-GB" sz="1400" dirty="0"/>
              </a:p>
            </p:txBody>
          </p:sp>
        </mc:Choice>
        <mc:Fallback xmlns="">
          <p:sp>
            <p:nvSpPr>
              <p:cNvPr id="63" name="TextBox 62"/>
              <p:cNvSpPr txBox="1">
                <a:spLocks noRot="1" noChangeAspect="1" noMove="1" noResize="1" noEditPoints="1" noAdjustHandles="1" noChangeArrowheads="1" noChangeShapeType="1" noTextEdit="1"/>
              </p:cNvSpPr>
              <p:nvPr/>
            </p:nvSpPr>
            <p:spPr>
              <a:xfrm>
                <a:off x="7772400" y="1524000"/>
                <a:ext cx="756617" cy="307777"/>
              </a:xfrm>
              <a:prstGeom prst="rect">
                <a:avLst/>
              </a:prstGeom>
              <a:blipFill rotWithShape="1">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7772400" y="1828800"/>
                <a:ext cx="61286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sz="1400" i="1" smtClean="0">
                          <a:latin typeface="Cambria Math"/>
                        </a:rPr>
                        <m:t>λ</m:t>
                      </m:r>
                      <m:r>
                        <a:rPr lang="en-GB" sz="1400" b="0" i="1" smtClean="0">
                          <a:latin typeface="Cambria Math"/>
                        </a:rPr>
                        <m:t>= ?</m:t>
                      </m:r>
                    </m:oMath>
                  </m:oMathPara>
                </a14:m>
                <a:endParaRPr lang="en-GB" sz="1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7772400" y="1828800"/>
                <a:ext cx="612860" cy="307777"/>
              </a:xfrm>
              <a:prstGeom prst="rect">
                <a:avLst/>
              </a:prstGeom>
              <a:blipFill rotWithShape="1">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7772400" y="2133600"/>
                <a:ext cx="79643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𝑥</m:t>
                      </m:r>
                      <m:r>
                        <a:rPr lang="en-GB" sz="1400" b="0" i="1" smtClean="0">
                          <a:latin typeface="Cambria Math"/>
                        </a:rPr>
                        <m:t>=0.5</m:t>
                      </m:r>
                    </m:oMath>
                  </m:oMathPara>
                </a14:m>
                <a:endParaRPr lang="en-GB" sz="1400" dirty="0"/>
              </a:p>
            </p:txBody>
          </p:sp>
        </mc:Choice>
        <mc:Fallback xmlns="">
          <p:sp>
            <p:nvSpPr>
              <p:cNvPr id="65" name="TextBox 64"/>
              <p:cNvSpPr txBox="1">
                <a:spLocks noRot="1" noChangeAspect="1" noMove="1" noResize="1" noEditPoints="1" noAdjustHandles="1" noChangeArrowheads="1" noChangeShapeType="1" noTextEdit="1"/>
              </p:cNvSpPr>
              <p:nvPr/>
            </p:nvSpPr>
            <p:spPr>
              <a:xfrm>
                <a:off x="7772400" y="2133600"/>
                <a:ext cx="796436" cy="307777"/>
              </a:xfrm>
              <a:prstGeom prst="rect">
                <a:avLst/>
              </a:prstGeom>
              <a:blipFill rotWithShape="1">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7772400" y="2438400"/>
                <a:ext cx="636072"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 ?</m:t>
                      </m:r>
                    </m:oMath>
                  </m:oMathPara>
                </a14:m>
                <a:endParaRPr lang="en-GB" sz="1400" dirty="0"/>
              </a:p>
            </p:txBody>
          </p:sp>
        </mc:Choice>
        <mc:Fallback xmlns="">
          <p:sp>
            <p:nvSpPr>
              <p:cNvPr id="66" name="TextBox 65"/>
              <p:cNvSpPr txBox="1">
                <a:spLocks noRot="1" noChangeAspect="1" noMove="1" noResize="1" noEditPoints="1" noAdjustHandles="1" noChangeArrowheads="1" noChangeShapeType="1" noTextEdit="1"/>
              </p:cNvSpPr>
              <p:nvPr/>
            </p:nvSpPr>
            <p:spPr>
              <a:xfrm>
                <a:off x="7772400" y="2438400"/>
                <a:ext cx="636072" cy="307777"/>
              </a:xfrm>
              <a:prstGeom prst="rect">
                <a:avLst/>
              </a:prstGeom>
              <a:blipFill rotWithShape="1">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7772400" y="2438400"/>
                <a:ext cx="66992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𝑇</m:t>
                      </m:r>
                      <m:r>
                        <a:rPr lang="en-GB" sz="1400" b="0" i="1" smtClean="0">
                          <a:latin typeface="Cambria Math"/>
                        </a:rPr>
                        <m:t>=6</m:t>
                      </m:r>
                    </m:oMath>
                  </m:oMathPara>
                </a14:m>
                <a:endParaRPr lang="en-GB" sz="1400" dirty="0"/>
              </a:p>
            </p:txBody>
          </p:sp>
        </mc:Choice>
        <mc:Fallback xmlns="">
          <p:sp>
            <p:nvSpPr>
              <p:cNvPr id="67" name="TextBox 66"/>
              <p:cNvSpPr txBox="1">
                <a:spLocks noRot="1" noChangeAspect="1" noMove="1" noResize="1" noEditPoints="1" noAdjustHandles="1" noChangeArrowheads="1" noChangeShapeType="1" noTextEdit="1"/>
              </p:cNvSpPr>
              <p:nvPr/>
            </p:nvSpPr>
            <p:spPr>
              <a:xfrm>
                <a:off x="7772400" y="2438400"/>
                <a:ext cx="669927" cy="307777"/>
              </a:xfrm>
              <a:prstGeom prst="rect">
                <a:avLst/>
              </a:prstGeom>
              <a:blipFill rotWithShape="1">
                <a:blip r:embed="rId16"/>
                <a:stretch>
                  <a:fillRect/>
                </a:stretch>
              </a:blipFill>
            </p:spPr>
            <p:txBody>
              <a:bodyPr/>
              <a:lstStyle/>
              <a:p>
                <a:r>
                  <a:rPr lang="en-GB">
                    <a:noFill/>
                  </a:rPr>
                  <a:t> </a:t>
                </a:r>
              </a:p>
            </p:txBody>
          </p:sp>
        </mc:Fallback>
      </mc:AlternateContent>
      <p:sp>
        <p:nvSpPr>
          <p:cNvPr id="62" name="TextBox 61"/>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171294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linds(horizontal)">
                                      <p:cBhvr>
                                        <p:cTn id="22" dur="500"/>
                                        <p:tgtEl>
                                          <p:spTgt spid="3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linds(horizontal)">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linds(horizontal)">
                                      <p:cBhvr>
                                        <p:cTn id="30" dur="500"/>
                                        <p:tgtEl>
                                          <p:spTgt spid="28"/>
                                        </p:tgtEl>
                                      </p:cBhvr>
                                    </p:animEffect>
                                  </p:childTnLst>
                                </p:cTn>
                              </p:par>
                              <p:par>
                                <p:cTn id="31" presetID="3" presetClass="entr" presetSubtype="10" fill="hold" grpId="2" nodeType="with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blinds(horizontal)">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5"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blinds(vertical)">
                                      <p:cBhvr>
                                        <p:cTn id="38" dur="500"/>
                                        <p:tgtEl>
                                          <p:spTgt spid="35"/>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linds(horizontal)">
                                      <p:cBhvr>
                                        <p:cTn id="41" dur="500"/>
                                        <p:tgtEl>
                                          <p:spTgt spid="3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5"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linds(vertical)">
                                      <p:cBhvr>
                                        <p:cTn id="46" dur="500"/>
                                        <p:tgtEl>
                                          <p:spTgt spid="3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linds(horizontal)">
                                      <p:cBhvr>
                                        <p:cTn id="49" dur="500"/>
                                        <p:tgtEl>
                                          <p:spTgt spid="4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blinds(horizontal)">
                                      <p:cBhvr>
                                        <p:cTn id="54" dur="500"/>
                                        <p:tgtEl>
                                          <p:spTgt spid="63"/>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blinds(horizontal)">
                                      <p:cBhvr>
                                        <p:cTn id="59" dur="500"/>
                                        <p:tgtEl>
                                          <p:spTgt spid="64"/>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blinds(horizontal)">
                                      <p:cBhvr>
                                        <p:cTn id="64" dur="500"/>
                                        <p:tgtEl>
                                          <p:spTgt spid="6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blinds(horizontal)">
                                      <p:cBhvr>
                                        <p:cTn id="69" dur="500"/>
                                        <p:tgtEl>
                                          <p:spTgt spid="66"/>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3">
                                            <p:txEl>
                                              <p:pRg st="6" end="6"/>
                                            </p:txEl>
                                          </p:spTgt>
                                        </p:tgtEl>
                                        <p:attrNameLst>
                                          <p:attrName>style.visibility</p:attrName>
                                        </p:attrNameLst>
                                      </p:cBhvr>
                                      <p:to>
                                        <p:strVal val="visible"/>
                                      </p:to>
                                    </p:set>
                                    <p:animEffect transition="in" filter="blinds(horizontal)">
                                      <p:cBhvr>
                                        <p:cTn id="74" dur="500"/>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grpId="0" nodeType="click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blinds(horizontal)">
                                      <p:cBhvr>
                                        <p:cTn id="79" dur="500"/>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blinds(horizontal)">
                                      <p:cBhvr>
                                        <p:cTn id="84" dur="500"/>
                                        <p:tgtEl>
                                          <p:spTgt spid="42"/>
                                        </p:tgtEl>
                                      </p:cBhvr>
                                    </p:animEffect>
                                  </p:childTnLst>
                                </p:cTn>
                              </p:par>
                            </p:childTnLst>
                          </p:cTn>
                        </p:par>
                      </p:childTnLst>
                    </p:cTn>
                  </p:par>
                  <p:par>
                    <p:cTn id="85" fill="hold">
                      <p:stCondLst>
                        <p:cond delay="indefinite"/>
                      </p:stCondLst>
                      <p:childTnLst>
                        <p:par>
                          <p:cTn id="86" fill="hold">
                            <p:stCondLst>
                              <p:cond delay="0"/>
                            </p:stCondLst>
                            <p:childTnLst>
                              <p:par>
                                <p:cTn id="87" presetID="7" presetClass="emph" presetSubtype="2" fill="hold" nodeType="clickEffect">
                                  <p:stCondLst>
                                    <p:cond delay="0"/>
                                  </p:stCondLst>
                                  <p:childTnLst>
                                    <p:animClr clrSpc="rgb" dir="cw">
                                      <p:cBhvr>
                                        <p:cTn id="88" dur="500" fill="hold"/>
                                        <p:tgtEl>
                                          <p:spTgt spid="31"/>
                                        </p:tgtEl>
                                        <p:attrNameLst>
                                          <p:attrName>stroke.color</p:attrName>
                                        </p:attrNameLst>
                                      </p:cBhvr>
                                      <p:to>
                                        <a:srgbClr val="FF0000"/>
                                      </p:to>
                                    </p:animClr>
                                    <p:set>
                                      <p:cBhvr>
                                        <p:cTn id="89" dur="500" fill="hold"/>
                                        <p:tgtEl>
                                          <p:spTgt spid="31"/>
                                        </p:tgtEl>
                                        <p:attrNameLst>
                                          <p:attrName>stroke.on</p:attrName>
                                        </p:attrNameLst>
                                      </p:cBhvr>
                                      <p:to>
                                        <p:strVal val="true"/>
                                      </p:to>
                                    </p:set>
                                  </p:childTnLst>
                                </p:cTn>
                              </p:par>
                              <p:par>
                                <p:cTn id="90" presetID="7" presetClass="emph" presetSubtype="2" fill="hold" nodeType="withEffect">
                                  <p:stCondLst>
                                    <p:cond delay="0"/>
                                  </p:stCondLst>
                                  <p:childTnLst>
                                    <p:animClr clrSpc="rgb" dir="cw">
                                      <p:cBhvr>
                                        <p:cTn id="91" dur="500" fill="hold"/>
                                        <p:tgtEl>
                                          <p:spTgt spid="28"/>
                                        </p:tgtEl>
                                        <p:attrNameLst>
                                          <p:attrName>stroke.color</p:attrName>
                                        </p:attrNameLst>
                                      </p:cBhvr>
                                      <p:to>
                                        <a:srgbClr val="FF0000"/>
                                      </p:to>
                                    </p:animClr>
                                    <p:set>
                                      <p:cBhvr>
                                        <p:cTn id="92" dur="500" fill="hold"/>
                                        <p:tgtEl>
                                          <p:spTgt spid="28"/>
                                        </p:tgtEl>
                                        <p:attrNameLst>
                                          <p:attrName>stroke.on</p:attrName>
                                        </p:attrNameLst>
                                      </p:cBhvr>
                                      <p:to>
                                        <p:strVal val="true"/>
                                      </p:to>
                                    </p:set>
                                  </p:childTnLst>
                                </p:cTn>
                              </p:par>
                              <p:par>
                                <p:cTn id="93" presetID="3" presetClass="emph" presetSubtype="2" fill="hold" grpId="1" nodeType="withEffect">
                                  <p:stCondLst>
                                    <p:cond delay="0"/>
                                  </p:stCondLst>
                                  <p:childTnLst>
                                    <p:animClr clrSpc="rgb" dir="cw">
                                      <p:cBhvr override="childStyle">
                                        <p:cTn id="94" dur="500" fill="hold"/>
                                        <p:tgtEl>
                                          <p:spTgt spid="34"/>
                                        </p:tgtEl>
                                        <p:attrNameLst>
                                          <p:attrName>style.color</p:attrName>
                                        </p:attrNameLst>
                                      </p:cBhvr>
                                      <p:to>
                                        <a:srgbClr val="FF0000"/>
                                      </p:to>
                                    </p:animClr>
                                  </p:childTnLst>
                                </p:cTn>
                              </p:par>
                              <p:par>
                                <p:cTn id="95" presetID="3" presetClass="emph" presetSubtype="2" fill="hold" grpId="1" nodeType="withEffect">
                                  <p:stCondLst>
                                    <p:cond delay="0"/>
                                  </p:stCondLst>
                                  <p:childTnLst>
                                    <p:animClr clrSpc="rgb" dir="cw">
                                      <p:cBhvr override="childStyle">
                                        <p:cTn id="96" dur="500" fill="hold"/>
                                        <p:tgtEl>
                                          <p:spTgt spid="33"/>
                                        </p:tgtEl>
                                        <p:attrNameLst>
                                          <p:attrName>style.color</p:attrName>
                                        </p:attrNameLst>
                                      </p:cBhvr>
                                      <p:to>
                                        <a:srgbClr val="FF0000"/>
                                      </p:to>
                                    </p:animClr>
                                  </p:childTnLst>
                                </p:cTn>
                              </p:par>
                            </p:childTnLst>
                          </p:cTn>
                        </p:par>
                      </p:childTnLst>
                    </p:cTn>
                  </p:par>
                  <p:par>
                    <p:cTn id="97" fill="hold">
                      <p:stCondLst>
                        <p:cond delay="indefinite"/>
                      </p:stCondLst>
                      <p:childTnLst>
                        <p:par>
                          <p:cTn id="98" fill="hold">
                            <p:stCondLst>
                              <p:cond delay="0"/>
                            </p:stCondLst>
                            <p:childTnLst>
                              <p:par>
                                <p:cTn id="99" presetID="3" presetClass="entr" presetSubtype="10" fill="hold" grpId="0" nodeType="click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blinds(horizontal)">
                                      <p:cBhvr>
                                        <p:cTn id="101" dur="500"/>
                                        <p:tgtEl>
                                          <p:spTgt spid="46"/>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blinds(horizontal)">
                                      <p:cBhvr>
                                        <p:cTn id="106" dur="500"/>
                                        <p:tgtEl>
                                          <p:spTgt spid="48"/>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blinds(horizontal)">
                                      <p:cBhvr>
                                        <p:cTn id="111" dur="500"/>
                                        <p:tgtEl>
                                          <p:spTgt spid="44"/>
                                        </p:tgtEl>
                                      </p:cBhvr>
                                    </p:animEffect>
                                  </p:childTnLst>
                                </p:cTn>
                              </p:par>
                            </p:childTnLst>
                          </p:cTn>
                        </p:par>
                      </p:childTnLst>
                    </p:cTn>
                  </p:par>
                  <p:par>
                    <p:cTn id="112" fill="hold">
                      <p:stCondLst>
                        <p:cond delay="indefinite"/>
                      </p:stCondLst>
                      <p:childTnLst>
                        <p:par>
                          <p:cTn id="113" fill="hold">
                            <p:stCondLst>
                              <p:cond delay="0"/>
                            </p:stCondLst>
                            <p:childTnLst>
                              <p:par>
                                <p:cTn id="114" presetID="3" presetClass="entr" presetSubtype="10" fill="hold" grpId="0" nodeType="click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blinds(horizontal)">
                                      <p:cBhvr>
                                        <p:cTn id="116" dur="500"/>
                                        <p:tgtEl>
                                          <p:spTgt spid="47"/>
                                        </p:tgtEl>
                                      </p:cBhvr>
                                    </p:animEffect>
                                  </p:childTnLst>
                                </p:cTn>
                              </p:par>
                            </p:childTnLst>
                          </p:cTn>
                        </p:par>
                      </p:childTnLst>
                    </p:cTn>
                  </p:par>
                  <p:par>
                    <p:cTn id="117" fill="hold">
                      <p:stCondLst>
                        <p:cond delay="indefinite"/>
                      </p:stCondLst>
                      <p:childTnLst>
                        <p:par>
                          <p:cTn id="118" fill="hold">
                            <p:stCondLst>
                              <p:cond delay="0"/>
                            </p:stCondLst>
                            <p:childTnLst>
                              <p:par>
                                <p:cTn id="119" presetID="3" presetClass="entr" presetSubtype="10" fill="hold" grpId="0" nodeType="click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blinds(horizontal)">
                                      <p:cBhvr>
                                        <p:cTn id="121" dur="500"/>
                                        <p:tgtEl>
                                          <p:spTgt spid="49"/>
                                        </p:tgtEl>
                                      </p:cBhvr>
                                    </p:animEffect>
                                  </p:childTnLst>
                                </p:cTn>
                              </p:par>
                            </p:childTnLst>
                          </p:cTn>
                        </p:par>
                      </p:childTnLst>
                    </p:cTn>
                  </p:par>
                  <p:par>
                    <p:cTn id="122" fill="hold">
                      <p:stCondLst>
                        <p:cond delay="indefinite"/>
                      </p:stCondLst>
                      <p:childTnLst>
                        <p:par>
                          <p:cTn id="123" fill="hold">
                            <p:stCondLst>
                              <p:cond delay="0"/>
                            </p:stCondLst>
                            <p:childTnLst>
                              <p:par>
                                <p:cTn id="124" presetID="3" presetClass="entr" presetSubtype="10" fill="hold" grpId="0" nodeType="click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blinds(horizontal)">
                                      <p:cBhvr>
                                        <p:cTn id="126" dur="500"/>
                                        <p:tgtEl>
                                          <p:spTgt spid="45"/>
                                        </p:tgtEl>
                                      </p:cBhvr>
                                    </p:animEffect>
                                  </p:childTnLst>
                                </p:cTn>
                              </p:par>
                            </p:childTnLst>
                          </p:cTn>
                        </p:par>
                      </p:childTnLst>
                    </p:cTn>
                  </p:par>
                  <p:par>
                    <p:cTn id="127" fill="hold">
                      <p:stCondLst>
                        <p:cond delay="indefinite"/>
                      </p:stCondLst>
                      <p:childTnLst>
                        <p:par>
                          <p:cTn id="128" fill="hold">
                            <p:stCondLst>
                              <p:cond delay="0"/>
                            </p:stCondLst>
                            <p:childTnLst>
                              <p:par>
                                <p:cTn id="129" presetID="3" presetClass="exit" presetSubtype="10" fill="hold" grpId="1" nodeType="clickEffect">
                                  <p:stCondLst>
                                    <p:cond delay="0"/>
                                  </p:stCondLst>
                                  <p:childTnLst>
                                    <p:animEffect transition="out" filter="blinds(horizontal)">
                                      <p:cBhvr>
                                        <p:cTn id="130" dur="500"/>
                                        <p:tgtEl>
                                          <p:spTgt spid="66"/>
                                        </p:tgtEl>
                                      </p:cBhvr>
                                    </p:animEffect>
                                    <p:set>
                                      <p:cBhvr>
                                        <p:cTn id="131" dur="1" fill="hold">
                                          <p:stCondLst>
                                            <p:cond delay="499"/>
                                          </p:stCondLst>
                                        </p:cTn>
                                        <p:tgtEl>
                                          <p:spTgt spid="66"/>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3" presetClass="entr" presetSubtype="10" fill="hold" grpId="0" nodeType="clickEffect">
                                  <p:stCondLst>
                                    <p:cond delay="0"/>
                                  </p:stCondLst>
                                  <p:childTnLst>
                                    <p:set>
                                      <p:cBhvr>
                                        <p:cTn id="135" dur="1" fill="hold">
                                          <p:stCondLst>
                                            <p:cond delay="0"/>
                                          </p:stCondLst>
                                        </p:cTn>
                                        <p:tgtEl>
                                          <p:spTgt spid="67"/>
                                        </p:tgtEl>
                                        <p:attrNameLst>
                                          <p:attrName>style.visibility</p:attrName>
                                        </p:attrNameLst>
                                      </p:cBhvr>
                                      <p:to>
                                        <p:strVal val="visible"/>
                                      </p:to>
                                    </p:set>
                                    <p:animEffect transition="in" filter="blinds(horizontal)">
                                      <p:cBhvr>
                                        <p:cTn id="136" dur="500"/>
                                        <p:tgtEl>
                                          <p:spTgt spid="67"/>
                                        </p:tgtEl>
                                      </p:cBhvr>
                                    </p:animEffect>
                                  </p:childTnLst>
                                </p:cTn>
                              </p:par>
                            </p:childTnLst>
                          </p:cTn>
                        </p:par>
                      </p:childTnLst>
                    </p:cTn>
                  </p:par>
                  <p:par>
                    <p:cTn id="137" fill="hold">
                      <p:stCondLst>
                        <p:cond delay="indefinite"/>
                      </p:stCondLst>
                      <p:childTnLst>
                        <p:par>
                          <p:cTn id="138" fill="hold">
                            <p:stCondLst>
                              <p:cond delay="0"/>
                            </p:stCondLst>
                            <p:childTnLst>
                              <p:par>
                                <p:cTn id="139" presetID="3" presetClass="entr" presetSubtype="10" fill="hold" grpId="0" nodeType="clickEffect">
                                  <p:stCondLst>
                                    <p:cond delay="0"/>
                                  </p:stCondLst>
                                  <p:childTnLst>
                                    <p:set>
                                      <p:cBhvr>
                                        <p:cTn id="140" dur="1" fill="hold">
                                          <p:stCondLst>
                                            <p:cond delay="0"/>
                                          </p:stCondLst>
                                        </p:cTn>
                                        <p:tgtEl>
                                          <p:spTgt spid="50"/>
                                        </p:tgtEl>
                                        <p:attrNameLst>
                                          <p:attrName>style.visibility</p:attrName>
                                        </p:attrNameLst>
                                      </p:cBhvr>
                                      <p:to>
                                        <p:strVal val="visible"/>
                                      </p:to>
                                    </p:set>
                                    <p:animEffect transition="in" filter="blinds(horizontal)">
                                      <p:cBhvr>
                                        <p:cTn id="141" dur="500"/>
                                        <p:tgtEl>
                                          <p:spTgt spid="50"/>
                                        </p:tgtEl>
                                      </p:cBhvr>
                                    </p:animEffect>
                                  </p:childTnLst>
                                </p:cTn>
                              </p:par>
                            </p:childTnLst>
                          </p:cTn>
                        </p:par>
                      </p:childTnLst>
                    </p:cTn>
                  </p:par>
                  <p:par>
                    <p:cTn id="142" fill="hold">
                      <p:stCondLst>
                        <p:cond delay="indefinite"/>
                      </p:stCondLst>
                      <p:childTnLst>
                        <p:par>
                          <p:cTn id="143" fill="hold">
                            <p:stCondLst>
                              <p:cond delay="0"/>
                            </p:stCondLst>
                            <p:childTnLst>
                              <p:par>
                                <p:cTn id="144" presetID="3" presetClass="entr" presetSubtype="10" fill="hold" grpId="0" nodeType="clickEffect">
                                  <p:stCondLst>
                                    <p:cond delay="0"/>
                                  </p:stCondLst>
                                  <p:childTnLst>
                                    <p:set>
                                      <p:cBhvr>
                                        <p:cTn id="145" dur="1" fill="hold">
                                          <p:stCondLst>
                                            <p:cond delay="0"/>
                                          </p:stCondLst>
                                        </p:cTn>
                                        <p:tgtEl>
                                          <p:spTgt spid="51"/>
                                        </p:tgtEl>
                                        <p:attrNameLst>
                                          <p:attrName>style.visibility</p:attrName>
                                        </p:attrNameLst>
                                      </p:cBhvr>
                                      <p:to>
                                        <p:strVal val="visible"/>
                                      </p:to>
                                    </p:set>
                                    <p:animEffect transition="in" filter="blinds(horizontal)">
                                      <p:cBhvr>
                                        <p:cTn id="146" dur="500"/>
                                        <p:tgtEl>
                                          <p:spTgt spid="51"/>
                                        </p:tgtEl>
                                      </p:cBhvr>
                                    </p:animEffect>
                                  </p:childTnLst>
                                </p:cTn>
                              </p:par>
                            </p:childTnLst>
                          </p:cTn>
                        </p:par>
                      </p:childTnLst>
                    </p:cTn>
                  </p:par>
                  <p:par>
                    <p:cTn id="147" fill="hold">
                      <p:stCondLst>
                        <p:cond delay="indefinite"/>
                      </p:stCondLst>
                      <p:childTnLst>
                        <p:par>
                          <p:cTn id="148" fill="hold">
                            <p:stCondLst>
                              <p:cond delay="0"/>
                            </p:stCondLst>
                            <p:childTnLst>
                              <p:par>
                                <p:cTn id="149" presetID="3" presetClass="entr" presetSubtype="10" fill="hold"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blinds(horizontal)">
                                      <p:cBhvr>
                                        <p:cTn id="151" dur="500"/>
                                        <p:tgtEl>
                                          <p:spTgt spid="3">
                                            <p:txEl>
                                              <p:pRg st="8" end="8"/>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3" presetClass="entr" presetSubtype="10" fill="hold" grpId="0" nodeType="clickEffect">
                                  <p:stCondLst>
                                    <p:cond delay="0"/>
                                  </p:stCondLst>
                                  <p:childTnLst>
                                    <p:set>
                                      <p:cBhvr>
                                        <p:cTn id="155" dur="1" fill="hold">
                                          <p:stCondLst>
                                            <p:cond delay="0"/>
                                          </p:stCondLst>
                                        </p:cTn>
                                        <p:tgtEl>
                                          <p:spTgt spid="55"/>
                                        </p:tgtEl>
                                        <p:attrNameLst>
                                          <p:attrName>style.visibility</p:attrName>
                                        </p:attrNameLst>
                                      </p:cBhvr>
                                      <p:to>
                                        <p:strVal val="visible"/>
                                      </p:to>
                                    </p:set>
                                    <p:animEffect transition="in" filter="blinds(horizontal)">
                                      <p:cBhvr>
                                        <p:cTn id="156" dur="500"/>
                                        <p:tgtEl>
                                          <p:spTgt spid="55"/>
                                        </p:tgtEl>
                                      </p:cBhvr>
                                    </p:animEffect>
                                  </p:childTnLst>
                                </p:cTn>
                              </p:par>
                            </p:childTnLst>
                          </p:cTn>
                        </p:par>
                      </p:childTnLst>
                    </p:cTn>
                  </p:par>
                  <p:par>
                    <p:cTn id="157" fill="hold">
                      <p:stCondLst>
                        <p:cond delay="indefinite"/>
                      </p:stCondLst>
                      <p:childTnLst>
                        <p:par>
                          <p:cTn id="158" fill="hold">
                            <p:stCondLst>
                              <p:cond delay="0"/>
                            </p:stCondLst>
                            <p:childTnLst>
                              <p:par>
                                <p:cTn id="159" presetID="3" presetClass="entr" presetSubtype="10" fill="hold" grpId="0" nodeType="clickEffect">
                                  <p:stCondLst>
                                    <p:cond delay="0"/>
                                  </p:stCondLst>
                                  <p:childTnLst>
                                    <p:set>
                                      <p:cBhvr>
                                        <p:cTn id="160" dur="1" fill="hold">
                                          <p:stCondLst>
                                            <p:cond delay="0"/>
                                          </p:stCondLst>
                                        </p:cTn>
                                        <p:tgtEl>
                                          <p:spTgt spid="58"/>
                                        </p:tgtEl>
                                        <p:attrNameLst>
                                          <p:attrName>style.visibility</p:attrName>
                                        </p:attrNameLst>
                                      </p:cBhvr>
                                      <p:to>
                                        <p:strVal val="visible"/>
                                      </p:to>
                                    </p:set>
                                    <p:animEffect transition="in" filter="blinds(horizontal)">
                                      <p:cBhvr>
                                        <p:cTn id="161" dur="500"/>
                                        <p:tgtEl>
                                          <p:spTgt spid="58"/>
                                        </p:tgtEl>
                                      </p:cBhvr>
                                    </p:animEffect>
                                  </p:childTnLst>
                                </p:cTn>
                              </p:par>
                            </p:childTnLst>
                          </p:cTn>
                        </p:par>
                      </p:childTnLst>
                    </p:cTn>
                  </p:par>
                  <p:par>
                    <p:cTn id="162" fill="hold">
                      <p:stCondLst>
                        <p:cond delay="indefinite"/>
                      </p:stCondLst>
                      <p:childTnLst>
                        <p:par>
                          <p:cTn id="163" fill="hold">
                            <p:stCondLst>
                              <p:cond delay="0"/>
                            </p:stCondLst>
                            <p:childTnLst>
                              <p:par>
                                <p:cTn id="164" presetID="3" presetClass="entr" presetSubtype="10" fill="hold" grpId="0" nodeType="clickEffect">
                                  <p:stCondLst>
                                    <p:cond delay="0"/>
                                  </p:stCondLst>
                                  <p:childTnLst>
                                    <p:set>
                                      <p:cBhvr>
                                        <p:cTn id="165" dur="1" fill="hold">
                                          <p:stCondLst>
                                            <p:cond delay="0"/>
                                          </p:stCondLst>
                                        </p:cTn>
                                        <p:tgtEl>
                                          <p:spTgt spid="52"/>
                                        </p:tgtEl>
                                        <p:attrNameLst>
                                          <p:attrName>style.visibility</p:attrName>
                                        </p:attrNameLst>
                                      </p:cBhvr>
                                      <p:to>
                                        <p:strVal val="visible"/>
                                      </p:to>
                                    </p:set>
                                    <p:animEffect transition="in" filter="blinds(horizontal)">
                                      <p:cBhvr>
                                        <p:cTn id="166" dur="500"/>
                                        <p:tgtEl>
                                          <p:spTgt spid="52"/>
                                        </p:tgtEl>
                                      </p:cBhvr>
                                    </p:animEffect>
                                  </p:childTnLst>
                                </p:cTn>
                              </p:par>
                            </p:childTnLst>
                          </p:cTn>
                        </p:par>
                      </p:childTnLst>
                    </p:cTn>
                  </p:par>
                  <p:par>
                    <p:cTn id="167" fill="hold">
                      <p:stCondLst>
                        <p:cond delay="indefinite"/>
                      </p:stCondLst>
                      <p:childTnLst>
                        <p:par>
                          <p:cTn id="168" fill="hold">
                            <p:stCondLst>
                              <p:cond delay="0"/>
                            </p:stCondLst>
                            <p:childTnLst>
                              <p:par>
                                <p:cTn id="169" presetID="3" presetClass="entr" presetSubtype="10" fill="hold" grpId="0" nodeType="clickEffect">
                                  <p:stCondLst>
                                    <p:cond delay="0"/>
                                  </p:stCondLst>
                                  <p:childTnLst>
                                    <p:set>
                                      <p:cBhvr>
                                        <p:cTn id="170" dur="1" fill="hold">
                                          <p:stCondLst>
                                            <p:cond delay="0"/>
                                          </p:stCondLst>
                                        </p:cTn>
                                        <p:tgtEl>
                                          <p:spTgt spid="56"/>
                                        </p:tgtEl>
                                        <p:attrNameLst>
                                          <p:attrName>style.visibility</p:attrName>
                                        </p:attrNameLst>
                                      </p:cBhvr>
                                      <p:to>
                                        <p:strVal val="visible"/>
                                      </p:to>
                                    </p:set>
                                    <p:animEffect transition="in" filter="blinds(horizontal)">
                                      <p:cBhvr>
                                        <p:cTn id="171" dur="500"/>
                                        <p:tgtEl>
                                          <p:spTgt spid="56"/>
                                        </p:tgtEl>
                                      </p:cBhvr>
                                    </p:animEffect>
                                  </p:childTnLst>
                                </p:cTn>
                              </p:par>
                            </p:childTnLst>
                          </p:cTn>
                        </p:par>
                      </p:childTnLst>
                    </p:cTn>
                  </p:par>
                  <p:par>
                    <p:cTn id="172" fill="hold">
                      <p:stCondLst>
                        <p:cond delay="indefinite"/>
                      </p:stCondLst>
                      <p:childTnLst>
                        <p:par>
                          <p:cTn id="173" fill="hold">
                            <p:stCondLst>
                              <p:cond delay="0"/>
                            </p:stCondLst>
                            <p:childTnLst>
                              <p:par>
                                <p:cTn id="174" presetID="3" presetClass="entr" presetSubtype="10" fill="hold" grpId="0" nodeType="clickEffect">
                                  <p:stCondLst>
                                    <p:cond delay="0"/>
                                  </p:stCondLst>
                                  <p:childTnLst>
                                    <p:set>
                                      <p:cBhvr>
                                        <p:cTn id="175" dur="1" fill="hold">
                                          <p:stCondLst>
                                            <p:cond delay="0"/>
                                          </p:stCondLst>
                                        </p:cTn>
                                        <p:tgtEl>
                                          <p:spTgt spid="59"/>
                                        </p:tgtEl>
                                        <p:attrNameLst>
                                          <p:attrName>style.visibility</p:attrName>
                                        </p:attrNameLst>
                                      </p:cBhvr>
                                      <p:to>
                                        <p:strVal val="visible"/>
                                      </p:to>
                                    </p:set>
                                    <p:animEffect transition="in" filter="blinds(horizontal)">
                                      <p:cBhvr>
                                        <p:cTn id="176" dur="500"/>
                                        <p:tgtEl>
                                          <p:spTgt spid="59"/>
                                        </p:tgtEl>
                                      </p:cBhvr>
                                    </p:animEffect>
                                  </p:childTnLst>
                                </p:cTn>
                              </p:par>
                            </p:childTnLst>
                          </p:cTn>
                        </p:par>
                      </p:childTnLst>
                    </p:cTn>
                  </p:par>
                  <p:par>
                    <p:cTn id="177" fill="hold">
                      <p:stCondLst>
                        <p:cond delay="indefinite"/>
                      </p:stCondLst>
                      <p:childTnLst>
                        <p:par>
                          <p:cTn id="178" fill="hold">
                            <p:stCondLst>
                              <p:cond delay="0"/>
                            </p:stCondLst>
                            <p:childTnLst>
                              <p:par>
                                <p:cTn id="179" presetID="3" presetClass="entr" presetSubtype="1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animEffect transition="in" filter="blinds(horizontal)">
                                      <p:cBhvr>
                                        <p:cTn id="181" dur="500"/>
                                        <p:tgtEl>
                                          <p:spTgt spid="53"/>
                                        </p:tgtEl>
                                      </p:cBhvr>
                                    </p:animEffect>
                                  </p:childTnLst>
                                </p:cTn>
                              </p:par>
                            </p:childTnLst>
                          </p:cTn>
                        </p:par>
                      </p:childTnLst>
                    </p:cTn>
                  </p:par>
                  <p:par>
                    <p:cTn id="182" fill="hold">
                      <p:stCondLst>
                        <p:cond delay="indefinite"/>
                      </p:stCondLst>
                      <p:childTnLst>
                        <p:par>
                          <p:cTn id="183" fill="hold">
                            <p:stCondLst>
                              <p:cond delay="0"/>
                            </p:stCondLst>
                            <p:childTnLst>
                              <p:par>
                                <p:cTn id="184" presetID="3" presetClass="entr" presetSubtype="10" fill="hold" grpId="0" nodeType="clickEffect">
                                  <p:stCondLst>
                                    <p:cond delay="0"/>
                                  </p:stCondLst>
                                  <p:childTnLst>
                                    <p:set>
                                      <p:cBhvr>
                                        <p:cTn id="185" dur="1" fill="hold">
                                          <p:stCondLst>
                                            <p:cond delay="0"/>
                                          </p:stCondLst>
                                        </p:cTn>
                                        <p:tgtEl>
                                          <p:spTgt spid="57"/>
                                        </p:tgtEl>
                                        <p:attrNameLst>
                                          <p:attrName>style.visibility</p:attrName>
                                        </p:attrNameLst>
                                      </p:cBhvr>
                                      <p:to>
                                        <p:strVal val="visible"/>
                                      </p:to>
                                    </p:set>
                                    <p:animEffect transition="in" filter="blinds(horizontal)">
                                      <p:cBhvr>
                                        <p:cTn id="186" dur="500"/>
                                        <p:tgtEl>
                                          <p:spTgt spid="57"/>
                                        </p:tgtEl>
                                      </p:cBhvr>
                                    </p:animEffect>
                                  </p:childTnLst>
                                </p:cTn>
                              </p:par>
                            </p:childTnLst>
                          </p:cTn>
                        </p:par>
                      </p:childTnLst>
                    </p:cTn>
                  </p:par>
                  <p:par>
                    <p:cTn id="187" fill="hold">
                      <p:stCondLst>
                        <p:cond delay="indefinite"/>
                      </p:stCondLst>
                      <p:childTnLst>
                        <p:par>
                          <p:cTn id="188" fill="hold">
                            <p:stCondLst>
                              <p:cond delay="0"/>
                            </p:stCondLst>
                            <p:childTnLst>
                              <p:par>
                                <p:cTn id="189" presetID="3" presetClass="entr" presetSubtype="10" fill="hold" grpId="0" nodeType="clickEffect">
                                  <p:stCondLst>
                                    <p:cond delay="0"/>
                                  </p:stCondLst>
                                  <p:childTnLst>
                                    <p:set>
                                      <p:cBhvr>
                                        <p:cTn id="190" dur="1" fill="hold">
                                          <p:stCondLst>
                                            <p:cond delay="0"/>
                                          </p:stCondLst>
                                        </p:cTn>
                                        <p:tgtEl>
                                          <p:spTgt spid="60"/>
                                        </p:tgtEl>
                                        <p:attrNameLst>
                                          <p:attrName>style.visibility</p:attrName>
                                        </p:attrNameLst>
                                      </p:cBhvr>
                                      <p:to>
                                        <p:strVal val="visible"/>
                                      </p:to>
                                    </p:set>
                                    <p:animEffect transition="in" filter="blinds(horizontal)">
                                      <p:cBhvr>
                                        <p:cTn id="191" dur="500"/>
                                        <p:tgtEl>
                                          <p:spTgt spid="60"/>
                                        </p:tgtEl>
                                      </p:cBhvr>
                                    </p:animEffect>
                                  </p:childTnLst>
                                </p:cTn>
                              </p:par>
                            </p:childTnLst>
                          </p:cTn>
                        </p:par>
                      </p:childTnLst>
                    </p:cTn>
                  </p:par>
                  <p:par>
                    <p:cTn id="192" fill="hold">
                      <p:stCondLst>
                        <p:cond delay="indefinite"/>
                      </p:stCondLst>
                      <p:childTnLst>
                        <p:par>
                          <p:cTn id="193" fill="hold">
                            <p:stCondLst>
                              <p:cond delay="0"/>
                            </p:stCondLst>
                            <p:childTnLst>
                              <p:par>
                                <p:cTn id="194" presetID="3" presetClass="entr" presetSubtype="10" fill="hold" grpId="0" nodeType="clickEffect">
                                  <p:stCondLst>
                                    <p:cond delay="0"/>
                                  </p:stCondLst>
                                  <p:childTnLst>
                                    <p:set>
                                      <p:cBhvr>
                                        <p:cTn id="195" dur="1" fill="hold">
                                          <p:stCondLst>
                                            <p:cond delay="0"/>
                                          </p:stCondLst>
                                        </p:cTn>
                                        <p:tgtEl>
                                          <p:spTgt spid="54"/>
                                        </p:tgtEl>
                                        <p:attrNameLst>
                                          <p:attrName>style.visibility</p:attrName>
                                        </p:attrNameLst>
                                      </p:cBhvr>
                                      <p:to>
                                        <p:strVal val="visible"/>
                                      </p:to>
                                    </p:set>
                                    <p:animEffect transition="in" filter="blinds(horizontal)">
                                      <p:cBhvr>
                                        <p:cTn id="196" dur="500"/>
                                        <p:tgtEl>
                                          <p:spTgt spid="54"/>
                                        </p:tgtEl>
                                      </p:cBhvr>
                                    </p:animEffect>
                                  </p:childTnLst>
                                </p:cTn>
                              </p:par>
                            </p:childTnLst>
                          </p:cTn>
                        </p:par>
                      </p:childTnLst>
                    </p:cTn>
                  </p:par>
                  <p:par>
                    <p:cTn id="197" fill="hold">
                      <p:stCondLst>
                        <p:cond delay="indefinite"/>
                      </p:stCondLst>
                      <p:childTnLst>
                        <p:par>
                          <p:cTn id="198" fill="hold">
                            <p:stCondLst>
                              <p:cond delay="0"/>
                            </p:stCondLst>
                            <p:childTnLst>
                              <p:par>
                                <p:cTn id="199" presetID="3" presetClass="entr" presetSubtype="10" fill="hold" grpId="0" nodeType="clickEffect">
                                  <p:stCondLst>
                                    <p:cond delay="0"/>
                                  </p:stCondLst>
                                  <p:childTnLst>
                                    <p:set>
                                      <p:cBhvr>
                                        <p:cTn id="200" dur="1" fill="hold">
                                          <p:stCondLst>
                                            <p:cond delay="0"/>
                                          </p:stCondLst>
                                        </p:cTn>
                                        <p:tgtEl>
                                          <p:spTgt spid="61"/>
                                        </p:tgtEl>
                                        <p:attrNameLst>
                                          <p:attrName>style.visibility</p:attrName>
                                        </p:attrNameLst>
                                      </p:cBhvr>
                                      <p:to>
                                        <p:strVal val="visible"/>
                                      </p:to>
                                    </p:set>
                                    <p:animEffect transition="in" filter="blinds(horizontal)">
                                      <p:cBhvr>
                                        <p:cTn id="20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1"/>
      <p:bldP spid="33" grpId="2"/>
      <p:bldP spid="34" grpId="0"/>
      <p:bldP spid="34" grpId="1"/>
      <p:bldP spid="36" grpId="0"/>
      <p:bldP spid="41" grpId="0"/>
      <p:bldP spid="42" grpId="0"/>
      <p:bldP spid="43" grpId="0"/>
      <p:bldP spid="44" grpId="0"/>
      <p:bldP spid="45" grpId="0"/>
      <p:bldP spid="46" grpId="0" animBg="1"/>
      <p:bldP spid="47" grpId="0" animBg="1"/>
      <p:bldP spid="48" grpId="0"/>
      <p:bldP spid="49" grpId="0"/>
      <p:bldP spid="50" grpId="0"/>
      <p:bldP spid="51" grpId="0"/>
      <p:bldP spid="52" grpId="0"/>
      <p:bldP spid="53" grpId="0"/>
      <p:bldP spid="54" grpId="0"/>
      <p:bldP spid="55" grpId="0" animBg="1"/>
      <p:bldP spid="56" grpId="0" animBg="1"/>
      <p:bldP spid="57" grpId="0" animBg="1"/>
      <p:bldP spid="58" grpId="0"/>
      <p:bldP spid="59" grpId="0"/>
      <p:bldP spid="60" grpId="0"/>
      <p:bldP spid="61" grpId="0" animBg="1"/>
      <p:bldP spid="63" grpId="0"/>
      <p:bldP spid="64" grpId="0"/>
      <p:bldP spid="65" grpId="0"/>
      <p:bldP spid="66" grpId="0"/>
      <p:bldP spid="66" grpId="1"/>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48006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The elastic springs PQ and QR are joined together at Q to form one long spring. The spring PQ has natural length 1.6m and modulus of elasticity 20N. The spring QR has natural length 1.4m and modulus of elasticity 28N. The ends, P and R, of the whole spring are attached to two fixed points that are 4m apart.</a:t>
            </a:r>
          </a:p>
          <a:p>
            <a:pPr marL="0" indent="0" algn="ctr">
              <a:buNone/>
            </a:pPr>
            <a:endParaRPr lang="en-GB" sz="1400" dirty="0">
              <a:latin typeface="Comic Sans MS" pitchFamily="66" charset="0"/>
              <a:sym typeface="Wingdings" panose="05000000000000000000" pitchFamily="2" charset="2"/>
            </a:endParaRPr>
          </a:p>
          <a:p>
            <a:pPr marL="0" indent="0" algn="ctr">
              <a:buNone/>
            </a:pPr>
            <a:r>
              <a:rPr lang="en-GB" sz="1400" dirty="0">
                <a:latin typeface="Comic Sans MS" pitchFamily="66" charset="0"/>
                <a:sym typeface="Wingdings" panose="05000000000000000000" pitchFamily="2" charset="2"/>
              </a:rPr>
              <a:t>Find the tension in the combined spring.</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Draw a diagram!</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10" name="Group 9"/>
          <p:cNvGrpSpPr/>
          <p:nvPr/>
        </p:nvGrpSpPr>
        <p:grpSpPr>
          <a:xfrm>
            <a:off x="4876800" y="1981200"/>
            <a:ext cx="152400" cy="152400"/>
            <a:chOff x="5486400" y="3048000"/>
            <a:chExt cx="152400" cy="152400"/>
          </a:xfrm>
        </p:grpSpPr>
        <p:cxnSp>
          <p:nvCxnSpPr>
            <p:cNvPr id="8" name="Straight Connector 7"/>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696200" y="1981200"/>
            <a:ext cx="152400" cy="152400"/>
            <a:chOff x="5486400" y="3048000"/>
            <a:chExt cx="152400" cy="152400"/>
          </a:xfrm>
        </p:grpSpPr>
        <p:cxnSp>
          <p:nvCxnSpPr>
            <p:cNvPr id="69" name="Straight Connector 68"/>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4953000" y="205740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8200" y="1905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sp>
        <p:nvSpPr>
          <p:cNvPr id="74" name="TextBox 73"/>
          <p:cNvSpPr txBox="1"/>
          <p:nvPr/>
        </p:nvSpPr>
        <p:spPr>
          <a:xfrm>
            <a:off x="6248400" y="1676400"/>
            <a:ext cx="341760" cy="307777"/>
          </a:xfrm>
          <a:prstGeom prst="rect">
            <a:avLst/>
          </a:prstGeom>
          <a:noFill/>
        </p:spPr>
        <p:txBody>
          <a:bodyPr wrap="none" rtlCol="0">
            <a:spAutoFit/>
          </a:bodyPr>
          <a:lstStyle/>
          <a:p>
            <a:r>
              <a:rPr lang="en-GB" sz="1400" dirty="0">
                <a:latin typeface="Comic Sans MS" panose="030F0702030302020204" pitchFamily="66" charset="0"/>
              </a:rPr>
              <a:t>Q</a:t>
            </a:r>
          </a:p>
        </p:txBody>
      </p:sp>
      <p:sp>
        <p:nvSpPr>
          <p:cNvPr id="75" name="TextBox 74"/>
          <p:cNvSpPr txBox="1"/>
          <p:nvPr/>
        </p:nvSpPr>
        <p:spPr>
          <a:xfrm>
            <a:off x="7848600" y="1905000"/>
            <a:ext cx="296876" cy="307777"/>
          </a:xfrm>
          <a:prstGeom prst="rect">
            <a:avLst/>
          </a:prstGeom>
          <a:noFill/>
        </p:spPr>
        <p:txBody>
          <a:bodyPr wrap="none" rtlCol="0">
            <a:spAutoFit/>
          </a:bodyPr>
          <a:lstStyle/>
          <a:p>
            <a:r>
              <a:rPr lang="en-GB" sz="1400" dirty="0">
                <a:latin typeface="Comic Sans MS" panose="030F0702030302020204" pitchFamily="66" charset="0"/>
              </a:rPr>
              <a:t>R</a:t>
            </a:r>
          </a:p>
        </p:txBody>
      </p:sp>
      <p:cxnSp>
        <p:nvCxnSpPr>
          <p:cNvPr id="17" name="Straight Arrow Connector 16"/>
          <p:cNvCxnSpPr/>
          <p:nvPr/>
        </p:nvCxnSpPr>
        <p:spPr>
          <a:xfrm>
            <a:off x="4953000" y="1600200"/>
            <a:ext cx="2895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72200" y="1295400"/>
            <a:ext cx="433132" cy="307777"/>
          </a:xfrm>
          <a:prstGeom prst="rect">
            <a:avLst/>
          </a:prstGeom>
          <a:noFill/>
        </p:spPr>
        <p:txBody>
          <a:bodyPr wrap="none" rtlCol="0">
            <a:spAutoFit/>
          </a:bodyPr>
          <a:lstStyle/>
          <a:p>
            <a:r>
              <a:rPr lang="en-GB" sz="1400" dirty="0">
                <a:latin typeface="Comic Sans MS" panose="030F0702030302020204" pitchFamily="66" charset="0"/>
              </a:rPr>
              <a:t>4m</a:t>
            </a:r>
          </a:p>
        </p:txBody>
      </p:sp>
      <p:cxnSp>
        <p:nvCxnSpPr>
          <p:cNvPr id="76" name="Straight Arrow Connector 75"/>
          <p:cNvCxnSpPr/>
          <p:nvPr/>
        </p:nvCxnSpPr>
        <p:spPr>
          <a:xfrm>
            <a:off x="5715000" y="2057400"/>
            <a:ext cx="609600" cy="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6477000" y="2057400"/>
            <a:ext cx="609600" cy="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638800" y="17526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sp>
        <p:nvSpPr>
          <p:cNvPr id="79" name="TextBox 78"/>
          <p:cNvSpPr txBox="1"/>
          <p:nvPr/>
        </p:nvSpPr>
        <p:spPr>
          <a:xfrm>
            <a:off x="6858000" y="1752600"/>
            <a:ext cx="306494" cy="307777"/>
          </a:xfrm>
          <a:prstGeom prst="rect">
            <a:avLst/>
          </a:prstGeom>
          <a:noFill/>
        </p:spPr>
        <p:txBody>
          <a:bodyPr wrap="none" rtlCol="0">
            <a:spAutoFit/>
          </a:bodyPr>
          <a:lstStyle/>
          <a:p>
            <a:r>
              <a:rPr lang="en-GB" sz="1400" dirty="0">
                <a:latin typeface="Comic Sans MS" panose="030F0702030302020204" pitchFamily="66" charset="0"/>
              </a:rPr>
              <a:t>T</a:t>
            </a:r>
          </a:p>
        </p:txBody>
      </p:sp>
      <p:cxnSp>
        <p:nvCxnSpPr>
          <p:cNvPr id="80" name="Straight Arrow Connector 79"/>
          <p:cNvCxnSpPr/>
          <p:nvPr/>
        </p:nvCxnSpPr>
        <p:spPr>
          <a:xfrm>
            <a:off x="4953000" y="2438400"/>
            <a:ext cx="11430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257800" y="2438400"/>
            <a:ext cx="558166" cy="307777"/>
          </a:xfrm>
          <a:prstGeom prst="rect">
            <a:avLst/>
          </a:prstGeom>
          <a:noFill/>
        </p:spPr>
        <p:txBody>
          <a:bodyPr wrap="none" rtlCol="0">
            <a:spAutoFit/>
          </a:bodyPr>
          <a:lstStyle/>
          <a:p>
            <a:r>
              <a:rPr lang="en-GB" sz="1400" dirty="0">
                <a:latin typeface="Comic Sans MS" panose="030F0702030302020204" pitchFamily="66" charset="0"/>
              </a:rPr>
              <a:t>1.6m</a:t>
            </a:r>
          </a:p>
        </p:txBody>
      </p:sp>
      <p:cxnSp>
        <p:nvCxnSpPr>
          <p:cNvPr id="82" name="Straight Arrow Connector 81"/>
          <p:cNvCxnSpPr/>
          <p:nvPr/>
        </p:nvCxnSpPr>
        <p:spPr>
          <a:xfrm>
            <a:off x="6858000" y="2438400"/>
            <a:ext cx="990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086600" y="2438400"/>
            <a:ext cx="558166" cy="307777"/>
          </a:xfrm>
          <a:prstGeom prst="rect">
            <a:avLst/>
          </a:prstGeom>
          <a:noFill/>
        </p:spPr>
        <p:txBody>
          <a:bodyPr wrap="none" rtlCol="0">
            <a:spAutoFit/>
          </a:bodyPr>
          <a:lstStyle/>
          <a:p>
            <a:r>
              <a:rPr lang="en-GB" sz="1400" dirty="0">
                <a:latin typeface="Comic Sans MS" panose="030F0702030302020204" pitchFamily="66" charset="0"/>
              </a:rPr>
              <a:t>1.4m</a:t>
            </a:r>
          </a:p>
        </p:txBody>
      </p:sp>
      <p:cxnSp>
        <p:nvCxnSpPr>
          <p:cNvPr id="84" name="Straight Arrow Connector 83"/>
          <p:cNvCxnSpPr/>
          <p:nvPr/>
        </p:nvCxnSpPr>
        <p:spPr>
          <a:xfrm>
            <a:off x="6019800" y="2438400"/>
            <a:ext cx="457200" cy="0"/>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096000" y="2438400"/>
            <a:ext cx="29046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x</a:t>
            </a:r>
          </a:p>
        </p:txBody>
      </p:sp>
      <p:cxnSp>
        <p:nvCxnSpPr>
          <p:cNvPr id="86" name="Straight Arrow Connector 85"/>
          <p:cNvCxnSpPr/>
          <p:nvPr/>
        </p:nvCxnSpPr>
        <p:spPr>
          <a:xfrm>
            <a:off x="6400800" y="2438400"/>
            <a:ext cx="533400" cy="0"/>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429375" y="2438400"/>
            <a:ext cx="445956" cy="307777"/>
          </a:xfrm>
          <a:prstGeom prst="rect">
            <a:avLst/>
          </a:prstGeom>
          <a:noFill/>
        </p:spPr>
        <p:txBody>
          <a:bodyPr wrap="square" rtlCol="0">
            <a:spAutoFit/>
          </a:bodyPr>
          <a:lstStyle/>
          <a:p>
            <a:r>
              <a:rPr lang="en-GB" sz="1400" dirty="0">
                <a:solidFill>
                  <a:srgbClr val="FF0000"/>
                </a:solidFill>
                <a:latin typeface="Comic Sans MS" panose="030F0702030302020204" pitchFamily="66" charset="0"/>
              </a:rPr>
              <a:t>1-x</a:t>
            </a:r>
          </a:p>
        </p:txBody>
      </p:sp>
      <p:sp>
        <p:nvSpPr>
          <p:cNvPr id="30" name="TextBox 29"/>
          <p:cNvSpPr txBox="1"/>
          <p:nvPr/>
        </p:nvSpPr>
        <p:spPr>
          <a:xfrm>
            <a:off x="4114799" y="3074275"/>
            <a:ext cx="4635062" cy="332398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The combined natural lengths of the springs is 3m</a:t>
            </a:r>
          </a:p>
          <a:p>
            <a:pPr algn="ctr"/>
            <a:endParaRPr lang="en-GB" sz="1400" dirty="0">
              <a:solidFill>
                <a:srgbClr val="FF0000"/>
              </a:solidFill>
              <a:latin typeface="Comic Sans MS" panose="030F0702030302020204" pitchFamily="66" charset="0"/>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The total extension is therefore 1m</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If the extension in PQ is x, the extension in QR can be expressed as ‘1 – x’</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As there is no movement, the system is in equilibrium</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Hence, the Tensions in each separate spring must be equal</a:t>
            </a:r>
          </a:p>
          <a:p>
            <a:pPr marL="285750" indent="-285750" algn="ctr">
              <a:buFont typeface="Wingdings"/>
              <a:buChar char="à"/>
            </a:pPr>
            <a:endParaRPr lang="en-GB" sz="1400" dirty="0">
              <a:solidFill>
                <a:srgbClr val="FF0000"/>
              </a:solidFill>
              <a:latin typeface="Comic Sans MS" panose="030F0702030302020204" pitchFamily="66" charset="0"/>
              <a:sym typeface="Wingdings" panose="05000000000000000000" pitchFamily="2" charset="2"/>
            </a:endParaRPr>
          </a:p>
          <a:p>
            <a:pPr marL="285750" indent="-285750" algn="ctr">
              <a:buFont typeface="Wingdings"/>
              <a:buChar char="à"/>
            </a:pPr>
            <a:r>
              <a:rPr lang="en-GB" sz="1400" dirty="0">
                <a:solidFill>
                  <a:srgbClr val="FF0000"/>
                </a:solidFill>
                <a:latin typeface="Comic Sans MS" panose="030F0702030302020204" pitchFamily="66" charset="0"/>
                <a:sym typeface="Wingdings" panose="05000000000000000000" pitchFamily="2" charset="2"/>
              </a:rPr>
              <a:t>Find a way to express each Tension separately, and then equate them!</a:t>
            </a:r>
            <a:endParaRPr lang="en-GB" sz="1400" dirty="0">
              <a:solidFill>
                <a:srgbClr val="FF0000"/>
              </a:solidFill>
              <a:latin typeface="Comic Sans MS" panose="030F0702030302020204" pitchFamily="66" charset="0"/>
            </a:endParaRPr>
          </a:p>
        </p:txBody>
      </p:sp>
      <p:sp>
        <p:nvSpPr>
          <p:cNvPr id="14" name="Oval 13"/>
          <p:cNvSpPr/>
          <p:nvPr/>
        </p:nvSpPr>
        <p:spPr>
          <a:xfrm>
            <a:off x="6324600" y="1981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278024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blinds(horizontal)">
                                      <p:cBhvr>
                                        <p:cTn id="17" dur="500"/>
                                        <p:tgtEl>
                                          <p:spTgt spid="6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blinds(horizontal)">
                                      <p:cBhvr>
                                        <p:cTn id="20" dur="500"/>
                                        <p:tgtEl>
                                          <p:spTgt spid="75"/>
                                        </p:tgtEl>
                                      </p:cBhvr>
                                    </p:animEffect>
                                  </p:childTnLst>
                                </p:cTn>
                              </p:par>
                              <p:par>
                                <p:cTn id="21" presetID="3" presetClass="entr" presetSubtype="1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linds(horizontal)">
                                      <p:cBhvr>
                                        <p:cTn id="26" dur="500"/>
                                        <p:tgtEl>
                                          <p:spTgt spid="15"/>
                                        </p:tgtEl>
                                      </p:cBhvr>
                                    </p:animEffect>
                                  </p:childTnLst>
                                </p:cTn>
                              </p:par>
                              <p:par>
                                <p:cTn id="27" presetID="3" presetClass="entr" presetSubtype="5"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blinds(horizontal)">
                                      <p:cBhvr>
                                        <p:cTn id="34" dur="500"/>
                                        <p:tgtEl>
                                          <p:spTgt spid="74"/>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blinds(horizontal)">
                                      <p:cBhvr>
                                        <p:cTn id="42" dur="500"/>
                                        <p:tgtEl>
                                          <p:spTgt spid="7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blinds(horizontal)">
                                      <p:cBhvr>
                                        <p:cTn id="45" dur="500"/>
                                        <p:tgtEl>
                                          <p:spTgt spid="78"/>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77"/>
                                        </p:tgtEl>
                                        <p:attrNameLst>
                                          <p:attrName>style.visibility</p:attrName>
                                        </p:attrNameLst>
                                      </p:cBhvr>
                                      <p:to>
                                        <p:strVal val="visible"/>
                                      </p:to>
                                    </p:set>
                                    <p:animEffect transition="in" filter="blinds(horizontal)">
                                      <p:cBhvr>
                                        <p:cTn id="50" dur="500"/>
                                        <p:tgtEl>
                                          <p:spTgt spid="77"/>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Effect transition="in" filter="blinds(horizontal)">
                                      <p:cBhvr>
                                        <p:cTn id="53" dur="500"/>
                                        <p:tgtEl>
                                          <p:spTgt spid="7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blinds(horizontal)">
                                      <p:cBhvr>
                                        <p:cTn id="58" dur="500"/>
                                        <p:tgtEl>
                                          <p:spTgt spid="1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blinds(horizontal)">
                                      <p:cBhvr>
                                        <p:cTn id="61" dur="5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5" fill="hold" nodeType="click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blinds(vertical)">
                                      <p:cBhvr>
                                        <p:cTn id="66" dur="500"/>
                                        <p:tgtEl>
                                          <p:spTgt spid="80"/>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blinds(horizontal)">
                                      <p:cBhvr>
                                        <p:cTn id="69" dur="500"/>
                                        <p:tgtEl>
                                          <p:spTgt spid="8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5" fill="hold" nodeType="click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blinds(vertical)">
                                      <p:cBhvr>
                                        <p:cTn id="74" dur="500"/>
                                        <p:tgtEl>
                                          <p:spTgt spid="82"/>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30">
                                            <p:txEl>
                                              <p:pRg st="0" end="0"/>
                                            </p:txEl>
                                          </p:spTgt>
                                        </p:tgtEl>
                                        <p:attrNameLst>
                                          <p:attrName>style.visibility</p:attrName>
                                        </p:attrNameLst>
                                      </p:cBhvr>
                                      <p:to>
                                        <p:strVal val="visible"/>
                                      </p:to>
                                    </p:set>
                                    <p:animEffect transition="in" filter="blinds(horizontal)">
                                      <p:cBhvr>
                                        <p:cTn id="82" dur="500"/>
                                        <p:tgtEl>
                                          <p:spTgt spid="30">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30">
                                            <p:txEl>
                                              <p:pRg st="2" end="2"/>
                                            </p:txEl>
                                          </p:spTgt>
                                        </p:tgtEl>
                                        <p:attrNameLst>
                                          <p:attrName>style.visibility</p:attrName>
                                        </p:attrNameLst>
                                      </p:cBhvr>
                                      <p:to>
                                        <p:strVal val="visible"/>
                                      </p:to>
                                    </p:set>
                                    <p:animEffect transition="in" filter="blinds(horizontal)">
                                      <p:cBhvr>
                                        <p:cTn id="87" dur="500"/>
                                        <p:tgtEl>
                                          <p:spTgt spid="30">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30">
                                            <p:txEl>
                                              <p:pRg st="4" end="4"/>
                                            </p:txEl>
                                          </p:spTgt>
                                        </p:tgtEl>
                                        <p:attrNameLst>
                                          <p:attrName>style.visibility</p:attrName>
                                        </p:attrNameLst>
                                      </p:cBhvr>
                                      <p:to>
                                        <p:strVal val="visible"/>
                                      </p:to>
                                    </p:set>
                                    <p:animEffect transition="in" filter="blinds(horizontal)">
                                      <p:cBhvr>
                                        <p:cTn id="92" dur="500"/>
                                        <p:tgtEl>
                                          <p:spTgt spid="30">
                                            <p:txEl>
                                              <p:pRg st="4" end="4"/>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5" fill="hold" nodeType="clickEffect">
                                  <p:stCondLst>
                                    <p:cond delay="0"/>
                                  </p:stCondLst>
                                  <p:childTnLst>
                                    <p:set>
                                      <p:cBhvr>
                                        <p:cTn id="96" dur="1" fill="hold">
                                          <p:stCondLst>
                                            <p:cond delay="0"/>
                                          </p:stCondLst>
                                        </p:cTn>
                                        <p:tgtEl>
                                          <p:spTgt spid="84"/>
                                        </p:tgtEl>
                                        <p:attrNameLst>
                                          <p:attrName>style.visibility</p:attrName>
                                        </p:attrNameLst>
                                      </p:cBhvr>
                                      <p:to>
                                        <p:strVal val="visible"/>
                                      </p:to>
                                    </p:set>
                                    <p:animEffect transition="in" filter="blinds(vertical)">
                                      <p:cBhvr>
                                        <p:cTn id="97" dur="500"/>
                                        <p:tgtEl>
                                          <p:spTgt spid="84"/>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85"/>
                                        </p:tgtEl>
                                        <p:attrNameLst>
                                          <p:attrName>style.visibility</p:attrName>
                                        </p:attrNameLst>
                                      </p:cBhvr>
                                      <p:to>
                                        <p:strVal val="visible"/>
                                      </p:to>
                                    </p:set>
                                    <p:animEffect transition="in" filter="blinds(horizontal)">
                                      <p:cBhvr>
                                        <p:cTn id="100" dur="500"/>
                                        <p:tgtEl>
                                          <p:spTgt spid="85"/>
                                        </p:tgtEl>
                                      </p:cBhvr>
                                    </p:animEffect>
                                  </p:childTnLst>
                                </p:cTn>
                              </p:par>
                            </p:childTnLst>
                          </p:cTn>
                        </p:par>
                      </p:childTnLst>
                    </p:cTn>
                  </p:par>
                  <p:par>
                    <p:cTn id="101" fill="hold">
                      <p:stCondLst>
                        <p:cond delay="indefinite"/>
                      </p:stCondLst>
                      <p:childTnLst>
                        <p:par>
                          <p:cTn id="102" fill="hold">
                            <p:stCondLst>
                              <p:cond delay="0"/>
                            </p:stCondLst>
                            <p:childTnLst>
                              <p:par>
                                <p:cTn id="103" presetID="3" presetClass="entr" presetSubtype="5" fill="hold" nodeType="clickEffect">
                                  <p:stCondLst>
                                    <p:cond delay="0"/>
                                  </p:stCondLst>
                                  <p:childTnLst>
                                    <p:set>
                                      <p:cBhvr>
                                        <p:cTn id="104" dur="1" fill="hold">
                                          <p:stCondLst>
                                            <p:cond delay="0"/>
                                          </p:stCondLst>
                                        </p:cTn>
                                        <p:tgtEl>
                                          <p:spTgt spid="86"/>
                                        </p:tgtEl>
                                        <p:attrNameLst>
                                          <p:attrName>style.visibility</p:attrName>
                                        </p:attrNameLst>
                                      </p:cBhvr>
                                      <p:to>
                                        <p:strVal val="visible"/>
                                      </p:to>
                                    </p:set>
                                    <p:animEffect transition="in" filter="blinds(vertical)">
                                      <p:cBhvr>
                                        <p:cTn id="105" dur="500"/>
                                        <p:tgtEl>
                                          <p:spTgt spid="86"/>
                                        </p:tgtEl>
                                      </p:cBhvr>
                                    </p:animEffect>
                                  </p:childTnLst>
                                </p:cTn>
                              </p:par>
                              <p:par>
                                <p:cTn id="106" presetID="3" presetClass="entr" presetSubtype="10" fill="hold" grpId="0" nodeType="withEffect">
                                  <p:stCondLst>
                                    <p:cond delay="0"/>
                                  </p:stCondLst>
                                  <p:childTnLst>
                                    <p:set>
                                      <p:cBhvr>
                                        <p:cTn id="107" dur="1" fill="hold">
                                          <p:stCondLst>
                                            <p:cond delay="0"/>
                                          </p:stCondLst>
                                        </p:cTn>
                                        <p:tgtEl>
                                          <p:spTgt spid="87"/>
                                        </p:tgtEl>
                                        <p:attrNameLst>
                                          <p:attrName>style.visibility</p:attrName>
                                        </p:attrNameLst>
                                      </p:cBhvr>
                                      <p:to>
                                        <p:strVal val="visible"/>
                                      </p:to>
                                    </p:set>
                                    <p:animEffect transition="in" filter="blinds(horizontal)">
                                      <p:cBhvr>
                                        <p:cTn id="108" dur="500"/>
                                        <p:tgtEl>
                                          <p:spTgt spid="87"/>
                                        </p:tgtEl>
                                      </p:cBhvr>
                                    </p:animEffect>
                                  </p:childTnLst>
                                </p:cTn>
                              </p:par>
                            </p:childTnLst>
                          </p:cTn>
                        </p:par>
                      </p:childTnLst>
                    </p:cTn>
                  </p:par>
                  <p:par>
                    <p:cTn id="109" fill="hold">
                      <p:stCondLst>
                        <p:cond delay="indefinite"/>
                      </p:stCondLst>
                      <p:childTnLst>
                        <p:par>
                          <p:cTn id="110" fill="hold">
                            <p:stCondLst>
                              <p:cond delay="0"/>
                            </p:stCondLst>
                            <p:childTnLst>
                              <p:par>
                                <p:cTn id="111" presetID="3" presetClass="entr" presetSubtype="10" fill="hold" nodeType="clickEffect">
                                  <p:stCondLst>
                                    <p:cond delay="0"/>
                                  </p:stCondLst>
                                  <p:childTnLst>
                                    <p:set>
                                      <p:cBhvr>
                                        <p:cTn id="112" dur="1" fill="hold">
                                          <p:stCondLst>
                                            <p:cond delay="0"/>
                                          </p:stCondLst>
                                        </p:cTn>
                                        <p:tgtEl>
                                          <p:spTgt spid="30">
                                            <p:txEl>
                                              <p:pRg st="6" end="6"/>
                                            </p:txEl>
                                          </p:spTgt>
                                        </p:tgtEl>
                                        <p:attrNameLst>
                                          <p:attrName>style.visibility</p:attrName>
                                        </p:attrNameLst>
                                      </p:cBhvr>
                                      <p:to>
                                        <p:strVal val="visible"/>
                                      </p:to>
                                    </p:set>
                                    <p:animEffect transition="in" filter="blinds(horizontal)">
                                      <p:cBhvr>
                                        <p:cTn id="113" dur="500"/>
                                        <p:tgtEl>
                                          <p:spTgt spid="30">
                                            <p:txEl>
                                              <p:pRg st="6" end="6"/>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30">
                                            <p:txEl>
                                              <p:pRg st="8" end="8"/>
                                            </p:txEl>
                                          </p:spTgt>
                                        </p:tgtEl>
                                        <p:attrNameLst>
                                          <p:attrName>style.visibility</p:attrName>
                                        </p:attrNameLst>
                                      </p:cBhvr>
                                      <p:to>
                                        <p:strVal val="visible"/>
                                      </p:to>
                                    </p:set>
                                    <p:animEffect transition="in" filter="blinds(horizontal)">
                                      <p:cBhvr>
                                        <p:cTn id="118" dur="500"/>
                                        <p:tgtEl>
                                          <p:spTgt spid="30">
                                            <p:txEl>
                                              <p:pRg st="8" end="8"/>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3" presetClass="emph" presetSubtype="2" fill="hold" grpId="1" nodeType="clickEffect">
                                  <p:stCondLst>
                                    <p:cond delay="0"/>
                                  </p:stCondLst>
                                  <p:childTnLst>
                                    <p:animClr clrSpc="rgb" dir="cw">
                                      <p:cBhvr override="childStyle">
                                        <p:cTn id="122" dur="500" fill="hold"/>
                                        <p:tgtEl>
                                          <p:spTgt spid="78"/>
                                        </p:tgtEl>
                                        <p:attrNameLst>
                                          <p:attrName>style.color</p:attrName>
                                        </p:attrNameLst>
                                      </p:cBhvr>
                                      <p:to>
                                        <a:srgbClr val="FF0000"/>
                                      </p:to>
                                    </p:animClr>
                                  </p:childTnLst>
                                </p:cTn>
                              </p:par>
                              <p:par>
                                <p:cTn id="123" presetID="3" presetClass="emph" presetSubtype="2" fill="hold" grpId="1" nodeType="withEffect">
                                  <p:stCondLst>
                                    <p:cond delay="0"/>
                                  </p:stCondLst>
                                  <p:childTnLst>
                                    <p:animClr clrSpc="rgb" dir="cw">
                                      <p:cBhvr override="childStyle">
                                        <p:cTn id="124" dur="500" fill="hold"/>
                                        <p:tgtEl>
                                          <p:spTgt spid="79"/>
                                        </p:tgtEl>
                                        <p:attrNameLst>
                                          <p:attrName>style.color</p:attrName>
                                        </p:attrNameLst>
                                      </p:cBhvr>
                                      <p:to>
                                        <a:srgbClr val="FF0000"/>
                                      </p:to>
                                    </p:animClr>
                                  </p:childTnLst>
                                </p:cTn>
                              </p:par>
                              <p:par>
                                <p:cTn id="125" presetID="7" presetClass="emph" presetSubtype="2" fill="hold" nodeType="withEffect">
                                  <p:stCondLst>
                                    <p:cond delay="0"/>
                                  </p:stCondLst>
                                  <p:childTnLst>
                                    <p:animClr clrSpc="rgb" dir="cw">
                                      <p:cBhvr>
                                        <p:cTn id="126" dur="500" fill="hold"/>
                                        <p:tgtEl>
                                          <p:spTgt spid="76"/>
                                        </p:tgtEl>
                                        <p:attrNameLst>
                                          <p:attrName>stroke.color</p:attrName>
                                        </p:attrNameLst>
                                      </p:cBhvr>
                                      <p:to>
                                        <a:srgbClr val="FF0000"/>
                                      </p:to>
                                    </p:animClr>
                                    <p:set>
                                      <p:cBhvr>
                                        <p:cTn id="127" dur="500" fill="hold"/>
                                        <p:tgtEl>
                                          <p:spTgt spid="76"/>
                                        </p:tgtEl>
                                        <p:attrNameLst>
                                          <p:attrName>stroke.on</p:attrName>
                                        </p:attrNameLst>
                                      </p:cBhvr>
                                      <p:to>
                                        <p:strVal val="true"/>
                                      </p:to>
                                    </p:set>
                                  </p:childTnLst>
                                </p:cTn>
                              </p:par>
                              <p:par>
                                <p:cTn id="128" presetID="7" presetClass="emph" presetSubtype="2" fill="hold" nodeType="withEffect">
                                  <p:stCondLst>
                                    <p:cond delay="0"/>
                                  </p:stCondLst>
                                  <p:childTnLst>
                                    <p:animClr clrSpc="rgb" dir="cw">
                                      <p:cBhvr>
                                        <p:cTn id="129" dur="500" fill="hold"/>
                                        <p:tgtEl>
                                          <p:spTgt spid="77"/>
                                        </p:tgtEl>
                                        <p:attrNameLst>
                                          <p:attrName>stroke.color</p:attrName>
                                        </p:attrNameLst>
                                      </p:cBhvr>
                                      <p:to>
                                        <a:srgbClr val="FF0000"/>
                                      </p:to>
                                    </p:animClr>
                                    <p:set>
                                      <p:cBhvr>
                                        <p:cTn id="130" dur="500" fill="hold"/>
                                        <p:tgtEl>
                                          <p:spTgt spid="77"/>
                                        </p:tgtEl>
                                        <p:attrNameLst>
                                          <p:attrName>stroke.on</p:attrName>
                                        </p:attrNameLst>
                                      </p:cBhvr>
                                      <p:to>
                                        <p:strVal val="true"/>
                                      </p:to>
                                    </p:set>
                                  </p:childTnLst>
                                </p:cTn>
                              </p:par>
                            </p:childTnLst>
                          </p:cTn>
                        </p:par>
                      </p:childTnLst>
                    </p:cTn>
                  </p:par>
                  <p:par>
                    <p:cTn id="131" fill="hold">
                      <p:stCondLst>
                        <p:cond delay="indefinite"/>
                      </p:stCondLst>
                      <p:childTnLst>
                        <p:par>
                          <p:cTn id="132" fill="hold">
                            <p:stCondLst>
                              <p:cond delay="0"/>
                            </p:stCondLst>
                            <p:childTnLst>
                              <p:par>
                                <p:cTn id="133" presetID="3" presetClass="entr" presetSubtype="10" fill="hold" nodeType="clickEffect">
                                  <p:stCondLst>
                                    <p:cond delay="0"/>
                                  </p:stCondLst>
                                  <p:childTnLst>
                                    <p:set>
                                      <p:cBhvr>
                                        <p:cTn id="134" dur="1" fill="hold">
                                          <p:stCondLst>
                                            <p:cond delay="0"/>
                                          </p:stCondLst>
                                        </p:cTn>
                                        <p:tgtEl>
                                          <p:spTgt spid="30">
                                            <p:txEl>
                                              <p:pRg st="10" end="10"/>
                                            </p:txEl>
                                          </p:spTgt>
                                        </p:tgtEl>
                                        <p:attrNameLst>
                                          <p:attrName>style.visibility</p:attrName>
                                        </p:attrNameLst>
                                      </p:cBhvr>
                                      <p:to>
                                        <p:strVal val="visible"/>
                                      </p:to>
                                    </p:set>
                                    <p:animEffect transition="in" filter="blinds(horizontal)">
                                      <p:cBhvr>
                                        <p:cTn id="135" dur="500"/>
                                        <p:tgtEl>
                                          <p:spTgt spid="3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4" grpId="0"/>
      <p:bldP spid="75" grpId="0"/>
      <p:bldP spid="18" grpId="0"/>
      <p:bldP spid="78" grpId="0"/>
      <p:bldP spid="78" grpId="1"/>
      <p:bldP spid="79" grpId="0"/>
      <p:bldP spid="79" grpId="1"/>
      <p:bldP spid="81" grpId="0"/>
      <p:bldP spid="83" grpId="0"/>
      <p:bldP spid="85" grpId="0"/>
      <p:bldP spid="87" grpId="0"/>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itchFamily="66" charset="0"/>
              </a:rPr>
              <a:t>Elastic Strings and Springs</a:t>
            </a:r>
          </a:p>
        </p:txBody>
      </p:sp>
      <p:sp>
        <p:nvSpPr>
          <p:cNvPr id="3" name="Content Placeholder 2"/>
          <p:cNvSpPr>
            <a:spLocks noGrp="1"/>
          </p:cNvSpPr>
          <p:nvPr>
            <p:ph idx="1"/>
          </p:nvPr>
        </p:nvSpPr>
        <p:spPr>
          <a:xfrm>
            <a:off x="218364" y="1600200"/>
            <a:ext cx="3548418" cy="4800600"/>
          </a:xfrm>
        </p:spPr>
        <p:txBody>
          <a:bodyPr>
            <a:normAutofit/>
          </a:bodyPr>
          <a:lstStyle/>
          <a:p>
            <a:pPr marL="0" indent="0" algn="ctr">
              <a:buNone/>
            </a:pPr>
            <a:r>
              <a:rPr lang="en-GB" sz="1400" b="1" dirty="0">
                <a:latin typeface="Comic Sans MS" pitchFamily="66" charset="0"/>
              </a:rPr>
              <a:t>You can use Hooke’s law to solve equilibrium problems involving elastic springs or strings</a:t>
            </a:r>
            <a:endParaRPr lang="en-GB" sz="1400" dirty="0">
              <a:latin typeface="Comic Sans MS" pitchFamily="66" charset="0"/>
            </a:endParaRPr>
          </a:p>
          <a:p>
            <a:pPr marL="0" indent="0" algn="ctr">
              <a:buNone/>
            </a:pPr>
            <a:endParaRPr lang="en-GB" sz="1400" dirty="0">
              <a:latin typeface="Comic Sans MS" pitchFamily="66" charset="0"/>
            </a:endParaRPr>
          </a:p>
          <a:p>
            <a:pPr marL="0" indent="0" algn="ctr">
              <a:buNone/>
            </a:pPr>
            <a:r>
              <a:rPr lang="en-GB" sz="1400" dirty="0">
                <a:latin typeface="Comic Sans MS" pitchFamily="66" charset="0"/>
              </a:rPr>
              <a:t>The elastic springs PQ and QR are joined together at Q to form one long spring. The spring PQ has natural length 1.6m and modulus of elasticity 20N. The spring QR has natural length 1.4m and modulus of elasticity 28N. The ends, P and R, of the whole spring are attached to two fixed points that are 4m apart.</a:t>
            </a:r>
          </a:p>
          <a:p>
            <a:pPr marL="0" indent="0" algn="ctr">
              <a:buNone/>
            </a:pPr>
            <a:endParaRPr lang="en-GB" sz="1400" dirty="0">
              <a:latin typeface="Comic Sans MS" pitchFamily="66" charset="0"/>
              <a:sym typeface="Wingdings" panose="05000000000000000000" pitchFamily="2" charset="2"/>
            </a:endParaRPr>
          </a:p>
          <a:p>
            <a:pPr marL="0" indent="0" algn="ctr">
              <a:buNone/>
            </a:pPr>
            <a:r>
              <a:rPr lang="en-GB" sz="1400" dirty="0">
                <a:latin typeface="Comic Sans MS" pitchFamily="66" charset="0"/>
                <a:sym typeface="Wingdings" panose="05000000000000000000" pitchFamily="2" charset="2"/>
              </a:rPr>
              <a:t>Find the tension in the combined spring.</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r>
              <a:rPr lang="en-GB" sz="1400" dirty="0">
                <a:latin typeface="Comic Sans MS" pitchFamily="66" charset="0"/>
                <a:sym typeface="Wingdings" panose="05000000000000000000" pitchFamily="2" charset="2"/>
              </a:rPr>
              <a:t>Draw a diagram!</a:t>
            </a:r>
          </a:p>
          <a:p>
            <a:pPr marL="0" indent="0" algn="ctr">
              <a:buNone/>
            </a:pPr>
            <a:endParaRPr lang="en-GB" sz="1400" dirty="0">
              <a:latin typeface="Comic Sans MS" pitchFamily="66" charset="0"/>
              <a:sym typeface="Wingdings" panose="05000000000000000000" pitchFamily="2" charset="2"/>
            </a:endParaRPr>
          </a:p>
          <a:p>
            <a:pPr algn="ctr">
              <a:buFont typeface="Wingdings"/>
              <a:buChar char="à"/>
            </a:pPr>
            <a:endParaRPr lang="en-GB" sz="1400" dirty="0">
              <a:latin typeface="Comic Sans MS" pitchFamily="66" charset="0"/>
              <a:sym typeface="Wingdings" panose="05000000000000000000" pitchFamily="2" charset="2"/>
            </a:endParaRPr>
          </a:p>
        </p:txBody>
      </p:sp>
      <p:pic>
        <p:nvPicPr>
          <p:cNvPr id="5" name="Picture 2" descr="http://s.hswstatic.com/gif/flybar-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3" y="97356"/>
            <a:ext cx="935651" cy="125377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8304026" y="0"/>
                <a:ext cx="839974" cy="559961"/>
              </a:xfrm>
              <a:prstGeom prst="rect">
                <a:avLst/>
              </a:prstGeom>
              <a:solidFill>
                <a:schemeClr val="bg1"/>
              </a:solidFill>
              <a:ln w="25400">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304026" y="0"/>
                <a:ext cx="839974" cy="559961"/>
              </a:xfrm>
              <a:prstGeom prst="rect">
                <a:avLst/>
              </a:prstGeom>
              <a:blipFill rotWithShape="1">
                <a:blip r:embed="rId4"/>
                <a:stretch>
                  <a:fillRect/>
                </a:stretch>
              </a:blipFill>
              <a:ln w="25400">
                <a:solidFill>
                  <a:schemeClr val="tx1"/>
                </a:solidFill>
              </a:ln>
            </p:spPr>
            <p:txBody>
              <a:bodyPr/>
              <a:lstStyle/>
              <a:p>
                <a:r>
                  <a:rPr lang="en-GB">
                    <a:noFill/>
                  </a:rPr>
                  <a:t> </a:t>
                </a:r>
              </a:p>
            </p:txBody>
          </p:sp>
        </mc:Fallback>
      </mc:AlternateContent>
      <p:grpSp>
        <p:nvGrpSpPr>
          <p:cNvPr id="10" name="Group 9"/>
          <p:cNvGrpSpPr/>
          <p:nvPr/>
        </p:nvGrpSpPr>
        <p:grpSpPr>
          <a:xfrm>
            <a:off x="4876800" y="1981200"/>
            <a:ext cx="152400" cy="152400"/>
            <a:chOff x="5486400" y="3048000"/>
            <a:chExt cx="152400" cy="152400"/>
          </a:xfrm>
        </p:grpSpPr>
        <p:cxnSp>
          <p:nvCxnSpPr>
            <p:cNvPr id="8" name="Straight Connector 7"/>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696200" y="1981200"/>
            <a:ext cx="152400" cy="152400"/>
            <a:chOff x="5486400" y="3048000"/>
            <a:chExt cx="152400" cy="152400"/>
          </a:xfrm>
        </p:grpSpPr>
        <p:cxnSp>
          <p:nvCxnSpPr>
            <p:cNvPr id="69" name="Straight Connector 68"/>
            <p:cNvCxnSpPr/>
            <p:nvPr/>
          </p:nvCxnSpPr>
          <p:spPr>
            <a:xfrm>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486400" y="3048000"/>
              <a:ext cx="152400" cy="152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4953000" y="2057400"/>
            <a:ext cx="2819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648200" y="1905000"/>
            <a:ext cx="277640" cy="307777"/>
          </a:xfrm>
          <a:prstGeom prst="rect">
            <a:avLst/>
          </a:prstGeom>
          <a:noFill/>
        </p:spPr>
        <p:txBody>
          <a:bodyPr wrap="none" rtlCol="0">
            <a:spAutoFit/>
          </a:bodyPr>
          <a:lstStyle/>
          <a:p>
            <a:r>
              <a:rPr lang="en-GB" sz="1400" dirty="0">
                <a:latin typeface="Comic Sans MS" panose="030F0702030302020204" pitchFamily="66" charset="0"/>
              </a:rPr>
              <a:t>P</a:t>
            </a:r>
          </a:p>
        </p:txBody>
      </p:sp>
      <p:sp>
        <p:nvSpPr>
          <p:cNvPr id="74" name="TextBox 73"/>
          <p:cNvSpPr txBox="1"/>
          <p:nvPr/>
        </p:nvSpPr>
        <p:spPr>
          <a:xfrm>
            <a:off x="6248400" y="1676400"/>
            <a:ext cx="341760" cy="307777"/>
          </a:xfrm>
          <a:prstGeom prst="rect">
            <a:avLst/>
          </a:prstGeom>
          <a:noFill/>
        </p:spPr>
        <p:txBody>
          <a:bodyPr wrap="none" rtlCol="0">
            <a:spAutoFit/>
          </a:bodyPr>
          <a:lstStyle/>
          <a:p>
            <a:r>
              <a:rPr lang="en-GB" sz="1400" dirty="0">
                <a:latin typeface="Comic Sans MS" panose="030F0702030302020204" pitchFamily="66" charset="0"/>
              </a:rPr>
              <a:t>Q</a:t>
            </a:r>
          </a:p>
        </p:txBody>
      </p:sp>
      <p:sp>
        <p:nvSpPr>
          <p:cNvPr id="75" name="TextBox 74"/>
          <p:cNvSpPr txBox="1"/>
          <p:nvPr/>
        </p:nvSpPr>
        <p:spPr>
          <a:xfrm>
            <a:off x="7848600" y="1905000"/>
            <a:ext cx="296876" cy="307777"/>
          </a:xfrm>
          <a:prstGeom prst="rect">
            <a:avLst/>
          </a:prstGeom>
          <a:noFill/>
        </p:spPr>
        <p:txBody>
          <a:bodyPr wrap="none" rtlCol="0">
            <a:spAutoFit/>
          </a:bodyPr>
          <a:lstStyle/>
          <a:p>
            <a:r>
              <a:rPr lang="en-GB" sz="1400" dirty="0">
                <a:latin typeface="Comic Sans MS" panose="030F0702030302020204" pitchFamily="66" charset="0"/>
              </a:rPr>
              <a:t>R</a:t>
            </a:r>
          </a:p>
        </p:txBody>
      </p:sp>
      <p:cxnSp>
        <p:nvCxnSpPr>
          <p:cNvPr id="17" name="Straight Arrow Connector 16"/>
          <p:cNvCxnSpPr/>
          <p:nvPr/>
        </p:nvCxnSpPr>
        <p:spPr>
          <a:xfrm>
            <a:off x="4953000" y="1600200"/>
            <a:ext cx="2895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72200" y="1295400"/>
            <a:ext cx="433132" cy="307777"/>
          </a:xfrm>
          <a:prstGeom prst="rect">
            <a:avLst/>
          </a:prstGeom>
          <a:noFill/>
        </p:spPr>
        <p:txBody>
          <a:bodyPr wrap="none" rtlCol="0">
            <a:spAutoFit/>
          </a:bodyPr>
          <a:lstStyle/>
          <a:p>
            <a:r>
              <a:rPr lang="en-GB" sz="1400" dirty="0">
                <a:latin typeface="Comic Sans MS" panose="030F0702030302020204" pitchFamily="66" charset="0"/>
              </a:rPr>
              <a:t>4m</a:t>
            </a:r>
          </a:p>
        </p:txBody>
      </p:sp>
      <p:cxnSp>
        <p:nvCxnSpPr>
          <p:cNvPr id="76" name="Straight Arrow Connector 75"/>
          <p:cNvCxnSpPr/>
          <p:nvPr/>
        </p:nvCxnSpPr>
        <p:spPr>
          <a:xfrm>
            <a:off x="5715000" y="2057400"/>
            <a:ext cx="609600" cy="0"/>
          </a:xfrm>
          <a:prstGeom prst="straightConnector1">
            <a:avLst/>
          </a:prstGeom>
          <a:ln w="254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6477000" y="2057400"/>
            <a:ext cx="609600" cy="0"/>
          </a:xfrm>
          <a:prstGeom prst="straightConnector1">
            <a:avLst/>
          </a:prstGeom>
          <a:ln w="25400">
            <a:solidFill>
              <a:srgbClr val="FF000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5638800" y="1752600"/>
            <a:ext cx="30649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T</a:t>
            </a:r>
          </a:p>
        </p:txBody>
      </p:sp>
      <p:sp>
        <p:nvSpPr>
          <p:cNvPr id="79" name="TextBox 78"/>
          <p:cNvSpPr txBox="1"/>
          <p:nvPr/>
        </p:nvSpPr>
        <p:spPr>
          <a:xfrm>
            <a:off x="6858000" y="1752600"/>
            <a:ext cx="30649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T</a:t>
            </a:r>
          </a:p>
        </p:txBody>
      </p:sp>
      <p:cxnSp>
        <p:nvCxnSpPr>
          <p:cNvPr id="80" name="Straight Arrow Connector 79"/>
          <p:cNvCxnSpPr/>
          <p:nvPr/>
        </p:nvCxnSpPr>
        <p:spPr>
          <a:xfrm>
            <a:off x="4953000" y="2438400"/>
            <a:ext cx="11430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5257800" y="2438400"/>
            <a:ext cx="558166" cy="307777"/>
          </a:xfrm>
          <a:prstGeom prst="rect">
            <a:avLst/>
          </a:prstGeom>
          <a:noFill/>
        </p:spPr>
        <p:txBody>
          <a:bodyPr wrap="none" rtlCol="0">
            <a:spAutoFit/>
          </a:bodyPr>
          <a:lstStyle/>
          <a:p>
            <a:r>
              <a:rPr lang="en-GB" sz="1400" dirty="0">
                <a:latin typeface="Comic Sans MS" panose="030F0702030302020204" pitchFamily="66" charset="0"/>
              </a:rPr>
              <a:t>1.6m</a:t>
            </a:r>
          </a:p>
        </p:txBody>
      </p:sp>
      <p:cxnSp>
        <p:nvCxnSpPr>
          <p:cNvPr id="82" name="Straight Arrow Connector 81"/>
          <p:cNvCxnSpPr/>
          <p:nvPr/>
        </p:nvCxnSpPr>
        <p:spPr>
          <a:xfrm>
            <a:off x="6858000" y="2438400"/>
            <a:ext cx="990600" cy="0"/>
          </a:xfrm>
          <a:prstGeom prst="straightConnector1">
            <a:avLst/>
          </a:prstGeom>
          <a:ln w="254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7086600" y="2438400"/>
            <a:ext cx="558166" cy="307777"/>
          </a:xfrm>
          <a:prstGeom prst="rect">
            <a:avLst/>
          </a:prstGeom>
          <a:noFill/>
        </p:spPr>
        <p:txBody>
          <a:bodyPr wrap="none" rtlCol="0">
            <a:spAutoFit/>
          </a:bodyPr>
          <a:lstStyle/>
          <a:p>
            <a:r>
              <a:rPr lang="en-GB" sz="1400" dirty="0">
                <a:latin typeface="Comic Sans MS" panose="030F0702030302020204" pitchFamily="66" charset="0"/>
              </a:rPr>
              <a:t>1.4m</a:t>
            </a:r>
          </a:p>
        </p:txBody>
      </p:sp>
      <p:cxnSp>
        <p:nvCxnSpPr>
          <p:cNvPr id="84" name="Straight Arrow Connector 83"/>
          <p:cNvCxnSpPr/>
          <p:nvPr/>
        </p:nvCxnSpPr>
        <p:spPr>
          <a:xfrm>
            <a:off x="6019800" y="2438400"/>
            <a:ext cx="457200" cy="0"/>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096000" y="2438400"/>
            <a:ext cx="290464" cy="307777"/>
          </a:xfrm>
          <a:prstGeom prst="rect">
            <a:avLst/>
          </a:prstGeom>
          <a:noFill/>
        </p:spPr>
        <p:txBody>
          <a:bodyPr wrap="none" rtlCol="0">
            <a:spAutoFit/>
          </a:bodyPr>
          <a:lstStyle/>
          <a:p>
            <a:r>
              <a:rPr lang="en-GB" sz="1400" dirty="0">
                <a:solidFill>
                  <a:srgbClr val="FF0000"/>
                </a:solidFill>
                <a:latin typeface="Comic Sans MS" panose="030F0702030302020204" pitchFamily="66" charset="0"/>
              </a:rPr>
              <a:t>x</a:t>
            </a:r>
          </a:p>
        </p:txBody>
      </p:sp>
      <p:cxnSp>
        <p:nvCxnSpPr>
          <p:cNvPr id="86" name="Straight Arrow Connector 85"/>
          <p:cNvCxnSpPr/>
          <p:nvPr/>
        </p:nvCxnSpPr>
        <p:spPr>
          <a:xfrm>
            <a:off x="6400800" y="2438400"/>
            <a:ext cx="533400" cy="0"/>
          </a:xfrm>
          <a:prstGeom prst="straightConnector1">
            <a:avLst/>
          </a:prstGeom>
          <a:ln w="2540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6429375" y="2438400"/>
            <a:ext cx="445956" cy="307777"/>
          </a:xfrm>
          <a:prstGeom prst="rect">
            <a:avLst/>
          </a:prstGeom>
          <a:noFill/>
        </p:spPr>
        <p:txBody>
          <a:bodyPr wrap="square" rtlCol="0">
            <a:spAutoFit/>
          </a:bodyPr>
          <a:lstStyle/>
          <a:p>
            <a:r>
              <a:rPr lang="en-GB" sz="1400" dirty="0">
                <a:solidFill>
                  <a:srgbClr val="FF0000"/>
                </a:solidFill>
                <a:latin typeface="Comic Sans MS" panose="030F0702030302020204" pitchFamily="66" charset="0"/>
              </a:rPr>
              <a:t>1-x</a:t>
            </a:r>
          </a:p>
        </p:txBody>
      </p:sp>
      <p:sp>
        <p:nvSpPr>
          <p:cNvPr id="14" name="Oval 13"/>
          <p:cNvSpPr/>
          <p:nvPr/>
        </p:nvSpPr>
        <p:spPr>
          <a:xfrm>
            <a:off x="6324600" y="1981200"/>
            <a:ext cx="152400" cy="1524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159469" y="3048000"/>
            <a:ext cx="1771639" cy="307777"/>
          </a:xfrm>
          <a:prstGeom prst="rect">
            <a:avLst/>
          </a:prstGeom>
          <a:noFill/>
        </p:spPr>
        <p:txBody>
          <a:bodyPr wrap="none" rtlCol="0">
            <a:spAutoFit/>
          </a:bodyPr>
          <a:lstStyle/>
          <a:p>
            <a:r>
              <a:rPr lang="en-GB" sz="1400" u="sng" dirty="0">
                <a:latin typeface="Comic Sans MS" panose="030F0702030302020204" pitchFamily="66" charset="0"/>
              </a:rPr>
              <a:t>Hooke’s law for PQ</a:t>
            </a:r>
          </a:p>
        </p:txBody>
      </p:sp>
      <p:sp>
        <p:nvSpPr>
          <p:cNvPr id="34" name="TextBox 33"/>
          <p:cNvSpPr txBox="1"/>
          <p:nvPr/>
        </p:nvSpPr>
        <p:spPr>
          <a:xfrm>
            <a:off x="6750269" y="3048000"/>
            <a:ext cx="1790875" cy="307777"/>
          </a:xfrm>
          <a:prstGeom prst="rect">
            <a:avLst/>
          </a:prstGeom>
          <a:noFill/>
        </p:spPr>
        <p:txBody>
          <a:bodyPr wrap="none" rtlCol="0">
            <a:spAutoFit/>
          </a:bodyPr>
          <a:lstStyle/>
          <a:p>
            <a:r>
              <a:rPr lang="en-GB" sz="1400" u="sng" dirty="0">
                <a:latin typeface="Comic Sans MS" panose="030F0702030302020204" pitchFamily="66" charset="0"/>
              </a:rPr>
              <a:t>Hooke’s law for QR</a:t>
            </a:r>
          </a:p>
        </p:txBody>
      </p:sp>
      <mc:AlternateContent xmlns:mc="http://schemas.openxmlformats.org/markup-compatibility/2006" xmlns:a14="http://schemas.microsoft.com/office/drawing/2010/main">
        <mc:Choice Requires="a14">
          <p:sp>
            <p:nvSpPr>
              <p:cNvPr id="35" name="TextBox 34"/>
              <p:cNvSpPr txBox="1"/>
              <p:nvPr/>
            </p:nvSpPr>
            <p:spPr>
              <a:xfrm>
                <a:off x="3930869" y="3429000"/>
                <a:ext cx="839974" cy="55996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35" name="TextBox 34"/>
              <p:cNvSpPr txBox="1">
                <a:spLocks noRot="1" noChangeAspect="1" noMove="1" noResize="1" noEditPoints="1" noAdjustHandles="1" noChangeArrowheads="1" noChangeShapeType="1" noTextEdit="1"/>
              </p:cNvSpPr>
              <p:nvPr/>
            </p:nvSpPr>
            <p:spPr>
              <a:xfrm>
                <a:off x="3930869" y="3429000"/>
                <a:ext cx="839974" cy="559961"/>
              </a:xfrm>
              <a:prstGeom prst="rect">
                <a:avLst/>
              </a:prstGeom>
              <a:blipFill rotWithShape="1">
                <a:blip r:embed="rId5"/>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930869" y="4114800"/>
                <a:ext cx="1308050" cy="56137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(20)(</m:t>
                          </m:r>
                          <m:r>
                            <a:rPr lang="en-GB" sz="1600" b="0" i="1" smtClean="0">
                              <a:latin typeface="Cambria Math"/>
                            </a:rPr>
                            <m:t>𝑥</m:t>
                          </m:r>
                          <m:r>
                            <a:rPr lang="en-GB" sz="1600" b="0" i="1" smtClean="0">
                              <a:latin typeface="Cambria Math"/>
                            </a:rPr>
                            <m:t>)</m:t>
                          </m:r>
                        </m:num>
                        <m:den>
                          <m:r>
                            <a:rPr lang="en-GB" sz="1600" b="0" i="1" dirty="0" smtClean="0">
                              <a:latin typeface="Cambria Math"/>
                            </a:rPr>
                            <m:t>1.6</m:t>
                          </m:r>
                        </m:den>
                      </m:f>
                    </m:oMath>
                  </m:oMathPara>
                </a14:m>
                <a:endParaRPr lang="en-GB" sz="1600" dirty="0"/>
              </a:p>
            </p:txBody>
          </p:sp>
        </mc:Choice>
        <mc:Fallback xmlns="">
          <p:sp>
            <p:nvSpPr>
              <p:cNvPr id="36" name="TextBox 35"/>
              <p:cNvSpPr txBox="1">
                <a:spLocks noRot="1" noChangeAspect="1" noMove="1" noResize="1" noEditPoints="1" noAdjustHandles="1" noChangeArrowheads="1" noChangeShapeType="1" noTextEdit="1"/>
              </p:cNvSpPr>
              <p:nvPr/>
            </p:nvSpPr>
            <p:spPr>
              <a:xfrm>
                <a:off x="3930869" y="4114800"/>
                <a:ext cx="1308050" cy="561372"/>
              </a:xfrm>
              <a:prstGeom prst="rect">
                <a:avLst/>
              </a:prstGeom>
              <a:blipFill rotWithShape="1">
                <a:blip r:embed="rId6"/>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3930869" y="4800600"/>
                <a:ext cx="968214"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20</m:t>
                          </m:r>
                          <m:r>
                            <a:rPr lang="en-GB" sz="1600" b="0" i="1" smtClean="0">
                              <a:latin typeface="Cambria Math"/>
                            </a:rPr>
                            <m:t>𝑥</m:t>
                          </m:r>
                        </m:num>
                        <m:den>
                          <m:r>
                            <a:rPr lang="en-GB" sz="1600" b="0" i="1" dirty="0" smtClean="0">
                              <a:latin typeface="Cambria Math"/>
                            </a:rPr>
                            <m:t>1.6</m:t>
                          </m:r>
                        </m:den>
                      </m:f>
                    </m:oMath>
                  </m:oMathPara>
                </a14:m>
                <a:endParaRPr lang="en-GB" sz="1600" dirty="0"/>
              </a:p>
            </p:txBody>
          </p:sp>
        </mc:Choice>
        <mc:Fallback xmlns="">
          <p:sp>
            <p:nvSpPr>
              <p:cNvPr id="37" name="TextBox 36"/>
              <p:cNvSpPr txBox="1">
                <a:spLocks noRot="1" noChangeAspect="1" noMove="1" noResize="1" noEditPoints="1" noAdjustHandles="1" noChangeArrowheads="1" noChangeShapeType="1" noTextEdit="1"/>
              </p:cNvSpPr>
              <p:nvPr/>
            </p:nvSpPr>
            <p:spPr>
              <a:xfrm>
                <a:off x="3930869" y="4800600"/>
                <a:ext cx="968214" cy="554960"/>
              </a:xfrm>
              <a:prstGeom prst="rect">
                <a:avLst/>
              </a:prstGeom>
              <a:blipFill rotWithShape="1">
                <a:blip r:embed="rId7"/>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445469" y="3429000"/>
                <a:ext cx="839974" cy="559961"/>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m:rPr>
                              <m:sty m:val="p"/>
                            </m:rPr>
                            <a:rPr lang="el-GR" sz="1600" i="1">
                              <a:latin typeface="Cambria Math"/>
                            </a:rPr>
                            <m:t>λ</m:t>
                          </m:r>
                          <m:r>
                            <a:rPr lang="en-GB" sz="1600" b="0" i="1" dirty="0" smtClean="0">
                              <a:latin typeface="Cambria Math"/>
                            </a:rPr>
                            <m:t>𝑥</m:t>
                          </m:r>
                        </m:num>
                        <m:den>
                          <m:r>
                            <a:rPr lang="en-GB" sz="1600" b="0" i="1" smtClean="0">
                              <a:latin typeface="Cambria Math"/>
                            </a:rPr>
                            <m:t>𝑙</m:t>
                          </m:r>
                        </m:den>
                      </m:f>
                    </m:oMath>
                  </m:oMathPara>
                </a14:m>
                <a:endParaRPr lang="en-GB" sz="1600" dirty="0"/>
              </a:p>
            </p:txBody>
          </p:sp>
        </mc:Choice>
        <mc:Fallback xmlns="">
          <p:sp>
            <p:nvSpPr>
              <p:cNvPr id="38" name="TextBox 37"/>
              <p:cNvSpPr txBox="1">
                <a:spLocks noRot="1" noChangeAspect="1" noMove="1" noResize="1" noEditPoints="1" noAdjustHandles="1" noChangeArrowheads="1" noChangeShapeType="1" noTextEdit="1"/>
              </p:cNvSpPr>
              <p:nvPr/>
            </p:nvSpPr>
            <p:spPr>
              <a:xfrm>
                <a:off x="6445469" y="3429000"/>
                <a:ext cx="839974" cy="559961"/>
              </a:xfrm>
              <a:prstGeom prst="rect">
                <a:avLst/>
              </a:prstGeom>
              <a:blipFill rotWithShape="1">
                <a:blip r:embed="rId8"/>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6445469" y="4114800"/>
                <a:ext cx="1666931" cy="561372"/>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(28)(1−</m:t>
                          </m:r>
                          <m:r>
                            <a:rPr lang="en-GB" sz="1600" b="0" i="1" smtClean="0">
                              <a:latin typeface="Cambria Math"/>
                            </a:rPr>
                            <m:t>𝑥</m:t>
                          </m:r>
                          <m:r>
                            <a:rPr lang="en-GB" sz="1600" b="0" i="1" smtClean="0">
                              <a:latin typeface="Cambria Math"/>
                            </a:rPr>
                            <m:t>)</m:t>
                          </m:r>
                        </m:num>
                        <m:den>
                          <m:r>
                            <a:rPr lang="en-GB" sz="1600" b="0" i="1" dirty="0" smtClean="0">
                              <a:latin typeface="Cambria Math"/>
                            </a:rPr>
                            <m:t>1.4</m:t>
                          </m:r>
                        </m:den>
                      </m:f>
                    </m:oMath>
                  </m:oMathPara>
                </a14:m>
                <a:endParaRPr lang="en-GB" sz="1600" dirty="0"/>
              </a:p>
            </p:txBody>
          </p:sp>
        </mc:Choice>
        <mc:Fallback xmlns="">
          <p:sp>
            <p:nvSpPr>
              <p:cNvPr id="39" name="TextBox 38"/>
              <p:cNvSpPr txBox="1">
                <a:spLocks noRot="1" noChangeAspect="1" noMove="1" noResize="1" noEditPoints="1" noAdjustHandles="1" noChangeArrowheads="1" noChangeShapeType="1" noTextEdit="1"/>
              </p:cNvSpPr>
              <p:nvPr/>
            </p:nvSpPr>
            <p:spPr>
              <a:xfrm>
                <a:off x="6445469" y="4114800"/>
                <a:ext cx="1666931" cy="561372"/>
              </a:xfrm>
              <a:prstGeom prst="rect">
                <a:avLst/>
              </a:prstGeom>
              <a:blipFill rotWithShape="1">
                <a:blip r:embed="rId9"/>
                <a:stretch>
                  <a:fillRect/>
                </a:stretch>
              </a:blipFill>
              <a:ln w="254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445469" y="4800600"/>
                <a:ext cx="1440907"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n-GB" sz="1600" b="0" i="1" smtClean="0">
                          <a:latin typeface="Cambria Math"/>
                        </a:rPr>
                        <m:t>𝑇</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28−28</m:t>
                          </m:r>
                          <m:r>
                            <a:rPr lang="en-GB" sz="1600" b="0" i="1" smtClean="0">
                              <a:latin typeface="Cambria Math"/>
                            </a:rPr>
                            <m:t>𝑥</m:t>
                          </m:r>
                        </m:num>
                        <m:den>
                          <m:r>
                            <a:rPr lang="en-GB" sz="1600" b="0" i="1" dirty="0" smtClean="0">
                              <a:latin typeface="Cambria Math"/>
                            </a:rPr>
                            <m:t>1.4</m:t>
                          </m:r>
                        </m:den>
                      </m:f>
                    </m:oMath>
                  </m:oMathPara>
                </a14:m>
                <a:endParaRPr lang="en-GB" sz="1600" dirty="0"/>
              </a:p>
            </p:txBody>
          </p:sp>
        </mc:Choice>
        <mc:Fallback xmlns="">
          <p:sp>
            <p:nvSpPr>
              <p:cNvPr id="40" name="TextBox 39"/>
              <p:cNvSpPr txBox="1">
                <a:spLocks noRot="1" noChangeAspect="1" noMove="1" noResize="1" noEditPoints="1" noAdjustHandles="1" noChangeArrowheads="1" noChangeShapeType="1" noTextEdit="1"/>
              </p:cNvSpPr>
              <p:nvPr/>
            </p:nvSpPr>
            <p:spPr>
              <a:xfrm>
                <a:off x="6445469" y="4800600"/>
                <a:ext cx="1440907" cy="554960"/>
              </a:xfrm>
              <a:prstGeom prst="rect">
                <a:avLst/>
              </a:prstGeom>
              <a:blipFill rotWithShape="1">
                <a:blip r:embed="rId10"/>
                <a:stretch>
                  <a:fillRect/>
                </a:stretch>
              </a:blipFill>
              <a:ln w="25400">
                <a:noFill/>
              </a:ln>
            </p:spPr>
            <p:txBody>
              <a:bodyPr/>
              <a:lstStyle/>
              <a:p>
                <a:r>
                  <a:rPr lang="en-GB">
                    <a:noFill/>
                  </a:rPr>
                  <a:t> </a:t>
                </a:r>
              </a:p>
            </p:txBody>
          </p:sp>
        </mc:Fallback>
      </mc:AlternateContent>
      <p:sp>
        <p:nvSpPr>
          <p:cNvPr id="41" name="Arc 40"/>
          <p:cNvSpPr/>
          <p:nvPr/>
        </p:nvSpPr>
        <p:spPr>
          <a:xfrm>
            <a:off x="5073869" y="37338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2" name="TextBox 41"/>
          <p:cNvSpPr txBox="1"/>
          <p:nvPr/>
        </p:nvSpPr>
        <p:spPr>
          <a:xfrm>
            <a:off x="5302469" y="3810000"/>
            <a:ext cx="990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p:sp>
        <p:nvSpPr>
          <p:cNvPr id="43" name="Arc 42"/>
          <p:cNvSpPr/>
          <p:nvPr/>
        </p:nvSpPr>
        <p:spPr>
          <a:xfrm>
            <a:off x="5073869" y="44196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4" name="Arc 43"/>
          <p:cNvSpPr/>
          <p:nvPr/>
        </p:nvSpPr>
        <p:spPr>
          <a:xfrm>
            <a:off x="7893269" y="37338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5" name="Arc 44"/>
          <p:cNvSpPr/>
          <p:nvPr/>
        </p:nvSpPr>
        <p:spPr>
          <a:xfrm>
            <a:off x="7893269" y="4419600"/>
            <a:ext cx="304800" cy="685800"/>
          </a:xfrm>
          <a:prstGeom prst="arc">
            <a:avLst>
              <a:gd name="adj1" fmla="val 16200000"/>
              <a:gd name="adj2" fmla="val 5424555"/>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TextBox 45"/>
          <p:cNvSpPr txBox="1"/>
          <p:nvPr/>
        </p:nvSpPr>
        <p:spPr>
          <a:xfrm>
            <a:off x="5302469" y="4572000"/>
            <a:ext cx="9906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Simplify</a:t>
            </a:r>
          </a:p>
        </p:txBody>
      </p:sp>
      <p:sp>
        <p:nvSpPr>
          <p:cNvPr id="47" name="TextBox 46"/>
          <p:cNvSpPr txBox="1"/>
          <p:nvPr/>
        </p:nvSpPr>
        <p:spPr>
          <a:xfrm>
            <a:off x="8121869" y="3810000"/>
            <a:ext cx="990600" cy="523220"/>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Sub in values</a:t>
            </a:r>
          </a:p>
        </p:txBody>
      </p:sp>
      <p:sp>
        <p:nvSpPr>
          <p:cNvPr id="48" name="TextBox 47"/>
          <p:cNvSpPr txBox="1"/>
          <p:nvPr/>
        </p:nvSpPr>
        <p:spPr>
          <a:xfrm>
            <a:off x="8121869" y="4572000"/>
            <a:ext cx="9906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Simplify</a:t>
            </a:r>
          </a:p>
        </p:txBody>
      </p:sp>
      <mc:AlternateContent xmlns:mc="http://schemas.openxmlformats.org/markup-compatibility/2006" xmlns:a14="http://schemas.microsoft.com/office/drawing/2010/main">
        <mc:Choice Requires="a14">
          <p:sp>
            <p:nvSpPr>
              <p:cNvPr id="49" name="TextBox 48"/>
              <p:cNvSpPr txBox="1"/>
              <p:nvPr/>
            </p:nvSpPr>
            <p:spPr>
              <a:xfrm>
                <a:off x="5410200" y="5943600"/>
                <a:ext cx="1657441" cy="554960"/>
              </a:xfrm>
              <a:prstGeom prst="rect">
                <a:avLst/>
              </a:prstGeom>
              <a:noFill/>
              <a:ln w="25400">
                <a:noFill/>
              </a:ln>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a:rPr>
                            <m:t>20</m:t>
                          </m:r>
                          <m:r>
                            <a:rPr lang="en-GB" sz="1600" b="0" i="1" smtClean="0">
                              <a:latin typeface="Cambria Math"/>
                            </a:rPr>
                            <m:t>𝑥</m:t>
                          </m:r>
                        </m:num>
                        <m:den>
                          <m:r>
                            <a:rPr lang="en-GB" sz="1600" b="0" i="1" dirty="0" smtClean="0">
                              <a:latin typeface="Cambria Math"/>
                            </a:rPr>
                            <m:t>1.6</m:t>
                          </m:r>
                        </m:den>
                      </m:f>
                      <m:r>
                        <a:rPr lang="en-GB" sz="1600" b="0" i="1" smtClean="0">
                          <a:latin typeface="Cambria Math"/>
                        </a:rPr>
                        <m:t>=</m:t>
                      </m:r>
                      <m:f>
                        <m:fPr>
                          <m:ctrlPr>
                            <a:rPr lang="en-GB" sz="1600" i="1">
                              <a:latin typeface="Cambria Math" panose="02040503050406030204" pitchFamily="18" charset="0"/>
                            </a:rPr>
                          </m:ctrlPr>
                        </m:fPr>
                        <m:num>
                          <m:r>
                            <a:rPr lang="en-GB" sz="1600" i="1">
                              <a:latin typeface="Cambria Math"/>
                            </a:rPr>
                            <m:t>28−28</m:t>
                          </m:r>
                          <m:r>
                            <a:rPr lang="en-GB" sz="1600" i="1">
                              <a:latin typeface="Cambria Math"/>
                            </a:rPr>
                            <m:t>𝑥</m:t>
                          </m:r>
                        </m:num>
                        <m:den>
                          <m:r>
                            <a:rPr lang="en-GB" sz="1600" i="1" dirty="0">
                              <a:latin typeface="Cambria Math"/>
                            </a:rPr>
                            <m:t>1.4</m:t>
                          </m:r>
                        </m:den>
                      </m:f>
                    </m:oMath>
                  </m:oMathPara>
                </a14:m>
                <a:endParaRPr lang="en-GB" sz="1600" dirty="0"/>
              </a:p>
            </p:txBody>
          </p:sp>
        </mc:Choice>
        <mc:Fallback xmlns="">
          <p:sp>
            <p:nvSpPr>
              <p:cNvPr id="49" name="TextBox 48"/>
              <p:cNvSpPr txBox="1">
                <a:spLocks noRot="1" noChangeAspect="1" noMove="1" noResize="1" noEditPoints="1" noAdjustHandles="1" noChangeArrowheads="1" noChangeShapeType="1" noTextEdit="1"/>
              </p:cNvSpPr>
              <p:nvPr/>
            </p:nvSpPr>
            <p:spPr>
              <a:xfrm>
                <a:off x="5410200" y="5943600"/>
                <a:ext cx="1657441" cy="554960"/>
              </a:xfrm>
              <a:prstGeom prst="rect">
                <a:avLst/>
              </a:prstGeom>
              <a:blipFill rotWithShape="1">
                <a:blip r:embed="rId11"/>
                <a:stretch>
                  <a:fillRect/>
                </a:stretch>
              </a:blipFill>
              <a:ln w="25400">
                <a:noFill/>
              </a:ln>
            </p:spPr>
            <p:txBody>
              <a:bodyPr/>
              <a:lstStyle/>
              <a:p>
                <a:r>
                  <a:rPr lang="en-GB">
                    <a:noFill/>
                  </a:rPr>
                  <a:t> </a:t>
                </a:r>
              </a:p>
            </p:txBody>
          </p:sp>
        </mc:Fallback>
      </mc:AlternateContent>
      <p:sp>
        <p:nvSpPr>
          <p:cNvPr id="50" name="TextBox 49"/>
          <p:cNvSpPr txBox="1"/>
          <p:nvPr/>
        </p:nvSpPr>
        <p:spPr>
          <a:xfrm>
            <a:off x="4572000" y="5562600"/>
            <a:ext cx="3352800" cy="307777"/>
          </a:xfrm>
          <a:prstGeom prst="rect">
            <a:avLst/>
          </a:prstGeom>
          <a:noFill/>
        </p:spPr>
        <p:txBody>
          <a:bodyPr wrap="square" rtlCol="0">
            <a:spAutoFit/>
          </a:bodyPr>
          <a:lstStyle/>
          <a:p>
            <a:pPr algn="ctr"/>
            <a:r>
              <a:rPr lang="en-GB" sz="1400" dirty="0">
                <a:solidFill>
                  <a:srgbClr val="FF0000"/>
                </a:solidFill>
                <a:latin typeface="Comic Sans MS" panose="030F0702030302020204" pitchFamily="66" charset="0"/>
              </a:rPr>
              <a:t>Set the equations equal to each other</a:t>
            </a:r>
          </a:p>
        </p:txBody>
      </p:sp>
      <p:sp>
        <p:nvSpPr>
          <p:cNvPr id="51" name="TextBox 50"/>
          <p:cNvSpPr txBox="1"/>
          <p:nvPr/>
        </p:nvSpPr>
        <p:spPr>
          <a:xfrm>
            <a:off x="8683618" y="6519446"/>
            <a:ext cx="460382" cy="338554"/>
          </a:xfrm>
          <a:prstGeom prst="rect">
            <a:avLst/>
          </a:prstGeom>
          <a:noFill/>
        </p:spPr>
        <p:txBody>
          <a:bodyPr wrap="none" rtlCol="0">
            <a:spAutoFit/>
          </a:bodyPr>
          <a:lstStyle/>
          <a:p>
            <a:r>
              <a:rPr lang="en-GB" sz="1600" dirty="0">
                <a:latin typeface="Comic Sans MS" panose="030F0702030302020204" pitchFamily="66" charset="0"/>
              </a:rPr>
              <a:t>3A</a:t>
            </a:r>
          </a:p>
        </p:txBody>
      </p:sp>
    </p:spTree>
    <p:extLst>
      <p:ext uri="{BB962C8B-B14F-4D97-AF65-F5344CB8AC3E}">
        <p14:creationId xmlns:p14="http://schemas.microsoft.com/office/powerpoint/2010/main" val="429230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blinds(horizontal)">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linds(horizontal)">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linds(horizontal)">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linds(horizont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linds(horizont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linds(horizontal)">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linds(horizontal)">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linds(horizontal)">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blinds(horizontal)">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blinds(horizontal)">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blinds(horizontal)">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blinds(horizontal)">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blinds(horizontal)">
                                      <p:cBhvr>
                                        <p:cTn id="77" dur="5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blinds(horizontal)">
                                      <p:cBhvr>
                                        <p:cTn id="82" dur="50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blinds(horizontal)">
                                      <p:cBhvr>
                                        <p:cTn id="87" dur="500"/>
                                        <p:tgtEl>
                                          <p:spTgt spid="5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blinds(horizontal)">
                                      <p:cBhvr>
                                        <p:cTn id="9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4" grpId="0"/>
      <p:bldP spid="35" grpId="0"/>
      <p:bldP spid="36" grpId="0"/>
      <p:bldP spid="37" grpId="0"/>
      <p:bldP spid="38" grpId="0"/>
      <p:bldP spid="39" grpId="0"/>
      <p:bldP spid="40" grpId="0"/>
      <p:bldP spid="41" grpId="0" animBg="1"/>
      <p:bldP spid="42" grpId="0"/>
      <p:bldP spid="43" grpId="0" animBg="1"/>
      <p:bldP spid="44" grpId="0" animBg="1"/>
      <p:bldP spid="45" grpId="0" animBg="1"/>
      <p:bldP spid="46" grpId="0"/>
      <p:bldP spid="47" grpId="0"/>
      <p:bldP spid="48" grpId="0"/>
      <p:bldP spid="49" grpId="0"/>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1795</TotalTime>
  <Words>10710</Words>
  <Application>Microsoft Office PowerPoint</Application>
  <PresentationFormat>画面に合わせる (4:3)</PresentationFormat>
  <Paragraphs>1768</Paragraphs>
  <Slides>61</Slides>
  <Notes>25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61</vt:i4>
      </vt:variant>
    </vt:vector>
  </HeadingPairs>
  <TitlesOfParts>
    <vt:vector size="69" baseType="lpstr">
      <vt:lpstr>Lithos Pro Regular</vt:lpstr>
      <vt:lpstr>Arial</vt:lpstr>
      <vt:lpstr>Arial Black</vt:lpstr>
      <vt:lpstr>Calibri</vt:lpstr>
      <vt:lpstr>Cambria Math</vt:lpstr>
      <vt:lpstr>Comic Sans MS</vt:lpstr>
      <vt:lpstr>Wingdings</vt:lpstr>
      <vt:lpstr>Office Theme</vt:lpstr>
      <vt:lpstr>PowerPoint プレゼンテーション</vt:lpstr>
      <vt:lpstr>Prior Knowledge Check</vt:lpstr>
      <vt:lpstr>PowerPoint プレゼンテーション</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PowerPoint プレゼンテーション</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PowerPoint プレゼンテーション</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PowerPoint プレゼンテーション</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Elastic Strings and Springs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Mike Pye</cp:lastModifiedBy>
  <cp:revision>342</cp:revision>
  <dcterms:created xsi:type="dcterms:W3CDTF">2006-08-16T00:00:00Z</dcterms:created>
  <dcterms:modified xsi:type="dcterms:W3CDTF">2018-08-13T23:53:36Z</dcterms:modified>
</cp:coreProperties>
</file>