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1" r:id="rId3"/>
    <p:sldId id="258" r:id="rId4"/>
    <p:sldId id="262" r:id="rId5"/>
    <p:sldId id="259" r:id="rId6"/>
    <p:sldId id="263" r:id="rId7"/>
    <p:sldId id="260" r:id="rId8"/>
    <p:sldId id="264" r:id="rId9"/>
    <p:sldId id="265" r:id="rId10"/>
    <p:sldId id="269" r:id="rId11"/>
    <p:sldId id="266" r:id="rId12"/>
    <p:sldId id="270" r:id="rId13"/>
    <p:sldId id="267" r:id="rId14"/>
    <p:sldId id="271" r:id="rId15"/>
    <p:sldId id="268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6600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38" autoAdjust="0"/>
    <p:restoredTop sz="94660"/>
  </p:normalViewPr>
  <p:slideViewPr>
    <p:cSldViewPr>
      <p:cViewPr varScale="1">
        <p:scale>
          <a:sx n="86" d="100"/>
          <a:sy n="86" d="100"/>
        </p:scale>
        <p:origin x="1632" y="58"/>
      </p:cViewPr>
      <p:guideLst>
        <p:guide orient="horz" pos="76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D27E63D-53FC-40FB-9661-809EEC5F03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8C1C028-0B05-4945-871B-6DF939918FD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70E94083-1A8E-4BFE-8868-7BF05C01EC1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359DCA2B-3796-4B3B-82E6-28DF653FEC6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smtClean="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1778C278-B22F-40E0-B366-D245D6FB2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1C9DA12-7985-4A00-989E-160A80798A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32746C5-D143-4D82-B9C7-1D8C7FDA4A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D3C4EA7-D1F9-428A-B1AA-C262FB8886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D8179307-E1C9-4AF6-93AC-A65793BB34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D78335AC-E9E7-4825-98B6-BCA4D00042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7AD5114F-FCC8-4223-A2D5-BFF4DA8160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smtClean="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CC52850-CC3A-405E-AAEA-E848DE804E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FF222B0-6CAE-40FD-A5AE-1FB2D05FAF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F38F34-3FB3-4CC4-8094-E459ED540906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FD1404B-14D0-4951-A4BD-8296268A00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45E6C58-EE09-48C6-9C8E-0D0DF5810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629020-DF8D-4C85-9FC5-5F615E5CD4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577EB5-38D8-4C20-B1D1-BEC8604C399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77154" name="Rectangle 2">
            <a:extLst>
              <a:ext uri="{FF2B5EF4-FFF2-40B4-BE49-F238E27FC236}">
                <a16:creationId xmlns:a16="http://schemas.microsoft.com/office/drawing/2014/main" id="{46417F99-CD55-4AC3-8048-F6D2DFF1BF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D6C2A8B2-4522-4FA4-9DE2-80768CC8B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E59292D-6535-4E0E-A52A-12498EB7E3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1C4265-C7A1-4931-B9D6-CD2F5AECCD50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0B6F82C1-65C5-4FA3-B4CE-8178DCD2A9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366C82B7-52AC-42F6-8E30-9765928B0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49885F0-0523-43F5-9817-CD392DB056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D967E-FB14-49CF-999B-64C7A234CE78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79202" name="Rectangle 2">
            <a:extLst>
              <a:ext uri="{FF2B5EF4-FFF2-40B4-BE49-F238E27FC236}">
                <a16:creationId xmlns:a16="http://schemas.microsoft.com/office/drawing/2014/main" id="{419A9CCD-B9D9-4B46-BF68-6F278DE404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56BD9706-B904-40BE-939D-9A44EE7B44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5A1744C-3EA8-4F36-8EEF-05192D841C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AA3E78-5EB9-4120-AF57-73CAB6A34AF0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BCC2CF69-EFCA-46C8-935B-9F05062FF6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D75D9DD1-A0F8-4C7C-AF26-BAD2686C4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E11A688-E67E-48D8-9FA1-988DC5FA6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413DC4-5698-4B6B-B427-EF84BEA88591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81250" name="Rectangle 2">
            <a:extLst>
              <a:ext uri="{FF2B5EF4-FFF2-40B4-BE49-F238E27FC236}">
                <a16:creationId xmlns:a16="http://schemas.microsoft.com/office/drawing/2014/main" id="{16FC22CB-2BCE-4F24-9DA1-4C3D797D8C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>
            <a:extLst>
              <a:ext uri="{FF2B5EF4-FFF2-40B4-BE49-F238E27FC236}">
                <a16:creationId xmlns:a16="http://schemas.microsoft.com/office/drawing/2014/main" id="{BB4FAD96-E357-468D-AD4D-E44E94632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DB43DB6-D665-4D02-A550-049B11711C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C7F11-DFEC-4209-9785-165FFDCBF473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C5814A43-DED1-4F9A-B2A8-0A03DD545E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33A59FEF-14D9-48CB-AD27-59B6540C03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C76FCED-A349-45FE-8E82-3615DFA143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3AB92-C2DE-4271-A643-2673A144BC3E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83298" name="Rectangle 2">
            <a:extLst>
              <a:ext uri="{FF2B5EF4-FFF2-40B4-BE49-F238E27FC236}">
                <a16:creationId xmlns:a16="http://schemas.microsoft.com/office/drawing/2014/main" id="{C3E87CBA-856D-4A4D-B70B-C6747A6BD1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714EA8DA-1C2B-48ED-8905-717CAC753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B4CF97A-DFA7-4136-B3B8-FF7EBDF6F1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FAAB2A-A011-4D9B-9F02-F82F58BDFDAC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3416A4B-E2CA-41EF-A90B-EC0595EC31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08D3941-F200-46DB-9D19-F95DB27336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2A72BEB3-5FE2-4E26-BECA-93EBE1BDBF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CB4217-36CE-404E-B28D-3C7F3BB670A2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A34BC03-30E8-4434-958B-2F1DF78566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EBB9084-513E-4036-9150-1BBA5C565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A407F27E-2705-42E5-B87E-FF16032981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5D1327-F6A0-480D-B7EF-C18FDC90D23B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60CADC9C-E563-450F-9971-C3DC763A6D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A522887-6EB0-41CD-A9D2-3C9B99E08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AB3B2465-72DA-403D-969C-B3B2A5F4E8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8A0C6C-0890-4B92-B369-D327A53B81B4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698DB22-67A0-44D6-8EC9-2E4D45DA90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7455D9E8-77A9-45C9-B878-84F4C7469D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E7B0A66-3ACD-4B1C-A92F-54E71C705E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E7102F-7328-4A9A-9AE5-8379C14E60C5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98EDCBD-655B-4066-8824-866E70248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3551A3F-DB0D-4384-9553-5363DA7EB5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E77BC872-3EB9-483C-B7B6-C55134DEFD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CBD55A-2990-4E1F-BF41-320B615B3EA8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7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8AED9EB-1764-4077-ADBC-9429E9AEF9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154FACE-7C9F-4303-B1C7-43434CC24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6F2D51C4-5299-4C4F-8294-AD8440295D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E13FD6-F83B-4D3E-8E2A-BF1F19F98323}" type="slidenum">
              <a:rPr lang="en-GB" altLang="en-US" sz="12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8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D1899F0-FECE-4C48-9C4A-D49ED942CE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9AFE2D3-253E-4EC4-8EF6-AFA1B0C51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09C5E78-6A87-45E2-B9D8-67271EDE51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A73FE2-3618-4CA9-BBBF-943171D8C83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F9BA7851-A869-40AF-B7DC-BC263B418D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A960D66-5B8F-4B32-A34A-F4656A3A2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11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84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7400" cy="57610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7610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1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42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314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04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87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2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35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43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100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D93BE8EE-4F54-4C75-8207-D1D0ABAA8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40EE92D4-5676-4954-AC0A-345BA44C4C5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4213" y="692150"/>
            <a:ext cx="7772400" cy="7921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/>
              <a:t>Quick Quiz</a:t>
            </a:r>
            <a:endParaRPr lang="en-US" altLang="en-US"/>
          </a:p>
        </p:txBody>
      </p:sp>
      <p:grpSp>
        <p:nvGrpSpPr>
          <p:cNvPr id="1028" name="Group 8">
            <a:extLst>
              <a:ext uri="{FF2B5EF4-FFF2-40B4-BE49-F238E27FC236}">
                <a16:creationId xmlns:a16="http://schemas.microsoft.com/office/drawing/2014/main" id="{4687A96F-7089-488E-B508-80A62906591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988" y="141288"/>
            <a:ext cx="1008062" cy="355600"/>
            <a:chOff x="5096" y="104"/>
            <a:chExt cx="544" cy="224"/>
          </a:xfrm>
        </p:grpSpPr>
        <p:sp>
          <p:nvSpPr>
            <p:cNvPr id="1029" name="Oval 9">
              <a:extLst>
                <a:ext uri="{FF2B5EF4-FFF2-40B4-BE49-F238E27FC236}">
                  <a16:creationId xmlns:a16="http://schemas.microsoft.com/office/drawing/2014/main" id="{C63DEA02-7CB9-4310-B255-F1DDB88DDDB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96" y="104"/>
              <a:ext cx="544" cy="22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030" name="Text Box 10">
              <a:extLst>
                <a:ext uri="{FF2B5EF4-FFF2-40B4-BE49-F238E27FC236}">
                  <a16:creationId xmlns:a16="http://schemas.microsoft.com/office/drawing/2014/main" id="{BF3A1727-072C-4549-AA91-EF54D084CECB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5224" y="112"/>
              <a:ext cx="3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600" b="1"/>
                <a:t>8Ed</a:t>
              </a:r>
              <a:endParaRPr lang="en-US" altLang="en-US" sz="1600" b="1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3078">
            <a:extLst>
              <a:ext uri="{FF2B5EF4-FFF2-40B4-BE49-F238E27FC236}">
                <a16:creationId xmlns:a16="http://schemas.microsoft.com/office/drawing/2014/main" id="{1D31A1D3-F9C8-4454-A760-313A17BBB5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1</a:t>
            </a:r>
            <a:r>
              <a:rPr lang="en-GB" altLang="en-US"/>
              <a:t>	A compound contains: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A</a:t>
            </a:r>
            <a:r>
              <a:rPr lang="en-GB" altLang="en-US"/>
              <a:t>	only one type of atom.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B</a:t>
            </a:r>
            <a:r>
              <a:rPr lang="en-GB" altLang="en-US"/>
              <a:t>	only one element.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C</a:t>
            </a:r>
            <a:r>
              <a:rPr lang="en-GB" altLang="en-US"/>
              <a:t>	only two elements joined together.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D</a:t>
            </a:r>
            <a:r>
              <a:rPr lang="en-GB" altLang="en-US"/>
              <a:t>	at least two elements joined together.</a:t>
            </a:r>
            <a:endParaRPr lang="en-US" altLang="en-US"/>
          </a:p>
        </p:txBody>
      </p:sp>
      <p:sp>
        <p:nvSpPr>
          <p:cNvPr id="4099" name="Oval 2">
            <a:extLst>
              <a:ext uri="{FF2B5EF4-FFF2-40B4-BE49-F238E27FC236}">
                <a16:creationId xmlns:a16="http://schemas.microsoft.com/office/drawing/2014/main" id="{F0943552-8858-4E31-B16E-6F331BC55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7777DE9C-BD76-4338-BE05-EA726034E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5</a:t>
            </a:r>
            <a:r>
              <a:rPr lang="en-GB" altLang="en-US" dirty="0"/>
              <a:t>	The name of the compound that you get when magnesium burns in oxygen is: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A</a:t>
            </a:r>
            <a:r>
              <a:rPr lang="en-GB" altLang="en-US" dirty="0">
                <a:solidFill>
                  <a:srgbClr val="6600CC"/>
                </a:solidFill>
              </a:rPr>
              <a:t>	magnesium oxide.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sodium chloride.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C</a:t>
            </a:r>
            <a:r>
              <a:rPr lang="en-GB" altLang="en-US" dirty="0"/>
              <a:t>	magnesium chloride.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sulphuric acid.</a:t>
            </a:r>
            <a:endParaRPr lang="en-US" alt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CE401B1-4819-4FA7-8690-516E8A6D8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6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6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6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6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6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6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6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6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6">
            <a:extLst>
              <a:ext uri="{FF2B5EF4-FFF2-40B4-BE49-F238E27FC236}">
                <a16:creationId xmlns:a16="http://schemas.microsoft.com/office/drawing/2014/main" id="{AFA7543B-EAF1-4FEB-B1E3-785512535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6</a:t>
            </a:r>
            <a:r>
              <a:rPr lang="en-GB" altLang="en-US" dirty="0"/>
              <a:t>	Water is an example of: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an element.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an atom.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C</a:t>
            </a:r>
            <a:r>
              <a:rPr lang="en-GB" altLang="en-US" dirty="0"/>
              <a:t>	a compound.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an alloy.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8A72622-AFEB-471F-9F75-D8E661185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D3C6C08A-0A53-4F2B-AE6C-55B393D8F6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6</a:t>
            </a:r>
            <a:r>
              <a:rPr lang="en-GB" altLang="en-US" dirty="0"/>
              <a:t>	Water is an example of: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an element.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an atom.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C</a:t>
            </a:r>
            <a:r>
              <a:rPr lang="en-GB" altLang="en-US" dirty="0">
                <a:solidFill>
                  <a:srgbClr val="6600CC"/>
                </a:solidFill>
              </a:rPr>
              <a:t>	a compound.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an alloy.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CE54BF3-2252-4B92-B407-C3D776C49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8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8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8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8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8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8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8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8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6" name="Rectangle 8">
            <a:extLst>
              <a:ext uri="{FF2B5EF4-FFF2-40B4-BE49-F238E27FC236}">
                <a16:creationId xmlns:a16="http://schemas.microsoft.com/office/drawing/2014/main" id="{AD1E60A0-B36E-4D83-876B-69E1F30B3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7</a:t>
            </a:r>
            <a:r>
              <a:rPr lang="en-GB" altLang="en-US" dirty="0"/>
              <a:t>	Which of these word equations is correct?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copper + oxygen → copper sulphate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iron + chlorine → iron oxide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C</a:t>
            </a:r>
            <a:r>
              <a:rPr lang="en-GB" altLang="en-US" dirty="0"/>
              <a:t>	aluminium + iodine → aluminium iodide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sodium + sulphur → sodium hydroxide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6A4A123-6AC4-43D2-A745-83522683A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>
            <a:extLst>
              <a:ext uri="{FF2B5EF4-FFF2-40B4-BE49-F238E27FC236}">
                <a16:creationId xmlns:a16="http://schemas.microsoft.com/office/drawing/2014/main" id="{2E9C0F8B-A2C6-4A14-A74F-7351960503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7</a:t>
            </a:r>
            <a:r>
              <a:rPr lang="en-GB" altLang="en-US" dirty="0"/>
              <a:t>	Which of these word equations is correct?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copper + oxygen → copper sulphate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iron + chlorine → iron oxide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C</a:t>
            </a:r>
            <a:r>
              <a:rPr lang="en-GB" altLang="en-US" dirty="0">
                <a:solidFill>
                  <a:srgbClr val="6600CC"/>
                </a:solidFill>
              </a:rPr>
              <a:t>	aluminium + iodine → aluminium iodide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sodium + sulphur → sodium hydroxide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0E0AE08-1404-4DB1-9D8F-B3A78DD9A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0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0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8" name="Rectangle 8">
            <a:extLst>
              <a:ext uri="{FF2B5EF4-FFF2-40B4-BE49-F238E27FC236}">
                <a16:creationId xmlns:a16="http://schemas.microsoft.com/office/drawing/2014/main" id="{89B38059-2EBA-4573-BB8C-4B41ADE60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8</a:t>
            </a:r>
            <a:r>
              <a:rPr lang="en-GB" altLang="en-US" dirty="0"/>
              <a:t>	How many elements are there in the compound iron sulphide?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one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B</a:t>
            </a:r>
            <a:r>
              <a:rPr lang="en-GB" altLang="en-US" dirty="0"/>
              <a:t>	two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three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D</a:t>
            </a:r>
            <a:r>
              <a:rPr lang="en-GB" altLang="en-US" dirty="0"/>
              <a:t>	more than three</a:t>
            </a:r>
            <a:endParaRPr lang="en-US" alt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EA69FE3-6D76-4FEA-8701-BC1B55D3C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AEC326BD-3BC0-4ECE-AA7B-736AB62BB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8</a:t>
            </a:r>
            <a:r>
              <a:rPr lang="en-GB" altLang="en-US" dirty="0"/>
              <a:t>	How many elements are there in the compound iron sulphide?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one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B</a:t>
            </a:r>
            <a:r>
              <a:rPr lang="en-GB" altLang="en-US" dirty="0">
                <a:solidFill>
                  <a:srgbClr val="6600CC"/>
                </a:solidFill>
              </a:rPr>
              <a:t>	two</a:t>
            </a:r>
            <a:endParaRPr lang="en-GB" altLang="en-US" b="1" dirty="0">
              <a:solidFill>
                <a:srgbClr val="6600CC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three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D</a:t>
            </a:r>
            <a:r>
              <a:rPr lang="en-GB" altLang="en-US" dirty="0"/>
              <a:t>	more than three</a:t>
            </a:r>
            <a:endParaRPr lang="en-US" alt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A1D8538-D7CB-4E96-A032-63659562D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2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2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2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2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2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2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8AA472C4-A032-4E78-B68F-CF4B373CD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1</a:t>
            </a:r>
            <a:r>
              <a:rPr lang="en-GB" altLang="en-US"/>
              <a:t>	A compound contains: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A</a:t>
            </a:r>
            <a:r>
              <a:rPr lang="en-GB" altLang="en-US"/>
              <a:t>	only one type of atom.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B</a:t>
            </a:r>
            <a:r>
              <a:rPr lang="en-GB" altLang="en-US"/>
              <a:t>	only one element.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C</a:t>
            </a:r>
            <a:r>
              <a:rPr lang="en-GB" altLang="en-US"/>
              <a:t>	only two elements joined together.</a:t>
            </a:r>
            <a:endParaRPr lang="en-GB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	</a:t>
            </a:r>
            <a:r>
              <a:rPr lang="en-GB" altLang="en-US" b="1">
                <a:solidFill>
                  <a:srgbClr val="6600CC"/>
                </a:solidFill>
              </a:rPr>
              <a:t>D</a:t>
            </a:r>
            <a:r>
              <a:rPr lang="en-GB" altLang="en-US">
                <a:solidFill>
                  <a:srgbClr val="6600CC"/>
                </a:solidFill>
              </a:rPr>
              <a:t>	at least two elements joined together.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6147" name="Oval 2">
            <a:extLst>
              <a:ext uri="{FF2B5EF4-FFF2-40B4-BE49-F238E27FC236}">
                <a16:creationId xmlns:a16="http://schemas.microsoft.com/office/drawing/2014/main" id="{255F158D-370F-42D5-B039-B4F503833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7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7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7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7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7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7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6">
            <a:extLst>
              <a:ext uri="{FF2B5EF4-FFF2-40B4-BE49-F238E27FC236}">
                <a16:creationId xmlns:a16="http://schemas.microsoft.com/office/drawing/2014/main" id="{F7E689FC-D256-44FC-A4A3-A5B77BB9C1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b="1"/>
              <a:t>2</a:t>
            </a:r>
            <a:r>
              <a:rPr lang="en-GB" altLang="en-US"/>
              <a:t>	The smallest particle of water with the formula H</a:t>
            </a:r>
            <a:r>
              <a:rPr lang="en-GB" altLang="en-US" baseline="-25000"/>
              <a:t>2</a:t>
            </a:r>
            <a:r>
              <a:rPr lang="en-GB" altLang="en-US"/>
              <a:t>O is called: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/>
              <a:t>	A</a:t>
            </a:r>
            <a:r>
              <a:rPr lang="en-GB" altLang="en-US"/>
              <a:t>	an ion.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/>
              <a:t>	B</a:t>
            </a:r>
            <a:r>
              <a:rPr lang="en-GB" altLang="en-US"/>
              <a:t>	a molecule.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/>
              <a:t>	C</a:t>
            </a:r>
            <a:r>
              <a:rPr lang="en-GB" altLang="en-US"/>
              <a:t>	an element.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/>
              <a:t>	D</a:t>
            </a:r>
            <a:r>
              <a:rPr lang="en-GB" altLang="en-US"/>
              <a:t>	an atom.</a:t>
            </a:r>
          </a:p>
        </p:txBody>
      </p:sp>
      <p:sp>
        <p:nvSpPr>
          <p:cNvPr id="8195" name="Oval 2">
            <a:extLst>
              <a:ext uri="{FF2B5EF4-FFF2-40B4-BE49-F238E27FC236}">
                <a16:creationId xmlns:a16="http://schemas.microsoft.com/office/drawing/2014/main" id="{5A705A29-35EB-4B7F-9D4A-A0C0C81D7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901D291B-CBB8-47BC-B016-8245983B8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b="1"/>
              <a:t>2</a:t>
            </a:r>
            <a:r>
              <a:rPr lang="en-GB" altLang="en-US"/>
              <a:t>	The smallest particle of water with the formula H</a:t>
            </a:r>
            <a:r>
              <a:rPr lang="en-GB" altLang="en-US" baseline="-25000"/>
              <a:t>2</a:t>
            </a:r>
            <a:r>
              <a:rPr lang="en-GB" altLang="en-US"/>
              <a:t>O is called: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/>
              <a:t>	A</a:t>
            </a:r>
            <a:r>
              <a:rPr lang="en-GB" altLang="en-US"/>
              <a:t>	an ion.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>
                <a:solidFill>
                  <a:srgbClr val="6600CC"/>
                </a:solidFill>
              </a:rPr>
              <a:t>	B</a:t>
            </a:r>
            <a:r>
              <a:rPr lang="en-GB" altLang="en-US">
                <a:solidFill>
                  <a:srgbClr val="6600CC"/>
                </a:solidFill>
              </a:rPr>
              <a:t>	a molecule.</a:t>
            </a:r>
            <a:endParaRPr lang="en-GB" altLang="en-US" b="1">
              <a:solidFill>
                <a:srgbClr val="6600CC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b="1"/>
              <a:t>	C</a:t>
            </a:r>
            <a:r>
              <a:rPr lang="en-GB" altLang="en-US"/>
              <a:t>	an element.</a:t>
            </a:r>
            <a:endParaRPr lang="en-GB" altLang="en-US" b="1"/>
          </a:p>
          <a:p>
            <a:pPr eaLnBrk="1" hangingPunct="1">
              <a:buFontTx/>
              <a:buNone/>
            </a:pPr>
            <a:r>
              <a:rPr lang="en-GB" altLang="en-US" b="1"/>
              <a:t>	D</a:t>
            </a:r>
            <a:r>
              <a:rPr lang="en-GB" altLang="en-US"/>
              <a:t>	an atom.</a:t>
            </a:r>
          </a:p>
        </p:txBody>
      </p:sp>
      <p:sp>
        <p:nvSpPr>
          <p:cNvPr id="10243" name="Oval 2">
            <a:extLst>
              <a:ext uri="{FF2B5EF4-FFF2-40B4-BE49-F238E27FC236}">
                <a16:creationId xmlns:a16="http://schemas.microsoft.com/office/drawing/2014/main" id="{7A327549-8F0A-4EF5-B870-9D56E822F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6" name="Rectangle 8">
            <a:extLst>
              <a:ext uri="{FF2B5EF4-FFF2-40B4-BE49-F238E27FC236}">
                <a16:creationId xmlns:a16="http://schemas.microsoft.com/office/drawing/2014/main" id="{D121D9F8-17F9-4E91-B248-DBE24E738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800" b="1"/>
              <a:t>3</a:t>
            </a:r>
            <a:r>
              <a:rPr lang="en-GB" altLang="en-US" sz="2800"/>
              <a:t>	The formula for sulphur dioxide is SO</a:t>
            </a:r>
            <a:r>
              <a:rPr lang="en-GB" altLang="en-US" sz="2800" baseline="-25000"/>
              <a:t>2</a:t>
            </a:r>
            <a:r>
              <a:rPr lang="en-GB" altLang="en-US" sz="2800"/>
              <a:t>. Sulphur dioxide contains: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sz="2800" b="1"/>
              <a:t>	A</a:t>
            </a:r>
            <a:r>
              <a:rPr lang="en-GB" altLang="en-US" sz="2800"/>
              <a:t>	one atom of sulphur and one atom of 	oxygen.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sz="2800" b="1"/>
              <a:t>	B</a:t>
            </a:r>
            <a:r>
              <a:rPr lang="en-GB" altLang="en-US" sz="2800"/>
              <a:t>	two atoms of sulphur and two atoms of 	oxygen.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sz="2800" b="1"/>
              <a:t>	C</a:t>
            </a:r>
            <a:r>
              <a:rPr lang="en-GB" altLang="en-US" sz="2800"/>
              <a:t>	one atom of sulphur and two atoms of 	oxygen.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sz="2800" b="1"/>
              <a:t>	D</a:t>
            </a:r>
            <a:r>
              <a:rPr lang="en-GB" altLang="en-US" sz="2800"/>
              <a:t>	two atoms of sulphur and one atom of 	oxygen.</a:t>
            </a:r>
          </a:p>
        </p:txBody>
      </p:sp>
      <p:sp>
        <p:nvSpPr>
          <p:cNvPr id="12291" name="Oval 2">
            <a:extLst>
              <a:ext uri="{FF2B5EF4-FFF2-40B4-BE49-F238E27FC236}">
                <a16:creationId xmlns:a16="http://schemas.microsoft.com/office/drawing/2014/main" id="{8A0CA56C-0412-4CE5-934F-ECABB52D5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653C80BA-FDAE-416B-A28C-4B4EAE981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800" b="1"/>
              <a:t>3</a:t>
            </a:r>
            <a:r>
              <a:rPr lang="en-GB" altLang="en-US" sz="2800"/>
              <a:t>	The formula for sulphur dioxide is SO</a:t>
            </a:r>
            <a:r>
              <a:rPr lang="en-GB" altLang="en-US" sz="2800" baseline="-25000"/>
              <a:t>2</a:t>
            </a:r>
            <a:r>
              <a:rPr lang="en-GB" altLang="en-US" sz="2800"/>
              <a:t>. Sulphur dioxide contains: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sz="2800" b="1"/>
              <a:t>	A</a:t>
            </a:r>
            <a:r>
              <a:rPr lang="en-GB" altLang="en-US" sz="2800"/>
              <a:t>	one atom of sulphur and one atom of 	oxygen.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sz="2800" b="1"/>
              <a:t>	B</a:t>
            </a:r>
            <a:r>
              <a:rPr lang="en-GB" altLang="en-US" sz="2800"/>
              <a:t>	two atoms of sulphur and two atoms of 	oxygen.</a:t>
            </a:r>
            <a:endParaRPr lang="en-GB" altLang="en-US" sz="2800" b="1"/>
          </a:p>
          <a:p>
            <a:pPr eaLnBrk="1" hangingPunct="1">
              <a:buFontTx/>
              <a:buNone/>
            </a:pPr>
            <a:r>
              <a:rPr lang="en-GB" altLang="en-US" b="1">
                <a:solidFill>
                  <a:srgbClr val="6600CC"/>
                </a:solidFill>
              </a:rPr>
              <a:t>	</a:t>
            </a:r>
            <a:r>
              <a:rPr lang="en-GB" altLang="en-US" sz="2800" b="1">
                <a:solidFill>
                  <a:srgbClr val="6600CC"/>
                </a:solidFill>
              </a:rPr>
              <a:t>C</a:t>
            </a:r>
            <a:r>
              <a:rPr lang="en-GB" altLang="en-US" sz="2800">
                <a:solidFill>
                  <a:srgbClr val="6600CC"/>
                </a:solidFill>
              </a:rPr>
              <a:t>	one atom of sulphur and two atoms of 	oxygen.</a:t>
            </a:r>
            <a:endParaRPr lang="en-GB" altLang="en-US" sz="2800" b="1">
              <a:solidFill>
                <a:srgbClr val="6600CC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2800" b="1">
                <a:solidFill>
                  <a:srgbClr val="6600CC"/>
                </a:solidFill>
              </a:rPr>
              <a:t>	</a:t>
            </a:r>
            <a:r>
              <a:rPr lang="en-GB" altLang="en-US" sz="2800" b="1"/>
              <a:t>D</a:t>
            </a:r>
            <a:r>
              <a:rPr lang="en-GB" altLang="en-US" sz="2800"/>
              <a:t>	two atoms of sulphur and one atom of 	oxygen.</a:t>
            </a:r>
          </a:p>
        </p:txBody>
      </p:sp>
      <p:sp>
        <p:nvSpPr>
          <p:cNvPr id="14339" name="Oval 2">
            <a:extLst>
              <a:ext uri="{FF2B5EF4-FFF2-40B4-BE49-F238E27FC236}">
                <a16:creationId xmlns:a16="http://schemas.microsoft.com/office/drawing/2014/main" id="{549AF63F-A2E6-4A74-AB97-9AC240412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8" name="Rectangle 8">
            <a:extLst>
              <a:ext uri="{FF2B5EF4-FFF2-40B4-BE49-F238E27FC236}">
                <a16:creationId xmlns:a16="http://schemas.microsoft.com/office/drawing/2014/main" id="{19F066CE-FC4C-46A3-A174-0E10D3118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4</a:t>
            </a:r>
            <a:r>
              <a:rPr lang="en-GB" altLang="en-US"/>
              <a:t>	The formula of ammonia is NH</a:t>
            </a:r>
            <a:r>
              <a:rPr lang="en-GB" altLang="en-US" baseline="-25000"/>
              <a:t>3</a:t>
            </a:r>
            <a:r>
              <a:rPr lang="en-GB" altLang="en-US"/>
              <a:t>. Which statement is true?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A</a:t>
            </a:r>
            <a:r>
              <a:rPr lang="en-GB" altLang="en-US"/>
              <a:t>	An atom of ammonia contains 4 	molecules.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B</a:t>
            </a:r>
            <a:r>
              <a:rPr lang="en-GB" altLang="en-US"/>
              <a:t>	An atom of ammonia contains two 	different elements.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C</a:t>
            </a:r>
            <a:r>
              <a:rPr lang="en-GB" altLang="en-US"/>
              <a:t>	A molecule of ammonia contains 4 	atoms.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D</a:t>
            </a:r>
            <a:r>
              <a:rPr lang="en-GB" altLang="en-US"/>
              <a:t>	A molecule of ammonia contains 4 	different elements.</a:t>
            </a:r>
            <a:endParaRPr lang="en-US" altLang="en-US"/>
          </a:p>
        </p:txBody>
      </p:sp>
      <p:sp>
        <p:nvSpPr>
          <p:cNvPr id="16387" name="Oval 2">
            <a:extLst>
              <a:ext uri="{FF2B5EF4-FFF2-40B4-BE49-F238E27FC236}">
                <a16:creationId xmlns:a16="http://schemas.microsoft.com/office/drawing/2014/main" id="{BB78380F-599B-4556-8E93-EC438D0E2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>
            <a:extLst>
              <a:ext uri="{FF2B5EF4-FFF2-40B4-BE49-F238E27FC236}">
                <a16:creationId xmlns:a16="http://schemas.microsoft.com/office/drawing/2014/main" id="{90F3205F-E67B-46D6-A7DC-0D7074B7EF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b="1"/>
              <a:t>4</a:t>
            </a:r>
            <a:r>
              <a:rPr lang="en-GB" altLang="en-US"/>
              <a:t>	The formula of ammonia is NH</a:t>
            </a:r>
            <a:r>
              <a:rPr lang="en-GB" altLang="en-US" baseline="-25000"/>
              <a:t>3</a:t>
            </a:r>
            <a:r>
              <a:rPr lang="en-GB" altLang="en-US"/>
              <a:t>. Which statement is true?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A</a:t>
            </a:r>
            <a:r>
              <a:rPr lang="en-GB" altLang="en-US"/>
              <a:t>	An atom of ammonia contains 4 	molecules.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B</a:t>
            </a:r>
            <a:r>
              <a:rPr lang="en-GB" altLang="en-US"/>
              <a:t>	An atom of ammonia contains two 	different elements.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>
                <a:solidFill>
                  <a:srgbClr val="6600CC"/>
                </a:solidFill>
              </a:rPr>
              <a:t>	</a:t>
            </a:r>
            <a:r>
              <a:rPr lang="en-GB" altLang="en-US" b="1">
                <a:solidFill>
                  <a:srgbClr val="6600CC"/>
                </a:solidFill>
              </a:rPr>
              <a:t>C</a:t>
            </a:r>
            <a:r>
              <a:rPr lang="en-GB" altLang="en-US">
                <a:solidFill>
                  <a:srgbClr val="6600CC"/>
                </a:solidFill>
              </a:rPr>
              <a:t>	A molecule of ammonia contains 4 	atoms.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 b="1"/>
              <a:t>D</a:t>
            </a:r>
            <a:r>
              <a:rPr lang="en-GB" altLang="en-US"/>
              <a:t>	A molecule of ammonia contains 4 	different elements.</a:t>
            </a:r>
            <a:endParaRPr lang="en-US" altLang="en-US"/>
          </a:p>
        </p:txBody>
      </p:sp>
      <p:sp>
        <p:nvSpPr>
          <p:cNvPr id="18435" name="Oval 2">
            <a:extLst>
              <a:ext uri="{FF2B5EF4-FFF2-40B4-BE49-F238E27FC236}">
                <a16:creationId xmlns:a16="http://schemas.microsoft.com/office/drawing/2014/main" id="{D1E5132F-B6C1-430F-90AA-BA0AEC126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3078">
            <a:extLst>
              <a:ext uri="{FF2B5EF4-FFF2-40B4-BE49-F238E27FC236}">
                <a16:creationId xmlns:a16="http://schemas.microsoft.com/office/drawing/2014/main" id="{9C4C2573-AA25-491D-B6D4-2F772C945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5</a:t>
            </a:r>
            <a:r>
              <a:rPr lang="en-GB" altLang="en-US" dirty="0"/>
              <a:t>	The name of the compound that you get when magnesium burns in oxygen is: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magnesium oxide.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sodium chloride.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C</a:t>
            </a:r>
            <a:r>
              <a:rPr lang="en-GB" altLang="en-US" dirty="0"/>
              <a:t>	magnesium chloride.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sulphuric acid.</a:t>
            </a:r>
            <a:endParaRPr lang="en-US" alt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D456CD7-E349-4FBC-A2E9-8FC82FA0B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88913"/>
            <a:ext cx="793750" cy="2873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1343</TotalTime>
  <Words>742</Words>
  <Application>Microsoft Office PowerPoint</Application>
  <PresentationFormat>On-screen Show (4:3)</PresentationFormat>
  <Paragraphs>96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Times New Roman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8Ed Quick Quiz</dc:title>
  <dc:creator>Pearson Education</dc:creator>
  <cp:lastModifiedBy>Lesley Wood</cp:lastModifiedBy>
  <cp:revision>102</cp:revision>
  <dcterms:created xsi:type="dcterms:W3CDTF">2003-07-11T12:20:36Z</dcterms:created>
  <dcterms:modified xsi:type="dcterms:W3CDTF">2021-05-19T09:35:18Z</dcterms:modified>
</cp:coreProperties>
</file>