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84" r:id="rId5"/>
    <p:sldId id="285" r:id="rId6"/>
    <p:sldId id="286" r:id="rId7"/>
    <p:sldId id="287" r:id="rId8"/>
    <p:sldId id="288" r:id="rId9"/>
    <p:sldId id="289" r:id="rId10"/>
    <p:sldId id="274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76" r:id="rId21"/>
    <p:sldId id="277" r:id="rId22"/>
    <p:sldId id="299" r:id="rId23"/>
    <p:sldId id="300" r:id="rId24"/>
    <p:sldId id="278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25" r:id="rId34"/>
    <p:sldId id="280" r:id="rId35"/>
    <p:sldId id="281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282" r:id="rId47"/>
    <p:sldId id="319" r:id="rId48"/>
    <p:sldId id="320" r:id="rId49"/>
    <p:sldId id="321" r:id="rId50"/>
    <p:sldId id="322" r:id="rId51"/>
    <p:sldId id="323" r:id="rId52"/>
    <p:sldId id="324" r:id="rId5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7" autoAdjust="0"/>
  </p:normalViewPr>
  <p:slideViewPr>
    <p:cSldViewPr snapToGrid="0">
      <p:cViewPr varScale="1">
        <p:scale>
          <a:sx n="108" d="100"/>
          <a:sy n="108" d="100"/>
        </p:scale>
        <p:origin x="17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degboro" userId="90bcecd6-7ab1-4c6f-a615-f9f0ff8c35e1" providerId="ADAL" clId="{2491829A-CC77-4CD8-BB6A-4021EE22492B}"/>
    <pc:docChg chg="custSel modSld">
      <pc:chgData name="Charles Adegboro" userId="90bcecd6-7ab1-4c6f-a615-f9f0ff8c35e1" providerId="ADAL" clId="{2491829A-CC77-4CD8-BB6A-4021EE22492B}" dt="2022-01-21T11:38:29.520" v="2" actId="478"/>
      <pc:docMkLst>
        <pc:docMk/>
      </pc:docMkLst>
      <pc:sldChg chg="addSp delSp modSp">
        <pc:chgData name="Charles Adegboro" userId="90bcecd6-7ab1-4c6f-a615-f9f0ff8c35e1" providerId="ADAL" clId="{2491829A-CC77-4CD8-BB6A-4021EE22492B}" dt="2022-01-21T11:38:29.520" v="2" actId="478"/>
        <pc:sldMkLst>
          <pc:docMk/>
          <pc:sldMk cId="1400256465" sldId="322"/>
        </pc:sldMkLst>
        <pc:spChg chg="add del mod">
          <ac:chgData name="Charles Adegboro" userId="90bcecd6-7ab1-4c6f-a615-f9f0ff8c35e1" providerId="ADAL" clId="{2491829A-CC77-4CD8-BB6A-4021EE22492B}" dt="2022-01-21T11:38:29.520" v="2" actId="478"/>
          <ac:spMkLst>
            <pc:docMk/>
            <pc:sldMk cId="1400256465" sldId="322"/>
            <ac:spMk id="2" creationId="{D41C9975-1260-41F5-A6FB-28319D55BF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10.png"/><Relationship Id="rId7" Type="http://schemas.openxmlformats.org/officeDocument/2006/relationships/image" Target="../media/image15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5" Type="http://schemas.openxmlformats.org/officeDocument/2006/relationships/image" Target="../media/image28.png"/><Relationship Id="rId10" Type="http://schemas.openxmlformats.org/officeDocument/2006/relationships/image" Target="../media/image220.png"/><Relationship Id="rId9" Type="http://schemas.openxmlformats.org/officeDocument/2006/relationships/image" Target="../media/image219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0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10" Type="http://schemas.openxmlformats.org/officeDocument/2006/relationships/image" Target="../media/image232.png"/><Relationship Id="rId4" Type="http://schemas.openxmlformats.org/officeDocument/2006/relationships/image" Target="../media/image31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15" Type="http://schemas.openxmlformats.org/officeDocument/2006/relationships/image" Target="../media/image29.png"/><Relationship Id="rId10" Type="http://schemas.openxmlformats.org/officeDocument/2006/relationships/image" Target="../media/image241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1.png"/><Relationship Id="rId7" Type="http://schemas.openxmlformats.org/officeDocument/2006/relationships/image" Target="../media/image7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4.png"/><Relationship Id="rId5" Type="http://schemas.openxmlformats.org/officeDocument/2006/relationships/image" Target="../media/image70.png"/><Relationship Id="rId10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30.png"/><Relationship Id="rId5" Type="http://schemas.openxmlformats.org/officeDocument/2006/relationships/image" Target="../media/image117.png"/><Relationship Id="rId10" Type="http://schemas.openxmlformats.org/officeDocument/2006/relationships/image" Target="../media/image129.png"/><Relationship Id="rId4" Type="http://schemas.openxmlformats.org/officeDocument/2006/relationships/image" Target="../media/image116.png"/><Relationship Id="rId9" Type="http://schemas.openxmlformats.org/officeDocument/2006/relationships/image" Target="../media/image1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31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Relationship Id="rId14" Type="http://schemas.openxmlformats.org/officeDocument/2006/relationships/image" Target="../media/image13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17" Type="http://schemas.openxmlformats.org/officeDocument/2006/relationships/image" Target="../media/image131.png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4" Type="http://schemas.openxmlformats.org/officeDocument/2006/relationships/image" Target="../media/image32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3.png"/><Relationship Id="rId7" Type="http://schemas.openxmlformats.org/officeDocument/2006/relationships/image" Target="../media/image16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93.png"/><Relationship Id="rId4" Type="http://schemas.openxmlformats.org/officeDocument/2006/relationships/image" Target="../media/image144.png"/><Relationship Id="rId9" Type="http://schemas.openxmlformats.org/officeDocument/2006/relationships/image" Target="../media/image1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375314" y="2526671"/>
            <a:ext cx="8464112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Linear Transformations</a:t>
            </a:r>
            <a:endParaRPr lang="ja-JP" altLang="en-US" sz="96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7B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0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are going to look at how to represent reflections, rotations and enlargements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Translations are not linear transformations (as the origin would move), so these will not be covered here!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decide what transformation a matrix performs, you should consider its effect on two simple vectors (you can also think of them as coordinates)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1371602"/>
            <a:ext cx="0" cy="27431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629400" y="1485901"/>
            <a:ext cx="0" cy="26669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29400" y="2286000"/>
            <a:ext cx="853" cy="53340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924818" y="2561089"/>
            <a:ext cx="853" cy="5334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5259" y="285507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6732" y="213211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0325" y="4167117"/>
            <a:ext cx="466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As a Matrix we could represent these coordinates as: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6824" y="4478306"/>
                <a:ext cx="89351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24" y="4478306"/>
                <a:ext cx="893513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>
            <a:extLst>
              <a:ext uri="{FF2B5EF4-FFF2-40B4-BE49-F238E27FC236}">
                <a16:creationId xmlns:a16="http://schemas.microsoft.com/office/drawing/2014/main" id="{63CC56C5-F8EC-4442-AF26-96B2BA2E1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id="{852017FB-23B1-44F9-83B7-781956A3D879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 new coordinates will be (3,0) and (0,3)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1371602"/>
            <a:ext cx="0" cy="31241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114" y="313220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2285" y="238047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88163" y="2759530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63" y="2759530"/>
                <a:ext cx="1046328" cy="554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4953" y="2420063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001000" y="2896823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838212" y="313229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(3,0)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4915" y="15957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(0,3)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47583" y="1635322"/>
            <a:ext cx="175859" cy="228600"/>
            <a:chOff x="6629400" y="4876800"/>
            <a:chExt cx="175859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02493" y="4648200"/>
            <a:ext cx="425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The coordinates have stretched outwards…</a:t>
            </a:r>
          </a:p>
          <a:p>
            <a:endParaRPr 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matrix is an </a:t>
            </a:r>
            <a:r>
              <a:rPr lang="en-US" sz="16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enlargement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of scale factor 3,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(0,0)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632882" y="1749621"/>
            <a:ext cx="2" cy="122616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9400" y="3008966"/>
            <a:ext cx="1459529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632880" y="247330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29398" y="3001790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>
            <a:extLst>
              <a:ext uri="{FF2B5EF4-FFF2-40B4-BE49-F238E27FC236}">
                <a16:creationId xmlns:a16="http://schemas.microsoft.com/office/drawing/2014/main" id="{6B654E5A-F6CD-480D-9E61-F5530F2C5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2" name="テキスト ボックス 3">
            <a:extLst>
              <a:ext uri="{FF2B5EF4-FFF2-40B4-BE49-F238E27FC236}">
                <a16:creationId xmlns:a16="http://schemas.microsoft.com/office/drawing/2014/main" id="{FE00EDDE-C0E1-4AB8-8ABE-8E146CC79EF4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 new coordinates will be (-1,0) and (0,-1)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114" y="313220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8802" y="244088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44621" y="2855324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21" y="2855324"/>
                <a:ext cx="1046328" cy="554254"/>
              </a:xfrm>
              <a:prstGeom prst="rect">
                <a:avLst/>
              </a:prstGeom>
              <a:blipFill>
                <a:blip r:embed="rId2"/>
                <a:stretch>
                  <a:fillRect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59277" y="2894666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240729" y="26355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4300" y="32465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(0,-1)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41469" y="3286092"/>
            <a:ext cx="175859" cy="228600"/>
            <a:chOff x="6629400" y="4876800"/>
            <a:chExt cx="175859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458797" y="4642513"/>
            <a:ext cx="4259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Be careful!</a:t>
            </a: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is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 reflection in y = x as the coordinates would not match up…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Both have moved 180˚ round the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transformation is therefore a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rotation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of 180˚ around (0,0)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83778" y="12954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60576" y="9876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 rot="5400000">
            <a:off x="6353930" y="2564565"/>
            <a:ext cx="528654" cy="914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486303" y="2573555"/>
            <a:ext cx="462049" cy="826837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632880" y="2478323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29398" y="3006811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618256" y="301226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156207" y="3007948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5901DF4F-8110-4BAB-90F9-DF733936E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2" name="テキスト ボックス 3">
            <a:extLst>
              <a:ext uri="{FF2B5EF4-FFF2-40B4-BE49-F238E27FC236}">
                <a16:creationId xmlns:a16="http://schemas.microsoft.com/office/drawing/2014/main" id="{F7A0F83D-6985-4D95-A3E6-00F75FA6840C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  <p:bldP spid="12" grpId="0"/>
      <p:bldP spid="12" grpId="1"/>
      <p:bldP spid="14" grpId="0" animBg="1"/>
      <p:bldP spid="14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 new coordinates will be (0,-1) and (-1,0)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09786" y="2750821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86" y="2750821"/>
                <a:ext cx="1046328" cy="554254"/>
              </a:xfrm>
              <a:prstGeom prst="rect">
                <a:avLst/>
              </a:prstGeom>
              <a:blipFill>
                <a:blip r:embed="rId2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23905" y="312326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4028" y="21447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41469" y="3325681"/>
            <a:ext cx="175859" cy="228600"/>
            <a:chOff x="6629400" y="4876800"/>
            <a:chExt cx="175859" cy="2286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555773" y="352672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(0,-1)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1017" y="271458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059277" y="2894666"/>
            <a:ext cx="175859" cy="228600"/>
            <a:chOff x="6629400" y="4876800"/>
            <a:chExt cx="175859" cy="2286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 flipV="1">
            <a:off x="4983778" y="12954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160576" y="9876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4895847" y="13716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58797" y="4908897"/>
            <a:ext cx="425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 bit like last time, this is not a reflection in y = x as the coordinates do not match up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However, they have been reflected in a different way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transformation is therefore a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reflection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line y = -x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68806" y="45720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-x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6627205" y="248488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29398" y="3005551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H="1" flipV="1">
            <a:off x="6365670" y="2754488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6383374" y="3238913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>
            <a:extLst>
              <a:ext uri="{FF2B5EF4-FFF2-40B4-BE49-F238E27FC236}">
                <a16:creationId xmlns:a16="http://schemas.microsoft.com/office/drawing/2014/main" id="{4EB56983-108A-4789-8AC5-8EAD6F6BE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0EECF3D1-1950-4108-BB83-2A721BE07957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54" grpId="0"/>
      <p:bldP spid="54" grpId="1"/>
      <p:bldP spid="55" grpId="0"/>
      <p:bldP spid="55" grpId="1"/>
      <p:bldP spid="68" grpId="0"/>
      <p:bldP spid="68" grpId="1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0915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quick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‘Reflection in the y-axis’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 reflection in the y-axis will move the (1,0) coordinate across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8781" y="306570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802" y="223024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52734" y="2894666"/>
            <a:ext cx="175859" cy="228600"/>
            <a:chOff x="6629400" y="4876800"/>
            <a:chExt cx="175859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5849" y="4800600"/>
                <a:ext cx="243355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49" y="4800600"/>
                <a:ext cx="243355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7296" y="5500812"/>
                <a:ext cx="217168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6" y="5500812"/>
                <a:ext cx="2171685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253137" y="5150706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59672" y="5023758"/>
            <a:ext cx="238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relevant coordinate in the matrix…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second coordinate hasn’t changed!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1448" y="312326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627207" y="24882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29400" y="3008966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65157" y="3007889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0437" y="655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perform a reflection in the y-axis!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872292" y="6048856"/>
            <a:ext cx="113019" cy="4713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">
            <a:extLst>
              <a:ext uri="{FF2B5EF4-FFF2-40B4-BE49-F238E27FC236}">
                <a16:creationId xmlns:a16="http://schemas.microsoft.com/office/drawing/2014/main" id="{ABD1D7E5-172F-47C1-9214-3EDD4F812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5" name="テキスト ボックス 3">
            <a:extLst>
              <a:ext uri="{FF2B5EF4-FFF2-40B4-BE49-F238E27FC236}">
                <a16:creationId xmlns:a16="http://schemas.microsoft.com/office/drawing/2014/main" id="{7D3CD809-60E3-4630-AEC0-FE35568BECB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25" grpId="0"/>
      <p:bldP spid="26" grpId="0"/>
      <p:bldP spid="27" grpId="0" animBg="1"/>
      <p:bldP spid="28" grpId="0"/>
      <p:bldP spid="29" grpId="0"/>
      <p:bldP spid="29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‘Enlargement,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centre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(0,0), scale factor 2’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An enlargement of scale factor 2 will double the values of the x and y coordinates…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3124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(2,0)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37533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534154" y="2448205"/>
            <a:ext cx="175859" cy="228600"/>
            <a:chOff x="6629400" y="4876800"/>
            <a:chExt cx="175859" cy="228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467600" y="2895600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81800" y="31242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629400" y="2555189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9403" y="301132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9403" y="3007743"/>
            <a:ext cx="926126" cy="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34153" y="1951904"/>
            <a:ext cx="175859" cy="228600"/>
            <a:chOff x="6629400" y="4876800"/>
            <a:chExt cx="175859" cy="228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43600" y="19050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  <a:latin typeface="Comic Sans MS" pitchFamily="66" charset="0"/>
              </a:rPr>
              <a:t>(0,2)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29398" y="2058889"/>
            <a:ext cx="5" cy="94885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5849" y="4800600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49" y="4800600"/>
                <a:ext cx="2433550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27296" y="5500812"/>
                <a:ext cx="199856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6" y="5500812"/>
                <a:ext cx="1998560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253137" y="5150706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743956" y="5156745"/>
            <a:ext cx="238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66158" y="6334780"/>
            <a:ext cx="4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enlarge the shape by a scale factor 2, centre (0,0)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112838" y="5977866"/>
            <a:ext cx="443430" cy="3569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>
            <a:extLst>
              <a:ext uri="{FF2B5EF4-FFF2-40B4-BE49-F238E27FC236}">
                <a16:creationId xmlns:a16="http://schemas.microsoft.com/office/drawing/2014/main" id="{4FEF347D-19D3-47BD-A299-769C5751D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4A85D256-336E-449B-B4B4-B5F81BAB548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9" grpId="0"/>
      <p:bldP spid="19" grpId="1"/>
      <p:bldP spid="26" grpId="0"/>
      <p:bldP spid="26" grpId="1"/>
      <p:bldP spid="30" grpId="0"/>
      <p:bldP spid="31" grpId="0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4196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43815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18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7437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‘Rotation of 45° anticlockwise about (0,0)’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181" y="183307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143" y="2309875"/>
            <a:ext cx="175859" cy="228600"/>
            <a:chOff x="6629400" y="4876800"/>
            <a:chExt cx="175859" cy="228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16818" y="1852781"/>
            <a:ext cx="175859" cy="228600"/>
            <a:chOff x="6629400" y="4876800"/>
            <a:chExt cx="175859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01586" y="253940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8421" y="1930647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56406" y="1930754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5408520" y="19368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2418907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81262" y="2052084"/>
            <a:ext cx="352645" cy="35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33932" y="2066261"/>
            <a:ext cx="352645" cy="35673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01000" y="165690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(?,?)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1656907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(?,?)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5302" y="3530010"/>
            <a:ext cx="475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We will use 2 separate diagrams here…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It is not necessarily as obvious this time as to what the new coordinates are….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Imagine we looked in a bit more detail…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 new red coordinate will still be a distance of 1 from the origin, as there has been no enlargement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19600" y="6400800"/>
            <a:ext cx="1752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19600" y="4648200"/>
            <a:ext cx="0" cy="1752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33237" y="5266661"/>
            <a:ext cx="175859" cy="228600"/>
            <a:chOff x="6629400" y="4876800"/>
            <a:chExt cx="175859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flipV="1">
            <a:off x="5514753" y="5384505"/>
            <a:ext cx="887" cy="1032244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3810000" y="5943600"/>
            <a:ext cx="914400" cy="914400"/>
          </a:xfrm>
          <a:prstGeom prst="arc">
            <a:avLst>
              <a:gd name="adj1" fmla="val 19945892"/>
              <a:gd name="adj2" fmla="val 215744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442637" y="5385391"/>
            <a:ext cx="1082749" cy="1017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33777" y="6404344"/>
            <a:ext cx="1091609" cy="177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10986" y="6140302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anose="030F0702030302020204" pitchFamily="66" charset="0"/>
              </a:rPr>
              <a:t>45°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0475" y="5566144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40866" y="530033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anose="030F0702030302020204" pitchFamily="66" charset="0"/>
              </a:rPr>
              <a:t>Hyp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5000" y="55626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anose="030F0702030302020204" pitchFamily="66" charset="0"/>
              </a:rPr>
              <a:t>Opp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1600" y="651832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mic Sans MS" panose="030F0702030302020204" pitchFamily="66" charset="0"/>
              </a:rPr>
              <a:t>Adj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24600" y="4736805"/>
                <a:ext cx="1683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736805"/>
                <a:ext cx="168347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24600" y="5041605"/>
                <a:ext cx="1541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45×1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41605"/>
                <a:ext cx="154138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50665" y="5270205"/>
                <a:ext cx="702782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5" y="5270205"/>
                <a:ext cx="702782" cy="5373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24600" y="5804994"/>
                <a:ext cx="1679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804994"/>
                <a:ext cx="167956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24600" y="6109794"/>
                <a:ext cx="153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45×1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109794"/>
                <a:ext cx="153747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50665" y="6338394"/>
                <a:ext cx="702782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5" y="6338394"/>
                <a:ext cx="702782" cy="5373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876800" y="6396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√2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864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√2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6400800" y="5791200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2">
            <a:extLst>
              <a:ext uri="{FF2B5EF4-FFF2-40B4-BE49-F238E27FC236}">
                <a16:creationId xmlns:a16="http://schemas.microsoft.com/office/drawing/2014/main" id="{DBE41F28-96C1-4C47-A46B-6C1544D32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69" name="テキスト ボックス 3">
            <a:extLst>
              <a:ext uri="{FF2B5EF4-FFF2-40B4-BE49-F238E27FC236}">
                <a16:creationId xmlns:a16="http://schemas.microsoft.com/office/drawing/2014/main" id="{BF081A1B-724C-4437-9FAD-FB50B29C0D09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5" grpId="0"/>
      <p:bldP spid="35" grpId="1"/>
      <p:bldP spid="36" grpId="0"/>
      <p:bldP spid="36" grpId="1"/>
      <p:bldP spid="50" grpId="0" animBg="1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0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4196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43815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18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7437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     ‘Rotation of 45° anticlockwise about (0,0)’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181" y="183307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143" y="2309875"/>
            <a:ext cx="175859" cy="228600"/>
            <a:chOff x="6629400" y="4876800"/>
            <a:chExt cx="175859" cy="228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16818" y="1852781"/>
            <a:ext cx="175859" cy="228600"/>
            <a:chOff x="6629400" y="4876800"/>
            <a:chExt cx="175859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01586" y="253940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8421" y="1930647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56406" y="1930754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5408520" y="19368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2418907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81262" y="2052084"/>
            <a:ext cx="352645" cy="35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33932" y="2066261"/>
            <a:ext cx="352645" cy="35673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5302" y="3589387"/>
            <a:ext cx="475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Now we can adjust the transformation matrix, based on the new coordinates!</a:t>
            </a: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06419" y="4242460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19" y="4242460"/>
                <a:ext cx="2433550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37866" y="4942672"/>
                <a:ext cx="2250873" cy="114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𝑁𝑒𝑤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6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66" y="4942672"/>
                <a:ext cx="2250873" cy="114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477462" y="4604440"/>
            <a:ext cx="600231" cy="1024463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754526" y="4788609"/>
            <a:ext cx="238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51097" y="6334780"/>
            <a:ext cx="4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rotate the shape 45° anticlockwise about (0,0)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5997039" y="6115792"/>
            <a:ext cx="142287" cy="2196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75EDD65B-C4F1-42CA-98F9-A2824D1B5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A7485E8-168A-4C7D-AA12-90634AB783E1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7" grpId="0"/>
      <p:bldP spid="69" grpId="0"/>
      <p:bldP spid="72" grpId="0" animBg="1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3657600" cy="5257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matrices to represent rotations, reflections and enlargements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As a general rule, the matrix representing a rotation of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anticlockwise about the origin is: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3657600" cy="5257800"/>
              </a:xfrm>
              <a:blipFill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75EDD65B-C4F1-42CA-98F9-A2824D1B5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A7485E8-168A-4C7D-AA12-90634AB783E1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C169338-CB22-4564-817D-CD46E921D584}"/>
                  </a:ext>
                </a:extLst>
              </p:cNvPr>
              <p:cNvSpPr txBox="1"/>
              <p:nvPr/>
            </p:nvSpPr>
            <p:spPr>
              <a:xfrm>
                <a:off x="1510553" y="3240741"/>
                <a:ext cx="1549463" cy="46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C169338-CB22-4564-817D-CD46E921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553" y="3240741"/>
                <a:ext cx="1549463" cy="46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579DA3-5949-4E0A-ADBD-4ACFFBB412FD}"/>
              </a:ext>
            </a:extLst>
          </p:cNvPr>
          <p:cNvSpPr txBox="1"/>
          <p:nvPr/>
        </p:nvSpPr>
        <p:spPr>
          <a:xfrm>
            <a:off x="5020235" y="2393577"/>
            <a:ext cx="32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There are also two definitions you should remember: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b="1" u="sng" dirty="0">
                <a:latin typeface="Comic Sans MS" panose="030F0702030302020204" pitchFamily="66" charset="0"/>
              </a:rPr>
              <a:t>Invariant points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points which map onto themselves under a transformation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US" sz="1400" b="1" u="sng" dirty="0">
                <a:latin typeface="Comic Sans MS" panose="030F0702030302020204" pitchFamily="66" charset="0"/>
                <a:sym typeface="Wingdings" panose="05000000000000000000" pitchFamily="2" charset="2"/>
              </a:rPr>
              <a:t>Invariant lines</a:t>
            </a:r>
          </a:p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These are lines which map onto themselves under a transformation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384" y="1480456"/>
                <a:ext cx="3155063" cy="489421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  <a:r>
                  <a:rPr lang="en-US" sz="1800" dirty="0">
                    <a:latin typeface="Comic Sans MS" panose="030F0702030302020204" pitchFamily="66" charset="0"/>
                  </a:rPr>
                  <a:t> Find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𝑩𝑨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A</a:t>
                </a:r>
                <a:r>
                  <a:rPr lang="en-GB" sz="1800" dirty="0">
                    <a:latin typeface="Comic Sans MS" panose="030F0702030302020204" pitchFamily="66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Comic Sans MS" panose="030F0702030302020204" pitchFamily="66" charset="0"/>
                  </a:rPr>
                  <a:t>	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84" y="1480456"/>
                <a:ext cx="3155063" cy="4894217"/>
              </a:xfrm>
              <a:blipFill>
                <a:blip r:embed="rId2"/>
                <a:stretch>
                  <a:fillRect l="-2317" t="-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38129700-0928-462D-8787-6CC40F0111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9384" y="1444598"/>
                <a:ext cx="3827416" cy="48942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A matrix</a:t>
                </a:r>
                <a:r>
                  <a:rPr lang="en-US" sz="18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GB" sz="1800" dirty="0">
                    <a:latin typeface="Comic Sans MS" panose="030F0702030302020204" pitchFamily="66" charset="0"/>
                  </a:rPr>
                  <a:t>Use your calculator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38129700-0928-462D-8787-6CC40F01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84" y="1444598"/>
                <a:ext cx="3827416" cy="4894217"/>
              </a:xfrm>
              <a:prstGeom prst="rect">
                <a:avLst/>
              </a:prstGeom>
              <a:blipFill>
                <a:blip r:embed="rId3"/>
                <a:stretch>
                  <a:fillRect l="-1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B7B0C5C-FAA7-4089-9676-A3CBE4D116BF}"/>
                  </a:ext>
                </a:extLst>
              </p:cNvPr>
              <p:cNvSpPr txBox="1"/>
              <p:nvPr/>
            </p:nvSpPr>
            <p:spPr>
              <a:xfrm>
                <a:off x="824754" y="2653552"/>
                <a:ext cx="89351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B7B0C5C-FAA7-4089-9676-A3CBE4D1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4" y="2653552"/>
                <a:ext cx="893513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BCD809-64F0-44A1-A9E8-FDFB78B7C649}"/>
                  </a:ext>
                </a:extLst>
              </p:cNvPr>
              <p:cNvSpPr txBox="1"/>
              <p:nvPr/>
            </p:nvSpPr>
            <p:spPr>
              <a:xfrm>
                <a:off x="1775012" y="2653552"/>
                <a:ext cx="123976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0BCD809-64F0-44A1-A9E8-FDFB78B7C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012" y="2653552"/>
                <a:ext cx="1239763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7865A4-2D3E-489E-94F1-B452E266A5FA}"/>
                  </a:ext>
                </a:extLst>
              </p:cNvPr>
              <p:cNvSpPr txBox="1"/>
              <p:nvPr/>
            </p:nvSpPr>
            <p:spPr>
              <a:xfrm>
                <a:off x="2223248" y="4159623"/>
                <a:ext cx="667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87865A4-2D3E-489E-94F1-B452E266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48" y="4159623"/>
                <a:ext cx="6671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2F9921-7119-4A8F-9E72-85005455213C}"/>
                  </a:ext>
                </a:extLst>
              </p:cNvPr>
              <p:cNvSpPr txBox="1"/>
              <p:nvPr/>
            </p:nvSpPr>
            <p:spPr>
              <a:xfrm>
                <a:off x="1290918" y="5020234"/>
                <a:ext cx="174631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12F9921-7119-4A8F-9E72-850054552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5020234"/>
                <a:ext cx="1746312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72A536-41BD-4C86-A0DF-251D9FE6A75E}"/>
                  </a:ext>
                </a:extLst>
              </p:cNvPr>
              <p:cNvSpPr txBox="1"/>
              <p:nvPr/>
            </p:nvSpPr>
            <p:spPr>
              <a:xfrm>
                <a:off x="5827059" y="2680445"/>
                <a:ext cx="2165786" cy="8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772A536-41BD-4C86-A0DF-251D9FE6A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59" y="2680445"/>
                <a:ext cx="2165786" cy="828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7C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4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recognize enlargements and stretches using matrices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image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of the triangle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with vertices (1,1), (1,2) and (2,2) under the transformation represented by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on the same set of coordinate axes.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Describe geometrically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buFontTx/>
                  <a:buNone/>
                  <a:defRPr/>
                </a:pP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30191" y="2063931"/>
                <a:ext cx="1778372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91" y="2063931"/>
                <a:ext cx="1778372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260" y="2791096"/>
                <a:ext cx="132119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260" y="2791096"/>
                <a:ext cx="1321195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71405" y="1532709"/>
                <a:ext cx="47852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the matrix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the set of coordinates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5" y="1532709"/>
                <a:ext cx="4785284" cy="338554"/>
              </a:xfrm>
              <a:prstGeom prst="rect">
                <a:avLst/>
              </a:prstGeom>
              <a:blipFill>
                <a:blip r:embed="rId5"/>
                <a:stretch>
                  <a:fillRect l="-63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4145" y="3413760"/>
            <a:ext cx="5089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new coordinates will be at (3,2), (3,4) and (6,4)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59829" y="3788227"/>
            <a:ext cx="2886892" cy="2786743"/>
            <a:chOff x="762000" y="3048000"/>
            <a:chExt cx="3505200" cy="3200400"/>
          </a:xfrm>
        </p:grpSpPr>
        <p:pic>
          <p:nvPicPr>
            <p:cNvPr id="10" name="Picture 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677734" y="4725202"/>
              <a:ext cx="32348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2278" y="4728652"/>
              <a:ext cx="39160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-5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4972" y="3300869"/>
              <a:ext cx="32348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9779" y="5825789"/>
              <a:ext cx="391601" cy="2916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latin typeface="Comic Sans MS" panose="030F0702030302020204" pitchFamily="66" charset="0"/>
                </a:rPr>
                <a:t>-5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13626" y="4934315"/>
            <a:ext cx="152400" cy="152400"/>
            <a:chOff x="7772400" y="1447800"/>
            <a:chExt cx="152400" cy="152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183173" y="4684041"/>
            <a:ext cx="152400" cy="152400"/>
            <a:chOff x="7772400" y="1447800"/>
            <a:chExt cx="152400" cy="1524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713237" y="4710492"/>
            <a:ext cx="152400" cy="152400"/>
            <a:chOff x="7772400" y="1447800"/>
            <a:chExt cx="152400" cy="152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943884" y="4712766"/>
            <a:ext cx="152400" cy="152400"/>
            <a:chOff x="7772400" y="1447800"/>
            <a:chExt cx="152400" cy="152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Triangle 3"/>
          <p:cNvSpPr/>
          <p:nvPr/>
        </p:nvSpPr>
        <p:spPr>
          <a:xfrm rot="5400000">
            <a:off x="6801394" y="4781006"/>
            <a:ext cx="217715" cy="235131"/>
          </a:xfrm>
          <a:prstGeom prst="rt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7187527" y="4252967"/>
            <a:ext cx="152400" cy="152400"/>
            <a:chOff x="7772400" y="1447800"/>
            <a:chExt cx="152400" cy="1524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845024" y="4248613"/>
            <a:ext cx="152400" cy="152400"/>
            <a:chOff x="7772400" y="1447800"/>
            <a:chExt cx="152400" cy="1524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Triangle 34"/>
          <p:cNvSpPr/>
          <p:nvPr/>
        </p:nvSpPr>
        <p:spPr>
          <a:xfrm rot="5400000">
            <a:off x="7363003" y="4236629"/>
            <a:ext cx="405129" cy="631371"/>
          </a:xfrm>
          <a:prstGeom prst="rtTriangl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05303" y="4511040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303" y="4511040"/>
                <a:ext cx="33611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76904" y="4341222"/>
                <a:ext cx="3908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14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04" y="4341222"/>
                <a:ext cx="39087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9193" y="5467293"/>
            <a:ext cx="3195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triangle has been stretched by a factor of 3 parallel to the x-axis and a factor of 2 parallel to the y-axis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  <p:bldP spid="4" grpId="0" animBg="1"/>
      <p:bldP spid="35" grpId="0" animBg="1"/>
      <p:bldP spid="5" grpId="0"/>
      <p:bldP spid="37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recognize enlargements and stretches using matrices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stretch of scale factor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parallel to the x-axis and a factor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parallel to the y-axis.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Note that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then the transformation is an enlargement with scale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525963"/>
              </a:xfrm>
              <a:blipFill>
                <a:blip r:embed="rId2"/>
                <a:stretch>
                  <a:fillRect t="-809" r="-1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5915" y="1610663"/>
            <a:ext cx="42059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For any of these stretches, the x and y-axes are invariant lines and the origin is an invariant point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a stretch parallel to the x-axis only, points on the y-axis are invariant points, and any line parallel to the x-axis is an invariant line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a stretch parallel to the y-axis only, points on the x-axis are invariant points, and any line parallel to the y-axis is an invariant line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It is important to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realise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that if the stretch is in both directions, then although the x and y-axes are invariant lines, the individual points on the lines are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888468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recognize enlargements and stretches using matrices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linear transformation is represented by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scale factor for the change in area.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determinant is negative, it means that the shape has been reflected</a:t>
                </a:r>
              </a:p>
              <a:p>
                <a:pPr marL="0" indent="0" algn="ctr">
                  <a:buNone/>
                </a:pPr>
                <a:endParaRPr lang="en-US" sz="5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Describe fully the transformation represented by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 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has vertices at (1,0), (4,0) and (4,2). Find the area of the triangle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Triangle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transformed by using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Find the area of the image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581400" cy="4888468"/>
              </a:xfrm>
              <a:blipFill>
                <a:blip r:embed="rId2"/>
                <a:stretch>
                  <a:fillRect t="-499" r="-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3329" y="1542643"/>
            <a:ext cx="4312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a) The transformation will be a stretch parallel to the x axis with scale factor 2, and a stretch parallel to the y-axis with scale factor 4.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54386" y="3850291"/>
            <a:ext cx="152400" cy="152400"/>
            <a:chOff x="7772400" y="1447800"/>
            <a:chExt cx="152400" cy="152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201337" y="3214034"/>
            <a:ext cx="152400" cy="152400"/>
            <a:chOff x="7772400" y="1447800"/>
            <a:chExt cx="152400" cy="152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201337" y="3850291"/>
            <a:ext cx="152400" cy="152400"/>
            <a:chOff x="7772400" y="1447800"/>
            <a:chExt cx="152400" cy="152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Triangle 15"/>
          <p:cNvSpPr/>
          <p:nvPr/>
        </p:nvSpPr>
        <p:spPr>
          <a:xfrm rot="16200000">
            <a:off x="6433879" y="3095586"/>
            <a:ext cx="641905" cy="1045409"/>
          </a:xfrm>
          <a:prstGeom prst="rtTriangl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3669" y="4002691"/>
                <a:ext cx="653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69" y="4002691"/>
                <a:ext cx="653833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203329" y="2900930"/>
            <a:ext cx="181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b) A sketch helps!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0620" y="4005245"/>
                <a:ext cx="653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20" y="4005245"/>
                <a:ext cx="653833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50619" y="2879732"/>
                <a:ext cx="6538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619" y="2879732"/>
                <a:ext cx="653833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87990" y="3906664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990" y="3906664"/>
                <a:ext cx="33214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72310" y="3449737"/>
                <a:ext cx="332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10" y="3449737"/>
                <a:ext cx="33214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03329" y="4425450"/>
            <a:ext cx="3733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area is 3 square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3329" y="5288767"/>
                <a:ext cx="15021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29" y="5288767"/>
                <a:ext cx="1502178" cy="307777"/>
              </a:xfrm>
              <a:prstGeom prst="rect">
                <a:avLst/>
              </a:prstGeom>
              <a:blipFill>
                <a:blip r:embed="rId8"/>
                <a:stretch>
                  <a:fillRect l="-1220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203329" y="5596544"/>
            <a:ext cx="373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area of the new triangle will be 24 square units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7D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50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029200" y="2133600"/>
            <a:ext cx="609600" cy="228600"/>
            <a:chOff x="5029200" y="2133600"/>
            <a:chExt cx="609600" cy="22860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6200000">
            <a:off x="6210300" y="1943100"/>
            <a:ext cx="609600" cy="228600"/>
            <a:chOff x="5334000" y="2971800"/>
            <a:chExt cx="609600" cy="2286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8229600" y="2362200"/>
            <a:ext cx="609600" cy="228600"/>
            <a:chOff x="5334000" y="2971800"/>
            <a:chExt cx="609600" cy="22860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/>
          <p:cNvSpPr>
            <a:spLocks noChangeAspect="1"/>
          </p:cNvSpPr>
          <p:nvPr/>
        </p:nvSpPr>
        <p:spPr>
          <a:xfrm>
            <a:off x="6477000" y="1905000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6629400" y="2133600"/>
            <a:ext cx="609600" cy="228600"/>
            <a:chOff x="5334000" y="2971800"/>
            <a:chExt cx="609600" cy="228600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16200000">
            <a:off x="7810500" y="1943100"/>
            <a:ext cx="609600" cy="228600"/>
            <a:chOff x="5334000" y="2971800"/>
            <a:chExt cx="609600" cy="228600"/>
          </a:xfrm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7467600" y="1676400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Rotated 90° anticlockwise about (0,0)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273" y="3352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Reflected in y = 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7800" y="1905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72200" y="1828800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58200" y="2514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09584" y="55355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4371484" y="55736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6133" y="494972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03257" y="5426527"/>
            <a:ext cx="175859" cy="228600"/>
            <a:chOff x="6629400" y="4876800"/>
            <a:chExt cx="175859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306802" y="4969433"/>
            <a:ext cx="175859" cy="228600"/>
            <a:chOff x="6629400" y="4876800"/>
            <a:chExt cx="175859" cy="228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06133" y="5421259"/>
            <a:ext cx="175859" cy="228600"/>
            <a:chOff x="6629400" y="4876800"/>
            <a:chExt cx="175859" cy="2286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307317" y="4962623"/>
            <a:ext cx="175859" cy="228600"/>
            <a:chOff x="6629400" y="4876800"/>
            <a:chExt cx="175859" cy="2286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5504505" y="494523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70095" y="5656060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(-1,0)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912762" y="5982567"/>
                <a:ext cx="1690335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𝑁𝑒𝑤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62" y="5982567"/>
                <a:ext cx="1690335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5400000" flipV="1">
            <a:off x="7556571" y="558453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36672" y="5321562"/>
            <a:ext cx="12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>
                <a:solidFill>
                  <a:srgbClr val="FF0000"/>
                </a:solidFill>
                <a:latin typeface="Comic Sans MS" panose="030F0702030302020204" pitchFamily="66" charset="0"/>
              </a:rPr>
              <a:t>the coordinates!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4460150" y="39608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omic Sans MS" panose="030F0702030302020204" pitchFamily="66" charset="0"/>
              </a:rPr>
              <a:t>First transformation, the 90° anticlockwise rotation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11246" y="236220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68975" y="2020228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490501" y="236989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08887" y="202407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08887" y="167640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65987" y="235180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312523" y="214718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668717" y="215488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80487" y="246384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9" name="Arc 108"/>
          <p:cNvSpPr>
            <a:spLocks noChangeAspect="1"/>
          </p:cNvSpPr>
          <p:nvPr/>
        </p:nvSpPr>
        <p:spPr>
          <a:xfrm>
            <a:off x="5316231" y="5198860"/>
            <a:ext cx="457200" cy="457200"/>
          </a:xfrm>
          <a:prstGeom prst="arc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>
            <a:spLocks noChangeAspect="1"/>
          </p:cNvSpPr>
          <p:nvPr/>
        </p:nvSpPr>
        <p:spPr>
          <a:xfrm rot="16200000">
            <a:off x="5009288" y="5196422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6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/>
      <p:bldP spid="55" grpId="0"/>
      <p:bldP spid="56" grpId="0"/>
      <p:bldP spid="57" grpId="0"/>
      <p:bldP spid="58" grpId="0"/>
      <p:bldP spid="63" grpId="0"/>
      <p:bldP spid="63" grpId="1"/>
      <p:bldP spid="70" grpId="0"/>
      <p:bldP spid="70" grpId="1"/>
      <p:bldP spid="91" grpId="0"/>
      <p:bldP spid="92" grpId="0"/>
      <p:bldP spid="93" grpId="0"/>
      <p:bldP spid="9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 animBg="1"/>
      <p:bldP spid="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029200" y="2133600"/>
            <a:ext cx="609600" cy="228600"/>
            <a:chOff x="5029200" y="2133600"/>
            <a:chExt cx="609600" cy="22860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6200000">
            <a:off x="6210300" y="1943100"/>
            <a:ext cx="609600" cy="228600"/>
            <a:chOff x="5334000" y="2971800"/>
            <a:chExt cx="609600" cy="2286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8229600" y="2362200"/>
            <a:ext cx="609600" cy="228600"/>
            <a:chOff x="5334000" y="2971800"/>
            <a:chExt cx="609600" cy="22860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/>
          <p:cNvSpPr>
            <a:spLocks noChangeAspect="1"/>
          </p:cNvSpPr>
          <p:nvPr/>
        </p:nvSpPr>
        <p:spPr>
          <a:xfrm>
            <a:off x="6477000" y="1905000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7467600" y="1676400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Rotated 90° anticlockwise about (0,0)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273" y="3352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Reflected in y = 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7800" y="1905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72200" y="1828800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58200" y="2514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09584" y="55355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4371484" y="55736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6133" y="494972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03257" y="5426527"/>
            <a:ext cx="175859" cy="228600"/>
            <a:chOff x="6629400" y="4876800"/>
            <a:chExt cx="175859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306802" y="4969433"/>
            <a:ext cx="175859" cy="228600"/>
            <a:chOff x="6629400" y="4876800"/>
            <a:chExt cx="175859" cy="228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303837" y="4969433"/>
            <a:ext cx="175859" cy="228600"/>
            <a:chOff x="6629400" y="4876800"/>
            <a:chExt cx="175859" cy="2286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4801484" y="495141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912762" y="5982567"/>
                <a:ext cx="15556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𝑁𝑒𝑤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62" y="5982567"/>
                <a:ext cx="1555682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5400000" flipV="1">
            <a:off x="7556571" y="558453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36672" y="5321562"/>
            <a:ext cx="12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>
                <a:solidFill>
                  <a:srgbClr val="FF0000"/>
                </a:solidFill>
                <a:latin typeface="Comic Sans MS" panose="030F0702030302020204" pitchFamily="66" charset="0"/>
              </a:rPr>
              <a:t>the coordinates!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077981" y="3898627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omic Sans MS" panose="030F0702030302020204" pitchFamily="66" charset="0"/>
              </a:rPr>
              <a:t>Second transformation, the reflection in y = x (remember use the standard starting coordinates)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11246" y="236220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768975" y="2020228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490501" y="236989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08887" y="202407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08887" y="167640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65987" y="235180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312523" y="214718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668717" y="215488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980487" y="246384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803256" y="5421259"/>
            <a:ext cx="175859" cy="228600"/>
            <a:chOff x="6629400" y="4876800"/>
            <a:chExt cx="175859" cy="2286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682871" y="6007852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71" y="6007852"/>
                <a:ext cx="1100108" cy="451598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V="1">
            <a:off x="4688750" y="4811167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8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07852"/>
                <a:ext cx="1218282" cy="451598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6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70" grpId="0"/>
      <p:bldP spid="70" grpId="1"/>
      <p:bldP spid="91" grpId="0"/>
      <p:bldP spid="92" grpId="0"/>
      <p:bldP spid="93" grpId="0"/>
      <p:bldP spid="94" grpId="0"/>
      <p:bldP spid="96" grpId="0"/>
      <p:bldP spid="98" grpId="0"/>
      <p:bldP spid="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c) By finding a matrix product, find the single matrix that will perform a 90° anticlockwise rotation followed by a reflection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260" y="1905000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It is important to note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acts first, and then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acts on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</a:p>
          <a:p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This is written as below…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7495" y="2487421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95" y="2487421"/>
                <a:ext cx="47961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30371" y="2403144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71" y="2403144"/>
                <a:ext cx="1218282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39771" y="2403144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71" y="2403144"/>
                <a:ext cx="1100108" cy="451598"/>
              </a:xfrm>
              <a:prstGeom prst="rect">
                <a:avLst/>
              </a:prstGeom>
              <a:blipFill rotWithShape="1"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44526" y="3360886"/>
                <a:ext cx="2283702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26" y="3360886"/>
                <a:ext cx="2283702" cy="4687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37236" y="288645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582953" y="288645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78306" y="288496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615117" y="28849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910470" y="288347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89" name="Oval 88"/>
          <p:cNvSpPr/>
          <p:nvPr/>
        </p:nvSpPr>
        <p:spPr>
          <a:xfrm flipV="1">
            <a:off x="4693814" y="3376573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 flipV="1">
            <a:off x="4449266" y="33693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 flipV="1">
            <a:off x="4693814" y="359416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 flipV="1">
            <a:off x="4449266" y="3586955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 flipV="1">
            <a:off x="5353078" y="3601495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 flipV="1">
            <a:off x="5353078" y="3362155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 flipV="1">
            <a:off x="4960412" y="360870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 flipV="1">
            <a:off x="4960412" y="33693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7495" y="4035622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95" y="4035622"/>
                <a:ext cx="154920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006211" y="4034133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11" y="4034133"/>
                <a:ext cx="168385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351372" y="446809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+(0×1)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72" y="4468098"/>
                <a:ext cx="1549207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10088" y="4466609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+(0×0)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88" y="4466609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351372" y="4876800"/>
                <a:ext cx="135819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72" y="4876800"/>
                <a:ext cx="1358192" cy="451598"/>
              </a:xfrm>
              <a:prstGeom prst="rect">
                <a:avLst/>
              </a:prstGeom>
              <a:blipFill rotWithShape="1"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>
          <a:xfrm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7011617" y="5667392"/>
            <a:ext cx="175859" cy="228600"/>
            <a:chOff x="6629400" y="4876800"/>
            <a:chExt cx="175859" cy="22860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818709" y="592746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89493" y="52308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642850" y="5281414"/>
            <a:ext cx="175859" cy="228600"/>
            <a:chOff x="6629400" y="4876800"/>
            <a:chExt cx="175859" cy="22860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8632413" y="5667391"/>
            <a:ext cx="175859" cy="228600"/>
            <a:chOff x="6629400" y="4876800"/>
            <a:chExt cx="175859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8451690" y="592746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8224593" y="6029908"/>
            <a:ext cx="175859" cy="228600"/>
            <a:chOff x="6629400" y="4876800"/>
            <a:chExt cx="175859" cy="228600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7664588" y="6029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(0,-1)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736" y="5458525"/>
            <a:ext cx="1646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Consider how the original coordinates have moved…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is a reflection in the x-axis!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blipFill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blipFill>
                <a:blip r:embed="rId1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9" grpId="0"/>
      <p:bldP spid="80" grpId="0"/>
      <p:bldP spid="81" grpId="0"/>
      <p:bldP spid="9" grpId="0"/>
      <p:bldP spid="82" grpId="0"/>
      <p:bldP spid="83" grpId="0"/>
      <p:bldP spid="84" grpId="0"/>
      <p:bldP spid="85" grpId="0"/>
      <p:bldP spid="89" grpId="0" animBg="1"/>
      <p:bldP spid="89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16" grpId="0" animBg="1"/>
      <p:bldP spid="116" grpId="1" animBg="1"/>
      <p:bldP spid="116" grpId="2" animBg="1"/>
      <p:bldP spid="116" grpId="3" animBg="1"/>
      <p:bldP spid="117" grpId="0" animBg="1"/>
      <p:bldP spid="117" grpId="1" animBg="1"/>
      <p:bldP spid="117" grpId="2" animBg="1"/>
      <p:bldP spid="117" grpId="3" animBg="1"/>
      <p:bldP spid="118" grpId="0" animBg="1"/>
      <p:bldP spid="118" grpId="1" animBg="1"/>
      <p:bldP spid="118" grpId="2" animBg="1"/>
      <p:bldP spid="118" grpId="3" animBg="1"/>
      <p:bldP spid="10" grpId="0"/>
      <p:bldP spid="119" grpId="0"/>
      <p:bldP spid="120" grpId="0"/>
      <p:bldP spid="121" grpId="0"/>
      <p:bldP spid="122" grpId="0"/>
      <p:bldP spid="130" grpId="0"/>
      <p:bldP spid="131" grpId="0"/>
      <p:bldP spid="138" grpId="0"/>
      <p:bldP spid="1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572000" y="1828800"/>
                <a:ext cx="135819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8800"/>
                <a:ext cx="1358192" cy="451598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2067" y="1916099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 </a:t>
            </a:r>
            <a:r>
              <a:rPr lang="en-GB" sz="1200" dirty="0">
                <a:latin typeface="Comic Sans MS" panose="030F0702030302020204" pitchFamily="66" charset="0"/>
              </a:rPr>
              <a:t>Reflection in the x-axis!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78464" y="2452300"/>
            <a:ext cx="274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Think about our original diagrams…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2672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674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676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>
            <a:off x="42672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>
            <a:off x="58674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>
            <a:off x="74676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029200" y="3521322"/>
            <a:ext cx="609600" cy="228600"/>
            <a:chOff x="5029200" y="2133600"/>
            <a:chExt cx="609600" cy="228600"/>
          </a:xfrm>
        </p:grpSpPr>
        <p:cxnSp>
          <p:nvCxnSpPr>
            <p:cNvPr id="61" name="Straight Connector 60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6200000">
            <a:off x="6210300" y="3330822"/>
            <a:ext cx="609600" cy="228600"/>
            <a:chOff x="5334000" y="2971800"/>
            <a:chExt cx="609600" cy="228600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flipV="1">
            <a:off x="8229600" y="3749922"/>
            <a:ext cx="609600" cy="228600"/>
            <a:chOff x="5334000" y="2971800"/>
            <a:chExt cx="609600" cy="228600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Arc 71"/>
          <p:cNvSpPr>
            <a:spLocks noChangeAspect="1"/>
          </p:cNvSpPr>
          <p:nvPr/>
        </p:nvSpPr>
        <p:spPr>
          <a:xfrm>
            <a:off x="6477000" y="3292722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6629400" y="3521322"/>
            <a:ext cx="609600" cy="228600"/>
            <a:chOff x="5334000" y="2971800"/>
            <a:chExt cx="609600" cy="228600"/>
          </a:xfrm>
        </p:grpSpPr>
        <p:cxnSp>
          <p:nvCxnSpPr>
            <p:cNvPr id="74" name="Straight Connector 7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16200000">
            <a:off x="7810500" y="3330822"/>
            <a:ext cx="609600" cy="228600"/>
            <a:chOff x="5334000" y="2971800"/>
            <a:chExt cx="609600" cy="228600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 flipV="1">
            <a:off x="7467600" y="3064122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38800" y="45881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Rotated 90° anticlockwise about (0,0)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08273" y="474052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anose="030F0702030302020204" pitchFamily="66" charset="0"/>
              </a:rPr>
              <a:t>Reflected in y = 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257800" y="3292722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172200" y="3216522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458200" y="390232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11246" y="374992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68975" y="340795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90501" y="3757616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08887" y="341179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08887" y="306412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65987" y="3739531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312523" y="353490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68717" y="354260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980487" y="385156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362852" y="5337927"/>
            <a:ext cx="447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see that the overall effect is as above, a reflection in the x-axis!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8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>
                <a:latin typeface="Comic Sans MS" panose="030F0702030302020204" pitchFamily="66" charset="0"/>
              </a:rPr>
              <a:t>i</a:t>
            </a:r>
            <a:r>
              <a:rPr lang="en-GB" sz="1200" dirty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P</a:t>
            </a:r>
            <a:r>
              <a:rPr lang="en-GB" sz="1200" dirty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 such that </a:t>
            </a:r>
            <a:r>
              <a:rPr lang="en-GB" sz="1200" b="1" dirty="0">
                <a:latin typeface="Comic Sans MS" panose="030F0702030302020204" pitchFamily="66" charset="0"/>
              </a:rPr>
              <a:t>Q</a:t>
            </a:r>
            <a:r>
              <a:rPr lang="en-GB" sz="1200" dirty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Consider coordinate changes…</a:t>
            </a:r>
          </a:p>
          <a:p>
            <a:pPr marL="0" indent="0" algn="ctr">
              <a:buNone/>
            </a:pPr>
            <a:r>
              <a:rPr lang="en-GB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c) By finding a matrix product, find the single matrix that will perform a 90° anticlockwise rotation followed by a reflection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92" y="5301025"/>
                <a:ext cx="1100108" cy="451598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71" y="5301025"/>
                <a:ext cx="1218282" cy="451598"/>
              </a:xfrm>
              <a:prstGeom prst="rect">
                <a:avLst/>
              </a:prstGeom>
              <a:blipFill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1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2" grpId="0" animBg="1"/>
      <p:bldP spid="72" grpId="1" animBg="1"/>
      <p:bldP spid="91" grpId="0"/>
      <p:bldP spid="92" grpId="0"/>
      <p:bldP spid="93" grpId="0"/>
      <p:bldP spid="94" grpId="0"/>
      <p:bldP spid="94" grpId="1"/>
      <p:bldP spid="95" grpId="0"/>
      <p:bldP spid="96" grpId="0"/>
      <p:bldP spid="98" grpId="0"/>
      <p:bldP spid="99" grpId="0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4" grpId="0"/>
      <p:bldP spid="105" grpId="0"/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148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The following matrices represent three different transformations:</a:t>
            </a: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Find the matrix representing the transformation represented by </a:t>
            </a:r>
            <a:r>
              <a:rPr lang="en-GB" sz="1100" b="1" dirty="0">
                <a:latin typeface="Comic Sans MS" panose="030F0702030302020204" pitchFamily="66" charset="0"/>
              </a:rPr>
              <a:t>R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Q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P</a:t>
            </a:r>
            <a:r>
              <a:rPr lang="en-GB" sz="1100" dirty="0">
                <a:latin typeface="Comic Sans MS" panose="030F0702030302020204" pitchFamily="66" charset="0"/>
              </a:rPr>
              <a:t> and give a geometrical interpretation of this transformation.</a:t>
            </a: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Ensure you get the order correct!</a:t>
            </a: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acts first, is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which is then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Let us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 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first, then multiply the answer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Remember another option would be to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and multiply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by the answer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4236" y="1607127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36" y="1607127"/>
                <a:ext cx="1092094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600200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1092094" cy="4515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1778" y="2461115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𝑷𝑸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8" y="2461115"/>
                <a:ext cx="47961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38580" y="208213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08213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9861" y="208064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6672" y="20806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32025" y="2079152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6906" y="2830800"/>
                <a:ext cx="2149050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6" y="2830800"/>
                <a:ext cx="2149050" cy="468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 flipV="1">
            <a:off x="4751887" y="2847307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flipV="1">
            <a:off x="4497148" y="2853749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V="1">
            <a:off x="4751887" y="3064898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V="1">
            <a:off x="4497148" y="3071340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flipV="1">
            <a:off x="5317699" y="3085880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flipV="1">
            <a:off x="5317699" y="2846540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flipV="1">
            <a:off x="5051101" y="3079438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flipV="1">
            <a:off x="5051101" y="2840098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95377" y="3520007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77" y="3520007"/>
                <a:ext cx="1549207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54093" y="351851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3" y="3518518"/>
                <a:ext cx="1549207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1299" y="3945625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99" y="3945625"/>
                <a:ext cx="1549207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54092" y="3945626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2" y="3945626"/>
                <a:ext cx="1549207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51778" y="4419600"/>
                <a:ext cx="1223540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8" y="4419600"/>
                <a:ext cx="1223540" cy="450829"/>
              </a:xfrm>
              <a:prstGeom prst="rect">
                <a:avLst/>
              </a:prstGeom>
              <a:blipFill rotWithShape="1"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30447" y="5061775"/>
            <a:ext cx="361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need to multiply this matrix by </a:t>
            </a:r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/>
      <p:bldP spid="29" grpId="0"/>
      <p:bldP spid="30" grpId="0"/>
      <p:bldP spid="31" grpId="0"/>
      <p:bldP spid="3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7A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28449" y="22323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2100" y="223239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223026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2811" y="22302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8164" y="222877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60757" y="1628322"/>
                <a:ext cx="1223540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757" y="1628322"/>
                <a:ext cx="1223540" cy="450829"/>
              </a:xfrm>
              <a:prstGeom prst="rect">
                <a:avLst/>
              </a:prstGeom>
              <a:blipFill rotWithShape="1"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84297" y="162832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97" y="1628322"/>
                <a:ext cx="1363002" cy="450188"/>
              </a:xfrm>
              <a:prstGeom prst="rect">
                <a:avLst/>
              </a:prstGeom>
              <a:blipFill rotWithShape="1"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04377" y="2621931"/>
                <a:ext cx="60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𝑷𝑸𝑹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77" y="2621931"/>
                <a:ext cx="60465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4377" y="2957004"/>
                <a:ext cx="2418354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77" y="2957004"/>
                <a:ext cx="2418354" cy="468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flipV="1">
            <a:off x="4640711" y="2949126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V="1">
            <a:off x="4385972" y="2955568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640711" y="3166717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385972" y="3173159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5440867" y="3198603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5440867" y="2959263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5014927" y="319860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014927" y="29592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38243" y="3607426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43" y="3607426"/>
                <a:ext cx="168385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96959" y="360593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59" y="3605937"/>
                <a:ext cx="168385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54165" y="4033044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+(7×−1)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65" y="4033044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96958" y="4033045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+(7×−2)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58" y="4033045"/>
                <a:ext cx="168385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54165" y="4543312"/>
                <a:ext cx="1483227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65" y="4543312"/>
                <a:ext cx="1483227" cy="450829"/>
              </a:xfrm>
              <a:prstGeom prst="rect">
                <a:avLst/>
              </a:prstGeom>
              <a:blipFill rotWithShape="1"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011617" y="5667392"/>
            <a:ext cx="175859" cy="228600"/>
            <a:chOff x="6629400" y="4876800"/>
            <a:chExt cx="175859" cy="2286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6818709" y="592746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9493" y="52308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642850" y="5281414"/>
            <a:ext cx="175859" cy="228600"/>
            <a:chOff x="6629400" y="4876800"/>
            <a:chExt cx="175859" cy="228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632413" y="5667391"/>
            <a:ext cx="175859" cy="228600"/>
            <a:chOff x="6629400" y="4876800"/>
            <a:chExt cx="175859" cy="228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451690" y="592746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224593" y="6029908"/>
            <a:ext cx="175859" cy="228600"/>
            <a:chOff x="6629400" y="4876800"/>
            <a:chExt cx="175859" cy="2286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664588" y="6029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  <a:t>(0,-1)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8616" y="5304401"/>
            <a:ext cx="134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a 90° rotation clockwise around (0,0)</a:t>
            </a: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148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200" b="1" dirty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The following matrices represent three different transformations:</a:t>
            </a: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100" dirty="0">
                <a:latin typeface="Comic Sans MS" panose="030F0702030302020204" pitchFamily="66" charset="0"/>
              </a:rPr>
              <a:t>Find the matrix representing the transformation represented by </a:t>
            </a:r>
            <a:r>
              <a:rPr lang="en-GB" sz="1100" b="1" dirty="0">
                <a:latin typeface="Comic Sans MS" panose="030F0702030302020204" pitchFamily="66" charset="0"/>
              </a:rPr>
              <a:t>R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Q</a:t>
            </a:r>
            <a:r>
              <a:rPr lang="en-GB" sz="1100" dirty="0">
                <a:latin typeface="Comic Sans MS" panose="030F0702030302020204" pitchFamily="66" charset="0"/>
              </a:rPr>
              <a:t>, followed by </a:t>
            </a:r>
            <a:r>
              <a:rPr lang="en-GB" sz="1100" b="1" dirty="0">
                <a:latin typeface="Comic Sans MS" panose="030F0702030302020204" pitchFamily="66" charset="0"/>
              </a:rPr>
              <a:t>P</a:t>
            </a:r>
            <a:r>
              <a:rPr lang="en-GB" sz="1100" dirty="0">
                <a:latin typeface="Comic Sans MS" panose="030F0702030302020204" pitchFamily="66" charset="0"/>
              </a:rPr>
              <a:t> and give a geometrical interpretation of this transformation.</a:t>
            </a: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Ensure you get the order correct!</a:t>
            </a: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acts first, is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which is then acted on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</a:p>
          <a:p>
            <a:pPr algn="ctr">
              <a:buFont typeface="Wingdings"/>
              <a:buChar char="à"/>
            </a:pP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Let us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PQ 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first, then multiply the answer by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endParaRPr lang="en-GB" sz="11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1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Remember another option would be to calculate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QR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and multiply </a:t>
            </a:r>
            <a:r>
              <a:rPr lang="en-GB" sz="1100" b="1" dirty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  <a:r>
              <a:rPr lang="en-GB" sz="1100" dirty="0">
                <a:latin typeface="Comic Sans MS" panose="030F0702030302020204" pitchFamily="66" charset="0"/>
                <a:sym typeface="Wingdings" panose="05000000000000000000" pitchFamily="2" charset="2"/>
              </a:rPr>
              <a:t> by the answer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1" y="2775819"/>
                <a:ext cx="1092094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05" y="2768892"/>
                <a:ext cx="1092094" cy="451598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135" y="2768892"/>
                <a:ext cx="1363002" cy="450188"/>
              </a:xfrm>
              <a:prstGeom prst="rect">
                <a:avLst/>
              </a:prstGeom>
              <a:blipFill>
                <a:blip r:embed="rId1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4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/>
      <p:bldP spid="45" grpId="0"/>
      <p:bldP spid="46" grpId="0"/>
      <p:bldP spid="47" grpId="0"/>
      <p:bldP spid="48" grpId="0"/>
      <p:bldP spid="56" grpId="0"/>
      <p:bldP spid="57" grpId="0"/>
      <p:bldP spid="64" grpId="0"/>
      <p:bldP spid="6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matrix products to represent combinations of transformations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represents an enlargement with scale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followed by an anticlockwise rotation through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about the origin. 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  <a:blipFill>
                <a:blip r:embed="rId2"/>
                <a:stretch>
                  <a:fillRect l="-157" t="-711"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find the area scale factor by calculating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This can then be used to find the scale factor of enlargement.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blipFill>
                <a:blip r:embed="rId4"/>
                <a:stretch>
                  <a:fillRect l="-4688" r="-416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blipFill>
                <a:blip r:embed="rId5"/>
                <a:stretch>
                  <a:fillRect r="-5479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7813" y="3606870"/>
            <a:ext cx="4465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scale factor of enlargement is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blipFill>
                <a:blip r:embed="rId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4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2" grpId="0"/>
      <p:bldP spid="73" grpId="0"/>
      <p:bldP spid="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matrix products to represent combinations of transformations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represents an enlargement with scale factor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followed by an anticlockwise rotation through angle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about the origin. 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  <a:blipFill>
                <a:blip r:embed="rId2"/>
                <a:stretch>
                  <a:fillRect l="-157" t="-711"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1680755"/>
                <a:ext cx="3741344" cy="421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𝑜𝑡𝑎𝑡𝑖𝑜𝑛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𝑀𝑎𝑡𝑟𝑖𝑥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𝑛𝑙𝑎𝑟𝑔𝑒𝑚𝑒𝑛𝑡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𝑀𝑎𝑡𝑟𝑖𝑥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𝑣𝑒𝑟𝑎𝑙𝑙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𝑀𝑎𝑡𝑟𝑖𝑥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80755"/>
                <a:ext cx="3741344" cy="421975"/>
              </a:xfrm>
              <a:prstGeom prst="rect">
                <a:avLst/>
              </a:prstGeom>
              <a:blipFill>
                <a:blip r:embed="rId4"/>
                <a:stretch>
                  <a:fillRect t="-434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27862" y="2847704"/>
                <a:ext cx="1549463" cy="46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62" y="2847704"/>
                <a:ext cx="1549463" cy="46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56216" y="2843349"/>
                <a:ext cx="925253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2843349"/>
                <a:ext cx="925253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09806" y="2795452"/>
                <a:ext cx="1652632" cy="54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06" y="2795452"/>
                <a:ext cx="1652632" cy="5479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763588" y="2255521"/>
            <a:ext cx="95794" cy="4441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04856" y="2225042"/>
            <a:ext cx="47898" cy="4571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1621" y="2220688"/>
            <a:ext cx="87087" cy="4963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03074" y="3653246"/>
                <a:ext cx="3264612" cy="54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74" y="3653246"/>
                <a:ext cx="3264612" cy="547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8133805" y="3135086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8155576" y="2068286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395064" y="2194560"/>
            <a:ext cx="81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each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5394" y="3061062"/>
            <a:ext cx="818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 left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177" y="3196045"/>
            <a:ext cx="3605349" cy="8520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75759" y="5059678"/>
                <a:ext cx="136409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59" y="5059678"/>
                <a:ext cx="1364091" cy="275268"/>
              </a:xfrm>
              <a:prstGeom prst="rect">
                <a:avLst/>
              </a:prstGeom>
              <a:blipFill>
                <a:blip r:embed="rId9"/>
                <a:stretch>
                  <a:fillRect l="-2679" r="-223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3325" y="5473335"/>
                <a:ext cx="1170641" cy="51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25" y="5473335"/>
                <a:ext cx="1170641" cy="5172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67052" y="6244043"/>
                <a:ext cx="1501245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52" y="6244043"/>
                <a:ext cx="1501245" cy="251800"/>
              </a:xfrm>
              <a:prstGeom prst="rect">
                <a:avLst/>
              </a:prstGeom>
              <a:blipFill>
                <a:blip r:embed="rId11"/>
                <a:stretch>
                  <a:fillRect l="-4878" t="-21429" r="-1626" b="-4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62651" y="5046616"/>
                <a:ext cx="1189364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1" y="5046616"/>
                <a:ext cx="1189364" cy="275268"/>
              </a:xfrm>
              <a:prstGeom prst="rect">
                <a:avLst/>
              </a:prstGeom>
              <a:blipFill>
                <a:blip r:embed="rId12"/>
                <a:stretch>
                  <a:fillRect l="-3590" r="-30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80217" y="5460273"/>
                <a:ext cx="961737" cy="517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17" y="5460273"/>
                <a:ext cx="961737" cy="517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53944" y="6230981"/>
                <a:ext cx="13874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4" y="6230981"/>
                <a:ext cx="1387431" cy="251800"/>
              </a:xfrm>
              <a:prstGeom prst="rect">
                <a:avLst/>
              </a:prstGeom>
              <a:blipFill>
                <a:blip r:embed="rId14"/>
                <a:stretch>
                  <a:fillRect l="-5263" t="-21951" r="-2193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085806" y="3675017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892834" y="3688080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85805" y="3918858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884125" y="3940629"/>
            <a:ext cx="592183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193176" y="5055325"/>
            <a:ext cx="1371601" cy="30915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84273" y="5024845"/>
            <a:ext cx="1371601" cy="30915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336869" y="4371703"/>
            <a:ext cx="40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sides and form equations. Remember there can sometimes be multiple answers!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52011" y="5804263"/>
                <a:ext cx="133676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11" y="5804263"/>
                <a:ext cx="1336765" cy="375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blipFill>
                <a:blip r:embed="rId1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24" grpId="0"/>
      <p:bldP spid="13" grpId="0" animBg="1"/>
      <p:bldP spid="26" grpId="0" animBg="1"/>
      <p:bldP spid="16" grpId="0"/>
      <p:bldP spid="28" grpId="0"/>
      <p:bldP spid="17" grpId="0" animBg="1"/>
      <p:bldP spid="17" grpId="1" animBg="1"/>
      <p:bldP spid="18" grpId="0"/>
      <p:bldP spid="31" grpId="0"/>
      <p:bldP spid="32" grpId="0"/>
      <p:bldP spid="33" grpId="0"/>
      <p:bldP spid="34" grpId="0"/>
      <p:bldP spid="35" grpId="0"/>
      <p:bldP spid="20" grpId="0" animBg="1"/>
      <p:bldP spid="20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2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matrix products to represent combinations of transformations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represents an enlargement with scale factor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followed by an anticlockwise rotation through angle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about the origin. 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86200" cy="5148943"/>
              </a:xfrm>
              <a:blipFill>
                <a:blip r:embed="rId2"/>
                <a:stretch>
                  <a:fillRect l="-157" t="-711"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find the area scale factor by calculating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 This can then be used to find the scale factor of enlargement.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14" y="1542643"/>
                <a:ext cx="446546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38" y="2591207"/>
                <a:ext cx="1171026" cy="276999"/>
              </a:xfrm>
              <a:prstGeom prst="rect">
                <a:avLst/>
              </a:prstGeom>
              <a:blipFill>
                <a:blip r:embed="rId4"/>
                <a:stretch>
                  <a:fillRect l="-4688" r="-416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68" y="3023287"/>
                <a:ext cx="890565" cy="309637"/>
              </a:xfrm>
              <a:prstGeom prst="rect">
                <a:avLst/>
              </a:prstGeom>
              <a:blipFill>
                <a:blip r:embed="rId5"/>
                <a:stretch>
                  <a:fillRect r="-5479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4367813" y="3606870"/>
            <a:ext cx="4465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scale factor of enlargement is 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5" y="4071571"/>
                <a:ext cx="418384" cy="276999"/>
              </a:xfrm>
              <a:prstGeom prst="rect">
                <a:avLst/>
              </a:prstGeom>
              <a:blipFill>
                <a:blip r:embed="rId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67788" y="4264095"/>
            <a:ext cx="44654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Hang on a moment…</a:t>
            </a:r>
          </a:p>
          <a:p>
            <a:pPr algn="ctr"/>
            <a:endParaRPr lang="en-US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could also have had the answer    -4 above…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What would have happened if we used that? It is ok to do so??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7E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45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600200"/>
                <a:ext cx="377952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Any linear transformation in 3 dimensions can be defined by the effect it has on the  unit 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transformation represented by the matrix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will map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  <a:endParaRPr lang="en-US" sz="1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600200"/>
                <a:ext cx="3779520" cy="4525963"/>
              </a:xfrm>
              <a:blipFill>
                <a:blip r:embed="rId2"/>
                <a:stretch>
                  <a:fillRect r="-5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01" y="1623350"/>
            <a:ext cx="377952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itchFamily="66" charset="0"/>
              </a:rPr>
              <a:t>You can also apply matrices to perform linear transformations in three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400" b="1" dirty="0">
              <a:latin typeface="Comic Sans MS" pitchFamily="66" charset="0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988688" y="4190035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66931" y="4826642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8860" y="4805422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6089" y="3842794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89" y="3842794"/>
                <a:ext cx="35375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0129" y="5823994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29" y="5823994"/>
                <a:ext cx="3679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2058" y="4564282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58" y="4564282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arallelogram 11"/>
          <p:cNvSpPr/>
          <p:nvPr/>
        </p:nvSpPr>
        <p:spPr>
          <a:xfrm rot="1423722">
            <a:off x="2956439" y="4494763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967958" y="5845213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58" y="5845213"/>
                <a:ext cx="7833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34221" y="5604073"/>
                <a:ext cx="1395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221" y="5604073"/>
                <a:ext cx="1395254" cy="338554"/>
              </a:xfrm>
              <a:prstGeom prst="rect">
                <a:avLst/>
              </a:prstGeom>
              <a:blipFill>
                <a:blip r:embed="rId6"/>
                <a:stretch>
                  <a:fillRect l="-218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1622385" y="2779851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628" y="3416458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2557" y="3395238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9786" y="2432610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86" y="2432610"/>
                <a:ext cx="3537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43826" y="4413810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26" y="4413810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45755" y="3154098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55" y="3154098"/>
                <a:ext cx="367986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arallelogram 33"/>
          <p:cNvSpPr/>
          <p:nvPr/>
        </p:nvSpPr>
        <p:spPr>
          <a:xfrm rot="16200000" flipH="1">
            <a:off x="-88008" y="2763290"/>
            <a:ext cx="3366709" cy="2519358"/>
          </a:xfrm>
          <a:prstGeom prst="parallelogram">
            <a:avLst>
              <a:gd name="adj" fmla="val 43671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2810" y="2698828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0" y="2698828"/>
                <a:ext cx="7975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9073" y="2457688"/>
                <a:ext cx="138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3" y="2457688"/>
                <a:ext cx="1385636" cy="338554"/>
              </a:xfrm>
              <a:prstGeom prst="rect">
                <a:avLst/>
              </a:prstGeom>
              <a:blipFill>
                <a:blip r:embed="rId11"/>
                <a:stretch>
                  <a:fillRect l="-2643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6613004" y="1716910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91247" y="235351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193176" y="233229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20405" y="1369669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405" y="1369669"/>
                <a:ext cx="35375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34445" y="3350869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445" y="3350869"/>
                <a:ext cx="3679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936374" y="2091157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74" y="2091157"/>
                <a:ext cx="367986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38977" y="1612737"/>
                <a:ext cx="800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77" y="1612737"/>
                <a:ext cx="80098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05240" y="1371597"/>
                <a:ext cx="13792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240" y="1371597"/>
                <a:ext cx="1379224" cy="338554"/>
              </a:xfrm>
              <a:prstGeom prst="rect">
                <a:avLst/>
              </a:prstGeom>
              <a:blipFill>
                <a:blip r:embed="rId16"/>
                <a:stretch>
                  <a:fillRect l="-2655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arallelogram 45"/>
          <p:cNvSpPr/>
          <p:nvPr/>
        </p:nvSpPr>
        <p:spPr>
          <a:xfrm rot="5400000">
            <a:off x="4902610" y="1700350"/>
            <a:ext cx="3366709" cy="2519358"/>
          </a:xfrm>
          <a:prstGeom prst="parallelogram">
            <a:avLst>
              <a:gd name="adj" fmla="val 43671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2" grpId="0" animBg="1"/>
      <p:bldP spid="13" grpId="0"/>
      <p:bldP spid="20" grpId="0"/>
      <p:bldP spid="31" grpId="0"/>
      <p:bldP spid="32" grpId="0"/>
      <p:bldP spid="33" grpId="0"/>
      <p:bldP spid="34" grpId="0" animBg="1"/>
      <p:bldP spid="35" grpId="0"/>
      <p:bldP spid="36" grpId="0"/>
      <p:bldP spid="40" grpId="0"/>
      <p:bldP spid="41" grpId="0"/>
      <p:bldP spid="42" grpId="0"/>
      <p:bldP spid="44" grpId="0"/>
      <p:bldP spid="45" grpId="0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82501"/>
            <a:ext cx="3648456" cy="3614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Please note that when operating in 3D, sometimes axes are labelled in different ways…</a:t>
            </a:r>
          </a:p>
        </p:txBody>
      </p:sp>
      <p:pic>
        <p:nvPicPr>
          <p:cNvPr id="1026" name="Picture 2" descr="https://upload.wikimedia.org/wikipedia/commons/thumb/e/e2/Cartesian_coordinate_system_handedness.svg/400px-Cartesian_coordinate_system_handedn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465"/>
            <a:ext cx="4262087" cy="26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73691" y="1688802"/>
            <a:ext cx="323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referred to as left handed or right handed!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upload.wikimedia.org/wikipedia/commons/b/b2/3D_Cartesian_Coodinate_Handed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5" y="2438539"/>
            <a:ext cx="4531633" cy="25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reflection in the plane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78949" y="1577464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7192" y="221407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9121" y="219285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arallelogram 19"/>
          <p:cNvSpPr/>
          <p:nvPr/>
        </p:nvSpPr>
        <p:spPr>
          <a:xfrm rot="1423722">
            <a:off x="4346700" y="1882192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blipFill>
                <a:blip r:embed="rId7"/>
                <a:stretch>
                  <a:fillRect l="-2183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639185" y="2882096"/>
            <a:ext cx="178305" cy="179094"/>
            <a:chOff x="6129898" y="4861367"/>
            <a:chExt cx="178305" cy="1790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29538" y="2571510"/>
            <a:ext cx="178305" cy="179094"/>
            <a:chOff x="6129898" y="4861367"/>
            <a:chExt cx="178305" cy="179094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84227" y="2422969"/>
            <a:ext cx="178305" cy="179094"/>
            <a:chOff x="6129898" y="4861367"/>
            <a:chExt cx="178305" cy="179094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493398" y="32177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5717" y="250206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(0,1,0)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5211" y="200627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" name="Rectangle 7167"/>
              <p:cNvSpPr/>
              <p:nvPr/>
            </p:nvSpPr>
            <p:spPr>
              <a:xfrm>
                <a:off x="4466600" y="4756919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68" name="Rectangle 7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00" y="4756919"/>
                <a:ext cx="1268104" cy="8249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795040" y="4747274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40" y="4747274"/>
                <a:ext cx="1441228" cy="824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66600" y="4754384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00" y="4754384"/>
                <a:ext cx="1268104" cy="8249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95040" y="4741761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040" y="4741761"/>
                <a:ext cx="1441228" cy="8249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9" name="TextBox 7168"/>
          <p:cNvSpPr txBox="1"/>
          <p:nvPr/>
        </p:nvSpPr>
        <p:spPr>
          <a:xfrm>
            <a:off x="4375232" y="4166886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Original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7490" y="4166886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New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86156" y="2980483"/>
            <a:ext cx="178305" cy="179094"/>
            <a:chOff x="6129898" y="4861367"/>
            <a:chExt cx="178305" cy="17909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434315" y="315410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(0,0,-1)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TextBox 7169"/>
              <p:cNvSpPr txBox="1"/>
              <p:nvPr/>
            </p:nvSpPr>
            <p:spPr>
              <a:xfrm>
                <a:off x="670561" y="4405986"/>
                <a:ext cx="297910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 reflection in the 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only move the third point, as shown…</a:t>
                </a:r>
              </a:p>
            </p:txBody>
          </p:sp>
        </mc:Choice>
        <mc:Fallback xmlns="">
          <p:sp>
            <p:nvSpPr>
              <p:cNvPr id="7170" name="TextBox 7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1" y="4405986"/>
                <a:ext cx="2979103" cy="738664"/>
              </a:xfrm>
              <a:prstGeom prst="rect">
                <a:avLst/>
              </a:prstGeom>
              <a:blipFill>
                <a:blip r:embed="rId12"/>
                <a:stretch>
                  <a:fillRect t="-1653" r="-20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0447" y="5350867"/>
                <a:ext cx="3766456" cy="87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perform a reflection in the plane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7" y="5350867"/>
                <a:ext cx="3766456" cy="877548"/>
              </a:xfrm>
              <a:prstGeom prst="rect">
                <a:avLst/>
              </a:prstGeom>
              <a:blipFill>
                <a:blip r:embed="rId1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6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 animBg="1"/>
      <p:bldP spid="21" grpId="0"/>
      <p:bldP spid="22" grpId="0"/>
      <p:bldP spid="24" grpId="0"/>
      <p:bldP spid="34" grpId="0"/>
      <p:bldP spid="35" grpId="0"/>
      <p:bldP spid="35" grpId="1"/>
      <p:bldP spid="7168" grpId="0"/>
      <p:bldP spid="7168" grpId="1"/>
      <p:bldP spid="38" grpId="0"/>
      <p:bldP spid="38" grpId="1"/>
      <p:bldP spid="39" grpId="0"/>
      <p:bldP spid="40" grpId="0"/>
      <p:bldP spid="7169" grpId="0"/>
      <p:bldP spid="42" grpId="0"/>
      <p:bldP spid="46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68662" y="3043590"/>
                <a:ext cx="1159869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662" y="3043590"/>
                <a:ext cx="1159869" cy="6621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reflection in the plane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need to multiply the coordinate matrix by the transformation matrix…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So the image will be 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(−1,2,−3)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3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78949" y="1577464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7192" y="221407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59121" y="2192851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350" y="1230223"/>
                <a:ext cx="3537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390" y="3211423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19" y="1951711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arallelogram 19"/>
          <p:cNvSpPr/>
          <p:nvPr/>
        </p:nvSpPr>
        <p:spPr>
          <a:xfrm rot="1423722">
            <a:off x="4346700" y="1882192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38" y="1646437"/>
                <a:ext cx="7833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801" y="1405297"/>
                <a:ext cx="1395254" cy="338554"/>
              </a:xfrm>
              <a:prstGeom prst="rect">
                <a:avLst/>
              </a:prstGeom>
              <a:blipFill>
                <a:blip r:embed="rId8"/>
                <a:stretch>
                  <a:fillRect l="-2183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639185" y="2882096"/>
            <a:ext cx="178305" cy="179094"/>
            <a:chOff x="6129898" y="4861367"/>
            <a:chExt cx="178305" cy="179094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29538" y="2571510"/>
            <a:ext cx="178305" cy="179094"/>
            <a:chOff x="6129898" y="4861367"/>
            <a:chExt cx="178305" cy="179094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493398" y="321776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5717" y="250206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(0,1,0)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286156" y="2980483"/>
            <a:ext cx="178305" cy="179094"/>
            <a:chOff x="6129898" y="4861367"/>
            <a:chExt cx="178305" cy="17909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434315" y="315410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(0,0,-1)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558422" y="4376001"/>
                <a:ext cx="1300612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22" y="4376001"/>
                <a:ext cx="1300612" cy="7435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607805" y="4371647"/>
                <a:ext cx="662617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05" y="4371647"/>
                <a:ext cx="662617" cy="74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993850" y="5246859"/>
                <a:ext cx="873509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50" y="5246859"/>
                <a:ext cx="873509" cy="7435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7123610" y="4876800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419702" y="5107576"/>
            <a:ext cx="101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48" grpId="0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You will be familiar with transformations from GCSE (reflection, rotation, translation and enlargements)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A transformation moves all points (</a:t>
            </a:r>
            <a:r>
              <a:rPr lang="en-GB" sz="1400" dirty="0" err="1">
                <a:latin typeface="Comic Sans MS" panose="030F0702030302020204" pitchFamily="66" charset="0"/>
              </a:rPr>
              <a:t>x,y</a:t>
            </a:r>
            <a:r>
              <a:rPr lang="en-GB" sz="1400" dirty="0">
                <a:latin typeface="Comic Sans MS" panose="030F0702030302020204" pitchFamily="66" charset="0"/>
              </a:rPr>
              <a:t>) in a plane according to some rule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new points are known as the </a:t>
            </a:r>
            <a:r>
              <a:rPr lang="en-GB" sz="1400" b="1" u="sng" dirty="0">
                <a:latin typeface="Comic Sans MS" panose="030F0702030302020204" pitchFamily="66" charset="0"/>
              </a:rPr>
              <a:t>image</a:t>
            </a:r>
            <a:r>
              <a:rPr lang="en-GB" sz="1400" dirty="0">
                <a:latin typeface="Comic Sans MS" panose="030F0702030302020204" pitchFamily="66" charset="0"/>
              </a:rPr>
              <a:t>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561F3B-114B-4D89-A995-833FC663F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18D003F5-D1A0-43A5-B0C7-336BB7C70D08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01" y="1623350"/>
            <a:ext cx="377952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itchFamily="66" charset="0"/>
              </a:rPr>
              <a:t>You can also apply matrices to perform linear transformations in three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latin typeface="Comic Sans MS" pitchFamily="66" charset="0"/>
              </a:rPr>
              <a:t>The reflection matrices you need to know are as follows.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ts val="0"/>
              </a:spcBef>
              <a:buFontTx/>
              <a:buAutoNum type="alphaLcParenR"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315" y="3291841"/>
                <a:ext cx="2508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plane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5" y="3291841"/>
                <a:ext cx="2508069" cy="584775"/>
              </a:xfrm>
              <a:prstGeom prst="rect">
                <a:avLst/>
              </a:prstGeom>
              <a:blipFill>
                <a:blip r:embed="rId2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52950" y="3304903"/>
                <a:ext cx="2508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plane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950" y="3304903"/>
                <a:ext cx="2508069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95853" y="3304903"/>
                <a:ext cx="2508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Reflection in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plane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53" y="3304903"/>
                <a:ext cx="2508069" cy="584775"/>
              </a:xfrm>
              <a:prstGeom prst="rect">
                <a:avLst/>
              </a:prstGeom>
              <a:blipFill>
                <a:blip r:embed="rId4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464113" y="4193121"/>
                <a:ext cx="158036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113" y="4193121"/>
                <a:ext cx="1580369" cy="906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99930" y="4184413"/>
                <a:ext cx="1580368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30" y="4184413"/>
                <a:ext cx="1580368" cy="906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938627" y="4201830"/>
                <a:ext cx="1580368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627" y="4201830"/>
                <a:ext cx="1580368" cy="906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6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  <p:bldP spid="37" grpId="0"/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90˚ anticlockwise rotation around the x-axis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6466035" y="1429418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044278" y="2066025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046207" y="2044805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373436" y="1082177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436" y="1082177"/>
                <a:ext cx="353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787476" y="3063377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76" y="3063377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789405" y="1803665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405" y="1803665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Parallelogram 75"/>
          <p:cNvSpPr/>
          <p:nvPr/>
        </p:nvSpPr>
        <p:spPr>
          <a:xfrm rot="1423722">
            <a:off x="4433786" y="1734146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 94"/>
          <p:cNvGrpSpPr/>
          <p:nvPr/>
        </p:nvGrpSpPr>
        <p:grpSpPr>
          <a:xfrm>
            <a:off x="6726271" y="2734050"/>
            <a:ext cx="178305" cy="179094"/>
            <a:chOff x="6129898" y="4861367"/>
            <a:chExt cx="178305" cy="179094"/>
          </a:xfrm>
        </p:grpSpPr>
        <p:cxnSp>
          <p:nvCxnSpPr>
            <p:cNvPr id="96" name="Straight Connector 95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716624" y="2423464"/>
            <a:ext cx="178305" cy="179094"/>
            <a:chOff x="6129898" y="4861367"/>
            <a:chExt cx="178305" cy="17909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6371313" y="2274923"/>
            <a:ext cx="178305" cy="179094"/>
            <a:chOff x="6129898" y="4861367"/>
            <a:chExt cx="178305" cy="179094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6952803" y="235401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(0,1,0)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422297" y="185823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(0,0,1)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704496" y="5270724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6" y="5270724"/>
                <a:ext cx="1268104" cy="82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704497" y="5268189"/>
                <a:ext cx="126810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7" y="5268189"/>
                <a:ext cx="1268104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613128" y="4680691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Original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19524" y="298263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6452972" y="4133430"/>
            <a:ext cx="0" cy="2465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5031215" y="477003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033144" y="4748817"/>
            <a:ext cx="2787568" cy="121727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360373" y="3786189"/>
                <a:ext cx="353751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373" y="3786189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7774413" y="5767389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413" y="5767389"/>
                <a:ext cx="3679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776342" y="4507677"/>
                <a:ext cx="367986" cy="369332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42" y="4507677"/>
                <a:ext cx="367986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arallelogram 115"/>
          <p:cNvSpPr/>
          <p:nvPr/>
        </p:nvSpPr>
        <p:spPr>
          <a:xfrm rot="1423722">
            <a:off x="4420723" y="4438158"/>
            <a:ext cx="4079303" cy="1802291"/>
          </a:xfrm>
          <a:prstGeom prst="parallelogram">
            <a:avLst>
              <a:gd name="adj" fmla="val 91273"/>
            </a:avLst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/>
          <p:cNvGrpSpPr/>
          <p:nvPr/>
        </p:nvGrpSpPr>
        <p:grpSpPr>
          <a:xfrm>
            <a:off x="6713208" y="5438062"/>
            <a:ext cx="178305" cy="179094"/>
            <a:chOff x="6129898" y="4861367"/>
            <a:chExt cx="178305" cy="179094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6381344" y="5005556"/>
            <a:ext cx="178305" cy="179094"/>
            <a:chOff x="6129898" y="4861367"/>
            <a:chExt cx="178305" cy="179094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6079576" y="5414363"/>
            <a:ext cx="178305" cy="179094"/>
            <a:chOff x="6129898" y="4861367"/>
            <a:chExt cx="178305" cy="179094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6139543" y="4861367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6129898" y="4863296"/>
              <a:ext cx="168660" cy="17716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5633455" y="464872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(0,0,1)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37783" y="519797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(0,-1,0)</a:t>
            </a:r>
            <a:endParaRPr lang="en-GB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506461" y="568664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(1,0,0)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rc 1"/>
          <p:cNvSpPr/>
          <p:nvPr/>
        </p:nvSpPr>
        <p:spPr>
          <a:xfrm rot="13901593" flipV="1">
            <a:off x="5947953" y="2316481"/>
            <a:ext cx="914400" cy="914400"/>
          </a:xfrm>
          <a:prstGeom prst="arc">
            <a:avLst>
              <a:gd name="adj1" fmla="val 16200000"/>
              <a:gd name="adj2" fmla="val 18509146"/>
            </a:avLst>
          </a:prstGeom>
          <a:ln w="254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Arc 128"/>
          <p:cNvSpPr/>
          <p:nvPr/>
        </p:nvSpPr>
        <p:spPr>
          <a:xfrm rot="18594242" flipH="1">
            <a:off x="6213564" y="2251169"/>
            <a:ext cx="914400" cy="914400"/>
          </a:xfrm>
          <a:prstGeom prst="arc">
            <a:avLst>
              <a:gd name="adj1" fmla="val 16200000"/>
              <a:gd name="adj2" fmla="val 18797839"/>
            </a:avLst>
          </a:prstGeom>
          <a:ln w="25400">
            <a:solidFill>
              <a:srgbClr val="008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2224142" y="5266370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42" y="5266370"/>
                <a:ext cx="1441228" cy="8249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2224144" y="5263835"/>
                <a:ext cx="1441228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44" y="5263835"/>
                <a:ext cx="1441228" cy="824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2219859" y="4676337"/>
            <a:ext cx="143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mic Sans MS" panose="030F0702030302020204" pitchFamily="66" charset="0"/>
              </a:rPr>
              <a:t>New coordinates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 animBg="1"/>
      <p:bldP spid="104" grpId="0"/>
      <p:bldP spid="105" grpId="0"/>
      <p:bldP spid="106" grpId="0"/>
      <p:bldP spid="106" grpId="1"/>
      <p:bldP spid="107" grpId="0"/>
      <p:bldP spid="108" grpId="0"/>
      <p:bldP spid="109" grpId="0"/>
      <p:bldP spid="113" grpId="0"/>
      <p:bldP spid="114" grpId="0"/>
      <p:bldP spid="115" grpId="0"/>
      <p:bldP spid="116" grpId="0" animBg="1"/>
      <p:bldP spid="126" grpId="0"/>
      <p:bldP spid="127" grpId="0"/>
      <p:bldP spid="128" grpId="0"/>
      <p:bldP spid="2" grpId="0" animBg="1"/>
      <p:bldP spid="129" grpId="0" animBg="1"/>
      <p:bldP spid="130" grpId="0"/>
      <p:bldP spid="130" grpId="1"/>
      <p:bldP spid="131" grpId="0"/>
      <p:bldP spid="1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3730726" y="3217321"/>
                <a:ext cx="1300612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26" y="3217321"/>
                <a:ext cx="1300612" cy="7435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A transformation U, in three dimensions, represents a 90˚ rotation around the x-axis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Write down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matrix that represents this transformation.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−1,2,3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under this transformation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We need to multiply the coordinate matrix by the transformation matrix…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So the image will be at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(−1,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,−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3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375542" y="1641510"/>
                <a:ext cx="1300612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42" y="1641510"/>
                <a:ext cx="1300612" cy="743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424925" y="1637156"/>
                <a:ext cx="662617" cy="741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925" y="1637156"/>
                <a:ext cx="662617" cy="741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10970" y="2512368"/>
                <a:ext cx="873509" cy="743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970" y="2512368"/>
                <a:ext cx="873509" cy="743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940730" y="2142309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236822" y="2373085"/>
            <a:ext cx="101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 animBg="1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501" y="1623350"/>
            <a:ext cx="377952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itchFamily="66" charset="0"/>
              </a:rPr>
              <a:t>You can also apply matrices to perform linear transformations in three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latin typeface="Comic Sans MS" pitchFamily="66" charset="0"/>
              </a:rPr>
              <a:t>The rotation matrices you need to know are as follows.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ts val="0"/>
              </a:spcBef>
              <a:buFontTx/>
              <a:buAutoNum type="alphaLcParenR"/>
              <a:defRPr/>
            </a:pPr>
            <a:endParaRPr lang="en-US" sz="1400" dirty="0">
              <a:latin typeface="Comic Sans MS" pitchFamily="66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Comic Sans MS" pitchFamily="66" charset="0"/>
            </a:endParaRPr>
          </a:p>
        </p:txBody>
      </p: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8905" y="3291841"/>
                <a:ext cx="22293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Rotation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anticlockwise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around the x-axis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5" y="3291841"/>
                <a:ext cx="2229394" cy="830997"/>
              </a:xfrm>
              <a:prstGeom prst="rect">
                <a:avLst/>
              </a:prstGeom>
              <a:blipFill>
                <a:blip r:embed="rId2"/>
                <a:stretch>
                  <a:fillRect t="-147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92287" y="3287486"/>
                <a:ext cx="22598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Rotation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anticlockwise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around the y-axis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287" y="3287486"/>
                <a:ext cx="2259873" cy="830997"/>
              </a:xfrm>
              <a:prstGeom prst="rect">
                <a:avLst/>
              </a:prstGeom>
              <a:blipFill>
                <a:blip r:embed="rId3"/>
                <a:stretch>
                  <a:fillRect t="-146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2277" y="3278777"/>
                <a:ext cx="21640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omic Sans MS" panose="030F0702030302020204" pitchFamily="66" charset="0"/>
                  </a:rPr>
                  <a:t>Rotation </a:t>
                </a:r>
                <a:r>
                  <a:rPr lang="en-US" sz="1600" u="sng" dirty="0">
                    <a:latin typeface="Comic Sans MS" panose="030F0702030302020204" pitchFamily="66" charset="0"/>
                  </a:rPr>
                  <a:t>anticlockwise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around the z-axis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77" y="3278777"/>
                <a:ext cx="2164078" cy="830997"/>
              </a:xfrm>
              <a:prstGeom prst="rect">
                <a:avLst/>
              </a:prstGeom>
              <a:blipFill>
                <a:blip r:embed="rId4"/>
                <a:stretch>
                  <a:fillRect t="-147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159313" y="4349875"/>
                <a:ext cx="2319929" cy="908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313" y="4349875"/>
                <a:ext cx="2319929" cy="908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86422" y="4358585"/>
                <a:ext cx="2319930" cy="906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22" y="4358585"/>
                <a:ext cx="2319930" cy="906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564158" y="4349876"/>
                <a:ext cx="2319930" cy="90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58" y="4349876"/>
                <a:ext cx="2319930" cy="908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30656" y="5573486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do not get given any of these (or any of the reflections either!)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  <p:bldP spid="37" grpId="0"/>
      <p:bldP spid="38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Describe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with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(−1,−2,1)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under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  <a:blipFill>
                <a:blip r:embed="rId8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6261463" y="635726"/>
            <a:ext cx="809897" cy="109728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75107" y="1731484"/>
            <a:ext cx="4296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pattern that is in the question…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9951" y="2561631"/>
                <a:ext cx="2793714" cy="1114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951" y="2561631"/>
                <a:ext cx="2793714" cy="11142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228779" y="2566069"/>
            <a:ext cx="337351" cy="48827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06297" y="2798368"/>
            <a:ext cx="415771" cy="229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77463" y="2569028"/>
            <a:ext cx="236738" cy="4764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477788" y="2799848"/>
            <a:ext cx="415771" cy="2293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89268" y="4598124"/>
                <a:ext cx="982577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68" y="4598124"/>
                <a:ext cx="982577" cy="5164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11486" y="5347060"/>
                <a:ext cx="13874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330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86" y="5347060"/>
                <a:ext cx="1387431" cy="251800"/>
              </a:xfrm>
              <a:prstGeom prst="rect">
                <a:avLst/>
              </a:prstGeom>
              <a:blipFill>
                <a:blip r:embed="rId11"/>
                <a:stretch>
                  <a:fillRect l="-5263" t="-21951" r="-2193" b="-5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71657" y="4602479"/>
                <a:ext cx="82695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7" y="4602479"/>
                <a:ext cx="826958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67750" y="5342706"/>
                <a:ext cx="13874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or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50" y="5342706"/>
                <a:ext cx="1387431" cy="251800"/>
              </a:xfrm>
              <a:prstGeom prst="rect">
                <a:avLst/>
              </a:prstGeom>
              <a:blipFill>
                <a:blip r:embed="rId13"/>
                <a:stretch>
                  <a:fillRect l="-5263" t="-21429" r="-2193" b="-4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80560" y="4611188"/>
            <a:ext cx="1040676" cy="5355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193279" y="4580708"/>
            <a:ext cx="949235" cy="5138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545875" y="3927566"/>
            <a:ext cx="40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Compare sides and form equations. Remember there can sometimes be multiple answers!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87440" y="5778137"/>
                <a:ext cx="13367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40" y="5778137"/>
                <a:ext cx="1336765" cy="47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457689" y="2001449"/>
            <a:ext cx="4273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Rotation anti-clockwise about the y-axis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1646" y="2490651"/>
            <a:ext cx="1062445" cy="9666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439989" y="-1"/>
            <a:ext cx="1328057" cy="56605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5" grpId="0"/>
      <p:bldP spid="26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4" grpId="0"/>
      <p:bldP spid="9" grpId="0" animBg="1"/>
      <p:bldP spid="9" grpId="1" animBg="1"/>
      <p:bldP spid="39" grpId="0" animBg="1"/>
      <p:bldP spid="3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</p:spPr>
            <p:txBody>
              <a:bodyPr/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can also apply matrices to perform linear transformations in three dimensions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dirty="0">
                    <a:latin typeface="Comic Sans MS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Describe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r>
                  <a:rPr lang="en-US" sz="1400" dirty="0">
                    <a:latin typeface="Comic Sans MS" pitchFamily="66" charset="0"/>
                  </a:rPr>
                  <a:t>Find the image of the point with coordinates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(−1,−2,1)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under the transformation represented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,−2,</m:t>
                        </m:r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  <a:defRPr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8501" y="1623350"/>
                <a:ext cx="3779520" cy="4525963"/>
              </a:xfrm>
              <a:blipFill>
                <a:blip r:embed="rId2"/>
                <a:stretch>
                  <a:fillRect t="-135" r="-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21" y="0"/>
                <a:ext cx="1525674" cy="58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90" y="0"/>
                <a:ext cx="1525674" cy="580736"/>
              </a:xfrm>
              <a:prstGeom prst="rect">
                <a:avLst/>
              </a:prstGeom>
              <a:blipFill>
                <a:blip r:embed="rId4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1" y="0"/>
                <a:ext cx="1525674" cy="582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47" y="0"/>
                <a:ext cx="1039964" cy="580736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39964" cy="580736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5" y="0"/>
                <a:ext cx="1039964" cy="580736"/>
              </a:xfrm>
              <a:prstGeom prst="rect">
                <a:avLst/>
              </a:prstGeom>
              <a:blipFill>
                <a:blip r:embed="rId8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13510" y="4101737"/>
            <a:ext cx="404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Rotation 30˚ anticlockwise about the y-axis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210079" y="1388961"/>
                <a:ext cx="1449436" cy="1366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79" y="1388961"/>
                <a:ext cx="1449436" cy="1366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451051" y="1689407"/>
                <a:ext cx="707395" cy="741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51" y="1689407"/>
                <a:ext cx="707395" cy="741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784844" y="2939088"/>
                <a:ext cx="119314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44" y="2939088"/>
                <a:ext cx="1193147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6940730" y="2142309"/>
            <a:ext cx="322217" cy="775063"/>
          </a:xfrm>
          <a:prstGeom prst="arc">
            <a:avLst>
              <a:gd name="adj1" fmla="val 16200000"/>
              <a:gd name="adj2" fmla="val 55382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236822" y="2373085"/>
            <a:ext cx="101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0" grpId="0"/>
      <p:bldP spid="41" grpId="0" animBg="1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7F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41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blipFill>
                <a:blip r:embed="rId2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1676400"/>
                <a:ext cx="2057400" cy="50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76400"/>
                <a:ext cx="2057400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2362200"/>
                <a:ext cx="2808333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𝑴𝑿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362200"/>
                <a:ext cx="2808333" cy="501740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3048000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2236958" cy="501740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105400" y="2743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2743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2590800"/>
            <a:ext cx="5334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781800" y="1981200"/>
            <a:ext cx="381000" cy="6096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866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(as before, ensure it is in the same ‘position’)</a:t>
            </a:r>
          </a:p>
        </p:txBody>
      </p:sp>
      <p:sp>
        <p:nvSpPr>
          <p:cNvPr id="17" name="Arc 16"/>
          <p:cNvSpPr/>
          <p:nvPr/>
        </p:nvSpPr>
        <p:spPr>
          <a:xfrm>
            <a:off x="6781800" y="2667000"/>
            <a:ext cx="381000" cy="6096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70678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is just the identity matrix and can be cancelled out!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3962400"/>
            <a:ext cx="419100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to find the original set of coordinates, we have to multiply the final set of coordinates by the inverse of the matrix that created them!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9600" y="15240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415387" cy="502958"/>
              </a:xfrm>
              <a:prstGeom prst="rect">
                <a:avLst/>
              </a:prstGeom>
              <a:blipFill rotWithShape="1"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9600" y="2286000"/>
                <a:ext cx="19211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192110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27293" y="2709446"/>
                <a:ext cx="22641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93" y="2709446"/>
                <a:ext cx="226410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7294" y="3130202"/>
                <a:ext cx="707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94" y="3130202"/>
                <a:ext cx="70769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4498025"/>
                <a:ext cx="1772088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8025"/>
                <a:ext cx="1772088" cy="5575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449802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98025"/>
                <a:ext cx="34496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8800" y="472662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26625"/>
                <a:ext cx="34496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38800" y="4492289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92289"/>
                <a:ext cx="344966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1600" y="4726625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726625"/>
                <a:ext cx="498855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00600" y="3583625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7097772" y="24406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250172" y="251682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22" name="Arc 21"/>
          <p:cNvSpPr/>
          <p:nvPr/>
        </p:nvSpPr>
        <p:spPr>
          <a:xfrm>
            <a:off x="7097772" y="28978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26372" y="2974024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8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1" grpId="0"/>
      <p:bldP spid="22" grpId="0" animBg="1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03007" y="1499057"/>
                <a:ext cx="177529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07" y="1499057"/>
                <a:ext cx="1775294" cy="5540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9693" y="2206336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3" y="2206336"/>
                <a:ext cx="2236958" cy="501740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9693" y="2765363"/>
                <a:ext cx="272991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3" y="2765363"/>
                <a:ext cx="2729914" cy="5540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618143" y="2497911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972300" y="2612963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03477" y="339706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2)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8598" y="3393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87023" y="33821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3)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9439" y="33949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4792" y="339344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(2 x 3)</a:t>
            </a:r>
          </a:p>
        </p:txBody>
      </p:sp>
      <p:sp>
        <p:nvSpPr>
          <p:cNvPr id="34" name="Arc 33"/>
          <p:cNvSpPr/>
          <p:nvPr/>
        </p:nvSpPr>
        <p:spPr>
          <a:xfrm>
            <a:off x="7195934" y="3005417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475995" y="2930147"/>
            <a:ext cx="1805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Ignore the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and just multiply the matrices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3962400"/>
                <a:ext cx="3938322" cy="57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3938322" cy="5788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 flipV="1">
            <a:off x="4219917" y="3951579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553150" y="39612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219917" y="4180179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4553150" y="41898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4942111" y="3961263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4942111" y="41898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276481" y="3961262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V="1">
            <a:off x="5276481" y="4189862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V="1">
            <a:off x="5715484" y="3977185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flipV="1">
            <a:off x="5715484" y="4205785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1777" y="4724400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77" y="4724400"/>
                <a:ext cx="154920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55777" y="4724400"/>
                <a:ext cx="1648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77" y="4724400"/>
                <a:ext cx="1648593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87875" y="4724400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75" y="4724400"/>
                <a:ext cx="1818511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79377" y="51054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77" y="5105400"/>
                <a:ext cx="17526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3377" y="5105400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77" y="5105400"/>
                <a:ext cx="1828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03577" y="5105400"/>
                <a:ext cx="2133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77" y="5105400"/>
                <a:ext cx="2133599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86200" y="5562600"/>
                <a:ext cx="1954509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𝑿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28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562600"/>
                <a:ext cx="1954509" cy="55406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86200" y="6172200"/>
                <a:ext cx="1742207" cy="502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𝑿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72200"/>
                <a:ext cx="1742207" cy="502253"/>
              </a:xfrm>
              <a:prstGeom prst="rect">
                <a:avLst/>
              </a:prstGeom>
              <a:blipFill rotWithShape="1"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5665643" y="5904748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0198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all parts of the matrix by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0628" y="6456700"/>
            <a:ext cx="438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Original coordinates were: (1,0), (2,4) and (-1,0)</a:t>
            </a:r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65" y="2960915"/>
                <a:ext cx="1415387" cy="502958"/>
              </a:xfrm>
              <a:prstGeom prst="rect">
                <a:avLst/>
              </a:prstGeom>
              <a:blipFill>
                <a:blip r:embed="rId1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2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three transformations </a:t>
            </a:r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</a:rPr>
              <a:t>, </a:t>
            </a:r>
            <a:r>
              <a:rPr lang="en-GB" sz="1400" b="1" dirty="0">
                <a:latin typeface="Comic Sans MS" panose="030F0702030302020204" pitchFamily="66" charset="0"/>
              </a:rPr>
              <a:t>T</a:t>
            </a:r>
            <a:r>
              <a:rPr lang="en-GB" sz="1400" dirty="0">
                <a:latin typeface="Comic Sans MS" panose="030F0702030302020204" pitchFamily="66" charset="0"/>
              </a:rPr>
              <a:t> and </a:t>
            </a:r>
            <a:r>
              <a:rPr lang="en-GB" sz="1400" b="1" dirty="0">
                <a:latin typeface="Comic Sans MS" panose="030F0702030302020204" pitchFamily="66" charset="0"/>
              </a:rPr>
              <a:t>U</a:t>
            </a:r>
            <a:r>
              <a:rPr lang="en-GB" sz="1400" dirty="0">
                <a:latin typeface="Comic Sans MS" panose="030F0702030302020204" pitchFamily="66" charset="0"/>
              </a:rPr>
              <a:t> are defined below. Find the image of the point (2,3) under each of these transformations.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3352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352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39624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62400"/>
                <a:ext cx="1548051" cy="5413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4876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5486400"/>
                <a:ext cx="160871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1608710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6096000"/>
                <a:ext cx="70577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0"/>
                <a:ext cx="70577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6172200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172200"/>
                <a:ext cx="9709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1600200" y="5181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09800" y="5105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600200" y="58674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00600" y="16764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764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0600" y="2286000"/>
                <a:ext cx="1904047" cy="518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2+3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86000"/>
                <a:ext cx="1904047" cy="518219"/>
              </a:xfrm>
              <a:prstGeom prst="rect">
                <a:avLst/>
              </a:prstGeom>
              <a:blipFill rotWithShape="1">
                <a:blip r:embed="rId9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0600" y="2895600"/>
                <a:ext cx="70577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705770" cy="501356"/>
              </a:xfrm>
              <a:prstGeom prst="rect">
                <a:avLst/>
              </a:prstGeom>
              <a:blipFill rotWithShape="1">
                <a:blip r:embed="rId10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6400" y="2971800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71800"/>
                <a:ext cx="97097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00800" y="19812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086600" y="190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400800" y="26670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00600" y="4114800"/>
                <a:ext cx="165667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14800"/>
                <a:ext cx="1656672" cy="544123"/>
              </a:xfrm>
              <a:prstGeom prst="rect">
                <a:avLst/>
              </a:prstGeom>
              <a:blipFill rotWithShape="1">
                <a:blip r:embed="rId1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00600" y="4724400"/>
                <a:ext cx="1706429" cy="593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(3)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(2)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706429" cy="5930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00600" y="5334000"/>
                <a:ext cx="85965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34000"/>
                <a:ext cx="859659" cy="501356"/>
              </a:xfrm>
              <a:prstGeom prst="rect">
                <a:avLst/>
              </a:prstGeom>
              <a:blipFill rotWithShape="1"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86400" y="5410200"/>
                <a:ext cx="118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6,−4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10200"/>
                <a:ext cx="118256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324600" y="4419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934200" y="4343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24600" y="51054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133600" y="60198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28194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52578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360A471C-D3D6-4C49-8264-D380ADCA4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3" name="テキスト ボックス 3">
            <a:extLst>
              <a:ext uri="{FF2B5EF4-FFF2-40B4-BE49-F238E27FC236}">
                <a16:creationId xmlns:a16="http://schemas.microsoft.com/office/drawing/2014/main" id="{E5D137D1-9A7F-4DEF-9181-3956E5C67262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inverse matrices to reverse the effect of a linear transformation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maps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with coordinates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itchFamily="2" charset="2"/>
                  </a:rPr>
                  <a:t>x,y</a:t>
                </a: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) onto the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’ with coordinates (6,10):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03668" y="1393372"/>
                <a:ext cx="1272592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68" y="1393372"/>
                <a:ext cx="1272592" cy="463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016135" y="2103118"/>
                <a:ext cx="2080378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5" y="2103118"/>
                <a:ext cx="2080378" cy="46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90901" y="2834638"/>
                <a:ext cx="1504964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01" y="2834638"/>
                <a:ext cx="1504964" cy="463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6958435" y="1628503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256702" y="1589362"/>
            <a:ext cx="1678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both by the inverse of A, at the start</a:t>
            </a:r>
          </a:p>
        </p:txBody>
      </p:sp>
      <p:sp>
        <p:nvSpPr>
          <p:cNvPr id="63" name="Arc 62"/>
          <p:cNvSpPr/>
          <p:nvPr/>
        </p:nvSpPr>
        <p:spPr>
          <a:xfrm>
            <a:off x="6962789" y="2355668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217513" y="2438447"/>
            <a:ext cx="135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The left side simplifies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19156" y="3483476"/>
            <a:ext cx="4720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 we need to multiply the inverse of A by the coordinate matrix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Find the inverse matrix using your calculator…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29794" y="4319449"/>
                <a:ext cx="1811650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4319449"/>
                <a:ext cx="1811650" cy="465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25736" y="5037907"/>
                <a:ext cx="1521891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5037907"/>
                <a:ext cx="1521891" cy="465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69724" y="5799907"/>
                <a:ext cx="888385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24" y="5799907"/>
                <a:ext cx="888385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515293" y="4223704"/>
            <a:ext cx="114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(35,-16)</a:t>
            </a:r>
          </a:p>
        </p:txBody>
      </p:sp>
      <p:sp>
        <p:nvSpPr>
          <p:cNvPr id="70" name="Arc 69"/>
          <p:cNvSpPr/>
          <p:nvPr/>
        </p:nvSpPr>
        <p:spPr>
          <a:xfrm>
            <a:off x="7054229" y="4572000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7352495" y="4593819"/>
            <a:ext cx="1573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the inverse by the coordinates</a:t>
            </a:r>
          </a:p>
        </p:txBody>
      </p:sp>
      <p:sp>
        <p:nvSpPr>
          <p:cNvPr id="72" name="Arc 71"/>
          <p:cNvSpPr/>
          <p:nvPr/>
        </p:nvSpPr>
        <p:spPr>
          <a:xfrm>
            <a:off x="7023749" y="5325291"/>
            <a:ext cx="339349" cy="68864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322017" y="5512573"/>
            <a:ext cx="105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14002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  <p:bldP spid="60" grpId="0"/>
      <p:bldP spid="61" grpId="0" animBg="1"/>
      <p:bldP spid="62" grpId="0"/>
      <p:bldP spid="63" grpId="0" animBg="1"/>
      <p:bldP spid="64" grpId="0"/>
      <p:bldP spid="66" grpId="0"/>
      <p:bldP spid="67" grpId="0"/>
      <p:bldP spid="68" grpId="0"/>
      <p:bldP spid="69" grpId="0"/>
      <p:bldP spid="70" grpId="0" animBg="1"/>
      <p:bldP spid="71" grpId="0"/>
      <p:bldP spid="72" grpId="0" animBg="1"/>
      <p:bldP spid="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inverse matrices to reverse the effect of a linear transformation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maps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with coordinates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itchFamily="2" charset="2"/>
                  </a:rPr>
                  <a:t>x,y</a:t>
                </a: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) onto the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’ with coordinates (6,10):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followed by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is equivalent to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b) Find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5293" y="4223704"/>
            <a:ext cx="114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(35,-16)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429103" y="1232263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83481" y="2869629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0529" y="2917655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8505" y="209090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5804" y="2746620"/>
            <a:ext cx="175859" cy="228600"/>
            <a:chOff x="6629400" y="4876800"/>
            <a:chExt cx="175859" cy="2286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323755" y="2284134"/>
            <a:ext cx="175859" cy="228600"/>
            <a:chOff x="6629400" y="4876800"/>
            <a:chExt cx="175859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22700" y="2285067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856317" y="292297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8503" y="208219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80956" y="2741336"/>
            <a:ext cx="175859" cy="228600"/>
            <a:chOff x="6629400" y="4876800"/>
            <a:chExt cx="175859" cy="228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82637" y="4661263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637" y="4661263"/>
                <a:ext cx="2433550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14084" y="5361475"/>
                <a:ext cx="199856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084" y="5361475"/>
                <a:ext cx="1998560" cy="554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263707" y="5011369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754526" y="5017408"/>
            <a:ext cx="197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739938" y="1225731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16736" y="917954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62995" y="6149522"/>
                <a:ext cx="4084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this matrix is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5" y="6149522"/>
                <a:ext cx="4084320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5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27" grpId="0"/>
      <p:bldP spid="27" grpId="1"/>
      <p:bldP spid="31" grpId="0"/>
      <p:bldP spid="35" grpId="0"/>
      <p:bldP spid="36" grpId="0"/>
      <p:bldP spid="37" grpId="0" animBg="1"/>
      <p:bldP spid="38" grpId="0"/>
      <p:bldP spid="40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inverse matrices to reverse the effect of a linear transformation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maps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with coordinates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itchFamily="2" charset="2"/>
                  </a:rPr>
                  <a:t>x,y</a:t>
                </a: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) onto the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’ with coordinates (6,10):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represents a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 Given that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followed by the transformation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 is equivalent to a reflection in the line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b) Find matrix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𝑩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581400" cy="5029200"/>
              </a:xfrm>
              <a:blipFill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7F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5293" y="4223704"/>
            <a:ext cx="1140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(35,-16)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16210" y="5701111"/>
                <a:ext cx="2112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𝑅𝑒𝑓𝑙𝑒𝑐𝑡𝑖𝑜𝑛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10" y="5701111"/>
                <a:ext cx="211254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69353" y="5988493"/>
                <a:ext cx="81387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53" y="5988493"/>
                <a:ext cx="813876" cy="502958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27697" y="1591470"/>
                <a:ext cx="4190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So A followed by B equals the matrix for the reflection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97" y="1591470"/>
                <a:ext cx="4190175" cy="523220"/>
              </a:xfrm>
              <a:prstGeom prst="rect">
                <a:avLst/>
              </a:prstGeom>
              <a:blipFill>
                <a:blip r:embed="rId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1444" y="2294877"/>
                <a:ext cx="132921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444" y="2294877"/>
                <a:ext cx="1329210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13429" y="2882283"/>
                <a:ext cx="213699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𝑩𝑨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29" y="2882283"/>
                <a:ext cx="2136995" cy="461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38692" y="3531832"/>
                <a:ext cx="1600053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92" y="3531832"/>
                <a:ext cx="1600053" cy="461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40172" y="4190259"/>
                <a:ext cx="2220801" cy="465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172" y="4190259"/>
                <a:ext cx="2220801" cy="465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41652" y="4848686"/>
                <a:ext cx="1523174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52" y="4848686"/>
                <a:ext cx="1523174" cy="460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654325" y="2556770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915705" y="2469517"/>
            <a:ext cx="2049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by the inverse of A, at the end</a:t>
            </a:r>
          </a:p>
        </p:txBody>
      </p:sp>
      <p:sp>
        <p:nvSpPr>
          <p:cNvPr id="49" name="Arc 48"/>
          <p:cNvSpPr/>
          <p:nvPr/>
        </p:nvSpPr>
        <p:spPr>
          <a:xfrm>
            <a:off x="6753459" y="3188564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7225455" y="3802603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7226935" y="4452152"/>
            <a:ext cx="367913" cy="615798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7059227" y="3207843"/>
            <a:ext cx="135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 left side simplifies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22345" y="372474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know the inverse of A from part a)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59335" y="4569602"/>
            <a:ext cx="108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4175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3" grpId="0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   </a:t>
            </a:r>
            <a:r>
              <a:rPr lang="en-GB" sz="1400" dirty="0">
                <a:latin typeface="Comic Sans MS" panose="030F0702030302020204" pitchFamily="66" charset="0"/>
              </a:rPr>
              <a:t>A </a:t>
            </a:r>
            <a:r>
              <a:rPr lang="en-GB" sz="1400" b="1" u="sng" dirty="0">
                <a:latin typeface="Comic Sans MS" panose="030F0702030302020204" pitchFamily="66" charset="0"/>
              </a:rPr>
              <a:t>linear transformation</a:t>
            </a:r>
            <a:r>
              <a:rPr lang="en-GB" sz="1400" dirty="0">
                <a:latin typeface="Comic Sans MS" panose="030F0702030302020204" pitchFamily="66" charset="0"/>
              </a:rPr>
              <a:t> has two properties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It only involves linear transformations of x and y (so no powers)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origin, (0,0) is not moved by the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209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2209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09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28194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1548051" cy="5413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8200" y="15240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624612" cy="544123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48200" y="2971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71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48200" y="44958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1548051" cy="5413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48200" y="21336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48200" y="24384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48200" y="3581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200" y="38862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51816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8200" y="54864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772400" y="1905000"/>
            <a:ext cx="457200" cy="457200"/>
            <a:chOff x="7772400" y="1905000"/>
            <a:chExt cx="4572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924800" y="2514600"/>
            <a:ext cx="152400" cy="152400"/>
            <a:chOff x="8001000" y="3048000"/>
            <a:chExt cx="152400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772400" y="3352800"/>
            <a:ext cx="457200" cy="457200"/>
            <a:chOff x="7772400" y="1905000"/>
            <a:chExt cx="457200" cy="4572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772400" y="3657600"/>
            <a:ext cx="457200" cy="457200"/>
            <a:chOff x="7772400" y="1905000"/>
            <a:chExt cx="457200" cy="4572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772400" y="5257800"/>
            <a:ext cx="457200" cy="457200"/>
            <a:chOff x="7772400" y="1905000"/>
            <a:chExt cx="457200" cy="4572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848600" y="5257800"/>
            <a:ext cx="152400" cy="152400"/>
            <a:chOff x="8001000" y="3048000"/>
            <a:chExt cx="152400" cy="1524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495800" y="6096000"/>
            <a:ext cx="4344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is the only linear transformation here!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5A6FCC0A-2F8D-4A3F-9B1D-D1254EB2C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39A04CC2-378D-4728-8B3F-4E7C64A42D26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16" grpId="0"/>
      <p:bldP spid="45" grpId="0"/>
      <p:bldP spid="46" grpId="0"/>
      <p:bldP spid="47" grpId="0"/>
      <p:bldP spid="48" grpId="0"/>
      <p:bldP spid="49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linear transformation: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Can be represented by the matrix: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dirty="0">
                <a:latin typeface="Comic Sans MS" panose="030F0702030302020204" pitchFamily="66" charset="0"/>
              </a:rPr>
              <a:t>Since:   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matrices to represent these linear transformations: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19200" y="5486400"/>
                <a:ext cx="1745413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86400"/>
                <a:ext cx="1745413" cy="509883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9200" y="6096000"/>
                <a:ext cx="1755865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96000"/>
                <a:ext cx="1755865" cy="551946"/>
              </a:xfrm>
              <a:prstGeom prst="rect">
                <a:avLst/>
              </a:prstGeom>
              <a:blipFill rotWithShape="1">
                <a:blip r:embed="rId4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19200" y="2667000"/>
                <a:ext cx="1850443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1850443" cy="561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445622" y="3692435"/>
                <a:ext cx="1285673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22" y="3692435"/>
                <a:ext cx="1285673" cy="507896"/>
              </a:xfrm>
              <a:prstGeom prst="rect">
                <a:avLst/>
              </a:prstGeom>
              <a:blipFill>
                <a:blip r:embed="rId6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90600" y="4267200"/>
                <a:ext cx="1133259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67200"/>
                <a:ext cx="1133259" cy="507896"/>
              </a:xfrm>
              <a:prstGeom prst="rect">
                <a:avLst/>
              </a:prstGeom>
              <a:blipFill rotWithShape="1">
                <a:blip r:embed="rId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057400" y="4239904"/>
                <a:ext cx="1346138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239904"/>
                <a:ext cx="1346138" cy="5616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43400" y="1447800"/>
                <a:ext cx="1745413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0"/>
                <a:ext cx="1745413" cy="509883"/>
              </a:xfrm>
              <a:prstGeom prst="rect">
                <a:avLst/>
              </a:prstGeom>
              <a:blipFill rotWithShape="1">
                <a:blip r:embed="rId9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43400" y="2133600"/>
                <a:ext cx="1864869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1864869" cy="551946"/>
              </a:xfrm>
              <a:prstGeom prst="rect">
                <a:avLst/>
              </a:prstGeom>
              <a:blipFill rotWithShape="1">
                <a:blip r:embed="rId10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43400" y="2895600"/>
                <a:ext cx="122924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95600"/>
                <a:ext cx="1229246" cy="502958"/>
              </a:xfrm>
              <a:prstGeom prst="rect">
                <a:avLst/>
              </a:prstGeom>
              <a:blipFill rotWithShape="1">
                <a:blip r:embed="rId11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096000" y="1752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629400" y="182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the form shown to the right for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6096000" y="2514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6629400" y="2514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write the numbers in their respective positions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343400" y="4114800"/>
                <a:ext cx="1755865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4800"/>
                <a:ext cx="1755865" cy="551946"/>
              </a:xfrm>
              <a:prstGeom prst="rect">
                <a:avLst/>
              </a:prstGeom>
              <a:blipFill rotWithShape="1">
                <a:blip r:embed="rId12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343400" y="4800600"/>
                <a:ext cx="1864869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00600"/>
                <a:ext cx="1864869" cy="551946"/>
              </a:xfrm>
              <a:prstGeom prst="rect">
                <a:avLst/>
              </a:prstGeom>
              <a:blipFill rotWithShape="1"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43400" y="5562600"/>
                <a:ext cx="1368708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368708" cy="502958"/>
              </a:xfrm>
              <a:prstGeom prst="rect">
                <a:avLst/>
              </a:prstGeom>
              <a:blipFill rotWithShape="1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6096000" y="4419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629400" y="449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the form shown to the right for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Arc 82"/>
          <p:cNvSpPr/>
          <p:nvPr/>
        </p:nvSpPr>
        <p:spPr>
          <a:xfrm>
            <a:off x="6096000" y="5181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6629400" y="5181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Just write the numbers in their respective positions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667000"/>
            <a:ext cx="914400" cy="533400"/>
          </a:xfrm>
          <a:prstGeom prst="rect">
            <a:avLst/>
          </a:pr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F388D97-1817-410E-8FC1-E8B174492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36A3459A-FB3C-4356-8CC7-8CEBC9B970D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 animBg="1"/>
      <p:bldP spid="82" grpId="0"/>
      <p:bldP spid="83" grpId="0" animBg="1"/>
      <p:bldP spid="84" grpId="0"/>
      <p:bldP spid="9" grpId="0" animBg="1"/>
      <p:bldP spid="9" grpId="1" animBg="1"/>
      <p:bldP spid="9" grpId="2" animBg="1"/>
      <p:bldP spid="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 square S has coordinates (1,1), (3,1), (3,3) and (1,3).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coordinates of the vertices of the image of S after the transformation given by the matrix: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Write the coordinates of the vertices as vectors, and combine them into a 2x4 matrix…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Now multiply the transformation matrix by the coordinates!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10000"/>
                <a:ext cx="142321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10000"/>
                <a:ext cx="1423210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9800" y="5334000"/>
                <a:ext cx="1676400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34000"/>
                <a:ext cx="1676400" cy="502958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000" y="54102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𝐶𝑜𝑜𝑟𝑑𝑖𝑛𝑎𝑡𝑒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𝑚𝑎𝑡𝑟𝑖𝑥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10200"/>
                <a:ext cx="1981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495800" y="1524000"/>
            <a:ext cx="2286000" cy="502958"/>
            <a:chOff x="4495800" y="1524000"/>
            <a:chExt cx="2286000" cy="502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95800" y="1524000"/>
                  <a:ext cx="967764" cy="501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1524000"/>
                  <a:ext cx="967764" cy="5013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6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105400" y="1524000"/>
                  <a:ext cx="1676400" cy="502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1524000"/>
                  <a:ext cx="1676400" cy="5029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4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44958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02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4)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46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4)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5800" y="2743200"/>
                <a:ext cx="96776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96776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05400" y="2743200"/>
                <a:ext cx="3429000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429000" cy="522579"/>
              </a:xfrm>
              <a:prstGeom prst="rect">
                <a:avLst/>
              </a:prstGeom>
              <a:blipFill rotWithShape="1"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953000" y="27432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572000" y="27432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9530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5720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2578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2578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55626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5626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8674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58674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1722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1722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3429000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29000"/>
                <a:ext cx="1472839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181600" y="3429000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429000"/>
                <a:ext cx="1472839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477000" y="3442648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42648"/>
                <a:ext cx="1472839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772400" y="3456296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456296"/>
                <a:ext cx="1472839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35105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05" y="3796352"/>
                <a:ext cx="1357423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49839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39" y="3796352"/>
                <a:ext cx="135742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545238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38" y="3796352"/>
                <a:ext cx="1357423" cy="276999"/>
              </a:xfrm>
              <a:prstGeom prst="rect">
                <a:avLst/>
              </a:prstGeom>
              <a:blipFill rotWithShape="1"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786577" y="3810000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77" y="3810000"/>
                <a:ext cx="1357423" cy="276999"/>
              </a:xfrm>
              <a:prstGeom prst="rect">
                <a:avLst/>
              </a:prstGeom>
              <a:blipFill rotWithShape="1"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916907" y="3739487"/>
            <a:ext cx="52270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268036" y="3400567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566848" y="3389194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865660" y="3405116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4495800"/>
                <a:ext cx="1676400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95800"/>
                <a:ext cx="1676400" cy="507960"/>
              </a:xfrm>
              <a:prstGeom prst="rect">
                <a:avLst/>
              </a:prstGeom>
              <a:blipFill rotWithShape="1">
                <a:blip r:embed="rId1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038600" y="5257800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the new vertices will be at: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5626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(1,3), (-1,7), (3,9) and (5,5)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2286000"/>
            <a:ext cx="3505200" cy="6096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2362200" y="5334000"/>
            <a:ext cx="1371600" cy="5334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52578405-9C96-481F-8E89-1AF24D63E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68" name="テキスト ボックス 3">
            <a:extLst>
              <a:ext uri="{FF2B5EF4-FFF2-40B4-BE49-F238E27FC236}">
                <a16:creationId xmlns:a16="http://schemas.microsoft.com/office/drawing/2014/main" id="{15395336-F7C7-44EC-BACE-6421823E9DA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7" grpId="0"/>
      <p:bldP spid="99" grpId="0"/>
      <p:bldP spid="14" grpId="0"/>
      <p:bldP spid="15" grpId="0" animBg="1"/>
      <p:bldP spid="15" grpId="1" animBg="1"/>
      <p:bldP spid="100" grpId="0" animBg="1"/>
      <p:bldP spid="10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76400" y="2286000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itchFamily="66" charset="0"/>
              </a:rPr>
              <a:t>Original Vertices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1200" y="2286000"/>
            <a:ext cx="131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itchFamily="66" charset="0"/>
              </a:rPr>
              <a:t>New Vertices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1600" y="2590800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(1,1), (3,1), (3,3) and (1,3)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91276" y="25908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(1,3), (-1,7), (3,9) and (5,5)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3048000"/>
            <a:ext cx="3505200" cy="3200400"/>
            <a:chOff x="762000" y="3048000"/>
            <a:chExt cx="3505200" cy="3200400"/>
          </a:xfrm>
        </p:grpSpPr>
        <p:pic>
          <p:nvPicPr>
            <p:cNvPr id="68" name="Picture 6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3688307" y="4735204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92278" y="4728652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84399" y="3310868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89778" y="5825788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753155" y="3036498"/>
            <a:ext cx="3505200" cy="3200400"/>
            <a:chOff x="762000" y="3048000"/>
            <a:chExt cx="3505200" cy="3200400"/>
          </a:xfrm>
        </p:grpSpPr>
        <p:pic>
          <p:nvPicPr>
            <p:cNvPr id="75" name="Picture 7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3688307" y="4735204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2278" y="4728652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84399" y="3310868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89778" y="5825788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latin typeface="Comic Sans MS" panose="030F0702030302020204" pitchFamily="66" charset="0"/>
                </a:rPr>
                <a:t>-10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62717" y="3986284"/>
            <a:ext cx="152400" cy="152400"/>
            <a:chOff x="7772400" y="1447800"/>
            <a:chExt cx="152400" cy="152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792036" y="3469943"/>
            <a:ext cx="152400" cy="152400"/>
            <a:chOff x="7772400" y="1447800"/>
            <a:chExt cx="152400" cy="1524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248400" y="3731525"/>
            <a:ext cx="152400" cy="152400"/>
            <a:chOff x="7772400" y="1447800"/>
            <a:chExt cx="152400" cy="1524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509982" y="4225120"/>
            <a:ext cx="152400" cy="152400"/>
            <a:chOff x="7772400" y="144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803478" y="4237630"/>
            <a:ext cx="152400" cy="152400"/>
            <a:chOff x="7772400" y="144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532797" y="4239904"/>
            <a:ext cx="152400" cy="152400"/>
            <a:chOff x="7772400" y="144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794379" y="4501487"/>
            <a:ext cx="152400" cy="152400"/>
            <a:chOff x="7772400" y="144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537346" y="4503762"/>
            <a:ext cx="152400" cy="152400"/>
            <a:chOff x="7772400" y="144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620370" y="4326341"/>
            <a:ext cx="259308" cy="2593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6318913" y="3550692"/>
            <a:ext cx="834788" cy="762001"/>
            <a:chOff x="6318913" y="3550692"/>
            <a:chExt cx="834788" cy="76200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318913" y="3807725"/>
              <a:ext cx="272956" cy="5049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880745" y="3550692"/>
              <a:ext cx="272956" cy="5049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619164" y="4053385"/>
              <a:ext cx="532263" cy="2593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334835" y="3550693"/>
              <a:ext cx="532263" cy="2593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B12E4F5A-AEC6-40B8-B9F2-0D9FBF941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4800" dirty="0">
                <a:latin typeface="Comic Sans MS" pitchFamily="66" charset="0"/>
              </a:rPr>
              <a:t>Linear Transformations</a:t>
            </a:r>
          </a:p>
        </p:txBody>
      </p:sp>
      <p:sp>
        <p:nvSpPr>
          <p:cNvPr id="55" name="テキスト ボックス 3">
            <a:extLst>
              <a:ext uri="{FF2B5EF4-FFF2-40B4-BE49-F238E27FC236}">
                <a16:creationId xmlns:a16="http://schemas.microsoft.com/office/drawing/2014/main" id="{27C6D60A-3D12-4199-A245-B3793334554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8" grpId="0"/>
      <p:bldP spid="49" grpId="0"/>
      <p:bldP spid="67" grpId="0"/>
      <p:bldP spid="1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</TotalTime>
  <Words>5785</Words>
  <Application>Microsoft Office PowerPoint</Application>
  <PresentationFormat>On-screen Show (4:3)</PresentationFormat>
  <Paragraphs>1073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French Script MT</vt:lpstr>
      <vt:lpstr>Segoe UI Black</vt:lpstr>
      <vt:lpstr>Wingdings</vt:lpstr>
      <vt:lpstr>Office テーマ</vt:lpstr>
      <vt:lpstr>PowerPoint Presentation</vt:lpstr>
      <vt:lpstr>Prior Knowledge Check</vt:lpstr>
      <vt:lpstr>PowerPoint Presentation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Presentation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Presentation</vt:lpstr>
      <vt:lpstr>Linear Transformations</vt:lpstr>
      <vt:lpstr>Linear Transformations</vt:lpstr>
      <vt:lpstr>Linear Transformations</vt:lpstr>
      <vt:lpstr>PowerPoint Presentation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Presentation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  <vt:lpstr>PowerPoint Presentation</vt:lpstr>
      <vt:lpstr>Linear Transformations</vt:lpstr>
      <vt:lpstr>Linear Transformations</vt:lpstr>
      <vt:lpstr>Linear Transformations</vt:lpstr>
      <vt:lpstr>Linear Transformations</vt:lpstr>
      <vt:lpstr>Linear Transformations</vt:lpstr>
      <vt:lpstr>Linear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172</cp:revision>
  <cp:lastPrinted>2017-11-21T05:26:55Z</cp:lastPrinted>
  <dcterms:created xsi:type="dcterms:W3CDTF">2017-08-14T15:35:38Z</dcterms:created>
  <dcterms:modified xsi:type="dcterms:W3CDTF">2022-01-21T15:14:32Z</dcterms:modified>
</cp:coreProperties>
</file>