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71" r:id="rId3"/>
    <p:sldId id="265" r:id="rId4"/>
    <p:sldId id="266" r:id="rId5"/>
    <p:sldId id="297" r:id="rId6"/>
    <p:sldId id="267" r:id="rId7"/>
    <p:sldId id="268" r:id="rId8"/>
    <p:sldId id="273" r:id="rId9"/>
    <p:sldId id="280" r:id="rId10"/>
    <p:sldId id="281" r:id="rId11"/>
    <p:sldId id="278" r:id="rId12"/>
    <p:sldId id="277" r:id="rId13"/>
    <p:sldId id="274" r:id="rId14"/>
    <p:sldId id="279" r:id="rId15"/>
    <p:sldId id="295" r:id="rId16"/>
    <p:sldId id="269" r:id="rId17"/>
    <p:sldId id="283" r:id="rId18"/>
    <p:sldId id="282" r:id="rId19"/>
    <p:sldId id="285" r:id="rId20"/>
    <p:sldId id="270" r:id="rId21"/>
    <p:sldId id="286" r:id="rId22"/>
    <p:sldId id="294" r:id="rId23"/>
    <p:sldId id="287" r:id="rId24"/>
    <p:sldId id="288" r:id="rId25"/>
    <p:sldId id="289" r:id="rId26"/>
    <p:sldId id="291" r:id="rId27"/>
    <p:sldId id="292" r:id="rId28"/>
    <p:sldId id="296" r:id="rId29"/>
    <p:sldId id="293" r:id="rId30"/>
    <p:sldId id="272" r:id="rId31"/>
    <p:sldId id="298" r:id="rId32"/>
    <p:sldId id="299" r:id="rId33"/>
    <p:sldId id="300" r:id="rId34"/>
    <p:sldId id="284" r:id="rId35"/>
    <p:sldId id="301" r:id="rId36"/>
    <p:sldId id="302" r:id="rId37"/>
    <p:sldId id="303" r:id="rId38"/>
    <p:sldId id="30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2"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D18A0A-DC56-4AC6-900E-620E4E54733D}"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GB"/>
        </a:p>
      </dgm:t>
    </dgm:pt>
    <dgm:pt modelId="{877E1B31-FF99-42B1-8D83-4A02C9D07DE9}">
      <dgm:prSet phldrT="[Text]"/>
      <dgm:spPr>
        <a:solidFill>
          <a:schemeClr val="accent1"/>
        </a:solidFill>
      </dgm:spPr>
      <dgm:t>
        <a:bodyPr/>
        <a:lstStyle/>
        <a:p>
          <a:r>
            <a:rPr lang="en-GB" dirty="0" smtClean="0"/>
            <a:t>Agoraphobia – fear of open spaces</a:t>
          </a:r>
          <a:endParaRPr lang="en-GB" dirty="0"/>
        </a:p>
      </dgm:t>
    </dgm:pt>
    <dgm:pt modelId="{E8CF3D25-232F-4C74-9EC7-E819E9E016E2}" type="parTrans" cxnId="{AADD034B-39A8-4D6F-812B-1574D0A18B46}">
      <dgm:prSet/>
      <dgm:spPr/>
      <dgm:t>
        <a:bodyPr/>
        <a:lstStyle/>
        <a:p>
          <a:endParaRPr lang="en-GB"/>
        </a:p>
      </dgm:t>
    </dgm:pt>
    <dgm:pt modelId="{0308B6B6-11B6-4A41-A89C-2939F999753D}" type="sibTrans" cxnId="{AADD034B-39A8-4D6F-812B-1574D0A18B46}">
      <dgm:prSet/>
      <dgm:spPr/>
      <dgm:t>
        <a:bodyPr/>
        <a:lstStyle/>
        <a:p>
          <a:endParaRPr lang="en-GB"/>
        </a:p>
      </dgm:t>
    </dgm:pt>
    <dgm:pt modelId="{1B5CCD89-5377-4001-8EFD-79555F5ECEDC}">
      <dgm:prSet phldrT="[Text]"/>
      <dgm:spPr>
        <a:solidFill>
          <a:schemeClr val="accent1">
            <a:lumMod val="40000"/>
            <a:lumOff val="60000"/>
            <a:alpha val="90000"/>
          </a:schemeClr>
        </a:solidFill>
        <a:ln>
          <a:solidFill>
            <a:schemeClr val="accent1">
              <a:lumMod val="40000"/>
              <a:lumOff val="60000"/>
              <a:alpha val="90000"/>
            </a:schemeClr>
          </a:solidFill>
        </a:ln>
      </dgm:spPr>
      <dgm:t>
        <a:bodyPr/>
        <a:lstStyle/>
        <a:p>
          <a:endParaRPr lang="en-GB" dirty="0"/>
        </a:p>
      </dgm:t>
    </dgm:pt>
    <dgm:pt modelId="{E00D35B2-8143-4FE6-89D0-3375F14C7904}" type="parTrans" cxnId="{AC52F349-071D-4193-99FC-0F6BDB21D796}">
      <dgm:prSet/>
      <dgm:spPr/>
      <dgm:t>
        <a:bodyPr/>
        <a:lstStyle/>
        <a:p>
          <a:endParaRPr lang="en-GB"/>
        </a:p>
      </dgm:t>
    </dgm:pt>
    <dgm:pt modelId="{23D5D0CD-9AD2-4C67-BC72-7CEB08D88FF6}" type="sibTrans" cxnId="{AC52F349-071D-4193-99FC-0F6BDB21D796}">
      <dgm:prSet/>
      <dgm:spPr/>
      <dgm:t>
        <a:bodyPr/>
        <a:lstStyle/>
        <a:p>
          <a:endParaRPr lang="en-GB"/>
        </a:p>
      </dgm:t>
    </dgm:pt>
    <dgm:pt modelId="{EF06B48B-66AA-46D6-B7D6-07089FE9AC81}">
      <dgm:prSet phldrT="[Text]"/>
      <dgm:spPr/>
      <dgm:t>
        <a:bodyPr/>
        <a:lstStyle/>
        <a:p>
          <a:r>
            <a:rPr kumimoji="0" lang="en-GB" altLang="en-US" b="1" i="0" u="none" strike="noStrike" cap="none" normalizeH="0" baseline="0" smtClean="0">
              <a:ln/>
              <a:effectLst/>
              <a:ea typeface="Times New Roman" panose="02020603050405020304" pitchFamily="18" charset="0"/>
            </a:rPr>
            <a:t>Social phobia </a:t>
          </a:r>
          <a:r>
            <a:rPr kumimoji="0" lang="en-GB" altLang="en-US" b="0" i="0" u="none" strike="noStrike" cap="none" normalizeH="0" baseline="0" smtClean="0">
              <a:ln/>
              <a:effectLst/>
              <a:ea typeface="Times New Roman" panose="02020603050405020304" pitchFamily="18" charset="0"/>
            </a:rPr>
            <a:t>– fear of interacting and performing in front of people</a:t>
          </a:r>
          <a:endParaRPr lang="en-GB" dirty="0"/>
        </a:p>
      </dgm:t>
    </dgm:pt>
    <dgm:pt modelId="{B6EF3B30-5365-41D0-99E9-6A23BDFA17AC}" type="parTrans" cxnId="{ED23D263-275B-4D95-95D9-4DE6E22BE033}">
      <dgm:prSet/>
      <dgm:spPr/>
      <dgm:t>
        <a:bodyPr/>
        <a:lstStyle/>
        <a:p>
          <a:endParaRPr lang="en-GB"/>
        </a:p>
      </dgm:t>
    </dgm:pt>
    <dgm:pt modelId="{17606487-E967-4EC7-A092-D1EBE33A6851}" type="sibTrans" cxnId="{ED23D263-275B-4D95-95D9-4DE6E22BE033}">
      <dgm:prSet/>
      <dgm:spPr/>
      <dgm:t>
        <a:bodyPr/>
        <a:lstStyle/>
        <a:p>
          <a:endParaRPr lang="en-GB"/>
        </a:p>
      </dgm:t>
    </dgm:pt>
    <dgm:pt modelId="{E207E519-DDF7-4697-99A5-15B67F972A81}">
      <dgm:prSet phldrT="[Text]"/>
      <dgm:spPr/>
      <dgm:t>
        <a:bodyPr/>
        <a:lstStyle/>
        <a:p>
          <a:endParaRPr lang="en-GB" u="none" dirty="0"/>
        </a:p>
      </dgm:t>
    </dgm:pt>
    <dgm:pt modelId="{F319F563-A9DF-49B5-B203-556DF50F9EFF}" type="parTrans" cxnId="{032E57FE-1532-4681-829A-96275A6B79B9}">
      <dgm:prSet/>
      <dgm:spPr/>
      <dgm:t>
        <a:bodyPr/>
        <a:lstStyle/>
        <a:p>
          <a:endParaRPr lang="en-GB"/>
        </a:p>
      </dgm:t>
    </dgm:pt>
    <dgm:pt modelId="{51A07BA2-8B71-4006-A847-B416D7FF59F8}" type="sibTrans" cxnId="{032E57FE-1532-4681-829A-96275A6B79B9}">
      <dgm:prSet/>
      <dgm:spPr/>
      <dgm:t>
        <a:bodyPr/>
        <a:lstStyle/>
        <a:p>
          <a:endParaRPr lang="en-GB"/>
        </a:p>
      </dgm:t>
    </dgm:pt>
    <dgm:pt modelId="{7D86D390-05C2-4D8D-A68A-25A3828FDD9D}">
      <dgm:prSet phldrT="[Text]"/>
      <dgm:spPr/>
      <dgm:t>
        <a:bodyPr/>
        <a:lstStyle/>
        <a:p>
          <a:r>
            <a:rPr kumimoji="0" lang="en-GB" altLang="en-US" b="1" i="0" u="none" strike="noStrike" cap="none" normalizeH="0" baseline="0" dirty="0" smtClean="0">
              <a:ln/>
              <a:effectLst/>
              <a:latin typeface="+mn-lt"/>
              <a:ea typeface="Times New Roman" panose="02020603050405020304" pitchFamily="18" charset="0"/>
            </a:rPr>
            <a:t>Specific phobia</a:t>
          </a:r>
          <a:r>
            <a:rPr kumimoji="0" lang="en-GB" altLang="en-US" b="0" i="0" u="none" strike="noStrike" cap="none" normalizeH="0" baseline="0" dirty="0" smtClean="0">
              <a:ln/>
              <a:effectLst/>
              <a:latin typeface="+mn-lt"/>
              <a:ea typeface="Times New Roman" panose="02020603050405020304" pitchFamily="18" charset="0"/>
            </a:rPr>
            <a:t> – fear of specific objects, animals or places</a:t>
          </a:r>
          <a:endParaRPr lang="en-GB" dirty="0"/>
        </a:p>
      </dgm:t>
    </dgm:pt>
    <dgm:pt modelId="{E838E4CE-AB99-485D-B41E-F610067A9E3C}" type="parTrans" cxnId="{7D37B731-442A-480E-AE3E-9BC050BD2E56}">
      <dgm:prSet/>
      <dgm:spPr/>
      <dgm:t>
        <a:bodyPr/>
        <a:lstStyle/>
        <a:p>
          <a:endParaRPr lang="en-GB"/>
        </a:p>
      </dgm:t>
    </dgm:pt>
    <dgm:pt modelId="{D027C6CA-FD36-45D3-8D23-759DAA29D4E9}" type="sibTrans" cxnId="{7D37B731-442A-480E-AE3E-9BC050BD2E56}">
      <dgm:prSet/>
      <dgm:spPr/>
      <dgm:t>
        <a:bodyPr/>
        <a:lstStyle/>
        <a:p>
          <a:endParaRPr lang="en-GB"/>
        </a:p>
      </dgm:t>
    </dgm:pt>
    <dgm:pt modelId="{18E7F671-D833-423A-8FA9-D40E56147365}">
      <dgm:prSet phldrT="[Text]"/>
      <dgm:spPr/>
      <dgm:t>
        <a:bodyPr/>
        <a:lstStyle/>
        <a:p>
          <a:endParaRPr lang="en-GB" dirty="0"/>
        </a:p>
      </dgm:t>
    </dgm:pt>
    <dgm:pt modelId="{1387A41D-B393-4DF4-9269-A5B6082B84C7}" type="parTrans" cxnId="{66F2446C-D366-4420-BF41-B7EB3EA9439D}">
      <dgm:prSet/>
      <dgm:spPr/>
      <dgm:t>
        <a:bodyPr/>
        <a:lstStyle/>
        <a:p>
          <a:endParaRPr lang="en-GB"/>
        </a:p>
      </dgm:t>
    </dgm:pt>
    <dgm:pt modelId="{29ED6B76-14B0-4EEE-B363-FC0B4CD08392}" type="sibTrans" cxnId="{66F2446C-D366-4420-BF41-B7EB3EA9439D}">
      <dgm:prSet/>
      <dgm:spPr/>
      <dgm:t>
        <a:bodyPr/>
        <a:lstStyle/>
        <a:p>
          <a:endParaRPr lang="en-GB"/>
        </a:p>
      </dgm:t>
    </dgm:pt>
    <dgm:pt modelId="{E3A52846-D8E6-4345-9A55-A3B99E3C7C14}" type="pres">
      <dgm:prSet presAssocID="{A2D18A0A-DC56-4AC6-900E-620E4E54733D}" presName="Name0" presStyleCnt="0">
        <dgm:presLayoutVars>
          <dgm:dir/>
          <dgm:animLvl val="lvl"/>
          <dgm:resizeHandles val="exact"/>
        </dgm:presLayoutVars>
      </dgm:prSet>
      <dgm:spPr/>
      <dgm:t>
        <a:bodyPr/>
        <a:lstStyle/>
        <a:p>
          <a:endParaRPr lang="en-GB"/>
        </a:p>
      </dgm:t>
    </dgm:pt>
    <dgm:pt modelId="{4B4B560D-17C1-4A83-94E3-13E3DD8EFF4B}" type="pres">
      <dgm:prSet presAssocID="{877E1B31-FF99-42B1-8D83-4A02C9D07DE9}" presName="linNode" presStyleCnt="0"/>
      <dgm:spPr/>
    </dgm:pt>
    <dgm:pt modelId="{42A8526F-8BEE-4B0F-BF71-1BA9F3193DCC}" type="pres">
      <dgm:prSet presAssocID="{877E1B31-FF99-42B1-8D83-4A02C9D07DE9}" presName="parentText" presStyleLbl="node1" presStyleIdx="0" presStyleCnt="3" custScaleX="69474">
        <dgm:presLayoutVars>
          <dgm:chMax val="1"/>
          <dgm:bulletEnabled val="1"/>
        </dgm:presLayoutVars>
      </dgm:prSet>
      <dgm:spPr/>
      <dgm:t>
        <a:bodyPr/>
        <a:lstStyle/>
        <a:p>
          <a:endParaRPr lang="en-GB"/>
        </a:p>
      </dgm:t>
    </dgm:pt>
    <dgm:pt modelId="{3925EB77-3AE0-461C-B61A-F9F66BF6F392}" type="pres">
      <dgm:prSet presAssocID="{877E1B31-FF99-42B1-8D83-4A02C9D07DE9}" presName="descendantText" presStyleLbl="alignAccFollowNode1" presStyleIdx="0" presStyleCnt="3">
        <dgm:presLayoutVars>
          <dgm:bulletEnabled val="1"/>
        </dgm:presLayoutVars>
      </dgm:prSet>
      <dgm:spPr/>
      <dgm:t>
        <a:bodyPr/>
        <a:lstStyle/>
        <a:p>
          <a:endParaRPr lang="en-GB"/>
        </a:p>
      </dgm:t>
    </dgm:pt>
    <dgm:pt modelId="{B57961E4-AEF4-44FB-91FD-478A5B0EA975}" type="pres">
      <dgm:prSet presAssocID="{0308B6B6-11B6-4A41-A89C-2939F999753D}" presName="sp" presStyleCnt="0"/>
      <dgm:spPr/>
    </dgm:pt>
    <dgm:pt modelId="{CD6210AA-C35C-43EC-AC9D-413AE7372B43}" type="pres">
      <dgm:prSet presAssocID="{EF06B48B-66AA-46D6-B7D6-07089FE9AC81}" presName="linNode" presStyleCnt="0"/>
      <dgm:spPr/>
    </dgm:pt>
    <dgm:pt modelId="{B7CC21B8-E327-48DC-B473-CB05968F5B18}" type="pres">
      <dgm:prSet presAssocID="{EF06B48B-66AA-46D6-B7D6-07089FE9AC81}" presName="parentText" presStyleLbl="node1" presStyleIdx="1" presStyleCnt="3" custScaleX="69474">
        <dgm:presLayoutVars>
          <dgm:chMax val="1"/>
          <dgm:bulletEnabled val="1"/>
        </dgm:presLayoutVars>
      </dgm:prSet>
      <dgm:spPr/>
      <dgm:t>
        <a:bodyPr/>
        <a:lstStyle/>
        <a:p>
          <a:endParaRPr lang="en-GB"/>
        </a:p>
      </dgm:t>
    </dgm:pt>
    <dgm:pt modelId="{814523D2-3D3D-499C-8827-3BCAF20389B3}" type="pres">
      <dgm:prSet presAssocID="{EF06B48B-66AA-46D6-B7D6-07089FE9AC81}" presName="descendantText" presStyleLbl="alignAccFollowNode1" presStyleIdx="1" presStyleCnt="3">
        <dgm:presLayoutVars>
          <dgm:bulletEnabled val="1"/>
        </dgm:presLayoutVars>
      </dgm:prSet>
      <dgm:spPr/>
      <dgm:t>
        <a:bodyPr/>
        <a:lstStyle/>
        <a:p>
          <a:endParaRPr lang="en-GB"/>
        </a:p>
      </dgm:t>
    </dgm:pt>
    <dgm:pt modelId="{91D3EF5B-18F9-4309-AF05-80A34C3E505D}" type="pres">
      <dgm:prSet presAssocID="{17606487-E967-4EC7-A092-D1EBE33A6851}" presName="sp" presStyleCnt="0"/>
      <dgm:spPr/>
    </dgm:pt>
    <dgm:pt modelId="{1B18A89D-F1CD-4923-9A8D-E6F409E76715}" type="pres">
      <dgm:prSet presAssocID="{7D86D390-05C2-4D8D-A68A-25A3828FDD9D}" presName="linNode" presStyleCnt="0"/>
      <dgm:spPr/>
    </dgm:pt>
    <dgm:pt modelId="{D1EC0EE0-FE1D-41F9-ADB4-764F5894D5C9}" type="pres">
      <dgm:prSet presAssocID="{7D86D390-05C2-4D8D-A68A-25A3828FDD9D}" presName="parentText" presStyleLbl="node1" presStyleIdx="2" presStyleCnt="3" custScaleX="69474">
        <dgm:presLayoutVars>
          <dgm:chMax val="1"/>
          <dgm:bulletEnabled val="1"/>
        </dgm:presLayoutVars>
      </dgm:prSet>
      <dgm:spPr/>
      <dgm:t>
        <a:bodyPr/>
        <a:lstStyle/>
        <a:p>
          <a:endParaRPr lang="en-GB"/>
        </a:p>
      </dgm:t>
    </dgm:pt>
    <dgm:pt modelId="{914992B6-608F-4EB3-B6B7-DE1396F41823}" type="pres">
      <dgm:prSet presAssocID="{7D86D390-05C2-4D8D-A68A-25A3828FDD9D}" presName="descendantText" presStyleLbl="alignAccFollowNode1" presStyleIdx="2" presStyleCnt="3">
        <dgm:presLayoutVars>
          <dgm:bulletEnabled val="1"/>
        </dgm:presLayoutVars>
      </dgm:prSet>
      <dgm:spPr/>
      <dgm:t>
        <a:bodyPr/>
        <a:lstStyle/>
        <a:p>
          <a:endParaRPr lang="en-GB"/>
        </a:p>
      </dgm:t>
    </dgm:pt>
  </dgm:ptLst>
  <dgm:cxnLst>
    <dgm:cxn modelId="{C6BFFBA9-B184-4D9F-9219-163992DD1C32}" type="presOf" srcId="{877E1B31-FF99-42B1-8D83-4A02C9D07DE9}" destId="{42A8526F-8BEE-4B0F-BF71-1BA9F3193DCC}" srcOrd="0" destOrd="0" presId="urn:microsoft.com/office/officeart/2005/8/layout/vList5"/>
    <dgm:cxn modelId="{032E57FE-1532-4681-829A-96275A6B79B9}" srcId="{EF06B48B-66AA-46D6-B7D6-07089FE9AC81}" destId="{E207E519-DDF7-4697-99A5-15B67F972A81}" srcOrd="0" destOrd="0" parTransId="{F319F563-A9DF-49B5-B203-556DF50F9EFF}" sibTransId="{51A07BA2-8B71-4006-A847-B416D7FF59F8}"/>
    <dgm:cxn modelId="{61BD64F7-57D2-44EE-919D-DB819B0CA6A2}" type="presOf" srcId="{18E7F671-D833-423A-8FA9-D40E56147365}" destId="{914992B6-608F-4EB3-B6B7-DE1396F41823}" srcOrd="0" destOrd="0" presId="urn:microsoft.com/office/officeart/2005/8/layout/vList5"/>
    <dgm:cxn modelId="{629A97BD-15E3-47E6-BD8F-0B9052400E28}" type="presOf" srcId="{E207E519-DDF7-4697-99A5-15B67F972A81}" destId="{814523D2-3D3D-499C-8827-3BCAF20389B3}" srcOrd="0" destOrd="0" presId="urn:microsoft.com/office/officeart/2005/8/layout/vList5"/>
    <dgm:cxn modelId="{AADD034B-39A8-4D6F-812B-1574D0A18B46}" srcId="{A2D18A0A-DC56-4AC6-900E-620E4E54733D}" destId="{877E1B31-FF99-42B1-8D83-4A02C9D07DE9}" srcOrd="0" destOrd="0" parTransId="{E8CF3D25-232F-4C74-9EC7-E819E9E016E2}" sibTransId="{0308B6B6-11B6-4A41-A89C-2939F999753D}"/>
    <dgm:cxn modelId="{66F2446C-D366-4420-BF41-B7EB3EA9439D}" srcId="{7D86D390-05C2-4D8D-A68A-25A3828FDD9D}" destId="{18E7F671-D833-423A-8FA9-D40E56147365}" srcOrd="0" destOrd="0" parTransId="{1387A41D-B393-4DF4-9269-A5B6082B84C7}" sibTransId="{29ED6B76-14B0-4EEE-B363-FC0B4CD08392}"/>
    <dgm:cxn modelId="{D8B0A65D-15BB-4905-A24D-6D63C07E597D}" type="presOf" srcId="{7D86D390-05C2-4D8D-A68A-25A3828FDD9D}" destId="{D1EC0EE0-FE1D-41F9-ADB4-764F5894D5C9}" srcOrd="0" destOrd="0" presId="urn:microsoft.com/office/officeart/2005/8/layout/vList5"/>
    <dgm:cxn modelId="{7D37B731-442A-480E-AE3E-9BC050BD2E56}" srcId="{A2D18A0A-DC56-4AC6-900E-620E4E54733D}" destId="{7D86D390-05C2-4D8D-A68A-25A3828FDD9D}" srcOrd="2" destOrd="0" parTransId="{E838E4CE-AB99-485D-B41E-F610067A9E3C}" sibTransId="{D027C6CA-FD36-45D3-8D23-759DAA29D4E9}"/>
    <dgm:cxn modelId="{AC52F349-071D-4193-99FC-0F6BDB21D796}" srcId="{877E1B31-FF99-42B1-8D83-4A02C9D07DE9}" destId="{1B5CCD89-5377-4001-8EFD-79555F5ECEDC}" srcOrd="0" destOrd="0" parTransId="{E00D35B2-8143-4FE6-89D0-3375F14C7904}" sibTransId="{23D5D0CD-9AD2-4C67-BC72-7CEB08D88FF6}"/>
    <dgm:cxn modelId="{8DD7FA9E-48E2-4CB6-8841-2894EC86E72A}" type="presOf" srcId="{1B5CCD89-5377-4001-8EFD-79555F5ECEDC}" destId="{3925EB77-3AE0-461C-B61A-F9F66BF6F392}" srcOrd="0" destOrd="0" presId="urn:microsoft.com/office/officeart/2005/8/layout/vList5"/>
    <dgm:cxn modelId="{D94C9FB2-77BB-4B20-BA04-D3B8ACBB689F}" type="presOf" srcId="{A2D18A0A-DC56-4AC6-900E-620E4E54733D}" destId="{E3A52846-D8E6-4345-9A55-A3B99E3C7C14}" srcOrd="0" destOrd="0" presId="urn:microsoft.com/office/officeart/2005/8/layout/vList5"/>
    <dgm:cxn modelId="{A01C2CE1-C6F5-4F89-B845-2D70A1C379A4}" type="presOf" srcId="{EF06B48B-66AA-46D6-B7D6-07089FE9AC81}" destId="{B7CC21B8-E327-48DC-B473-CB05968F5B18}" srcOrd="0" destOrd="0" presId="urn:microsoft.com/office/officeart/2005/8/layout/vList5"/>
    <dgm:cxn modelId="{ED23D263-275B-4D95-95D9-4DE6E22BE033}" srcId="{A2D18A0A-DC56-4AC6-900E-620E4E54733D}" destId="{EF06B48B-66AA-46D6-B7D6-07089FE9AC81}" srcOrd="1" destOrd="0" parTransId="{B6EF3B30-5365-41D0-99E9-6A23BDFA17AC}" sibTransId="{17606487-E967-4EC7-A092-D1EBE33A6851}"/>
    <dgm:cxn modelId="{136EFD88-60E5-42F0-BD02-DC27013583AD}" type="presParOf" srcId="{E3A52846-D8E6-4345-9A55-A3B99E3C7C14}" destId="{4B4B560D-17C1-4A83-94E3-13E3DD8EFF4B}" srcOrd="0" destOrd="0" presId="urn:microsoft.com/office/officeart/2005/8/layout/vList5"/>
    <dgm:cxn modelId="{524132B0-AC72-48F5-8CDB-C620FF2853DA}" type="presParOf" srcId="{4B4B560D-17C1-4A83-94E3-13E3DD8EFF4B}" destId="{42A8526F-8BEE-4B0F-BF71-1BA9F3193DCC}" srcOrd="0" destOrd="0" presId="urn:microsoft.com/office/officeart/2005/8/layout/vList5"/>
    <dgm:cxn modelId="{ADE389B5-E21E-4E5F-B3A3-FFA449483A87}" type="presParOf" srcId="{4B4B560D-17C1-4A83-94E3-13E3DD8EFF4B}" destId="{3925EB77-3AE0-461C-B61A-F9F66BF6F392}" srcOrd="1" destOrd="0" presId="urn:microsoft.com/office/officeart/2005/8/layout/vList5"/>
    <dgm:cxn modelId="{890BE267-181B-45E1-91B8-96DFFBBB3C38}" type="presParOf" srcId="{E3A52846-D8E6-4345-9A55-A3B99E3C7C14}" destId="{B57961E4-AEF4-44FB-91FD-478A5B0EA975}" srcOrd="1" destOrd="0" presId="urn:microsoft.com/office/officeart/2005/8/layout/vList5"/>
    <dgm:cxn modelId="{3BA01C61-D2F1-4143-9F25-696135F5F32E}" type="presParOf" srcId="{E3A52846-D8E6-4345-9A55-A3B99E3C7C14}" destId="{CD6210AA-C35C-43EC-AC9D-413AE7372B43}" srcOrd="2" destOrd="0" presId="urn:microsoft.com/office/officeart/2005/8/layout/vList5"/>
    <dgm:cxn modelId="{B75C0535-22A0-4BB3-8EAD-4EB4FDA864E8}" type="presParOf" srcId="{CD6210AA-C35C-43EC-AC9D-413AE7372B43}" destId="{B7CC21B8-E327-48DC-B473-CB05968F5B18}" srcOrd="0" destOrd="0" presId="urn:microsoft.com/office/officeart/2005/8/layout/vList5"/>
    <dgm:cxn modelId="{641C518B-4D66-406F-A304-E2A30A0DD4E6}" type="presParOf" srcId="{CD6210AA-C35C-43EC-AC9D-413AE7372B43}" destId="{814523D2-3D3D-499C-8827-3BCAF20389B3}" srcOrd="1" destOrd="0" presId="urn:microsoft.com/office/officeart/2005/8/layout/vList5"/>
    <dgm:cxn modelId="{62B55C75-7037-4E18-AD39-98419F4F19C1}" type="presParOf" srcId="{E3A52846-D8E6-4345-9A55-A3B99E3C7C14}" destId="{91D3EF5B-18F9-4309-AF05-80A34C3E505D}" srcOrd="3" destOrd="0" presId="urn:microsoft.com/office/officeart/2005/8/layout/vList5"/>
    <dgm:cxn modelId="{FCA36D69-81C3-450F-867E-B9EB305FA728}" type="presParOf" srcId="{E3A52846-D8E6-4345-9A55-A3B99E3C7C14}" destId="{1B18A89D-F1CD-4923-9A8D-E6F409E76715}" srcOrd="4" destOrd="0" presId="urn:microsoft.com/office/officeart/2005/8/layout/vList5"/>
    <dgm:cxn modelId="{F288095C-5846-4FF6-8FB7-DB070FC1103E}" type="presParOf" srcId="{1B18A89D-F1CD-4923-9A8D-E6F409E76715}" destId="{D1EC0EE0-FE1D-41F9-ADB4-764F5894D5C9}" srcOrd="0" destOrd="0" presId="urn:microsoft.com/office/officeart/2005/8/layout/vList5"/>
    <dgm:cxn modelId="{C27A63DB-679E-41E6-9CEB-EB1A872E2EB4}" type="presParOf" srcId="{1B18A89D-F1CD-4923-9A8D-E6F409E76715}" destId="{914992B6-608F-4EB3-B6B7-DE1396F4182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A72F90-439E-45DE-B764-4127361464FC}" type="doc">
      <dgm:prSet loTypeId="urn:microsoft.com/office/officeart/2005/8/layout/pyramid1" loCatId="pyramid" qsTypeId="urn:microsoft.com/office/officeart/2005/8/quickstyle/simple1" qsCatId="simple" csTypeId="urn:microsoft.com/office/officeart/2005/8/colors/accent2_1" csCatId="accent2" phldr="1"/>
      <dgm:spPr/>
    </dgm:pt>
    <dgm:pt modelId="{A2E22499-271D-444D-98D2-B581CCE83198}">
      <dgm:prSet phldrT="[Text]"/>
      <dgm:spPr/>
      <dgm:t>
        <a:bodyPr/>
        <a:lstStyle/>
        <a:p>
          <a:r>
            <a:rPr lang="en-GB" dirty="0" smtClean="0"/>
            <a:t> </a:t>
          </a:r>
          <a:endParaRPr lang="en-GB" dirty="0"/>
        </a:p>
      </dgm:t>
    </dgm:pt>
    <dgm:pt modelId="{9ECBB795-B099-4BEE-A03D-51D32648C352}" type="parTrans" cxnId="{CF797D5A-28E1-484C-9EB4-62999D858928}">
      <dgm:prSet/>
      <dgm:spPr/>
      <dgm:t>
        <a:bodyPr/>
        <a:lstStyle/>
        <a:p>
          <a:endParaRPr lang="en-GB"/>
        </a:p>
      </dgm:t>
    </dgm:pt>
    <dgm:pt modelId="{754347E8-D9E6-4DBD-A7A3-4FEB07034ACE}" type="sibTrans" cxnId="{CF797D5A-28E1-484C-9EB4-62999D858928}">
      <dgm:prSet/>
      <dgm:spPr/>
      <dgm:t>
        <a:bodyPr/>
        <a:lstStyle/>
        <a:p>
          <a:endParaRPr lang="en-GB"/>
        </a:p>
      </dgm:t>
    </dgm:pt>
    <dgm:pt modelId="{50D66748-7536-4700-A749-00470444AE31}">
      <dgm:prSet phldrT="[Text]"/>
      <dgm:spPr/>
      <dgm:t>
        <a:bodyPr/>
        <a:lstStyle/>
        <a:p>
          <a:r>
            <a:rPr lang="en-GB" dirty="0" smtClean="0"/>
            <a:t> </a:t>
          </a:r>
          <a:endParaRPr lang="en-GB" dirty="0"/>
        </a:p>
      </dgm:t>
    </dgm:pt>
    <dgm:pt modelId="{ACAD3378-AFDD-4636-926E-F2030A413CB9}" type="parTrans" cxnId="{07A8F955-5E20-4B78-880A-7B39F4283236}">
      <dgm:prSet/>
      <dgm:spPr/>
      <dgm:t>
        <a:bodyPr/>
        <a:lstStyle/>
        <a:p>
          <a:endParaRPr lang="en-GB"/>
        </a:p>
      </dgm:t>
    </dgm:pt>
    <dgm:pt modelId="{8B9BB268-A53D-47DB-93F0-9EC4F72BAA1F}" type="sibTrans" cxnId="{07A8F955-5E20-4B78-880A-7B39F4283236}">
      <dgm:prSet/>
      <dgm:spPr/>
      <dgm:t>
        <a:bodyPr/>
        <a:lstStyle/>
        <a:p>
          <a:endParaRPr lang="en-GB"/>
        </a:p>
      </dgm:t>
    </dgm:pt>
    <dgm:pt modelId="{D4757CDC-1FA9-4DCA-82E2-302998ED98A5}">
      <dgm:prSet phldrT="[Text]"/>
      <dgm:spPr/>
      <dgm:t>
        <a:bodyPr/>
        <a:lstStyle/>
        <a:p>
          <a:r>
            <a:rPr lang="en-GB" dirty="0" smtClean="0"/>
            <a:t> </a:t>
          </a:r>
          <a:endParaRPr lang="en-GB" dirty="0"/>
        </a:p>
      </dgm:t>
    </dgm:pt>
    <dgm:pt modelId="{118C2601-2AD3-41C0-BBCC-E44EAAB563B2}" type="parTrans" cxnId="{F6B5176D-6621-4EC7-8AB5-F6C8E53FC818}">
      <dgm:prSet/>
      <dgm:spPr/>
      <dgm:t>
        <a:bodyPr/>
        <a:lstStyle/>
        <a:p>
          <a:endParaRPr lang="en-GB"/>
        </a:p>
      </dgm:t>
    </dgm:pt>
    <dgm:pt modelId="{556A068B-5C1C-4EFE-9BDB-225C193F9200}" type="sibTrans" cxnId="{F6B5176D-6621-4EC7-8AB5-F6C8E53FC818}">
      <dgm:prSet/>
      <dgm:spPr/>
      <dgm:t>
        <a:bodyPr/>
        <a:lstStyle/>
        <a:p>
          <a:endParaRPr lang="en-GB"/>
        </a:p>
      </dgm:t>
    </dgm:pt>
    <dgm:pt modelId="{E2AFC5C9-AE56-4428-B502-3D3ADAE95709}">
      <dgm:prSet/>
      <dgm:spPr/>
      <dgm:t>
        <a:bodyPr/>
        <a:lstStyle/>
        <a:p>
          <a:endParaRPr lang="en-GB"/>
        </a:p>
      </dgm:t>
    </dgm:pt>
    <dgm:pt modelId="{FB06E11B-95C9-4F04-9369-FF7A739E9854}" type="parTrans" cxnId="{84CFAF66-7CEE-47F1-9CAD-46D1615A1EB9}">
      <dgm:prSet/>
      <dgm:spPr/>
      <dgm:t>
        <a:bodyPr/>
        <a:lstStyle/>
        <a:p>
          <a:endParaRPr lang="en-GB"/>
        </a:p>
      </dgm:t>
    </dgm:pt>
    <dgm:pt modelId="{2241A25A-ECBC-4F57-821F-50E7F066D98A}" type="sibTrans" cxnId="{84CFAF66-7CEE-47F1-9CAD-46D1615A1EB9}">
      <dgm:prSet/>
      <dgm:spPr/>
      <dgm:t>
        <a:bodyPr/>
        <a:lstStyle/>
        <a:p>
          <a:endParaRPr lang="en-GB"/>
        </a:p>
      </dgm:t>
    </dgm:pt>
    <dgm:pt modelId="{A0F66A02-D7EE-44A8-89AB-5B88F4349446}">
      <dgm:prSet/>
      <dgm:spPr/>
      <dgm:t>
        <a:bodyPr/>
        <a:lstStyle/>
        <a:p>
          <a:endParaRPr lang="en-GB"/>
        </a:p>
      </dgm:t>
    </dgm:pt>
    <dgm:pt modelId="{960AFF04-7611-438F-94A3-2395C86B1E3B}" type="parTrans" cxnId="{3638C83E-0035-44E7-8B4C-D16745B1372F}">
      <dgm:prSet/>
      <dgm:spPr/>
      <dgm:t>
        <a:bodyPr/>
        <a:lstStyle/>
        <a:p>
          <a:endParaRPr lang="en-GB"/>
        </a:p>
      </dgm:t>
    </dgm:pt>
    <dgm:pt modelId="{047C602C-D0A9-46C2-9FCA-BFBB695AA85D}" type="sibTrans" cxnId="{3638C83E-0035-44E7-8B4C-D16745B1372F}">
      <dgm:prSet/>
      <dgm:spPr/>
      <dgm:t>
        <a:bodyPr/>
        <a:lstStyle/>
        <a:p>
          <a:endParaRPr lang="en-GB"/>
        </a:p>
      </dgm:t>
    </dgm:pt>
    <dgm:pt modelId="{BCECFE88-C15B-4862-B482-614D0F43F55D}">
      <dgm:prSet/>
      <dgm:spPr/>
      <dgm:t>
        <a:bodyPr/>
        <a:lstStyle/>
        <a:p>
          <a:endParaRPr lang="en-GB"/>
        </a:p>
      </dgm:t>
    </dgm:pt>
    <dgm:pt modelId="{A77702DC-8EC6-46B8-BED0-96D0A071CC14}" type="parTrans" cxnId="{34AEB7DB-9589-4B8E-A29C-C660C3346606}">
      <dgm:prSet/>
      <dgm:spPr/>
      <dgm:t>
        <a:bodyPr/>
        <a:lstStyle/>
        <a:p>
          <a:endParaRPr lang="en-GB"/>
        </a:p>
      </dgm:t>
    </dgm:pt>
    <dgm:pt modelId="{282461C0-439B-462B-A3EB-17BFD9B99BAC}" type="sibTrans" cxnId="{34AEB7DB-9589-4B8E-A29C-C660C3346606}">
      <dgm:prSet/>
      <dgm:spPr/>
      <dgm:t>
        <a:bodyPr/>
        <a:lstStyle/>
        <a:p>
          <a:endParaRPr lang="en-GB"/>
        </a:p>
      </dgm:t>
    </dgm:pt>
    <dgm:pt modelId="{BACBB7EC-59F9-44AA-A98B-CDA9353605AE}">
      <dgm:prSet/>
      <dgm:spPr/>
      <dgm:t>
        <a:bodyPr/>
        <a:lstStyle/>
        <a:p>
          <a:endParaRPr lang="en-GB"/>
        </a:p>
      </dgm:t>
    </dgm:pt>
    <dgm:pt modelId="{41ACEB1C-7FE9-4CC2-8644-1A73C064B691}" type="parTrans" cxnId="{CDC4457C-B823-4F5F-A52C-4AEBDFEE3863}">
      <dgm:prSet/>
      <dgm:spPr/>
      <dgm:t>
        <a:bodyPr/>
        <a:lstStyle/>
        <a:p>
          <a:endParaRPr lang="en-GB"/>
        </a:p>
      </dgm:t>
    </dgm:pt>
    <dgm:pt modelId="{877BB619-201F-4D2E-94F4-4EB62A84A635}" type="sibTrans" cxnId="{CDC4457C-B823-4F5F-A52C-4AEBDFEE3863}">
      <dgm:prSet/>
      <dgm:spPr/>
      <dgm:t>
        <a:bodyPr/>
        <a:lstStyle/>
        <a:p>
          <a:endParaRPr lang="en-GB"/>
        </a:p>
      </dgm:t>
    </dgm:pt>
    <dgm:pt modelId="{EEDEE900-8091-408D-BEAF-701B8BF7F2E3}">
      <dgm:prSet/>
      <dgm:spPr/>
      <dgm:t>
        <a:bodyPr/>
        <a:lstStyle/>
        <a:p>
          <a:endParaRPr lang="en-GB"/>
        </a:p>
      </dgm:t>
    </dgm:pt>
    <dgm:pt modelId="{9B365439-B881-4AEF-A1FD-DE5A52D24D58}" type="parTrans" cxnId="{C69A24B5-4B4D-47CF-9DC0-C9D3DCE9D9C7}">
      <dgm:prSet/>
      <dgm:spPr/>
      <dgm:t>
        <a:bodyPr/>
        <a:lstStyle/>
        <a:p>
          <a:endParaRPr lang="en-GB"/>
        </a:p>
      </dgm:t>
    </dgm:pt>
    <dgm:pt modelId="{FEAA823D-0112-4A8F-BD6E-6E1F9EF9FD18}" type="sibTrans" cxnId="{C69A24B5-4B4D-47CF-9DC0-C9D3DCE9D9C7}">
      <dgm:prSet/>
      <dgm:spPr/>
      <dgm:t>
        <a:bodyPr/>
        <a:lstStyle/>
        <a:p>
          <a:endParaRPr lang="en-GB"/>
        </a:p>
      </dgm:t>
    </dgm:pt>
    <dgm:pt modelId="{1D8D2888-23CB-47D2-BF48-B8ED65BA6670}" type="pres">
      <dgm:prSet presAssocID="{DBA72F90-439E-45DE-B764-4127361464FC}" presName="Name0" presStyleCnt="0">
        <dgm:presLayoutVars>
          <dgm:dir/>
          <dgm:animLvl val="lvl"/>
          <dgm:resizeHandles val="exact"/>
        </dgm:presLayoutVars>
      </dgm:prSet>
      <dgm:spPr/>
    </dgm:pt>
    <dgm:pt modelId="{4FE395BD-7DBD-4934-9F49-0C313934A927}" type="pres">
      <dgm:prSet presAssocID="{A2E22499-271D-444D-98D2-B581CCE83198}" presName="Name8" presStyleCnt="0"/>
      <dgm:spPr/>
    </dgm:pt>
    <dgm:pt modelId="{6A30E73E-6236-4E9D-8BE5-1E89FB68CEC2}" type="pres">
      <dgm:prSet presAssocID="{A2E22499-271D-444D-98D2-B581CCE83198}" presName="level" presStyleLbl="node1" presStyleIdx="0" presStyleCnt="8">
        <dgm:presLayoutVars>
          <dgm:chMax val="1"/>
          <dgm:bulletEnabled val="1"/>
        </dgm:presLayoutVars>
      </dgm:prSet>
      <dgm:spPr/>
      <dgm:t>
        <a:bodyPr/>
        <a:lstStyle/>
        <a:p>
          <a:endParaRPr lang="en-GB"/>
        </a:p>
      </dgm:t>
    </dgm:pt>
    <dgm:pt modelId="{6CA2CA9E-B83B-4762-9DED-596E83CE086F}" type="pres">
      <dgm:prSet presAssocID="{A2E22499-271D-444D-98D2-B581CCE83198}" presName="levelTx" presStyleLbl="revTx" presStyleIdx="0" presStyleCnt="0">
        <dgm:presLayoutVars>
          <dgm:chMax val="1"/>
          <dgm:bulletEnabled val="1"/>
        </dgm:presLayoutVars>
      </dgm:prSet>
      <dgm:spPr/>
      <dgm:t>
        <a:bodyPr/>
        <a:lstStyle/>
        <a:p>
          <a:endParaRPr lang="en-GB"/>
        </a:p>
      </dgm:t>
    </dgm:pt>
    <dgm:pt modelId="{9E494555-D27C-47A2-BD89-E4BFA259FB7E}" type="pres">
      <dgm:prSet presAssocID="{E2AFC5C9-AE56-4428-B502-3D3ADAE95709}" presName="Name8" presStyleCnt="0"/>
      <dgm:spPr/>
    </dgm:pt>
    <dgm:pt modelId="{49167ED9-4184-4AD4-A456-99A364CEF329}" type="pres">
      <dgm:prSet presAssocID="{E2AFC5C9-AE56-4428-B502-3D3ADAE95709}" presName="level" presStyleLbl="node1" presStyleIdx="1" presStyleCnt="8">
        <dgm:presLayoutVars>
          <dgm:chMax val="1"/>
          <dgm:bulletEnabled val="1"/>
        </dgm:presLayoutVars>
      </dgm:prSet>
      <dgm:spPr/>
      <dgm:t>
        <a:bodyPr/>
        <a:lstStyle/>
        <a:p>
          <a:endParaRPr lang="en-GB"/>
        </a:p>
      </dgm:t>
    </dgm:pt>
    <dgm:pt modelId="{FE362C3C-14D6-48DF-94BE-D493DE775423}" type="pres">
      <dgm:prSet presAssocID="{E2AFC5C9-AE56-4428-B502-3D3ADAE95709}" presName="levelTx" presStyleLbl="revTx" presStyleIdx="0" presStyleCnt="0">
        <dgm:presLayoutVars>
          <dgm:chMax val="1"/>
          <dgm:bulletEnabled val="1"/>
        </dgm:presLayoutVars>
      </dgm:prSet>
      <dgm:spPr/>
      <dgm:t>
        <a:bodyPr/>
        <a:lstStyle/>
        <a:p>
          <a:endParaRPr lang="en-GB"/>
        </a:p>
      </dgm:t>
    </dgm:pt>
    <dgm:pt modelId="{EF9A7B9B-E8BD-4F8C-8E8F-EA7F3BD36C7D}" type="pres">
      <dgm:prSet presAssocID="{A0F66A02-D7EE-44A8-89AB-5B88F4349446}" presName="Name8" presStyleCnt="0"/>
      <dgm:spPr/>
    </dgm:pt>
    <dgm:pt modelId="{14AF5836-AE36-463A-8FBD-B879FD94B96A}" type="pres">
      <dgm:prSet presAssocID="{A0F66A02-D7EE-44A8-89AB-5B88F4349446}" presName="level" presStyleLbl="node1" presStyleIdx="2" presStyleCnt="8">
        <dgm:presLayoutVars>
          <dgm:chMax val="1"/>
          <dgm:bulletEnabled val="1"/>
        </dgm:presLayoutVars>
      </dgm:prSet>
      <dgm:spPr/>
      <dgm:t>
        <a:bodyPr/>
        <a:lstStyle/>
        <a:p>
          <a:endParaRPr lang="en-GB"/>
        </a:p>
      </dgm:t>
    </dgm:pt>
    <dgm:pt modelId="{187C7EC8-67B0-48A3-98CC-6874FB0EA4E6}" type="pres">
      <dgm:prSet presAssocID="{A0F66A02-D7EE-44A8-89AB-5B88F4349446}" presName="levelTx" presStyleLbl="revTx" presStyleIdx="0" presStyleCnt="0">
        <dgm:presLayoutVars>
          <dgm:chMax val="1"/>
          <dgm:bulletEnabled val="1"/>
        </dgm:presLayoutVars>
      </dgm:prSet>
      <dgm:spPr/>
      <dgm:t>
        <a:bodyPr/>
        <a:lstStyle/>
        <a:p>
          <a:endParaRPr lang="en-GB"/>
        </a:p>
      </dgm:t>
    </dgm:pt>
    <dgm:pt modelId="{A0FF98C3-582C-48B1-8C3E-E1DD8D21495F}" type="pres">
      <dgm:prSet presAssocID="{BCECFE88-C15B-4862-B482-614D0F43F55D}" presName="Name8" presStyleCnt="0"/>
      <dgm:spPr/>
    </dgm:pt>
    <dgm:pt modelId="{56F4E27E-69CE-4A23-A983-C60966157CFE}" type="pres">
      <dgm:prSet presAssocID="{BCECFE88-C15B-4862-B482-614D0F43F55D}" presName="level" presStyleLbl="node1" presStyleIdx="3" presStyleCnt="8">
        <dgm:presLayoutVars>
          <dgm:chMax val="1"/>
          <dgm:bulletEnabled val="1"/>
        </dgm:presLayoutVars>
      </dgm:prSet>
      <dgm:spPr/>
      <dgm:t>
        <a:bodyPr/>
        <a:lstStyle/>
        <a:p>
          <a:endParaRPr lang="en-GB"/>
        </a:p>
      </dgm:t>
    </dgm:pt>
    <dgm:pt modelId="{66A83322-99D0-4686-A917-A60C8D1AFB40}" type="pres">
      <dgm:prSet presAssocID="{BCECFE88-C15B-4862-B482-614D0F43F55D}" presName="levelTx" presStyleLbl="revTx" presStyleIdx="0" presStyleCnt="0">
        <dgm:presLayoutVars>
          <dgm:chMax val="1"/>
          <dgm:bulletEnabled val="1"/>
        </dgm:presLayoutVars>
      </dgm:prSet>
      <dgm:spPr/>
      <dgm:t>
        <a:bodyPr/>
        <a:lstStyle/>
        <a:p>
          <a:endParaRPr lang="en-GB"/>
        </a:p>
      </dgm:t>
    </dgm:pt>
    <dgm:pt modelId="{CED5B550-D385-48E1-ABAE-3318B91A4762}" type="pres">
      <dgm:prSet presAssocID="{BACBB7EC-59F9-44AA-A98B-CDA9353605AE}" presName="Name8" presStyleCnt="0"/>
      <dgm:spPr/>
    </dgm:pt>
    <dgm:pt modelId="{38621307-A440-4D86-8967-51EC45E84F5F}" type="pres">
      <dgm:prSet presAssocID="{BACBB7EC-59F9-44AA-A98B-CDA9353605AE}" presName="level" presStyleLbl="node1" presStyleIdx="4" presStyleCnt="8">
        <dgm:presLayoutVars>
          <dgm:chMax val="1"/>
          <dgm:bulletEnabled val="1"/>
        </dgm:presLayoutVars>
      </dgm:prSet>
      <dgm:spPr/>
      <dgm:t>
        <a:bodyPr/>
        <a:lstStyle/>
        <a:p>
          <a:endParaRPr lang="en-GB"/>
        </a:p>
      </dgm:t>
    </dgm:pt>
    <dgm:pt modelId="{3652AB89-A09B-441C-99EE-2073CDC7EC5F}" type="pres">
      <dgm:prSet presAssocID="{BACBB7EC-59F9-44AA-A98B-CDA9353605AE}" presName="levelTx" presStyleLbl="revTx" presStyleIdx="0" presStyleCnt="0">
        <dgm:presLayoutVars>
          <dgm:chMax val="1"/>
          <dgm:bulletEnabled val="1"/>
        </dgm:presLayoutVars>
      </dgm:prSet>
      <dgm:spPr/>
      <dgm:t>
        <a:bodyPr/>
        <a:lstStyle/>
        <a:p>
          <a:endParaRPr lang="en-GB"/>
        </a:p>
      </dgm:t>
    </dgm:pt>
    <dgm:pt modelId="{E6D6A23F-0E5B-44C1-B3C9-A7111608A278}" type="pres">
      <dgm:prSet presAssocID="{EEDEE900-8091-408D-BEAF-701B8BF7F2E3}" presName="Name8" presStyleCnt="0"/>
      <dgm:spPr/>
    </dgm:pt>
    <dgm:pt modelId="{38EEB2D0-7C0A-4B08-B7AF-7D5FF7CAAEC5}" type="pres">
      <dgm:prSet presAssocID="{EEDEE900-8091-408D-BEAF-701B8BF7F2E3}" presName="level" presStyleLbl="node1" presStyleIdx="5" presStyleCnt="8">
        <dgm:presLayoutVars>
          <dgm:chMax val="1"/>
          <dgm:bulletEnabled val="1"/>
        </dgm:presLayoutVars>
      </dgm:prSet>
      <dgm:spPr/>
      <dgm:t>
        <a:bodyPr/>
        <a:lstStyle/>
        <a:p>
          <a:endParaRPr lang="en-GB"/>
        </a:p>
      </dgm:t>
    </dgm:pt>
    <dgm:pt modelId="{C3FAEF83-0B43-440E-B548-403260A67DFB}" type="pres">
      <dgm:prSet presAssocID="{EEDEE900-8091-408D-BEAF-701B8BF7F2E3}" presName="levelTx" presStyleLbl="revTx" presStyleIdx="0" presStyleCnt="0">
        <dgm:presLayoutVars>
          <dgm:chMax val="1"/>
          <dgm:bulletEnabled val="1"/>
        </dgm:presLayoutVars>
      </dgm:prSet>
      <dgm:spPr/>
      <dgm:t>
        <a:bodyPr/>
        <a:lstStyle/>
        <a:p>
          <a:endParaRPr lang="en-GB"/>
        </a:p>
      </dgm:t>
    </dgm:pt>
    <dgm:pt modelId="{B2750C54-FDCB-4930-9430-5BC53A58F999}" type="pres">
      <dgm:prSet presAssocID="{50D66748-7536-4700-A749-00470444AE31}" presName="Name8" presStyleCnt="0"/>
      <dgm:spPr/>
    </dgm:pt>
    <dgm:pt modelId="{2949E8F7-513E-4809-95DE-B60085E61DB9}" type="pres">
      <dgm:prSet presAssocID="{50D66748-7536-4700-A749-00470444AE31}" presName="level" presStyleLbl="node1" presStyleIdx="6" presStyleCnt="8">
        <dgm:presLayoutVars>
          <dgm:chMax val="1"/>
          <dgm:bulletEnabled val="1"/>
        </dgm:presLayoutVars>
      </dgm:prSet>
      <dgm:spPr/>
      <dgm:t>
        <a:bodyPr/>
        <a:lstStyle/>
        <a:p>
          <a:endParaRPr lang="en-GB"/>
        </a:p>
      </dgm:t>
    </dgm:pt>
    <dgm:pt modelId="{E6E274D4-71F9-457F-81E7-61469D9E5D14}" type="pres">
      <dgm:prSet presAssocID="{50D66748-7536-4700-A749-00470444AE31}" presName="levelTx" presStyleLbl="revTx" presStyleIdx="0" presStyleCnt="0">
        <dgm:presLayoutVars>
          <dgm:chMax val="1"/>
          <dgm:bulletEnabled val="1"/>
        </dgm:presLayoutVars>
      </dgm:prSet>
      <dgm:spPr/>
      <dgm:t>
        <a:bodyPr/>
        <a:lstStyle/>
        <a:p>
          <a:endParaRPr lang="en-GB"/>
        </a:p>
      </dgm:t>
    </dgm:pt>
    <dgm:pt modelId="{49774567-47AB-492E-A8B1-39208FC83A72}" type="pres">
      <dgm:prSet presAssocID="{D4757CDC-1FA9-4DCA-82E2-302998ED98A5}" presName="Name8" presStyleCnt="0"/>
      <dgm:spPr/>
    </dgm:pt>
    <dgm:pt modelId="{129D771F-8FB2-468C-9AEA-F20EACBF9C29}" type="pres">
      <dgm:prSet presAssocID="{D4757CDC-1FA9-4DCA-82E2-302998ED98A5}" presName="level" presStyleLbl="node1" presStyleIdx="7" presStyleCnt="8">
        <dgm:presLayoutVars>
          <dgm:chMax val="1"/>
          <dgm:bulletEnabled val="1"/>
        </dgm:presLayoutVars>
      </dgm:prSet>
      <dgm:spPr/>
      <dgm:t>
        <a:bodyPr/>
        <a:lstStyle/>
        <a:p>
          <a:endParaRPr lang="en-GB"/>
        </a:p>
      </dgm:t>
    </dgm:pt>
    <dgm:pt modelId="{C350FA7C-CD6A-4FB5-B0F7-82653EA0D3F4}" type="pres">
      <dgm:prSet presAssocID="{D4757CDC-1FA9-4DCA-82E2-302998ED98A5}" presName="levelTx" presStyleLbl="revTx" presStyleIdx="0" presStyleCnt="0">
        <dgm:presLayoutVars>
          <dgm:chMax val="1"/>
          <dgm:bulletEnabled val="1"/>
        </dgm:presLayoutVars>
      </dgm:prSet>
      <dgm:spPr/>
      <dgm:t>
        <a:bodyPr/>
        <a:lstStyle/>
        <a:p>
          <a:endParaRPr lang="en-GB"/>
        </a:p>
      </dgm:t>
    </dgm:pt>
  </dgm:ptLst>
  <dgm:cxnLst>
    <dgm:cxn modelId="{84CFAF66-7CEE-47F1-9CAD-46D1615A1EB9}" srcId="{DBA72F90-439E-45DE-B764-4127361464FC}" destId="{E2AFC5C9-AE56-4428-B502-3D3ADAE95709}" srcOrd="1" destOrd="0" parTransId="{FB06E11B-95C9-4F04-9369-FF7A739E9854}" sibTransId="{2241A25A-ECBC-4F57-821F-50E7F066D98A}"/>
    <dgm:cxn modelId="{F6B5176D-6621-4EC7-8AB5-F6C8E53FC818}" srcId="{DBA72F90-439E-45DE-B764-4127361464FC}" destId="{D4757CDC-1FA9-4DCA-82E2-302998ED98A5}" srcOrd="7" destOrd="0" parTransId="{118C2601-2AD3-41C0-BBCC-E44EAAB563B2}" sibTransId="{556A068B-5C1C-4EFE-9BDB-225C193F9200}"/>
    <dgm:cxn modelId="{497B77A0-10F6-471A-ADFC-CBE54C1D2E14}" type="presOf" srcId="{BACBB7EC-59F9-44AA-A98B-CDA9353605AE}" destId="{3652AB89-A09B-441C-99EE-2073CDC7EC5F}" srcOrd="1" destOrd="0" presId="urn:microsoft.com/office/officeart/2005/8/layout/pyramid1"/>
    <dgm:cxn modelId="{CF797D5A-28E1-484C-9EB4-62999D858928}" srcId="{DBA72F90-439E-45DE-B764-4127361464FC}" destId="{A2E22499-271D-444D-98D2-B581CCE83198}" srcOrd="0" destOrd="0" parTransId="{9ECBB795-B099-4BEE-A03D-51D32648C352}" sibTransId="{754347E8-D9E6-4DBD-A7A3-4FEB07034ACE}"/>
    <dgm:cxn modelId="{3BA6D167-1EC2-4125-9969-6520E5E8EE9F}" type="presOf" srcId="{EEDEE900-8091-408D-BEAF-701B8BF7F2E3}" destId="{C3FAEF83-0B43-440E-B548-403260A67DFB}" srcOrd="1" destOrd="0" presId="urn:microsoft.com/office/officeart/2005/8/layout/pyramid1"/>
    <dgm:cxn modelId="{CDC4457C-B823-4F5F-A52C-4AEBDFEE3863}" srcId="{DBA72F90-439E-45DE-B764-4127361464FC}" destId="{BACBB7EC-59F9-44AA-A98B-CDA9353605AE}" srcOrd="4" destOrd="0" parTransId="{41ACEB1C-7FE9-4CC2-8644-1A73C064B691}" sibTransId="{877BB619-201F-4D2E-94F4-4EB62A84A635}"/>
    <dgm:cxn modelId="{7DDA64AD-F1A0-4EA7-BA34-61032526949B}" type="presOf" srcId="{A0F66A02-D7EE-44A8-89AB-5B88F4349446}" destId="{187C7EC8-67B0-48A3-98CC-6874FB0EA4E6}" srcOrd="1" destOrd="0" presId="urn:microsoft.com/office/officeart/2005/8/layout/pyramid1"/>
    <dgm:cxn modelId="{72B038CD-B800-48C7-B6B5-DAF200D1D23C}" type="presOf" srcId="{D4757CDC-1FA9-4DCA-82E2-302998ED98A5}" destId="{C350FA7C-CD6A-4FB5-B0F7-82653EA0D3F4}" srcOrd="1" destOrd="0" presId="urn:microsoft.com/office/officeart/2005/8/layout/pyramid1"/>
    <dgm:cxn modelId="{4EA1CCEA-C641-4AD2-B519-358F694EAAD9}" type="presOf" srcId="{BCECFE88-C15B-4862-B482-614D0F43F55D}" destId="{66A83322-99D0-4686-A917-A60C8D1AFB40}" srcOrd="1" destOrd="0" presId="urn:microsoft.com/office/officeart/2005/8/layout/pyramid1"/>
    <dgm:cxn modelId="{AC709EB2-710A-4EF8-9298-D935590CFBBC}" type="presOf" srcId="{E2AFC5C9-AE56-4428-B502-3D3ADAE95709}" destId="{FE362C3C-14D6-48DF-94BE-D493DE775423}" srcOrd="1" destOrd="0" presId="urn:microsoft.com/office/officeart/2005/8/layout/pyramid1"/>
    <dgm:cxn modelId="{3638C83E-0035-44E7-8B4C-D16745B1372F}" srcId="{DBA72F90-439E-45DE-B764-4127361464FC}" destId="{A0F66A02-D7EE-44A8-89AB-5B88F4349446}" srcOrd="2" destOrd="0" parTransId="{960AFF04-7611-438F-94A3-2395C86B1E3B}" sibTransId="{047C602C-D0A9-46C2-9FCA-BFBB695AA85D}"/>
    <dgm:cxn modelId="{0E76D3EB-2643-4785-A93C-5A45B085A212}" type="presOf" srcId="{50D66748-7536-4700-A749-00470444AE31}" destId="{2949E8F7-513E-4809-95DE-B60085E61DB9}" srcOrd="0" destOrd="0" presId="urn:microsoft.com/office/officeart/2005/8/layout/pyramid1"/>
    <dgm:cxn modelId="{AA2BB5E6-6EC3-424E-9C1F-266F4A234DC6}" type="presOf" srcId="{E2AFC5C9-AE56-4428-B502-3D3ADAE95709}" destId="{49167ED9-4184-4AD4-A456-99A364CEF329}" srcOrd="0" destOrd="0" presId="urn:microsoft.com/office/officeart/2005/8/layout/pyramid1"/>
    <dgm:cxn modelId="{C5A16CF3-6284-4A42-88DA-4740AE20DE16}" type="presOf" srcId="{A0F66A02-D7EE-44A8-89AB-5B88F4349446}" destId="{14AF5836-AE36-463A-8FBD-B879FD94B96A}" srcOrd="0" destOrd="0" presId="urn:microsoft.com/office/officeart/2005/8/layout/pyramid1"/>
    <dgm:cxn modelId="{60994E20-17CF-4FD4-90C1-63C841F4DB44}" type="presOf" srcId="{BACBB7EC-59F9-44AA-A98B-CDA9353605AE}" destId="{38621307-A440-4D86-8967-51EC45E84F5F}" srcOrd="0" destOrd="0" presId="urn:microsoft.com/office/officeart/2005/8/layout/pyramid1"/>
    <dgm:cxn modelId="{9572F223-469D-45DB-AC7B-52BE37EA53D0}" type="presOf" srcId="{D4757CDC-1FA9-4DCA-82E2-302998ED98A5}" destId="{129D771F-8FB2-468C-9AEA-F20EACBF9C29}" srcOrd="0" destOrd="0" presId="urn:microsoft.com/office/officeart/2005/8/layout/pyramid1"/>
    <dgm:cxn modelId="{C69A24B5-4B4D-47CF-9DC0-C9D3DCE9D9C7}" srcId="{DBA72F90-439E-45DE-B764-4127361464FC}" destId="{EEDEE900-8091-408D-BEAF-701B8BF7F2E3}" srcOrd="5" destOrd="0" parTransId="{9B365439-B881-4AEF-A1FD-DE5A52D24D58}" sibTransId="{FEAA823D-0112-4A8F-BD6E-6E1F9EF9FD18}"/>
    <dgm:cxn modelId="{DC071236-F215-4AD5-9710-9B48DF867350}" type="presOf" srcId="{DBA72F90-439E-45DE-B764-4127361464FC}" destId="{1D8D2888-23CB-47D2-BF48-B8ED65BA6670}" srcOrd="0" destOrd="0" presId="urn:microsoft.com/office/officeart/2005/8/layout/pyramid1"/>
    <dgm:cxn modelId="{34AEB7DB-9589-4B8E-A29C-C660C3346606}" srcId="{DBA72F90-439E-45DE-B764-4127361464FC}" destId="{BCECFE88-C15B-4862-B482-614D0F43F55D}" srcOrd="3" destOrd="0" parTransId="{A77702DC-8EC6-46B8-BED0-96D0A071CC14}" sibTransId="{282461C0-439B-462B-A3EB-17BFD9B99BAC}"/>
    <dgm:cxn modelId="{A537BA00-3880-4FF3-A1BF-A8D704323E82}" type="presOf" srcId="{BCECFE88-C15B-4862-B482-614D0F43F55D}" destId="{56F4E27E-69CE-4A23-A983-C60966157CFE}" srcOrd="0" destOrd="0" presId="urn:microsoft.com/office/officeart/2005/8/layout/pyramid1"/>
    <dgm:cxn modelId="{F416DA23-9ED6-4E63-80FE-EF52FBB9E525}" type="presOf" srcId="{A2E22499-271D-444D-98D2-B581CCE83198}" destId="{6A30E73E-6236-4E9D-8BE5-1E89FB68CEC2}" srcOrd="0" destOrd="0" presId="urn:microsoft.com/office/officeart/2005/8/layout/pyramid1"/>
    <dgm:cxn modelId="{07A8F955-5E20-4B78-880A-7B39F4283236}" srcId="{DBA72F90-439E-45DE-B764-4127361464FC}" destId="{50D66748-7536-4700-A749-00470444AE31}" srcOrd="6" destOrd="0" parTransId="{ACAD3378-AFDD-4636-926E-F2030A413CB9}" sibTransId="{8B9BB268-A53D-47DB-93F0-9EC4F72BAA1F}"/>
    <dgm:cxn modelId="{876445B8-4D85-4A33-93F3-5B114EA731FF}" type="presOf" srcId="{EEDEE900-8091-408D-BEAF-701B8BF7F2E3}" destId="{38EEB2D0-7C0A-4B08-B7AF-7D5FF7CAAEC5}" srcOrd="0" destOrd="0" presId="urn:microsoft.com/office/officeart/2005/8/layout/pyramid1"/>
    <dgm:cxn modelId="{A3F1D18E-C999-4645-B825-71E57214D5C2}" type="presOf" srcId="{A2E22499-271D-444D-98D2-B581CCE83198}" destId="{6CA2CA9E-B83B-4762-9DED-596E83CE086F}" srcOrd="1" destOrd="0" presId="urn:microsoft.com/office/officeart/2005/8/layout/pyramid1"/>
    <dgm:cxn modelId="{3FCC072E-228E-4A05-8DE0-1516A2B45DE7}" type="presOf" srcId="{50D66748-7536-4700-A749-00470444AE31}" destId="{E6E274D4-71F9-457F-81E7-61469D9E5D14}" srcOrd="1" destOrd="0" presId="urn:microsoft.com/office/officeart/2005/8/layout/pyramid1"/>
    <dgm:cxn modelId="{332495E6-68E7-4671-8BE9-4D3597FF139E}" type="presParOf" srcId="{1D8D2888-23CB-47D2-BF48-B8ED65BA6670}" destId="{4FE395BD-7DBD-4934-9F49-0C313934A927}" srcOrd="0" destOrd="0" presId="urn:microsoft.com/office/officeart/2005/8/layout/pyramid1"/>
    <dgm:cxn modelId="{95367957-C5ED-4295-A1F3-88E7B58E403B}" type="presParOf" srcId="{4FE395BD-7DBD-4934-9F49-0C313934A927}" destId="{6A30E73E-6236-4E9D-8BE5-1E89FB68CEC2}" srcOrd="0" destOrd="0" presId="urn:microsoft.com/office/officeart/2005/8/layout/pyramid1"/>
    <dgm:cxn modelId="{49DECA46-7D26-4486-898E-DA02E5792C90}" type="presParOf" srcId="{4FE395BD-7DBD-4934-9F49-0C313934A927}" destId="{6CA2CA9E-B83B-4762-9DED-596E83CE086F}" srcOrd="1" destOrd="0" presId="urn:microsoft.com/office/officeart/2005/8/layout/pyramid1"/>
    <dgm:cxn modelId="{3CC5BA13-1583-4DB9-ABBD-6C8396D37151}" type="presParOf" srcId="{1D8D2888-23CB-47D2-BF48-B8ED65BA6670}" destId="{9E494555-D27C-47A2-BD89-E4BFA259FB7E}" srcOrd="1" destOrd="0" presId="urn:microsoft.com/office/officeart/2005/8/layout/pyramid1"/>
    <dgm:cxn modelId="{62FB34D3-BB4C-48B8-99CA-F635E740B7E8}" type="presParOf" srcId="{9E494555-D27C-47A2-BD89-E4BFA259FB7E}" destId="{49167ED9-4184-4AD4-A456-99A364CEF329}" srcOrd="0" destOrd="0" presId="urn:microsoft.com/office/officeart/2005/8/layout/pyramid1"/>
    <dgm:cxn modelId="{FA6EB54B-0416-41A7-9EA1-29FF2DC4E034}" type="presParOf" srcId="{9E494555-D27C-47A2-BD89-E4BFA259FB7E}" destId="{FE362C3C-14D6-48DF-94BE-D493DE775423}" srcOrd="1" destOrd="0" presId="urn:microsoft.com/office/officeart/2005/8/layout/pyramid1"/>
    <dgm:cxn modelId="{61C84002-D34B-430C-9872-AF5E59CFF770}" type="presParOf" srcId="{1D8D2888-23CB-47D2-BF48-B8ED65BA6670}" destId="{EF9A7B9B-E8BD-4F8C-8E8F-EA7F3BD36C7D}" srcOrd="2" destOrd="0" presId="urn:microsoft.com/office/officeart/2005/8/layout/pyramid1"/>
    <dgm:cxn modelId="{B2CC1CA7-71A0-40DF-A127-C5FBAC961CCF}" type="presParOf" srcId="{EF9A7B9B-E8BD-4F8C-8E8F-EA7F3BD36C7D}" destId="{14AF5836-AE36-463A-8FBD-B879FD94B96A}" srcOrd="0" destOrd="0" presId="urn:microsoft.com/office/officeart/2005/8/layout/pyramid1"/>
    <dgm:cxn modelId="{EB4B9A63-3C1C-4838-9419-5FCEA2BD97A2}" type="presParOf" srcId="{EF9A7B9B-E8BD-4F8C-8E8F-EA7F3BD36C7D}" destId="{187C7EC8-67B0-48A3-98CC-6874FB0EA4E6}" srcOrd="1" destOrd="0" presId="urn:microsoft.com/office/officeart/2005/8/layout/pyramid1"/>
    <dgm:cxn modelId="{21F1C724-1E17-4D02-ABCB-9A5494111D4D}" type="presParOf" srcId="{1D8D2888-23CB-47D2-BF48-B8ED65BA6670}" destId="{A0FF98C3-582C-48B1-8C3E-E1DD8D21495F}" srcOrd="3" destOrd="0" presId="urn:microsoft.com/office/officeart/2005/8/layout/pyramid1"/>
    <dgm:cxn modelId="{CE34932D-FB49-402B-953A-3C0E51AD314D}" type="presParOf" srcId="{A0FF98C3-582C-48B1-8C3E-E1DD8D21495F}" destId="{56F4E27E-69CE-4A23-A983-C60966157CFE}" srcOrd="0" destOrd="0" presId="urn:microsoft.com/office/officeart/2005/8/layout/pyramid1"/>
    <dgm:cxn modelId="{131561D5-B0E7-4E85-AC29-D5496651CA62}" type="presParOf" srcId="{A0FF98C3-582C-48B1-8C3E-E1DD8D21495F}" destId="{66A83322-99D0-4686-A917-A60C8D1AFB40}" srcOrd="1" destOrd="0" presId="urn:microsoft.com/office/officeart/2005/8/layout/pyramid1"/>
    <dgm:cxn modelId="{6F36E443-6950-4385-A8A6-3651CE06E186}" type="presParOf" srcId="{1D8D2888-23CB-47D2-BF48-B8ED65BA6670}" destId="{CED5B550-D385-48E1-ABAE-3318B91A4762}" srcOrd="4" destOrd="0" presId="urn:microsoft.com/office/officeart/2005/8/layout/pyramid1"/>
    <dgm:cxn modelId="{933237B7-EFF3-4F6A-8DEB-87AC1F36CB0D}" type="presParOf" srcId="{CED5B550-D385-48E1-ABAE-3318B91A4762}" destId="{38621307-A440-4D86-8967-51EC45E84F5F}" srcOrd="0" destOrd="0" presId="urn:microsoft.com/office/officeart/2005/8/layout/pyramid1"/>
    <dgm:cxn modelId="{D803AFDA-2C4F-4660-9F74-C561D553EB3D}" type="presParOf" srcId="{CED5B550-D385-48E1-ABAE-3318B91A4762}" destId="{3652AB89-A09B-441C-99EE-2073CDC7EC5F}" srcOrd="1" destOrd="0" presId="urn:microsoft.com/office/officeart/2005/8/layout/pyramid1"/>
    <dgm:cxn modelId="{F80779AF-5E21-4653-B902-78C4EA554A13}" type="presParOf" srcId="{1D8D2888-23CB-47D2-BF48-B8ED65BA6670}" destId="{E6D6A23F-0E5B-44C1-B3C9-A7111608A278}" srcOrd="5" destOrd="0" presId="urn:microsoft.com/office/officeart/2005/8/layout/pyramid1"/>
    <dgm:cxn modelId="{543288CD-2FC0-471F-A4A2-E4FC6BEC0492}" type="presParOf" srcId="{E6D6A23F-0E5B-44C1-B3C9-A7111608A278}" destId="{38EEB2D0-7C0A-4B08-B7AF-7D5FF7CAAEC5}" srcOrd="0" destOrd="0" presId="urn:microsoft.com/office/officeart/2005/8/layout/pyramid1"/>
    <dgm:cxn modelId="{DC8D129D-0ABD-4849-82FD-F24A66340951}" type="presParOf" srcId="{E6D6A23F-0E5B-44C1-B3C9-A7111608A278}" destId="{C3FAEF83-0B43-440E-B548-403260A67DFB}" srcOrd="1" destOrd="0" presId="urn:microsoft.com/office/officeart/2005/8/layout/pyramid1"/>
    <dgm:cxn modelId="{15DA7AC4-5D55-42D4-96E8-80EC8CE9A35E}" type="presParOf" srcId="{1D8D2888-23CB-47D2-BF48-B8ED65BA6670}" destId="{B2750C54-FDCB-4930-9430-5BC53A58F999}" srcOrd="6" destOrd="0" presId="urn:microsoft.com/office/officeart/2005/8/layout/pyramid1"/>
    <dgm:cxn modelId="{BD0E685D-7CDC-46E5-95D2-87E060F409D0}" type="presParOf" srcId="{B2750C54-FDCB-4930-9430-5BC53A58F999}" destId="{2949E8F7-513E-4809-95DE-B60085E61DB9}" srcOrd="0" destOrd="0" presId="urn:microsoft.com/office/officeart/2005/8/layout/pyramid1"/>
    <dgm:cxn modelId="{AFCB1734-263C-4CF9-98A4-5E0D7031AF77}" type="presParOf" srcId="{B2750C54-FDCB-4930-9430-5BC53A58F999}" destId="{E6E274D4-71F9-457F-81E7-61469D9E5D14}" srcOrd="1" destOrd="0" presId="urn:microsoft.com/office/officeart/2005/8/layout/pyramid1"/>
    <dgm:cxn modelId="{8720D92D-0094-4E4E-A412-915237A9ACFA}" type="presParOf" srcId="{1D8D2888-23CB-47D2-BF48-B8ED65BA6670}" destId="{49774567-47AB-492E-A8B1-39208FC83A72}" srcOrd="7" destOrd="0" presId="urn:microsoft.com/office/officeart/2005/8/layout/pyramid1"/>
    <dgm:cxn modelId="{24E6854F-C587-455E-B23D-F99410475B7D}" type="presParOf" srcId="{49774567-47AB-492E-A8B1-39208FC83A72}" destId="{129D771F-8FB2-468C-9AEA-F20EACBF9C29}" srcOrd="0" destOrd="0" presId="urn:microsoft.com/office/officeart/2005/8/layout/pyramid1"/>
    <dgm:cxn modelId="{50754289-9FD0-41AD-A5CD-D7D64FACA3EF}" type="presParOf" srcId="{49774567-47AB-492E-A8B1-39208FC83A72}" destId="{C350FA7C-CD6A-4FB5-B0F7-82653EA0D3F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A4ADEEF-8E47-476B-8C65-9F49022B71C4}" type="datetimeFigureOut">
              <a:rPr lang="en-GB" smtClean="0"/>
              <a:t>07/04/2017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5FA3E-54E7-4291-9DD2-E664078C343F}" type="slidenum">
              <a:rPr lang="en-GB" smtClean="0"/>
              <a:t>‹#›</a:t>
            </a:fld>
            <a:endParaRPr lang="en-GB"/>
          </a:p>
        </p:txBody>
      </p:sp>
    </p:spTree>
    <p:extLst>
      <p:ext uri="{BB962C8B-B14F-4D97-AF65-F5344CB8AC3E}">
        <p14:creationId xmlns:p14="http://schemas.microsoft.com/office/powerpoint/2010/main" val="2281822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4ADEEF-8E47-476B-8C65-9F49022B71C4}" type="datetimeFigureOut">
              <a:rPr lang="en-GB" smtClean="0"/>
              <a:t>07/04/2017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5FA3E-54E7-4291-9DD2-E664078C343F}" type="slidenum">
              <a:rPr lang="en-GB" smtClean="0"/>
              <a:t>‹#›</a:t>
            </a:fld>
            <a:endParaRPr lang="en-GB"/>
          </a:p>
        </p:txBody>
      </p:sp>
    </p:spTree>
    <p:extLst>
      <p:ext uri="{BB962C8B-B14F-4D97-AF65-F5344CB8AC3E}">
        <p14:creationId xmlns:p14="http://schemas.microsoft.com/office/powerpoint/2010/main" val="1400608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4ADEEF-8E47-476B-8C65-9F49022B71C4}" type="datetimeFigureOut">
              <a:rPr lang="en-GB" smtClean="0"/>
              <a:t>07/04/2017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5FA3E-54E7-4291-9DD2-E664078C343F}" type="slidenum">
              <a:rPr lang="en-GB" smtClean="0"/>
              <a:t>‹#›</a:t>
            </a:fld>
            <a:endParaRPr lang="en-GB"/>
          </a:p>
        </p:txBody>
      </p:sp>
    </p:spTree>
    <p:extLst>
      <p:ext uri="{BB962C8B-B14F-4D97-AF65-F5344CB8AC3E}">
        <p14:creationId xmlns:p14="http://schemas.microsoft.com/office/powerpoint/2010/main" val="1420629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4ADEEF-8E47-476B-8C65-9F49022B71C4}" type="datetimeFigureOut">
              <a:rPr lang="en-GB" smtClean="0"/>
              <a:t>07/04/2017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5FA3E-54E7-4291-9DD2-E664078C343F}" type="slidenum">
              <a:rPr lang="en-GB" smtClean="0"/>
              <a:t>‹#›</a:t>
            </a:fld>
            <a:endParaRPr lang="en-GB"/>
          </a:p>
        </p:txBody>
      </p:sp>
    </p:spTree>
    <p:extLst>
      <p:ext uri="{BB962C8B-B14F-4D97-AF65-F5344CB8AC3E}">
        <p14:creationId xmlns:p14="http://schemas.microsoft.com/office/powerpoint/2010/main" val="145489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4ADEEF-8E47-476B-8C65-9F49022B71C4}" type="datetimeFigureOut">
              <a:rPr lang="en-GB" smtClean="0"/>
              <a:t>07/04/2017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65FA3E-54E7-4291-9DD2-E664078C343F}" type="slidenum">
              <a:rPr lang="en-GB" smtClean="0"/>
              <a:t>‹#›</a:t>
            </a:fld>
            <a:endParaRPr lang="en-GB"/>
          </a:p>
        </p:txBody>
      </p:sp>
    </p:spTree>
    <p:extLst>
      <p:ext uri="{BB962C8B-B14F-4D97-AF65-F5344CB8AC3E}">
        <p14:creationId xmlns:p14="http://schemas.microsoft.com/office/powerpoint/2010/main" val="3088109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A4ADEEF-8E47-476B-8C65-9F49022B71C4}" type="datetimeFigureOut">
              <a:rPr lang="en-GB" smtClean="0"/>
              <a:t>07/04/2017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65FA3E-54E7-4291-9DD2-E664078C343F}" type="slidenum">
              <a:rPr lang="en-GB" smtClean="0"/>
              <a:t>‹#›</a:t>
            </a:fld>
            <a:endParaRPr lang="en-GB"/>
          </a:p>
        </p:txBody>
      </p:sp>
    </p:spTree>
    <p:extLst>
      <p:ext uri="{BB962C8B-B14F-4D97-AF65-F5344CB8AC3E}">
        <p14:creationId xmlns:p14="http://schemas.microsoft.com/office/powerpoint/2010/main" val="1685348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A4ADEEF-8E47-476B-8C65-9F49022B71C4}" type="datetimeFigureOut">
              <a:rPr lang="en-GB" smtClean="0"/>
              <a:t>07/04/2017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65FA3E-54E7-4291-9DD2-E664078C343F}" type="slidenum">
              <a:rPr lang="en-GB" smtClean="0"/>
              <a:t>‹#›</a:t>
            </a:fld>
            <a:endParaRPr lang="en-GB"/>
          </a:p>
        </p:txBody>
      </p:sp>
    </p:spTree>
    <p:extLst>
      <p:ext uri="{BB962C8B-B14F-4D97-AF65-F5344CB8AC3E}">
        <p14:creationId xmlns:p14="http://schemas.microsoft.com/office/powerpoint/2010/main" val="3290662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A4ADEEF-8E47-476B-8C65-9F49022B71C4}" type="datetimeFigureOut">
              <a:rPr lang="en-GB" smtClean="0"/>
              <a:t>07/04/2017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65FA3E-54E7-4291-9DD2-E664078C343F}" type="slidenum">
              <a:rPr lang="en-GB" smtClean="0"/>
              <a:t>‹#›</a:t>
            </a:fld>
            <a:endParaRPr lang="en-GB"/>
          </a:p>
        </p:txBody>
      </p:sp>
    </p:spTree>
    <p:extLst>
      <p:ext uri="{BB962C8B-B14F-4D97-AF65-F5344CB8AC3E}">
        <p14:creationId xmlns:p14="http://schemas.microsoft.com/office/powerpoint/2010/main" val="3836347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ADEEF-8E47-476B-8C65-9F49022B71C4}" type="datetimeFigureOut">
              <a:rPr lang="en-GB" smtClean="0"/>
              <a:t>07/04/2017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65FA3E-54E7-4291-9DD2-E664078C343F}" type="slidenum">
              <a:rPr lang="en-GB" smtClean="0"/>
              <a:t>‹#›</a:t>
            </a:fld>
            <a:endParaRPr lang="en-GB"/>
          </a:p>
        </p:txBody>
      </p:sp>
    </p:spTree>
    <p:extLst>
      <p:ext uri="{BB962C8B-B14F-4D97-AF65-F5344CB8AC3E}">
        <p14:creationId xmlns:p14="http://schemas.microsoft.com/office/powerpoint/2010/main" val="3873092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ADEEF-8E47-476B-8C65-9F49022B71C4}" type="datetimeFigureOut">
              <a:rPr lang="en-GB" smtClean="0"/>
              <a:t>07/04/2017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65FA3E-54E7-4291-9DD2-E664078C343F}" type="slidenum">
              <a:rPr lang="en-GB" smtClean="0"/>
              <a:t>‹#›</a:t>
            </a:fld>
            <a:endParaRPr lang="en-GB"/>
          </a:p>
        </p:txBody>
      </p:sp>
    </p:spTree>
    <p:extLst>
      <p:ext uri="{BB962C8B-B14F-4D97-AF65-F5344CB8AC3E}">
        <p14:creationId xmlns:p14="http://schemas.microsoft.com/office/powerpoint/2010/main" val="1083988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ADEEF-8E47-476B-8C65-9F49022B71C4}" type="datetimeFigureOut">
              <a:rPr lang="en-GB" smtClean="0"/>
              <a:t>07/04/2017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65FA3E-54E7-4291-9DD2-E664078C343F}" type="slidenum">
              <a:rPr lang="en-GB" smtClean="0"/>
              <a:t>‹#›</a:t>
            </a:fld>
            <a:endParaRPr lang="en-GB"/>
          </a:p>
        </p:txBody>
      </p:sp>
    </p:spTree>
    <p:extLst>
      <p:ext uri="{BB962C8B-B14F-4D97-AF65-F5344CB8AC3E}">
        <p14:creationId xmlns:p14="http://schemas.microsoft.com/office/powerpoint/2010/main" val="4281510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ADEEF-8E47-476B-8C65-9F49022B71C4}" type="datetimeFigureOut">
              <a:rPr lang="en-GB" smtClean="0"/>
              <a:t>07/04/2017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65FA3E-54E7-4291-9DD2-E664078C343F}" type="slidenum">
              <a:rPr lang="en-GB" smtClean="0"/>
              <a:t>‹#›</a:t>
            </a:fld>
            <a:endParaRPr lang="en-GB"/>
          </a:p>
        </p:txBody>
      </p:sp>
    </p:spTree>
    <p:extLst>
      <p:ext uri="{BB962C8B-B14F-4D97-AF65-F5344CB8AC3E}">
        <p14:creationId xmlns:p14="http://schemas.microsoft.com/office/powerpoint/2010/main" val="1606856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9.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3455" y="0"/>
            <a:ext cx="12205455"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Definitions of abnormality match up </a:t>
            </a:r>
            <a:endParaRPr lang="en-US"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4" name="Rectangle 13"/>
          <p:cNvSpPr/>
          <p:nvPr/>
        </p:nvSpPr>
        <p:spPr>
          <a:xfrm>
            <a:off x="391886" y="860611"/>
            <a:ext cx="2846166" cy="1332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smtClean="0"/>
              <a:t>Deviation from social norms</a:t>
            </a:r>
            <a:endParaRPr lang="en-GB" dirty="0"/>
          </a:p>
        </p:txBody>
      </p:sp>
      <p:sp>
        <p:nvSpPr>
          <p:cNvPr id="20" name="Rectangle 19"/>
          <p:cNvSpPr/>
          <p:nvPr/>
        </p:nvSpPr>
        <p:spPr>
          <a:xfrm>
            <a:off x="391886" y="2283853"/>
            <a:ext cx="2846166" cy="1332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smtClean="0"/>
              <a:t>Failure to function adequately</a:t>
            </a:r>
            <a:endParaRPr lang="en-GB" dirty="0"/>
          </a:p>
        </p:txBody>
      </p:sp>
      <p:sp>
        <p:nvSpPr>
          <p:cNvPr id="22" name="Rectangle 21"/>
          <p:cNvSpPr/>
          <p:nvPr/>
        </p:nvSpPr>
        <p:spPr>
          <a:xfrm>
            <a:off x="391886" y="3707095"/>
            <a:ext cx="2846166" cy="1332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mtClean="0"/>
              <a:t>Statistical infrequency</a:t>
            </a:r>
            <a:endParaRPr lang="en-GB" dirty="0"/>
          </a:p>
        </p:txBody>
      </p:sp>
      <p:sp>
        <p:nvSpPr>
          <p:cNvPr id="24" name="Rectangle 23"/>
          <p:cNvSpPr/>
          <p:nvPr/>
        </p:nvSpPr>
        <p:spPr>
          <a:xfrm>
            <a:off x="391886" y="5130337"/>
            <a:ext cx="2846166" cy="1332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mtClean="0"/>
              <a:t>Deviation from ideal mental health</a:t>
            </a:r>
            <a:endParaRPr lang="en-GB" dirty="0"/>
          </a:p>
        </p:txBody>
      </p:sp>
      <p:sp>
        <p:nvSpPr>
          <p:cNvPr id="26" name="Rectangle 25"/>
          <p:cNvSpPr/>
          <p:nvPr/>
        </p:nvSpPr>
        <p:spPr>
          <a:xfrm>
            <a:off x="3554635" y="860611"/>
            <a:ext cx="8223708" cy="62045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smtClean="0"/>
              <a:t>This occurs when someone does not meet a set of criteria for good mental health. This means that it considers what is ‘normal’ and then identifies people who deviate from this ideal.</a:t>
            </a:r>
            <a:endParaRPr lang="en-GB" sz="1200" dirty="0" smtClean="0"/>
          </a:p>
        </p:txBody>
      </p:sp>
      <p:sp>
        <p:nvSpPr>
          <p:cNvPr id="27" name="Rectangle 26"/>
          <p:cNvSpPr/>
          <p:nvPr/>
        </p:nvSpPr>
        <p:spPr>
          <a:xfrm>
            <a:off x="3554635" y="1572232"/>
            <a:ext cx="8223708" cy="62045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smtClean="0"/>
              <a:t>This occurs when someone is unable to cope with the demands of day-to-day living. If an individual’s behaviour, mood or thinking affects 1) their well-being i.e. their ability to retain relationships and employment, 2) their safety e.g. maintaining basic standards of nutrition and hygiene, and 3) the safety of others, they are considered abnormal. </a:t>
            </a:r>
          </a:p>
        </p:txBody>
      </p:sp>
      <p:sp>
        <p:nvSpPr>
          <p:cNvPr id="28" name="Rectangle 27"/>
          <p:cNvSpPr/>
          <p:nvPr/>
        </p:nvSpPr>
        <p:spPr>
          <a:xfrm>
            <a:off x="3554635" y="2283853"/>
            <a:ext cx="8223708" cy="62045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smtClean="0"/>
              <a:t>Social norms are actually specific to the culture that we live in and so will be different for each generation and each culture making a universal definition difficult. For example, homosexuality is viewed as abnormal in some cultures but not others.</a:t>
            </a:r>
            <a:endParaRPr lang="en-GB" sz="1200" dirty="0" smtClean="0"/>
          </a:p>
        </p:txBody>
      </p:sp>
      <p:sp>
        <p:nvSpPr>
          <p:cNvPr id="29" name="Rectangle 28"/>
          <p:cNvSpPr/>
          <p:nvPr/>
        </p:nvSpPr>
        <p:spPr>
          <a:xfrm>
            <a:off x="3554635" y="2995474"/>
            <a:ext cx="8223708" cy="62045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smtClean="0"/>
              <a:t>This occurs when an individual has a less common characteristic, for example, being more depressed or less intelligence than the rest of the population.</a:t>
            </a:r>
          </a:p>
        </p:txBody>
      </p:sp>
      <p:sp>
        <p:nvSpPr>
          <p:cNvPr id="30" name="Rectangle 29"/>
          <p:cNvSpPr/>
          <p:nvPr/>
        </p:nvSpPr>
        <p:spPr>
          <a:xfrm>
            <a:off x="3554635" y="3707095"/>
            <a:ext cx="8223708" cy="62045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smtClean="0"/>
              <a:t>Marie </a:t>
            </a:r>
            <a:r>
              <a:rPr lang="en-GB" sz="1200" dirty="0" err="1" smtClean="0"/>
              <a:t>Jahoda</a:t>
            </a:r>
            <a:r>
              <a:rPr lang="en-GB" sz="1200" dirty="0" smtClean="0"/>
              <a:t> suggested that we have good mental health if we meet 8 criteria such as having no symptoms or distress, being rational, coping with stress with good self-esteem and lack of guilt</a:t>
            </a:r>
            <a:endParaRPr lang="en-GB" sz="1200" b="1" dirty="0"/>
          </a:p>
        </p:txBody>
      </p:sp>
      <p:sp>
        <p:nvSpPr>
          <p:cNvPr id="31" name="Rectangle 30"/>
          <p:cNvSpPr/>
          <p:nvPr/>
        </p:nvSpPr>
        <p:spPr>
          <a:xfrm>
            <a:off x="3554635" y="4418716"/>
            <a:ext cx="8223708" cy="62045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err="1" smtClean="0"/>
              <a:t>Rosenhan</a:t>
            </a:r>
            <a:r>
              <a:rPr lang="en-GB" sz="1200" dirty="0" smtClean="0"/>
              <a:t> and Seligman proposed 7 criteria for this definition of abnormality including  being irrational, unpredictable or displaying violation of moral codes.</a:t>
            </a:r>
            <a:endParaRPr lang="en-GB" sz="1200" b="1" dirty="0"/>
          </a:p>
        </p:txBody>
      </p:sp>
      <p:sp>
        <p:nvSpPr>
          <p:cNvPr id="32" name="Rectangle 31"/>
          <p:cNvSpPr/>
          <p:nvPr/>
        </p:nvSpPr>
        <p:spPr>
          <a:xfrm>
            <a:off x="3554635" y="5130337"/>
            <a:ext cx="8223708" cy="62045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smtClean="0"/>
              <a:t>This concerns behaviour that is different from the accepted standards of behaviour within a community or society.</a:t>
            </a:r>
            <a:endParaRPr lang="en-GB" sz="1200" dirty="0" smtClean="0"/>
          </a:p>
        </p:txBody>
      </p:sp>
      <p:sp>
        <p:nvSpPr>
          <p:cNvPr id="33" name="Rectangle 32"/>
          <p:cNvSpPr/>
          <p:nvPr/>
        </p:nvSpPr>
        <p:spPr>
          <a:xfrm>
            <a:off x="3554635" y="5841958"/>
            <a:ext cx="8223708" cy="62045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smtClean="0"/>
              <a:t>This can best be displayed using the normal distribution curve given that we know that statistically, 68% of the population will fall within 1 standard deviation above or below the mean and 95% will fall within 2 standard deviations of the mean. Falling outside of these figures would imply that the characteristic is uncommon and therefore, abnormal.</a:t>
            </a:r>
            <a:endParaRPr lang="en-GB" sz="1200" dirty="0" smtClean="0"/>
          </a:p>
        </p:txBody>
      </p:sp>
    </p:spTree>
    <p:extLst>
      <p:ext uri="{BB962C8B-B14F-4D97-AF65-F5344CB8AC3E}">
        <p14:creationId xmlns:p14="http://schemas.microsoft.com/office/powerpoint/2010/main" val="1773261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7206" y="1034935"/>
            <a:ext cx="5340927" cy="566304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5" name="Rectangle 4"/>
          <p:cNvSpPr/>
          <p:nvPr/>
        </p:nvSpPr>
        <p:spPr>
          <a:xfrm>
            <a:off x="671110" y="1353590"/>
            <a:ext cx="4513118" cy="59574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en-GB" sz="1100" dirty="0" smtClean="0"/>
              <a:t>AIM:</a:t>
            </a:r>
          </a:p>
          <a:p>
            <a:endParaRPr lang="en-GB" sz="1100" dirty="0"/>
          </a:p>
          <a:p>
            <a:endParaRPr lang="en-GB" sz="1100" dirty="0"/>
          </a:p>
        </p:txBody>
      </p:sp>
      <p:sp>
        <p:nvSpPr>
          <p:cNvPr id="6" name="Rectangle 5"/>
          <p:cNvSpPr/>
          <p:nvPr/>
        </p:nvSpPr>
        <p:spPr>
          <a:xfrm>
            <a:off x="671110" y="2139835"/>
            <a:ext cx="4513118" cy="167986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en-GB" sz="1100" dirty="0" smtClean="0"/>
              <a:t>PROCEDURE:</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7" name="Rectangle 6"/>
          <p:cNvSpPr/>
          <p:nvPr/>
        </p:nvSpPr>
        <p:spPr>
          <a:xfrm>
            <a:off x="671110" y="4010198"/>
            <a:ext cx="4513118" cy="132657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en-GB" sz="1100" dirty="0" smtClean="0"/>
              <a:t>FINDINGS:</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8" name="Rectangle 7"/>
          <p:cNvSpPr/>
          <p:nvPr/>
        </p:nvSpPr>
        <p:spPr>
          <a:xfrm>
            <a:off x="671110" y="5527271"/>
            <a:ext cx="4513118" cy="84859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en-GB" sz="1100" dirty="0" smtClean="0"/>
              <a:t>CONCLUSION:</a:t>
            </a:r>
          </a:p>
          <a:p>
            <a:endParaRPr lang="en-GB" sz="1100" dirty="0"/>
          </a:p>
          <a:p>
            <a:endParaRPr lang="en-GB" sz="1100" dirty="0" smtClean="0"/>
          </a:p>
          <a:p>
            <a:endParaRPr lang="en-GB" sz="1100" dirty="0"/>
          </a:p>
          <a:p>
            <a:endParaRPr lang="en-GB" sz="1100" dirty="0"/>
          </a:p>
        </p:txBody>
      </p:sp>
      <p:sp>
        <p:nvSpPr>
          <p:cNvPr id="9" name="Rectangle 8"/>
          <p:cNvSpPr/>
          <p:nvPr/>
        </p:nvSpPr>
        <p:spPr>
          <a:xfrm>
            <a:off x="257206" y="644380"/>
            <a:ext cx="5340927"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DiNardo</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Rectangle 9"/>
          <p:cNvSpPr/>
          <p:nvPr/>
        </p:nvSpPr>
        <p:spPr>
          <a:xfrm>
            <a:off x="0" y="-14129"/>
            <a:ext cx="12192000" cy="58477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 study into </a:t>
            </a:r>
            <a:r>
              <a:rPr lang="en-US" sz="32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behavioural</a:t>
            </a:r>
            <a:r>
              <a:rPr 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explanations of phobias</a:t>
            </a:r>
            <a:endParaRPr lang="en-US"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Rectangle 10"/>
          <p:cNvSpPr/>
          <p:nvPr/>
        </p:nvSpPr>
        <p:spPr>
          <a:xfrm>
            <a:off x="5892765" y="570646"/>
            <a:ext cx="6015950" cy="427578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en-GB" sz="1700" dirty="0" err="1" smtClean="0"/>
              <a:t>DiNardo</a:t>
            </a:r>
            <a:r>
              <a:rPr lang="en-GB" sz="1700" dirty="0" smtClean="0"/>
              <a:t> </a:t>
            </a:r>
            <a:r>
              <a:rPr lang="en-GB" sz="1700" dirty="0"/>
              <a:t>was interested in the factors that might cause a </a:t>
            </a:r>
            <a:r>
              <a:rPr lang="en-GB" sz="1700" dirty="0" smtClean="0"/>
              <a:t>_________. </a:t>
            </a:r>
            <a:r>
              <a:rPr lang="en-GB" sz="1700" dirty="0"/>
              <a:t>People who had a phobia of _________ were studied. Assessments were made as to whether the person had experienced a _________ event involving dogs as well as asking the same questions to a _________ </a:t>
            </a:r>
            <a:r>
              <a:rPr lang="en-GB" sz="1700" dirty="0" smtClean="0"/>
              <a:t>group.</a:t>
            </a:r>
            <a:r>
              <a:rPr lang="en-GB" sz="1700" b="1" dirty="0" smtClean="0"/>
              <a:t> </a:t>
            </a:r>
            <a:r>
              <a:rPr lang="en-GB" sz="1700" dirty="0"/>
              <a:t>_________ of those who had developed a phobia of dogs could _________ this to a traumatic experience with a dog. However, 50% had not had such an experience which would suggest that _________ was not the only factor causing the development of the phobia. In addition, there were people within the control group who could report having experienced a traumatic event with a dog but had not gone on to develop a </a:t>
            </a:r>
            <a:r>
              <a:rPr lang="en-GB" sz="1700" dirty="0" smtClean="0"/>
              <a:t>phobia. This means that there </a:t>
            </a:r>
            <a:r>
              <a:rPr lang="en-GB" sz="1700" dirty="0"/>
              <a:t>is certainly some evidence to suggest that _________ explanations can lead to phobias. However, these don’t explain why some developed phobias whilst others don’t. These _________ are better explained by the _________ approach.</a:t>
            </a:r>
          </a:p>
        </p:txBody>
      </p:sp>
      <p:sp>
        <p:nvSpPr>
          <p:cNvPr id="12" name="Rectangle 11"/>
          <p:cNvSpPr/>
          <p:nvPr/>
        </p:nvSpPr>
        <p:spPr>
          <a:xfrm>
            <a:off x="5892765" y="4958049"/>
            <a:ext cx="4133362" cy="1755819"/>
          </a:xfrm>
          <a:prstGeom prst="rect">
            <a:avLst/>
          </a:prstGeom>
        </p:spPr>
        <p:style>
          <a:lnRef idx="2">
            <a:schemeClr val="accent3"/>
          </a:lnRef>
          <a:fillRef idx="1">
            <a:schemeClr val="lt1"/>
          </a:fillRef>
          <a:effectRef idx="0">
            <a:schemeClr val="accent3"/>
          </a:effectRef>
          <a:fontRef idx="minor">
            <a:schemeClr val="dk1"/>
          </a:fontRef>
        </p:style>
        <p:txBody>
          <a:bodyPr numCol="2" rtlCol="0" anchor="ctr"/>
          <a:lstStyle/>
          <a:p>
            <a:pPr marL="342900" indent="-342900">
              <a:buFont typeface="+mj-lt"/>
              <a:buAutoNum type="arabicPeriod"/>
            </a:pPr>
            <a:endParaRPr lang="en-GB" sz="1200" dirty="0" smtClean="0"/>
          </a:p>
          <a:p>
            <a:pPr marL="342900" indent="-342900">
              <a:buFont typeface="+mj-lt"/>
              <a:buAutoNum type="arabicPeriod"/>
            </a:pPr>
            <a:r>
              <a:rPr lang="en-GB" sz="1600" dirty="0" smtClean="0"/>
              <a:t>Behavioural</a:t>
            </a:r>
            <a:endParaRPr lang="en-GB" sz="1600" dirty="0"/>
          </a:p>
          <a:p>
            <a:pPr marL="342900" indent="-342900">
              <a:buFont typeface="+mj-lt"/>
              <a:buAutoNum type="arabicPeriod"/>
            </a:pPr>
            <a:r>
              <a:rPr lang="en-GB" sz="1600" dirty="0"/>
              <a:t>Control</a:t>
            </a:r>
          </a:p>
          <a:p>
            <a:pPr marL="342900" indent="-342900">
              <a:buFont typeface="+mj-lt"/>
              <a:buAutoNum type="arabicPeriod"/>
            </a:pPr>
            <a:r>
              <a:rPr lang="en-GB" sz="1600" dirty="0"/>
              <a:t>Cognitive</a:t>
            </a:r>
          </a:p>
          <a:p>
            <a:pPr marL="342900" indent="-342900">
              <a:buFont typeface="+mj-lt"/>
              <a:buAutoNum type="arabicPeriod"/>
            </a:pPr>
            <a:r>
              <a:rPr lang="en-GB" sz="1600" dirty="0"/>
              <a:t>Relate</a:t>
            </a:r>
          </a:p>
          <a:p>
            <a:pPr marL="342900" indent="-342900">
              <a:buFont typeface="+mj-lt"/>
              <a:buAutoNum type="arabicPeriod"/>
            </a:pPr>
            <a:r>
              <a:rPr lang="en-GB" sz="1600" dirty="0"/>
              <a:t>Individual differences</a:t>
            </a:r>
          </a:p>
          <a:p>
            <a:pPr marL="342900" indent="-342900">
              <a:buFont typeface="+mj-lt"/>
              <a:buAutoNum type="arabicPeriod"/>
            </a:pPr>
            <a:endParaRPr lang="en-GB" sz="1600" dirty="0" smtClean="0"/>
          </a:p>
          <a:p>
            <a:pPr marL="342900" indent="-342900">
              <a:buFont typeface="+mj-lt"/>
              <a:buAutoNum type="arabicPeriod"/>
            </a:pPr>
            <a:r>
              <a:rPr lang="en-GB" sz="1600" dirty="0" smtClean="0"/>
              <a:t>Dogs</a:t>
            </a:r>
            <a:endParaRPr lang="en-GB" sz="1600" dirty="0"/>
          </a:p>
          <a:p>
            <a:pPr marL="342900" indent="-342900">
              <a:buFont typeface="+mj-lt"/>
              <a:buAutoNum type="arabicPeriod"/>
            </a:pPr>
            <a:r>
              <a:rPr lang="en-GB" sz="1600" dirty="0"/>
              <a:t>Traumatic</a:t>
            </a:r>
          </a:p>
          <a:p>
            <a:pPr marL="342900" indent="-342900">
              <a:buFont typeface="+mj-lt"/>
              <a:buAutoNum type="arabicPeriod"/>
            </a:pPr>
            <a:r>
              <a:rPr lang="en-GB" sz="1600" dirty="0"/>
              <a:t>Conditioning</a:t>
            </a:r>
          </a:p>
          <a:p>
            <a:pPr marL="342900" indent="-342900">
              <a:buFont typeface="+mj-lt"/>
              <a:buAutoNum type="arabicPeriod"/>
            </a:pPr>
            <a:r>
              <a:rPr lang="en-GB" sz="1600" dirty="0"/>
              <a:t>50%</a:t>
            </a:r>
          </a:p>
          <a:p>
            <a:pPr marL="342900" indent="-342900">
              <a:buFont typeface="+mj-lt"/>
              <a:buAutoNum type="arabicPeriod"/>
            </a:pPr>
            <a:r>
              <a:rPr lang="en-GB" sz="1600" dirty="0"/>
              <a:t>Phobia </a:t>
            </a:r>
          </a:p>
        </p:txBody>
      </p:sp>
      <p:pic>
        <p:nvPicPr>
          <p:cNvPr id="2" name="Picture 1"/>
          <p:cNvPicPr>
            <a:picLocks noChangeAspect="1"/>
          </p:cNvPicPr>
          <p:nvPr/>
        </p:nvPicPr>
        <p:blipFill>
          <a:blip r:embed="rId2"/>
          <a:stretch>
            <a:fillRect/>
          </a:stretch>
        </p:blipFill>
        <p:spPr>
          <a:xfrm>
            <a:off x="10205868" y="5250709"/>
            <a:ext cx="1797551" cy="1039091"/>
          </a:xfrm>
          <a:prstGeom prst="rect">
            <a:avLst/>
          </a:prstGeom>
        </p:spPr>
      </p:pic>
    </p:spTree>
    <p:extLst>
      <p:ext uri="{BB962C8B-B14F-4D97-AF65-F5344CB8AC3E}">
        <p14:creationId xmlns:p14="http://schemas.microsoft.com/office/powerpoint/2010/main" val="1005475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3" name="Rectangle 22"/>
          <p:cNvSpPr/>
          <p:nvPr/>
        </p:nvSpPr>
        <p:spPr>
          <a:xfrm>
            <a:off x="2045738" y="-4737"/>
            <a:ext cx="8205451"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Evaluating </a:t>
            </a:r>
            <a:r>
              <a:rPr lang="en-US" sz="3200" b="1" dirty="0" err="1" smtClean="0">
                <a:ln w="11430"/>
                <a:solidFill>
                  <a:srgbClr val="FF3399"/>
                </a:solidFill>
                <a:effectLst>
                  <a:outerShdw blurRad="50800" dist="39000" dir="5460000" algn="tl">
                    <a:srgbClr val="000000">
                      <a:alpha val="38000"/>
                    </a:srgbClr>
                  </a:outerShdw>
                </a:effectLst>
              </a:rPr>
              <a:t>behavioural</a:t>
            </a:r>
            <a:r>
              <a:rPr lang="en-US" sz="3200" b="1" dirty="0" smtClean="0">
                <a:ln w="11430"/>
                <a:solidFill>
                  <a:srgbClr val="FF3399"/>
                </a:solidFill>
                <a:effectLst>
                  <a:outerShdw blurRad="50800" dist="39000" dir="5460000" algn="tl">
                    <a:srgbClr val="000000">
                      <a:alpha val="38000"/>
                    </a:srgbClr>
                  </a:outerShdw>
                </a:effectLst>
              </a:rPr>
              <a:t> explanations of phobias</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324830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488" y="942624"/>
            <a:ext cx="6402738" cy="4525963"/>
          </a:xfrm>
        </p:spPr>
        <p:txBody>
          <a:bodyPr>
            <a:noAutofit/>
          </a:bodyPr>
          <a:lstStyle/>
          <a:p>
            <a:r>
              <a:rPr lang="en-GB" sz="1400" dirty="0"/>
              <a:t>Using _____________________ methodology, we can demonstrate how systematic desensitisation works. This procedure is known as _______________________________. The process of systematic desensitisation has a number of __________. </a:t>
            </a:r>
          </a:p>
          <a:p>
            <a:pPr lvl="0"/>
            <a:r>
              <a:rPr lang="en-GB" sz="1400" dirty="0"/>
              <a:t>1. The subject is given training in deep muscle ___________________ techniques. </a:t>
            </a:r>
          </a:p>
          <a:p>
            <a:pPr lvl="0"/>
            <a:r>
              <a:rPr lang="en-GB" sz="1400" dirty="0"/>
              <a:t>2. The therapist and the client work together to construct a ___________________ of fear. This is a series of imagined scenes, each one causing a little more _______________ than the previous one. </a:t>
            </a:r>
          </a:p>
          <a:p>
            <a:pPr lvl="0"/>
            <a:r>
              <a:rPr lang="en-GB" sz="1400" dirty="0"/>
              <a:t>3. The patient gradually works his/her way through the hierarchy, starting with the __________ fearful stimuli. They _____________ each anxiety provoking situation whilst utilising relaxation techniques. Due to ___________________________ they should, after a while, be able to visualise the ______________ situation while remaining relaxed. This event no longer causes them stress. </a:t>
            </a:r>
          </a:p>
          <a:p>
            <a:pPr lvl="0"/>
            <a:r>
              <a:rPr lang="en-GB" sz="1400" dirty="0"/>
              <a:t>4. The ____________ then moves on to the next step in the hierarchy, again remaining relaxed while they visualise the stressful situation. Once this is mastered they move on again and so on. The therapy moves at the ____________ decided by the client. If they feel that they are unable to proceed, they can move back a stage until they feel more confident.</a:t>
            </a:r>
          </a:p>
          <a:p>
            <a:r>
              <a:rPr lang="en-GB" sz="1400" dirty="0"/>
              <a:t>5. Eventually, the client will reach the top of the hierarchy, and will have mastered the fearful situation which caused them to seek help in the first place </a:t>
            </a:r>
          </a:p>
        </p:txBody>
      </p:sp>
      <p:sp>
        <p:nvSpPr>
          <p:cNvPr id="4" name="Rounded Rectangle 3"/>
          <p:cNvSpPr/>
          <p:nvPr/>
        </p:nvSpPr>
        <p:spPr>
          <a:xfrm>
            <a:off x="310034" y="5703325"/>
            <a:ext cx="6273646"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Anxiety     Behaviourist     Client      Counter conditioning     Least     Hierarchy Reciprocal inhibition     Pace     Relaxation     Stages     Stressful      Visualise</a:t>
            </a:r>
          </a:p>
        </p:txBody>
      </p:sp>
      <p:sp>
        <p:nvSpPr>
          <p:cNvPr id="6" name="Rectangle 5"/>
          <p:cNvSpPr/>
          <p:nvPr/>
        </p:nvSpPr>
        <p:spPr>
          <a:xfrm>
            <a:off x="0" y="10758"/>
            <a:ext cx="12192000"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contourClr>
            </a:sp3d>
          </a:bodyPr>
          <a:lstStyle/>
          <a:p>
            <a:pPr algn="ctr"/>
            <a:r>
              <a:rPr lang="en-US" sz="4000" b="1" dirty="0">
                <a:ln w="11430"/>
                <a:solidFill>
                  <a:schemeClr val="accent2"/>
                </a:solidFill>
                <a:effectLst>
                  <a:outerShdw blurRad="50800" dist="39000" dir="5460000" algn="tl">
                    <a:srgbClr val="000000">
                      <a:alpha val="38000"/>
                    </a:srgbClr>
                  </a:outerShdw>
                </a:effectLst>
              </a:rPr>
              <a:t>Systematic </a:t>
            </a:r>
            <a:r>
              <a:rPr lang="en-US" sz="4000" b="1" dirty="0" err="1">
                <a:ln w="11430"/>
                <a:solidFill>
                  <a:schemeClr val="accent2"/>
                </a:solidFill>
                <a:effectLst>
                  <a:outerShdw blurRad="50800" dist="39000" dir="5460000" algn="tl">
                    <a:srgbClr val="000000">
                      <a:alpha val="38000"/>
                    </a:srgbClr>
                  </a:outerShdw>
                </a:effectLst>
              </a:rPr>
              <a:t>desensitisation</a:t>
            </a:r>
            <a:r>
              <a:rPr lang="en-US" sz="4000" b="1" dirty="0">
                <a:ln w="11430"/>
                <a:solidFill>
                  <a:schemeClr val="accent2"/>
                </a:solidFill>
                <a:effectLst>
                  <a:outerShdw blurRad="50800" dist="39000" dir="5460000" algn="tl">
                    <a:srgbClr val="000000">
                      <a:alpha val="38000"/>
                    </a:srgbClr>
                  </a:outerShdw>
                </a:effectLst>
              </a:rPr>
              <a:t> missing </a:t>
            </a:r>
            <a:r>
              <a:rPr lang="en-US" sz="4000" b="1" dirty="0" smtClean="0">
                <a:ln w="11430"/>
                <a:solidFill>
                  <a:schemeClr val="accent2"/>
                </a:solidFill>
                <a:effectLst>
                  <a:outerShdw blurRad="50800" dist="39000" dir="5460000" algn="tl">
                    <a:srgbClr val="000000">
                      <a:alpha val="38000"/>
                    </a:srgbClr>
                  </a:outerShdw>
                </a:effectLst>
              </a:rPr>
              <a:t>blanks and hierarchy</a:t>
            </a:r>
            <a:endParaRPr lang="en-US" sz="4000" b="1" dirty="0">
              <a:ln w="11430"/>
              <a:solidFill>
                <a:schemeClr val="accent2"/>
              </a:solidFill>
              <a:effectLst>
                <a:outerShdw blurRad="50800" dist="39000" dir="5460000" algn="tl">
                  <a:srgbClr val="000000">
                    <a:alpha val="38000"/>
                  </a:srgbClr>
                </a:outerShdw>
              </a:effectLst>
            </a:endParaRPr>
          </a:p>
        </p:txBody>
      </p:sp>
      <p:graphicFrame>
        <p:nvGraphicFramePr>
          <p:cNvPr id="5" name="Diagram 4"/>
          <p:cNvGraphicFramePr/>
          <p:nvPr>
            <p:extLst>
              <p:ext uri="{D42A27DB-BD31-4B8C-83A1-F6EECF244321}">
                <p14:modId xmlns:p14="http://schemas.microsoft.com/office/powerpoint/2010/main" val="2917295171"/>
              </p:ext>
            </p:extLst>
          </p:nvPr>
        </p:nvGraphicFramePr>
        <p:xfrm>
          <a:off x="7225480" y="2123153"/>
          <a:ext cx="4464496" cy="40122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2" descr="http://www.clipartbest.com/cliparts/Kin/q8k/Kinq8kyiq.png"/>
          <p:cNvPicPr>
            <a:picLocks noChangeAspect="1" noChangeArrowheads="1"/>
          </p:cNvPicPr>
          <p:nvPr/>
        </p:nvPicPr>
        <p:blipFill>
          <a:blip r:embed="rId7"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864942">
            <a:off x="7307620" y="5297322"/>
            <a:ext cx="507590" cy="45936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clipartbest.com/cliparts/Kin/q8k/Kinq8kyiq.png"/>
          <p:cNvPicPr>
            <a:picLocks noChangeAspect="1" noChangeArrowheads="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864942">
            <a:off x="8675773" y="2921056"/>
            <a:ext cx="507590" cy="45936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ww.clipartbest.com/cliparts/Kin/q8k/Kinq8kyiq.png"/>
          <p:cNvPicPr>
            <a:picLocks noChangeAspect="1" noChangeArrowheads="1"/>
          </p:cNvPicPr>
          <p:nvPr/>
        </p:nvPicPr>
        <p:blipFill>
          <a:blip r:embed="rId7"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8793900">
            <a:off x="10626284" y="4446693"/>
            <a:ext cx="507590" cy="45936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648687" y="809345"/>
            <a:ext cx="3711388" cy="961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Complete the systematic desensitisation hierarchy for somebody with a phobia of spiders</a:t>
            </a:r>
            <a:endParaRPr lang="en-GB" dirty="0"/>
          </a:p>
        </p:txBody>
      </p:sp>
    </p:spTree>
    <p:extLst>
      <p:ext uri="{BB962C8B-B14F-4D97-AF65-F5344CB8AC3E}">
        <p14:creationId xmlns:p14="http://schemas.microsoft.com/office/powerpoint/2010/main" val="286440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88"/>
            <a:ext cx="1219199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Behavioural treatments for phobias</a:t>
            </a:r>
            <a:endParaRPr lang="en-GB"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Rounded Rectangle 6"/>
          <p:cNvSpPr/>
          <p:nvPr/>
        </p:nvSpPr>
        <p:spPr>
          <a:xfrm>
            <a:off x="6314739" y="767753"/>
            <a:ext cx="5579706" cy="5891231"/>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p:txBody>
      </p:sp>
      <p:sp>
        <p:nvSpPr>
          <p:cNvPr id="8" name="Rectangle 7"/>
          <p:cNvSpPr/>
          <p:nvPr/>
        </p:nvSpPr>
        <p:spPr>
          <a:xfrm>
            <a:off x="8601890" y="791645"/>
            <a:ext cx="1005404" cy="369332"/>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Flooding</a:t>
            </a:r>
          </a:p>
        </p:txBody>
      </p:sp>
      <p:pic>
        <p:nvPicPr>
          <p:cNvPr id="9" name="Picture 2" descr="http://www.wpclipart.com/signs_symbol/safety_signs/warning/flood.png"/>
          <p:cNvPicPr>
            <a:picLocks noChangeAspect="1" noChangeArrowheads="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127168" y="6053342"/>
            <a:ext cx="893299" cy="61640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257206" y="1034935"/>
            <a:ext cx="5340927" cy="566304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1" name="Rectangle 10"/>
          <p:cNvSpPr/>
          <p:nvPr/>
        </p:nvSpPr>
        <p:spPr>
          <a:xfrm>
            <a:off x="671110" y="1353590"/>
            <a:ext cx="4513118" cy="59574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en-GB" sz="1100" dirty="0" smtClean="0"/>
              <a:t>AIM:</a:t>
            </a:r>
          </a:p>
          <a:p>
            <a:endParaRPr lang="en-GB" sz="1100" dirty="0"/>
          </a:p>
          <a:p>
            <a:endParaRPr lang="en-GB" sz="1100" dirty="0"/>
          </a:p>
        </p:txBody>
      </p:sp>
      <p:sp>
        <p:nvSpPr>
          <p:cNvPr id="12" name="Rectangle 11"/>
          <p:cNvSpPr/>
          <p:nvPr/>
        </p:nvSpPr>
        <p:spPr>
          <a:xfrm>
            <a:off x="671110" y="2139835"/>
            <a:ext cx="4513118" cy="167986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en-GB" sz="1100" dirty="0" smtClean="0"/>
              <a:t>PROCEDURE:</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13" name="Rectangle 12"/>
          <p:cNvSpPr/>
          <p:nvPr/>
        </p:nvSpPr>
        <p:spPr>
          <a:xfrm>
            <a:off x="671110" y="4010198"/>
            <a:ext cx="4513118" cy="132657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en-GB" sz="1100" dirty="0" smtClean="0"/>
              <a:t>FINDINGS:</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14" name="Rectangle 13"/>
          <p:cNvSpPr/>
          <p:nvPr/>
        </p:nvSpPr>
        <p:spPr>
          <a:xfrm>
            <a:off x="671110" y="5527271"/>
            <a:ext cx="4513118" cy="84859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en-GB" sz="1100" dirty="0" smtClean="0"/>
              <a:t>CONCLUSION:</a:t>
            </a:r>
          </a:p>
          <a:p>
            <a:endParaRPr lang="en-GB" sz="1100" dirty="0"/>
          </a:p>
          <a:p>
            <a:endParaRPr lang="en-GB" sz="1100" dirty="0" smtClean="0"/>
          </a:p>
          <a:p>
            <a:endParaRPr lang="en-GB" sz="1100" dirty="0"/>
          </a:p>
          <a:p>
            <a:endParaRPr lang="en-GB" sz="1100" dirty="0"/>
          </a:p>
        </p:txBody>
      </p:sp>
      <p:sp>
        <p:nvSpPr>
          <p:cNvPr id="15" name="Rectangle 14"/>
          <p:cNvSpPr/>
          <p:nvPr/>
        </p:nvSpPr>
        <p:spPr>
          <a:xfrm>
            <a:off x="257206" y="644380"/>
            <a:ext cx="5340927"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 study into systematic </a:t>
            </a:r>
            <a:r>
              <a:rPr lang="en-US" sz="2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desensitisation</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116540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3" name="Rectangle 22"/>
          <p:cNvSpPr/>
          <p:nvPr/>
        </p:nvSpPr>
        <p:spPr>
          <a:xfrm>
            <a:off x="2117968" y="-4737"/>
            <a:ext cx="806098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Evaluating </a:t>
            </a:r>
            <a:r>
              <a:rPr lang="en-US" sz="3200" b="1" dirty="0" err="1" smtClean="0">
                <a:ln w="11430"/>
                <a:solidFill>
                  <a:srgbClr val="FF3399"/>
                </a:solidFill>
                <a:effectLst>
                  <a:outerShdw blurRad="50800" dist="39000" dir="5460000" algn="tl">
                    <a:srgbClr val="000000">
                      <a:alpha val="38000"/>
                    </a:srgbClr>
                  </a:outerShdw>
                </a:effectLst>
              </a:rPr>
              <a:t>behavioural</a:t>
            </a:r>
            <a:r>
              <a:rPr lang="en-US" sz="3200" b="1" dirty="0" smtClean="0">
                <a:ln w="11430"/>
                <a:solidFill>
                  <a:srgbClr val="FF3399"/>
                </a:solidFill>
                <a:effectLst>
                  <a:outerShdw blurRad="50800" dist="39000" dir="5460000" algn="tl">
                    <a:srgbClr val="000000">
                      <a:alpha val="38000"/>
                    </a:srgbClr>
                  </a:outerShdw>
                </a:effectLst>
              </a:rPr>
              <a:t> treatments for phobias</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219834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9854" y="753035"/>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Fear</a:t>
            </a:r>
          </a:p>
          <a:p>
            <a:pPr marL="342900" indent="-342900">
              <a:buFont typeface="+mj-lt"/>
              <a:buAutoNum type="alphaLcParenR"/>
            </a:pPr>
            <a:r>
              <a:rPr lang="en-GB" sz="1400" dirty="0" smtClean="0"/>
              <a:t>Avoidance</a:t>
            </a:r>
          </a:p>
          <a:p>
            <a:pPr marL="342900" indent="-342900">
              <a:buFont typeface="+mj-lt"/>
              <a:buAutoNum type="alphaLcParenR"/>
            </a:pPr>
            <a:r>
              <a:rPr lang="en-GB" sz="1400" dirty="0" smtClean="0"/>
              <a:t>Anxiety</a:t>
            </a:r>
          </a:p>
          <a:p>
            <a:pPr marL="342900" indent="-342900">
              <a:buFont typeface="+mj-lt"/>
              <a:buAutoNum type="alphaLcParenR"/>
            </a:pPr>
            <a:r>
              <a:rPr lang="en-GB" sz="1400" dirty="0" smtClean="0"/>
              <a:t>Aggression </a:t>
            </a:r>
            <a:endParaRPr lang="en-GB" sz="1400" dirty="0"/>
          </a:p>
        </p:txBody>
      </p:sp>
      <p:sp>
        <p:nvSpPr>
          <p:cNvPr id="6" name="Rectangle 5"/>
          <p:cNvSpPr/>
          <p:nvPr/>
        </p:nvSpPr>
        <p:spPr>
          <a:xfrm>
            <a:off x="849854" y="2953870"/>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Classical conditioning only</a:t>
            </a:r>
          </a:p>
          <a:p>
            <a:pPr marL="342900" indent="-342900">
              <a:buFont typeface="+mj-lt"/>
              <a:buAutoNum type="alphaLcParenR"/>
            </a:pPr>
            <a:r>
              <a:rPr lang="en-GB" sz="1400" dirty="0" smtClean="0"/>
              <a:t>Operant conditioning only</a:t>
            </a:r>
          </a:p>
          <a:p>
            <a:pPr marL="342900" indent="-342900">
              <a:buFont typeface="+mj-lt"/>
              <a:buAutoNum type="alphaLcParenR"/>
            </a:pPr>
            <a:r>
              <a:rPr lang="en-GB" sz="1400" dirty="0" smtClean="0"/>
              <a:t>Social learning only</a:t>
            </a:r>
          </a:p>
          <a:p>
            <a:pPr marL="342900" indent="-342900">
              <a:buFont typeface="+mj-lt"/>
              <a:buAutoNum type="alphaLcParenR"/>
            </a:pPr>
            <a:r>
              <a:rPr lang="en-GB" sz="1400" dirty="0" smtClean="0"/>
              <a:t>Classical and operant conditioning</a:t>
            </a:r>
            <a:endParaRPr lang="en-GB" sz="1400" dirty="0"/>
          </a:p>
        </p:txBody>
      </p:sp>
      <p:sp>
        <p:nvSpPr>
          <p:cNvPr id="7" name="Rectangle 6"/>
          <p:cNvSpPr/>
          <p:nvPr/>
        </p:nvSpPr>
        <p:spPr>
          <a:xfrm>
            <a:off x="849854" y="5154706"/>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200" dirty="0" smtClean="0"/>
              <a:t>Learning relaxation procedures</a:t>
            </a:r>
          </a:p>
          <a:p>
            <a:pPr marL="342900" indent="-342900">
              <a:buFont typeface="+mj-lt"/>
              <a:buAutoNum type="alphaLcParenR"/>
            </a:pPr>
            <a:r>
              <a:rPr lang="en-GB" sz="1200" dirty="0" smtClean="0"/>
              <a:t>Constructing an anxiety hierarchy</a:t>
            </a:r>
          </a:p>
          <a:p>
            <a:pPr marL="342900" indent="-342900">
              <a:buFont typeface="+mj-lt"/>
              <a:buAutoNum type="alphaLcParenR"/>
            </a:pPr>
            <a:r>
              <a:rPr lang="en-GB" sz="1200" dirty="0" smtClean="0"/>
              <a:t>Massive immediate exposure to the phobic stimulus</a:t>
            </a:r>
          </a:p>
          <a:p>
            <a:pPr marL="342900" indent="-342900">
              <a:buFont typeface="+mj-lt"/>
              <a:buAutoNum type="alphaLcParenR"/>
            </a:pPr>
            <a:r>
              <a:rPr lang="en-GB" sz="1200" dirty="0" smtClean="0"/>
              <a:t>Gradually increasing exposure to the phobic stimulus</a:t>
            </a:r>
            <a:endParaRPr lang="en-GB" sz="1200" dirty="0"/>
          </a:p>
        </p:txBody>
      </p:sp>
      <p:sp>
        <p:nvSpPr>
          <p:cNvPr id="8" name="Rectangle 7"/>
          <p:cNvSpPr/>
          <p:nvPr/>
        </p:nvSpPr>
        <p:spPr>
          <a:xfrm>
            <a:off x="849854" y="258184"/>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Which of these is a behavioural characteristic of phobias?</a:t>
            </a:r>
            <a:endParaRPr lang="en-GB" sz="1400" dirty="0">
              <a:solidFill>
                <a:schemeClr val="tx1"/>
              </a:solidFill>
            </a:endParaRPr>
          </a:p>
        </p:txBody>
      </p:sp>
      <p:sp>
        <p:nvSpPr>
          <p:cNvPr id="10" name="Rectangle 9"/>
          <p:cNvSpPr/>
          <p:nvPr/>
        </p:nvSpPr>
        <p:spPr>
          <a:xfrm>
            <a:off x="849854" y="2459019"/>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The two-process model of phobias involves:</a:t>
            </a:r>
            <a:endParaRPr lang="en-GB" sz="1400" dirty="0">
              <a:solidFill>
                <a:schemeClr val="tx1"/>
              </a:solidFill>
            </a:endParaRPr>
          </a:p>
        </p:txBody>
      </p:sp>
      <p:sp>
        <p:nvSpPr>
          <p:cNvPr id="11" name="Rectangle 10"/>
          <p:cNvSpPr/>
          <p:nvPr/>
        </p:nvSpPr>
        <p:spPr>
          <a:xfrm>
            <a:off x="849853" y="4659855"/>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smtClean="0">
                <a:solidFill>
                  <a:schemeClr val="tx1"/>
                </a:solidFill>
              </a:rPr>
              <a:t>Which of the following is not normally part of systematic desensitisation?</a:t>
            </a:r>
            <a:endParaRPr lang="en-GB" sz="1200" dirty="0">
              <a:solidFill>
                <a:schemeClr val="tx1"/>
              </a:solidFill>
            </a:endParaRPr>
          </a:p>
        </p:txBody>
      </p:sp>
      <p:sp>
        <p:nvSpPr>
          <p:cNvPr id="12" name="Rectangle 11"/>
          <p:cNvSpPr/>
          <p:nvPr/>
        </p:nvSpPr>
        <p:spPr>
          <a:xfrm>
            <a:off x="3680910" y="753035"/>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Fear</a:t>
            </a:r>
          </a:p>
          <a:p>
            <a:pPr marL="342900" indent="-342900">
              <a:buFont typeface="+mj-lt"/>
              <a:buAutoNum type="alphaLcParenR"/>
            </a:pPr>
            <a:r>
              <a:rPr lang="en-GB" sz="1400" dirty="0" smtClean="0"/>
              <a:t>Sadness</a:t>
            </a:r>
          </a:p>
          <a:p>
            <a:pPr marL="342900" indent="-342900">
              <a:buFont typeface="+mj-lt"/>
              <a:buAutoNum type="alphaLcParenR"/>
            </a:pPr>
            <a:r>
              <a:rPr lang="en-GB" sz="1400" dirty="0" smtClean="0"/>
              <a:t>Anger</a:t>
            </a:r>
          </a:p>
          <a:p>
            <a:pPr marL="342900" indent="-342900">
              <a:buFont typeface="+mj-lt"/>
              <a:buAutoNum type="alphaLcParenR"/>
            </a:pPr>
            <a:r>
              <a:rPr lang="en-GB" sz="1400" dirty="0" smtClean="0"/>
              <a:t>Humour</a:t>
            </a:r>
          </a:p>
        </p:txBody>
      </p:sp>
      <p:sp>
        <p:nvSpPr>
          <p:cNvPr id="13" name="Rectangle 12"/>
          <p:cNvSpPr/>
          <p:nvPr/>
        </p:nvSpPr>
        <p:spPr>
          <a:xfrm>
            <a:off x="3680910" y="2953870"/>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Little Peter</a:t>
            </a:r>
          </a:p>
          <a:p>
            <a:pPr marL="342900" indent="-342900">
              <a:buFont typeface="+mj-lt"/>
              <a:buAutoNum type="alphaLcParenR"/>
            </a:pPr>
            <a:r>
              <a:rPr lang="en-GB" sz="1400" dirty="0" smtClean="0"/>
              <a:t>Little Hans</a:t>
            </a:r>
          </a:p>
          <a:p>
            <a:pPr marL="342900" indent="-342900">
              <a:buFont typeface="+mj-lt"/>
              <a:buAutoNum type="alphaLcParenR"/>
            </a:pPr>
            <a:r>
              <a:rPr lang="en-GB" sz="1400" dirty="0" smtClean="0"/>
              <a:t>Little Albert</a:t>
            </a:r>
          </a:p>
          <a:p>
            <a:pPr marL="342900" indent="-342900">
              <a:buFont typeface="+mj-lt"/>
              <a:buAutoNum type="alphaLcParenR"/>
            </a:pPr>
            <a:r>
              <a:rPr lang="en-GB" sz="1400" dirty="0" smtClean="0"/>
              <a:t>None of the above</a:t>
            </a:r>
            <a:endParaRPr lang="en-GB" sz="1400" dirty="0"/>
          </a:p>
        </p:txBody>
      </p:sp>
      <p:sp>
        <p:nvSpPr>
          <p:cNvPr id="14" name="Rectangle 13"/>
          <p:cNvSpPr/>
          <p:nvPr/>
        </p:nvSpPr>
        <p:spPr>
          <a:xfrm>
            <a:off x="3680910" y="5154706"/>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100" dirty="0" smtClean="0"/>
              <a:t>An </a:t>
            </a:r>
            <a:r>
              <a:rPr lang="en-GB" sz="1100" dirty="0" err="1" smtClean="0"/>
              <a:t>arachnophobic</a:t>
            </a:r>
            <a:r>
              <a:rPr lang="en-GB" sz="1100" dirty="0" smtClean="0"/>
              <a:t> having a small spider placed in the next room</a:t>
            </a:r>
          </a:p>
          <a:p>
            <a:pPr marL="342900" indent="-342900">
              <a:buFont typeface="+mj-lt"/>
              <a:buAutoNum type="alphaLcParenR"/>
            </a:pPr>
            <a:r>
              <a:rPr lang="en-GB" sz="1100" dirty="0" smtClean="0"/>
              <a:t>A </a:t>
            </a:r>
            <a:r>
              <a:rPr lang="en-GB" sz="1100" dirty="0" err="1" smtClean="0"/>
              <a:t>kineomortaphobic</a:t>
            </a:r>
            <a:r>
              <a:rPr lang="en-GB" sz="1100" dirty="0" smtClean="0"/>
              <a:t> being made to watch a zombie film in the front row of a cinema</a:t>
            </a:r>
          </a:p>
          <a:p>
            <a:pPr marL="342900" indent="-342900">
              <a:buFont typeface="+mj-lt"/>
              <a:buAutoNum type="alphaLcParenR"/>
            </a:pPr>
            <a:r>
              <a:rPr lang="en-GB" sz="1100" dirty="0" smtClean="0"/>
              <a:t>A </a:t>
            </a:r>
            <a:r>
              <a:rPr lang="en-GB" sz="1100" dirty="0" err="1" smtClean="0"/>
              <a:t>zemmiphobic</a:t>
            </a:r>
            <a:r>
              <a:rPr lang="en-GB" sz="1100" dirty="0" smtClean="0"/>
              <a:t> being given a giant mole rat to look at through a window</a:t>
            </a:r>
          </a:p>
          <a:p>
            <a:pPr marL="342900" indent="-342900">
              <a:buFont typeface="+mj-lt"/>
              <a:buAutoNum type="alphaLcParenR"/>
            </a:pPr>
            <a:r>
              <a:rPr lang="en-GB" sz="1100" dirty="0" smtClean="0"/>
              <a:t>A </a:t>
            </a:r>
            <a:r>
              <a:rPr lang="en-GB" sz="1100" dirty="0" err="1" smtClean="0"/>
              <a:t>lutraphobic</a:t>
            </a:r>
            <a:r>
              <a:rPr lang="en-GB" sz="1100" dirty="0" smtClean="0"/>
              <a:t> seeing a small picture of a book about otters through glass.</a:t>
            </a:r>
            <a:endParaRPr lang="en-GB" sz="1100" dirty="0"/>
          </a:p>
        </p:txBody>
      </p:sp>
      <p:sp>
        <p:nvSpPr>
          <p:cNvPr id="15" name="Rectangle 14"/>
          <p:cNvSpPr/>
          <p:nvPr/>
        </p:nvSpPr>
        <p:spPr>
          <a:xfrm>
            <a:off x="3680910" y="258184"/>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Which of these is an emotional characteristic of phobias?</a:t>
            </a:r>
            <a:endParaRPr lang="en-GB" sz="1400" dirty="0">
              <a:solidFill>
                <a:schemeClr val="tx1"/>
              </a:solidFill>
            </a:endParaRPr>
          </a:p>
        </p:txBody>
      </p:sp>
      <p:sp>
        <p:nvSpPr>
          <p:cNvPr id="16" name="Rectangle 15"/>
          <p:cNvSpPr/>
          <p:nvPr/>
        </p:nvSpPr>
        <p:spPr>
          <a:xfrm>
            <a:off x="3680910" y="2459019"/>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A case study of learning a phobia by classical conditioning involved:</a:t>
            </a:r>
            <a:endParaRPr lang="en-GB" sz="1400" dirty="0">
              <a:solidFill>
                <a:schemeClr val="tx1"/>
              </a:solidFill>
            </a:endParaRPr>
          </a:p>
        </p:txBody>
      </p:sp>
      <p:sp>
        <p:nvSpPr>
          <p:cNvPr id="17" name="Rectangle 16"/>
          <p:cNvSpPr/>
          <p:nvPr/>
        </p:nvSpPr>
        <p:spPr>
          <a:xfrm>
            <a:off x="3680909" y="4659855"/>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Which of these is a good example of flooding?</a:t>
            </a:r>
            <a:endParaRPr lang="en-GB" sz="1400" dirty="0">
              <a:solidFill>
                <a:schemeClr val="tx1"/>
              </a:solidFill>
            </a:endParaRPr>
          </a:p>
        </p:txBody>
      </p:sp>
      <p:sp>
        <p:nvSpPr>
          <p:cNvPr id="18" name="Rectangle 17"/>
          <p:cNvSpPr/>
          <p:nvPr/>
        </p:nvSpPr>
        <p:spPr>
          <a:xfrm>
            <a:off x="6511965" y="753035"/>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Selective attention</a:t>
            </a:r>
          </a:p>
          <a:p>
            <a:pPr marL="342900" indent="-342900">
              <a:buFont typeface="+mj-lt"/>
              <a:buAutoNum type="alphaLcParenR"/>
            </a:pPr>
            <a:r>
              <a:rPr lang="en-GB" sz="1400" dirty="0" smtClean="0"/>
              <a:t>Delusions</a:t>
            </a:r>
          </a:p>
          <a:p>
            <a:pPr marL="342900" indent="-342900">
              <a:buFont typeface="+mj-lt"/>
              <a:buAutoNum type="alphaLcParenR"/>
            </a:pPr>
            <a:r>
              <a:rPr lang="en-GB" sz="1400" dirty="0" smtClean="0"/>
              <a:t>Avoidance</a:t>
            </a:r>
          </a:p>
          <a:p>
            <a:pPr marL="342900" indent="-342900">
              <a:buFont typeface="+mj-lt"/>
              <a:buAutoNum type="alphaLcParenR"/>
            </a:pPr>
            <a:r>
              <a:rPr lang="en-GB" sz="1400" dirty="0" smtClean="0"/>
              <a:t>Endurance </a:t>
            </a:r>
            <a:endParaRPr lang="en-GB" sz="1400" dirty="0"/>
          </a:p>
        </p:txBody>
      </p:sp>
      <p:sp>
        <p:nvSpPr>
          <p:cNvPr id="19" name="Rectangle 18"/>
          <p:cNvSpPr/>
          <p:nvPr/>
        </p:nvSpPr>
        <p:spPr>
          <a:xfrm>
            <a:off x="6511965" y="2953870"/>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200" dirty="0" smtClean="0"/>
              <a:t>It can’t explain how phobias are maintained over time</a:t>
            </a:r>
          </a:p>
          <a:p>
            <a:pPr marL="342900" indent="-342900">
              <a:buFont typeface="+mj-lt"/>
              <a:buAutoNum type="alphaLcParenR"/>
            </a:pPr>
            <a:r>
              <a:rPr lang="en-GB" sz="1200" dirty="0" smtClean="0"/>
              <a:t>There is no supporting evidence</a:t>
            </a:r>
          </a:p>
          <a:p>
            <a:pPr marL="342900" indent="-342900">
              <a:buFont typeface="+mj-lt"/>
              <a:buAutoNum type="alphaLcParenR"/>
            </a:pPr>
            <a:r>
              <a:rPr lang="en-GB" sz="1200" dirty="0" smtClean="0"/>
              <a:t>It can’t explain how fear of dogs might be acquired</a:t>
            </a:r>
          </a:p>
          <a:p>
            <a:pPr marL="342900" indent="-342900">
              <a:buFont typeface="+mj-lt"/>
              <a:buAutoNum type="alphaLcParenR"/>
            </a:pPr>
            <a:r>
              <a:rPr lang="en-GB" sz="1200" dirty="0" smtClean="0"/>
              <a:t>It can’t explain preparedness for certain phobias</a:t>
            </a:r>
            <a:endParaRPr lang="en-GB" sz="1200" dirty="0"/>
          </a:p>
        </p:txBody>
      </p:sp>
      <p:sp>
        <p:nvSpPr>
          <p:cNvPr id="20" name="Rectangle 19"/>
          <p:cNvSpPr/>
          <p:nvPr/>
        </p:nvSpPr>
        <p:spPr>
          <a:xfrm>
            <a:off x="6511965" y="5154706"/>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It has very limited application</a:t>
            </a:r>
          </a:p>
          <a:p>
            <a:pPr marL="342900" indent="-342900">
              <a:buFont typeface="+mj-lt"/>
              <a:buAutoNum type="alphaLcParenR"/>
            </a:pPr>
            <a:r>
              <a:rPr lang="en-GB" sz="1400" dirty="0" smtClean="0"/>
              <a:t>It is unsuitable for patients with learning difficulties</a:t>
            </a:r>
          </a:p>
          <a:p>
            <a:pPr marL="342900" indent="-342900">
              <a:buFont typeface="+mj-lt"/>
              <a:buAutoNum type="alphaLcParenR"/>
            </a:pPr>
            <a:r>
              <a:rPr lang="en-GB" sz="1400" dirty="0" smtClean="0"/>
              <a:t>It has a high dropout rate</a:t>
            </a:r>
          </a:p>
          <a:p>
            <a:pPr marL="342900" indent="-342900">
              <a:buFont typeface="+mj-lt"/>
              <a:buAutoNum type="alphaLcParenR"/>
            </a:pPr>
            <a:r>
              <a:rPr lang="en-GB" sz="1400" dirty="0" smtClean="0"/>
              <a:t>It is acceptable to most patients</a:t>
            </a:r>
            <a:endParaRPr lang="en-GB" sz="1400" dirty="0"/>
          </a:p>
        </p:txBody>
      </p:sp>
      <p:sp>
        <p:nvSpPr>
          <p:cNvPr id="21" name="Rectangle 20"/>
          <p:cNvSpPr/>
          <p:nvPr/>
        </p:nvSpPr>
        <p:spPr>
          <a:xfrm>
            <a:off x="6511965" y="258184"/>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Which of these is a cognitive characteristic of phobias?</a:t>
            </a:r>
            <a:endParaRPr lang="en-GB" sz="1400" dirty="0">
              <a:solidFill>
                <a:schemeClr val="tx1"/>
              </a:solidFill>
            </a:endParaRPr>
          </a:p>
        </p:txBody>
      </p:sp>
      <p:sp>
        <p:nvSpPr>
          <p:cNvPr id="22" name="Rectangle 21"/>
          <p:cNvSpPr/>
          <p:nvPr/>
        </p:nvSpPr>
        <p:spPr>
          <a:xfrm>
            <a:off x="6511965" y="2459019"/>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Which is a limitation of the two-process model?</a:t>
            </a:r>
            <a:endParaRPr lang="en-GB" sz="1400" dirty="0">
              <a:solidFill>
                <a:schemeClr val="tx1"/>
              </a:solidFill>
            </a:endParaRPr>
          </a:p>
        </p:txBody>
      </p:sp>
      <p:sp>
        <p:nvSpPr>
          <p:cNvPr id="23" name="Rectangle 22"/>
          <p:cNvSpPr/>
          <p:nvPr/>
        </p:nvSpPr>
        <p:spPr>
          <a:xfrm>
            <a:off x="6511964" y="4659855"/>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Which of the following applies to systematic desensitisation?</a:t>
            </a:r>
            <a:endParaRPr lang="en-GB" sz="1400" dirty="0">
              <a:solidFill>
                <a:schemeClr val="tx1"/>
              </a:solidFill>
            </a:endParaRPr>
          </a:p>
        </p:txBody>
      </p:sp>
      <p:sp>
        <p:nvSpPr>
          <p:cNvPr id="24" name="Rectangle 23"/>
          <p:cNvSpPr/>
          <p:nvPr/>
        </p:nvSpPr>
        <p:spPr>
          <a:xfrm>
            <a:off x="9343019" y="753035"/>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Selective attention</a:t>
            </a:r>
          </a:p>
          <a:p>
            <a:pPr marL="342900" indent="-342900">
              <a:buFont typeface="+mj-lt"/>
              <a:buAutoNum type="alphaLcParenR"/>
            </a:pPr>
            <a:r>
              <a:rPr lang="en-GB" sz="1400" dirty="0" smtClean="0"/>
              <a:t>Irrational belief</a:t>
            </a:r>
          </a:p>
          <a:p>
            <a:pPr marL="342900" indent="-342900">
              <a:buFont typeface="+mj-lt"/>
              <a:buAutoNum type="alphaLcParenR"/>
            </a:pPr>
            <a:r>
              <a:rPr lang="en-GB" sz="1400" dirty="0" smtClean="0"/>
              <a:t>Cognitive distortion</a:t>
            </a:r>
          </a:p>
          <a:p>
            <a:pPr marL="342900" indent="-342900">
              <a:buFont typeface="+mj-lt"/>
              <a:buAutoNum type="alphaLcParenR"/>
            </a:pPr>
            <a:r>
              <a:rPr lang="en-GB" sz="1400" dirty="0" smtClean="0"/>
              <a:t>Endurance</a:t>
            </a:r>
            <a:endParaRPr lang="en-GB" sz="1400" dirty="0"/>
          </a:p>
        </p:txBody>
      </p:sp>
      <p:sp>
        <p:nvSpPr>
          <p:cNvPr id="25" name="Rectangle 24"/>
          <p:cNvSpPr/>
          <p:nvPr/>
        </p:nvSpPr>
        <p:spPr>
          <a:xfrm>
            <a:off x="9343019" y="2953870"/>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Anxiety reduction</a:t>
            </a:r>
          </a:p>
          <a:p>
            <a:pPr marL="342900" indent="-342900">
              <a:buFont typeface="+mj-lt"/>
              <a:buAutoNum type="alphaLcParenR"/>
            </a:pPr>
            <a:r>
              <a:rPr lang="en-GB" sz="1400" dirty="0" smtClean="0"/>
              <a:t>Safety cues</a:t>
            </a:r>
          </a:p>
          <a:p>
            <a:pPr marL="342900" indent="-342900">
              <a:buFont typeface="+mj-lt"/>
              <a:buAutoNum type="alphaLcParenR"/>
            </a:pPr>
            <a:r>
              <a:rPr lang="en-GB" sz="1400" dirty="0" smtClean="0"/>
              <a:t>Preparedness</a:t>
            </a:r>
          </a:p>
          <a:p>
            <a:pPr marL="342900" indent="-342900">
              <a:buFont typeface="+mj-lt"/>
              <a:buAutoNum type="alphaLcParenR"/>
            </a:pPr>
            <a:r>
              <a:rPr lang="en-GB" sz="1400" dirty="0" smtClean="0"/>
              <a:t>Positive reinforcement</a:t>
            </a:r>
            <a:endParaRPr lang="en-GB" sz="1400" dirty="0"/>
          </a:p>
        </p:txBody>
      </p:sp>
      <p:sp>
        <p:nvSpPr>
          <p:cNvPr id="26" name="Rectangle 25"/>
          <p:cNvSpPr/>
          <p:nvPr/>
        </p:nvSpPr>
        <p:spPr>
          <a:xfrm>
            <a:off x="9343019" y="5154706"/>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It is less traumatic</a:t>
            </a:r>
          </a:p>
          <a:p>
            <a:pPr marL="342900" indent="-342900">
              <a:buFont typeface="+mj-lt"/>
              <a:buAutoNum type="alphaLcParenR"/>
            </a:pPr>
            <a:r>
              <a:rPr lang="en-GB" sz="1400" dirty="0" smtClean="0"/>
              <a:t>It is suitable for a wider range of patients</a:t>
            </a:r>
          </a:p>
          <a:p>
            <a:pPr marL="342900" indent="-342900">
              <a:buFont typeface="+mj-lt"/>
              <a:buAutoNum type="alphaLcParenR"/>
            </a:pPr>
            <a:r>
              <a:rPr lang="en-GB" sz="1400" dirty="0" smtClean="0"/>
              <a:t>It is more effective for those who complete the treatment</a:t>
            </a:r>
          </a:p>
          <a:p>
            <a:pPr marL="342900" indent="-342900">
              <a:buFont typeface="+mj-lt"/>
              <a:buAutoNum type="alphaLcParenR"/>
            </a:pPr>
            <a:r>
              <a:rPr lang="en-GB" sz="1400" dirty="0" smtClean="0"/>
              <a:t>It works for a wide range of phobias</a:t>
            </a:r>
            <a:endParaRPr lang="en-GB" sz="1400" dirty="0"/>
          </a:p>
        </p:txBody>
      </p:sp>
      <p:sp>
        <p:nvSpPr>
          <p:cNvPr id="27" name="Rectangle 26"/>
          <p:cNvSpPr/>
          <p:nvPr/>
        </p:nvSpPr>
        <p:spPr>
          <a:xfrm>
            <a:off x="9343019" y="258184"/>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100" dirty="0" smtClean="0">
                <a:solidFill>
                  <a:schemeClr val="tx1"/>
                </a:solidFill>
              </a:rPr>
              <a:t>Somebody with a phobia of snakes may see them as alien and aggressive looking. This would be an example of what?</a:t>
            </a:r>
            <a:endParaRPr lang="en-GB" sz="1100" dirty="0">
              <a:solidFill>
                <a:schemeClr val="tx1"/>
              </a:solidFill>
            </a:endParaRPr>
          </a:p>
        </p:txBody>
      </p:sp>
      <p:sp>
        <p:nvSpPr>
          <p:cNvPr id="28" name="Rectangle 27"/>
          <p:cNvSpPr/>
          <p:nvPr/>
        </p:nvSpPr>
        <p:spPr>
          <a:xfrm>
            <a:off x="9343019" y="2459019"/>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What reinforces avoidance in the two-process model?</a:t>
            </a:r>
            <a:endParaRPr lang="en-GB" sz="1400" dirty="0">
              <a:solidFill>
                <a:schemeClr val="tx1"/>
              </a:solidFill>
            </a:endParaRPr>
          </a:p>
        </p:txBody>
      </p:sp>
      <p:sp>
        <p:nvSpPr>
          <p:cNvPr id="29" name="Rectangle 28"/>
          <p:cNvSpPr/>
          <p:nvPr/>
        </p:nvSpPr>
        <p:spPr>
          <a:xfrm>
            <a:off x="9343018" y="4659855"/>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smtClean="0">
                <a:solidFill>
                  <a:schemeClr val="tx1"/>
                </a:solidFill>
              </a:rPr>
              <a:t>Why might flooding be considered superior to systematic desensitisation?</a:t>
            </a:r>
            <a:endParaRPr lang="en-GB" sz="1200" dirty="0">
              <a:solidFill>
                <a:schemeClr val="tx1"/>
              </a:solidFill>
            </a:endParaRPr>
          </a:p>
        </p:txBody>
      </p:sp>
      <p:sp>
        <p:nvSpPr>
          <p:cNvPr id="30" name="Rectangle 29"/>
          <p:cNvSpPr/>
          <p:nvPr/>
        </p:nvSpPr>
        <p:spPr>
          <a:xfrm rot="16200000">
            <a:off x="-3066674" y="3072368"/>
            <a:ext cx="6852621"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Phobias multi-choice quiz</a:t>
            </a:r>
            <a:endParaRPr lang="en-GB"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730925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198514" y="690177"/>
            <a:ext cx="3812147" cy="6104586"/>
          </a:xfrm>
          <a:prstGeom prst="rect">
            <a:avLst/>
          </a:prstGeom>
          <a:ln w="12700"/>
        </p:spPr>
        <p:style>
          <a:lnRef idx="2">
            <a:schemeClr val="accent4"/>
          </a:lnRef>
          <a:fillRef idx="1">
            <a:schemeClr val="lt1"/>
          </a:fillRef>
          <a:effectRef idx="0">
            <a:schemeClr val="accent4"/>
          </a:effectRef>
          <a:fontRef idx="minor">
            <a:schemeClr val="dk1"/>
          </a:fontRef>
        </p:style>
        <p:txBody>
          <a:bodyPr rtlCol="0" anchor="ctr"/>
          <a:lstStyle/>
          <a:p>
            <a:pPr algn="ctr"/>
            <a:r>
              <a:rPr lang="en-GB" b="1" dirty="0" smtClean="0">
                <a:effectLst/>
              </a:rPr>
              <a:t>Emotional characteristics of OCD</a:t>
            </a:r>
          </a:p>
          <a:p>
            <a:pPr algn="ctr"/>
            <a:endParaRPr lang="en-GB" dirty="0"/>
          </a:p>
          <a:p>
            <a:pPr algn="ctr"/>
            <a:endParaRPr lang="en-GB" dirty="0" smtClean="0">
              <a:effectLst/>
            </a:endParaRPr>
          </a:p>
          <a:p>
            <a:pPr algn="ctr"/>
            <a:endParaRPr lang="en-GB" dirty="0"/>
          </a:p>
          <a:p>
            <a:pPr algn="ctr"/>
            <a:endParaRPr lang="en-GB" dirty="0" smtClean="0">
              <a:effectLst/>
            </a:endParaRPr>
          </a:p>
          <a:p>
            <a:pPr algn="ctr"/>
            <a:endParaRPr lang="en-GB" dirty="0"/>
          </a:p>
          <a:p>
            <a:pPr algn="ctr"/>
            <a:endParaRPr lang="en-GB" dirty="0" smtClean="0">
              <a:effectLst/>
            </a:endParaRPr>
          </a:p>
          <a:p>
            <a:pPr algn="ctr"/>
            <a:endParaRPr lang="en-GB" dirty="0"/>
          </a:p>
          <a:p>
            <a:pPr algn="ctr"/>
            <a:endParaRPr lang="en-GB" dirty="0" smtClean="0">
              <a:effectLst/>
            </a:endParaRPr>
          </a:p>
          <a:p>
            <a:pPr algn="ctr"/>
            <a:endParaRPr lang="en-GB" dirty="0"/>
          </a:p>
          <a:p>
            <a:pPr algn="ctr"/>
            <a:endParaRPr lang="en-GB" dirty="0" smtClean="0">
              <a:effectLst/>
            </a:endParaRPr>
          </a:p>
          <a:p>
            <a:pPr algn="ctr"/>
            <a:endParaRPr lang="en-GB" dirty="0"/>
          </a:p>
          <a:p>
            <a:pPr algn="ctr"/>
            <a:endParaRPr lang="en-GB" dirty="0" smtClean="0">
              <a:effectLst/>
            </a:endParaRPr>
          </a:p>
          <a:p>
            <a:pPr algn="ctr"/>
            <a:endParaRPr lang="en-GB" dirty="0"/>
          </a:p>
          <a:p>
            <a:pPr algn="ctr"/>
            <a:endParaRPr lang="en-GB" dirty="0" smtClean="0">
              <a:effectLst/>
            </a:endParaRPr>
          </a:p>
          <a:p>
            <a:pPr algn="ctr"/>
            <a:endParaRPr lang="en-GB" dirty="0"/>
          </a:p>
          <a:p>
            <a:pPr algn="ctr"/>
            <a:endParaRPr lang="en-GB" dirty="0" smtClean="0">
              <a:effectLst/>
            </a:endParaRPr>
          </a:p>
          <a:p>
            <a:pPr algn="ctr"/>
            <a:endParaRPr lang="en-GB" dirty="0"/>
          </a:p>
          <a:p>
            <a:pPr algn="ctr"/>
            <a:endParaRPr lang="en-GB" dirty="0" smtClean="0">
              <a:effectLst/>
            </a:endParaRPr>
          </a:p>
          <a:p>
            <a:pPr algn="ctr"/>
            <a:endParaRPr lang="en-GB" dirty="0"/>
          </a:p>
          <a:p>
            <a:pPr algn="ctr"/>
            <a:r>
              <a:rPr lang="en-GB" dirty="0" smtClean="0">
                <a:effectLst/>
              </a:rPr>
              <a:t/>
            </a:r>
            <a:br>
              <a:rPr lang="en-GB" dirty="0" smtClean="0">
                <a:effectLst/>
              </a:rPr>
            </a:br>
            <a:endParaRPr lang="en-GB" dirty="0"/>
          </a:p>
        </p:txBody>
      </p:sp>
      <p:sp>
        <p:nvSpPr>
          <p:cNvPr id="13" name="Rectangle 12"/>
          <p:cNvSpPr/>
          <p:nvPr/>
        </p:nvSpPr>
        <p:spPr>
          <a:xfrm>
            <a:off x="8203845" y="690177"/>
            <a:ext cx="3812147" cy="6104586"/>
          </a:xfrm>
          <a:prstGeom prst="rect">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r>
              <a:rPr lang="en-GB" b="1" dirty="0" smtClean="0"/>
              <a:t>Cognitive characteristics of OCD</a:t>
            </a:r>
          </a:p>
          <a:p>
            <a:pPr algn="ctr"/>
            <a:r>
              <a:rPr lang="en-GB" sz="1200" dirty="0" smtClean="0">
                <a:effectLst/>
              </a:rPr>
              <a:t>The cognitive approach is concerned with the ways in which people process information. People suffering from OCD are usually plagued with obsessive thoughts but they also adopt cognitive strategies to deal with these.</a:t>
            </a:r>
            <a:br>
              <a:rPr lang="en-GB" sz="1200" dirty="0" smtClean="0">
                <a:effectLst/>
              </a:rPr>
            </a:br>
            <a:endParaRPr lang="en-GB" sz="1200" dirty="0" smtClean="0">
              <a:effectLst/>
            </a:endParaRPr>
          </a:p>
          <a:p>
            <a:pPr algn="ctr"/>
            <a:endParaRPr lang="en-GB" sz="1200" dirty="0"/>
          </a:p>
          <a:p>
            <a:pPr algn="ctr"/>
            <a:endParaRPr lang="en-GB" sz="1200" dirty="0" smtClean="0">
              <a:effectLst/>
            </a:endParaRPr>
          </a:p>
          <a:p>
            <a:pPr algn="ctr"/>
            <a:endParaRPr lang="en-GB" sz="1200" dirty="0"/>
          </a:p>
          <a:p>
            <a:pPr algn="ctr"/>
            <a:endParaRPr lang="en-GB" sz="1200" dirty="0" smtClean="0">
              <a:effectLst/>
            </a:endParaRPr>
          </a:p>
          <a:p>
            <a:pPr algn="ctr"/>
            <a:endParaRPr lang="en-GB" sz="1200" dirty="0" smtClean="0">
              <a:effectLst/>
            </a:endParaRPr>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p:txBody>
      </p:sp>
      <p:sp>
        <p:nvSpPr>
          <p:cNvPr id="7" name="Rectangle 6"/>
          <p:cNvSpPr/>
          <p:nvPr/>
        </p:nvSpPr>
        <p:spPr>
          <a:xfrm>
            <a:off x="193183" y="690177"/>
            <a:ext cx="3812147" cy="6104586"/>
          </a:xfrm>
          <a:prstGeom prst="rect">
            <a:avLst/>
          </a:prstGeom>
          <a:ln w="12700"/>
        </p:spPr>
        <p:style>
          <a:lnRef idx="2">
            <a:schemeClr val="accent3"/>
          </a:lnRef>
          <a:fillRef idx="1">
            <a:schemeClr val="lt1"/>
          </a:fillRef>
          <a:effectRef idx="0">
            <a:schemeClr val="accent3"/>
          </a:effectRef>
          <a:fontRef idx="minor">
            <a:schemeClr val="dk1"/>
          </a:fontRef>
        </p:style>
        <p:txBody>
          <a:bodyPr rtlCol="0" anchor="ctr"/>
          <a:lstStyle/>
          <a:p>
            <a:pPr algn="ctr"/>
            <a:r>
              <a:rPr lang="en-GB" b="1" dirty="0" smtClean="0">
                <a:effectLst/>
              </a:rPr>
              <a:t>Behavioural characteristics of OCD</a:t>
            </a:r>
            <a:r>
              <a:rPr lang="en-GB" dirty="0" smtClean="0">
                <a:effectLst/>
              </a:rPr>
              <a:t/>
            </a:r>
            <a:br>
              <a:rPr lang="en-GB" dirty="0" smtClean="0">
                <a:effectLst/>
              </a:rPr>
            </a:br>
            <a:endParaRPr lang="en-GB" dirty="0" smtClean="0">
              <a:effectLst/>
            </a:endParaRPr>
          </a:p>
          <a:p>
            <a:pPr algn="ctr"/>
            <a:r>
              <a:rPr lang="en-GB" dirty="0" smtClean="0">
                <a:effectLst/>
              </a:rPr>
              <a:t>The behavioural component of OCD is compulsive behaviour. There are two elements to compulsive behaviours:</a:t>
            </a:r>
            <a:br>
              <a:rPr lang="en-GB" dirty="0" smtClean="0">
                <a:effectLst/>
              </a:rPr>
            </a:br>
            <a:endParaRPr lang="en-GB" dirty="0" smtClean="0">
              <a:effectLst/>
            </a:endParaRPr>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a:p>
        </p:txBody>
      </p:sp>
      <p:sp>
        <p:nvSpPr>
          <p:cNvPr id="5" name="Rectangle 4"/>
          <p:cNvSpPr/>
          <p:nvPr/>
        </p:nvSpPr>
        <p:spPr>
          <a:xfrm>
            <a:off x="392806" y="2205590"/>
            <a:ext cx="3452510" cy="119532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sz="1100" dirty="0"/>
          </a:p>
        </p:txBody>
      </p:sp>
      <p:sp>
        <p:nvSpPr>
          <p:cNvPr id="6" name="Rectangle 5"/>
          <p:cNvSpPr/>
          <p:nvPr/>
        </p:nvSpPr>
        <p:spPr>
          <a:xfrm>
            <a:off x="386367" y="3586579"/>
            <a:ext cx="3452510" cy="1195329"/>
          </a:xfrm>
          <a:prstGeom prst="rect">
            <a:avLst/>
          </a:prstGeom>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850" dirty="0"/>
          </a:p>
        </p:txBody>
      </p:sp>
      <p:sp>
        <p:nvSpPr>
          <p:cNvPr id="8" name="Rectangle 7"/>
          <p:cNvSpPr/>
          <p:nvPr/>
        </p:nvSpPr>
        <p:spPr>
          <a:xfrm>
            <a:off x="392806" y="5422079"/>
            <a:ext cx="3452510" cy="119532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sz="900" dirty="0"/>
          </a:p>
        </p:txBody>
      </p:sp>
      <p:sp>
        <p:nvSpPr>
          <p:cNvPr id="9" name="Rectangle 8"/>
          <p:cNvSpPr/>
          <p:nvPr/>
        </p:nvSpPr>
        <p:spPr>
          <a:xfrm>
            <a:off x="392806" y="4884938"/>
            <a:ext cx="3452510" cy="42500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dirty="0" smtClean="0"/>
              <a:t>Avoidance</a:t>
            </a:r>
            <a:endParaRPr lang="en-GB" dirty="0"/>
          </a:p>
        </p:txBody>
      </p:sp>
      <p:sp>
        <p:nvSpPr>
          <p:cNvPr id="14" name="Rectangle 13"/>
          <p:cNvSpPr/>
          <p:nvPr/>
        </p:nvSpPr>
        <p:spPr>
          <a:xfrm>
            <a:off x="4408868" y="1521405"/>
            <a:ext cx="3452510" cy="119532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sz="1100" dirty="0"/>
          </a:p>
        </p:txBody>
      </p:sp>
      <p:sp>
        <p:nvSpPr>
          <p:cNvPr id="15" name="Rectangle 14"/>
          <p:cNvSpPr/>
          <p:nvPr/>
        </p:nvSpPr>
        <p:spPr>
          <a:xfrm>
            <a:off x="4408868" y="1096402"/>
            <a:ext cx="3452510" cy="42500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en-GB" dirty="0" smtClean="0">
                <a:effectLst/>
              </a:rPr>
              <a:t>Anxiety and stress</a:t>
            </a:r>
            <a:endParaRPr lang="en-GB" dirty="0"/>
          </a:p>
        </p:txBody>
      </p:sp>
      <p:sp>
        <p:nvSpPr>
          <p:cNvPr id="16" name="Rectangle 15"/>
          <p:cNvSpPr/>
          <p:nvPr/>
        </p:nvSpPr>
        <p:spPr>
          <a:xfrm>
            <a:off x="4408868" y="3501370"/>
            <a:ext cx="3452510" cy="119532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sz="1200" dirty="0"/>
          </a:p>
        </p:txBody>
      </p:sp>
      <p:sp>
        <p:nvSpPr>
          <p:cNvPr id="17" name="Rectangle 16"/>
          <p:cNvSpPr/>
          <p:nvPr/>
        </p:nvSpPr>
        <p:spPr>
          <a:xfrm>
            <a:off x="4408868" y="3076367"/>
            <a:ext cx="3452510" cy="425003"/>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n-GB" dirty="0" smtClean="0">
                <a:effectLst/>
              </a:rPr>
              <a:t>Accompanying depression</a:t>
            </a:r>
            <a:endParaRPr lang="en-GB" dirty="0"/>
          </a:p>
        </p:txBody>
      </p:sp>
      <p:sp>
        <p:nvSpPr>
          <p:cNvPr id="18" name="Rectangle 17"/>
          <p:cNvSpPr/>
          <p:nvPr/>
        </p:nvSpPr>
        <p:spPr>
          <a:xfrm>
            <a:off x="4408868" y="5422079"/>
            <a:ext cx="3452510" cy="1195329"/>
          </a:xfrm>
          <a:prstGeom prst="rect">
            <a:avLst/>
          </a:prstGeom>
          <a:ln>
            <a:solidFill>
              <a:srgbClr val="7030A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sz="1200" dirty="0"/>
          </a:p>
        </p:txBody>
      </p:sp>
      <p:sp>
        <p:nvSpPr>
          <p:cNvPr id="19" name="Rectangle 18"/>
          <p:cNvSpPr/>
          <p:nvPr/>
        </p:nvSpPr>
        <p:spPr>
          <a:xfrm>
            <a:off x="4408868" y="4997076"/>
            <a:ext cx="3452510" cy="425003"/>
          </a:xfrm>
          <a:prstGeom prst="rect">
            <a:avLst/>
          </a:prstGeom>
          <a:ln>
            <a:solidFill>
              <a:srgbClr val="7030A0"/>
            </a:solidFill>
          </a:ln>
        </p:spPr>
        <p:style>
          <a:lnRef idx="2">
            <a:schemeClr val="accent5"/>
          </a:lnRef>
          <a:fillRef idx="1">
            <a:schemeClr val="lt1"/>
          </a:fillRef>
          <a:effectRef idx="0">
            <a:schemeClr val="accent5"/>
          </a:effectRef>
          <a:fontRef idx="minor">
            <a:schemeClr val="dk1"/>
          </a:fontRef>
        </p:style>
        <p:txBody>
          <a:bodyPr rtlCol="0" anchor="ctr"/>
          <a:lstStyle/>
          <a:p>
            <a:r>
              <a:rPr lang="en-GB" smtClean="0">
                <a:effectLst/>
              </a:rPr>
              <a:t>Guilt and disgust</a:t>
            </a:r>
            <a:endParaRPr lang="en-GB" dirty="0"/>
          </a:p>
        </p:txBody>
      </p:sp>
      <p:sp>
        <p:nvSpPr>
          <p:cNvPr id="20" name="Rectangle 19"/>
          <p:cNvSpPr/>
          <p:nvPr/>
        </p:nvSpPr>
        <p:spPr>
          <a:xfrm>
            <a:off x="8386294" y="2206325"/>
            <a:ext cx="3452510" cy="119532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000" dirty="0"/>
          </a:p>
        </p:txBody>
      </p:sp>
      <p:sp>
        <p:nvSpPr>
          <p:cNvPr id="21" name="Rectangle 20"/>
          <p:cNvSpPr/>
          <p:nvPr/>
        </p:nvSpPr>
        <p:spPr>
          <a:xfrm>
            <a:off x="8386294" y="1781322"/>
            <a:ext cx="3452510" cy="42500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mtClean="0">
                <a:effectLst/>
              </a:rPr>
              <a:t>Obsessive thoughts</a:t>
            </a:r>
            <a:endParaRPr lang="en-GB" dirty="0"/>
          </a:p>
        </p:txBody>
      </p:sp>
      <p:sp>
        <p:nvSpPr>
          <p:cNvPr id="22" name="Rectangle 21"/>
          <p:cNvSpPr/>
          <p:nvPr/>
        </p:nvSpPr>
        <p:spPr>
          <a:xfrm>
            <a:off x="8386294" y="3865510"/>
            <a:ext cx="3452510" cy="119532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1100" dirty="0"/>
          </a:p>
        </p:txBody>
      </p:sp>
      <p:sp>
        <p:nvSpPr>
          <p:cNvPr id="23" name="Rectangle 22"/>
          <p:cNvSpPr/>
          <p:nvPr/>
        </p:nvSpPr>
        <p:spPr>
          <a:xfrm>
            <a:off x="8386294" y="3440507"/>
            <a:ext cx="3452510" cy="42500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400" dirty="0" smtClean="0">
                <a:effectLst/>
              </a:rPr>
              <a:t>Cognitive strategies to deal with obsessions</a:t>
            </a:r>
            <a:endParaRPr lang="en-GB" sz="1400" dirty="0"/>
          </a:p>
        </p:txBody>
      </p:sp>
      <p:sp>
        <p:nvSpPr>
          <p:cNvPr id="24" name="Rectangle 23"/>
          <p:cNvSpPr/>
          <p:nvPr/>
        </p:nvSpPr>
        <p:spPr>
          <a:xfrm>
            <a:off x="8386294" y="5526786"/>
            <a:ext cx="3452510" cy="1195329"/>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850" dirty="0"/>
          </a:p>
        </p:txBody>
      </p:sp>
      <p:sp>
        <p:nvSpPr>
          <p:cNvPr id="25" name="Rectangle 24"/>
          <p:cNvSpPr/>
          <p:nvPr/>
        </p:nvSpPr>
        <p:spPr>
          <a:xfrm>
            <a:off x="8386294" y="5101783"/>
            <a:ext cx="3452510" cy="425003"/>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r>
              <a:rPr lang="en-GB" dirty="0" smtClean="0">
                <a:effectLst/>
              </a:rPr>
              <a:t>Insight into excessive anxiety</a:t>
            </a:r>
            <a:endParaRPr lang="en-GB" dirty="0"/>
          </a:p>
        </p:txBody>
      </p:sp>
      <p:sp>
        <p:nvSpPr>
          <p:cNvPr id="26" name="Rectangle 25"/>
          <p:cNvSpPr/>
          <p:nvPr/>
        </p:nvSpPr>
        <p:spPr>
          <a:xfrm>
            <a:off x="8587" y="-135589"/>
            <a:ext cx="1219199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Characteristics of OCD</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27" name="Picture 26"/>
          <p:cNvPicPr>
            <a:picLocks noChangeAspect="1"/>
          </p:cNvPicPr>
          <p:nvPr/>
        </p:nvPicPr>
        <p:blipFill rotWithShape="1">
          <a:blip r:embed="rId2">
            <a:extLst>
              <a:ext uri="{28A0092B-C50C-407E-A947-70E740481C1C}">
                <a14:useLocalDpi xmlns:a14="http://schemas.microsoft.com/office/drawing/2010/main" val="0"/>
              </a:ext>
            </a:extLst>
          </a:blip>
          <a:srcRect r="10" b="67108"/>
          <a:stretch/>
        </p:blipFill>
        <p:spPr>
          <a:xfrm>
            <a:off x="193183" y="521"/>
            <a:ext cx="2698276" cy="665694"/>
          </a:xfrm>
          <a:prstGeom prst="rect">
            <a:avLst/>
          </a:prstGeom>
        </p:spPr>
      </p:pic>
      <p:pic>
        <p:nvPicPr>
          <p:cNvPr id="28" name="Picture 27"/>
          <p:cNvPicPr>
            <a:picLocks noChangeAspect="1"/>
          </p:cNvPicPr>
          <p:nvPr/>
        </p:nvPicPr>
        <p:blipFill rotWithShape="1">
          <a:blip r:embed="rId2">
            <a:extLst>
              <a:ext uri="{28A0092B-C50C-407E-A947-70E740481C1C}">
                <a14:useLocalDpi xmlns:a14="http://schemas.microsoft.com/office/drawing/2010/main" val="0"/>
              </a:ext>
            </a:extLst>
          </a:blip>
          <a:srcRect t="33166" r="10" b="34796"/>
          <a:stretch/>
        </p:blipFill>
        <p:spPr>
          <a:xfrm>
            <a:off x="9317716" y="9155"/>
            <a:ext cx="2698276" cy="648426"/>
          </a:xfrm>
          <a:prstGeom prst="rect">
            <a:avLst/>
          </a:prstGeom>
        </p:spPr>
      </p:pic>
    </p:spTree>
    <p:extLst>
      <p:ext uri="{BB962C8B-B14F-4D97-AF65-F5344CB8AC3E}">
        <p14:creationId xmlns:p14="http://schemas.microsoft.com/office/powerpoint/2010/main" val="2528354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620" y="2462"/>
            <a:ext cx="12213279"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OCD: Obsession </a:t>
            </a:r>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and compulsion characteristics</a:t>
            </a:r>
            <a:endPar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Rectangle 6"/>
          <p:cNvSpPr/>
          <p:nvPr/>
        </p:nvSpPr>
        <p:spPr>
          <a:xfrm>
            <a:off x="6196405" y="2060972"/>
            <a:ext cx="5376500" cy="5675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Having RECURRENT DOUBTS that the oven has been left on</a:t>
            </a:r>
          </a:p>
        </p:txBody>
      </p:sp>
      <p:sp>
        <p:nvSpPr>
          <p:cNvPr id="8" name="Rectangle 7"/>
          <p:cNvSpPr/>
          <p:nvPr/>
        </p:nvSpPr>
        <p:spPr>
          <a:xfrm>
            <a:off x="6196405" y="6028302"/>
            <a:ext cx="5376500" cy="56759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HOARDING items even if they are rubbish</a:t>
            </a:r>
          </a:p>
        </p:txBody>
      </p:sp>
      <p:sp>
        <p:nvSpPr>
          <p:cNvPr id="9" name="Rectangle 8"/>
          <p:cNvSpPr/>
          <p:nvPr/>
        </p:nvSpPr>
        <p:spPr>
          <a:xfrm>
            <a:off x="6197566" y="925792"/>
            <a:ext cx="5376500" cy="5675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PERSISTENT ANXIETY about germs if they touch a surface</a:t>
            </a:r>
          </a:p>
        </p:txBody>
      </p:sp>
      <p:sp>
        <p:nvSpPr>
          <p:cNvPr id="10" name="Rectangle 9"/>
          <p:cNvSpPr/>
          <p:nvPr/>
        </p:nvSpPr>
        <p:spPr>
          <a:xfrm>
            <a:off x="6196405" y="1493382"/>
            <a:ext cx="5376500" cy="56759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Repeated HANDWASHING, even though they’re clean</a:t>
            </a:r>
          </a:p>
        </p:txBody>
      </p:sp>
      <p:sp>
        <p:nvSpPr>
          <p:cNvPr id="11" name="Rectangle 10"/>
          <p:cNvSpPr/>
          <p:nvPr/>
        </p:nvSpPr>
        <p:spPr>
          <a:xfrm>
            <a:off x="6196405" y="4329170"/>
            <a:ext cx="5376500" cy="5675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IRRATIONAL FEAR that somebody close to them will die</a:t>
            </a:r>
          </a:p>
        </p:txBody>
      </p:sp>
      <p:sp>
        <p:nvSpPr>
          <p:cNvPr id="12" name="Rectangle 11"/>
          <p:cNvSpPr/>
          <p:nvPr/>
        </p:nvSpPr>
        <p:spPr>
          <a:xfrm>
            <a:off x="6196405" y="3195071"/>
            <a:ext cx="5376500" cy="56759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COUNTING the light switch being flicked on and off 9 times before leaving a room</a:t>
            </a:r>
          </a:p>
        </p:txBody>
      </p:sp>
      <p:sp>
        <p:nvSpPr>
          <p:cNvPr id="13" name="Rectangle 12"/>
          <p:cNvSpPr/>
          <p:nvPr/>
        </p:nvSpPr>
        <p:spPr>
          <a:xfrm>
            <a:off x="6196405" y="3762661"/>
            <a:ext cx="5376500" cy="5675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Having RECURRENT THOUGHTS about murdering family members</a:t>
            </a:r>
          </a:p>
        </p:txBody>
      </p:sp>
      <p:sp>
        <p:nvSpPr>
          <p:cNvPr id="14" name="Rectangle 13"/>
          <p:cNvSpPr/>
          <p:nvPr/>
        </p:nvSpPr>
        <p:spPr>
          <a:xfrm>
            <a:off x="6196405" y="5463269"/>
            <a:ext cx="5376500" cy="56759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CHECKING MULTIPLE TIMES that the front door has been locked</a:t>
            </a:r>
          </a:p>
        </p:txBody>
      </p:sp>
      <p:sp>
        <p:nvSpPr>
          <p:cNvPr id="15" name="Rectangle 14"/>
          <p:cNvSpPr/>
          <p:nvPr/>
        </p:nvSpPr>
        <p:spPr>
          <a:xfrm>
            <a:off x="6196405" y="4898236"/>
            <a:ext cx="5376500" cy="5675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RECURRENT IMAGES of partner having a relationship with somebody else</a:t>
            </a:r>
          </a:p>
        </p:txBody>
      </p:sp>
      <p:sp>
        <p:nvSpPr>
          <p:cNvPr id="16" name="Rectangle 15"/>
          <p:cNvSpPr/>
          <p:nvPr/>
        </p:nvSpPr>
        <p:spPr>
          <a:xfrm>
            <a:off x="6196405" y="2628562"/>
            <a:ext cx="5376500" cy="56759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ORDERING clothes items in a specific way e.g. by colour and size</a:t>
            </a:r>
          </a:p>
        </p:txBody>
      </p:sp>
      <p:sp>
        <p:nvSpPr>
          <p:cNvPr id="2" name="Rectangle 1"/>
          <p:cNvSpPr/>
          <p:nvPr/>
        </p:nvSpPr>
        <p:spPr>
          <a:xfrm>
            <a:off x="537883" y="1667435"/>
            <a:ext cx="5131398" cy="172122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8" name="Rectangle 17"/>
          <p:cNvSpPr/>
          <p:nvPr/>
        </p:nvSpPr>
        <p:spPr>
          <a:xfrm>
            <a:off x="537883" y="4444701"/>
            <a:ext cx="5131398" cy="1721223"/>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537883" y="1174376"/>
            <a:ext cx="5131398" cy="49305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smtClean="0"/>
              <a:t>AN OBSESSION IS…</a:t>
            </a:r>
            <a:endParaRPr lang="en-GB" dirty="0"/>
          </a:p>
        </p:txBody>
      </p:sp>
      <p:sp>
        <p:nvSpPr>
          <p:cNvPr id="20" name="Rectangle 19"/>
          <p:cNvSpPr/>
          <p:nvPr/>
        </p:nvSpPr>
        <p:spPr>
          <a:xfrm>
            <a:off x="537883" y="3951642"/>
            <a:ext cx="5131398" cy="493059"/>
          </a:xfrm>
          <a:prstGeom prst="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 COMPULSION IS…</a:t>
            </a:r>
            <a:endParaRPr lang="en-GB" dirty="0"/>
          </a:p>
        </p:txBody>
      </p:sp>
    </p:spTree>
    <p:extLst>
      <p:ext uri="{BB962C8B-B14F-4D97-AF65-F5344CB8AC3E}">
        <p14:creationId xmlns:p14="http://schemas.microsoft.com/office/powerpoint/2010/main" val="13475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88"/>
            <a:ext cx="1219199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Biological explanations for OCD</a:t>
            </a:r>
            <a:endPar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602427" y="1633369"/>
            <a:ext cx="5325036" cy="513319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6" name="Rectangle 5"/>
          <p:cNvSpPr/>
          <p:nvPr/>
        </p:nvSpPr>
        <p:spPr>
          <a:xfrm>
            <a:off x="602427" y="1054248"/>
            <a:ext cx="5325036" cy="57912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GENETIC</a:t>
            </a:r>
            <a:endParaRPr lang="en-GB" dirty="0"/>
          </a:p>
        </p:txBody>
      </p:sp>
      <p:sp>
        <p:nvSpPr>
          <p:cNvPr id="7" name="Rectangle 6"/>
          <p:cNvSpPr/>
          <p:nvPr/>
        </p:nvSpPr>
        <p:spPr>
          <a:xfrm>
            <a:off x="6230470" y="1633369"/>
            <a:ext cx="5325036" cy="513319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8" name="Rectangle 7"/>
          <p:cNvSpPr/>
          <p:nvPr/>
        </p:nvSpPr>
        <p:spPr>
          <a:xfrm>
            <a:off x="6230470" y="1054248"/>
            <a:ext cx="5325036" cy="57912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smtClean="0"/>
              <a:t>NEURAL</a:t>
            </a:r>
            <a:endParaRPr lang="en-GB" dirty="0"/>
          </a:p>
        </p:txBody>
      </p:sp>
    </p:spTree>
    <p:extLst>
      <p:ext uri="{BB962C8B-B14F-4D97-AF65-F5344CB8AC3E}">
        <p14:creationId xmlns:p14="http://schemas.microsoft.com/office/powerpoint/2010/main" val="1810093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3" name="Rectangle 22"/>
          <p:cNvSpPr/>
          <p:nvPr/>
        </p:nvSpPr>
        <p:spPr>
          <a:xfrm>
            <a:off x="2465821" y="-4737"/>
            <a:ext cx="7365286"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Evaluating biological explanations for OCD</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60068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051362"/>
              </p:ext>
            </p:extLst>
          </p:nvPr>
        </p:nvGraphicFramePr>
        <p:xfrm>
          <a:off x="348343" y="914405"/>
          <a:ext cx="11364685" cy="5072736"/>
        </p:xfrm>
        <a:graphic>
          <a:graphicData uri="http://schemas.openxmlformats.org/drawingml/2006/table">
            <a:tbl>
              <a:tblPr firstRow="1" firstCol="1" bandRow="1">
                <a:tableStyleId>{5940675A-B579-460E-94D1-54222C63F5DA}</a:tableStyleId>
              </a:tblPr>
              <a:tblGrid>
                <a:gridCol w="5681929"/>
                <a:gridCol w="5682756"/>
              </a:tblGrid>
              <a:tr h="634092">
                <a:tc>
                  <a:txBody>
                    <a:bodyPr/>
                    <a:lstStyle/>
                    <a:p>
                      <a:pPr algn="ctr">
                        <a:lnSpc>
                          <a:spcPct val="107000"/>
                        </a:lnSpc>
                        <a:spcAft>
                          <a:spcPts val="0"/>
                        </a:spcAft>
                      </a:pPr>
                      <a:r>
                        <a:rPr lang="en-GB" sz="1100" dirty="0">
                          <a:effectLst/>
                        </a:rPr>
                        <a:t>It doesn’t consider individual differences. What is normal functioning for one person might not be for another.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c>
                  <a:txBody>
                    <a:bodyPr/>
                    <a:lstStyle/>
                    <a:p>
                      <a:pPr algn="ctr">
                        <a:lnSpc>
                          <a:spcPct val="107000"/>
                        </a:lnSpc>
                        <a:spcAft>
                          <a:spcPts val="0"/>
                        </a:spcAft>
                      </a:pPr>
                      <a:r>
                        <a:rPr lang="en-GB" sz="1100">
                          <a:effectLst/>
                        </a:rPr>
                        <a:t>Possible cultural bias – one person’s behaviour might be statistically rare in the culture they are currently in but wouldn’t be rare in another culture.  Could lead to people being judged against one cultures statistical norms.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r>
              <a:tr h="634092">
                <a:tc>
                  <a:txBody>
                    <a:bodyPr/>
                    <a:lstStyle/>
                    <a:p>
                      <a:pPr algn="ctr">
                        <a:lnSpc>
                          <a:spcPct val="107000"/>
                        </a:lnSpc>
                        <a:spcAft>
                          <a:spcPts val="0"/>
                        </a:spcAft>
                      </a:pPr>
                      <a:r>
                        <a:rPr lang="en-GB" sz="1100">
                          <a:effectLst/>
                        </a:rPr>
                        <a:t>Some of the criteria are vague and difficult to assess.  Assessing this criteria will be reliant on subjective judgements of a person. This is in contrast to physical health where tests often give conclusive results.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c>
                  <a:txBody>
                    <a:bodyPr/>
                    <a:lstStyle/>
                    <a:p>
                      <a:pPr algn="ctr">
                        <a:lnSpc>
                          <a:spcPct val="107000"/>
                        </a:lnSpc>
                        <a:spcAft>
                          <a:spcPts val="0"/>
                        </a:spcAft>
                      </a:pPr>
                      <a:r>
                        <a:rPr lang="en-GB" sz="1100">
                          <a:effectLst/>
                        </a:rPr>
                        <a:t>Some people who do not conform may just be eccentric rather than abnormal or mentally ill.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r>
              <a:tr h="634092">
                <a:tc>
                  <a:txBody>
                    <a:bodyPr/>
                    <a:lstStyle/>
                    <a:p>
                      <a:pPr algn="ctr">
                        <a:lnSpc>
                          <a:spcPct val="107000"/>
                        </a:lnSpc>
                        <a:spcAft>
                          <a:spcPts val="0"/>
                        </a:spcAft>
                      </a:pPr>
                      <a:r>
                        <a:rPr lang="en-GB" sz="1100">
                          <a:effectLst/>
                        </a:rPr>
                        <a:t>This definition considers social dimensions of behaviour and that something might be normal in one situation but not in others.  E.g being naked at a nudist beach is normal but being naked in a high street is not.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c>
                  <a:txBody>
                    <a:bodyPr/>
                    <a:lstStyle/>
                    <a:p>
                      <a:pPr algn="ctr">
                        <a:lnSpc>
                          <a:spcPct val="107000"/>
                        </a:lnSpc>
                        <a:spcAft>
                          <a:spcPts val="0"/>
                        </a:spcAft>
                      </a:pPr>
                      <a:r>
                        <a:rPr lang="en-GB" sz="1100">
                          <a:effectLst/>
                        </a:rPr>
                        <a:t>Some have criticised the criteria as being over-demanding as few people would meet all of the criteria.  Therefore most people could be classed as abnormal.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r>
              <a:tr h="634092">
                <a:tc>
                  <a:txBody>
                    <a:bodyPr/>
                    <a:lstStyle/>
                    <a:p>
                      <a:pPr algn="ctr">
                        <a:lnSpc>
                          <a:spcPct val="107000"/>
                        </a:lnSpc>
                        <a:spcAft>
                          <a:spcPts val="0"/>
                        </a:spcAft>
                      </a:pPr>
                      <a:r>
                        <a:rPr lang="en-GB" sz="1100" dirty="0">
                          <a:effectLst/>
                        </a:rPr>
                        <a:t>An issue is where to draw the line between normality and abnormality – at what point is the behaviour rare enough to be abnormal?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c>
                  <a:txBody>
                    <a:bodyPr/>
                    <a:lstStyle/>
                    <a:p>
                      <a:pPr algn="ctr">
                        <a:lnSpc>
                          <a:spcPct val="107000"/>
                        </a:lnSpc>
                        <a:spcAft>
                          <a:spcPts val="0"/>
                        </a:spcAft>
                      </a:pPr>
                      <a:r>
                        <a:rPr lang="en-GB" sz="1100">
                          <a:effectLst/>
                        </a:rPr>
                        <a:t>There is an objective quantitative cut off point.  Less subjectivity in deciding abnormality.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r>
              <a:tr h="634092">
                <a:tc>
                  <a:txBody>
                    <a:bodyPr/>
                    <a:lstStyle/>
                    <a:p>
                      <a:pPr algn="ctr">
                        <a:lnSpc>
                          <a:spcPct val="107000"/>
                        </a:lnSpc>
                        <a:spcAft>
                          <a:spcPts val="0"/>
                        </a:spcAft>
                      </a:pPr>
                      <a:r>
                        <a:rPr lang="en-GB" sz="1100">
                          <a:effectLst/>
                        </a:rPr>
                        <a:t>Cultural bias can result as what is considered normal functioning can be different for people from different countries.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c>
                  <a:txBody>
                    <a:bodyPr/>
                    <a:lstStyle/>
                    <a:p>
                      <a:pPr algn="ctr">
                        <a:lnSpc>
                          <a:spcPct val="107000"/>
                        </a:lnSpc>
                        <a:spcAft>
                          <a:spcPts val="0"/>
                        </a:spcAft>
                      </a:pPr>
                      <a:r>
                        <a:rPr lang="en-GB" sz="1100">
                          <a:effectLst/>
                        </a:rPr>
                        <a:t>Provides a checklist (called the Global Assessment of Functioning Scale) which can be practically used to assess individuals for degree of abnormality.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r>
              <a:tr h="634092">
                <a:tc>
                  <a:txBody>
                    <a:bodyPr/>
                    <a:lstStyle/>
                    <a:p>
                      <a:pPr algn="ctr">
                        <a:lnSpc>
                          <a:spcPct val="107000"/>
                        </a:lnSpc>
                        <a:spcAft>
                          <a:spcPts val="0"/>
                        </a:spcAft>
                      </a:pPr>
                      <a:r>
                        <a:rPr lang="en-GB" sz="1100">
                          <a:effectLst/>
                        </a:rPr>
                        <a:t>Possible Cultural Bias - one cultural group might use this to label someone from another ethnic group as abnormal using their culture norms.  This is an issue where different cultures live in the same area.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c>
                  <a:txBody>
                    <a:bodyPr/>
                    <a:lstStyle/>
                    <a:p>
                      <a:pPr algn="ctr">
                        <a:lnSpc>
                          <a:spcPct val="107000"/>
                        </a:lnSpc>
                        <a:spcAft>
                          <a:spcPts val="0"/>
                        </a:spcAft>
                      </a:pPr>
                      <a:r>
                        <a:rPr lang="en-GB" sz="1100">
                          <a:effectLst/>
                        </a:rPr>
                        <a:t>Not all rare behaviours are undesirable.  For example being highly intelligent is rare but not undesirable.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r>
              <a:tr h="634092">
                <a:tc>
                  <a:txBody>
                    <a:bodyPr/>
                    <a:lstStyle/>
                    <a:p>
                      <a:pPr algn="ctr">
                        <a:lnSpc>
                          <a:spcPct val="107000"/>
                        </a:lnSpc>
                        <a:spcAft>
                          <a:spcPts val="0"/>
                        </a:spcAft>
                      </a:pPr>
                      <a:r>
                        <a:rPr lang="en-GB" sz="1100">
                          <a:effectLst/>
                        </a:rPr>
                        <a:t>Focuses on positivity – it focuses on what is desirable rather than what is undesirable.  It provides a range of goals that need to be met to achieve ideal mental health.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c>
                  <a:txBody>
                    <a:bodyPr/>
                    <a:lstStyle/>
                    <a:p>
                      <a:pPr algn="ctr">
                        <a:lnSpc>
                          <a:spcPct val="107000"/>
                        </a:lnSpc>
                        <a:spcAft>
                          <a:spcPts val="0"/>
                        </a:spcAft>
                      </a:pPr>
                      <a:r>
                        <a:rPr lang="en-GB" sz="1100">
                          <a:effectLst/>
                        </a:rPr>
                        <a:t>Possible Cultural bias – Some of the ideas about ideal mental health are specific to Western Culture so could be wrongly applied to other cultures.  E.g Self Actualisation would be considered self-indulgent in much of the world.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r>
              <a:tr h="634092">
                <a:tc>
                  <a:txBody>
                    <a:bodyPr/>
                    <a:lstStyle/>
                    <a:p>
                      <a:pPr algn="ctr">
                        <a:lnSpc>
                          <a:spcPct val="107000"/>
                        </a:lnSpc>
                        <a:spcAft>
                          <a:spcPts val="0"/>
                        </a:spcAft>
                      </a:pPr>
                      <a:r>
                        <a:rPr lang="en-GB" sz="1100" dirty="0">
                          <a:effectLst/>
                        </a:rPr>
                        <a:t>Can lead to human rights issues. For example minority groups could have been considered abnormal at some point and this definition could have been used to control these different viewpoints.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c>
                  <a:txBody>
                    <a:bodyPr/>
                    <a:lstStyle/>
                    <a:p>
                      <a:pPr algn="ctr">
                        <a:lnSpc>
                          <a:spcPct val="107000"/>
                        </a:lnSpc>
                        <a:spcAft>
                          <a:spcPts val="0"/>
                        </a:spcAft>
                      </a:pPr>
                      <a:r>
                        <a:rPr lang="en-GB" sz="1100" dirty="0">
                          <a:effectLst/>
                        </a:rPr>
                        <a:t>Some abnormal people don’t show signs of dysfunction as using the scale and can function normally.  </a:t>
                      </a:r>
                      <a:r>
                        <a:rPr lang="en-GB" sz="1100" dirty="0" smtClean="0">
                          <a:effectLst/>
                        </a:rPr>
                        <a:t>E.g. </a:t>
                      </a:r>
                      <a:r>
                        <a:rPr lang="en-GB" sz="1100" dirty="0">
                          <a:effectLst/>
                        </a:rPr>
                        <a:t>Psychopaths like Harold Shipman.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tc>
              </a:tr>
            </a:tbl>
          </a:graphicData>
        </a:graphic>
      </p:graphicFrame>
      <p:sp>
        <p:nvSpPr>
          <p:cNvPr id="5" name="Rectangle 4"/>
          <p:cNvSpPr/>
          <p:nvPr/>
        </p:nvSpPr>
        <p:spPr>
          <a:xfrm>
            <a:off x="391886" y="6096000"/>
            <a:ext cx="653143" cy="5660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 name="Rectangle 5"/>
          <p:cNvSpPr/>
          <p:nvPr/>
        </p:nvSpPr>
        <p:spPr>
          <a:xfrm>
            <a:off x="1110343" y="6095999"/>
            <a:ext cx="1676400" cy="56605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t>Deviation from social norms</a:t>
            </a:r>
            <a:endParaRPr lang="en-GB" sz="1400" dirty="0"/>
          </a:p>
        </p:txBody>
      </p:sp>
      <p:sp>
        <p:nvSpPr>
          <p:cNvPr id="7" name="Rectangle 6"/>
          <p:cNvSpPr/>
          <p:nvPr/>
        </p:nvSpPr>
        <p:spPr>
          <a:xfrm>
            <a:off x="3363689" y="6096000"/>
            <a:ext cx="653143" cy="5660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Rectangle 7"/>
          <p:cNvSpPr/>
          <p:nvPr/>
        </p:nvSpPr>
        <p:spPr>
          <a:xfrm>
            <a:off x="4082146" y="6095999"/>
            <a:ext cx="1676400" cy="56605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t>Failure to function adequately</a:t>
            </a:r>
            <a:endParaRPr lang="en-GB" sz="1400" dirty="0"/>
          </a:p>
        </p:txBody>
      </p:sp>
      <p:sp>
        <p:nvSpPr>
          <p:cNvPr id="9" name="Rectangle 8"/>
          <p:cNvSpPr/>
          <p:nvPr/>
        </p:nvSpPr>
        <p:spPr>
          <a:xfrm>
            <a:off x="6400802" y="6096000"/>
            <a:ext cx="653143" cy="5660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p:cNvSpPr/>
          <p:nvPr/>
        </p:nvSpPr>
        <p:spPr>
          <a:xfrm>
            <a:off x="7119259" y="6095999"/>
            <a:ext cx="1676400" cy="56605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t>Statistical infrequency</a:t>
            </a:r>
            <a:endParaRPr lang="en-GB" sz="1400" dirty="0"/>
          </a:p>
        </p:txBody>
      </p:sp>
      <p:sp>
        <p:nvSpPr>
          <p:cNvPr id="11" name="Rectangle 10"/>
          <p:cNvSpPr/>
          <p:nvPr/>
        </p:nvSpPr>
        <p:spPr>
          <a:xfrm>
            <a:off x="9241974" y="6096000"/>
            <a:ext cx="653143" cy="5660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p:cNvSpPr/>
          <p:nvPr/>
        </p:nvSpPr>
        <p:spPr>
          <a:xfrm>
            <a:off x="9960431" y="6095999"/>
            <a:ext cx="1676400" cy="56605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t>Deviation from ideal mental health</a:t>
            </a:r>
            <a:endParaRPr lang="en-GB" sz="1400" dirty="0"/>
          </a:p>
        </p:txBody>
      </p:sp>
      <p:sp>
        <p:nvSpPr>
          <p:cNvPr id="13" name="Rectangle 12"/>
          <p:cNvSpPr/>
          <p:nvPr/>
        </p:nvSpPr>
        <p:spPr>
          <a:xfrm>
            <a:off x="-13455" y="0"/>
            <a:ext cx="12205455"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Evaluating the definitions of abnormality jumble </a:t>
            </a:r>
            <a:endParaRPr lang="en-US"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537374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183" y="978945"/>
            <a:ext cx="6895651" cy="5744583"/>
          </a:xfrm>
        </p:spPr>
        <p:txBody>
          <a:bodyPr>
            <a:normAutofit fontScale="47500" lnSpcReduction="20000"/>
          </a:bodyPr>
          <a:lstStyle/>
          <a:p>
            <a:pPr marL="0" indent="0" algn="ctr">
              <a:buNone/>
            </a:pPr>
            <a:r>
              <a:rPr lang="en-GB" b="1" u="sng" dirty="0"/>
              <a:t>Describe and evaluate one or more biological explanations for OCD 12 marks </a:t>
            </a:r>
            <a:endParaRPr lang="en-GB" b="1" u="sng" dirty="0" smtClean="0"/>
          </a:p>
          <a:p>
            <a:pPr marL="0" indent="0">
              <a:buNone/>
            </a:pPr>
            <a:r>
              <a:rPr lang="en-GB" dirty="0" smtClean="0"/>
              <a:t>OCD </a:t>
            </a:r>
            <a:r>
              <a:rPr lang="en-GB" dirty="0"/>
              <a:t>is thought to have a biological origin based on research by Lewis who demonstrated that 37% of OCD sufferers had parents with the condition and 21% had siblings, suggesting there is a strong heritable component. Moreover </a:t>
            </a:r>
            <a:r>
              <a:rPr lang="en-GB" dirty="0" err="1"/>
              <a:t>Nestadt</a:t>
            </a:r>
            <a:r>
              <a:rPr lang="en-GB" dirty="0"/>
              <a:t> found a </a:t>
            </a:r>
            <a:r>
              <a:rPr lang="en-GB" b="1" dirty="0"/>
              <a:t>concordance </a:t>
            </a:r>
            <a:r>
              <a:rPr lang="en-GB" dirty="0"/>
              <a:t>rate of 68% for </a:t>
            </a:r>
            <a:r>
              <a:rPr lang="en-GB" b="1" dirty="0"/>
              <a:t>monozygotic </a:t>
            </a:r>
            <a:r>
              <a:rPr lang="en-GB" dirty="0"/>
              <a:t>twins compared to 31% for </a:t>
            </a:r>
            <a:r>
              <a:rPr lang="en-GB" b="1" dirty="0"/>
              <a:t>dizygotic </a:t>
            </a:r>
            <a:r>
              <a:rPr lang="en-GB" dirty="0"/>
              <a:t>twins, further boosting the assertion that the condition is biologically based.</a:t>
            </a:r>
          </a:p>
          <a:p>
            <a:pPr marL="0" indent="0">
              <a:buNone/>
            </a:pPr>
            <a:r>
              <a:rPr lang="en-GB" dirty="0" smtClean="0"/>
              <a:t>As </a:t>
            </a:r>
            <a:r>
              <a:rPr lang="en-GB" dirty="0"/>
              <a:t>a consequence scientists have discovered a variety of </a:t>
            </a:r>
            <a:r>
              <a:rPr lang="en-GB" b="1" dirty="0"/>
              <a:t>candidate genes</a:t>
            </a:r>
            <a:r>
              <a:rPr lang="en-GB" dirty="0"/>
              <a:t> that make an individual more susceptible to developing the disorder such as a gene that regulates the development of serotonin,  the 5HT1-D Beta gene and other genes that code for other neurotransmitters such as dopamine that are linked to compulsivity. As such it is believed that rather than OCD being caused by one single gene it is suspected that it is a complex </a:t>
            </a:r>
            <a:r>
              <a:rPr lang="en-GB" b="1" dirty="0"/>
              <a:t>polygenic disorder</a:t>
            </a:r>
            <a:r>
              <a:rPr lang="en-GB" dirty="0"/>
              <a:t> that arises when an individual has inherited </a:t>
            </a:r>
            <a:r>
              <a:rPr lang="en-GB" u="sng" dirty="0"/>
              <a:t>set</a:t>
            </a:r>
            <a:r>
              <a:rPr lang="en-GB" dirty="0"/>
              <a:t> of specific faulty genes. </a:t>
            </a:r>
          </a:p>
          <a:p>
            <a:pPr marL="0" indent="0">
              <a:buNone/>
            </a:pPr>
            <a:r>
              <a:rPr lang="en-GB" dirty="0"/>
              <a:t>However this may not be enough for OCD to be expressed in the </a:t>
            </a:r>
            <a:r>
              <a:rPr lang="en-GB" b="1" dirty="0"/>
              <a:t>phenotype</a:t>
            </a:r>
            <a:r>
              <a:rPr lang="en-GB" dirty="0"/>
              <a:t>. Research has also demonstrated many OCD sufferers did not develop the disorder until they were faced with an </a:t>
            </a:r>
            <a:r>
              <a:rPr lang="en-GB" b="1" dirty="0"/>
              <a:t>environmental trigger</a:t>
            </a:r>
            <a:r>
              <a:rPr lang="en-GB" dirty="0"/>
              <a:t> or some type of trauma. This is known as </a:t>
            </a:r>
            <a:r>
              <a:rPr lang="en-GB" b="1" dirty="0"/>
              <a:t>diathesis stress</a:t>
            </a:r>
            <a:r>
              <a:rPr lang="en-GB" dirty="0"/>
              <a:t>. To make matters even more complicated it appears that the type of OCD you develop be it Trichotillomania or hoarding disorder is determined by this complex interaction of the multiple OCD genes you inherit, plus the specific type of trauma you suffer. This means that OCD is considered to be </a:t>
            </a:r>
            <a:r>
              <a:rPr lang="en-GB" b="1" dirty="0"/>
              <a:t>aetiologically heterogeneous. </a:t>
            </a:r>
            <a:endParaRPr lang="en-GB" dirty="0"/>
          </a:p>
          <a:p>
            <a:pPr marL="0" indent="0">
              <a:buNone/>
            </a:pPr>
            <a:r>
              <a:rPr lang="en-GB" dirty="0"/>
              <a:t>Limitations to biological explanations of the disorder occurs when looking at the methodology of twin studies as monozygotic twins not only share genes but also environments. It is therefore very </a:t>
            </a:r>
            <a:r>
              <a:rPr lang="en-GB" b="1" dirty="0"/>
              <a:t>difficult to extricate the influence of nature (genes) from the environment (rearing).</a:t>
            </a:r>
            <a:r>
              <a:rPr lang="en-GB" dirty="0"/>
              <a:t> Furthermore research does demonstrate that children growing up with parents with OCD are more likely to have disorder, but that may be due to them </a:t>
            </a:r>
            <a:r>
              <a:rPr lang="en-GB" b="1" dirty="0"/>
              <a:t>learning the condition</a:t>
            </a:r>
            <a:r>
              <a:rPr lang="en-GB" dirty="0"/>
              <a:t> from their affected parent. As a consequence </a:t>
            </a:r>
            <a:r>
              <a:rPr lang="en-GB" b="1" dirty="0"/>
              <a:t>social learning theory may be a better explanation</a:t>
            </a:r>
            <a:r>
              <a:rPr lang="en-GB" dirty="0"/>
              <a:t> for the apparent heritability seen between sufferers and their children. </a:t>
            </a:r>
          </a:p>
          <a:p>
            <a:pPr marL="0" indent="0">
              <a:buNone/>
            </a:pPr>
            <a:r>
              <a:rPr lang="en-GB" dirty="0" smtClean="0"/>
              <a:t>Moreover </a:t>
            </a:r>
            <a:r>
              <a:rPr lang="en-GB" dirty="0"/>
              <a:t>the fact that there are so many genes associated with the condition is problematic when it comes to both </a:t>
            </a:r>
            <a:r>
              <a:rPr lang="en-GB" b="1" dirty="0"/>
              <a:t>predicting the development of the disorder</a:t>
            </a:r>
            <a:r>
              <a:rPr lang="en-GB" dirty="0"/>
              <a:t> in vulnerable individuals and also in </a:t>
            </a:r>
            <a:r>
              <a:rPr lang="en-GB" b="1" dirty="0"/>
              <a:t>developing pharmacological (drug) treatments</a:t>
            </a:r>
            <a:r>
              <a:rPr lang="en-GB" dirty="0"/>
              <a:t>. Do you adjust serotonin or dopamine levels or both? This complexity makes the biological explanation </a:t>
            </a:r>
            <a:r>
              <a:rPr lang="en-GB" b="1" dirty="0"/>
              <a:t>limited in its practical application.</a:t>
            </a:r>
            <a:r>
              <a:rPr lang="en-GB" dirty="0"/>
              <a:t>  </a:t>
            </a:r>
          </a:p>
          <a:p>
            <a:pPr marL="0" indent="0">
              <a:buNone/>
            </a:pPr>
            <a:r>
              <a:rPr lang="en-GB" dirty="0"/>
              <a:t>Moreover the overwhelming evidence by Cromer that found over half OCD patients had experienced a traumatic event and that OCD was most severe in this group indicating that </a:t>
            </a:r>
            <a:r>
              <a:rPr lang="en-GB" b="1" dirty="0"/>
              <a:t>environmental factors may be more important in the development of the disorder</a:t>
            </a:r>
            <a:r>
              <a:rPr lang="en-GB" dirty="0"/>
              <a:t>. Consequently it may be more beneficial to sufferers to focus on the triggers for the disorder and treat them with more psychological rather than pharmacological therapies. </a:t>
            </a:r>
          </a:p>
        </p:txBody>
      </p:sp>
      <p:sp>
        <p:nvSpPr>
          <p:cNvPr id="4" name="Rectangle 3"/>
          <p:cNvSpPr/>
          <p:nvPr/>
        </p:nvSpPr>
        <p:spPr>
          <a:xfrm>
            <a:off x="1" y="90321"/>
            <a:ext cx="1219199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Biological explanations for OCD peer assessment</a:t>
            </a:r>
            <a:endParaRPr lang="en-US"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ounded Rectangle 4"/>
          <p:cNvSpPr/>
          <p:nvPr/>
        </p:nvSpPr>
        <p:spPr>
          <a:xfrm>
            <a:off x="7498080" y="1075766"/>
            <a:ext cx="4238513" cy="546488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dirty="0" smtClean="0"/>
              <a:t>SCORE:</a:t>
            </a:r>
          </a:p>
          <a:p>
            <a:endParaRPr lang="en-GB" dirty="0" smtClean="0"/>
          </a:p>
          <a:p>
            <a:r>
              <a:rPr lang="en-GB" dirty="0" smtClean="0"/>
              <a:t>STRENGTHS:</a:t>
            </a:r>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r>
              <a:rPr lang="en-GB" dirty="0" smtClean="0"/>
              <a:t>TARGETS:</a:t>
            </a:r>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3196750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904480" y="-4737"/>
            <a:ext cx="10487936"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4400" b="1" dirty="0" smtClean="0">
                <a:ln w="11430"/>
                <a:solidFill>
                  <a:srgbClr val="FF3399"/>
                </a:solidFill>
                <a:effectLst>
                  <a:outerShdw blurRad="50800" dist="39000" dir="5460000" algn="tl">
                    <a:srgbClr val="000000">
                      <a:alpha val="38000"/>
                    </a:srgbClr>
                  </a:outerShdw>
                </a:effectLst>
              </a:rPr>
              <a:t>Biological treatments for OCD: Drug therapy</a:t>
            </a:r>
            <a:endParaRPr lang="en-US" sz="4400" b="1" dirty="0">
              <a:ln w="11430"/>
              <a:solidFill>
                <a:srgbClr val="FF3399"/>
              </a:solidFill>
              <a:effectLst>
                <a:outerShdw blurRad="50800" dist="39000" dir="5460000" algn="tl">
                  <a:srgbClr val="000000">
                    <a:alpha val="38000"/>
                  </a:srgbClr>
                </a:outerShdw>
              </a:effectLst>
            </a:endParaRPr>
          </a:p>
        </p:txBody>
      </p:sp>
      <p:sp>
        <p:nvSpPr>
          <p:cNvPr id="10" name="Rectangle 9"/>
          <p:cNvSpPr/>
          <p:nvPr/>
        </p:nvSpPr>
        <p:spPr>
          <a:xfrm>
            <a:off x="258517" y="2872292"/>
            <a:ext cx="2860309" cy="12263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POINT</a:t>
            </a:r>
          </a:p>
          <a:p>
            <a:endParaRPr lang="en-GB" sz="1200" dirty="0"/>
          </a:p>
          <a:p>
            <a:endParaRPr lang="en-GB" sz="1200" dirty="0" smtClean="0"/>
          </a:p>
          <a:p>
            <a:endParaRPr lang="en-GB" sz="1200" dirty="0"/>
          </a:p>
          <a:p>
            <a:endParaRPr lang="en-GB" sz="1200" dirty="0" smtClean="0"/>
          </a:p>
          <a:p>
            <a:endParaRPr lang="en-GB" sz="1200" dirty="0"/>
          </a:p>
        </p:txBody>
      </p:sp>
      <p:sp>
        <p:nvSpPr>
          <p:cNvPr id="11" name="Rectangle 10"/>
          <p:cNvSpPr/>
          <p:nvPr/>
        </p:nvSpPr>
        <p:spPr>
          <a:xfrm>
            <a:off x="3141008" y="2872292"/>
            <a:ext cx="2871400" cy="12263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EXPAND</a:t>
            </a:r>
          </a:p>
          <a:p>
            <a:endParaRPr lang="en-GB" sz="1200" dirty="0"/>
          </a:p>
          <a:p>
            <a:endParaRPr lang="en-GB" sz="1200" dirty="0" smtClean="0"/>
          </a:p>
          <a:p>
            <a:endParaRPr lang="en-GB" sz="1200" dirty="0"/>
          </a:p>
          <a:p>
            <a:endParaRPr lang="en-GB" sz="1200" dirty="0" smtClean="0"/>
          </a:p>
          <a:p>
            <a:endParaRPr lang="en-GB" sz="1200" dirty="0"/>
          </a:p>
        </p:txBody>
      </p:sp>
      <p:sp>
        <p:nvSpPr>
          <p:cNvPr id="12" name="Rectangle 11"/>
          <p:cNvSpPr/>
          <p:nvPr/>
        </p:nvSpPr>
        <p:spPr>
          <a:xfrm>
            <a:off x="6034590" y="2872292"/>
            <a:ext cx="2871400" cy="12263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EVIDENCE</a:t>
            </a:r>
          </a:p>
          <a:p>
            <a:endParaRPr lang="en-GB" sz="1200" dirty="0"/>
          </a:p>
          <a:p>
            <a:endParaRPr lang="en-GB" sz="1200" dirty="0" smtClean="0"/>
          </a:p>
          <a:p>
            <a:endParaRPr lang="en-GB" sz="1200" dirty="0"/>
          </a:p>
          <a:p>
            <a:endParaRPr lang="en-GB" sz="1200" dirty="0" smtClean="0"/>
          </a:p>
          <a:p>
            <a:endParaRPr lang="en-GB" sz="1200" dirty="0"/>
          </a:p>
        </p:txBody>
      </p:sp>
      <p:sp>
        <p:nvSpPr>
          <p:cNvPr id="13" name="Rectangle 12"/>
          <p:cNvSpPr/>
          <p:nvPr/>
        </p:nvSpPr>
        <p:spPr>
          <a:xfrm>
            <a:off x="8928172" y="2872292"/>
            <a:ext cx="2969786" cy="12263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LINK</a:t>
            </a:r>
          </a:p>
          <a:p>
            <a:endParaRPr lang="en-GB" sz="1200" dirty="0"/>
          </a:p>
          <a:p>
            <a:endParaRPr lang="en-GB" sz="1200" dirty="0" smtClean="0"/>
          </a:p>
          <a:p>
            <a:endParaRPr lang="en-GB" sz="1200" dirty="0"/>
          </a:p>
          <a:p>
            <a:endParaRPr lang="en-GB" sz="1200" dirty="0" smtClean="0"/>
          </a:p>
          <a:p>
            <a:endParaRPr lang="en-GB" sz="1200" dirty="0"/>
          </a:p>
        </p:txBody>
      </p:sp>
      <p:sp>
        <p:nvSpPr>
          <p:cNvPr id="22" name="Rectangle 21"/>
          <p:cNvSpPr/>
          <p:nvPr/>
        </p:nvSpPr>
        <p:spPr>
          <a:xfrm>
            <a:off x="258517" y="5475642"/>
            <a:ext cx="2860309" cy="1226372"/>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POINT</a:t>
            </a:r>
          </a:p>
          <a:p>
            <a:endParaRPr lang="en-GB" sz="1200" dirty="0"/>
          </a:p>
          <a:p>
            <a:endParaRPr lang="en-GB" sz="1200" dirty="0" smtClean="0"/>
          </a:p>
          <a:p>
            <a:endParaRPr lang="en-GB" sz="1200" dirty="0"/>
          </a:p>
          <a:p>
            <a:endParaRPr lang="en-GB" sz="1200" dirty="0" smtClean="0"/>
          </a:p>
          <a:p>
            <a:endParaRPr lang="en-GB" sz="1200" dirty="0"/>
          </a:p>
        </p:txBody>
      </p:sp>
      <p:sp>
        <p:nvSpPr>
          <p:cNvPr id="23" name="Rectangle 22"/>
          <p:cNvSpPr/>
          <p:nvPr/>
        </p:nvSpPr>
        <p:spPr>
          <a:xfrm>
            <a:off x="3141008" y="5475642"/>
            <a:ext cx="2871400" cy="1226372"/>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EXPAND</a:t>
            </a:r>
          </a:p>
          <a:p>
            <a:endParaRPr lang="en-GB" sz="1200" dirty="0"/>
          </a:p>
          <a:p>
            <a:endParaRPr lang="en-GB" sz="1200" dirty="0" smtClean="0"/>
          </a:p>
          <a:p>
            <a:endParaRPr lang="en-GB" sz="1200" dirty="0"/>
          </a:p>
          <a:p>
            <a:endParaRPr lang="en-GB" sz="1200" dirty="0" smtClean="0"/>
          </a:p>
          <a:p>
            <a:endParaRPr lang="en-GB" sz="1200" dirty="0"/>
          </a:p>
        </p:txBody>
      </p:sp>
      <p:sp>
        <p:nvSpPr>
          <p:cNvPr id="24" name="Rectangle 23"/>
          <p:cNvSpPr/>
          <p:nvPr/>
        </p:nvSpPr>
        <p:spPr>
          <a:xfrm>
            <a:off x="6034590" y="5475642"/>
            <a:ext cx="2871400" cy="1226372"/>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EVIDENCE</a:t>
            </a:r>
          </a:p>
          <a:p>
            <a:endParaRPr lang="en-GB" sz="1200" dirty="0"/>
          </a:p>
          <a:p>
            <a:endParaRPr lang="en-GB" sz="1200" dirty="0" smtClean="0"/>
          </a:p>
          <a:p>
            <a:endParaRPr lang="en-GB" sz="1200" dirty="0"/>
          </a:p>
          <a:p>
            <a:endParaRPr lang="en-GB" sz="1200" dirty="0" smtClean="0"/>
          </a:p>
          <a:p>
            <a:endParaRPr lang="en-GB" sz="1200" dirty="0"/>
          </a:p>
        </p:txBody>
      </p:sp>
      <p:sp>
        <p:nvSpPr>
          <p:cNvPr id="25" name="Rectangle 24"/>
          <p:cNvSpPr/>
          <p:nvPr/>
        </p:nvSpPr>
        <p:spPr>
          <a:xfrm>
            <a:off x="8928172" y="5475642"/>
            <a:ext cx="2969786" cy="1226372"/>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LINK</a:t>
            </a:r>
          </a:p>
          <a:p>
            <a:endParaRPr lang="en-GB" sz="1200" dirty="0"/>
          </a:p>
          <a:p>
            <a:endParaRPr lang="en-GB" sz="1200" dirty="0" smtClean="0"/>
          </a:p>
          <a:p>
            <a:endParaRPr lang="en-GB" sz="1200" dirty="0"/>
          </a:p>
          <a:p>
            <a:endParaRPr lang="en-GB" sz="1200" dirty="0" smtClean="0"/>
          </a:p>
          <a:p>
            <a:endParaRPr lang="en-GB" sz="1200" dirty="0"/>
          </a:p>
        </p:txBody>
      </p:sp>
      <p:sp>
        <p:nvSpPr>
          <p:cNvPr id="26" name="Rectangle 25"/>
          <p:cNvSpPr/>
          <p:nvPr/>
        </p:nvSpPr>
        <p:spPr>
          <a:xfrm>
            <a:off x="258517" y="4173007"/>
            <a:ext cx="2860309" cy="12263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200" dirty="0" smtClean="0"/>
              <a:t>POINT</a:t>
            </a:r>
          </a:p>
          <a:p>
            <a:endParaRPr lang="en-GB" sz="1200" dirty="0"/>
          </a:p>
          <a:p>
            <a:endParaRPr lang="en-GB" sz="1200" dirty="0" smtClean="0"/>
          </a:p>
          <a:p>
            <a:endParaRPr lang="en-GB" sz="1200" dirty="0"/>
          </a:p>
          <a:p>
            <a:endParaRPr lang="en-GB" sz="1200" dirty="0" smtClean="0"/>
          </a:p>
          <a:p>
            <a:endParaRPr lang="en-GB" sz="1200" dirty="0" smtClean="0"/>
          </a:p>
        </p:txBody>
      </p:sp>
      <p:sp>
        <p:nvSpPr>
          <p:cNvPr id="27" name="Rectangle 26"/>
          <p:cNvSpPr/>
          <p:nvPr/>
        </p:nvSpPr>
        <p:spPr>
          <a:xfrm>
            <a:off x="3141008" y="4173007"/>
            <a:ext cx="2871400" cy="12263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200" dirty="0" smtClean="0"/>
              <a:t>EXPAND</a:t>
            </a:r>
          </a:p>
          <a:p>
            <a:endParaRPr lang="en-GB" sz="1200" dirty="0"/>
          </a:p>
          <a:p>
            <a:endParaRPr lang="en-GB" sz="1200" dirty="0" smtClean="0"/>
          </a:p>
          <a:p>
            <a:endParaRPr lang="en-GB" sz="1200" dirty="0"/>
          </a:p>
          <a:p>
            <a:endParaRPr lang="en-GB" sz="1200" dirty="0" smtClean="0"/>
          </a:p>
          <a:p>
            <a:endParaRPr lang="en-GB" sz="1200" dirty="0"/>
          </a:p>
        </p:txBody>
      </p:sp>
      <p:sp>
        <p:nvSpPr>
          <p:cNvPr id="28" name="Rectangle 27"/>
          <p:cNvSpPr/>
          <p:nvPr/>
        </p:nvSpPr>
        <p:spPr>
          <a:xfrm>
            <a:off x="6034590" y="4173007"/>
            <a:ext cx="2871400" cy="12263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200" dirty="0" smtClean="0"/>
              <a:t>EVIDENCE</a:t>
            </a:r>
          </a:p>
          <a:p>
            <a:endParaRPr lang="en-GB" sz="1200" dirty="0"/>
          </a:p>
          <a:p>
            <a:endParaRPr lang="en-GB" sz="1200" dirty="0" smtClean="0"/>
          </a:p>
          <a:p>
            <a:endParaRPr lang="en-GB" sz="1200" dirty="0"/>
          </a:p>
          <a:p>
            <a:endParaRPr lang="en-GB" sz="1200" dirty="0" smtClean="0"/>
          </a:p>
          <a:p>
            <a:endParaRPr lang="en-GB" sz="1200" dirty="0"/>
          </a:p>
        </p:txBody>
      </p:sp>
      <p:sp>
        <p:nvSpPr>
          <p:cNvPr id="29" name="Rectangle 28"/>
          <p:cNvSpPr/>
          <p:nvPr/>
        </p:nvSpPr>
        <p:spPr>
          <a:xfrm>
            <a:off x="8928172" y="4173007"/>
            <a:ext cx="2969786" cy="12263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200" dirty="0" smtClean="0"/>
              <a:t>LINK</a:t>
            </a:r>
          </a:p>
          <a:p>
            <a:endParaRPr lang="en-GB" sz="1200" dirty="0"/>
          </a:p>
          <a:p>
            <a:endParaRPr lang="en-GB" sz="1200" dirty="0" smtClean="0"/>
          </a:p>
          <a:p>
            <a:endParaRPr lang="en-GB" sz="1200" dirty="0"/>
          </a:p>
          <a:p>
            <a:endParaRPr lang="en-GB" sz="1200" dirty="0" smtClean="0"/>
          </a:p>
          <a:p>
            <a:endParaRPr lang="en-GB" sz="1200" dirty="0"/>
          </a:p>
        </p:txBody>
      </p:sp>
      <p:sp>
        <p:nvSpPr>
          <p:cNvPr id="30" name="Rectangle 29"/>
          <p:cNvSpPr/>
          <p:nvPr/>
        </p:nvSpPr>
        <p:spPr>
          <a:xfrm>
            <a:off x="258517" y="764704"/>
            <a:ext cx="5753891" cy="203228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200" dirty="0" smtClean="0"/>
              <a:t>DESCRIPTION</a:t>
            </a:r>
          </a:p>
          <a:p>
            <a:pPr algn="ctr"/>
            <a:endParaRPr lang="en-GB" sz="1200" dirty="0"/>
          </a:p>
          <a:p>
            <a:pPr algn="ctr"/>
            <a:endParaRPr lang="en-GB" sz="1200" dirty="0" smtClean="0"/>
          </a:p>
          <a:p>
            <a:pPr algn="ctr"/>
            <a:endParaRPr lang="en-GB" sz="1200" dirty="0" smtClean="0"/>
          </a:p>
          <a:p>
            <a:pPr algn="ctr"/>
            <a:endParaRPr lang="en-GB" sz="1200" dirty="0"/>
          </a:p>
          <a:p>
            <a:pPr algn="ctr"/>
            <a:endParaRPr lang="en-GB" sz="1200" dirty="0" smtClean="0"/>
          </a:p>
          <a:p>
            <a:pPr algn="ctr"/>
            <a:endParaRPr lang="en-GB" sz="1200" dirty="0"/>
          </a:p>
          <a:p>
            <a:pPr algn="ctr"/>
            <a:endParaRPr lang="en-GB" sz="1200" dirty="0" smtClean="0"/>
          </a:p>
          <a:p>
            <a:pPr algn="ctr"/>
            <a:endParaRPr lang="en-GB" sz="1200" dirty="0"/>
          </a:p>
          <a:p>
            <a:pPr algn="ctr"/>
            <a:endParaRPr lang="en-GB" sz="1200" dirty="0"/>
          </a:p>
        </p:txBody>
      </p:sp>
      <p:sp>
        <p:nvSpPr>
          <p:cNvPr id="33" name="Rectangle 32"/>
          <p:cNvSpPr/>
          <p:nvPr/>
        </p:nvSpPr>
        <p:spPr>
          <a:xfrm>
            <a:off x="6034590" y="763745"/>
            <a:ext cx="5863368" cy="203228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smtClean="0"/>
              <a:t>EMPIRICAL EVIDENCE</a:t>
            </a:r>
          </a:p>
          <a:p>
            <a:pPr algn="ctr"/>
            <a:endParaRPr lang="en-GB" sz="1200" dirty="0" smtClean="0"/>
          </a:p>
          <a:p>
            <a:pPr algn="ctr"/>
            <a:endParaRPr lang="en-GB" sz="1200" dirty="0"/>
          </a:p>
          <a:p>
            <a:pPr algn="ctr"/>
            <a:endParaRPr lang="en-GB" sz="1200" dirty="0" smtClean="0"/>
          </a:p>
          <a:p>
            <a:pPr algn="ctr"/>
            <a:endParaRPr lang="en-GB" sz="1200" dirty="0"/>
          </a:p>
          <a:p>
            <a:pPr algn="ctr"/>
            <a:endParaRPr lang="en-GB" sz="1200" dirty="0" smtClean="0"/>
          </a:p>
          <a:p>
            <a:pPr algn="ctr"/>
            <a:endParaRPr lang="en-GB" sz="1200" dirty="0"/>
          </a:p>
          <a:p>
            <a:pPr algn="ctr"/>
            <a:endParaRPr lang="en-GB" sz="1200" dirty="0" smtClean="0"/>
          </a:p>
          <a:p>
            <a:pPr algn="ctr"/>
            <a:endParaRPr lang="en-GB" sz="1200" dirty="0"/>
          </a:p>
          <a:p>
            <a:pPr algn="ctr"/>
            <a:endParaRPr lang="en-GB" sz="1200" dirty="0"/>
          </a:p>
        </p:txBody>
      </p:sp>
    </p:spTree>
    <p:extLst>
      <p:ext uri="{BB962C8B-B14F-4D97-AF65-F5344CB8AC3E}">
        <p14:creationId xmlns:p14="http://schemas.microsoft.com/office/powerpoint/2010/main" val="3702692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9854" y="753035"/>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Obsessions only</a:t>
            </a:r>
          </a:p>
          <a:p>
            <a:pPr marL="342900" indent="-342900">
              <a:buFont typeface="+mj-lt"/>
              <a:buAutoNum type="alphaLcParenR"/>
            </a:pPr>
            <a:r>
              <a:rPr lang="en-GB" sz="1400" dirty="0" smtClean="0"/>
              <a:t>Compulsions only</a:t>
            </a:r>
          </a:p>
          <a:p>
            <a:pPr marL="342900" indent="-342900">
              <a:buFont typeface="+mj-lt"/>
              <a:buAutoNum type="alphaLcParenR"/>
            </a:pPr>
            <a:r>
              <a:rPr lang="en-GB" sz="1400" dirty="0" smtClean="0"/>
              <a:t>Obsessions and compulsions</a:t>
            </a:r>
          </a:p>
          <a:p>
            <a:pPr marL="342900" indent="-342900">
              <a:buFont typeface="+mj-lt"/>
              <a:buAutoNum type="alphaLcParenR"/>
            </a:pPr>
            <a:r>
              <a:rPr lang="en-GB" sz="1400" dirty="0" smtClean="0"/>
              <a:t>Obsessions or compulsions</a:t>
            </a:r>
            <a:endParaRPr lang="en-GB" sz="1400" dirty="0"/>
          </a:p>
        </p:txBody>
      </p:sp>
      <p:sp>
        <p:nvSpPr>
          <p:cNvPr id="6" name="Rectangle 5"/>
          <p:cNvSpPr/>
          <p:nvPr/>
        </p:nvSpPr>
        <p:spPr>
          <a:xfrm>
            <a:off x="849854" y="2953870"/>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OCD does not run in families</a:t>
            </a:r>
          </a:p>
          <a:p>
            <a:pPr marL="342900" indent="-342900">
              <a:buFont typeface="+mj-lt"/>
              <a:buAutoNum type="alphaLcParenR"/>
            </a:pPr>
            <a:r>
              <a:rPr lang="en-GB" sz="1400" dirty="0" smtClean="0"/>
              <a:t>OCD involves just one gene</a:t>
            </a:r>
          </a:p>
          <a:p>
            <a:pPr marL="342900" indent="-342900">
              <a:buFont typeface="+mj-lt"/>
              <a:buAutoNum type="alphaLcParenR"/>
            </a:pPr>
            <a:r>
              <a:rPr lang="en-GB" sz="1400" dirty="0" smtClean="0"/>
              <a:t>OCD is caused by one particular combination of genes</a:t>
            </a:r>
          </a:p>
          <a:p>
            <a:pPr marL="342900" indent="-342900">
              <a:buFont typeface="+mj-lt"/>
              <a:buAutoNum type="alphaLcParenR"/>
            </a:pPr>
            <a:r>
              <a:rPr lang="en-GB" sz="1400" dirty="0" smtClean="0"/>
              <a:t>Twin studies suggest OCD is genetically influenced</a:t>
            </a:r>
            <a:endParaRPr lang="en-GB" sz="1400" dirty="0"/>
          </a:p>
        </p:txBody>
      </p:sp>
      <p:sp>
        <p:nvSpPr>
          <p:cNvPr id="7" name="Rectangle 6"/>
          <p:cNvSpPr/>
          <p:nvPr/>
        </p:nvSpPr>
        <p:spPr>
          <a:xfrm>
            <a:off x="849854" y="5154706"/>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No side effects of drugs</a:t>
            </a:r>
          </a:p>
          <a:p>
            <a:pPr marL="342900" indent="-342900">
              <a:buFont typeface="+mj-lt"/>
              <a:buAutoNum type="alphaLcParenR"/>
            </a:pPr>
            <a:r>
              <a:rPr lang="en-GB" sz="1400" dirty="0" smtClean="0"/>
              <a:t>The cost of drugs compared to other treatments</a:t>
            </a:r>
          </a:p>
          <a:p>
            <a:pPr marL="342900" indent="-342900">
              <a:buFont typeface="+mj-lt"/>
              <a:buAutoNum type="alphaLcParenR"/>
            </a:pPr>
            <a:r>
              <a:rPr lang="en-GB" sz="1400" dirty="0" smtClean="0"/>
              <a:t>The time taken for drugs to affect symptom</a:t>
            </a:r>
          </a:p>
          <a:p>
            <a:pPr marL="342900" indent="-342900">
              <a:buFont typeface="+mj-lt"/>
              <a:buAutoNum type="alphaLcParenR"/>
            </a:pPr>
            <a:r>
              <a:rPr lang="en-GB" sz="1400" dirty="0" smtClean="0"/>
              <a:t>The permanent cure offered by a course of drugs</a:t>
            </a:r>
            <a:endParaRPr lang="en-GB" sz="1400" dirty="0"/>
          </a:p>
        </p:txBody>
      </p:sp>
      <p:sp>
        <p:nvSpPr>
          <p:cNvPr id="8" name="Rectangle 7"/>
          <p:cNvSpPr/>
          <p:nvPr/>
        </p:nvSpPr>
        <p:spPr>
          <a:xfrm>
            <a:off x="849854" y="258184"/>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Most people with OCD experience:</a:t>
            </a:r>
            <a:endParaRPr lang="en-GB" sz="1400" dirty="0"/>
          </a:p>
        </p:txBody>
      </p:sp>
      <p:sp>
        <p:nvSpPr>
          <p:cNvPr id="10" name="Rectangle 9"/>
          <p:cNvSpPr/>
          <p:nvPr/>
        </p:nvSpPr>
        <p:spPr>
          <a:xfrm>
            <a:off x="849854" y="2459019"/>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Which of these is a true statement concerning OCD?</a:t>
            </a:r>
            <a:endParaRPr lang="en-GB" sz="1400" dirty="0"/>
          </a:p>
        </p:txBody>
      </p:sp>
      <p:sp>
        <p:nvSpPr>
          <p:cNvPr id="11" name="Rectangle 10"/>
          <p:cNvSpPr/>
          <p:nvPr/>
        </p:nvSpPr>
        <p:spPr>
          <a:xfrm>
            <a:off x="849853" y="4659855"/>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smtClean="0"/>
              <a:t>Drugs are often used to treat OCD for which of the following reasons?</a:t>
            </a:r>
            <a:endParaRPr lang="en-GB" sz="1200" dirty="0"/>
          </a:p>
        </p:txBody>
      </p:sp>
      <p:sp>
        <p:nvSpPr>
          <p:cNvPr id="12" name="Rectangle 11"/>
          <p:cNvSpPr/>
          <p:nvPr/>
        </p:nvSpPr>
        <p:spPr>
          <a:xfrm>
            <a:off x="3680910" y="753035"/>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Anxiety</a:t>
            </a:r>
          </a:p>
          <a:p>
            <a:pPr marL="342900" indent="-342900">
              <a:buFont typeface="+mj-lt"/>
              <a:buAutoNum type="alphaLcParenR"/>
            </a:pPr>
            <a:r>
              <a:rPr lang="en-GB" sz="1400" dirty="0" smtClean="0"/>
              <a:t>Lowered mood</a:t>
            </a:r>
          </a:p>
          <a:p>
            <a:pPr marL="342900" indent="-342900">
              <a:buFont typeface="+mj-lt"/>
              <a:buAutoNum type="alphaLcParenR"/>
            </a:pPr>
            <a:r>
              <a:rPr lang="en-GB" sz="1400" dirty="0" smtClean="0"/>
              <a:t>Guilt</a:t>
            </a:r>
          </a:p>
          <a:p>
            <a:pPr marL="342900" indent="-342900">
              <a:buFont typeface="+mj-lt"/>
              <a:buAutoNum type="alphaLcParenR"/>
            </a:pPr>
            <a:r>
              <a:rPr lang="en-GB" sz="1400" dirty="0" smtClean="0"/>
              <a:t>Compulsions </a:t>
            </a:r>
            <a:endParaRPr lang="en-GB" sz="1400" dirty="0"/>
          </a:p>
        </p:txBody>
      </p:sp>
      <p:sp>
        <p:nvSpPr>
          <p:cNvPr id="13" name="Rectangle 12"/>
          <p:cNvSpPr/>
          <p:nvPr/>
        </p:nvSpPr>
        <p:spPr>
          <a:xfrm>
            <a:off x="3680910" y="2953870"/>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The serotonin system</a:t>
            </a:r>
          </a:p>
          <a:p>
            <a:pPr marL="342900" indent="-342900">
              <a:buFont typeface="+mj-lt"/>
              <a:buAutoNum type="alphaLcParenR"/>
            </a:pPr>
            <a:r>
              <a:rPr lang="en-GB" sz="1400" dirty="0" smtClean="0"/>
              <a:t>The lateral frontal lobes</a:t>
            </a:r>
          </a:p>
          <a:p>
            <a:pPr marL="342900" indent="-342900">
              <a:buFont typeface="+mj-lt"/>
              <a:buAutoNum type="alphaLcParenR"/>
            </a:pPr>
            <a:r>
              <a:rPr lang="en-GB" sz="1400" dirty="0" smtClean="0"/>
              <a:t>The right </a:t>
            </a:r>
            <a:r>
              <a:rPr lang="en-GB" sz="1400" dirty="0" err="1" smtClean="0"/>
              <a:t>parahippocampal</a:t>
            </a:r>
            <a:r>
              <a:rPr lang="en-GB" sz="1400" dirty="0" smtClean="0"/>
              <a:t> gyrus</a:t>
            </a:r>
          </a:p>
          <a:p>
            <a:pPr marL="342900" indent="-342900">
              <a:buFont typeface="+mj-lt"/>
              <a:buAutoNum type="alphaLcParenR"/>
            </a:pPr>
            <a:r>
              <a:rPr lang="en-GB" sz="1400" dirty="0" smtClean="0"/>
              <a:t>The left </a:t>
            </a:r>
            <a:r>
              <a:rPr lang="en-GB" sz="1400" dirty="0" err="1" smtClean="0"/>
              <a:t>parahippocampal</a:t>
            </a:r>
            <a:r>
              <a:rPr lang="en-GB" sz="1400" dirty="0" smtClean="0"/>
              <a:t> gyrus</a:t>
            </a:r>
            <a:endParaRPr lang="en-GB" sz="1400" dirty="0"/>
          </a:p>
        </p:txBody>
      </p:sp>
      <p:sp>
        <p:nvSpPr>
          <p:cNvPr id="14" name="Rectangle 13"/>
          <p:cNvSpPr/>
          <p:nvPr/>
        </p:nvSpPr>
        <p:spPr>
          <a:xfrm>
            <a:off x="3680910" y="5154706"/>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SNRIs</a:t>
            </a:r>
          </a:p>
          <a:p>
            <a:pPr marL="342900" indent="-342900">
              <a:buFont typeface="+mj-lt"/>
              <a:buAutoNum type="alphaLcParenR"/>
            </a:pPr>
            <a:r>
              <a:rPr lang="en-GB" sz="1400" dirty="0" smtClean="0"/>
              <a:t>CBT</a:t>
            </a:r>
          </a:p>
          <a:p>
            <a:pPr marL="342900" indent="-342900">
              <a:buFont typeface="+mj-lt"/>
              <a:buAutoNum type="alphaLcParenR"/>
            </a:pPr>
            <a:r>
              <a:rPr lang="en-GB" sz="1400" dirty="0" smtClean="0"/>
              <a:t>SSRIs</a:t>
            </a:r>
          </a:p>
          <a:p>
            <a:pPr marL="342900" indent="-342900">
              <a:buFont typeface="+mj-lt"/>
              <a:buAutoNum type="alphaLcParenR"/>
            </a:pPr>
            <a:r>
              <a:rPr lang="en-GB" sz="1400" dirty="0" smtClean="0"/>
              <a:t>Clomipramine </a:t>
            </a:r>
            <a:endParaRPr lang="en-GB" sz="1400" dirty="0"/>
          </a:p>
        </p:txBody>
      </p:sp>
      <p:sp>
        <p:nvSpPr>
          <p:cNvPr id="15" name="Rectangle 14"/>
          <p:cNvSpPr/>
          <p:nvPr/>
        </p:nvSpPr>
        <p:spPr>
          <a:xfrm>
            <a:off x="3680910" y="258184"/>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Which of the following is not an emotional characteristic of OCD?</a:t>
            </a:r>
            <a:endParaRPr lang="en-GB" sz="1400" dirty="0"/>
          </a:p>
        </p:txBody>
      </p:sp>
      <p:sp>
        <p:nvSpPr>
          <p:cNvPr id="16" name="Rectangle 15"/>
          <p:cNvSpPr/>
          <p:nvPr/>
        </p:nvSpPr>
        <p:spPr>
          <a:xfrm>
            <a:off x="3680910" y="2459019"/>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Which neural system appears not to be involved in OCD?</a:t>
            </a:r>
            <a:endParaRPr lang="en-GB" sz="1400" dirty="0"/>
          </a:p>
        </p:txBody>
      </p:sp>
      <p:sp>
        <p:nvSpPr>
          <p:cNvPr id="17" name="Rectangle 16"/>
          <p:cNvSpPr/>
          <p:nvPr/>
        </p:nvSpPr>
        <p:spPr>
          <a:xfrm>
            <a:off x="3680909" y="4659855"/>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What is the most common biological treatment for OCD?</a:t>
            </a:r>
            <a:endParaRPr lang="en-GB" sz="1400" dirty="0"/>
          </a:p>
        </p:txBody>
      </p:sp>
      <p:sp>
        <p:nvSpPr>
          <p:cNvPr id="18" name="Rectangle 17"/>
          <p:cNvSpPr/>
          <p:nvPr/>
        </p:nvSpPr>
        <p:spPr>
          <a:xfrm>
            <a:off x="6511965" y="753035"/>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Obsessive thoughts</a:t>
            </a:r>
          </a:p>
          <a:p>
            <a:pPr marL="342900" indent="-342900">
              <a:buFont typeface="+mj-lt"/>
              <a:buAutoNum type="alphaLcParenR"/>
            </a:pPr>
            <a:r>
              <a:rPr lang="en-GB" sz="1400" dirty="0" smtClean="0"/>
              <a:t>Rational thoughts</a:t>
            </a:r>
          </a:p>
          <a:p>
            <a:pPr marL="342900" indent="-342900">
              <a:buFont typeface="+mj-lt"/>
              <a:buAutoNum type="alphaLcParenR"/>
            </a:pPr>
            <a:r>
              <a:rPr lang="en-GB" sz="1400" dirty="0" smtClean="0"/>
              <a:t>Cognitive coping strategies</a:t>
            </a:r>
          </a:p>
          <a:p>
            <a:pPr marL="342900" indent="-342900">
              <a:buFont typeface="+mj-lt"/>
              <a:buAutoNum type="alphaLcParenR"/>
            </a:pPr>
            <a:r>
              <a:rPr lang="en-GB" sz="1400" dirty="0" smtClean="0"/>
              <a:t>Good insight into their OCD</a:t>
            </a:r>
          </a:p>
        </p:txBody>
      </p:sp>
      <p:sp>
        <p:nvSpPr>
          <p:cNvPr id="19" name="Rectangle 18"/>
          <p:cNvSpPr/>
          <p:nvPr/>
        </p:nvSpPr>
        <p:spPr>
          <a:xfrm>
            <a:off x="6511965" y="2953870"/>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200" dirty="0" smtClean="0"/>
              <a:t>There is no supporting evidence</a:t>
            </a:r>
          </a:p>
          <a:p>
            <a:pPr marL="342900" indent="-342900">
              <a:buFont typeface="+mj-lt"/>
              <a:buAutoNum type="alphaLcParenR"/>
            </a:pPr>
            <a:r>
              <a:rPr lang="en-GB" sz="1200" dirty="0" smtClean="0"/>
              <a:t>The same mechanism explain all cases of OCD</a:t>
            </a:r>
          </a:p>
          <a:p>
            <a:pPr marL="342900" indent="-342900">
              <a:buFont typeface="+mj-lt"/>
              <a:buAutoNum type="alphaLcParenR"/>
            </a:pPr>
            <a:r>
              <a:rPr lang="en-GB" sz="1200" dirty="0" smtClean="0"/>
              <a:t>Neural mechanisms may not cause OCD</a:t>
            </a:r>
          </a:p>
          <a:p>
            <a:pPr marL="342900" indent="-342900">
              <a:buFont typeface="+mj-lt"/>
              <a:buAutoNum type="alphaLcParenR"/>
            </a:pPr>
            <a:r>
              <a:rPr lang="en-GB" sz="1200" dirty="0" smtClean="0"/>
              <a:t>The serotonin system is a complete explanation</a:t>
            </a:r>
            <a:endParaRPr lang="en-GB" sz="1200" dirty="0"/>
          </a:p>
        </p:txBody>
      </p:sp>
      <p:sp>
        <p:nvSpPr>
          <p:cNvPr id="20" name="Rectangle 19"/>
          <p:cNvSpPr/>
          <p:nvPr/>
        </p:nvSpPr>
        <p:spPr>
          <a:xfrm>
            <a:off x="6511965" y="5154706"/>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Memory loss</a:t>
            </a:r>
          </a:p>
          <a:p>
            <a:pPr marL="342900" indent="-342900">
              <a:buFont typeface="+mj-lt"/>
              <a:buAutoNum type="alphaLcParenR"/>
            </a:pPr>
            <a:r>
              <a:rPr lang="en-GB" sz="1400" dirty="0" smtClean="0"/>
              <a:t>Reduced sex drive</a:t>
            </a:r>
          </a:p>
          <a:p>
            <a:pPr marL="342900" indent="-342900">
              <a:buFont typeface="+mj-lt"/>
              <a:buAutoNum type="alphaLcParenR"/>
            </a:pPr>
            <a:r>
              <a:rPr lang="en-GB" sz="1400" dirty="0" smtClean="0"/>
              <a:t>Weight gain</a:t>
            </a:r>
          </a:p>
          <a:p>
            <a:pPr marL="342900" indent="-342900">
              <a:buFont typeface="+mj-lt"/>
              <a:buAutoNum type="alphaLcParenR"/>
            </a:pPr>
            <a:r>
              <a:rPr lang="en-GB" sz="1400" dirty="0" smtClean="0"/>
              <a:t>Depression </a:t>
            </a:r>
            <a:endParaRPr lang="en-GB" sz="1400" dirty="0"/>
          </a:p>
        </p:txBody>
      </p:sp>
      <p:sp>
        <p:nvSpPr>
          <p:cNvPr id="21" name="Rectangle 20"/>
          <p:cNvSpPr/>
          <p:nvPr/>
        </p:nvSpPr>
        <p:spPr>
          <a:xfrm>
            <a:off x="6511965" y="258184"/>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100" dirty="0" smtClean="0"/>
              <a:t>Patients with a diagnosis of OCD are unlikely to experience which of these cognitions?</a:t>
            </a:r>
            <a:endParaRPr lang="en-GB" sz="1100" dirty="0"/>
          </a:p>
        </p:txBody>
      </p:sp>
      <p:sp>
        <p:nvSpPr>
          <p:cNvPr id="22" name="Rectangle 21"/>
          <p:cNvSpPr/>
          <p:nvPr/>
        </p:nvSpPr>
        <p:spPr>
          <a:xfrm>
            <a:off x="6511965" y="2459019"/>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Which of these applies to neural explanations for OCD?</a:t>
            </a:r>
            <a:endParaRPr lang="en-GB" sz="1400" dirty="0"/>
          </a:p>
        </p:txBody>
      </p:sp>
      <p:sp>
        <p:nvSpPr>
          <p:cNvPr id="23" name="Rectangle 22"/>
          <p:cNvSpPr/>
          <p:nvPr/>
        </p:nvSpPr>
        <p:spPr>
          <a:xfrm>
            <a:off x="6511964" y="4659855"/>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Which of the following is not a side effect of antidepressants?</a:t>
            </a:r>
            <a:endParaRPr lang="en-GB" sz="1400" dirty="0"/>
          </a:p>
        </p:txBody>
      </p:sp>
      <p:sp>
        <p:nvSpPr>
          <p:cNvPr id="24" name="Rectangle 23"/>
          <p:cNvSpPr/>
          <p:nvPr/>
        </p:nvSpPr>
        <p:spPr>
          <a:xfrm>
            <a:off x="9343019" y="753035"/>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Hypervigilance</a:t>
            </a:r>
          </a:p>
          <a:p>
            <a:pPr marL="342900" indent="-342900">
              <a:buFont typeface="+mj-lt"/>
              <a:buAutoNum type="alphaLcParenR"/>
            </a:pPr>
            <a:r>
              <a:rPr lang="en-GB" sz="1400" dirty="0" err="1" smtClean="0"/>
              <a:t>Maladaptiveness</a:t>
            </a:r>
            <a:endParaRPr lang="en-GB" sz="1400" dirty="0" smtClean="0"/>
          </a:p>
          <a:p>
            <a:pPr marL="342900" indent="-342900">
              <a:buFont typeface="+mj-lt"/>
              <a:buAutoNum type="alphaLcParenR"/>
            </a:pPr>
            <a:r>
              <a:rPr lang="en-GB" sz="1400" dirty="0" smtClean="0"/>
              <a:t>Reciprocal inhibition</a:t>
            </a:r>
          </a:p>
          <a:p>
            <a:pPr marL="342900" indent="-342900">
              <a:buFont typeface="+mj-lt"/>
              <a:buAutoNum type="alphaLcParenR"/>
            </a:pPr>
            <a:r>
              <a:rPr lang="en-GB" sz="1400" dirty="0" smtClean="0"/>
              <a:t>Compulsions</a:t>
            </a:r>
            <a:endParaRPr lang="en-GB" sz="1400" dirty="0"/>
          </a:p>
        </p:txBody>
      </p:sp>
      <p:sp>
        <p:nvSpPr>
          <p:cNvPr id="25" name="Rectangle 24"/>
          <p:cNvSpPr/>
          <p:nvPr/>
        </p:nvSpPr>
        <p:spPr>
          <a:xfrm>
            <a:off x="9343019" y="2953870"/>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200" dirty="0" smtClean="0"/>
              <a:t>OCD runs in their family</a:t>
            </a:r>
          </a:p>
          <a:p>
            <a:pPr marL="342900" indent="-342900">
              <a:buFont typeface="+mj-lt"/>
              <a:buAutoNum type="alphaLcParenR"/>
            </a:pPr>
            <a:r>
              <a:rPr lang="en-GB" sz="1200" dirty="0" smtClean="0"/>
              <a:t>They have an identical twin with OCD</a:t>
            </a:r>
          </a:p>
          <a:p>
            <a:pPr marL="342900" indent="-342900">
              <a:buFont typeface="+mj-lt"/>
              <a:buAutoNum type="alphaLcParenR"/>
            </a:pPr>
            <a:r>
              <a:rPr lang="en-GB" sz="1200" dirty="0" smtClean="0"/>
              <a:t>A brain scan shows reduced activity in the lateral frontal lobes</a:t>
            </a:r>
          </a:p>
          <a:p>
            <a:pPr marL="342900" indent="-342900">
              <a:buFont typeface="+mj-lt"/>
              <a:buAutoNum type="alphaLcParenR"/>
            </a:pPr>
            <a:r>
              <a:rPr lang="en-GB" sz="1200" dirty="0" smtClean="0"/>
              <a:t>They had a recent trauma</a:t>
            </a:r>
            <a:endParaRPr lang="en-GB" sz="1200" dirty="0"/>
          </a:p>
        </p:txBody>
      </p:sp>
      <p:sp>
        <p:nvSpPr>
          <p:cNvPr id="26" name="Rectangle 25"/>
          <p:cNvSpPr/>
          <p:nvPr/>
        </p:nvSpPr>
        <p:spPr>
          <a:xfrm>
            <a:off x="9343019" y="5154706"/>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200" dirty="0" smtClean="0"/>
              <a:t>A standard dose of Fluoxetine is 20mg a day</a:t>
            </a:r>
          </a:p>
          <a:p>
            <a:pPr marL="342900" indent="-342900">
              <a:buFont typeface="+mj-lt"/>
              <a:buAutoNum type="alphaLcParenR"/>
            </a:pPr>
            <a:r>
              <a:rPr lang="en-GB" sz="1200" dirty="0" smtClean="0"/>
              <a:t>SSRIs should not be combined with any other treatment</a:t>
            </a:r>
          </a:p>
          <a:p>
            <a:pPr marL="342900" indent="-342900">
              <a:buFont typeface="+mj-lt"/>
              <a:buAutoNum type="alphaLcParenR"/>
            </a:pPr>
            <a:r>
              <a:rPr lang="en-GB" sz="1200" dirty="0" smtClean="0"/>
              <a:t>Fluoxetine is also known as Valium</a:t>
            </a:r>
          </a:p>
          <a:p>
            <a:pPr marL="342900" indent="-342900">
              <a:buFont typeface="+mj-lt"/>
              <a:buAutoNum type="alphaLcParenR"/>
            </a:pPr>
            <a:r>
              <a:rPr lang="en-GB" sz="1200" dirty="0" smtClean="0"/>
              <a:t>SSRIs can take up to 4 years to have an effect</a:t>
            </a:r>
            <a:endParaRPr lang="en-GB" sz="1200" dirty="0"/>
          </a:p>
        </p:txBody>
      </p:sp>
      <p:sp>
        <p:nvSpPr>
          <p:cNvPr id="27" name="Rectangle 26"/>
          <p:cNvSpPr/>
          <p:nvPr/>
        </p:nvSpPr>
        <p:spPr>
          <a:xfrm>
            <a:off x="9343019" y="258184"/>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What term is used to refer to the maintenance of constant alertness and focus on potential hazards?</a:t>
            </a:r>
            <a:endParaRPr lang="en-GB" sz="1400" dirty="0"/>
          </a:p>
        </p:txBody>
      </p:sp>
      <p:sp>
        <p:nvSpPr>
          <p:cNvPr id="28" name="Rectangle 27"/>
          <p:cNvSpPr/>
          <p:nvPr/>
        </p:nvSpPr>
        <p:spPr>
          <a:xfrm>
            <a:off x="9343019" y="2459019"/>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smtClean="0"/>
              <a:t>Which of these would not suggest a genetic basis for OCD in a patient?</a:t>
            </a:r>
            <a:endParaRPr lang="en-GB" sz="1200" dirty="0"/>
          </a:p>
        </p:txBody>
      </p:sp>
      <p:sp>
        <p:nvSpPr>
          <p:cNvPr id="29" name="Rectangle 28"/>
          <p:cNvSpPr/>
          <p:nvPr/>
        </p:nvSpPr>
        <p:spPr>
          <a:xfrm>
            <a:off x="9343018" y="4659855"/>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Which of the following statements is true?</a:t>
            </a:r>
            <a:endParaRPr lang="en-GB" sz="1400" dirty="0"/>
          </a:p>
        </p:txBody>
      </p:sp>
      <p:sp>
        <p:nvSpPr>
          <p:cNvPr id="30" name="Rectangle 29"/>
          <p:cNvSpPr/>
          <p:nvPr/>
        </p:nvSpPr>
        <p:spPr>
          <a:xfrm rot="16200000">
            <a:off x="-3066674" y="3072368"/>
            <a:ext cx="6852621"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OCD multi-choice quiz</a:t>
            </a:r>
            <a:endParaRPr lang="en-GB"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046970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98902707"/>
              </p:ext>
            </p:extLst>
          </p:nvPr>
        </p:nvGraphicFramePr>
        <p:xfrm>
          <a:off x="344243" y="989710"/>
          <a:ext cx="8477025" cy="5585936"/>
        </p:xfrm>
        <a:graphic>
          <a:graphicData uri="http://schemas.openxmlformats.org/drawingml/2006/table">
            <a:tbl>
              <a:tblPr firstRow="1" firstCol="1" bandRow="1">
                <a:tableStyleId>{5940675A-B579-460E-94D1-54222C63F5DA}</a:tableStyleId>
              </a:tblPr>
              <a:tblGrid>
                <a:gridCol w="4237872"/>
                <a:gridCol w="4239153"/>
              </a:tblGrid>
              <a:tr h="408728">
                <a:tc>
                  <a:txBody>
                    <a:bodyPr/>
                    <a:lstStyle/>
                    <a:p>
                      <a:pPr algn="ctr">
                        <a:lnSpc>
                          <a:spcPct val="107000"/>
                        </a:lnSpc>
                        <a:spcAft>
                          <a:spcPts val="0"/>
                        </a:spcAft>
                      </a:pPr>
                      <a:r>
                        <a:rPr lang="en-GB" sz="1200" dirty="0">
                          <a:effectLst/>
                        </a:rPr>
                        <a:t>Poor concentration and poor decision making.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Typically, sufferers of depression have reduced levels of energy making them lethargic.</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272484">
                <a:tc>
                  <a:txBody>
                    <a:bodyPr/>
                    <a:lstStyle/>
                    <a:p>
                      <a:pPr algn="ctr">
                        <a:lnSpc>
                          <a:spcPct val="107000"/>
                        </a:lnSpc>
                        <a:spcAft>
                          <a:spcPts val="0"/>
                        </a:spcAft>
                      </a:pPr>
                      <a:r>
                        <a:rPr lang="en-GB" sz="1200">
                          <a:effectLst/>
                        </a:rPr>
                        <a:t>Hypersomnia</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Bias towards recalling unhappy events.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681212">
                <a:tc>
                  <a:txBody>
                    <a:bodyPr/>
                    <a:lstStyle/>
                    <a:p>
                      <a:pPr algn="ctr">
                        <a:lnSpc>
                          <a:spcPct val="107000"/>
                        </a:lnSpc>
                        <a:spcAft>
                          <a:spcPts val="0"/>
                        </a:spcAft>
                      </a:pPr>
                      <a:r>
                        <a:rPr lang="en-GB" sz="1200">
                          <a:effectLst/>
                        </a:rPr>
                        <a:t>Sufferers tend to withdraw from work, education and social life. In extreme cases, it can be so severe that the person cannot get out of bed.</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Lowered mood extending beyond sadness.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272484">
                <a:tc>
                  <a:txBody>
                    <a:bodyPr/>
                    <a:lstStyle/>
                    <a:p>
                      <a:pPr algn="ctr">
                        <a:lnSpc>
                          <a:spcPct val="107000"/>
                        </a:lnSpc>
                        <a:spcAft>
                          <a:spcPts val="0"/>
                        </a:spcAft>
                      </a:pPr>
                      <a:r>
                        <a:rPr lang="en-GB" sz="1200">
                          <a:effectLst/>
                        </a:rPr>
                        <a:t>Psychomotor agitation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Differences in processing of information.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272484">
                <a:tc>
                  <a:txBody>
                    <a:bodyPr/>
                    <a:lstStyle/>
                    <a:p>
                      <a:pPr algn="ctr">
                        <a:lnSpc>
                          <a:spcPct val="107000"/>
                        </a:lnSpc>
                        <a:spcAft>
                          <a:spcPts val="0"/>
                        </a:spcAft>
                      </a:pPr>
                      <a:r>
                        <a:rPr lang="en-GB" sz="1200">
                          <a:effectLst/>
                        </a:rPr>
                        <a:t>Struggle to relax and may end up pacing up and down a room.</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Low self-esteem</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408728">
                <a:tc>
                  <a:txBody>
                    <a:bodyPr/>
                    <a:lstStyle/>
                    <a:p>
                      <a:pPr algn="ctr">
                        <a:lnSpc>
                          <a:spcPct val="107000"/>
                        </a:lnSpc>
                        <a:spcAft>
                          <a:spcPts val="0"/>
                        </a:spcAft>
                      </a:pPr>
                      <a:r>
                        <a:rPr lang="en-GB" sz="1200">
                          <a:effectLst/>
                        </a:rPr>
                        <a:t>Experience of more negative emotions than positive ones.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Experience poor concentration and inability to remain focused upon a task.</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408728">
                <a:tc>
                  <a:txBody>
                    <a:bodyPr/>
                    <a:lstStyle/>
                    <a:p>
                      <a:pPr algn="ctr">
                        <a:lnSpc>
                          <a:spcPct val="107000"/>
                        </a:lnSpc>
                        <a:spcAft>
                          <a:spcPts val="0"/>
                        </a:spcAft>
                      </a:pPr>
                      <a:r>
                        <a:rPr lang="en-GB" sz="1200">
                          <a:effectLst/>
                        </a:rPr>
                        <a:t>Absolutist thinking i.e. feeling that an unfortunate situation is an absolute disaster.</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Feelings of worthlessness and emptiness.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681212">
                <a:tc>
                  <a:txBody>
                    <a:bodyPr/>
                    <a:lstStyle/>
                    <a:p>
                      <a:pPr algn="ctr">
                        <a:lnSpc>
                          <a:spcPct val="107000"/>
                        </a:lnSpc>
                        <a:spcAft>
                          <a:spcPts val="0"/>
                        </a:spcAft>
                      </a:pPr>
                      <a:r>
                        <a:rPr lang="en-GB" sz="1200">
                          <a:effectLst/>
                        </a:rPr>
                        <a:t>Pay more attention to negative aspects of a situation and ignore the positives, taking a more pessimistic glass-half-empty stance.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Verbal or physical aggression which can have serious knock-on effects on a number of aspects of their life e.g. by ending a relationship or quitting a job.</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272484">
                <a:tc>
                  <a:txBody>
                    <a:bodyPr/>
                    <a:lstStyle/>
                    <a:p>
                      <a:pPr algn="ctr">
                        <a:lnSpc>
                          <a:spcPct val="107000"/>
                        </a:lnSpc>
                        <a:spcAft>
                          <a:spcPts val="0"/>
                        </a:spcAft>
                      </a:pPr>
                      <a:r>
                        <a:rPr lang="en-GB" sz="1200">
                          <a:effectLst/>
                        </a:rPr>
                        <a:t>Insomnia</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Hating oneself or liking oneself less.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408728">
                <a:tc>
                  <a:txBody>
                    <a:bodyPr/>
                    <a:lstStyle/>
                    <a:p>
                      <a:pPr algn="ctr">
                        <a:lnSpc>
                          <a:spcPct val="107000"/>
                        </a:lnSpc>
                        <a:spcAft>
                          <a:spcPts val="0"/>
                        </a:spcAft>
                      </a:pPr>
                      <a:r>
                        <a:rPr lang="en-GB" sz="1200">
                          <a:effectLst/>
                        </a:rPr>
                        <a:t>Concerned with the physical changes made during periods of depression.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Concerned with the ways in which people process information.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272484">
                <a:tc>
                  <a:txBody>
                    <a:bodyPr/>
                    <a:lstStyle/>
                    <a:p>
                      <a:pPr algn="ctr">
                        <a:lnSpc>
                          <a:spcPct val="107000"/>
                        </a:lnSpc>
                        <a:spcAft>
                          <a:spcPts val="0"/>
                        </a:spcAft>
                      </a:pPr>
                      <a:r>
                        <a:rPr lang="en-GB" sz="1200">
                          <a:effectLst/>
                        </a:rPr>
                        <a:t>Difficulty sleeping with premature waking.</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Difficulty making decisions which can impact upon work.</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272484">
                <a:tc>
                  <a:txBody>
                    <a:bodyPr/>
                    <a:lstStyle/>
                    <a:p>
                      <a:pPr algn="ctr">
                        <a:lnSpc>
                          <a:spcPct val="107000"/>
                        </a:lnSpc>
                        <a:spcAft>
                          <a:spcPts val="0"/>
                        </a:spcAft>
                      </a:pPr>
                      <a:r>
                        <a:rPr lang="en-GB" sz="1200">
                          <a:effectLst/>
                        </a:rPr>
                        <a:t>Cutting or suicide attempts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Frequent experience of anger and sometimes extreme anger.</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408728">
                <a:tc>
                  <a:txBody>
                    <a:bodyPr/>
                    <a:lstStyle/>
                    <a:p>
                      <a:pPr algn="ctr">
                        <a:lnSpc>
                          <a:spcPct val="107000"/>
                        </a:lnSpc>
                        <a:spcAft>
                          <a:spcPts val="0"/>
                        </a:spcAft>
                      </a:pPr>
                      <a:r>
                        <a:rPr lang="en-GB" sz="1200">
                          <a:effectLst/>
                        </a:rPr>
                        <a:t>Appetite and eating may increase or decrease, leading to weight gain or loss.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Seeing a glass as half empty rather than half full.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272484">
                <a:tc>
                  <a:txBody>
                    <a:bodyPr/>
                    <a:lstStyle/>
                    <a:p>
                      <a:pPr algn="ctr">
                        <a:lnSpc>
                          <a:spcPct val="107000"/>
                        </a:lnSpc>
                        <a:spcAft>
                          <a:spcPts val="0"/>
                        </a:spcAft>
                      </a:pPr>
                      <a:r>
                        <a:rPr lang="en-GB" sz="1200">
                          <a:effectLst/>
                        </a:rPr>
                        <a:t>Bias towards recalling unhappy events.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a:effectLst/>
                        </a:rPr>
                        <a:t>Self-loathing</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r h="272484">
                <a:tc>
                  <a:txBody>
                    <a:bodyPr/>
                    <a:lstStyle/>
                    <a:p>
                      <a:pPr algn="ctr">
                        <a:lnSpc>
                          <a:spcPct val="107000"/>
                        </a:lnSpc>
                        <a:spcAft>
                          <a:spcPts val="0"/>
                        </a:spcAft>
                      </a:pPr>
                      <a:r>
                        <a:rPr lang="en-GB" sz="1200" dirty="0">
                          <a:effectLst/>
                        </a:rPr>
                        <a:t>Lowered mood extending beyond sadness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c>
                  <a:txBody>
                    <a:bodyPr/>
                    <a:lstStyle/>
                    <a:p>
                      <a:pPr algn="ctr">
                        <a:lnSpc>
                          <a:spcPct val="107000"/>
                        </a:lnSpc>
                        <a:spcAft>
                          <a:spcPts val="0"/>
                        </a:spcAft>
                      </a:pPr>
                      <a:r>
                        <a:rPr lang="en-GB" sz="1200" dirty="0">
                          <a:effectLst/>
                        </a:rPr>
                        <a:t>Displaying black and white thinking.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tc>
              </a:tr>
            </a:tbl>
          </a:graphicData>
        </a:graphic>
      </p:graphicFrame>
      <p:sp>
        <p:nvSpPr>
          <p:cNvPr id="5" name="Rectangle 4"/>
          <p:cNvSpPr/>
          <p:nvPr/>
        </p:nvSpPr>
        <p:spPr>
          <a:xfrm>
            <a:off x="9208546" y="1258645"/>
            <a:ext cx="731520" cy="66697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 name="Rectangle 5"/>
          <p:cNvSpPr/>
          <p:nvPr/>
        </p:nvSpPr>
        <p:spPr>
          <a:xfrm>
            <a:off x="9208546" y="2981662"/>
            <a:ext cx="731520" cy="66697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 name="Rectangle 6"/>
          <p:cNvSpPr/>
          <p:nvPr/>
        </p:nvSpPr>
        <p:spPr>
          <a:xfrm>
            <a:off x="9208546" y="4704679"/>
            <a:ext cx="731520" cy="66697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Rectangle 7"/>
          <p:cNvSpPr/>
          <p:nvPr/>
        </p:nvSpPr>
        <p:spPr>
          <a:xfrm>
            <a:off x="10049435" y="1258645"/>
            <a:ext cx="1859280" cy="66697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BEHAVIOURAL</a:t>
            </a:r>
            <a:endParaRPr lang="en-GB" dirty="0"/>
          </a:p>
        </p:txBody>
      </p:sp>
      <p:sp>
        <p:nvSpPr>
          <p:cNvPr id="9" name="Rectangle 8"/>
          <p:cNvSpPr/>
          <p:nvPr/>
        </p:nvSpPr>
        <p:spPr>
          <a:xfrm>
            <a:off x="10049435" y="2981662"/>
            <a:ext cx="1859280" cy="66697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EMOTIONAL</a:t>
            </a:r>
            <a:endParaRPr lang="en-GB" dirty="0"/>
          </a:p>
        </p:txBody>
      </p:sp>
      <p:sp>
        <p:nvSpPr>
          <p:cNvPr id="10" name="Rectangle 9"/>
          <p:cNvSpPr/>
          <p:nvPr/>
        </p:nvSpPr>
        <p:spPr>
          <a:xfrm>
            <a:off x="10049435" y="4704679"/>
            <a:ext cx="1859280" cy="66697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COGNITIVE</a:t>
            </a:r>
            <a:endParaRPr lang="en-GB" dirty="0"/>
          </a:p>
        </p:txBody>
      </p:sp>
      <p:sp>
        <p:nvSpPr>
          <p:cNvPr id="11" name="Rectangle 10"/>
          <p:cNvSpPr/>
          <p:nvPr/>
        </p:nvSpPr>
        <p:spPr>
          <a:xfrm>
            <a:off x="1" y="0"/>
            <a:ext cx="1219199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Characteristics of depression</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2" name="Picture 11" descr="http://ih0.redbubble.net/image.124557469.0596/sticker,220x200-pad,220x200,ffffff.u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08546" y="5780367"/>
            <a:ext cx="885825" cy="805180"/>
          </a:xfrm>
          <a:prstGeom prst="rect">
            <a:avLst/>
          </a:prstGeom>
          <a:noFill/>
          <a:ln>
            <a:noFill/>
          </a:ln>
        </p:spPr>
      </p:pic>
      <p:pic>
        <p:nvPicPr>
          <p:cNvPr id="13" name="Picture 12" descr="http://ih0.redbubble.net/image.124557469.0596/sticker,220x200-pad,220x200,ffffff.u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38186" y="5780367"/>
            <a:ext cx="885825" cy="805180"/>
          </a:xfrm>
          <a:prstGeom prst="rect">
            <a:avLst/>
          </a:prstGeom>
          <a:noFill/>
          <a:ln>
            <a:noFill/>
          </a:ln>
        </p:spPr>
      </p:pic>
      <p:pic>
        <p:nvPicPr>
          <p:cNvPr id="14" name="Picture 13" descr="http://ih0.redbubble.net/image.124557469.0596/sticker,220x200-pad,220x200,ffffff.u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67826" y="5780367"/>
            <a:ext cx="885825" cy="805180"/>
          </a:xfrm>
          <a:prstGeom prst="rect">
            <a:avLst/>
          </a:prstGeom>
          <a:noFill/>
          <a:ln>
            <a:noFill/>
          </a:ln>
        </p:spPr>
      </p:pic>
    </p:spTree>
    <p:extLst>
      <p:ext uri="{BB962C8B-B14F-4D97-AF65-F5344CB8AC3E}">
        <p14:creationId xmlns:p14="http://schemas.microsoft.com/office/powerpoint/2010/main" val="4084607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88"/>
            <a:ext cx="1219199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Cognitive explanations for depression</a:t>
            </a:r>
            <a:endPar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602427" y="1633369"/>
            <a:ext cx="5325036" cy="513319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6" name="Rectangle 5"/>
          <p:cNvSpPr/>
          <p:nvPr/>
        </p:nvSpPr>
        <p:spPr>
          <a:xfrm>
            <a:off x="602427" y="1054248"/>
            <a:ext cx="5325036" cy="579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BECK</a:t>
            </a:r>
            <a:endParaRPr lang="en-GB" dirty="0"/>
          </a:p>
        </p:txBody>
      </p:sp>
      <p:sp>
        <p:nvSpPr>
          <p:cNvPr id="7" name="Rectangle 6"/>
          <p:cNvSpPr/>
          <p:nvPr/>
        </p:nvSpPr>
        <p:spPr>
          <a:xfrm>
            <a:off x="6230470" y="1633369"/>
            <a:ext cx="5325036" cy="5133190"/>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8" name="Rectangle 7"/>
          <p:cNvSpPr/>
          <p:nvPr/>
        </p:nvSpPr>
        <p:spPr>
          <a:xfrm>
            <a:off x="6230470" y="1054248"/>
            <a:ext cx="5325036" cy="579120"/>
          </a:xfrm>
          <a:prstGeom prst="rect">
            <a:avLst/>
          </a:prstGeom>
          <a:solidFill>
            <a:srgbClr val="FF6600"/>
          </a:solidFill>
          <a:ln>
            <a:solidFill>
              <a:srgbClr val="FF66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smtClean="0"/>
              <a:t>ELLIS</a:t>
            </a:r>
            <a:endParaRPr lang="en-GB" dirty="0"/>
          </a:p>
        </p:txBody>
      </p:sp>
    </p:spTree>
    <p:extLst>
      <p:ext uri="{BB962C8B-B14F-4D97-AF65-F5344CB8AC3E}">
        <p14:creationId xmlns:p14="http://schemas.microsoft.com/office/powerpoint/2010/main" val="1440996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3" name="Rectangle 22"/>
          <p:cNvSpPr/>
          <p:nvPr/>
        </p:nvSpPr>
        <p:spPr>
          <a:xfrm>
            <a:off x="1824593" y="-4737"/>
            <a:ext cx="8647752"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Evaluating cognitive explanations for depression</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834677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58517" y="2872292"/>
            <a:ext cx="2860309" cy="12263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POINT</a:t>
            </a:r>
          </a:p>
          <a:p>
            <a:endParaRPr lang="en-GB" sz="1200" dirty="0"/>
          </a:p>
          <a:p>
            <a:endParaRPr lang="en-GB" sz="1200" dirty="0" smtClean="0"/>
          </a:p>
          <a:p>
            <a:endParaRPr lang="en-GB" sz="1200" dirty="0"/>
          </a:p>
          <a:p>
            <a:endParaRPr lang="en-GB" sz="1200" dirty="0" smtClean="0"/>
          </a:p>
          <a:p>
            <a:endParaRPr lang="en-GB" sz="1200" dirty="0"/>
          </a:p>
        </p:txBody>
      </p:sp>
      <p:sp>
        <p:nvSpPr>
          <p:cNvPr id="11" name="Rectangle 10"/>
          <p:cNvSpPr/>
          <p:nvPr/>
        </p:nvSpPr>
        <p:spPr>
          <a:xfrm>
            <a:off x="3141008" y="2872292"/>
            <a:ext cx="2871400" cy="12263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EXPAND</a:t>
            </a:r>
          </a:p>
          <a:p>
            <a:endParaRPr lang="en-GB" sz="1200" dirty="0"/>
          </a:p>
          <a:p>
            <a:endParaRPr lang="en-GB" sz="1200" dirty="0" smtClean="0"/>
          </a:p>
          <a:p>
            <a:endParaRPr lang="en-GB" sz="1200" dirty="0"/>
          </a:p>
          <a:p>
            <a:endParaRPr lang="en-GB" sz="1200" dirty="0" smtClean="0"/>
          </a:p>
          <a:p>
            <a:endParaRPr lang="en-GB" sz="1200" dirty="0"/>
          </a:p>
        </p:txBody>
      </p:sp>
      <p:sp>
        <p:nvSpPr>
          <p:cNvPr id="12" name="Rectangle 11"/>
          <p:cNvSpPr/>
          <p:nvPr/>
        </p:nvSpPr>
        <p:spPr>
          <a:xfrm>
            <a:off x="6034590" y="2872292"/>
            <a:ext cx="2871400" cy="12263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EVIDENCE</a:t>
            </a:r>
          </a:p>
          <a:p>
            <a:endParaRPr lang="en-GB" sz="1200" dirty="0"/>
          </a:p>
          <a:p>
            <a:endParaRPr lang="en-GB" sz="1200" dirty="0" smtClean="0"/>
          </a:p>
          <a:p>
            <a:endParaRPr lang="en-GB" sz="1200" dirty="0"/>
          </a:p>
          <a:p>
            <a:endParaRPr lang="en-GB" sz="1200" dirty="0" smtClean="0"/>
          </a:p>
          <a:p>
            <a:endParaRPr lang="en-GB" sz="1200" dirty="0"/>
          </a:p>
        </p:txBody>
      </p:sp>
      <p:sp>
        <p:nvSpPr>
          <p:cNvPr id="13" name="Rectangle 12"/>
          <p:cNvSpPr/>
          <p:nvPr/>
        </p:nvSpPr>
        <p:spPr>
          <a:xfrm>
            <a:off x="8928172" y="2872292"/>
            <a:ext cx="2969786" cy="12263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LINK</a:t>
            </a:r>
          </a:p>
          <a:p>
            <a:endParaRPr lang="en-GB" sz="1200" dirty="0"/>
          </a:p>
          <a:p>
            <a:endParaRPr lang="en-GB" sz="1200" dirty="0" smtClean="0"/>
          </a:p>
          <a:p>
            <a:endParaRPr lang="en-GB" sz="1200" dirty="0"/>
          </a:p>
          <a:p>
            <a:endParaRPr lang="en-GB" sz="1200" dirty="0" smtClean="0"/>
          </a:p>
          <a:p>
            <a:endParaRPr lang="en-GB" sz="1200" dirty="0"/>
          </a:p>
        </p:txBody>
      </p:sp>
      <p:sp>
        <p:nvSpPr>
          <p:cNvPr id="22" name="Rectangle 21"/>
          <p:cNvSpPr/>
          <p:nvPr/>
        </p:nvSpPr>
        <p:spPr>
          <a:xfrm>
            <a:off x="258517" y="5475642"/>
            <a:ext cx="2860309" cy="1226372"/>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POINT</a:t>
            </a:r>
          </a:p>
          <a:p>
            <a:endParaRPr lang="en-GB" sz="1200" dirty="0"/>
          </a:p>
          <a:p>
            <a:endParaRPr lang="en-GB" sz="1200" dirty="0" smtClean="0"/>
          </a:p>
          <a:p>
            <a:endParaRPr lang="en-GB" sz="1200" dirty="0"/>
          </a:p>
          <a:p>
            <a:endParaRPr lang="en-GB" sz="1200" dirty="0" smtClean="0"/>
          </a:p>
          <a:p>
            <a:endParaRPr lang="en-GB" sz="1200" dirty="0"/>
          </a:p>
        </p:txBody>
      </p:sp>
      <p:sp>
        <p:nvSpPr>
          <p:cNvPr id="23" name="Rectangle 22"/>
          <p:cNvSpPr/>
          <p:nvPr/>
        </p:nvSpPr>
        <p:spPr>
          <a:xfrm>
            <a:off x="3141008" y="5475642"/>
            <a:ext cx="2871400" cy="1226372"/>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EXPAND</a:t>
            </a:r>
          </a:p>
          <a:p>
            <a:endParaRPr lang="en-GB" sz="1200" dirty="0"/>
          </a:p>
          <a:p>
            <a:endParaRPr lang="en-GB" sz="1200" dirty="0" smtClean="0"/>
          </a:p>
          <a:p>
            <a:endParaRPr lang="en-GB" sz="1200" dirty="0"/>
          </a:p>
          <a:p>
            <a:endParaRPr lang="en-GB" sz="1200" dirty="0" smtClean="0"/>
          </a:p>
          <a:p>
            <a:endParaRPr lang="en-GB" sz="1200" dirty="0"/>
          </a:p>
        </p:txBody>
      </p:sp>
      <p:sp>
        <p:nvSpPr>
          <p:cNvPr id="24" name="Rectangle 23"/>
          <p:cNvSpPr/>
          <p:nvPr/>
        </p:nvSpPr>
        <p:spPr>
          <a:xfrm>
            <a:off x="6034590" y="5475642"/>
            <a:ext cx="2871400" cy="1226372"/>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EVIDENCE</a:t>
            </a:r>
          </a:p>
          <a:p>
            <a:endParaRPr lang="en-GB" sz="1200" dirty="0"/>
          </a:p>
          <a:p>
            <a:endParaRPr lang="en-GB" sz="1200" dirty="0" smtClean="0"/>
          </a:p>
          <a:p>
            <a:endParaRPr lang="en-GB" sz="1200" dirty="0"/>
          </a:p>
          <a:p>
            <a:endParaRPr lang="en-GB" sz="1200" dirty="0" smtClean="0"/>
          </a:p>
          <a:p>
            <a:endParaRPr lang="en-GB" sz="1200" dirty="0"/>
          </a:p>
        </p:txBody>
      </p:sp>
      <p:sp>
        <p:nvSpPr>
          <p:cNvPr id="25" name="Rectangle 24"/>
          <p:cNvSpPr/>
          <p:nvPr/>
        </p:nvSpPr>
        <p:spPr>
          <a:xfrm>
            <a:off x="8928172" y="5475642"/>
            <a:ext cx="2969786" cy="1226372"/>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r>
              <a:rPr lang="en-GB" sz="1200" dirty="0" smtClean="0"/>
              <a:t>LINK</a:t>
            </a:r>
          </a:p>
          <a:p>
            <a:endParaRPr lang="en-GB" sz="1200" dirty="0"/>
          </a:p>
          <a:p>
            <a:endParaRPr lang="en-GB" sz="1200" dirty="0" smtClean="0"/>
          </a:p>
          <a:p>
            <a:endParaRPr lang="en-GB" sz="1200" dirty="0"/>
          </a:p>
          <a:p>
            <a:endParaRPr lang="en-GB" sz="1200" dirty="0" smtClean="0"/>
          </a:p>
          <a:p>
            <a:endParaRPr lang="en-GB" sz="1200" dirty="0"/>
          </a:p>
        </p:txBody>
      </p:sp>
      <p:sp>
        <p:nvSpPr>
          <p:cNvPr id="26" name="Rectangle 25"/>
          <p:cNvSpPr/>
          <p:nvPr/>
        </p:nvSpPr>
        <p:spPr>
          <a:xfrm>
            <a:off x="258517" y="4173007"/>
            <a:ext cx="2860309" cy="12263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200" dirty="0" smtClean="0"/>
              <a:t>POINT</a:t>
            </a:r>
          </a:p>
          <a:p>
            <a:endParaRPr lang="en-GB" sz="1200" dirty="0"/>
          </a:p>
          <a:p>
            <a:endParaRPr lang="en-GB" sz="1200" dirty="0" smtClean="0"/>
          </a:p>
          <a:p>
            <a:endParaRPr lang="en-GB" sz="1200" dirty="0"/>
          </a:p>
          <a:p>
            <a:endParaRPr lang="en-GB" sz="1200" dirty="0" smtClean="0"/>
          </a:p>
          <a:p>
            <a:endParaRPr lang="en-GB" sz="1200" dirty="0" smtClean="0"/>
          </a:p>
        </p:txBody>
      </p:sp>
      <p:sp>
        <p:nvSpPr>
          <p:cNvPr id="27" name="Rectangle 26"/>
          <p:cNvSpPr/>
          <p:nvPr/>
        </p:nvSpPr>
        <p:spPr>
          <a:xfrm>
            <a:off x="3141008" y="4173007"/>
            <a:ext cx="2871400" cy="12263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200" dirty="0" smtClean="0"/>
              <a:t>EXPAND</a:t>
            </a:r>
          </a:p>
          <a:p>
            <a:endParaRPr lang="en-GB" sz="1200" dirty="0"/>
          </a:p>
          <a:p>
            <a:endParaRPr lang="en-GB" sz="1200" dirty="0" smtClean="0"/>
          </a:p>
          <a:p>
            <a:endParaRPr lang="en-GB" sz="1200" dirty="0"/>
          </a:p>
          <a:p>
            <a:endParaRPr lang="en-GB" sz="1200" dirty="0" smtClean="0"/>
          </a:p>
          <a:p>
            <a:endParaRPr lang="en-GB" sz="1200" dirty="0"/>
          </a:p>
        </p:txBody>
      </p:sp>
      <p:sp>
        <p:nvSpPr>
          <p:cNvPr id="28" name="Rectangle 27"/>
          <p:cNvSpPr/>
          <p:nvPr/>
        </p:nvSpPr>
        <p:spPr>
          <a:xfrm>
            <a:off x="6034590" y="4173007"/>
            <a:ext cx="2871400" cy="12263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200" dirty="0" smtClean="0"/>
              <a:t>EVIDENCE</a:t>
            </a:r>
          </a:p>
          <a:p>
            <a:endParaRPr lang="en-GB" sz="1200" dirty="0"/>
          </a:p>
          <a:p>
            <a:endParaRPr lang="en-GB" sz="1200" dirty="0" smtClean="0"/>
          </a:p>
          <a:p>
            <a:endParaRPr lang="en-GB" sz="1200" dirty="0"/>
          </a:p>
          <a:p>
            <a:endParaRPr lang="en-GB" sz="1200" dirty="0" smtClean="0"/>
          </a:p>
          <a:p>
            <a:endParaRPr lang="en-GB" sz="1200" dirty="0"/>
          </a:p>
        </p:txBody>
      </p:sp>
      <p:sp>
        <p:nvSpPr>
          <p:cNvPr id="29" name="Rectangle 28"/>
          <p:cNvSpPr/>
          <p:nvPr/>
        </p:nvSpPr>
        <p:spPr>
          <a:xfrm>
            <a:off x="8928172" y="4173007"/>
            <a:ext cx="2969786" cy="12263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200" dirty="0" smtClean="0"/>
              <a:t>LINK</a:t>
            </a:r>
          </a:p>
          <a:p>
            <a:endParaRPr lang="en-GB" sz="1200" dirty="0"/>
          </a:p>
          <a:p>
            <a:endParaRPr lang="en-GB" sz="1200" dirty="0" smtClean="0"/>
          </a:p>
          <a:p>
            <a:endParaRPr lang="en-GB" sz="1200" dirty="0"/>
          </a:p>
          <a:p>
            <a:endParaRPr lang="en-GB" sz="1200" dirty="0" smtClean="0"/>
          </a:p>
          <a:p>
            <a:endParaRPr lang="en-GB" sz="1200" dirty="0"/>
          </a:p>
        </p:txBody>
      </p:sp>
      <p:sp>
        <p:nvSpPr>
          <p:cNvPr id="30" name="Rectangle 29"/>
          <p:cNvSpPr/>
          <p:nvPr/>
        </p:nvSpPr>
        <p:spPr>
          <a:xfrm>
            <a:off x="258517" y="764704"/>
            <a:ext cx="11639441" cy="203228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200" dirty="0" smtClean="0"/>
              <a:t>DESCRIPTION</a:t>
            </a:r>
          </a:p>
          <a:p>
            <a:pPr algn="ctr"/>
            <a:endParaRPr lang="en-GB" sz="1200" dirty="0"/>
          </a:p>
          <a:p>
            <a:pPr algn="ctr"/>
            <a:endParaRPr lang="en-GB" sz="1200" dirty="0" smtClean="0"/>
          </a:p>
          <a:p>
            <a:pPr algn="ctr"/>
            <a:endParaRPr lang="en-GB" sz="1200" dirty="0" smtClean="0"/>
          </a:p>
          <a:p>
            <a:pPr algn="ctr"/>
            <a:endParaRPr lang="en-GB" sz="1200" dirty="0"/>
          </a:p>
          <a:p>
            <a:pPr algn="ctr"/>
            <a:endParaRPr lang="en-GB" sz="1200" dirty="0" smtClean="0"/>
          </a:p>
          <a:p>
            <a:pPr algn="ctr"/>
            <a:endParaRPr lang="en-GB" sz="1200" dirty="0"/>
          </a:p>
          <a:p>
            <a:pPr algn="ctr"/>
            <a:endParaRPr lang="en-GB" sz="1200" dirty="0" smtClean="0"/>
          </a:p>
          <a:p>
            <a:pPr algn="ctr"/>
            <a:endParaRPr lang="en-GB" sz="1200" dirty="0"/>
          </a:p>
          <a:p>
            <a:pPr algn="ctr"/>
            <a:endParaRPr lang="en-GB" sz="1200" dirty="0"/>
          </a:p>
        </p:txBody>
      </p:sp>
      <p:sp>
        <p:nvSpPr>
          <p:cNvPr id="17" name="Rectangle 16"/>
          <p:cNvSpPr/>
          <p:nvPr/>
        </p:nvSpPr>
        <p:spPr>
          <a:xfrm>
            <a:off x="0" y="-1688"/>
            <a:ext cx="1219199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Cognitive treatments for depression: CBT</a:t>
            </a:r>
            <a:endParaRPr lang="en-GB"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3498465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668" y="1005841"/>
            <a:ext cx="7003228" cy="5604733"/>
          </a:xfrm>
        </p:spPr>
        <p:txBody>
          <a:bodyPr>
            <a:normAutofit fontScale="40000" lnSpcReduction="20000"/>
          </a:bodyPr>
          <a:lstStyle/>
          <a:p>
            <a:r>
              <a:rPr lang="en-GB" dirty="0"/>
              <a:t>Cognitive Behavioural Therapy (CBT) is the most common psychological treatment for Depression. The rationale behind the therapy is to try and encourage sufferers to modify/replace their existing irrational beliefs with more pragmatic and logical ones as a means to decrease the negative emotional symptoms associated with depression.  For Beck this means identifying automatic thoughts that lead to the negative cognitive triad challenging these beliefs with evidence. Patients are set homework to record positive events in their day to day lives to test their irrational beliefs and replace them with more adaptive ones. </a:t>
            </a:r>
          </a:p>
          <a:p>
            <a:r>
              <a:rPr lang="en-GB" dirty="0"/>
              <a:t>Albert Ellis developed a specific technique called Rational Emotive Behavioural Therapy, (REBT) as an extension of his previous work understanding the origins of depression; the ABC model.  Similar to Becks technique therapists would help the patients identify and challenge their irrational beliefs. The therapist would use Logical </a:t>
            </a:r>
            <a:r>
              <a:rPr lang="en-GB" b="1" dirty="0"/>
              <a:t>D</a:t>
            </a:r>
            <a:r>
              <a:rPr lang="en-GB" dirty="0"/>
              <a:t>isputing (Does this way of thinking make sense?), Empirical </a:t>
            </a:r>
            <a:r>
              <a:rPr lang="en-GB" b="1" dirty="0"/>
              <a:t>D</a:t>
            </a:r>
            <a:r>
              <a:rPr lang="en-GB" dirty="0"/>
              <a:t>isputing (Where is the proof that this belief is accurate?) and Pragmatic </a:t>
            </a:r>
            <a:r>
              <a:rPr lang="en-GB" b="1" dirty="0"/>
              <a:t>D</a:t>
            </a:r>
            <a:r>
              <a:rPr lang="en-GB" dirty="0"/>
              <a:t>isputing (How is this belief helpful?) vigorously challenging these maladaptive thoughts to promote a more rational and </a:t>
            </a:r>
            <a:r>
              <a:rPr lang="en-GB" b="1" dirty="0"/>
              <a:t>E</a:t>
            </a:r>
            <a:r>
              <a:rPr lang="en-GB" dirty="0"/>
              <a:t>ffective way of thinking. Furthermore as in the name CBT does not only involve cognitive aspects but also behavioural. As a consequence therapist would encourage patients to engage in activities they previously found pleasurable, known as behavioural activation. When the patient notices they feel better engaging with the world this will also provide more empirical evidence for how irrational their beliefs truly are. </a:t>
            </a:r>
          </a:p>
          <a:p>
            <a:r>
              <a:rPr lang="en-GB" dirty="0"/>
              <a:t>A considerable strength of this technique is that it has been found to be just as effective in treating depression as medications such as SSRI’s. March when comparing the two therapies using 327 adolescents, 81% of the CBT group showed significant improvement and 81% of the drug group had also improved. Moreover the best outcomes were for those patients who had a combined treatment regime of both drugs and CBT at 86%. CBT is also a relatively quick treatment as far as talking therapies go and as a consequence is supported by the NHS, making it readily available to sufferers.</a:t>
            </a:r>
          </a:p>
          <a:p>
            <a:r>
              <a:rPr lang="en-GB" dirty="0"/>
              <a:t>Another benefit to the therapy is that it allows patients to help themselves, as once the patient learns their triggers and understand their moods may be down to irrational and illogical thinking patterns, they can then apply these skills if they relapse. This means that clients can pre-empt a depressive episode and put the strategies learnt into practise before they become severely depressed. </a:t>
            </a:r>
          </a:p>
          <a:p>
            <a:r>
              <a:rPr lang="en-GB" dirty="0"/>
              <a:t>However there are also some limitations to the use of the therapy in treating depression. For example CBT may not be appropriate for people who have high stress levels in response to genuinely difficult life circumstances (depressive realism). If an individual really has a challenging life caused by external/environmental factors, simply trying to change the way the individual thinks is not going to make all their problems go away. </a:t>
            </a:r>
          </a:p>
          <a:p>
            <a:r>
              <a:rPr lang="en-GB" dirty="0"/>
              <a:t>Moreover </a:t>
            </a:r>
            <a:r>
              <a:rPr lang="en-US" dirty="0"/>
              <a:t>research has shown that there is little difference between CBT and other forms of psychotherapy</a:t>
            </a:r>
            <a:r>
              <a:rPr lang="en-GB" dirty="0"/>
              <a:t>. </a:t>
            </a:r>
            <a:r>
              <a:rPr lang="en-US" dirty="0"/>
              <a:t>It may be the quality of the therapist-patient relationship that makes the difference to the success of the treatment rather than the treatment itself</a:t>
            </a:r>
            <a:r>
              <a:rPr lang="en-GB" dirty="0"/>
              <a:t>. </a:t>
            </a:r>
            <a:r>
              <a:rPr lang="en-US" dirty="0"/>
              <a:t>Simply having the opportunity to talk to someone who will listen could be what matters most; which means that many patients that benefit from CBT may really be demonstrating the placebo effect. </a:t>
            </a:r>
            <a:endParaRPr lang="en-GB" dirty="0"/>
          </a:p>
          <a:p>
            <a:r>
              <a:rPr lang="en-US" dirty="0"/>
              <a:t>In addition in some cases depression may be so severe that patients cannot motivate themselves to engage in the therapy. In these cases, it is possible to treat the patient with antidepressants and then CBT can commence at a later date</a:t>
            </a:r>
            <a:r>
              <a:rPr lang="en-GB" dirty="0"/>
              <a:t>. </a:t>
            </a:r>
            <a:r>
              <a:rPr lang="en-US" dirty="0"/>
              <a:t>This is therefore a limitation as it means that CBT cannot be used as the sole treatment in all cases, and it also means that success in the therapy is dependent upon the motivation of the patient to engage in the homework and techniques prescribed. As a consequence the current treatment rationale for depression generally required both pharmacological treatment to deal with the symptoms and psychological treatments such as CBT to deal with the underlying cause.</a:t>
            </a:r>
            <a:endParaRPr lang="en-GB" dirty="0"/>
          </a:p>
        </p:txBody>
      </p:sp>
      <p:sp>
        <p:nvSpPr>
          <p:cNvPr id="4" name="Rectangle 3"/>
          <p:cNvSpPr/>
          <p:nvPr/>
        </p:nvSpPr>
        <p:spPr>
          <a:xfrm>
            <a:off x="1" y="90321"/>
            <a:ext cx="12191999"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Cognitive treatments for depression peer assessment</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ounded Rectangle 4"/>
          <p:cNvSpPr/>
          <p:nvPr/>
        </p:nvSpPr>
        <p:spPr>
          <a:xfrm>
            <a:off x="7498080" y="1075766"/>
            <a:ext cx="4238513" cy="546488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en-GB" dirty="0" smtClean="0"/>
              <a:t>SCORE:</a:t>
            </a:r>
          </a:p>
          <a:p>
            <a:endParaRPr lang="en-GB" dirty="0" smtClean="0"/>
          </a:p>
          <a:p>
            <a:r>
              <a:rPr lang="en-GB" dirty="0" smtClean="0"/>
              <a:t>STRENGTHS:</a:t>
            </a:r>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r>
              <a:rPr lang="en-GB" dirty="0" smtClean="0"/>
              <a:t>TARGETS:</a:t>
            </a:r>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34253944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15153" y="707887"/>
            <a:ext cx="5815405" cy="5922085"/>
          </a:xfrm>
        </p:spPr>
        <p:txBody>
          <a:bodyPr>
            <a:normAutofit fontScale="55000" lnSpcReduction="20000"/>
          </a:bodyPr>
          <a:lstStyle/>
          <a:p>
            <a:pPr marL="0" indent="0">
              <a:buNone/>
            </a:pPr>
            <a:r>
              <a:rPr lang="en-GB" dirty="0" smtClean="0"/>
              <a:t>The </a:t>
            </a:r>
            <a:r>
              <a:rPr lang="en-GB" dirty="0"/>
              <a:t>psychologist who proposed that depression is caused by cognitive </a:t>
            </a:r>
            <a:r>
              <a:rPr lang="en-GB" dirty="0" smtClean="0"/>
              <a:t>vulnerability</a:t>
            </a:r>
          </a:p>
          <a:p>
            <a:pPr marL="0" indent="0">
              <a:buNone/>
            </a:pPr>
            <a:endParaRPr lang="en-GB" dirty="0" smtClean="0"/>
          </a:p>
          <a:p>
            <a:pPr marL="0" indent="0">
              <a:buNone/>
            </a:pPr>
            <a:r>
              <a:rPr lang="en-GB" dirty="0" smtClean="0"/>
              <a:t>The type of information processing that Beck referred to within his theory that suggests that we attend to the negative aspects of a situation.</a:t>
            </a:r>
          </a:p>
          <a:p>
            <a:pPr marL="0" indent="0">
              <a:buNone/>
            </a:pPr>
            <a:endParaRPr lang="en-GB" dirty="0" smtClean="0"/>
          </a:p>
          <a:p>
            <a:pPr marL="0" indent="0">
              <a:buNone/>
            </a:pPr>
            <a:r>
              <a:rPr lang="en-GB" dirty="0" smtClean="0"/>
              <a:t>A package </a:t>
            </a:r>
            <a:r>
              <a:rPr lang="en-GB" dirty="0"/>
              <a:t>of information that we hold about ourselves. According to Beck, this is negative for those suffering from depression</a:t>
            </a:r>
            <a:r>
              <a:rPr lang="en-GB" dirty="0" smtClean="0"/>
              <a:t>.</a:t>
            </a:r>
          </a:p>
          <a:p>
            <a:pPr marL="0" indent="0">
              <a:buNone/>
            </a:pPr>
            <a:endParaRPr lang="en-GB" dirty="0"/>
          </a:p>
          <a:p>
            <a:pPr marL="0" indent="0">
              <a:buNone/>
            </a:pPr>
            <a:r>
              <a:rPr lang="en-GB" dirty="0" smtClean="0"/>
              <a:t>The </a:t>
            </a:r>
            <a:r>
              <a:rPr lang="en-GB" dirty="0"/>
              <a:t>name given to the three kinds of negative thinking that contribute to depression within Beck’s theory</a:t>
            </a:r>
            <a:r>
              <a:rPr lang="en-GB" dirty="0" smtClean="0"/>
              <a:t>.</a:t>
            </a:r>
          </a:p>
          <a:p>
            <a:pPr marL="0" indent="0">
              <a:buNone/>
            </a:pPr>
            <a:endParaRPr lang="en-GB" dirty="0"/>
          </a:p>
          <a:p>
            <a:pPr marL="0" indent="0">
              <a:buNone/>
            </a:pPr>
            <a:r>
              <a:rPr lang="en-GB" dirty="0" smtClean="0"/>
              <a:t>The </a:t>
            </a:r>
            <a:r>
              <a:rPr lang="en-GB" dirty="0"/>
              <a:t>name given to Ellis’s model</a:t>
            </a:r>
            <a:r>
              <a:rPr lang="en-GB" dirty="0" smtClean="0"/>
              <a:t>.</a:t>
            </a:r>
          </a:p>
          <a:p>
            <a:pPr marL="0" indent="0">
              <a:buNone/>
            </a:pPr>
            <a:endParaRPr lang="en-GB" dirty="0"/>
          </a:p>
          <a:p>
            <a:pPr marL="0" indent="0">
              <a:buNone/>
            </a:pPr>
            <a:r>
              <a:rPr lang="en-GB" dirty="0" smtClean="0"/>
              <a:t>The </a:t>
            </a:r>
            <a:r>
              <a:rPr lang="en-GB" dirty="0"/>
              <a:t>type of thoughts that Ellis said would interfere with us being happy and free of pain</a:t>
            </a:r>
            <a:r>
              <a:rPr lang="en-GB" dirty="0" smtClean="0"/>
              <a:t>.</a:t>
            </a:r>
          </a:p>
          <a:p>
            <a:pPr marL="0" indent="0">
              <a:buNone/>
            </a:pPr>
            <a:endParaRPr lang="en-GB" dirty="0"/>
          </a:p>
          <a:p>
            <a:pPr marL="0" indent="0">
              <a:buNone/>
            </a:pPr>
            <a:r>
              <a:rPr lang="en-GB" dirty="0" smtClean="0"/>
              <a:t>The </a:t>
            </a:r>
            <a:r>
              <a:rPr lang="en-GB" dirty="0"/>
              <a:t>type of event that triggers irrational beliefs within Ellis’s ABC model</a:t>
            </a:r>
            <a:r>
              <a:rPr lang="en-GB" dirty="0" smtClean="0"/>
              <a:t>.</a:t>
            </a:r>
          </a:p>
          <a:p>
            <a:pPr marL="0" indent="0">
              <a:buNone/>
            </a:pPr>
            <a:endParaRPr lang="en-GB" dirty="0"/>
          </a:p>
          <a:p>
            <a:pPr marL="0" indent="0">
              <a:buNone/>
            </a:pPr>
            <a:r>
              <a:rPr lang="en-GB" dirty="0" smtClean="0"/>
              <a:t>The </a:t>
            </a:r>
            <a:r>
              <a:rPr lang="en-GB" dirty="0"/>
              <a:t>second component of Ellis’s theory</a:t>
            </a:r>
            <a:r>
              <a:rPr lang="en-GB" dirty="0" smtClean="0"/>
              <a:t>.</a:t>
            </a:r>
          </a:p>
          <a:p>
            <a:pPr marL="0" indent="0">
              <a:buNone/>
            </a:pPr>
            <a:endParaRPr lang="en-GB" dirty="0"/>
          </a:p>
          <a:p>
            <a:pPr marL="0" indent="0">
              <a:buNone/>
            </a:pPr>
            <a:r>
              <a:rPr lang="en-GB" dirty="0" smtClean="0"/>
              <a:t>The </a:t>
            </a:r>
            <a:r>
              <a:rPr lang="en-GB" dirty="0"/>
              <a:t>belief that we must always succeed or achieve perfection</a:t>
            </a:r>
            <a:r>
              <a:rPr lang="en-GB" dirty="0" smtClean="0"/>
              <a:t>.</a:t>
            </a:r>
          </a:p>
          <a:p>
            <a:pPr marL="0" indent="0">
              <a:buNone/>
            </a:pPr>
            <a:endParaRPr lang="en-GB" dirty="0"/>
          </a:p>
        </p:txBody>
      </p:sp>
      <p:sp>
        <p:nvSpPr>
          <p:cNvPr id="5" name="Content Placeholder 4"/>
          <p:cNvSpPr>
            <a:spLocks noGrp="1"/>
          </p:cNvSpPr>
          <p:nvPr>
            <p:ph sz="half" idx="2"/>
          </p:nvPr>
        </p:nvSpPr>
        <p:spPr>
          <a:xfrm>
            <a:off x="6106758" y="707886"/>
            <a:ext cx="5815405" cy="5922085"/>
          </a:xfrm>
        </p:spPr>
        <p:txBody>
          <a:bodyPr>
            <a:normAutofit fontScale="55000" lnSpcReduction="20000"/>
          </a:bodyPr>
          <a:lstStyle/>
          <a:p>
            <a:pPr marL="0" indent="0">
              <a:buNone/>
            </a:pPr>
            <a:r>
              <a:rPr lang="en-GB" dirty="0"/>
              <a:t>The belief that life is always meant to be fair</a:t>
            </a:r>
            <a:r>
              <a:rPr lang="en-GB" dirty="0" smtClean="0"/>
              <a:t>.</a:t>
            </a:r>
          </a:p>
          <a:p>
            <a:pPr marL="0" indent="0">
              <a:buNone/>
            </a:pPr>
            <a:endParaRPr lang="en-GB" dirty="0"/>
          </a:p>
          <a:p>
            <a:pPr marL="0" indent="0">
              <a:buNone/>
            </a:pPr>
            <a:r>
              <a:rPr lang="en-GB" dirty="0"/>
              <a:t>The final component of Ellis’s theory</a:t>
            </a:r>
            <a:r>
              <a:rPr lang="en-GB" dirty="0" smtClean="0"/>
              <a:t>.</a:t>
            </a:r>
          </a:p>
          <a:p>
            <a:pPr marL="0" indent="0">
              <a:buNone/>
            </a:pPr>
            <a:endParaRPr lang="en-GB" dirty="0"/>
          </a:p>
          <a:p>
            <a:pPr marL="0" indent="0">
              <a:buNone/>
            </a:pPr>
            <a:r>
              <a:rPr lang="en-GB" dirty="0"/>
              <a:t>A syndrome in which depressed patients suffer the delusion that they are zombies that Beck’s theory cannot adequately explain</a:t>
            </a:r>
            <a:r>
              <a:rPr lang="en-GB" dirty="0" smtClean="0"/>
              <a:t>.</a:t>
            </a:r>
          </a:p>
          <a:p>
            <a:pPr marL="0" indent="0">
              <a:buNone/>
            </a:pPr>
            <a:endParaRPr lang="en-GB" dirty="0"/>
          </a:p>
          <a:p>
            <a:pPr marL="0" indent="0">
              <a:buNone/>
            </a:pPr>
            <a:r>
              <a:rPr lang="en-GB" dirty="0"/>
              <a:t>A type of depression that follows an activating event</a:t>
            </a:r>
            <a:r>
              <a:rPr lang="en-GB" dirty="0" smtClean="0"/>
              <a:t>.</a:t>
            </a:r>
          </a:p>
          <a:p>
            <a:pPr marL="0" indent="0">
              <a:buNone/>
            </a:pPr>
            <a:endParaRPr lang="en-GB" dirty="0"/>
          </a:p>
          <a:p>
            <a:pPr marL="0" indent="0">
              <a:buNone/>
            </a:pPr>
            <a:r>
              <a:rPr lang="en-GB" dirty="0"/>
              <a:t>The name of Beck’s cognitive therapy</a:t>
            </a:r>
            <a:r>
              <a:rPr lang="en-GB" dirty="0" smtClean="0"/>
              <a:t>.</a:t>
            </a:r>
          </a:p>
          <a:p>
            <a:pPr marL="0" indent="0">
              <a:buNone/>
            </a:pPr>
            <a:endParaRPr lang="en-GB" dirty="0"/>
          </a:p>
          <a:p>
            <a:pPr marL="0" indent="0">
              <a:buNone/>
            </a:pPr>
            <a:r>
              <a:rPr lang="en-GB" dirty="0"/>
              <a:t>The name of Ellis’s cognitive therapy</a:t>
            </a:r>
            <a:r>
              <a:rPr lang="en-GB" dirty="0" smtClean="0"/>
              <a:t>.</a:t>
            </a:r>
          </a:p>
          <a:p>
            <a:pPr marL="0" indent="0">
              <a:buNone/>
            </a:pPr>
            <a:endParaRPr lang="en-GB" dirty="0"/>
          </a:p>
          <a:p>
            <a:pPr marL="0" indent="0">
              <a:buNone/>
            </a:pPr>
            <a:r>
              <a:rPr lang="en-GB" dirty="0"/>
              <a:t>This can be used alongside CBT to encourage a </a:t>
            </a:r>
            <a:r>
              <a:rPr lang="en-GB" dirty="0" smtClean="0"/>
              <a:t>depressed </a:t>
            </a:r>
            <a:r>
              <a:rPr lang="en-GB" dirty="0"/>
              <a:t>patient to become more active and engage in enjoyable activities</a:t>
            </a:r>
            <a:r>
              <a:rPr lang="en-GB" dirty="0" smtClean="0"/>
              <a:t>.</a:t>
            </a:r>
          </a:p>
          <a:p>
            <a:pPr marL="0" indent="0">
              <a:buNone/>
            </a:pPr>
            <a:endParaRPr lang="en-GB" dirty="0"/>
          </a:p>
          <a:p>
            <a:pPr marL="0" indent="0">
              <a:buNone/>
            </a:pPr>
            <a:r>
              <a:rPr lang="en-GB" dirty="0"/>
              <a:t>A type of drug which may </a:t>
            </a:r>
            <a:r>
              <a:rPr lang="en-GB" dirty="0" smtClean="0"/>
              <a:t>be </a:t>
            </a:r>
            <a:r>
              <a:rPr lang="en-GB" dirty="0"/>
              <a:t>given to severely depressed patients either alongside or prior to CBT.</a:t>
            </a:r>
          </a:p>
          <a:p>
            <a:endParaRPr lang="en-GB" dirty="0"/>
          </a:p>
        </p:txBody>
      </p:sp>
      <p:sp>
        <p:nvSpPr>
          <p:cNvPr id="6" name="Rectangle 5"/>
          <p:cNvSpPr/>
          <p:nvPr/>
        </p:nvSpPr>
        <p:spPr>
          <a:xfrm>
            <a:off x="0" y="0"/>
            <a:ext cx="12191999"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Cognitive approach to depression quiz</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7" name="Picture 6" descr="http://ih0.redbubble.net/image.124557469.0596/sticker,220x200-pad,220x200,ffffff.u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67826" y="5780367"/>
            <a:ext cx="885825" cy="805180"/>
          </a:xfrm>
          <a:prstGeom prst="rect">
            <a:avLst/>
          </a:prstGeom>
          <a:noFill/>
          <a:ln>
            <a:noFill/>
          </a:ln>
        </p:spPr>
      </p:pic>
    </p:spTree>
    <p:extLst>
      <p:ext uri="{BB962C8B-B14F-4D97-AF65-F5344CB8AC3E}">
        <p14:creationId xmlns:p14="http://schemas.microsoft.com/office/powerpoint/2010/main" val="8465586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9854" y="753035"/>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Changes to activity level</a:t>
            </a:r>
          </a:p>
          <a:p>
            <a:pPr marL="342900" indent="-342900">
              <a:buFont typeface="+mj-lt"/>
              <a:buAutoNum type="alphaLcParenR"/>
            </a:pPr>
            <a:r>
              <a:rPr lang="en-GB" sz="1400" dirty="0" smtClean="0"/>
              <a:t>Changes to sleeping patterns</a:t>
            </a:r>
          </a:p>
          <a:p>
            <a:pPr marL="342900" indent="-342900">
              <a:buFont typeface="+mj-lt"/>
              <a:buAutoNum type="alphaLcParenR"/>
            </a:pPr>
            <a:r>
              <a:rPr lang="en-GB" sz="1400" dirty="0" smtClean="0"/>
              <a:t>Changes to eating patterns</a:t>
            </a:r>
          </a:p>
          <a:p>
            <a:pPr marL="342900" indent="-342900">
              <a:buFont typeface="+mj-lt"/>
              <a:buAutoNum type="alphaLcParenR"/>
            </a:pPr>
            <a:r>
              <a:rPr lang="en-GB" sz="1400" dirty="0" smtClean="0"/>
              <a:t>All of the above</a:t>
            </a:r>
            <a:endParaRPr lang="en-GB" sz="1400" dirty="0"/>
          </a:p>
        </p:txBody>
      </p:sp>
      <p:sp>
        <p:nvSpPr>
          <p:cNvPr id="6" name="Rectangle 5"/>
          <p:cNvSpPr/>
          <p:nvPr/>
        </p:nvSpPr>
        <p:spPr>
          <a:xfrm>
            <a:off x="849854" y="2953870"/>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Negative view of the world</a:t>
            </a:r>
          </a:p>
          <a:p>
            <a:pPr marL="342900" indent="-342900">
              <a:buFont typeface="+mj-lt"/>
              <a:buAutoNum type="alphaLcParenR"/>
            </a:pPr>
            <a:r>
              <a:rPr lang="en-GB" sz="1400" dirty="0" smtClean="0"/>
              <a:t>Negative view of the future</a:t>
            </a:r>
          </a:p>
          <a:p>
            <a:pPr marL="342900" indent="-342900">
              <a:buFont typeface="+mj-lt"/>
              <a:buAutoNum type="alphaLcParenR"/>
            </a:pPr>
            <a:r>
              <a:rPr lang="en-GB" sz="1400" dirty="0" smtClean="0"/>
              <a:t>Negative view of therapy</a:t>
            </a:r>
          </a:p>
          <a:p>
            <a:pPr marL="342900" indent="-342900">
              <a:buFont typeface="+mj-lt"/>
              <a:buAutoNum type="alphaLcParenR"/>
            </a:pPr>
            <a:r>
              <a:rPr lang="en-GB" sz="1400" dirty="0" smtClean="0"/>
              <a:t>Negative view of the self</a:t>
            </a:r>
            <a:endParaRPr lang="en-GB" sz="1400" dirty="0"/>
          </a:p>
        </p:txBody>
      </p:sp>
      <p:sp>
        <p:nvSpPr>
          <p:cNvPr id="7" name="Rectangle 6"/>
          <p:cNvSpPr/>
          <p:nvPr/>
        </p:nvSpPr>
        <p:spPr>
          <a:xfrm>
            <a:off x="849854" y="5154706"/>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Behavioural therapies</a:t>
            </a:r>
          </a:p>
          <a:p>
            <a:pPr marL="342900" indent="-342900">
              <a:buFont typeface="+mj-lt"/>
              <a:buAutoNum type="alphaLcParenR"/>
            </a:pPr>
            <a:r>
              <a:rPr lang="en-GB" sz="1400" dirty="0" smtClean="0"/>
              <a:t>Cognitive therapy</a:t>
            </a:r>
          </a:p>
          <a:p>
            <a:pPr marL="342900" indent="-342900">
              <a:buFont typeface="+mj-lt"/>
              <a:buAutoNum type="alphaLcParenR"/>
            </a:pPr>
            <a:r>
              <a:rPr lang="en-GB" sz="1400" dirty="0" smtClean="0"/>
              <a:t>Rational emotive behaviour therapy</a:t>
            </a:r>
          </a:p>
          <a:p>
            <a:pPr marL="342900" indent="-342900">
              <a:buFont typeface="+mj-lt"/>
              <a:buAutoNum type="alphaLcParenR"/>
            </a:pPr>
            <a:r>
              <a:rPr lang="en-GB" sz="1400" dirty="0" smtClean="0"/>
              <a:t>Biological treatments</a:t>
            </a:r>
            <a:endParaRPr lang="en-GB" sz="1400" dirty="0"/>
          </a:p>
        </p:txBody>
      </p:sp>
      <p:sp>
        <p:nvSpPr>
          <p:cNvPr id="8" name="Rectangle 7"/>
          <p:cNvSpPr/>
          <p:nvPr/>
        </p:nvSpPr>
        <p:spPr>
          <a:xfrm>
            <a:off x="849854" y="258184"/>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Sufferers of depression may experience which of the following behavioural characteristics?</a:t>
            </a:r>
            <a:endParaRPr lang="en-GB" sz="1100" dirty="0">
              <a:solidFill>
                <a:schemeClr val="tx1"/>
              </a:solidFill>
            </a:endParaRPr>
          </a:p>
        </p:txBody>
      </p:sp>
      <p:sp>
        <p:nvSpPr>
          <p:cNvPr id="10" name="Rectangle 9"/>
          <p:cNvSpPr/>
          <p:nvPr/>
        </p:nvSpPr>
        <p:spPr>
          <a:xfrm>
            <a:off x="849854" y="2459019"/>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Which of the following is not part of Beck’s negative triad?</a:t>
            </a:r>
            <a:endParaRPr lang="en-GB" sz="1400" dirty="0">
              <a:solidFill>
                <a:schemeClr val="tx1"/>
              </a:solidFill>
            </a:endParaRPr>
          </a:p>
        </p:txBody>
      </p:sp>
      <p:sp>
        <p:nvSpPr>
          <p:cNvPr id="11" name="Rectangle 10"/>
          <p:cNvSpPr/>
          <p:nvPr/>
        </p:nvSpPr>
        <p:spPr>
          <a:xfrm>
            <a:off x="849853" y="4659855"/>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CBT does not use techniques from which of the following?</a:t>
            </a:r>
            <a:endParaRPr lang="en-GB" sz="1400" dirty="0">
              <a:solidFill>
                <a:schemeClr val="tx1"/>
              </a:solidFill>
            </a:endParaRPr>
          </a:p>
        </p:txBody>
      </p:sp>
      <p:sp>
        <p:nvSpPr>
          <p:cNvPr id="12" name="Rectangle 11"/>
          <p:cNvSpPr/>
          <p:nvPr/>
        </p:nvSpPr>
        <p:spPr>
          <a:xfrm>
            <a:off x="3680910" y="753035"/>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Lowered mood</a:t>
            </a:r>
          </a:p>
          <a:p>
            <a:pPr marL="342900" indent="-342900">
              <a:buFont typeface="+mj-lt"/>
              <a:buAutoNum type="alphaLcParenR"/>
            </a:pPr>
            <a:r>
              <a:rPr lang="en-GB" sz="1400" dirty="0" smtClean="0"/>
              <a:t>Anger</a:t>
            </a:r>
          </a:p>
          <a:p>
            <a:pPr marL="342900" indent="-342900">
              <a:buFont typeface="+mj-lt"/>
              <a:buAutoNum type="alphaLcParenR"/>
            </a:pPr>
            <a:r>
              <a:rPr lang="en-GB" sz="1400" dirty="0" smtClean="0"/>
              <a:t>Low self-esteem</a:t>
            </a:r>
          </a:p>
          <a:p>
            <a:pPr marL="342900" indent="-342900">
              <a:buFont typeface="+mj-lt"/>
              <a:buAutoNum type="alphaLcParenR"/>
            </a:pPr>
            <a:r>
              <a:rPr lang="en-GB" sz="1400" dirty="0" smtClean="0"/>
              <a:t>All of the above</a:t>
            </a:r>
            <a:endParaRPr lang="en-GB" sz="1400" dirty="0"/>
          </a:p>
        </p:txBody>
      </p:sp>
      <p:sp>
        <p:nvSpPr>
          <p:cNvPr id="13" name="Rectangle 12"/>
          <p:cNvSpPr/>
          <p:nvPr/>
        </p:nvSpPr>
        <p:spPr>
          <a:xfrm>
            <a:off x="3680910" y="2953870"/>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Negative self-schema</a:t>
            </a:r>
          </a:p>
          <a:p>
            <a:pPr marL="342900" indent="-342900">
              <a:buFont typeface="+mj-lt"/>
              <a:buAutoNum type="alphaLcParenR"/>
            </a:pPr>
            <a:r>
              <a:rPr lang="en-GB" sz="1400" dirty="0" smtClean="0"/>
              <a:t>Musturbation</a:t>
            </a:r>
          </a:p>
          <a:p>
            <a:pPr marL="342900" indent="-342900">
              <a:buFont typeface="+mj-lt"/>
              <a:buAutoNum type="alphaLcParenR"/>
            </a:pPr>
            <a:r>
              <a:rPr lang="en-GB" sz="1400" dirty="0" smtClean="0"/>
              <a:t>Negative view of the world</a:t>
            </a:r>
          </a:p>
          <a:p>
            <a:pPr marL="342900" indent="-342900">
              <a:buFont typeface="+mj-lt"/>
              <a:buAutoNum type="alphaLcParenR"/>
            </a:pPr>
            <a:r>
              <a:rPr lang="en-GB" sz="1400" dirty="0" smtClean="0"/>
              <a:t>Negative view of the self</a:t>
            </a:r>
            <a:endParaRPr lang="en-GB" sz="1400" dirty="0"/>
          </a:p>
        </p:txBody>
      </p:sp>
      <p:sp>
        <p:nvSpPr>
          <p:cNvPr id="14" name="Rectangle 13"/>
          <p:cNvSpPr/>
          <p:nvPr/>
        </p:nvSpPr>
        <p:spPr>
          <a:xfrm>
            <a:off x="3680910" y="5154706"/>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Reality testing</a:t>
            </a:r>
          </a:p>
          <a:p>
            <a:pPr marL="342900" indent="-342900">
              <a:buFont typeface="+mj-lt"/>
              <a:buAutoNum type="alphaLcParenR"/>
            </a:pPr>
            <a:r>
              <a:rPr lang="en-GB" sz="1400" dirty="0" smtClean="0"/>
              <a:t>Disputing irrational beliefs</a:t>
            </a:r>
          </a:p>
          <a:p>
            <a:pPr marL="342900" indent="-342900">
              <a:buFont typeface="+mj-lt"/>
              <a:buAutoNum type="alphaLcParenR"/>
            </a:pPr>
            <a:r>
              <a:rPr lang="en-GB" sz="1400" dirty="0" smtClean="0"/>
              <a:t>Disputing automatic thoughts</a:t>
            </a:r>
          </a:p>
          <a:p>
            <a:pPr marL="342900" indent="-342900">
              <a:buFont typeface="+mj-lt"/>
              <a:buAutoNum type="alphaLcParenR"/>
            </a:pPr>
            <a:r>
              <a:rPr lang="en-GB" sz="1400" dirty="0" smtClean="0"/>
              <a:t>Behavioural activation</a:t>
            </a:r>
            <a:endParaRPr lang="en-GB" sz="1400" dirty="0"/>
          </a:p>
        </p:txBody>
      </p:sp>
      <p:sp>
        <p:nvSpPr>
          <p:cNvPr id="15" name="Rectangle 14"/>
          <p:cNvSpPr/>
          <p:nvPr/>
        </p:nvSpPr>
        <p:spPr>
          <a:xfrm>
            <a:off x="3680910" y="258184"/>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Patients with a diagnosis of depression are likely to have:</a:t>
            </a:r>
            <a:endParaRPr lang="en-GB" sz="1400" dirty="0">
              <a:solidFill>
                <a:schemeClr val="tx1"/>
              </a:solidFill>
            </a:endParaRPr>
          </a:p>
        </p:txBody>
      </p:sp>
      <p:sp>
        <p:nvSpPr>
          <p:cNvPr id="16" name="Rectangle 15"/>
          <p:cNvSpPr/>
          <p:nvPr/>
        </p:nvSpPr>
        <p:spPr>
          <a:xfrm>
            <a:off x="3680910" y="2459019"/>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Which of these is a type of dysfunctional belief in Ellis’s cognitive model?</a:t>
            </a:r>
            <a:endParaRPr lang="en-GB" sz="1200" dirty="0">
              <a:solidFill>
                <a:schemeClr val="tx1"/>
              </a:solidFill>
            </a:endParaRPr>
          </a:p>
        </p:txBody>
      </p:sp>
      <p:sp>
        <p:nvSpPr>
          <p:cNvPr id="17" name="Rectangle 16"/>
          <p:cNvSpPr/>
          <p:nvPr/>
        </p:nvSpPr>
        <p:spPr>
          <a:xfrm>
            <a:off x="3680909" y="4659855"/>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Which is the main technique in REBT?</a:t>
            </a:r>
            <a:endParaRPr lang="en-GB" sz="1400" dirty="0">
              <a:solidFill>
                <a:schemeClr val="tx1"/>
              </a:solidFill>
            </a:endParaRPr>
          </a:p>
        </p:txBody>
      </p:sp>
      <p:sp>
        <p:nvSpPr>
          <p:cNvPr id="18" name="Rectangle 17"/>
          <p:cNvSpPr/>
          <p:nvPr/>
        </p:nvSpPr>
        <p:spPr>
          <a:xfrm>
            <a:off x="6511965" y="753035"/>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Focusing on the negative aspects of a situation</a:t>
            </a:r>
          </a:p>
          <a:p>
            <a:pPr marL="342900" indent="-342900">
              <a:buFont typeface="+mj-lt"/>
              <a:buAutoNum type="alphaLcParenR"/>
            </a:pPr>
            <a:r>
              <a:rPr lang="en-GB" sz="1400" dirty="0" smtClean="0"/>
              <a:t>Low self-esteem</a:t>
            </a:r>
          </a:p>
          <a:p>
            <a:pPr marL="342900" indent="-342900">
              <a:buFont typeface="+mj-lt"/>
              <a:buAutoNum type="alphaLcParenR"/>
            </a:pPr>
            <a:r>
              <a:rPr lang="en-GB" sz="1400" dirty="0" smtClean="0"/>
              <a:t>Anger</a:t>
            </a:r>
          </a:p>
          <a:p>
            <a:pPr marL="342900" indent="-342900">
              <a:buFont typeface="+mj-lt"/>
              <a:buAutoNum type="alphaLcParenR"/>
            </a:pPr>
            <a:r>
              <a:rPr lang="en-GB" sz="1400" dirty="0" smtClean="0"/>
              <a:t>All of the above</a:t>
            </a:r>
            <a:endParaRPr lang="en-GB" sz="1400" dirty="0"/>
          </a:p>
        </p:txBody>
      </p:sp>
      <p:sp>
        <p:nvSpPr>
          <p:cNvPr id="19" name="Rectangle 18"/>
          <p:cNvSpPr/>
          <p:nvPr/>
        </p:nvSpPr>
        <p:spPr>
          <a:xfrm>
            <a:off x="6511965" y="2953870"/>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200" dirty="0" smtClean="0"/>
              <a:t>Studies have never found abnormal cognition in depressed patients</a:t>
            </a:r>
          </a:p>
          <a:p>
            <a:pPr marL="342900" indent="-342900">
              <a:buFont typeface="+mj-lt"/>
              <a:buAutoNum type="alphaLcParenR"/>
            </a:pPr>
            <a:r>
              <a:rPr lang="en-GB" sz="1200" dirty="0" smtClean="0"/>
              <a:t>Depressed patients do not report abnormal cognition</a:t>
            </a:r>
          </a:p>
          <a:p>
            <a:pPr marL="342900" indent="-342900">
              <a:buFont typeface="+mj-lt"/>
              <a:buAutoNum type="alphaLcParenR"/>
            </a:pPr>
            <a:r>
              <a:rPr lang="en-GB" sz="1200" dirty="0" smtClean="0"/>
              <a:t>It doesn’t explain all types of depression effectively</a:t>
            </a:r>
          </a:p>
          <a:p>
            <a:pPr marL="342900" indent="-342900">
              <a:buFont typeface="+mj-lt"/>
              <a:buAutoNum type="alphaLcParenR"/>
            </a:pPr>
            <a:r>
              <a:rPr lang="en-GB" sz="1200" dirty="0" smtClean="0"/>
              <a:t>All of the above</a:t>
            </a:r>
            <a:endParaRPr lang="en-GB" sz="1200" dirty="0"/>
          </a:p>
        </p:txBody>
      </p:sp>
      <p:sp>
        <p:nvSpPr>
          <p:cNvPr id="20" name="Rectangle 19"/>
          <p:cNvSpPr/>
          <p:nvPr/>
        </p:nvSpPr>
        <p:spPr>
          <a:xfrm>
            <a:off x="6511965" y="5154706"/>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It treats the way people think</a:t>
            </a:r>
          </a:p>
          <a:p>
            <a:pPr marL="342900" indent="-342900">
              <a:buFont typeface="+mj-lt"/>
              <a:buAutoNum type="alphaLcParenR"/>
            </a:pPr>
            <a:r>
              <a:rPr lang="en-GB" sz="1400" dirty="0" smtClean="0"/>
              <a:t>It treats the way people behave</a:t>
            </a:r>
          </a:p>
          <a:p>
            <a:pPr marL="342900" indent="-342900">
              <a:buFont typeface="+mj-lt"/>
              <a:buAutoNum type="alphaLcParenR"/>
            </a:pPr>
            <a:r>
              <a:rPr lang="en-GB" sz="1400" dirty="0" smtClean="0"/>
              <a:t>It is reasonably cost-effective</a:t>
            </a:r>
          </a:p>
          <a:p>
            <a:pPr marL="342900" indent="-342900">
              <a:buFont typeface="+mj-lt"/>
              <a:buAutoNum type="alphaLcParenR"/>
            </a:pPr>
            <a:r>
              <a:rPr lang="en-GB" sz="1400" dirty="0" smtClean="0"/>
              <a:t>All of the above</a:t>
            </a:r>
            <a:endParaRPr lang="en-GB" sz="1400" dirty="0"/>
          </a:p>
        </p:txBody>
      </p:sp>
      <p:sp>
        <p:nvSpPr>
          <p:cNvPr id="21" name="Rectangle 20"/>
          <p:cNvSpPr/>
          <p:nvPr/>
        </p:nvSpPr>
        <p:spPr>
          <a:xfrm>
            <a:off x="6511965" y="258184"/>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Which of the following is a cognitive characteristic of depression?</a:t>
            </a:r>
            <a:endParaRPr lang="en-GB" sz="1200" dirty="0">
              <a:solidFill>
                <a:schemeClr val="tx1"/>
              </a:solidFill>
            </a:endParaRPr>
          </a:p>
        </p:txBody>
      </p:sp>
      <p:sp>
        <p:nvSpPr>
          <p:cNvPr id="22" name="Rectangle 21"/>
          <p:cNvSpPr/>
          <p:nvPr/>
        </p:nvSpPr>
        <p:spPr>
          <a:xfrm>
            <a:off x="6511965" y="2459019"/>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Which of the following is a criticism of Beck’s model of depression?</a:t>
            </a:r>
            <a:endParaRPr lang="en-GB" sz="1200" dirty="0">
              <a:solidFill>
                <a:schemeClr val="tx1"/>
              </a:solidFill>
            </a:endParaRPr>
          </a:p>
        </p:txBody>
      </p:sp>
      <p:sp>
        <p:nvSpPr>
          <p:cNvPr id="23" name="Rectangle 22"/>
          <p:cNvSpPr/>
          <p:nvPr/>
        </p:nvSpPr>
        <p:spPr>
          <a:xfrm>
            <a:off x="6511964" y="4659855"/>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Which of the following is true of CBT?</a:t>
            </a:r>
            <a:endParaRPr lang="en-GB" sz="1400" dirty="0">
              <a:solidFill>
                <a:schemeClr val="tx1"/>
              </a:solidFill>
            </a:endParaRPr>
          </a:p>
        </p:txBody>
      </p:sp>
      <p:sp>
        <p:nvSpPr>
          <p:cNvPr id="24" name="Rectangle 23"/>
          <p:cNvSpPr/>
          <p:nvPr/>
        </p:nvSpPr>
        <p:spPr>
          <a:xfrm>
            <a:off x="9343019" y="753035"/>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Low self-esteem</a:t>
            </a:r>
          </a:p>
          <a:p>
            <a:pPr marL="342900" indent="-342900">
              <a:buFont typeface="+mj-lt"/>
              <a:buAutoNum type="alphaLcParenR"/>
            </a:pPr>
            <a:r>
              <a:rPr lang="en-GB" sz="1400" dirty="0" smtClean="0"/>
              <a:t>Poor concentration</a:t>
            </a:r>
          </a:p>
          <a:p>
            <a:pPr marL="342900" indent="-342900">
              <a:buFont typeface="+mj-lt"/>
              <a:buAutoNum type="alphaLcParenR"/>
            </a:pPr>
            <a:r>
              <a:rPr lang="en-GB" sz="1400" dirty="0" smtClean="0"/>
              <a:t>Dwelling on the negative</a:t>
            </a:r>
          </a:p>
          <a:p>
            <a:pPr marL="342900" indent="-342900">
              <a:buFont typeface="+mj-lt"/>
              <a:buAutoNum type="alphaLcParenR"/>
            </a:pPr>
            <a:r>
              <a:rPr lang="en-GB" sz="1400" dirty="0" smtClean="0"/>
              <a:t>Absolutist thinking</a:t>
            </a:r>
            <a:endParaRPr lang="en-GB" sz="1400" dirty="0"/>
          </a:p>
        </p:txBody>
      </p:sp>
      <p:sp>
        <p:nvSpPr>
          <p:cNvPr id="25" name="Rectangle 24"/>
          <p:cNvSpPr/>
          <p:nvPr/>
        </p:nvSpPr>
        <p:spPr>
          <a:xfrm>
            <a:off x="9343019" y="2953870"/>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200" dirty="0" smtClean="0"/>
              <a:t>There is no evidence linking activating events to depression</a:t>
            </a:r>
          </a:p>
          <a:p>
            <a:pPr marL="342900" indent="-342900">
              <a:buFont typeface="+mj-lt"/>
              <a:buAutoNum type="alphaLcParenR"/>
            </a:pPr>
            <a:r>
              <a:rPr lang="en-GB" sz="1200" dirty="0" smtClean="0"/>
              <a:t>It has no practical application in psychological therapies</a:t>
            </a:r>
          </a:p>
          <a:p>
            <a:pPr marL="342900" indent="-342900">
              <a:buFont typeface="+mj-lt"/>
              <a:buAutoNum type="alphaLcParenR"/>
            </a:pPr>
            <a:r>
              <a:rPr lang="en-GB" sz="1200" dirty="0" smtClean="0"/>
              <a:t>It doesn’t explain cognitive aspects of depression</a:t>
            </a:r>
          </a:p>
          <a:p>
            <a:pPr marL="342900" indent="-342900">
              <a:buFont typeface="+mj-lt"/>
              <a:buAutoNum type="alphaLcParenR"/>
            </a:pPr>
            <a:r>
              <a:rPr lang="en-GB" sz="1200" dirty="0" smtClean="0"/>
              <a:t>It can’t explain hallucinations and delusions in severe depression</a:t>
            </a:r>
            <a:endParaRPr lang="en-GB" sz="1200" dirty="0"/>
          </a:p>
        </p:txBody>
      </p:sp>
      <p:sp>
        <p:nvSpPr>
          <p:cNvPr id="26" name="Rectangle 25"/>
          <p:cNvSpPr/>
          <p:nvPr/>
        </p:nvSpPr>
        <p:spPr>
          <a:xfrm>
            <a:off x="9343019" y="5154706"/>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200" dirty="0" smtClean="0"/>
              <a:t>It only takes several weeks to work</a:t>
            </a:r>
          </a:p>
          <a:p>
            <a:pPr marL="342900" indent="-342900">
              <a:buFont typeface="+mj-lt"/>
              <a:buAutoNum type="alphaLcParenR"/>
            </a:pPr>
            <a:r>
              <a:rPr lang="en-GB" sz="1200" dirty="0" smtClean="0"/>
              <a:t>It is of benefit to most patients</a:t>
            </a:r>
          </a:p>
          <a:p>
            <a:pPr marL="342900" indent="-342900">
              <a:buFont typeface="+mj-lt"/>
              <a:buAutoNum type="alphaLcParenR"/>
            </a:pPr>
            <a:r>
              <a:rPr lang="en-GB" sz="1200" dirty="0" smtClean="0"/>
              <a:t>CBT focuses on the circumstances in which people live</a:t>
            </a:r>
          </a:p>
          <a:p>
            <a:pPr marL="342900" indent="-342900">
              <a:buFont typeface="+mj-lt"/>
              <a:buAutoNum type="alphaLcParenR"/>
            </a:pPr>
            <a:r>
              <a:rPr lang="en-GB" sz="1200" dirty="0" smtClean="0"/>
              <a:t>Patients choose CBT to explore their past</a:t>
            </a:r>
            <a:endParaRPr lang="en-GB" sz="1200" dirty="0"/>
          </a:p>
        </p:txBody>
      </p:sp>
      <p:sp>
        <p:nvSpPr>
          <p:cNvPr id="27" name="Rectangle 26"/>
          <p:cNvSpPr/>
          <p:nvPr/>
        </p:nvSpPr>
        <p:spPr>
          <a:xfrm>
            <a:off x="9343019" y="258184"/>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Black and white thinking is also known as:</a:t>
            </a:r>
            <a:endParaRPr lang="en-GB" sz="1400" dirty="0">
              <a:solidFill>
                <a:schemeClr val="tx1"/>
              </a:solidFill>
            </a:endParaRPr>
          </a:p>
        </p:txBody>
      </p:sp>
      <p:sp>
        <p:nvSpPr>
          <p:cNvPr id="28" name="Rectangle 27"/>
          <p:cNvSpPr/>
          <p:nvPr/>
        </p:nvSpPr>
        <p:spPr>
          <a:xfrm>
            <a:off x="9343019" y="2459019"/>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Which of the following is a limitation of the ABC model?</a:t>
            </a:r>
            <a:endParaRPr lang="en-GB" sz="1400" dirty="0">
              <a:solidFill>
                <a:schemeClr val="tx1"/>
              </a:solidFill>
            </a:endParaRPr>
          </a:p>
        </p:txBody>
      </p:sp>
      <p:sp>
        <p:nvSpPr>
          <p:cNvPr id="29" name="Rectangle 28"/>
          <p:cNvSpPr/>
          <p:nvPr/>
        </p:nvSpPr>
        <p:spPr>
          <a:xfrm>
            <a:off x="9343018" y="4659855"/>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Which of these is a strength of CBT?</a:t>
            </a:r>
            <a:endParaRPr lang="en-GB" sz="1400" dirty="0">
              <a:solidFill>
                <a:schemeClr val="tx1"/>
              </a:solidFill>
            </a:endParaRPr>
          </a:p>
        </p:txBody>
      </p:sp>
      <p:sp>
        <p:nvSpPr>
          <p:cNvPr id="30" name="Rectangle 29"/>
          <p:cNvSpPr/>
          <p:nvPr/>
        </p:nvSpPr>
        <p:spPr>
          <a:xfrm rot="16200000">
            <a:off x="-3066674" y="3072368"/>
            <a:ext cx="6852621"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Depression multi-choice quiz</a:t>
            </a:r>
            <a:endParaRPr lang="en-GB"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133055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361063" y="2565779"/>
            <a:ext cx="1583140" cy="152854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dirty="0" smtClean="0"/>
              <a:t>STATISTICAL DEVIATION</a:t>
            </a:r>
            <a:endParaRPr lang="en-GB" sz="1400" dirty="0"/>
          </a:p>
        </p:txBody>
      </p:sp>
      <p:sp>
        <p:nvSpPr>
          <p:cNvPr id="5" name="Oval 4"/>
          <p:cNvSpPr/>
          <p:nvPr/>
        </p:nvSpPr>
        <p:spPr>
          <a:xfrm>
            <a:off x="8245523" y="2565779"/>
            <a:ext cx="1583140" cy="1528549"/>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smtClean="0"/>
              <a:t>DEVIATION FROM SOCIAL NORMS</a:t>
            </a:r>
            <a:endParaRPr lang="en-GB" sz="1400" dirty="0"/>
          </a:p>
        </p:txBody>
      </p:sp>
      <p:cxnSp>
        <p:nvCxnSpPr>
          <p:cNvPr id="6" name="Straight Connector 5"/>
          <p:cNvCxnSpPr/>
          <p:nvPr/>
        </p:nvCxnSpPr>
        <p:spPr>
          <a:xfrm flipH="1" flipV="1">
            <a:off x="1897039" y="2169994"/>
            <a:ext cx="695869" cy="619636"/>
          </a:xfrm>
          <a:prstGeom prst="line">
            <a:avLst/>
          </a:prstGeom>
        </p:spPr>
        <p:style>
          <a:lnRef idx="1">
            <a:schemeClr val="accent6"/>
          </a:lnRef>
          <a:fillRef idx="0">
            <a:schemeClr val="accent6"/>
          </a:fillRef>
          <a:effectRef idx="0">
            <a:schemeClr val="accent6"/>
          </a:effectRef>
          <a:fontRef idx="minor">
            <a:schemeClr val="tx1"/>
          </a:fontRef>
        </p:style>
      </p:cxnSp>
      <p:cxnSp>
        <p:nvCxnSpPr>
          <p:cNvPr id="7" name="Straight Connector 6"/>
          <p:cNvCxnSpPr/>
          <p:nvPr/>
        </p:nvCxnSpPr>
        <p:spPr>
          <a:xfrm flipV="1">
            <a:off x="3712358" y="2142699"/>
            <a:ext cx="613982" cy="646931"/>
          </a:xfrm>
          <a:prstGeom prst="line">
            <a:avLst/>
          </a:prstGeom>
        </p:spPr>
        <p:style>
          <a:lnRef idx="1">
            <a:schemeClr val="accent6"/>
          </a:lnRef>
          <a:fillRef idx="0">
            <a:schemeClr val="accent6"/>
          </a:fillRef>
          <a:effectRef idx="0">
            <a:schemeClr val="accent6"/>
          </a:effectRef>
          <a:fontRef idx="minor">
            <a:schemeClr val="tx1"/>
          </a:fontRef>
        </p:style>
      </p:cxnSp>
      <p:cxnSp>
        <p:nvCxnSpPr>
          <p:cNvPr id="8" name="Straight Connector 7"/>
          <p:cNvCxnSpPr/>
          <p:nvPr/>
        </p:nvCxnSpPr>
        <p:spPr>
          <a:xfrm flipH="1">
            <a:off x="1897039" y="3870477"/>
            <a:ext cx="695869" cy="524102"/>
          </a:xfrm>
          <a:prstGeom prst="line">
            <a:avLst/>
          </a:prstGeom>
        </p:spPr>
        <p:style>
          <a:lnRef idx="1">
            <a:schemeClr val="accent6"/>
          </a:lnRef>
          <a:fillRef idx="0">
            <a:schemeClr val="accent6"/>
          </a:fillRef>
          <a:effectRef idx="0">
            <a:schemeClr val="accent6"/>
          </a:effectRef>
          <a:fontRef idx="minor">
            <a:schemeClr val="tx1"/>
          </a:fontRef>
        </p:style>
      </p:cxnSp>
      <p:cxnSp>
        <p:nvCxnSpPr>
          <p:cNvPr id="9" name="Straight Connector 8"/>
          <p:cNvCxnSpPr/>
          <p:nvPr/>
        </p:nvCxnSpPr>
        <p:spPr>
          <a:xfrm>
            <a:off x="3712358" y="3870477"/>
            <a:ext cx="777755" cy="469511"/>
          </a:xfrm>
          <a:prstGeom prst="line">
            <a:avLst/>
          </a:prstGeom>
        </p:spPr>
        <p:style>
          <a:lnRef idx="1">
            <a:schemeClr val="accent6"/>
          </a:lnRef>
          <a:fillRef idx="0">
            <a:schemeClr val="accent6"/>
          </a:fillRef>
          <a:effectRef idx="0">
            <a:schemeClr val="accent6"/>
          </a:effectRef>
          <a:fontRef idx="minor">
            <a:schemeClr val="tx1"/>
          </a:fontRef>
        </p:style>
      </p:cxnSp>
      <p:cxnSp>
        <p:nvCxnSpPr>
          <p:cNvPr id="10" name="Straight Connector 9"/>
          <p:cNvCxnSpPr/>
          <p:nvPr/>
        </p:nvCxnSpPr>
        <p:spPr>
          <a:xfrm>
            <a:off x="3152633" y="4094328"/>
            <a:ext cx="13648" cy="859809"/>
          </a:xfrm>
          <a:prstGeom prst="line">
            <a:avLst/>
          </a:prstGeom>
        </p:spPr>
        <p:style>
          <a:lnRef idx="1">
            <a:schemeClr val="accent6"/>
          </a:lnRef>
          <a:fillRef idx="0">
            <a:schemeClr val="accent6"/>
          </a:fillRef>
          <a:effectRef idx="0">
            <a:schemeClr val="accent6"/>
          </a:effectRef>
          <a:fontRef idx="minor">
            <a:schemeClr val="tx1"/>
          </a:fontRef>
        </p:style>
      </p:cxnSp>
      <p:cxnSp>
        <p:nvCxnSpPr>
          <p:cNvPr id="11" name="Straight Connector 10"/>
          <p:cNvCxnSpPr/>
          <p:nvPr/>
        </p:nvCxnSpPr>
        <p:spPr>
          <a:xfrm flipH="1" flipV="1">
            <a:off x="7808795" y="2169994"/>
            <a:ext cx="695869" cy="619636"/>
          </a:xfrm>
          <a:prstGeom prst="line">
            <a:avLst/>
          </a:prstGeom>
        </p:spPr>
        <p:style>
          <a:lnRef idx="1">
            <a:schemeClr val="accent4"/>
          </a:lnRef>
          <a:fillRef idx="0">
            <a:schemeClr val="accent4"/>
          </a:fillRef>
          <a:effectRef idx="0">
            <a:schemeClr val="accent4"/>
          </a:effectRef>
          <a:fontRef idx="minor">
            <a:schemeClr val="tx1"/>
          </a:fontRef>
        </p:style>
      </p:cxnSp>
      <p:cxnSp>
        <p:nvCxnSpPr>
          <p:cNvPr id="12" name="Straight Connector 11"/>
          <p:cNvCxnSpPr/>
          <p:nvPr/>
        </p:nvCxnSpPr>
        <p:spPr>
          <a:xfrm flipV="1">
            <a:off x="9624114" y="2169994"/>
            <a:ext cx="613982" cy="646931"/>
          </a:xfrm>
          <a:prstGeom prst="line">
            <a:avLst/>
          </a:prstGeom>
        </p:spPr>
        <p:style>
          <a:lnRef idx="1">
            <a:schemeClr val="accent4"/>
          </a:lnRef>
          <a:fillRef idx="0">
            <a:schemeClr val="accent4"/>
          </a:fillRef>
          <a:effectRef idx="0">
            <a:schemeClr val="accent4"/>
          </a:effectRef>
          <a:fontRef idx="minor">
            <a:schemeClr val="tx1"/>
          </a:fontRef>
        </p:style>
      </p:cxnSp>
      <p:cxnSp>
        <p:nvCxnSpPr>
          <p:cNvPr id="13" name="Straight Connector 12"/>
          <p:cNvCxnSpPr/>
          <p:nvPr/>
        </p:nvCxnSpPr>
        <p:spPr>
          <a:xfrm flipH="1">
            <a:off x="7808795" y="3870477"/>
            <a:ext cx="695869" cy="524102"/>
          </a:xfrm>
          <a:prstGeom prst="line">
            <a:avLst/>
          </a:prstGeom>
        </p:spPr>
        <p:style>
          <a:lnRef idx="1">
            <a:schemeClr val="accent4"/>
          </a:lnRef>
          <a:fillRef idx="0">
            <a:schemeClr val="accent4"/>
          </a:fillRef>
          <a:effectRef idx="0">
            <a:schemeClr val="accent4"/>
          </a:effectRef>
          <a:fontRef idx="minor">
            <a:schemeClr val="tx1"/>
          </a:fontRef>
        </p:style>
      </p:cxnSp>
      <p:cxnSp>
        <p:nvCxnSpPr>
          <p:cNvPr id="14" name="Straight Connector 13"/>
          <p:cNvCxnSpPr/>
          <p:nvPr/>
        </p:nvCxnSpPr>
        <p:spPr>
          <a:xfrm>
            <a:off x="9610466" y="3870477"/>
            <a:ext cx="777755" cy="469511"/>
          </a:xfrm>
          <a:prstGeom prst="line">
            <a:avLst/>
          </a:prstGeom>
        </p:spPr>
        <p:style>
          <a:lnRef idx="1">
            <a:schemeClr val="accent4"/>
          </a:lnRef>
          <a:fillRef idx="0">
            <a:schemeClr val="accent4"/>
          </a:fillRef>
          <a:effectRef idx="0">
            <a:schemeClr val="accent4"/>
          </a:effectRef>
          <a:fontRef idx="minor">
            <a:schemeClr val="tx1"/>
          </a:fontRef>
        </p:style>
      </p:cxnSp>
      <p:cxnSp>
        <p:nvCxnSpPr>
          <p:cNvPr id="15" name="Straight Connector 14"/>
          <p:cNvCxnSpPr/>
          <p:nvPr/>
        </p:nvCxnSpPr>
        <p:spPr>
          <a:xfrm>
            <a:off x="9064389" y="4094328"/>
            <a:ext cx="13648" cy="859809"/>
          </a:xfrm>
          <a:prstGeom prst="line">
            <a:avLst/>
          </a:prstGeom>
        </p:spPr>
        <p:style>
          <a:lnRef idx="1">
            <a:schemeClr val="accent4"/>
          </a:lnRef>
          <a:fillRef idx="0">
            <a:schemeClr val="accent4"/>
          </a:fillRef>
          <a:effectRef idx="0">
            <a:schemeClr val="accent4"/>
          </a:effectRef>
          <a:fontRef idx="minor">
            <a:schemeClr val="tx1"/>
          </a:fontRef>
        </p:style>
      </p:cxnSp>
      <p:sp>
        <p:nvSpPr>
          <p:cNvPr id="16" name="Rectangle 15"/>
          <p:cNvSpPr/>
          <p:nvPr/>
        </p:nvSpPr>
        <p:spPr>
          <a:xfrm>
            <a:off x="0" y="-1688"/>
            <a:ext cx="1219199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Definitions of abnormality key concepts</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7789981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3455" y="0"/>
            <a:ext cx="12205455"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Definitions of abnormality match up </a:t>
            </a:r>
            <a:endParaRPr lang="en-US"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4" name="Rectangle 13"/>
          <p:cNvSpPr/>
          <p:nvPr/>
        </p:nvSpPr>
        <p:spPr>
          <a:xfrm>
            <a:off x="391886" y="860611"/>
            <a:ext cx="2846166" cy="13320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mtClean="0"/>
              <a:t>Deviation from social norms</a:t>
            </a:r>
            <a:endParaRPr lang="en-GB" dirty="0"/>
          </a:p>
        </p:txBody>
      </p:sp>
      <p:sp>
        <p:nvSpPr>
          <p:cNvPr id="20" name="Rectangle 19"/>
          <p:cNvSpPr/>
          <p:nvPr/>
        </p:nvSpPr>
        <p:spPr>
          <a:xfrm>
            <a:off x="391886" y="2283853"/>
            <a:ext cx="2846166" cy="13320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Failure to function adequately</a:t>
            </a:r>
            <a:endParaRPr lang="en-GB" dirty="0"/>
          </a:p>
        </p:txBody>
      </p:sp>
      <p:sp>
        <p:nvSpPr>
          <p:cNvPr id="22" name="Rectangle 21"/>
          <p:cNvSpPr/>
          <p:nvPr/>
        </p:nvSpPr>
        <p:spPr>
          <a:xfrm>
            <a:off x="391886" y="3707095"/>
            <a:ext cx="2846166" cy="1332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mtClean="0"/>
              <a:t>Statistical infrequency</a:t>
            </a:r>
            <a:endParaRPr lang="en-GB" dirty="0"/>
          </a:p>
        </p:txBody>
      </p:sp>
      <p:sp>
        <p:nvSpPr>
          <p:cNvPr id="24" name="Rectangle 23"/>
          <p:cNvSpPr/>
          <p:nvPr/>
        </p:nvSpPr>
        <p:spPr>
          <a:xfrm>
            <a:off x="391886" y="5130337"/>
            <a:ext cx="2846166" cy="133207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mtClean="0"/>
              <a:t>Deviation from ideal mental health</a:t>
            </a:r>
            <a:endParaRPr lang="en-GB" dirty="0"/>
          </a:p>
        </p:txBody>
      </p:sp>
      <p:sp>
        <p:nvSpPr>
          <p:cNvPr id="26" name="Rectangle 25"/>
          <p:cNvSpPr/>
          <p:nvPr/>
        </p:nvSpPr>
        <p:spPr>
          <a:xfrm>
            <a:off x="3554635" y="860611"/>
            <a:ext cx="8223708" cy="6204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smtClean="0"/>
              <a:t>This occurs when someone does not meet a set of criteria for good mental health. This means that it considers what is ‘normal’ and then identifies people who deviate from this ideal.</a:t>
            </a:r>
            <a:endParaRPr lang="en-GB" sz="1200" dirty="0" smtClean="0"/>
          </a:p>
        </p:txBody>
      </p:sp>
      <p:sp>
        <p:nvSpPr>
          <p:cNvPr id="27" name="Rectangle 26"/>
          <p:cNvSpPr/>
          <p:nvPr/>
        </p:nvSpPr>
        <p:spPr>
          <a:xfrm>
            <a:off x="3554635" y="1572232"/>
            <a:ext cx="8223708" cy="62045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200" dirty="0" smtClean="0"/>
              <a:t>This occurs when someone is unable to cope with the demands of day-to-day living. If an individual’s behaviour, mood or thinking affects 1) their well-being i.e. their ability to retain relationships and employment, 2) their safety e.g. maintaining basic standards of nutrition and hygiene, and 3) the safety of others, they are considered abnormal. </a:t>
            </a:r>
          </a:p>
        </p:txBody>
      </p:sp>
      <p:sp>
        <p:nvSpPr>
          <p:cNvPr id="28" name="Rectangle 27"/>
          <p:cNvSpPr/>
          <p:nvPr/>
        </p:nvSpPr>
        <p:spPr>
          <a:xfrm>
            <a:off x="3554635" y="2283853"/>
            <a:ext cx="8223708" cy="62045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smtClean="0"/>
              <a:t>Social norms are actually specific to the culture that we live in and so will be different for each generation and each culture making a universal definition difficult. For example, homosexuality is viewed as abnormal in some cultures but not others.</a:t>
            </a:r>
            <a:endParaRPr lang="en-GB" sz="1200" dirty="0" smtClean="0"/>
          </a:p>
        </p:txBody>
      </p:sp>
      <p:sp>
        <p:nvSpPr>
          <p:cNvPr id="29" name="Rectangle 28"/>
          <p:cNvSpPr/>
          <p:nvPr/>
        </p:nvSpPr>
        <p:spPr>
          <a:xfrm>
            <a:off x="3554635" y="2995474"/>
            <a:ext cx="8223708" cy="620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This occurs when an individual has a less common characteristic, for example, being more depressed or less intelligence than the rest of the population.</a:t>
            </a:r>
          </a:p>
        </p:txBody>
      </p:sp>
      <p:sp>
        <p:nvSpPr>
          <p:cNvPr id="30" name="Rectangle 29"/>
          <p:cNvSpPr/>
          <p:nvPr/>
        </p:nvSpPr>
        <p:spPr>
          <a:xfrm>
            <a:off x="3554635" y="3707095"/>
            <a:ext cx="8223708" cy="6204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smtClean="0"/>
              <a:t>Marie </a:t>
            </a:r>
            <a:r>
              <a:rPr lang="en-GB" sz="1200" dirty="0" err="1" smtClean="0"/>
              <a:t>Jahoda</a:t>
            </a:r>
            <a:r>
              <a:rPr lang="en-GB" sz="1200" dirty="0" smtClean="0"/>
              <a:t> suggested that we have good mental health if we meet 8 criteria such as having no symptoms or distress, being rational, coping with stress with good self-esteem and lack of guilt</a:t>
            </a:r>
            <a:endParaRPr lang="en-GB" sz="1200" b="1" dirty="0"/>
          </a:p>
        </p:txBody>
      </p:sp>
      <p:sp>
        <p:nvSpPr>
          <p:cNvPr id="31" name="Rectangle 30"/>
          <p:cNvSpPr/>
          <p:nvPr/>
        </p:nvSpPr>
        <p:spPr>
          <a:xfrm>
            <a:off x="3554635" y="4418716"/>
            <a:ext cx="8223708" cy="62045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200" dirty="0" err="1" smtClean="0"/>
              <a:t>Rosenhan</a:t>
            </a:r>
            <a:r>
              <a:rPr lang="en-GB" sz="1200" dirty="0" smtClean="0"/>
              <a:t> and Seligman proposed 7 criteria for this definition of abnormality including  being irrational, unpredictable or displaying violation of moral codes.</a:t>
            </a:r>
            <a:endParaRPr lang="en-GB" sz="1200" b="1" dirty="0"/>
          </a:p>
        </p:txBody>
      </p:sp>
      <p:sp>
        <p:nvSpPr>
          <p:cNvPr id="32" name="Rectangle 31"/>
          <p:cNvSpPr/>
          <p:nvPr/>
        </p:nvSpPr>
        <p:spPr>
          <a:xfrm>
            <a:off x="3554635" y="5130337"/>
            <a:ext cx="8223708" cy="62045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smtClean="0"/>
              <a:t>This concerns behaviour that is different from the accepted standards of behaviour within a community or society.</a:t>
            </a:r>
            <a:endParaRPr lang="en-GB" sz="1200" dirty="0" smtClean="0"/>
          </a:p>
        </p:txBody>
      </p:sp>
      <p:sp>
        <p:nvSpPr>
          <p:cNvPr id="33" name="Rectangle 32"/>
          <p:cNvSpPr/>
          <p:nvPr/>
        </p:nvSpPr>
        <p:spPr>
          <a:xfrm>
            <a:off x="3554635" y="5841958"/>
            <a:ext cx="8223708" cy="620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smtClean="0"/>
              <a:t>This can best be displayed using the normal distribution curve given that we know that statistically, 68% of the population will fall within 1 standard deviation above or below the mean and 95% will fall within 2 standard deviations of the mean. Falling outside of these figures would imply that the characteristic is uncommon and therefore, abnormal.</a:t>
            </a:r>
            <a:endParaRPr lang="en-GB" sz="1200" dirty="0" smtClean="0"/>
          </a:p>
        </p:txBody>
      </p:sp>
    </p:spTree>
    <p:extLst>
      <p:ext uri="{BB962C8B-B14F-4D97-AF65-F5344CB8AC3E}">
        <p14:creationId xmlns:p14="http://schemas.microsoft.com/office/powerpoint/2010/main" val="11796158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62411382"/>
              </p:ext>
            </p:extLst>
          </p:nvPr>
        </p:nvGraphicFramePr>
        <p:xfrm>
          <a:off x="348343" y="914405"/>
          <a:ext cx="11364685" cy="5072736"/>
        </p:xfrm>
        <a:graphic>
          <a:graphicData uri="http://schemas.openxmlformats.org/drawingml/2006/table">
            <a:tbl>
              <a:tblPr firstRow="1" firstCol="1" bandRow="1">
                <a:tableStyleId>{5940675A-B579-460E-94D1-54222C63F5DA}</a:tableStyleId>
              </a:tblPr>
              <a:tblGrid>
                <a:gridCol w="5681929"/>
                <a:gridCol w="5682756"/>
              </a:tblGrid>
              <a:tr h="634092">
                <a:tc>
                  <a:txBody>
                    <a:bodyPr/>
                    <a:lstStyle/>
                    <a:p>
                      <a:pPr algn="ctr">
                        <a:lnSpc>
                          <a:spcPct val="107000"/>
                        </a:lnSpc>
                        <a:spcAft>
                          <a:spcPts val="0"/>
                        </a:spcAft>
                      </a:pPr>
                      <a:r>
                        <a:rPr lang="en-GB" sz="1100" dirty="0">
                          <a:effectLst/>
                        </a:rPr>
                        <a:t>It doesn’t consider individual differences. What is normal functioning for one person might not be for another.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3"/>
                    </a:solidFill>
                  </a:tcPr>
                </a:tc>
                <a:tc>
                  <a:txBody>
                    <a:bodyPr/>
                    <a:lstStyle/>
                    <a:p>
                      <a:pPr algn="ctr">
                        <a:lnSpc>
                          <a:spcPct val="107000"/>
                        </a:lnSpc>
                        <a:spcAft>
                          <a:spcPts val="0"/>
                        </a:spcAft>
                      </a:pPr>
                      <a:r>
                        <a:rPr lang="en-GB" sz="1100" dirty="0">
                          <a:effectLst/>
                        </a:rPr>
                        <a:t>Possible cultural bias – one person’s behaviour might be statistically rare in the culture they are currently in but wouldn’t be rare in another culture.  Could lead to people being judged against one cultures statistical norms.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1"/>
                    </a:solidFill>
                  </a:tcPr>
                </a:tc>
              </a:tr>
              <a:tr h="634092">
                <a:tc>
                  <a:txBody>
                    <a:bodyPr/>
                    <a:lstStyle/>
                    <a:p>
                      <a:pPr algn="ctr">
                        <a:lnSpc>
                          <a:spcPct val="107000"/>
                        </a:lnSpc>
                        <a:spcAft>
                          <a:spcPts val="0"/>
                        </a:spcAft>
                      </a:pPr>
                      <a:r>
                        <a:rPr lang="en-GB" sz="1100" dirty="0">
                          <a:effectLst/>
                        </a:rPr>
                        <a:t>Some of the criteria are vague and difficult to assess.  Assessing this criteria will be reliant on subjective judgements of a person. This is in contrast to physical health where tests often give conclusive results.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4"/>
                    </a:solidFill>
                  </a:tcPr>
                </a:tc>
                <a:tc>
                  <a:txBody>
                    <a:bodyPr/>
                    <a:lstStyle/>
                    <a:p>
                      <a:pPr algn="ctr">
                        <a:lnSpc>
                          <a:spcPct val="107000"/>
                        </a:lnSpc>
                        <a:spcAft>
                          <a:spcPts val="0"/>
                        </a:spcAft>
                      </a:pPr>
                      <a:r>
                        <a:rPr lang="en-GB" sz="1100" dirty="0">
                          <a:effectLst/>
                        </a:rPr>
                        <a:t>Some people who do not conform may just be eccentric rather than abnormal or mentally ill.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2"/>
                    </a:solidFill>
                  </a:tcPr>
                </a:tc>
              </a:tr>
              <a:tr h="634092">
                <a:tc>
                  <a:txBody>
                    <a:bodyPr/>
                    <a:lstStyle/>
                    <a:p>
                      <a:pPr algn="ctr">
                        <a:lnSpc>
                          <a:spcPct val="107000"/>
                        </a:lnSpc>
                        <a:spcAft>
                          <a:spcPts val="0"/>
                        </a:spcAft>
                      </a:pPr>
                      <a:r>
                        <a:rPr lang="en-GB" sz="1100" dirty="0">
                          <a:effectLst/>
                        </a:rPr>
                        <a:t>This definition considers social dimensions of behaviour and that something might be normal in one situation but not in others.  </a:t>
                      </a:r>
                      <a:r>
                        <a:rPr lang="en-GB" sz="1100" dirty="0" err="1">
                          <a:effectLst/>
                        </a:rPr>
                        <a:t>E.g</a:t>
                      </a:r>
                      <a:r>
                        <a:rPr lang="en-GB" sz="1100" dirty="0">
                          <a:effectLst/>
                        </a:rPr>
                        <a:t> being naked at a nudist beach is normal but being naked in a high street is not.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2"/>
                    </a:solidFill>
                  </a:tcPr>
                </a:tc>
                <a:tc>
                  <a:txBody>
                    <a:bodyPr/>
                    <a:lstStyle/>
                    <a:p>
                      <a:pPr algn="ctr">
                        <a:lnSpc>
                          <a:spcPct val="107000"/>
                        </a:lnSpc>
                        <a:spcAft>
                          <a:spcPts val="0"/>
                        </a:spcAft>
                      </a:pPr>
                      <a:r>
                        <a:rPr lang="en-GB" sz="1100" dirty="0">
                          <a:effectLst/>
                        </a:rPr>
                        <a:t>Some have criticised the criteria as being over-demanding as few people would meet all of the criteria.  Therefore most people could be classed as abnormal.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4"/>
                    </a:solidFill>
                  </a:tcPr>
                </a:tc>
              </a:tr>
              <a:tr h="634092">
                <a:tc>
                  <a:txBody>
                    <a:bodyPr/>
                    <a:lstStyle/>
                    <a:p>
                      <a:pPr algn="ctr">
                        <a:lnSpc>
                          <a:spcPct val="107000"/>
                        </a:lnSpc>
                        <a:spcAft>
                          <a:spcPts val="0"/>
                        </a:spcAft>
                      </a:pPr>
                      <a:r>
                        <a:rPr lang="en-GB" sz="1100" dirty="0">
                          <a:effectLst/>
                        </a:rPr>
                        <a:t>An issue is where to draw the line between normality and abnormality – at what point is the behaviour rare enough to be abnormal?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1"/>
                    </a:solidFill>
                  </a:tcPr>
                </a:tc>
                <a:tc>
                  <a:txBody>
                    <a:bodyPr/>
                    <a:lstStyle/>
                    <a:p>
                      <a:pPr algn="ctr">
                        <a:lnSpc>
                          <a:spcPct val="107000"/>
                        </a:lnSpc>
                        <a:spcAft>
                          <a:spcPts val="0"/>
                        </a:spcAft>
                      </a:pPr>
                      <a:r>
                        <a:rPr lang="en-GB" sz="1100" dirty="0">
                          <a:effectLst/>
                        </a:rPr>
                        <a:t>There is an objective quantitative cut off point.  Less subjectivity in deciding abnormality.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1"/>
                    </a:solidFill>
                  </a:tcPr>
                </a:tc>
              </a:tr>
              <a:tr h="634092">
                <a:tc>
                  <a:txBody>
                    <a:bodyPr/>
                    <a:lstStyle/>
                    <a:p>
                      <a:pPr algn="ctr">
                        <a:lnSpc>
                          <a:spcPct val="107000"/>
                        </a:lnSpc>
                        <a:spcAft>
                          <a:spcPts val="0"/>
                        </a:spcAft>
                      </a:pPr>
                      <a:r>
                        <a:rPr lang="en-GB" sz="1100" dirty="0">
                          <a:effectLst/>
                        </a:rPr>
                        <a:t>Cultural bias can result as what is considered normal functioning can be different for people from different countries.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3"/>
                    </a:solidFill>
                  </a:tcPr>
                </a:tc>
                <a:tc>
                  <a:txBody>
                    <a:bodyPr/>
                    <a:lstStyle/>
                    <a:p>
                      <a:pPr algn="ctr">
                        <a:lnSpc>
                          <a:spcPct val="107000"/>
                        </a:lnSpc>
                        <a:spcAft>
                          <a:spcPts val="0"/>
                        </a:spcAft>
                      </a:pPr>
                      <a:r>
                        <a:rPr lang="en-GB" sz="1100" dirty="0">
                          <a:effectLst/>
                        </a:rPr>
                        <a:t>Provides a checklist (called the Global Assessment of Functioning Scale) which can be practically used to assess individuals for degree of abnormality.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3"/>
                    </a:solidFill>
                  </a:tcPr>
                </a:tc>
              </a:tr>
              <a:tr h="634092">
                <a:tc>
                  <a:txBody>
                    <a:bodyPr/>
                    <a:lstStyle/>
                    <a:p>
                      <a:pPr algn="ctr">
                        <a:lnSpc>
                          <a:spcPct val="107000"/>
                        </a:lnSpc>
                        <a:spcAft>
                          <a:spcPts val="0"/>
                        </a:spcAft>
                      </a:pPr>
                      <a:r>
                        <a:rPr lang="en-GB" sz="1100" dirty="0">
                          <a:effectLst/>
                        </a:rPr>
                        <a:t>Possible Cultural Bias - one cultural group might use this to label someone from another ethnic group as abnormal using their culture norms.  This is an issue where different cultures live in the same area.</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2"/>
                    </a:solidFill>
                  </a:tcPr>
                </a:tc>
                <a:tc>
                  <a:txBody>
                    <a:bodyPr/>
                    <a:lstStyle/>
                    <a:p>
                      <a:pPr algn="ctr">
                        <a:lnSpc>
                          <a:spcPct val="107000"/>
                        </a:lnSpc>
                        <a:spcAft>
                          <a:spcPts val="0"/>
                        </a:spcAft>
                      </a:pPr>
                      <a:r>
                        <a:rPr lang="en-GB" sz="1100" dirty="0">
                          <a:effectLst/>
                        </a:rPr>
                        <a:t>Not all rare behaviours are undesirable.  For example being highly intelligent is rare but not undesirable.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1"/>
                    </a:solidFill>
                  </a:tcPr>
                </a:tc>
              </a:tr>
              <a:tr h="634092">
                <a:tc>
                  <a:txBody>
                    <a:bodyPr/>
                    <a:lstStyle/>
                    <a:p>
                      <a:pPr algn="ctr">
                        <a:lnSpc>
                          <a:spcPct val="107000"/>
                        </a:lnSpc>
                        <a:spcAft>
                          <a:spcPts val="0"/>
                        </a:spcAft>
                      </a:pPr>
                      <a:r>
                        <a:rPr lang="en-GB" sz="1100" dirty="0">
                          <a:effectLst/>
                        </a:rPr>
                        <a:t>Focuses on positivity – it focuses on what is desirable rather than what is undesirable.  It provides a range of goals that need to be met to achieve ideal mental health.</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4"/>
                    </a:solidFill>
                  </a:tcPr>
                </a:tc>
                <a:tc>
                  <a:txBody>
                    <a:bodyPr/>
                    <a:lstStyle/>
                    <a:p>
                      <a:pPr algn="ctr">
                        <a:lnSpc>
                          <a:spcPct val="107000"/>
                        </a:lnSpc>
                        <a:spcAft>
                          <a:spcPts val="0"/>
                        </a:spcAft>
                      </a:pPr>
                      <a:r>
                        <a:rPr lang="en-GB" sz="1100" dirty="0">
                          <a:effectLst/>
                        </a:rPr>
                        <a:t>Possible Cultural bias – Some of the ideas about ideal mental health are specific to Western Culture so could be wrongly applied to other cultures.  </a:t>
                      </a:r>
                      <a:r>
                        <a:rPr lang="en-GB" sz="1100" dirty="0" err="1">
                          <a:effectLst/>
                        </a:rPr>
                        <a:t>E.g</a:t>
                      </a:r>
                      <a:r>
                        <a:rPr lang="en-GB" sz="1100" dirty="0">
                          <a:effectLst/>
                        </a:rPr>
                        <a:t> Self Actualisation would be considered self-indulgent in much of the world.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4"/>
                    </a:solidFill>
                  </a:tcPr>
                </a:tc>
              </a:tr>
              <a:tr h="634092">
                <a:tc>
                  <a:txBody>
                    <a:bodyPr/>
                    <a:lstStyle/>
                    <a:p>
                      <a:pPr algn="ctr">
                        <a:lnSpc>
                          <a:spcPct val="107000"/>
                        </a:lnSpc>
                        <a:spcAft>
                          <a:spcPts val="0"/>
                        </a:spcAft>
                      </a:pPr>
                      <a:r>
                        <a:rPr lang="en-GB" sz="1100" dirty="0">
                          <a:effectLst/>
                        </a:rPr>
                        <a:t>Can lead to human rights issues. For example minority groups could have been considered abnormal at some point and this definition could have been used to control these different viewpoints.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2"/>
                    </a:solidFill>
                  </a:tcPr>
                </a:tc>
                <a:tc>
                  <a:txBody>
                    <a:bodyPr/>
                    <a:lstStyle/>
                    <a:p>
                      <a:pPr algn="ctr">
                        <a:lnSpc>
                          <a:spcPct val="107000"/>
                        </a:lnSpc>
                        <a:spcAft>
                          <a:spcPts val="0"/>
                        </a:spcAft>
                      </a:pPr>
                      <a:r>
                        <a:rPr lang="en-GB" sz="1100" dirty="0">
                          <a:effectLst/>
                        </a:rPr>
                        <a:t>Some abnormal people don’t show signs of dysfunction as using the scale and can function normally.  </a:t>
                      </a:r>
                      <a:r>
                        <a:rPr lang="en-GB" sz="1100" dirty="0" smtClean="0">
                          <a:effectLst/>
                        </a:rPr>
                        <a:t>E.g. </a:t>
                      </a:r>
                      <a:r>
                        <a:rPr lang="en-GB" sz="1100" dirty="0">
                          <a:effectLst/>
                        </a:rPr>
                        <a:t>Psychopaths like Harold Shipman.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16" marR="50816" marT="0" marB="0" anchor="ctr">
                    <a:solidFill>
                      <a:schemeClr val="accent3"/>
                    </a:solidFill>
                  </a:tcPr>
                </a:tc>
              </a:tr>
            </a:tbl>
          </a:graphicData>
        </a:graphic>
      </p:graphicFrame>
      <p:sp>
        <p:nvSpPr>
          <p:cNvPr id="5" name="Rectangle 4"/>
          <p:cNvSpPr/>
          <p:nvPr/>
        </p:nvSpPr>
        <p:spPr>
          <a:xfrm>
            <a:off x="391886" y="6096000"/>
            <a:ext cx="653143" cy="56605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6" name="Rectangle 5"/>
          <p:cNvSpPr/>
          <p:nvPr/>
        </p:nvSpPr>
        <p:spPr>
          <a:xfrm>
            <a:off x="1110343" y="6095999"/>
            <a:ext cx="1676400" cy="56605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t>Deviation from social norms</a:t>
            </a:r>
            <a:endParaRPr lang="en-GB" sz="1400" dirty="0"/>
          </a:p>
        </p:txBody>
      </p:sp>
      <p:sp>
        <p:nvSpPr>
          <p:cNvPr id="7" name="Rectangle 6"/>
          <p:cNvSpPr/>
          <p:nvPr/>
        </p:nvSpPr>
        <p:spPr>
          <a:xfrm>
            <a:off x="3363689" y="6096000"/>
            <a:ext cx="653143" cy="56605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8" name="Rectangle 7"/>
          <p:cNvSpPr/>
          <p:nvPr/>
        </p:nvSpPr>
        <p:spPr>
          <a:xfrm>
            <a:off x="4082146" y="6095999"/>
            <a:ext cx="1676400" cy="56605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t>Failure to function adequately</a:t>
            </a:r>
            <a:endParaRPr lang="en-GB" sz="1400" dirty="0"/>
          </a:p>
        </p:txBody>
      </p:sp>
      <p:sp>
        <p:nvSpPr>
          <p:cNvPr id="9" name="Rectangle 8"/>
          <p:cNvSpPr/>
          <p:nvPr/>
        </p:nvSpPr>
        <p:spPr>
          <a:xfrm>
            <a:off x="6400802" y="6096000"/>
            <a:ext cx="653143" cy="5660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7119259" y="6095999"/>
            <a:ext cx="1676400" cy="56605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t>Statistical infrequency</a:t>
            </a:r>
            <a:endParaRPr lang="en-GB" sz="1400" dirty="0"/>
          </a:p>
        </p:txBody>
      </p:sp>
      <p:sp>
        <p:nvSpPr>
          <p:cNvPr id="11" name="Rectangle 10"/>
          <p:cNvSpPr/>
          <p:nvPr/>
        </p:nvSpPr>
        <p:spPr>
          <a:xfrm>
            <a:off x="9241974" y="6096000"/>
            <a:ext cx="653143" cy="56605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2" name="Rectangle 11"/>
          <p:cNvSpPr/>
          <p:nvPr/>
        </p:nvSpPr>
        <p:spPr>
          <a:xfrm>
            <a:off x="9960431" y="6095999"/>
            <a:ext cx="1676400" cy="56605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t>Deviation from ideal mental health</a:t>
            </a:r>
            <a:endParaRPr lang="en-GB" sz="1400" dirty="0"/>
          </a:p>
        </p:txBody>
      </p:sp>
      <p:sp>
        <p:nvSpPr>
          <p:cNvPr id="13" name="Rectangle 12"/>
          <p:cNvSpPr/>
          <p:nvPr/>
        </p:nvSpPr>
        <p:spPr>
          <a:xfrm>
            <a:off x="-13455" y="0"/>
            <a:ext cx="12205455"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Evaluating the definitions of abnormality jumble </a:t>
            </a:r>
            <a:endParaRPr lang="en-US"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1907415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757706"/>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smtClean="0">
                <a:solidFill>
                  <a:schemeClr val="bg1"/>
                </a:solidFill>
              </a:rPr>
              <a:t>Which of the following is statistically abnormal?</a:t>
            </a:r>
            <a:endParaRPr lang="en-GB" dirty="0">
              <a:solidFill>
                <a:schemeClr val="bg1"/>
              </a:solidFill>
            </a:endParaRPr>
          </a:p>
        </p:txBody>
      </p:sp>
      <p:sp>
        <p:nvSpPr>
          <p:cNvPr id="5" name="Rectangle 4"/>
          <p:cNvSpPr/>
          <p:nvPr/>
        </p:nvSpPr>
        <p:spPr>
          <a:xfrm>
            <a:off x="324332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Which of the following is not a deviation from social norms?</a:t>
            </a:r>
            <a:endParaRPr lang="en-GB" dirty="0"/>
          </a:p>
        </p:txBody>
      </p:sp>
      <p:sp>
        <p:nvSpPr>
          <p:cNvPr id="6" name="Rectangle 5"/>
          <p:cNvSpPr/>
          <p:nvPr/>
        </p:nvSpPr>
        <p:spPr>
          <a:xfrm>
            <a:off x="6254839" y="757706"/>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smtClean="0">
                <a:solidFill>
                  <a:schemeClr val="bg1"/>
                </a:solidFill>
              </a:rPr>
              <a:t>Which of these is a criticism of statistical deviation?</a:t>
            </a:r>
            <a:endParaRPr lang="en-GB" dirty="0">
              <a:solidFill>
                <a:schemeClr val="bg1"/>
              </a:solidFill>
            </a:endParaRPr>
          </a:p>
        </p:txBody>
      </p:sp>
      <p:sp>
        <p:nvSpPr>
          <p:cNvPr id="7" name="Rectangle 6"/>
          <p:cNvSpPr/>
          <p:nvPr/>
        </p:nvSpPr>
        <p:spPr>
          <a:xfrm>
            <a:off x="926634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Which of these is a strength of deviation from social norms?</a:t>
            </a:r>
            <a:endParaRPr lang="en-GB" dirty="0"/>
          </a:p>
        </p:txBody>
      </p:sp>
      <p:sp>
        <p:nvSpPr>
          <p:cNvPr id="8" name="Rectangle 7"/>
          <p:cNvSpPr/>
          <p:nvPr/>
        </p:nvSpPr>
        <p:spPr>
          <a:xfrm>
            <a:off x="231819" y="1620591"/>
            <a:ext cx="2704563" cy="1972615"/>
          </a:xfrm>
          <a:prstGeom prst="rect">
            <a:avLst/>
          </a:prstGeom>
          <a:ln>
            <a:solidFill>
              <a:schemeClr val="accent2"/>
            </a:solidFill>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b="1" dirty="0" smtClean="0">
                <a:solidFill>
                  <a:schemeClr val="accent2"/>
                </a:solidFill>
              </a:rPr>
              <a:t>An IQ of 45</a:t>
            </a:r>
          </a:p>
          <a:p>
            <a:pPr marL="342900" indent="-342900">
              <a:buFont typeface="+mj-lt"/>
              <a:buAutoNum type="alphaLcParenR"/>
            </a:pPr>
            <a:r>
              <a:rPr lang="en-GB" dirty="0"/>
              <a:t>An IQ of </a:t>
            </a:r>
            <a:r>
              <a:rPr lang="en-GB" dirty="0" smtClean="0"/>
              <a:t>71</a:t>
            </a:r>
            <a:endParaRPr lang="en-GB" dirty="0"/>
          </a:p>
          <a:p>
            <a:pPr marL="342900" indent="-342900">
              <a:buFont typeface="+mj-lt"/>
              <a:buAutoNum type="alphaLcParenR"/>
            </a:pPr>
            <a:r>
              <a:rPr lang="en-GB" dirty="0"/>
              <a:t>An IQ of </a:t>
            </a:r>
            <a:r>
              <a:rPr lang="en-GB" dirty="0" smtClean="0"/>
              <a:t>120</a:t>
            </a:r>
            <a:endParaRPr lang="en-GB" dirty="0"/>
          </a:p>
          <a:p>
            <a:pPr marL="342900" indent="-342900">
              <a:buFont typeface="+mj-lt"/>
              <a:buAutoNum type="alphaLcParenR"/>
            </a:pPr>
            <a:r>
              <a:rPr lang="en-GB" dirty="0"/>
              <a:t>An IQ of </a:t>
            </a:r>
            <a:r>
              <a:rPr lang="en-GB" dirty="0" smtClean="0"/>
              <a:t>100</a:t>
            </a:r>
            <a:endParaRPr lang="en-GB" dirty="0"/>
          </a:p>
        </p:txBody>
      </p:sp>
      <p:sp>
        <p:nvSpPr>
          <p:cNvPr id="9" name="Rectangle 8"/>
          <p:cNvSpPr/>
          <p:nvPr/>
        </p:nvSpPr>
        <p:spPr>
          <a:xfrm>
            <a:off x="324332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dirty="0" smtClean="0"/>
              <a:t>Laughing during a funeral service</a:t>
            </a:r>
          </a:p>
          <a:p>
            <a:pPr marL="342900" lvl="0" indent="-342900">
              <a:buFont typeface="+mj-lt"/>
              <a:buAutoNum type="alphaLcParenR"/>
            </a:pPr>
            <a:r>
              <a:rPr lang="en-GB" b="1" dirty="0" smtClean="0">
                <a:solidFill>
                  <a:schemeClr val="accent4"/>
                </a:solidFill>
              </a:rPr>
              <a:t>Aggression in a combat sport</a:t>
            </a:r>
          </a:p>
          <a:p>
            <a:pPr marL="342900" lvl="0" indent="-342900">
              <a:buFont typeface="+mj-lt"/>
              <a:buAutoNum type="alphaLcParenR"/>
            </a:pPr>
            <a:r>
              <a:rPr lang="en-GB" dirty="0" smtClean="0"/>
              <a:t>Transvestitism </a:t>
            </a:r>
          </a:p>
          <a:p>
            <a:pPr marL="342900" lvl="0" indent="-342900">
              <a:buFont typeface="+mj-lt"/>
              <a:buAutoNum type="alphaLcParenR"/>
            </a:pPr>
            <a:r>
              <a:rPr lang="en-GB" dirty="0" smtClean="0"/>
              <a:t>Watching a pirated film</a:t>
            </a:r>
            <a:endParaRPr lang="en-GB" dirty="0"/>
          </a:p>
        </p:txBody>
      </p:sp>
      <p:sp>
        <p:nvSpPr>
          <p:cNvPr id="10" name="Rectangle 9"/>
          <p:cNvSpPr/>
          <p:nvPr/>
        </p:nvSpPr>
        <p:spPr>
          <a:xfrm>
            <a:off x="6254839" y="1620591"/>
            <a:ext cx="2704563" cy="1972615"/>
          </a:xfrm>
          <a:prstGeom prst="rect">
            <a:avLst/>
          </a:prstGeom>
          <a:ln>
            <a:solidFill>
              <a:schemeClr val="accent2"/>
            </a:solidFill>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sz="1200" dirty="0" smtClean="0"/>
              <a:t>It has no real-life application in diagnosis and assessment</a:t>
            </a:r>
          </a:p>
          <a:p>
            <a:pPr marL="342900" lvl="0" indent="-342900">
              <a:buFont typeface="+mj-lt"/>
              <a:buAutoNum type="alphaLcParenR"/>
            </a:pPr>
            <a:r>
              <a:rPr lang="en-GB" sz="1200" dirty="0" smtClean="0"/>
              <a:t>All unusual characteristics are a bad thing</a:t>
            </a:r>
          </a:p>
          <a:p>
            <a:pPr marL="342900" lvl="0" indent="-342900">
              <a:buFont typeface="+mj-lt"/>
              <a:buAutoNum type="alphaLcParenR"/>
            </a:pPr>
            <a:r>
              <a:rPr lang="en-GB" sz="1200" dirty="0" smtClean="0"/>
              <a:t>Unusual people need a diagnosis to help them become more normal</a:t>
            </a:r>
          </a:p>
          <a:p>
            <a:pPr marL="342900" lvl="0" indent="-342900">
              <a:buFont typeface="+mj-lt"/>
              <a:buAutoNum type="alphaLcParenR"/>
            </a:pPr>
            <a:r>
              <a:rPr lang="en-GB" sz="1200" b="1" dirty="0" smtClean="0">
                <a:solidFill>
                  <a:schemeClr val="accent2"/>
                </a:solidFill>
              </a:rPr>
              <a:t>Unusual positive characteristics are just as uncommon as unusual negative characteristics</a:t>
            </a:r>
            <a:endParaRPr lang="en-GB" sz="1200" b="1" dirty="0">
              <a:solidFill>
                <a:schemeClr val="accent2"/>
              </a:solidFill>
            </a:endParaRPr>
          </a:p>
        </p:txBody>
      </p:sp>
      <p:sp>
        <p:nvSpPr>
          <p:cNvPr id="11" name="Rectangle 10"/>
          <p:cNvSpPr/>
          <p:nvPr/>
        </p:nvSpPr>
        <p:spPr>
          <a:xfrm>
            <a:off x="926634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sz="1200" b="1" dirty="0" smtClean="0">
                <a:solidFill>
                  <a:schemeClr val="accent4"/>
                </a:solidFill>
              </a:rPr>
              <a:t>Good real-life application in diagnosis and assessment</a:t>
            </a:r>
          </a:p>
          <a:p>
            <a:pPr marL="342900" lvl="0" indent="-342900">
              <a:buFont typeface="+mj-lt"/>
              <a:buAutoNum type="alphaLcParenR"/>
            </a:pPr>
            <a:r>
              <a:rPr lang="en-GB" sz="1200" dirty="0" smtClean="0"/>
              <a:t>Social norms are pretty much the same between different cultural groups</a:t>
            </a:r>
          </a:p>
          <a:p>
            <a:pPr marL="342900" lvl="0" indent="-342900">
              <a:buFont typeface="+mj-lt"/>
              <a:buAutoNum type="alphaLcParenR"/>
            </a:pPr>
            <a:r>
              <a:rPr lang="en-GB" sz="1200" dirty="0" smtClean="0"/>
              <a:t>Social norms are handy for justifying human rights abuses</a:t>
            </a:r>
          </a:p>
          <a:p>
            <a:pPr marL="342900" lvl="0" indent="-342900">
              <a:buFont typeface="+mj-lt"/>
              <a:buAutoNum type="alphaLcParenR"/>
            </a:pPr>
            <a:r>
              <a:rPr lang="en-GB" sz="1200" dirty="0" smtClean="0"/>
              <a:t>Social norms are a valid predictor of future mental health</a:t>
            </a:r>
            <a:endParaRPr lang="en-GB" sz="1200" dirty="0"/>
          </a:p>
        </p:txBody>
      </p:sp>
      <p:sp>
        <p:nvSpPr>
          <p:cNvPr id="12" name="Rectangle 11"/>
          <p:cNvSpPr/>
          <p:nvPr/>
        </p:nvSpPr>
        <p:spPr>
          <a:xfrm>
            <a:off x="231819" y="3899951"/>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smtClean="0">
                <a:solidFill>
                  <a:schemeClr val="bg1"/>
                </a:solidFill>
              </a:rPr>
              <a:t>According to </a:t>
            </a:r>
            <a:r>
              <a:rPr lang="en-GB" sz="1600" dirty="0" err="1" smtClean="0">
                <a:solidFill>
                  <a:schemeClr val="bg1"/>
                </a:solidFill>
              </a:rPr>
              <a:t>Rosenhan</a:t>
            </a:r>
            <a:r>
              <a:rPr lang="en-GB" sz="1600" dirty="0" smtClean="0">
                <a:solidFill>
                  <a:schemeClr val="bg1"/>
                </a:solidFill>
              </a:rPr>
              <a:t> and Seligman, which of these is a sign of failing to cope?</a:t>
            </a:r>
            <a:endParaRPr lang="en-GB" sz="1600" dirty="0">
              <a:solidFill>
                <a:schemeClr val="bg1"/>
              </a:solidFill>
            </a:endParaRPr>
          </a:p>
        </p:txBody>
      </p:sp>
      <p:sp>
        <p:nvSpPr>
          <p:cNvPr id="13" name="Rectangle 12"/>
          <p:cNvSpPr/>
          <p:nvPr/>
        </p:nvSpPr>
        <p:spPr>
          <a:xfrm>
            <a:off x="3243329" y="3899951"/>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smtClean="0"/>
              <a:t>According to </a:t>
            </a:r>
            <a:r>
              <a:rPr lang="en-GB" sz="1400" dirty="0" err="1" smtClean="0"/>
              <a:t>Jahoda’s</a:t>
            </a:r>
            <a:r>
              <a:rPr lang="en-GB" sz="1400" dirty="0" smtClean="0"/>
              <a:t> ideal mental health, which of the following is a sign of ideal mental health?</a:t>
            </a:r>
            <a:endParaRPr lang="en-GB" sz="1400" dirty="0"/>
          </a:p>
        </p:txBody>
      </p:sp>
      <p:sp>
        <p:nvSpPr>
          <p:cNvPr id="14" name="Rectangle 13"/>
          <p:cNvSpPr/>
          <p:nvPr/>
        </p:nvSpPr>
        <p:spPr>
          <a:xfrm>
            <a:off x="6254839" y="3899951"/>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smtClean="0">
                <a:solidFill>
                  <a:schemeClr val="bg1"/>
                </a:solidFill>
              </a:rPr>
              <a:t>Which of these people is failing to function adequately?</a:t>
            </a:r>
            <a:endParaRPr lang="en-GB" dirty="0">
              <a:solidFill>
                <a:schemeClr val="bg1"/>
              </a:solidFill>
            </a:endParaRPr>
          </a:p>
        </p:txBody>
      </p:sp>
      <p:sp>
        <p:nvSpPr>
          <p:cNvPr id="15" name="Rectangle 14"/>
          <p:cNvSpPr/>
          <p:nvPr/>
        </p:nvSpPr>
        <p:spPr>
          <a:xfrm>
            <a:off x="9266349" y="3899951"/>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Which of these is a sound strength of deviation from ideal mental health?</a:t>
            </a:r>
            <a:endParaRPr lang="en-GB" dirty="0"/>
          </a:p>
        </p:txBody>
      </p:sp>
      <p:sp>
        <p:nvSpPr>
          <p:cNvPr id="16" name="Rectangle 15"/>
          <p:cNvSpPr/>
          <p:nvPr/>
        </p:nvSpPr>
        <p:spPr>
          <a:xfrm>
            <a:off x="231819" y="4760891"/>
            <a:ext cx="2704563" cy="1972615"/>
          </a:xfrm>
          <a:prstGeom prst="rect">
            <a:avLst/>
          </a:prstGeom>
          <a:ln>
            <a:solidFill>
              <a:schemeClr val="accent2"/>
            </a:solidFill>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sz="1600" b="1" dirty="0" smtClean="0">
                <a:solidFill>
                  <a:schemeClr val="accent2"/>
                </a:solidFill>
              </a:rPr>
              <a:t>A person no longer conforms to social rules</a:t>
            </a:r>
          </a:p>
          <a:p>
            <a:pPr marL="342900" lvl="0" indent="-342900">
              <a:buFont typeface="+mj-lt"/>
              <a:buAutoNum type="alphaLcParenR"/>
            </a:pPr>
            <a:r>
              <a:rPr lang="en-GB" sz="1600" dirty="0" smtClean="0"/>
              <a:t>A person hears voices</a:t>
            </a:r>
          </a:p>
          <a:p>
            <a:pPr marL="342900" lvl="0" indent="-342900">
              <a:buFont typeface="+mj-lt"/>
              <a:buAutoNum type="alphaLcParenR"/>
            </a:pPr>
            <a:r>
              <a:rPr lang="en-GB" sz="1600" dirty="0" smtClean="0"/>
              <a:t>A person experiences mild distress</a:t>
            </a:r>
          </a:p>
          <a:p>
            <a:pPr marL="342900" lvl="0" indent="-342900">
              <a:buFont typeface="+mj-lt"/>
              <a:buAutoNum type="alphaLcParenR"/>
            </a:pPr>
            <a:r>
              <a:rPr lang="en-GB" sz="1600" dirty="0" smtClean="0"/>
              <a:t>A person’s behaviour is unusual</a:t>
            </a:r>
            <a:endParaRPr lang="en-GB" sz="1600" dirty="0"/>
          </a:p>
        </p:txBody>
      </p:sp>
      <p:sp>
        <p:nvSpPr>
          <p:cNvPr id="17" name="Rectangle 16"/>
          <p:cNvSpPr/>
          <p:nvPr/>
        </p:nvSpPr>
        <p:spPr>
          <a:xfrm>
            <a:off x="324332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dirty="0" smtClean="0"/>
              <a:t>Failure to cope with stress</a:t>
            </a:r>
          </a:p>
          <a:p>
            <a:pPr marL="342900" lvl="0" indent="-342900">
              <a:buFont typeface="+mj-lt"/>
              <a:buAutoNum type="alphaLcParenR"/>
            </a:pPr>
            <a:r>
              <a:rPr lang="en-GB" b="1" dirty="0" smtClean="0">
                <a:solidFill>
                  <a:schemeClr val="accent4"/>
                </a:solidFill>
              </a:rPr>
              <a:t>Good self-esteem</a:t>
            </a:r>
          </a:p>
          <a:p>
            <a:pPr marL="342900" lvl="0" indent="-342900">
              <a:buFont typeface="+mj-lt"/>
              <a:buAutoNum type="alphaLcParenR"/>
            </a:pPr>
            <a:r>
              <a:rPr lang="en-GB" dirty="0" smtClean="0"/>
              <a:t>Being dependent on other people</a:t>
            </a:r>
          </a:p>
          <a:p>
            <a:pPr marL="342900" lvl="0" indent="-342900">
              <a:buFont typeface="+mj-lt"/>
              <a:buAutoNum type="alphaLcParenR"/>
            </a:pPr>
            <a:r>
              <a:rPr lang="en-GB" dirty="0" smtClean="0"/>
              <a:t>Conforming to social norms</a:t>
            </a:r>
            <a:endParaRPr lang="en-GB" dirty="0"/>
          </a:p>
        </p:txBody>
      </p:sp>
      <p:sp>
        <p:nvSpPr>
          <p:cNvPr id="18" name="Rectangle 17"/>
          <p:cNvSpPr/>
          <p:nvPr/>
        </p:nvSpPr>
        <p:spPr>
          <a:xfrm>
            <a:off x="6254839" y="4760891"/>
            <a:ext cx="2704563" cy="1972615"/>
          </a:xfrm>
          <a:prstGeom prst="rect">
            <a:avLst/>
          </a:prstGeom>
          <a:ln>
            <a:solidFill>
              <a:schemeClr val="accent2"/>
            </a:solidFill>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sz="1600" b="1" dirty="0" smtClean="0">
                <a:solidFill>
                  <a:schemeClr val="accent2"/>
                </a:solidFill>
              </a:rPr>
              <a:t>Someone who cannot hold down a job</a:t>
            </a:r>
          </a:p>
          <a:p>
            <a:pPr marL="342900" lvl="0" indent="-342900">
              <a:buFont typeface="+mj-lt"/>
              <a:buAutoNum type="alphaLcParenR"/>
            </a:pPr>
            <a:r>
              <a:rPr lang="en-GB" sz="1600" dirty="0" smtClean="0"/>
              <a:t>Someone with an alternative lifestyle</a:t>
            </a:r>
          </a:p>
          <a:p>
            <a:pPr marL="342900" lvl="0" indent="-342900">
              <a:buFont typeface="+mj-lt"/>
              <a:buAutoNum type="alphaLcParenR"/>
            </a:pPr>
            <a:r>
              <a:rPr lang="en-GB" sz="1600" dirty="0" smtClean="0"/>
              <a:t>Someone who has a fairly happy relationship</a:t>
            </a:r>
          </a:p>
          <a:p>
            <a:pPr marL="342900" lvl="0" indent="-342900">
              <a:buFont typeface="+mj-lt"/>
              <a:buAutoNum type="alphaLcParenR"/>
            </a:pPr>
            <a:r>
              <a:rPr lang="en-GB" sz="1600" dirty="0" smtClean="0"/>
              <a:t>Someone with a smallish house</a:t>
            </a:r>
            <a:endParaRPr lang="en-GB" sz="1600" dirty="0"/>
          </a:p>
        </p:txBody>
      </p:sp>
      <p:sp>
        <p:nvSpPr>
          <p:cNvPr id="19" name="Rectangle 18"/>
          <p:cNvSpPr/>
          <p:nvPr/>
        </p:nvSpPr>
        <p:spPr>
          <a:xfrm>
            <a:off x="926634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dirty="0" smtClean="0"/>
              <a:t>It is usefully narrow</a:t>
            </a:r>
          </a:p>
          <a:p>
            <a:pPr marL="342900" lvl="0" indent="-342900">
              <a:buFont typeface="+mj-lt"/>
              <a:buAutoNum type="alphaLcParenR"/>
            </a:pPr>
            <a:r>
              <a:rPr lang="en-GB" dirty="0" smtClean="0"/>
              <a:t>It applies well to a variety of cultures</a:t>
            </a:r>
          </a:p>
          <a:p>
            <a:pPr marL="342900" lvl="0" indent="-342900">
              <a:buFont typeface="+mj-lt"/>
              <a:buAutoNum type="alphaLcParenR"/>
            </a:pPr>
            <a:r>
              <a:rPr lang="en-GB" b="1" dirty="0" smtClean="0">
                <a:solidFill>
                  <a:schemeClr val="accent4"/>
                </a:solidFill>
              </a:rPr>
              <a:t>It is comprehensive</a:t>
            </a:r>
          </a:p>
          <a:p>
            <a:pPr marL="342900" lvl="0" indent="-342900">
              <a:buFont typeface="+mj-lt"/>
              <a:buAutoNum type="alphaLcParenR"/>
            </a:pPr>
            <a:r>
              <a:rPr lang="en-GB" dirty="0" smtClean="0"/>
              <a:t>It sets a realistic standard for mental health</a:t>
            </a:r>
            <a:endParaRPr lang="en-GB" dirty="0"/>
          </a:p>
        </p:txBody>
      </p:sp>
      <p:sp>
        <p:nvSpPr>
          <p:cNvPr id="20" name="Rectangle 19"/>
          <p:cNvSpPr/>
          <p:nvPr/>
        </p:nvSpPr>
        <p:spPr>
          <a:xfrm>
            <a:off x="2066167" y="-4737"/>
            <a:ext cx="8164607"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Definitions of abnormality multiple choice quiz</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7363241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9854" y="753035"/>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Fear</a:t>
            </a:r>
          </a:p>
          <a:p>
            <a:pPr marL="342900" indent="-342900">
              <a:buFont typeface="+mj-lt"/>
              <a:buAutoNum type="alphaLcParenR"/>
            </a:pPr>
            <a:r>
              <a:rPr lang="en-GB" sz="1400" b="1" dirty="0" smtClean="0">
                <a:solidFill>
                  <a:schemeClr val="accent3"/>
                </a:solidFill>
              </a:rPr>
              <a:t>Avoidance</a:t>
            </a:r>
          </a:p>
          <a:p>
            <a:pPr marL="342900" indent="-342900">
              <a:buFont typeface="+mj-lt"/>
              <a:buAutoNum type="alphaLcParenR"/>
            </a:pPr>
            <a:r>
              <a:rPr lang="en-GB" sz="1400" dirty="0" smtClean="0"/>
              <a:t>Anxiety</a:t>
            </a:r>
          </a:p>
          <a:p>
            <a:pPr marL="342900" indent="-342900">
              <a:buFont typeface="+mj-lt"/>
              <a:buAutoNum type="alphaLcParenR"/>
            </a:pPr>
            <a:r>
              <a:rPr lang="en-GB" sz="1400" dirty="0" smtClean="0"/>
              <a:t>Aggression </a:t>
            </a:r>
            <a:endParaRPr lang="en-GB" sz="1400" dirty="0"/>
          </a:p>
        </p:txBody>
      </p:sp>
      <p:sp>
        <p:nvSpPr>
          <p:cNvPr id="6" name="Rectangle 5"/>
          <p:cNvSpPr/>
          <p:nvPr/>
        </p:nvSpPr>
        <p:spPr>
          <a:xfrm>
            <a:off x="849854" y="2953870"/>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Classical conditioning only</a:t>
            </a:r>
          </a:p>
          <a:p>
            <a:pPr marL="342900" indent="-342900">
              <a:buFont typeface="+mj-lt"/>
              <a:buAutoNum type="alphaLcParenR"/>
            </a:pPr>
            <a:r>
              <a:rPr lang="en-GB" sz="1400" dirty="0" smtClean="0"/>
              <a:t>Operant conditioning only</a:t>
            </a:r>
          </a:p>
          <a:p>
            <a:pPr marL="342900" indent="-342900">
              <a:buFont typeface="+mj-lt"/>
              <a:buAutoNum type="alphaLcParenR"/>
            </a:pPr>
            <a:r>
              <a:rPr lang="en-GB" sz="1400" dirty="0" smtClean="0"/>
              <a:t>Social learning only</a:t>
            </a:r>
          </a:p>
          <a:p>
            <a:pPr marL="342900" indent="-342900">
              <a:buFont typeface="+mj-lt"/>
              <a:buAutoNum type="alphaLcParenR"/>
            </a:pPr>
            <a:r>
              <a:rPr lang="en-GB" sz="1400" b="1" dirty="0" smtClean="0">
                <a:solidFill>
                  <a:schemeClr val="accent3"/>
                </a:solidFill>
              </a:rPr>
              <a:t>Classical and operant conditioning</a:t>
            </a:r>
            <a:endParaRPr lang="en-GB" sz="1400" b="1" dirty="0">
              <a:solidFill>
                <a:schemeClr val="accent3"/>
              </a:solidFill>
            </a:endParaRPr>
          </a:p>
        </p:txBody>
      </p:sp>
      <p:sp>
        <p:nvSpPr>
          <p:cNvPr id="7" name="Rectangle 6"/>
          <p:cNvSpPr/>
          <p:nvPr/>
        </p:nvSpPr>
        <p:spPr>
          <a:xfrm>
            <a:off x="849854" y="5154706"/>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200" dirty="0" smtClean="0"/>
              <a:t>Learning relaxation procedures</a:t>
            </a:r>
          </a:p>
          <a:p>
            <a:pPr marL="342900" indent="-342900">
              <a:buFont typeface="+mj-lt"/>
              <a:buAutoNum type="alphaLcParenR"/>
            </a:pPr>
            <a:r>
              <a:rPr lang="en-GB" sz="1200" dirty="0" smtClean="0"/>
              <a:t>Constructing an anxiety hierarchy</a:t>
            </a:r>
          </a:p>
          <a:p>
            <a:pPr marL="342900" indent="-342900">
              <a:buFont typeface="+mj-lt"/>
              <a:buAutoNum type="alphaLcParenR"/>
            </a:pPr>
            <a:r>
              <a:rPr lang="en-GB" sz="1200" b="1" dirty="0" smtClean="0">
                <a:solidFill>
                  <a:schemeClr val="accent3"/>
                </a:solidFill>
              </a:rPr>
              <a:t>Massive immediate exposure to the phobic stimulus</a:t>
            </a:r>
          </a:p>
          <a:p>
            <a:pPr marL="342900" indent="-342900">
              <a:buFont typeface="+mj-lt"/>
              <a:buAutoNum type="alphaLcParenR"/>
            </a:pPr>
            <a:r>
              <a:rPr lang="en-GB" sz="1200" dirty="0" smtClean="0"/>
              <a:t>Gradually increasing exposure to the phobic stimulus</a:t>
            </a:r>
            <a:endParaRPr lang="en-GB" sz="1200" dirty="0"/>
          </a:p>
        </p:txBody>
      </p:sp>
      <p:sp>
        <p:nvSpPr>
          <p:cNvPr id="8" name="Rectangle 7"/>
          <p:cNvSpPr/>
          <p:nvPr/>
        </p:nvSpPr>
        <p:spPr>
          <a:xfrm>
            <a:off x="849854" y="258184"/>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Which of these is a behavioural characteristic of phobias?</a:t>
            </a:r>
            <a:endParaRPr lang="en-GB" sz="1400" dirty="0">
              <a:solidFill>
                <a:schemeClr val="tx1"/>
              </a:solidFill>
            </a:endParaRPr>
          </a:p>
        </p:txBody>
      </p:sp>
      <p:sp>
        <p:nvSpPr>
          <p:cNvPr id="10" name="Rectangle 9"/>
          <p:cNvSpPr/>
          <p:nvPr/>
        </p:nvSpPr>
        <p:spPr>
          <a:xfrm>
            <a:off x="849854" y="2459019"/>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The two-process model of phobias involves:</a:t>
            </a:r>
            <a:endParaRPr lang="en-GB" sz="1400" dirty="0">
              <a:solidFill>
                <a:schemeClr val="tx1"/>
              </a:solidFill>
            </a:endParaRPr>
          </a:p>
        </p:txBody>
      </p:sp>
      <p:sp>
        <p:nvSpPr>
          <p:cNvPr id="11" name="Rectangle 10"/>
          <p:cNvSpPr/>
          <p:nvPr/>
        </p:nvSpPr>
        <p:spPr>
          <a:xfrm>
            <a:off x="849853" y="4659855"/>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smtClean="0">
                <a:solidFill>
                  <a:schemeClr val="tx1"/>
                </a:solidFill>
              </a:rPr>
              <a:t>Which of the following is not normally part of systematic desensitisation?</a:t>
            </a:r>
            <a:endParaRPr lang="en-GB" sz="1200" dirty="0">
              <a:solidFill>
                <a:schemeClr val="tx1"/>
              </a:solidFill>
            </a:endParaRPr>
          </a:p>
        </p:txBody>
      </p:sp>
      <p:sp>
        <p:nvSpPr>
          <p:cNvPr id="12" name="Rectangle 11"/>
          <p:cNvSpPr/>
          <p:nvPr/>
        </p:nvSpPr>
        <p:spPr>
          <a:xfrm>
            <a:off x="3680910" y="753035"/>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b="1" dirty="0" smtClean="0">
                <a:solidFill>
                  <a:schemeClr val="accent3"/>
                </a:solidFill>
              </a:rPr>
              <a:t>Fear</a:t>
            </a:r>
          </a:p>
          <a:p>
            <a:pPr marL="342900" indent="-342900">
              <a:buFont typeface="+mj-lt"/>
              <a:buAutoNum type="alphaLcParenR"/>
            </a:pPr>
            <a:r>
              <a:rPr lang="en-GB" sz="1400" dirty="0" smtClean="0"/>
              <a:t>Sadness</a:t>
            </a:r>
          </a:p>
          <a:p>
            <a:pPr marL="342900" indent="-342900">
              <a:buFont typeface="+mj-lt"/>
              <a:buAutoNum type="alphaLcParenR"/>
            </a:pPr>
            <a:r>
              <a:rPr lang="en-GB" sz="1400" dirty="0" smtClean="0"/>
              <a:t>Anger</a:t>
            </a:r>
          </a:p>
          <a:p>
            <a:pPr marL="342900" indent="-342900">
              <a:buFont typeface="+mj-lt"/>
              <a:buAutoNum type="alphaLcParenR"/>
            </a:pPr>
            <a:r>
              <a:rPr lang="en-GB" sz="1400" dirty="0" smtClean="0"/>
              <a:t>Humour</a:t>
            </a:r>
          </a:p>
        </p:txBody>
      </p:sp>
      <p:sp>
        <p:nvSpPr>
          <p:cNvPr id="13" name="Rectangle 12"/>
          <p:cNvSpPr/>
          <p:nvPr/>
        </p:nvSpPr>
        <p:spPr>
          <a:xfrm>
            <a:off x="3680910" y="2953870"/>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Little Peter</a:t>
            </a:r>
          </a:p>
          <a:p>
            <a:pPr marL="342900" indent="-342900">
              <a:buFont typeface="+mj-lt"/>
              <a:buAutoNum type="alphaLcParenR"/>
            </a:pPr>
            <a:r>
              <a:rPr lang="en-GB" sz="1400" dirty="0" smtClean="0"/>
              <a:t>Little Hans</a:t>
            </a:r>
          </a:p>
          <a:p>
            <a:pPr marL="342900" indent="-342900">
              <a:buFont typeface="+mj-lt"/>
              <a:buAutoNum type="alphaLcParenR"/>
            </a:pPr>
            <a:r>
              <a:rPr lang="en-GB" sz="1400" b="1" dirty="0" smtClean="0">
                <a:solidFill>
                  <a:schemeClr val="accent3"/>
                </a:solidFill>
              </a:rPr>
              <a:t>Little Albert</a:t>
            </a:r>
          </a:p>
          <a:p>
            <a:pPr marL="342900" indent="-342900">
              <a:buFont typeface="+mj-lt"/>
              <a:buAutoNum type="alphaLcParenR"/>
            </a:pPr>
            <a:r>
              <a:rPr lang="en-GB" sz="1400" dirty="0" smtClean="0"/>
              <a:t>None of the above</a:t>
            </a:r>
            <a:endParaRPr lang="en-GB" sz="1400" dirty="0"/>
          </a:p>
        </p:txBody>
      </p:sp>
      <p:sp>
        <p:nvSpPr>
          <p:cNvPr id="14" name="Rectangle 13"/>
          <p:cNvSpPr/>
          <p:nvPr/>
        </p:nvSpPr>
        <p:spPr>
          <a:xfrm>
            <a:off x="3680910" y="5154706"/>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100" dirty="0" smtClean="0"/>
              <a:t>An </a:t>
            </a:r>
            <a:r>
              <a:rPr lang="en-GB" sz="1100" dirty="0" err="1" smtClean="0"/>
              <a:t>arachnophobic</a:t>
            </a:r>
            <a:r>
              <a:rPr lang="en-GB" sz="1100" dirty="0" smtClean="0"/>
              <a:t> having a small spider placed in the next room</a:t>
            </a:r>
          </a:p>
          <a:p>
            <a:pPr marL="342900" indent="-342900">
              <a:buFont typeface="+mj-lt"/>
              <a:buAutoNum type="alphaLcParenR"/>
            </a:pPr>
            <a:r>
              <a:rPr lang="en-GB" sz="1100" b="1" dirty="0" smtClean="0">
                <a:solidFill>
                  <a:schemeClr val="accent3"/>
                </a:solidFill>
              </a:rPr>
              <a:t>A </a:t>
            </a:r>
            <a:r>
              <a:rPr lang="en-GB" sz="1100" b="1" dirty="0" err="1" smtClean="0">
                <a:solidFill>
                  <a:schemeClr val="accent3"/>
                </a:solidFill>
              </a:rPr>
              <a:t>kineomortaphobic</a:t>
            </a:r>
            <a:r>
              <a:rPr lang="en-GB" sz="1100" b="1" dirty="0" smtClean="0">
                <a:solidFill>
                  <a:schemeClr val="accent3"/>
                </a:solidFill>
              </a:rPr>
              <a:t> being made to watch a zombie film in the front row of a cinema</a:t>
            </a:r>
          </a:p>
          <a:p>
            <a:pPr marL="342900" indent="-342900">
              <a:buFont typeface="+mj-lt"/>
              <a:buAutoNum type="alphaLcParenR"/>
            </a:pPr>
            <a:r>
              <a:rPr lang="en-GB" sz="1100" dirty="0" smtClean="0"/>
              <a:t>A </a:t>
            </a:r>
            <a:r>
              <a:rPr lang="en-GB" sz="1100" dirty="0" err="1" smtClean="0"/>
              <a:t>zemmiphobic</a:t>
            </a:r>
            <a:r>
              <a:rPr lang="en-GB" sz="1100" dirty="0" smtClean="0"/>
              <a:t> being given a giant mole rat to look at through a window</a:t>
            </a:r>
          </a:p>
          <a:p>
            <a:pPr marL="342900" indent="-342900">
              <a:buFont typeface="+mj-lt"/>
              <a:buAutoNum type="alphaLcParenR"/>
            </a:pPr>
            <a:r>
              <a:rPr lang="en-GB" sz="1100" dirty="0" smtClean="0"/>
              <a:t>A </a:t>
            </a:r>
            <a:r>
              <a:rPr lang="en-GB" sz="1100" dirty="0" err="1" smtClean="0"/>
              <a:t>lutraphobic</a:t>
            </a:r>
            <a:r>
              <a:rPr lang="en-GB" sz="1100" dirty="0" smtClean="0"/>
              <a:t> seeing a small picture of a book about otters through glass.</a:t>
            </a:r>
            <a:endParaRPr lang="en-GB" sz="1100" dirty="0"/>
          </a:p>
        </p:txBody>
      </p:sp>
      <p:sp>
        <p:nvSpPr>
          <p:cNvPr id="15" name="Rectangle 14"/>
          <p:cNvSpPr/>
          <p:nvPr/>
        </p:nvSpPr>
        <p:spPr>
          <a:xfrm>
            <a:off x="3680910" y="258184"/>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Which of these is an emotional characteristic of phobias?</a:t>
            </a:r>
            <a:endParaRPr lang="en-GB" sz="1400" dirty="0">
              <a:solidFill>
                <a:schemeClr val="tx1"/>
              </a:solidFill>
            </a:endParaRPr>
          </a:p>
        </p:txBody>
      </p:sp>
      <p:sp>
        <p:nvSpPr>
          <p:cNvPr id="16" name="Rectangle 15"/>
          <p:cNvSpPr/>
          <p:nvPr/>
        </p:nvSpPr>
        <p:spPr>
          <a:xfrm>
            <a:off x="3680910" y="2459019"/>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A case study of learning a phobia by classical conditioning involved:</a:t>
            </a:r>
            <a:endParaRPr lang="en-GB" sz="1400" dirty="0">
              <a:solidFill>
                <a:schemeClr val="tx1"/>
              </a:solidFill>
            </a:endParaRPr>
          </a:p>
        </p:txBody>
      </p:sp>
      <p:sp>
        <p:nvSpPr>
          <p:cNvPr id="17" name="Rectangle 16"/>
          <p:cNvSpPr/>
          <p:nvPr/>
        </p:nvSpPr>
        <p:spPr>
          <a:xfrm>
            <a:off x="3680909" y="4659855"/>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Which of these is a good example of flooding?</a:t>
            </a:r>
            <a:endParaRPr lang="en-GB" sz="1400" dirty="0">
              <a:solidFill>
                <a:schemeClr val="tx1"/>
              </a:solidFill>
            </a:endParaRPr>
          </a:p>
        </p:txBody>
      </p:sp>
      <p:sp>
        <p:nvSpPr>
          <p:cNvPr id="18" name="Rectangle 17"/>
          <p:cNvSpPr/>
          <p:nvPr/>
        </p:nvSpPr>
        <p:spPr>
          <a:xfrm>
            <a:off x="6511965" y="753035"/>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b="1" dirty="0" smtClean="0">
                <a:solidFill>
                  <a:schemeClr val="accent3"/>
                </a:solidFill>
              </a:rPr>
              <a:t>Selective attention</a:t>
            </a:r>
          </a:p>
          <a:p>
            <a:pPr marL="342900" indent="-342900">
              <a:buFont typeface="+mj-lt"/>
              <a:buAutoNum type="alphaLcParenR"/>
            </a:pPr>
            <a:r>
              <a:rPr lang="en-GB" sz="1400" dirty="0" smtClean="0"/>
              <a:t>Delusions</a:t>
            </a:r>
          </a:p>
          <a:p>
            <a:pPr marL="342900" indent="-342900">
              <a:buFont typeface="+mj-lt"/>
              <a:buAutoNum type="alphaLcParenR"/>
            </a:pPr>
            <a:r>
              <a:rPr lang="en-GB" sz="1400" dirty="0" smtClean="0"/>
              <a:t>Avoidance</a:t>
            </a:r>
          </a:p>
          <a:p>
            <a:pPr marL="342900" indent="-342900">
              <a:buFont typeface="+mj-lt"/>
              <a:buAutoNum type="alphaLcParenR"/>
            </a:pPr>
            <a:r>
              <a:rPr lang="en-GB" sz="1400" dirty="0" smtClean="0"/>
              <a:t>Endurance </a:t>
            </a:r>
            <a:endParaRPr lang="en-GB" sz="1400" dirty="0"/>
          </a:p>
        </p:txBody>
      </p:sp>
      <p:sp>
        <p:nvSpPr>
          <p:cNvPr id="19" name="Rectangle 18"/>
          <p:cNvSpPr/>
          <p:nvPr/>
        </p:nvSpPr>
        <p:spPr>
          <a:xfrm>
            <a:off x="6511965" y="2953870"/>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200" dirty="0" smtClean="0"/>
              <a:t>It can’t explain how phobias are maintained over time</a:t>
            </a:r>
          </a:p>
          <a:p>
            <a:pPr marL="342900" indent="-342900">
              <a:buFont typeface="+mj-lt"/>
              <a:buAutoNum type="alphaLcParenR"/>
            </a:pPr>
            <a:r>
              <a:rPr lang="en-GB" sz="1200" dirty="0" smtClean="0"/>
              <a:t>There is no supporting evidence</a:t>
            </a:r>
          </a:p>
          <a:p>
            <a:pPr marL="342900" indent="-342900">
              <a:buFont typeface="+mj-lt"/>
              <a:buAutoNum type="alphaLcParenR"/>
            </a:pPr>
            <a:r>
              <a:rPr lang="en-GB" sz="1200" dirty="0" smtClean="0"/>
              <a:t>It can’t explain how fear of dogs might be acquired</a:t>
            </a:r>
          </a:p>
          <a:p>
            <a:pPr marL="342900" indent="-342900">
              <a:buFont typeface="+mj-lt"/>
              <a:buAutoNum type="alphaLcParenR"/>
            </a:pPr>
            <a:r>
              <a:rPr lang="en-GB" sz="1200" b="1" dirty="0" smtClean="0">
                <a:solidFill>
                  <a:schemeClr val="accent3"/>
                </a:solidFill>
              </a:rPr>
              <a:t>It can’t explain preparedness for certain phobias</a:t>
            </a:r>
            <a:endParaRPr lang="en-GB" sz="1200" b="1" dirty="0">
              <a:solidFill>
                <a:schemeClr val="accent3"/>
              </a:solidFill>
            </a:endParaRPr>
          </a:p>
        </p:txBody>
      </p:sp>
      <p:sp>
        <p:nvSpPr>
          <p:cNvPr id="20" name="Rectangle 19"/>
          <p:cNvSpPr/>
          <p:nvPr/>
        </p:nvSpPr>
        <p:spPr>
          <a:xfrm>
            <a:off x="6511965" y="5154706"/>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It has very limited application</a:t>
            </a:r>
          </a:p>
          <a:p>
            <a:pPr marL="342900" indent="-342900">
              <a:buFont typeface="+mj-lt"/>
              <a:buAutoNum type="alphaLcParenR"/>
            </a:pPr>
            <a:r>
              <a:rPr lang="en-GB" sz="1400" dirty="0" smtClean="0"/>
              <a:t>It is unsuitable for patients with learning difficulties</a:t>
            </a:r>
          </a:p>
          <a:p>
            <a:pPr marL="342900" indent="-342900">
              <a:buFont typeface="+mj-lt"/>
              <a:buAutoNum type="alphaLcParenR"/>
            </a:pPr>
            <a:r>
              <a:rPr lang="en-GB" sz="1400" dirty="0" smtClean="0"/>
              <a:t>It has a high dropout rate</a:t>
            </a:r>
          </a:p>
          <a:p>
            <a:pPr marL="342900" indent="-342900">
              <a:buFont typeface="+mj-lt"/>
              <a:buAutoNum type="alphaLcParenR"/>
            </a:pPr>
            <a:r>
              <a:rPr lang="en-GB" sz="1400" b="1" dirty="0" smtClean="0">
                <a:solidFill>
                  <a:schemeClr val="accent3"/>
                </a:solidFill>
              </a:rPr>
              <a:t>It is acceptable to most patients</a:t>
            </a:r>
            <a:endParaRPr lang="en-GB" sz="1400" b="1" dirty="0">
              <a:solidFill>
                <a:schemeClr val="accent3"/>
              </a:solidFill>
            </a:endParaRPr>
          </a:p>
        </p:txBody>
      </p:sp>
      <p:sp>
        <p:nvSpPr>
          <p:cNvPr id="21" name="Rectangle 20"/>
          <p:cNvSpPr/>
          <p:nvPr/>
        </p:nvSpPr>
        <p:spPr>
          <a:xfrm>
            <a:off x="6511965" y="258184"/>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Which of these is a cognitive characteristic of phobias?</a:t>
            </a:r>
            <a:endParaRPr lang="en-GB" sz="1400" dirty="0">
              <a:solidFill>
                <a:schemeClr val="tx1"/>
              </a:solidFill>
            </a:endParaRPr>
          </a:p>
        </p:txBody>
      </p:sp>
      <p:sp>
        <p:nvSpPr>
          <p:cNvPr id="22" name="Rectangle 21"/>
          <p:cNvSpPr/>
          <p:nvPr/>
        </p:nvSpPr>
        <p:spPr>
          <a:xfrm>
            <a:off x="6511965" y="2459019"/>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Which is a limitation of the two-process model?</a:t>
            </a:r>
            <a:endParaRPr lang="en-GB" sz="1400" dirty="0">
              <a:solidFill>
                <a:schemeClr val="tx1"/>
              </a:solidFill>
            </a:endParaRPr>
          </a:p>
        </p:txBody>
      </p:sp>
      <p:sp>
        <p:nvSpPr>
          <p:cNvPr id="23" name="Rectangle 22"/>
          <p:cNvSpPr/>
          <p:nvPr/>
        </p:nvSpPr>
        <p:spPr>
          <a:xfrm>
            <a:off x="6511964" y="4659855"/>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Which of the following applies to systematic desensitisation?</a:t>
            </a:r>
            <a:endParaRPr lang="en-GB" sz="1400" dirty="0">
              <a:solidFill>
                <a:schemeClr val="tx1"/>
              </a:solidFill>
            </a:endParaRPr>
          </a:p>
        </p:txBody>
      </p:sp>
      <p:sp>
        <p:nvSpPr>
          <p:cNvPr id="24" name="Rectangle 23"/>
          <p:cNvSpPr/>
          <p:nvPr/>
        </p:nvSpPr>
        <p:spPr>
          <a:xfrm>
            <a:off x="9343019" y="753035"/>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Selective attention</a:t>
            </a:r>
          </a:p>
          <a:p>
            <a:pPr marL="342900" indent="-342900">
              <a:buFont typeface="+mj-lt"/>
              <a:buAutoNum type="alphaLcParenR"/>
            </a:pPr>
            <a:r>
              <a:rPr lang="en-GB" sz="1400" dirty="0" smtClean="0"/>
              <a:t>Irrational belief</a:t>
            </a:r>
          </a:p>
          <a:p>
            <a:pPr marL="342900" indent="-342900">
              <a:buFont typeface="+mj-lt"/>
              <a:buAutoNum type="alphaLcParenR"/>
            </a:pPr>
            <a:r>
              <a:rPr lang="en-GB" sz="1400" b="1" dirty="0" smtClean="0">
                <a:solidFill>
                  <a:schemeClr val="accent3"/>
                </a:solidFill>
              </a:rPr>
              <a:t>Cognitive distortion</a:t>
            </a:r>
          </a:p>
          <a:p>
            <a:pPr marL="342900" indent="-342900">
              <a:buFont typeface="+mj-lt"/>
              <a:buAutoNum type="alphaLcParenR"/>
            </a:pPr>
            <a:r>
              <a:rPr lang="en-GB" sz="1400" dirty="0" smtClean="0"/>
              <a:t>Endurance</a:t>
            </a:r>
            <a:endParaRPr lang="en-GB" sz="1400" dirty="0"/>
          </a:p>
        </p:txBody>
      </p:sp>
      <p:sp>
        <p:nvSpPr>
          <p:cNvPr id="25" name="Rectangle 24"/>
          <p:cNvSpPr/>
          <p:nvPr/>
        </p:nvSpPr>
        <p:spPr>
          <a:xfrm>
            <a:off x="9343019" y="2953870"/>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b="1" dirty="0" smtClean="0">
                <a:solidFill>
                  <a:schemeClr val="accent3"/>
                </a:solidFill>
              </a:rPr>
              <a:t>Anxiety reduction</a:t>
            </a:r>
          </a:p>
          <a:p>
            <a:pPr marL="342900" indent="-342900">
              <a:buFont typeface="+mj-lt"/>
              <a:buAutoNum type="alphaLcParenR"/>
            </a:pPr>
            <a:r>
              <a:rPr lang="en-GB" sz="1400" dirty="0" smtClean="0"/>
              <a:t>Safety cues</a:t>
            </a:r>
          </a:p>
          <a:p>
            <a:pPr marL="342900" indent="-342900">
              <a:buFont typeface="+mj-lt"/>
              <a:buAutoNum type="alphaLcParenR"/>
            </a:pPr>
            <a:r>
              <a:rPr lang="en-GB" sz="1400" dirty="0" smtClean="0"/>
              <a:t>Preparedness</a:t>
            </a:r>
          </a:p>
          <a:p>
            <a:pPr marL="342900" indent="-342900">
              <a:buFont typeface="+mj-lt"/>
              <a:buAutoNum type="alphaLcParenR"/>
            </a:pPr>
            <a:r>
              <a:rPr lang="en-GB" sz="1400" dirty="0" smtClean="0"/>
              <a:t>Positive reinforcement</a:t>
            </a:r>
            <a:endParaRPr lang="en-GB" sz="1400" dirty="0"/>
          </a:p>
        </p:txBody>
      </p:sp>
      <p:sp>
        <p:nvSpPr>
          <p:cNvPr id="26" name="Rectangle 25"/>
          <p:cNvSpPr/>
          <p:nvPr/>
        </p:nvSpPr>
        <p:spPr>
          <a:xfrm>
            <a:off x="9343019" y="5154706"/>
            <a:ext cx="2694788" cy="16136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lphaLcParenR"/>
            </a:pPr>
            <a:r>
              <a:rPr lang="en-GB" sz="1400" dirty="0" smtClean="0"/>
              <a:t>It is less traumatic</a:t>
            </a:r>
          </a:p>
          <a:p>
            <a:pPr marL="342900" indent="-342900">
              <a:buFont typeface="+mj-lt"/>
              <a:buAutoNum type="alphaLcParenR"/>
            </a:pPr>
            <a:r>
              <a:rPr lang="en-GB" sz="1400" dirty="0" smtClean="0"/>
              <a:t>It is suitable for a wider range of patients</a:t>
            </a:r>
          </a:p>
          <a:p>
            <a:pPr marL="342900" indent="-342900">
              <a:buFont typeface="+mj-lt"/>
              <a:buAutoNum type="alphaLcParenR"/>
            </a:pPr>
            <a:r>
              <a:rPr lang="en-GB" sz="1400" b="1" dirty="0" smtClean="0">
                <a:solidFill>
                  <a:schemeClr val="accent3"/>
                </a:solidFill>
              </a:rPr>
              <a:t>It is more effective for those who complete the treatment</a:t>
            </a:r>
          </a:p>
          <a:p>
            <a:pPr marL="342900" indent="-342900">
              <a:buFont typeface="+mj-lt"/>
              <a:buAutoNum type="alphaLcParenR"/>
            </a:pPr>
            <a:r>
              <a:rPr lang="en-GB" sz="1400" dirty="0" smtClean="0"/>
              <a:t>It works for a wide range of phobias</a:t>
            </a:r>
            <a:endParaRPr lang="en-GB" sz="1400" dirty="0"/>
          </a:p>
        </p:txBody>
      </p:sp>
      <p:sp>
        <p:nvSpPr>
          <p:cNvPr id="27" name="Rectangle 26"/>
          <p:cNvSpPr/>
          <p:nvPr/>
        </p:nvSpPr>
        <p:spPr>
          <a:xfrm>
            <a:off x="9343019" y="258184"/>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100" dirty="0" smtClean="0">
                <a:solidFill>
                  <a:schemeClr val="tx1"/>
                </a:solidFill>
              </a:rPr>
              <a:t>Somebody with a phobia of snakes may see them as alien and aggressive looking. This would be an example of what?</a:t>
            </a:r>
            <a:endParaRPr lang="en-GB" sz="1100" dirty="0">
              <a:solidFill>
                <a:schemeClr val="tx1"/>
              </a:solidFill>
            </a:endParaRPr>
          </a:p>
        </p:txBody>
      </p:sp>
      <p:sp>
        <p:nvSpPr>
          <p:cNvPr id="28" name="Rectangle 27"/>
          <p:cNvSpPr/>
          <p:nvPr/>
        </p:nvSpPr>
        <p:spPr>
          <a:xfrm>
            <a:off x="9343019" y="2459019"/>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solidFill>
                  <a:schemeClr val="tx1"/>
                </a:solidFill>
              </a:rPr>
              <a:t>What reinforces avoidance in the two-process model?</a:t>
            </a:r>
            <a:endParaRPr lang="en-GB" sz="1400" dirty="0">
              <a:solidFill>
                <a:schemeClr val="tx1"/>
              </a:solidFill>
            </a:endParaRPr>
          </a:p>
        </p:txBody>
      </p:sp>
      <p:sp>
        <p:nvSpPr>
          <p:cNvPr id="29" name="Rectangle 28"/>
          <p:cNvSpPr/>
          <p:nvPr/>
        </p:nvSpPr>
        <p:spPr>
          <a:xfrm>
            <a:off x="9343018" y="4659855"/>
            <a:ext cx="2694788" cy="494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smtClean="0">
                <a:solidFill>
                  <a:schemeClr val="tx1"/>
                </a:solidFill>
              </a:rPr>
              <a:t>Why might flooding be considered superior to systematic desensitisation?</a:t>
            </a:r>
            <a:endParaRPr lang="en-GB" sz="1200" dirty="0">
              <a:solidFill>
                <a:schemeClr val="tx1"/>
              </a:solidFill>
            </a:endParaRPr>
          </a:p>
        </p:txBody>
      </p:sp>
      <p:sp>
        <p:nvSpPr>
          <p:cNvPr id="30" name="Rectangle 29"/>
          <p:cNvSpPr/>
          <p:nvPr/>
        </p:nvSpPr>
        <p:spPr>
          <a:xfrm rot="16200000">
            <a:off x="-3066674" y="3072368"/>
            <a:ext cx="6852621"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Phobias multi-choice quiz</a:t>
            </a:r>
            <a:endParaRPr lang="en-GB"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716993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196405" y="2060972"/>
            <a:ext cx="5376500" cy="5675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a:t>Having RECURRENT DOUBTS that the oven has been left on</a:t>
            </a:r>
          </a:p>
        </p:txBody>
      </p:sp>
      <p:sp>
        <p:nvSpPr>
          <p:cNvPr id="8" name="Rectangle 7"/>
          <p:cNvSpPr/>
          <p:nvPr/>
        </p:nvSpPr>
        <p:spPr>
          <a:xfrm>
            <a:off x="6196405" y="6028302"/>
            <a:ext cx="5376500" cy="567590"/>
          </a:xfrm>
          <a:prstGeom prst="rect">
            <a:avLst/>
          </a:prstGeom>
          <a:solidFill>
            <a:srgbClr val="FF6600"/>
          </a:solidFill>
          <a:ln>
            <a:solidFill>
              <a:srgbClr val="FF66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1600" dirty="0"/>
              <a:t>HOARDING items even if they are rubbish</a:t>
            </a:r>
          </a:p>
        </p:txBody>
      </p:sp>
      <p:sp>
        <p:nvSpPr>
          <p:cNvPr id="9" name="Rectangle 8"/>
          <p:cNvSpPr/>
          <p:nvPr/>
        </p:nvSpPr>
        <p:spPr>
          <a:xfrm>
            <a:off x="6197566" y="925792"/>
            <a:ext cx="5376500" cy="5675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a:t>PERSISTENT ANXIETY about germs if they touch a surface</a:t>
            </a:r>
          </a:p>
        </p:txBody>
      </p:sp>
      <p:sp>
        <p:nvSpPr>
          <p:cNvPr id="10" name="Rectangle 9"/>
          <p:cNvSpPr/>
          <p:nvPr/>
        </p:nvSpPr>
        <p:spPr>
          <a:xfrm>
            <a:off x="6196405" y="1493382"/>
            <a:ext cx="5376500" cy="567590"/>
          </a:xfrm>
          <a:prstGeom prst="rect">
            <a:avLst/>
          </a:prstGeom>
          <a:solidFill>
            <a:srgbClr val="FF6600"/>
          </a:solidFill>
          <a:ln>
            <a:solidFill>
              <a:srgbClr val="FF66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1600" dirty="0"/>
              <a:t>Repeated HANDWASHING, even though they’re clean</a:t>
            </a:r>
          </a:p>
        </p:txBody>
      </p:sp>
      <p:sp>
        <p:nvSpPr>
          <p:cNvPr id="11" name="Rectangle 10"/>
          <p:cNvSpPr/>
          <p:nvPr/>
        </p:nvSpPr>
        <p:spPr>
          <a:xfrm>
            <a:off x="6196405" y="4329170"/>
            <a:ext cx="5376500" cy="5675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a:t>IRRATIONAL FEAR that somebody close to them will die</a:t>
            </a:r>
          </a:p>
        </p:txBody>
      </p:sp>
      <p:sp>
        <p:nvSpPr>
          <p:cNvPr id="12" name="Rectangle 11"/>
          <p:cNvSpPr/>
          <p:nvPr/>
        </p:nvSpPr>
        <p:spPr>
          <a:xfrm>
            <a:off x="6196405" y="3195071"/>
            <a:ext cx="5376500" cy="567590"/>
          </a:xfrm>
          <a:prstGeom prst="rect">
            <a:avLst/>
          </a:prstGeom>
          <a:solidFill>
            <a:srgbClr val="FF6600"/>
          </a:solidFill>
          <a:ln>
            <a:solidFill>
              <a:srgbClr val="FF66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1600" dirty="0"/>
              <a:t>COUNTING the light switch being flicked on and off 9 times before leaving a room</a:t>
            </a:r>
          </a:p>
        </p:txBody>
      </p:sp>
      <p:sp>
        <p:nvSpPr>
          <p:cNvPr id="13" name="Rectangle 12"/>
          <p:cNvSpPr/>
          <p:nvPr/>
        </p:nvSpPr>
        <p:spPr>
          <a:xfrm>
            <a:off x="6196405" y="3762661"/>
            <a:ext cx="5376500" cy="5675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a:t>Having RECURRENT THOUGHTS about murdering family members</a:t>
            </a:r>
          </a:p>
        </p:txBody>
      </p:sp>
      <p:sp>
        <p:nvSpPr>
          <p:cNvPr id="14" name="Rectangle 13"/>
          <p:cNvSpPr/>
          <p:nvPr/>
        </p:nvSpPr>
        <p:spPr>
          <a:xfrm>
            <a:off x="6196405" y="5463269"/>
            <a:ext cx="5376500" cy="567590"/>
          </a:xfrm>
          <a:prstGeom prst="rect">
            <a:avLst/>
          </a:prstGeom>
          <a:solidFill>
            <a:srgbClr val="FF6600"/>
          </a:solidFill>
          <a:ln>
            <a:solidFill>
              <a:srgbClr val="FF66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1600" dirty="0"/>
              <a:t>CHECKING MULTIPLE TIMES that the front door has been locked</a:t>
            </a:r>
          </a:p>
        </p:txBody>
      </p:sp>
      <p:sp>
        <p:nvSpPr>
          <p:cNvPr id="15" name="Rectangle 14"/>
          <p:cNvSpPr/>
          <p:nvPr/>
        </p:nvSpPr>
        <p:spPr>
          <a:xfrm>
            <a:off x="6196405" y="4898236"/>
            <a:ext cx="5376500" cy="5675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a:t>RECURRENT IMAGES of partner having a relationship with somebody else</a:t>
            </a:r>
          </a:p>
        </p:txBody>
      </p:sp>
      <p:sp>
        <p:nvSpPr>
          <p:cNvPr id="16" name="Rectangle 15"/>
          <p:cNvSpPr/>
          <p:nvPr/>
        </p:nvSpPr>
        <p:spPr>
          <a:xfrm>
            <a:off x="6196405" y="2628562"/>
            <a:ext cx="5376500" cy="567590"/>
          </a:xfrm>
          <a:prstGeom prst="rect">
            <a:avLst/>
          </a:prstGeom>
          <a:solidFill>
            <a:srgbClr val="FF6600"/>
          </a:solidFill>
          <a:ln>
            <a:solidFill>
              <a:srgbClr val="FF66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GB" sz="1600" dirty="0"/>
              <a:t>ORDERING clothes items in a specific way e.g. by colour and size</a:t>
            </a:r>
          </a:p>
        </p:txBody>
      </p:sp>
      <p:sp>
        <p:nvSpPr>
          <p:cNvPr id="2" name="Rectangle 1"/>
          <p:cNvSpPr/>
          <p:nvPr/>
        </p:nvSpPr>
        <p:spPr>
          <a:xfrm>
            <a:off x="537883" y="1667435"/>
            <a:ext cx="5131398" cy="172122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a:t>Persistent and recurring thoughts, ideas, impulses or images that seem senseless but intrude one’s mind. They are excessive worries that are usually unrelated to real-life problems.</a:t>
            </a:r>
            <a:endParaRPr lang="en-GB" dirty="0"/>
          </a:p>
        </p:txBody>
      </p:sp>
      <p:sp>
        <p:nvSpPr>
          <p:cNvPr id="18" name="Rectangle 17"/>
          <p:cNvSpPr/>
          <p:nvPr/>
        </p:nvSpPr>
        <p:spPr>
          <a:xfrm>
            <a:off x="537883" y="4444701"/>
            <a:ext cx="5131398" cy="1721223"/>
          </a:xfrm>
          <a:prstGeom prst="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a:t>Repetitive behaviours and rituals that the individual feels compelled to perform in order to reduce the anxiety caused by the obsessive thought. They are acts that can be performed rather than thoughts that the person has.</a:t>
            </a:r>
            <a:endParaRPr lang="en-GB" dirty="0"/>
          </a:p>
        </p:txBody>
      </p:sp>
      <p:sp>
        <p:nvSpPr>
          <p:cNvPr id="19" name="Rectangle 18"/>
          <p:cNvSpPr/>
          <p:nvPr/>
        </p:nvSpPr>
        <p:spPr>
          <a:xfrm>
            <a:off x="537883" y="1174376"/>
            <a:ext cx="5131398" cy="49305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smtClean="0"/>
              <a:t>AN OBSESSION IS…</a:t>
            </a:r>
            <a:endParaRPr lang="en-GB" dirty="0"/>
          </a:p>
        </p:txBody>
      </p:sp>
      <p:sp>
        <p:nvSpPr>
          <p:cNvPr id="20" name="Rectangle 19"/>
          <p:cNvSpPr/>
          <p:nvPr/>
        </p:nvSpPr>
        <p:spPr>
          <a:xfrm>
            <a:off x="537883" y="3951642"/>
            <a:ext cx="5131398" cy="493059"/>
          </a:xfrm>
          <a:prstGeom prst="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 COMPULSION IS…</a:t>
            </a:r>
            <a:endParaRPr lang="en-GB" dirty="0"/>
          </a:p>
        </p:txBody>
      </p:sp>
      <p:sp>
        <p:nvSpPr>
          <p:cNvPr id="17" name="Rectangle 16"/>
          <p:cNvSpPr/>
          <p:nvPr/>
        </p:nvSpPr>
        <p:spPr>
          <a:xfrm>
            <a:off x="-26620" y="2462"/>
            <a:ext cx="12213279"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OCD: Obsession </a:t>
            </a:r>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and compulsion characteristics</a:t>
            </a:r>
            <a:endPar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6556788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9854" y="753035"/>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Obsessions only</a:t>
            </a:r>
          </a:p>
          <a:p>
            <a:pPr marL="342900" indent="-342900">
              <a:buFont typeface="+mj-lt"/>
              <a:buAutoNum type="alphaLcParenR"/>
            </a:pPr>
            <a:r>
              <a:rPr lang="en-GB" sz="1400" dirty="0" smtClean="0"/>
              <a:t>Compulsions only</a:t>
            </a:r>
          </a:p>
          <a:p>
            <a:pPr marL="342900" indent="-342900">
              <a:buFont typeface="+mj-lt"/>
              <a:buAutoNum type="alphaLcParenR"/>
            </a:pPr>
            <a:r>
              <a:rPr lang="en-GB" sz="1400" b="1" dirty="0" smtClean="0">
                <a:solidFill>
                  <a:schemeClr val="accent4"/>
                </a:solidFill>
              </a:rPr>
              <a:t>Obsessions and compulsions</a:t>
            </a:r>
          </a:p>
          <a:p>
            <a:pPr marL="342900" indent="-342900">
              <a:buFont typeface="+mj-lt"/>
              <a:buAutoNum type="alphaLcParenR"/>
            </a:pPr>
            <a:r>
              <a:rPr lang="en-GB" sz="1400" dirty="0" smtClean="0"/>
              <a:t>Obsessions or compulsions</a:t>
            </a:r>
            <a:endParaRPr lang="en-GB" sz="1400" dirty="0"/>
          </a:p>
        </p:txBody>
      </p:sp>
      <p:sp>
        <p:nvSpPr>
          <p:cNvPr id="6" name="Rectangle 5"/>
          <p:cNvSpPr/>
          <p:nvPr/>
        </p:nvSpPr>
        <p:spPr>
          <a:xfrm>
            <a:off x="849854" y="2953870"/>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OCD does not run in families</a:t>
            </a:r>
          </a:p>
          <a:p>
            <a:pPr marL="342900" indent="-342900">
              <a:buFont typeface="+mj-lt"/>
              <a:buAutoNum type="alphaLcParenR"/>
            </a:pPr>
            <a:r>
              <a:rPr lang="en-GB" sz="1400" dirty="0" smtClean="0"/>
              <a:t>OCD involves just one gene</a:t>
            </a:r>
          </a:p>
          <a:p>
            <a:pPr marL="342900" indent="-342900">
              <a:buFont typeface="+mj-lt"/>
              <a:buAutoNum type="alphaLcParenR"/>
            </a:pPr>
            <a:r>
              <a:rPr lang="en-GB" sz="1400" dirty="0" smtClean="0"/>
              <a:t>OCD is caused by one particular combination of genes</a:t>
            </a:r>
          </a:p>
          <a:p>
            <a:pPr marL="342900" indent="-342900">
              <a:buFont typeface="+mj-lt"/>
              <a:buAutoNum type="alphaLcParenR"/>
            </a:pPr>
            <a:r>
              <a:rPr lang="en-GB" sz="1400" b="1" dirty="0" smtClean="0">
                <a:solidFill>
                  <a:schemeClr val="accent4"/>
                </a:solidFill>
              </a:rPr>
              <a:t>Twin studies suggest OCD is genetically influenced</a:t>
            </a:r>
            <a:endParaRPr lang="en-GB" sz="1400" b="1" dirty="0">
              <a:solidFill>
                <a:schemeClr val="accent4"/>
              </a:solidFill>
            </a:endParaRPr>
          </a:p>
        </p:txBody>
      </p:sp>
      <p:sp>
        <p:nvSpPr>
          <p:cNvPr id="7" name="Rectangle 6"/>
          <p:cNvSpPr/>
          <p:nvPr/>
        </p:nvSpPr>
        <p:spPr>
          <a:xfrm>
            <a:off x="849854" y="5154706"/>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No side effects of drugs</a:t>
            </a:r>
          </a:p>
          <a:p>
            <a:pPr marL="342900" indent="-342900">
              <a:buFont typeface="+mj-lt"/>
              <a:buAutoNum type="alphaLcParenR"/>
            </a:pPr>
            <a:r>
              <a:rPr lang="en-GB" sz="1400" b="1" dirty="0" smtClean="0">
                <a:solidFill>
                  <a:schemeClr val="accent4"/>
                </a:solidFill>
              </a:rPr>
              <a:t>The cost of drugs compared to other treatments</a:t>
            </a:r>
          </a:p>
          <a:p>
            <a:pPr marL="342900" indent="-342900">
              <a:buFont typeface="+mj-lt"/>
              <a:buAutoNum type="alphaLcParenR"/>
            </a:pPr>
            <a:r>
              <a:rPr lang="en-GB" sz="1400" dirty="0" smtClean="0"/>
              <a:t>The time taken for drugs to affect symptom</a:t>
            </a:r>
          </a:p>
          <a:p>
            <a:pPr marL="342900" indent="-342900">
              <a:buFont typeface="+mj-lt"/>
              <a:buAutoNum type="alphaLcParenR"/>
            </a:pPr>
            <a:r>
              <a:rPr lang="en-GB" sz="1400" dirty="0" smtClean="0"/>
              <a:t>The permanent cure offered by a course of drugs</a:t>
            </a:r>
            <a:endParaRPr lang="en-GB" sz="1400" dirty="0"/>
          </a:p>
        </p:txBody>
      </p:sp>
      <p:sp>
        <p:nvSpPr>
          <p:cNvPr id="8" name="Rectangle 7"/>
          <p:cNvSpPr/>
          <p:nvPr/>
        </p:nvSpPr>
        <p:spPr>
          <a:xfrm>
            <a:off x="849854" y="258184"/>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Most people with OCD experience:</a:t>
            </a:r>
            <a:endParaRPr lang="en-GB" sz="1400" dirty="0"/>
          </a:p>
        </p:txBody>
      </p:sp>
      <p:sp>
        <p:nvSpPr>
          <p:cNvPr id="10" name="Rectangle 9"/>
          <p:cNvSpPr/>
          <p:nvPr/>
        </p:nvSpPr>
        <p:spPr>
          <a:xfrm>
            <a:off x="849854" y="2459019"/>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Which of these is a true statement concerning OCD?</a:t>
            </a:r>
            <a:endParaRPr lang="en-GB" sz="1400" dirty="0"/>
          </a:p>
        </p:txBody>
      </p:sp>
      <p:sp>
        <p:nvSpPr>
          <p:cNvPr id="11" name="Rectangle 10"/>
          <p:cNvSpPr/>
          <p:nvPr/>
        </p:nvSpPr>
        <p:spPr>
          <a:xfrm>
            <a:off x="849853" y="4659855"/>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smtClean="0"/>
              <a:t>Drugs are often used to treat OCD for which of the following reasons?</a:t>
            </a:r>
            <a:endParaRPr lang="en-GB" sz="1200" dirty="0"/>
          </a:p>
        </p:txBody>
      </p:sp>
      <p:sp>
        <p:nvSpPr>
          <p:cNvPr id="12" name="Rectangle 11"/>
          <p:cNvSpPr/>
          <p:nvPr/>
        </p:nvSpPr>
        <p:spPr>
          <a:xfrm>
            <a:off x="3680910" y="753035"/>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Anxiety</a:t>
            </a:r>
          </a:p>
          <a:p>
            <a:pPr marL="342900" indent="-342900">
              <a:buFont typeface="+mj-lt"/>
              <a:buAutoNum type="alphaLcParenR"/>
            </a:pPr>
            <a:r>
              <a:rPr lang="en-GB" sz="1400" dirty="0" smtClean="0"/>
              <a:t>Lowered mood</a:t>
            </a:r>
          </a:p>
          <a:p>
            <a:pPr marL="342900" indent="-342900">
              <a:buFont typeface="+mj-lt"/>
              <a:buAutoNum type="alphaLcParenR"/>
            </a:pPr>
            <a:r>
              <a:rPr lang="en-GB" sz="1400" dirty="0" smtClean="0"/>
              <a:t>Guilt</a:t>
            </a:r>
          </a:p>
          <a:p>
            <a:pPr marL="342900" indent="-342900">
              <a:buFont typeface="+mj-lt"/>
              <a:buAutoNum type="alphaLcParenR"/>
            </a:pPr>
            <a:r>
              <a:rPr lang="en-GB" sz="1400" b="1" dirty="0" smtClean="0">
                <a:solidFill>
                  <a:schemeClr val="accent4"/>
                </a:solidFill>
              </a:rPr>
              <a:t>Compulsions </a:t>
            </a:r>
            <a:endParaRPr lang="en-GB" sz="1400" b="1" dirty="0">
              <a:solidFill>
                <a:schemeClr val="accent4"/>
              </a:solidFill>
            </a:endParaRPr>
          </a:p>
        </p:txBody>
      </p:sp>
      <p:sp>
        <p:nvSpPr>
          <p:cNvPr id="13" name="Rectangle 12"/>
          <p:cNvSpPr/>
          <p:nvPr/>
        </p:nvSpPr>
        <p:spPr>
          <a:xfrm>
            <a:off x="3680910" y="2953870"/>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The serotonin system</a:t>
            </a:r>
          </a:p>
          <a:p>
            <a:pPr marL="342900" indent="-342900">
              <a:buFont typeface="+mj-lt"/>
              <a:buAutoNum type="alphaLcParenR"/>
            </a:pPr>
            <a:r>
              <a:rPr lang="en-GB" sz="1400" dirty="0" smtClean="0"/>
              <a:t>The lateral frontal lobes</a:t>
            </a:r>
          </a:p>
          <a:p>
            <a:pPr marL="342900" indent="-342900">
              <a:buFont typeface="+mj-lt"/>
              <a:buAutoNum type="alphaLcParenR"/>
            </a:pPr>
            <a:r>
              <a:rPr lang="en-GB" sz="1400" b="1" dirty="0" smtClean="0">
                <a:solidFill>
                  <a:schemeClr val="accent4"/>
                </a:solidFill>
              </a:rPr>
              <a:t>The right </a:t>
            </a:r>
            <a:r>
              <a:rPr lang="en-GB" sz="1400" b="1" dirty="0" err="1" smtClean="0">
                <a:solidFill>
                  <a:schemeClr val="accent4"/>
                </a:solidFill>
              </a:rPr>
              <a:t>parahippocampal</a:t>
            </a:r>
            <a:r>
              <a:rPr lang="en-GB" sz="1400" b="1" dirty="0" smtClean="0">
                <a:solidFill>
                  <a:schemeClr val="accent4"/>
                </a:solidFill>
              </a:rPr>
              <a:t> gyrus</a:t>
            </a:r>
          </a:p>
          <a:p>
            <a:pPr marL="342900" indent="-342900">
              <a:buFont typeface="+mj-lt"/>
              <a:buAutoNum type="alphaLcParenR"/>
            </a:pPr>
            <a:r>
              <a:rPr lang="en-GB" sz="1400" dirty="0" smtClean="0"/>
              <a:t>The left </a:t>
            </a:r>
            <a:r>
              <a:rPr lang="en-GB" sz="1400" dirty="0" err="1" smtClean="0"/>
              <a:t>parahippocampal</a:t>
            </a:r>
            <a:r>
              <a:rPr lang="en-GB" sz="1400" dirty="0" smtClean="0"/>
              <a:t> gyrus</a:t>
            </a:r>
            <a:endParaRPr lang="en-GB" sz="1400" dirty="0"/>
          </a:p>
        </p:txBody>
      </p:sp>
      <p:sp>
        <p:nvSpPr>
          <p:cNvPr id="14" name="Rectangle 13"/>
          <p:cNvSpPr/>
          <p:nvPr/>
        </p:nvSpPr>
        <p:spPr>
          <a:xfrm>
            <a:off x="3680910" y="5154706"/>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SNRIs</a:t>
            </a:r>
          </a:p>
          <a:p>
            <a:pPr marL="342900" indent="-342900">
              <a:buFont typeface="+mj-lt"/>
              <a:buAutoNum type="alphaLcParenR"/>
            </a:pPr>
            <a:r>
              <a:rPr lang="en-GB" sz="1400" dirty="0" smtClean="0"/>
              <a:t>CBT</a:t>
            </a:r>
          </a:p>
          <a:p>
            <a:pPr marL="342900" indent="-342900">
              <a:buFont typeface="+mj-lt"/>
              <a:buAutoNum type="alphaLcParenR"/>
            </a:pPr>
            <a:r>
              <a:rPr lang="en-GB" sz="1400" b="1" dirty="0" smtClean="0">
                <a:solidFill>
                  <a:schemeClr val="accent4"/>
                </a:solidFill>
              </a:rPr>
              <a:t>SSRIs</a:t>
            </a:r>
          </a:p>
          <a:p>
            <a:pPr marL="342900" indent="-342900">
              <a:buFont typeface="+mj-lt"/>
              <a:buAutoNum type="alphaLcParenR"/>
            </a:pPr>
            <a:r>
              <a:rPr lang="en-GB" sz="1400" dirty="0" smtClean="0"/>
              <a:t>Clomipramine </a:t>
            </a:r>
            <a:endParaRPr lang="en-GB" sz="1400" dirty="0"/>
          </a:p>
        </p:txBody>
      </p:sp>
      <p:sp>
        <p:nvSpPr>
          <p:cNvPr id="15" name="Rectangle 14"/>
          <p:cNvSpPr/>
          <p:nvPr/>
        </p:nvSpPr>
        <p:spPr>
          <a:xfrm>
            <a:off x="3680910" y="258184"/>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Which of the following is not an emotional characteristic of OCD?</a:t>
            </a:r>
            <a:endParaRPr lang="en-GB" sz="1400" dirty="0"/>
          </a:p>
        </p:txBody>
      </p:sp>
      <p:sp>
        <p:nvSpPr>
          <p:cNvPr id="16" name="Rectangle 15"/>
          <p:cNvSpPr/>
          <p:nvPr/>
        </p:nvSpPr>
        <p:spPr>
          <a:xfrm>
            <a:off x="3680910" y="2459019"/>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Which neural system appears not to be involved in OCD?</a:t>
            </a:r>
            <a:endParaRPr lang="en-GB" sz="1400" dirty="0"/>
          </a:p>
        </p:txBody>
      </p:sp>
      <p:sp>
        <p:nvSpPr>
          <p:cNvPr id="17" name="Rectangle 16"/>
          <p:cNvSpPr/>
          <p:nvPr/>
        </p:nvSpPr>
        <p:spPr>
          <a:xfrm>
            <a:off x="3680909" y="4659855"/>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What is the most common biological treatment for OCD?</a:t>
            </a:r>
            <a:endParaRPr lang="en-GB" sz="1400" dirty="0"/>
          </a:p>
        </p:txBody>
      </p:sp>
      <p:sp>
        <p:nvSpPr>
          <p:cNvPr id="18" name="Rectangle 17"/>
          <p:cNvSpPr/>
          <p:nvPr/>
        </p:nvSpPr>
        <p:spPr>
          <a:xfrm>
            <a:off x="6511965" y="753035"/>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Obsessive thoughts</a:t>
            </a:r>
          </a:p>
          <a:p>
            <a:pPr marL="342900" indent="-342900">
              <a:buFont typeface="+mj-lt"/>
              <a:buAutoNum type="alphaLcParenR"/>
            </a:pPr>
            <a:r>
              <a:rPr lang="en-GB" sz="1400" b="1" dirty="0" smtClean="0">
                <a:solidFill>
                  <a:schemeClr val="accent4"/>
                </a:solidFill>
              </a:rPr>
              <a:t>Rational thoughts</a:t>
            </a:r>
          </a:p>
          <a:p>
            <a:pPr marL="342900" indent="-342900">
              <a:buFont typeface="+mj-lt"/>
              <a:buAutoNum type="alphaLcParenR"/>
            </a:pPr>
            <a:r>
              <a:rPr lang="en-GB" sz="1400" dirty="0" smtClean="0"/>
              <a:t>Cognitive coping strategies</a:t>
            </a:r>
          </a:p>
          <a:p>
            <a:pPr marL="342900" indent="-342900">
              <a:buFont typeface="+mj-lt"/>
              <a:buAutoNum type="alphaLcParenR"/>
            </a:pPr>
            <a:r>
              <a:rPr lang="en-GB" sz="1400" dirty="0" smtClean="0"/>
              <a:t>Good insight into their OCD</a:t>
            </a:r>
          </a:p>
        </p:txBody>
      </p:sp>
      <p:sp>
        <p:nvSpPr>
          <p:cNvPr id="19" name="Rectangle 18"/>
          <p:cNvSpPr/>
          <p:nvPr/>
        </p:nvSpPr>
        <p:spPr>
          <a:xfrm>
            <a:off x="6511965" y="2953870"/>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200" dirty="0" smtClean="0"/>
              <a:t>There is no supporting evidence</a:t>
            </a:r>
          </a:p>
          <a:p>
            <a:pPr marL="342900" indent="-342900">
              <a:buFont typeface="+mj-lt"/>
              <a:buAutoNum type="alphaLcParenR"/>
            </a:pPr>
            <a:r>
              <a:rPr lang="en-GB" sz="1200" dirty="0" smtClean="0"/>
              <a:t>The same mechanism explain all cases of OCD</a:t>
            </a:r>
          </a:p>
          <a:p>
            <a:pPr marL="342900" indent="-342900">
              <a:buFont typeface="+mj-lt"/>
              <a:buAutoNum type="alphaLcParenR"/>
            </a:pPr>
            <a:r>
              <a:rPr lang="en-GB" sz="1200" b="1" dirty="0" smtClean="0">
                <a:solidFill>
                  <a:schemeClr val="accent4"/>
                </a:solidFill>
              </a:rPr>
              <a:t>Neural mechanisms may not cause OCD</a:t>
            </a:r>
          </a:p>
          <a:p>
            <a:pPr marL="342900" indent="-342900">
              <a:buFont typeface="+mj-lt"/>
              <a:buAutoNum type="alphaLcParenR"/>
            </a:pPr>
            <a:r>
              <a:rPr lang="en-GB" sz="1200" dirty="0" smtClean="0"/>
              <a:t>The serotonin system is a complete explanation</a:t>
            </a:r>
            <a:endParaRPr lang="en-GB" sz="1200" dirty="0"/>
          </a:p>
        </p:txBody>
      </p:sp>
      <p:sp>
        <p:nvSpPr>
          <p:cNvPr id="20" name="Rectangle 19"/>
          <p:cNvSpPr/>
          <p:nvPr/>
        </p:nvSpPr>
        <p:spPr>
          <a:xfrm>
            <a:off x="6511965" y="5154706"/>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dirty="0" smtClean="0"/>
              <a:t>Memory loss</a:t>
            </a:r>
          </a:p>
          <a:p>
            <a:pPr marL="342900" indent="-342900">
              <a:buFont typeface="+mj-lt"/>
              <a:buAutoNum type="alphaLcParenR"/>
            </a:pPr>
            <a:r>
              <a:rPr lang="en-GB" sz="1400" dirty="0" smtClean="0"/>
              <a:t>Reduced sex drive</a:t>
            </a:r>
          </a:p>
          <a:p>
            <a:pPr marL="342900" indent="-342900">
              <a:buFont typeface="+mj-lt"/>
              <a:buAutoNum type="alphaLcParenR"/>
            </a:pPr>
            <a:r>
              <a:rPr lang="en-GB" sz="1400" dirty="0" smtClean="0"/>
              <a:t>Weight gain</a:t>
            </a:r>
          </a:p>
          <a:p>
            <a:pPr marL="342900" indent="-342900">
              <a:buFont typeface="+mj-lt"/>
              <a:buAutoNum type="alphaLcParenR"/>
            </a:pPr>
            <a:r>
              <a:rPr lang="en-GB" sz="1400" b="1" dirty="0" smtClean="0">
                <a:solidFill>
                  <a:schemeClr val="accent4"/>
                </a:solidFill>
              </a:rPr>
              <a:t>Depression </a:t>
            </a:r>
            <a:endParaRPr lang="en-GB" sz="1400" b="1" dirty="0">
              <a:solidFill>
                <a:schemeClr val="accent4"/>
              </a:solidFill>
            </a:endParaRPr>
          </a:p>
        </p:txBody>
      </p:sp>
      <p:sp>
        <p:nvSpPr>
          <p:cNvPr id="21" name="Rectangle 20"/>
          <p:cNvSpPr/>
          <p:nvPr/>
        </p:nvSpPr>
        <p:spPr>
          <a:xfrm>
            <a:off x="6511965" y="258184"/>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100" dirty="0" smtClean="0"/>
              <a:t>Patients with a diagnosis of OCD are unlikely to experience which of these cognitions?</a:t>
            </a:r>
            <a:endParaRPr lang="en-GB" sz="1100" dirty="0"/>
          </a:p>
        </p:txBody>
      </p:sp>
      <p:sp>
        <p:nvSpPr>
          <p:cNvPr id="22" name="Rectangle 21"/>
          <p:cNvSpPr/>
          <p:nvPr/>
        </p:nvSpPr>
        <p:spPr>
          <a:xfrm>
            <a:off x="6511965" y="2459019"/>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Which of these applies to neural explanations for OCD?</a:t>
            </a:r>
            <a:endParaRPr lang="en-GB" sz="1400" dirty="0"/>
          </a:p>
        </p:txBody>
      </p:sp>
      <p:sp>
        <p:nvSpPr>
          <p:cNvPr id="23" name="Rectangle 22"/>
          <p:cNvSpPr/>
          <p:nvPr/>
        </p:nvSpPr>
        <p:spPr>
          <a:xfrm>
            <a:off x="6511964" y="4659855"/>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Which of the following is not a side effect of antidepressants?</a:t>
            </a:r>
            <a:endParaRPr lang="en-GB" sz="1400" dirty="0"/>
          </a:p>
        </p:txBody>
      </p:sp>
      <p:sp>
        <p:nvSpPr>
          <p:cNvPr id="24" name="Rectangle 23"/>
          <p:cNvSpPr/>
          <p:nvPr/>
        </p:nvSpPr>
        <p:spPr>
          <a:xfrm>
            <a:off x="9343019" y="753035"/>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400" b="1" dirty="0" smtClean="0">
                <a:solidFill>
                  <a:schemeClr val="accent4"/>
                </a:solidFill>
              </a:rPr>
              <a:t>Hypervigilance</a:t>
            </a:r>
          </a:p>
          <a:p>
            <a:pPr marL="342900" indent="-342900">
              <a:buFont typeface="+mj-lt"/>
              <a:buAutoNum type="alphaLcParenR"/>
            </a:pPr>
            <a:r>
              <a:rPr lang="en-GB" sz="1400" dirty="0" err="1" smtClean="0"/>
              <a:t>Maladaptiveness</a:t>
            </a:r>
            <a:endParaRPr lang="en-GB" sz="1400" dirty="0" smtClean="0"/>
          </a:p>
          <a:p>
            <a:pPr marL="342900" indent="-342900">
              <a:buFont typeface="+mj-lt"/>
              <a:buAutoNum type="alphaLcParenR"/>
            </a:pPr>
            <a:r>
              <a:rPr lang="en-GB" sz="1400" dirty="0" smtClean="0"/>
              <a:t>Reciprocal inhibition</a:t>
            </a:r>
          </a:p>
          <a:p>
            <a:pPr marL="342900" indent="-342900">
              <a:buFont typeface="+mj-lt"/>
              <a:buAutoNum type="alphaLcParenR"/>
            </a:pPr>
            <a:r>
              <a:rPr lang="en-GB" sz="1400" dirty="0" smtClean="0"/>
              <a:t>Compulsions</a:t>
            </a:r>
            <a:endParaRPr lang="en-GB" sz="1400" dirty="0"/>
          </a:p>
        </p:txBody>
      </p:sp>
      <p:sp>
        <p:nvSpPr>
          <p:cNvPr id="25" name="Rectangle 24"/>
          <p:cNvSpPr/>
          <p:nvPr/>
        </p:nvSpPr>
        <p:spPr>
          <a:xfrm>
            <a:off x="9343019" y="2953870"/>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200" dirty="0" smtClean="0"/>
              <a:t>OCD runs in their family</a:t>
            </a:r>
          </a:p>
          <a:p>
            <a:pPr marL="342900" indent="-342900">
              <a:buFont typeface="+mj-lt"/>
              <a:buAutoNum type="alphaLcParenR"/>
            </a:pPr>
            <a:r>
              <a:rPr lang="en-GB" sz="1200" dirty="0" smtClean="0"/>
              <a:t>They have an identical twin with OCD</a:t>
            </a:r>
          </a:p>
          <a:p>
            <a:pPr marL="342900" indent="-342900">
              <a:buFont typeface="+mj-lt"/>
              <a:buAutoNum type="alphaLcParenR"/>
            </a:pPr>
            <a:r>
              <a:rPr lang="en-GB" sz="1200" dirty="0" smtClean="0"/>
              <a:t>A brain scan shows reduced activity in the lateral frontal lobes</a:t>
            </a:r>
          </a:p>
          <a:p>
            <a:pPr marL="342900" indent="-342900">
              <a:buFont typeface="+mj-lt"/>
              <a:buAutoNum type="alphaLcParenR"/>
            </a:pPr>
            <a:r>
              <a:rPr lang="en-GB" sz="1200" b="1" dirty="0" smtClean="0">
                <a:solidFill>
                  <a:schemeClr val="accent4"/>
                </a:solidFill>
              </a:rPr>
              <a:t>They had a recent trauma</a:t>
            </a:r>
            <a:endParaRPr lang="en-GB" sz="1200" b="1" dirty="0">
              <a:solidFill>
                <a:schemeClr val="accent4"/>
              </a:solidFill>
            </a:endParaRPr>
          </a:p>
        </p:txBody>
      </p:sp>
      <p:sp>
        <p:nvSpPr>
          <p:cNvPr id="26" name="Rectangle 25"/>
          <p:cNvSpPr/>
          <p:nvPr/>
        </p:nvSpPr>
        <p:spPr>
          <a:xfrm>
            <a:off x="9343019" y="5154706"/>
            <a:ext cx="2694788" cy="161364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342900" indent="-342900">
              <a:buFont typeface="+mj-lt"/>
              <a:buAutoNum type="alphaLcParenR"/>
            </a:pPr>
            <a:r>
              <a:rPr lang="en-GB" sz="1200" b="1" dirty="0" smtClean="0">
                <a:solidFill>
                  <a:schemeClr val="accent4"/>
                </a:solidFill>
              </a:rPr>
              <a:t>A standard dose of Fluoxetine is 20mg a day</a:t>
            </a:r>
          </a:p>
          <a:p>
            <a:pPr marL="342900" indent="-342900">
              <a:buFont typeface="+mj-lt"/>
              <a:buAutoNum type="alphaLcParenR"/>
            </a:pPr>
            <a:r>
              <a:rPr lang="en-GB" sz="1200" dirty="0" smtClean="0"/>
              <a:t>SSRIs should not be combined with any other treatment</a:t>
            </a:r>
          </a:p>
          <a:p>
            <a:pPr marL="342900" indent="-342900">
              <a:buFont typeface="+mj-lt"/>
              <a:buAutoNum type="alphaLcParenR"/>
            </a:pPr>
            <a:r>
              <a:rPr lang="en-GB" sz="1200" dirty="0" smtClean="0"/>
              <a:t>Fluoxetine is also known as Valium</a:t>
            </a:r>
          </a:p>
          <a:p>
            <a:pPr marL="342900" indent="-342900">
              <a:buFont typeface="+mj-lt"/>
              <a:buAutoNum type="alphaLcParenR"/>
            </a:pPr>
            <a:r>
              <a:rPr lang="en-GB" sz="1200" dirty="0" smtClean="0"/>
              <a:t>SSRIs can take up to 4 years to have an effect</a:t>
            </a:r>
            <a:endParaRPr lang="en-GB" sz="1200" dirty="0"/>
          </a:p>
        </p:txBody>
      </p:sp>
      <p:sp>
        <p:nvSpPr>
          <p:cNvPr id="27" name="Rectangle 26"/>
          <p:cNvSpPr/>
          <p:nvPr/>
        </p:nvSpPr>
        <p:spPr>
          <a:xfrm>
            <a:off x="9343019" y="258184"/>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smtClean="0"/>
              <a:t>What term is used to refer to the maintenance of constant alertness and focus on potential hazards?</a:t>
            </a:r>
            <a:endParaRPr lang="en-GB" sz="1200" dirty="0"/>
          </a:p>
        </p:txBody>
      </p:sp>
      <p:sp>
        <p:nvSpPr>
          <p:cNvPr id="28" name="Rectangle 27"/>
          <p:cNvSpPr/>
          <p:nvPr/>
        </p:nvSpPr>
        <p:spPr>
          <a:xfrm>
            <a:off x="9343019" y="2459019"/>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smtClean="0"/>
              <a:t>Which of these would not suggest a genetic basis for OCD in a patient?</a:t>
            </a:r>
            <a:endParaRPr lang="en-GB" sz="1200" dirty="0"/>
          </a:p>
        </p:txBody>
      </p:sp>
      <p:sp>
        <p:nvSpPr>
          <p:cNvPr id="29" name="Rectangle 28"/>
          <p:cNvSpPr/>
          <p:nvPr/>
        </p:nvSpPr>
        <p:spPr>
          <a:xfrm>
            <a:off x="9343018" y="4659855"/>
            <a:ext cx="2694788" cy="49485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smtClean="0"/>
              <a:t>Which of the following statements is true?</a:t>
            </a:r>
            <a:endParaRPr lang="en-GB" sz="1400" dirty="0"/>
          </a:p>
        </p:txBody>
      </p:sp>
      <p:sp>
        <p:nvSpPr>
          <p:cNvPr id="30" name="Rectangle 29"/>
          <p:cNvSpPr/>
          <p:nvPr/>
        </p:nvSpPr>
        <p:spPr>
          <a:xfrm rot="16200000">
            <a:off x="-3066674" y="3072368"/>
            <a:ext cx="6852621"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OCD multi-choice quiz</a:t>
            </a:r>
            <a:endParaRPr lang="en-GB"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299186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185109"/>
              </p:ext>
            </p:extLst>
          </p:nvPr>
        </p:nvGraphicFramePr>
        <p:xfrm>
          <a:off x="344243" y="989710"/>
          <a:ext cx="8477025" cy="5585936"/>
        </p:xfrm>
        <a:graphic>
          <a:graphicData uri="http://schemas.openxmlformats.org/drawingml/2006/table">
            <a:tbl>
              <a:tblPr firstRow="1" firstCol="1" bandRow="1">
                <a:tableStyleId>{5940675A-B579-460E-94D1-54222C63F5DA}</a:tableStyleId>
              </a:tblPr>
              <a:tblGrid>
                <a:gridCol w="4237872"/>
                <a:gridCol w="4239153"/>
              </a:tblGrid>
              <a:tr h="408728">
                <a:tc>
                  <a:txBody>
                    <a:bodyPr/>
                    <a:lstStyle/>
                    <a:p>
                      <a:pPr algn="ctr">
                        <a:lnSpc>
                          <a:spcPct val="107000"/>
                        </a:lnSpc>
                        <a:spcAft>
                          <a:spcPts val="0"/>
                        </a:spcAft>
                      </a:pPr>
                      <a:r>
                        <a:rPr lang="en-GB" sz="1200" dirty="0">
                          <a:effectLst/>
                        </a:rPr>
                        <a:t>Poor concentration and poor decision making.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FF6600"/>
                    </a:solidFill>
                  </a:tcPr>
                </a:tc>
                <a:tc>
                  <a:txBody>
                    <a:bodyPr/>
                    <a:lstStyle/>
                    <a:p>
                      <a:pPr algn="ctr">
                        <a:lnSpc>
                          <a:spcPct val="107000"/>
                        </a:lnSpc>
                        <a:spcAft>
                          <a:spcPts val="0"/>
                        </a:spcAft>
                      </a:pPr>
                      <a:r>
                        <a:rPr lang="en-GB" sz="1200" dirty="0">
                          <a:effectLst/>
                        </a:rPr>
                        <a:t>Typically, sufferers of depression have reduced levels of energy making them lethargic.</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CC00FF"/>
                    </a:solidFill>
                  </a:tcPr>
                </a:tc>
              </a:tr>
              <a:tr h="272484">
                <a:tc>
                  <a:txBody>
                    <a:bodyPr/>
                    <a:lstStyle/>
                    <a:p>
                      <a:pPr algn="ctr">
                        <a:lnSpc>
                          <a:spcPct val="107000"/>
                        </a:lnSpc>
                        <a:spcAft>
                          <a:spcPts val="0"/>
                        </a:spcAft>
                      </a:pPr>
                      <a:r>
                        <a:rPr lang="en-GB" sz="1200" dirty="0">
                          <a:effectLst/>
                        </a:rPr>
                        <a:t>Hypersomnia</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CC00FF"/>
                    </a:solidFill>
                  </a:tcPr>
                </a:tc>
                <a:tc>
                  <a:txBody>
                    <a:bodyPr/>
                    <a:lstStyle/>
                    <a:p>
                      <a:pPr algn="ctr">
                        <a:lnSpc>
                          <a:spcPct val="107000"/>
                        </a:lnSpc>
                        <a:spcAft>
                          <a:spcPts val="0"/>
                        </a:spcAft>
                      </a:pPr>
                      <a:r>
                        <a:rPr lang="en-GB" sz="1200" dirty="0">
                          <a:effectLst/>
                        </a:rPr>
                        <a:t>Bias towards recalling unhappy events.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FF6600"/>
                    </a:solidFill>
                  </a:tcPr>
                </a:tc>
              </a:tr>
              <a:tr h="681212">
                <a:tc>
                  <a:txBody>
                    <a:bodyPr/>
                    <a:lstStyle/>
                    <a:p>
                      <a:pPr algn="ctr">
                        <a:lnSpc>
                          <a:spcPct val="107000"/>
                        </a:lnSpc>
                        <a:spcAft>
                          <a:spcPts val="0"/>
                        </a:spcAft>
                      </a:pPr>
                      <a:r>
                        <a:rPr lang="en-GB" sz="1200" dirty="0">
                          <a:effectLst/>
                        </a:rPr>
                        <a:t>Sufferers tend to withdraw from work, education and social life. In extreme cases, it can be so severe that the person cannot get out of bed.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CC00FF"/>
                    </a:solidFill>
                  </a:tcPr>
                </a:tc>
                <a:tc>
                  <a:txBody>
                    <a:bodyPr/>
                    <a:lstStyle/>
                    <a:p>
                      <a:pPr algn="ctr">
                        <a:lnSpc>
                          <a:spcPct val="107000"/>
                        </a:lnSpc>
                        <a:spcAft>
                          <a:spcPts val="0"/>
                        </a:spcAft>
                      </a:pPr>
                      <a:r>
                        <a:rPr lang="en-GB" sz="1200" dirty="0">
                          <a:effectLst/>
                        </a:rPr>
                        <a:t>Lowered mood extending beyond sadness.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chemeClr val="accent2"/>
                    </a:solidFill>
                  </a:tcPr>
                </a:tc>
              </a:tr>
              <a:tr h="272484">
                <a:tc>
                  <a:txBody>
                    <a:bodyPr/>
                    <a:lstStyle/>
                    <a:p>
                      <a:pPr algn="ctr">
                        <a:lnSpc>
                          <a:spcPct val="107000"/>
                        </a:lnSpc>
                        <a:spcAft>
                          <a:spcPts val="0"/>
                        </a:spcAft>
                      </a:pPr>
                      <a:r>
                        <a:rPr lang="en-GB" sz="1200" dirty="0">
                          <a:effectLst/>
                        </a:rPr>
                        <a:t>Psychomotor agitation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CC00FF"/>
                    </a:solidFill>
                  </a:tcPr>
                </a:tc>
                <a:tc>
                  <a:txBody>
                    <a:bodyPr/>
                    <a:lstStyle/>
                    <a:p>
                      <a:pPr algn="ctr">
                        <a:lnSpc>
                          <a:spcPct val="107000"/>
                        </a:lnSpc>
                        <a:spcAft>
                          <a:spcPts val="0"/>
                        </a:spcAft>
                      </a:pPr>
                      <a:r>
                        <a:rPr lang="en-GB" sz="1200" dirty="0">
                          <a:effectLst/>
                        </a:rPr>
                        <a:t>Differences in processing of information.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FF6600"/>
                    </a:solidFill>
                  </a:tcPr>
                </a:tc>
              </a:tr>
              <a:tr h="272484">
                <a:tc>
                  <a:txBody>
                    <a:bodyPr/>
                    <a:lstStyle/>
                    <a:p>
                      <a:pPr algn="ctr">
                        <a:lnSpc>
                          <a:spcPct val="107000"/>
                        </a:lnSpc>
                        <a:spcAft>
                          <a:spcPts val="0"/>
                        </a:spcAft>
                      </a:pPr>
                      <a:r>
                        <a:rPr lang="en-GB" sz="1200" dirty="0">
                          <a:effectLst/>
                        </a:rPr>
                        <a:t>Struggle to relax and may end up pacing up and down a room.</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CC00FF"/>
                    </a:solidFill>
                  </a:tcPr>
                </a:tc>
                <a:tc>
                  <a:txBody>
                    <a:bodyPr/>
                    <a:lstStyle/>
                    <a:p>
                      <a:pPr algn="ctr">
                        <a:lnSpc>
                          <a:spcPct val="107000"/>
                        </a:lnSpc>
                        <a:spcAft>
                          <a:spcPts val="0"/>
                        </a:spcAft>
                      </a:pPr>
                      <a:r>
                        <a:rPr lang="en-GB" sz="1200" dirty="0">
                          <a:effectLst/>
                        </a:rPr>
                        <a:t>Low self-esteem</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chemeClr val="accent2"/>
                    </a:solidFill>
                  </a:tcPr>
                </a:tc>
              </a:tr>
              <a:tr h="408728">
                <a:tc>
                  <a:txBody>
                    <a:bodyPr/>
                    <a:lstStyle/>
                    <a:p>
                      <a:pPr algn="ctr">
                        <a:lnSpc>
                          <a:spcPct val="107000"/>
                        </a:lnSpc>
                        <a:spcAft>
                          <a:spcPts val="0"/>
                        </a:spcAft>
                      </a:pPr>
                      <a:r>
                        <a:rPr lang="en-GB" sz="1200" dirty="0">
                          <a:effectLst/>
                        </a:rPr>
                        <a:t>Experience of more negative emotions than positive ones.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chemeClr val="accent2"/>
                    </a:solidFill>
                  </a:tcPr>
                </a:tc>
                <a:tc>
                  <a:txBody>
                    <a:bodyPr/>
                    <a:lstStyle/>
                    <a:p>
                      <a:pPr algn="ctr">
                        <a:lnSpc>
                          <a:spcPct val="107000"/>
                        </a:lnSpc>
                        <a:spcAft>
                          <a:spcPts val="0"/>
                        </a:spcAft>
                      </a:pPr>
                      <a:r>
                        <a:rPr lang="en-GB" sz="1200" dirty="0">
                          <a:effectLst/>
                        </a:rPr>
                        <a:t>Experience poor concentration and inability to remain focused upon a task.</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FF6600"/>
                    </a:solidFill>
                  </a:tcPr>
                </a:tc>
              </a:tr>
              <a:tr h="408728">
                <a:tc>
                  <a:txBody>
                    <a:bodyPr/>
                    <a:lstStyle/>
                    <a:p>
                      <a:pPr algn="ctr">
                        <a:lnSpc>
                          <a:spcPct val="107000"/>
                        </a:lnSpc>
                        <a:spcAft>
                          <a:spcPts val="0"/>
                        </a:spcAft>
                      </a:pPr>
                      <a:r>
                        <a:rPr lang="en-GB" sz="1200" dirty="0">
                          <a:effectLst/>
                        </a:rPr>
                        <a:t>Absolutist thinking i.e. feeling that an unfortunate situation is an absolute disaster.</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FF6600"/>
                    </a:solidFill>
                  </a:tcPr>
                </a:tc>
                <a:tc>
                  <a:txBody>
                    <a:bodyPr/>
                    <a:lstStyle/>
                    <a:p>
                      <a:pPr algn="ctr">
                        <a:lnSpc>
                          <a:spcPct val="107000"/>
                        </a:lnSpc>
                        <a:spcAft>
                          <a:spcPts val="0"/>
                        </a:spcAft>
                      </a:pPr>
                      <a:r>
                        <a:rPr lang="en-GB" sz="1200" dirty="0">
                          <a:effectLst/>
                        </a:rPr>
                        <a:t>Feelings of worthlessness and emptiness.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chemeClr val="accent2"/>
                    </a:solidFill>
                  </a:tcPr>
                </a:tc>
              </a:tr>
              <a:tr h="681212">
                <a:tc>
                  <a:txBody>
                    <a:bodyPr/>
                    <a:lstStyle/>
                    <a:p>
                      <a:pPr algn="ctr">
                        <a:lnSpc>
                          <a:spcPct val="107000"/>
                        </a:lnSpc>
                        <a:spcAft>
                          <a:spcPts val="0"/>
                        </a:spcAft>
                      </a:pPr>
                      <a:r>
                        <a:rPr lang="en-GB" sz="1200" dirty="0">
                          <a:effectLst/>
                        </a:rPr>
                        <a:t>Pay more attention to negative aspects of a situation and ignore the positives, taking a more pessimistic glass-half-empty stance.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FF6600"/>
                    </a:solidFill>
                  </a:tcPr>
                </a:tc>
                <a:tc>
                  <a:txBody>
                    <a:bodyPr/>
                    <a:lstStyle/>
                    <a:p>
                      <a:pPr algn="ctr">
                        <a:lnSpc>
                          <a:spcPct val="107000"/>
                        </a:lnSpc>
                        <a:spcAft>
                          <a:spcPts val="0"/>
                        </a:spcAft>
                      </a:pPr>
                      <a:r>
                        <a:rPr lang="en-GB" sz="1200" dirty="0">
                          <a:effectLst/>
                        </a:rPr>
                        <a:t>Verbal or physical aggression which can have serious knock-on effects on a number of aspects of their life e.g. by ending a relationship or quitting a job.</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chemeClr val="accent2"/>
                    </a:solidFill>
                  </a:tcPr>
                </a:tc>
              </a:tr>
              <a:tr h="272484">
                <a:tc>
                  <a:txBody>
                    <a:bodyPr/>
                    <a:lstStyle/>
                    <a:p>
                      <a:pPr algn="ctr">
                        <a:lnSpc>
                          <a:spcPct val="107000"/>
                        </a:lnSpc>
                        <a:spcAft>
                          <a:spcPts val="0"/>
                        </a:spcAft>
                      </a:pPr>
                      <a:r>
                        <a:rPr lang="en-GB" sz="1200" dirty="0">
                          <a:effectLst/>
                        </a:rPr>
                        <a:t>Insomnia</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CC00FF"/>
                    </a:solidFill>
                  </a:tcPr>
                </a:tc>
                <a:tc>
                  <a:txBody>
                    <a:bodyPr/>
                    <a:lstStyle/>
                    <a:p>
                      <a:pPr algn="ctr">
                        <a:lnSpc>
                          <a:spcPct val="107000"/>
                        </a:lnSpc>
                        <a:spcAft>
                          <a:spcPts val="0"/>
                        </a:spcAft>
                      </a:pPr>
                      <a:r>
                        <a:rPr lang="en-GB" sz="1200" dirty="0">
                          <a:effectLst/>
                        </a:rPr>
                        <a:t>Hating oneself or liking oneself less.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chemeClr val="accent2"/>
                    </a:solidFill>
                  </a:tcPr>
                </a:tc>
              </a:tr>
              <a:tr h="408728">
                <a:tc>
                  <a:txBody>
                    <a:bodyPr/>
                    <a:lstStyle/>
                    <a:p>
                      <a:pPr algn="ctr">
                        <a:lnSpc>
                          <a:spcPct val="107000"/>
                        </a:lnSpc>
                        <a:spcAft>
                          <a:spcPts val="0"/>
                        </a:spcAft>
                      </a:pPr>
                      <a:r>
                        <a:rPr lang="en-GB" sz="1200" dirty="0">
                          <a:effectLst/>
                        </a:rPr>
                        <a:t>Concerned with the physical changes made during periods of depression.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CC00FF"/>
                    </a:solidFill>
                  </a:tcPr>
                </a:tc>
                <a:tc>
                  <a:txBody>
                    <a:bodyPr/>
                    <a:lstStyle/>
                    <a:p>
                      <a:pPr algn="ctr">
                        <a:lnSpc>
                          <a:spcPct val="107000"/>
                        </a:lnSpc>
                        <a:spcAft>
                          <a:spcPts val="0"/>
                        </a:spcAft>
                      </a:pPr>
                      <a:r>
                        <a:rPr lang="en-GB" sz="1200" dirty="0">
                          <a:effectLst/>
                        </a:rPr>
                        <a:t>Concerned with the ways in which people process information.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FF6600"/>
                    </a:solidFill>
                  </a:tcPr>
                </a:tc>
              </a:tr>
              <a:tr h="272484">
                <a:tc>
                  <a:txBody>
                    <a:bodyPr/>
                    <a:lstStyle/>
                    <a:p>
                      <a:pPr algn="ctr">
                        <a:lnSpc>
                          <a:spcPct val="107000"/>
                        </a:lnSpc>
                        <a:spcAft>
                          <a:spcPts val="0"/>
                        </a:spcAft>
                      </a:pPr>
                      <a:r>
                        <a:rPr lang="en-GB" sz="1200" dirty="0">
                          <a:effectLst/>
                        </a:rPr>
                        <a:t>Difficulty sleeping with premature waking.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CC00FF"/>
                    </a:solidFill>
                  </a:tcPr>
                </a:tc>
                <a:tc>
                  <a:txBody>
                    <a:bodyPr/>
                    <a:lstStyle/>
                    <a:p>
                      <a:pPr algn="ctr">
                        <a:lnSpc>
                          <a:spcPct val="107000"/>
                        </a:lnSpc>
                        <a:spcAft>
                          <a:spcPts val="0"/>
                        </a:spcAft>
                      </a:pPr>
                      <a:r>
                        <a:rPr lang="en-GB" sz="1200" dirty="0">
                          <a:effectLst/>
                        </a:rPr>
                        <a:t>Difficulty making decisions which can impact upon work.</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FF6600"/>
                    </a:solidFill>
                  </a:tcPr>
                </a:tc>
              </a:tr>
              <a:tr h="272484">
                <a:tc>
                  <a:txBody>
                    <a:bodyPr/>
                    <a:lstStyle/>
                    <a:p>
                      <a:pPr algn="ctr">
                        <a:lnSpc>
                          <a:spcPct val="107000"/>
                        </a:lnSpc>
                        <a:spcAft>
                          <a:spcPts val="0"/>
                        </a:spcAft>
                      </a:pPr>
                      <a:r>
                        <a:rPr lang="en-GB" sz="1200" dirty="0">
                          <a:effectLst/>
                        </a:rPr>
                        <a:t>Cutting or suicide attempts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CC00FF"/>
                    </a:solidFill>
                  </a:tcPr>
                </a:tc>
                <a:tc>
                  <a:txBody>
                    <a:bodyPr/>
                    <a:lstStyle/>
                    <a:p>
                      <a:pPr algn="ctr">
                        <a:lnSpc>
                          <a:spcPct val="107000"/>
                        </a:lnSpc>
                        <a:spcAft>
                          <a:spcPts val="0"/>
                        </a:spcAft>
                      </a:pPr>
                      <a:r>
                        <a:rPr lang="en-GB" sz="1200" dirty="0">
                          <a:effectLst/>
                        </a:rPr>
                        <a:t>Frequent experience of anger and sometimes extreme anger.</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chemeClr val="accent2"/>
                    </a:solidFill>
                  </a:tcPr>
                </a:tc>
              </a:tr>
              <a:tr h="408728">
                <a:tc>
                  <a:txBody>
                    <a:bodyPr/>
                    <a:lstStyle/>
                    <a:p>
                      <a:pPr algn="ctr">
                        <a:lnSpc>
                          <a:spcPct val="107000"/>
                        </a:lnSpc>
                        <a:spcAft>
                          <a:spcPts val="0"/>
                        </a:spcAft>
                      </a:pPr>
                      <a:r>
                        <a:rPr lang="en-GB" sz="1200" dirty="0">
                          <a:effectLst/>
                        </a:rPr>
                        <a:t>Appetite and eating may increase or decrease, leading to weight gain or loss.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CC00FF"/>
                    </a:solidFill>
                  </a:tcPr>
                </a:tc>
                <a:tc>
                  <a:txBody>
                    <a:bodyPr/>
                    <a:lstStyle/>
                    <a:p>
                      <a:pPr algn="ctr">
                        <a:lnSpc>
                          <a:spcPct val="107000"/>
                        </a:lnSpc>
                        <a:spcAft>
                          <a:spcPts val="0"/>
                        </a:spcAft>
                      </a:pPr>
                      <a:r>
                        <a:rPr lang="en-GB" sz="1200" dirty="0">
                          <a:effectLst/>
                        </a:rPr>
                        <a:t>Seeing a glass as half empty rather than half full.</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FF6600"/>
                    </a:solidFill>
                  </a:tcPr>
                </a:tc>
              </a:tr>
              <a:tr h="272484">
                <a:tc>
                  <a:txBody>
                    <a:bodyPr/>
                    <a:lstStyle/>
                    <a:p>
                      <a:pPr algn="ctr">
                        <a:lnSpc>
                          <a:spcPct val="107000"/>
                        </a:lnSpc>
                        <a:spcAft>
                          <a:spcPts val="0"/>
                        </a:spcAft>
                      </a:pPr>
                      <a:r>
                        <a:rPr lang="en-GB" sz="1200" dirty="0">
                          <a:effectLst/>
                        </a:rPr>
                        <a:t>Bias towards recalling unhappy events.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FF6600"/>
                    </a:solidFill>
                  </a:tcPr>
                </a:tc>
                <a:tc>
                  <a:txBody>
                    <a:bodyPr/>
                    <a:lstStyle/>
                    <a:p>
                      <a:pPr algn="ctr">
                        <a:lnSpc>
                          <a:spcPct val="107000"/>
                        </a:lnSpc>
                        <a:spcAft>
                          <a:spcPts val="0"/>
                        </a:spcAft>
                      </a:pPr>
                      <a:r>
                        <a:rPr lang="en-GB" sz="1200" dirty="0">
                          <a:effectLst/>
                        </a:rPr>
                        <a:t>Self-loathing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chemeClr val="accent2"/>
                    </a:solidFill>
                  </a:tcPr>
                </a:tc>
              </a:tr>
              <a:tr h="272484">
                <a:tc>
                  <a:txBody>
                    <a:bodyPr/>
                    <a:lstStyle/>
                    <a:p>
                      <a:pPr algn="ctr">
                        <a:lnSpc>
                          <a:spcPct val="107000"/>
                        </a:lnSpc>
                        <a:spcAft>
                          <a:spcPts val="0"/>
                        </a:spcAft>
                      </a:pPr>
                      <a:r>
                        <a:rPr lang="en-GB" sz="1200" dirty="0">
                          <a:effectLst/>
                        </a:rPr>
                        <a:t>Lowered mood extending beyond sadness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chemeClr val="accent2"/>
                    </a:solidFill>
                  </a:tcPr>
                </a:tc>
                <a:tc>
                  <a:txBody>
                    <a:bodyPr/>
                    <a:lstStyle/>
                    <a:p>
                      <a:pPr algn="ctr">
                        <a:lnSpc>
                          <a:spcPct val="107000"/>
                        </a:lnSpc>
                        <a:spcAft>
                          <a:spcPts val="0"/>
                        </a:spcAft>
                      </a:pPr>
                      <a:r>
                        <a:rPr lang="en-GB" sz="1200" dirty="0">
                          <a:effectLst/>
                        </a:rPr>
                        <a:t>Displaying black and white thinking.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574" marR="40574" marT="0" marB="0">
                    <a:solidFill>
                      <a:srgbClr val="FF6600"/>
                    </a:solidFill>
                  </a:tcPr>
                </a:tc>
              </a:tr>
            </a:tbl>
          </a:graphicData>
        </a:graphic>
      </p:graphicFrame>
      <p:sp>
        <p:nvSpPr>
          <p:cNvPr id="5" name="Rectangle 4"/>
          <p:cNvSpPr/>
          <p:nvPr/>
        </p:nvSpPr>
        <p:spPr>
          <a:xfrm>
            <a:off x="9208546" y="1258645"/>
            <a:ext cx="731520" cy="666974"/>
          </a:xfrm>
          <a:prstGeom prst="rect">
            <a:avLst/>
          </a:prstGeom>
          <a:solidFill>
            <a:srgbClr val="CC00FF"/>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 name="Rectangle 5"/>
          <p:cNvSpPr/>
          <p:nvPr/>
        </p:nvSpPr>
        <p:spPr>
          <a:xfrm>
            <a:off x="9208546" y="2981662"/>
            <a:ext cx="731520" cy="666974"/>
          </a:xfrm>
          <a:prstGeom prst="rect">
            <a:avLst/>
          </a:prstGeom>
          <a:solidFill>
            <a:schemeClr val="accent2"/>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 name="Rectangle 6"/>
          <p:cNvSpPr/>
          <p:nvPr/>
        </p:nvSpPr>
        <p:spPr>
          <a:xfrm>
            <a:off x="9208546" y="4704679"/>
            <a:ext cx="731520" cy="666974"/>
          </a:xfrm>
          <a:prstGeom prst="rect">
            <a:avLst/>
          </a:prstGeom>
          <a:solidFill>
            <a:srgbClr val="FF66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Rectangle 7"/>
          <p:cNvSpPr/>
          <p:nvPr/>
        </p:nvSpPr>
        <p:spPr>
          <a:xfrm>
            <a:off x="10049435" y="1258645"/>
            <a:ext cx="1859280" cy="66697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BEHAVIOURAL</a:t>
            </a:r>
            <a:endParaRPr lang="en-GB" dirty="0"/>
          </a:p>
        </p:txBody>
      </p:sp>
      <p:sp>
        <p:nvSpPr>
          <p:cNvPr id="9" name="Rectangle 8"/>
          <p:cNvSpPr/>
          <p:nvPr/>
        </p:nvSpPr>
        <p:spPr>
          <a:xfrm>
            <a:off x="10049435" y="2981662"/>
            <a:ext cx="1859280" cy="66697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EMOTIONAL</a:t>
            </a:r>
            <a:endParaRPr lang="en-GB" dirty="0"/>
          </a:p>
        </p:txBody>
      </p:sp>
      <p:sp>
        <p:nvSpPr>
          <p:cNvPr id="10" name="Rectangle 9"/>
          <p:cNvSpPr/>
          <p:nvPr/>
        </p:nvSpPr>
        <p:spPr>
          <a:xfrm>
            <a:off x="10049435" y="4704679"/>
            <a:ext cx="1859280" cy="66697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COGNITIVE</a:t>
            </a:r>
            <a:endParaRPr lang="en-GB" dirty="0"/>
          </a:p>
        </p:txBody>
      </p:sp>
      <p:sp>
        <p:nvSpPr>
          <p:cNvPr id="11" name="Rectangle 10"/>
          <p:cNvSpPr/>
          <p:nvPr/>
        </p:nvSpPr>
        <p:spPr>
          <a:xfrm>
            <a:off x="1" y="0"/>
            <a:ext cx="1219199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Characteristics of depression</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2" name="Picture 11" descr="http://ih0.redbubble.net/image.124557469.0596/sticker,220x200-pad,220x200,ffffff.u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08546" y="5780367"/>
            <a:ext cx="885825" cy="805180"/>
          </a:xfrm>
          <a:prstGeom prst="rect">
            <a:avLst/>
          </a:prstGeom>
          <a:noFill/>
          <a:ln>
            <a:noFill/>
          </a:ln>
        </p:spPr>
      </p:pic>
      <p:pic>
        <p:nvPicPr>
          <p:cNvPr id="13" name="Picture 12" descr="http://ih0.redbubble.net/image.124557469.0596/sticker,220x200-pad,220x200,ffffff.u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38186" y="5780367"/>
            <a:ext cx="885825" cy="805180"/>
          </a:xfrm>
          <a:prstGeom prst="rect">
            <a:avLst/>
          </a:prstGeom>
          <a:noFill/>
          <a:ln>
            <a:noFill/>
          </a:ln>
        </p:spPr>
      </p:pic>
      <p:pic>
        <p:nvPicPr>
          <p:cNvPr id="14" name="Picture 13" descr="http://ih0.redbubble.net/image.124557469.0596/sticker,220x200-pad,220x200,ffffff.u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67826" y="5780367"/>
            <a:ext cx="885825" cy="805180"/>
          </a:xfrm>
          <a:prstGeom prst="rect">
            <a:avLst/>
          </a:prstGeom>
          <a:noFill/>
          <a:ln>
            <a:noFill/>
          </a:ln>
        </p:spPr>
      </p:pic>
    </p:spTree>
    <p:extLst>
      <p:ext uri="{BB962C8B-B14F-4D97-AF65-F5344CB8AC3E}">
        <p14:creationId xmlns:p14="http://schemas.microsoft.com/office/powerpoint/2010/main" val="29424975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15153" y="707887"/>
            <a:ext cx="5815405" cy="6150113"/>
          </a:xfrm>
        </p:spPr>
        <p:txBody>
          <a:bodyPr>
            <a:normAutofit fontScale="55000" lnSpcReduction="20000"/>
          </a:bodyPr>
          <a:lstStyle/>
          <a:p>
            <a:pPr marL="0" indent="0">
              <a:buNone/>
            </a:pPr>
            <a:r>
              <a:rPr lang="en-GB" dirty="0" smtClean="0"/>
              <a:t>The </a:t>
            </a:r>
            <a:r>
              <a:rPr lang="en-GB" dirty="0"/>
              <a:t>psychologist who proposed that depression is caused by cognitive </a:t>
            </a:r>
            <a:r>
              <a:rPr lang="en-GB" dirty="0" smtClean="0"/>
              <a:t>vulnerability</a:t>
            </a:r>
          </a:p>
          <a:p>
            <a:pPr marL="0" indent="0">
              <a:buNone/>
            </a:pPr>
            <a:r>
              <a:rPr lang="en-GB" b="1" dirty="0" smtClean="0">
                <a:solidFill>
                  <a:schemeClr val="accent2"/>
                </a:solidFill>
              </a:rPr>
              <a:t>BECK</a:t>
            </a:r>
            <a:endParaRPr lang="en-GB" b="1" dirty="0" smtClean="0">
              <a:solidFill>
                <a:schemeClr val="accent2"/>
              </a:solidFill>
            </a:endParaRPr>
          </a:p>
          <a:p>
            <a:pPr marL="0" indent="0">
              <a:buNone/>
            </a:pPr>
            <a:r>
              <a:rPr lang="en-GB" dirty="0" smtClean="0"/>
              <a:t>The type of information processing that Beck referred to within his theory that suggests that we attend to the negative aspects of a situation.</a:t>
            </a:r>
          </a:p>
          <a:p>
            <a:pPr marL="0" indent="0">
              <a:buNone/>
            </a:pPr>
            <a:r>
              <a:rPr lang="en-GB" b="1" dirty="0" smtClean="0">
                <a:solidFill>
                  <a:schemeClr val="accent2"/>
                </a:solidFill>
              </a:rPr>
              <a:t>FAULTY</a:t>
            </a:r>
            <a:endParaRPr lang="en-GB" dirty="0" smtClean="0"/>
          </a:p>
          <a:p>
            <a:pPr marL="0" indent="0">
              <a:buNone/>
            </a:pPr>
            <a:r>
              <a:rPr lang="en-GB" dirty="0" smtClean="0"/>
              <a:t>A package </a:t>
            </a:r>
            <a:r>
              <a:rPr lang="en-GB" dirty="0"/>
              <a:t>of information that we hold about ourselves. According to Beck, this is negative for those suffering from depression</a:t>
            </a:r>
            <a:r>
              <a:rPr lang="en-GB" dirty="0" smtClean="0"/>
              <a:t>.</a:t>
            </a:r>
          </a:p>
          <a:p>
            <a:pPr marL="0" indent="0">
              <a:buNone/>
            </a:pPr>
            <a:r>
              <a:rPr lang="en-GB" b="1" dirty="0" smtClean="0">
                <a:solidFill>
                  <a:schemeClr val="accent2"/>
                </a:solidFill>
              </a:rPr>
              <a:t>SCHEMA</a:t>
            </a:r>
            <a:endParaRPr lang="en-GB" dirty="0"/>
          </a:p>
          <a:p>
            <a:pPr marL="0" indent="0">
              <a:buNone/>
            </a:pPr>
            <a:r>
              <a:rPr lang="en-GB" dirty="0" smtClean="0"/>
              <a:t>The </a:t>
            </a:r>
            <a:r>
              <a:rPr lang="en-GB" dirty="0"/>
              <a:t>name given to the three kinds of negative thinking that contribute to depression within Beck’s theory</a:t>
            </a:r>
            <a:r>
              <a:rPr lang="en-GB" dirty="0" smtClean="0"/>
              <a:t>.</a:t>
            </a:r>
          </a:p>
          <a:p>
            <a:pPr marL="0" indent="0">
              <a:buNone/>
            </a:pPr>
            <a:r>
              <a:rPr lang="en-GB" b="1" dirty="0" smtClean="0">
                <a:solidFill>
                  <a:schemeClr val="accent2"/>
                </a:solidFill>
              </a:rPr>
              <a:t>NEGATIVE TRIAD</a:t>
            </a:r>
            <a:endParaRPr lang="en-GB" dirty="0"/>
          </a:p>
          <a:p>
            <a:pPr marL="0" indent="0">
              <a:buNone/>
            </a:pPr>
            <a:r>
              <a:rPr lang="en-GB" dirty="0" smtClean="0"/>
              <a:t>The </a:t>
            </a:r>
            <a:r>
              <a:rPr lang="en-GB" dirty="0"/>
              <a:t>name given to Ellis’s model</a:t>
            </a:r>
            <a:r>
              <a:rPr lang="en-GB" dirty="0" smtClean="0"/>
              <a:t>.</a:t>
            </a:r>
          </a:p>
          <a:p>
            <a:pPr marL="0" indent="0">
              <a:buNone/>
            </a:pPr>
            <a:r>
              <a:rPr lang="en-GB" b="1" dirty="0" smtClean="0">
                <a:solidFill>
                  <a:schemeClr val="accent2"/>
                </a:solidFill>
              </a:rPr>
              <a:t>ABC</a:t>
            </a:r>
            <a:endParaRPr lang="en-GB" dirty="0"/>
          </a:p>
          <a:p>
            <a:pPr marL="0" indent="0">
              <a:buNone/>
            </a:pPr>
            <a:r>
              <a:rPr lang="en-GB" dirty="0" smtClean="0"/>
              <a:t>The </a:t>
            </a:r>
            <a:r>
              <a:rPr lang="en-GB" dirty="0"/>
              <a:t>type of thoughts that Ellis said would interfere with us being happy and free of pain</a:t>
            </a:r>
            <a:r>
              <a:rPr lang="en-GB" dirty="0" smtClean="0"/>
              <a:t>.</a:t>
            </a:r>
          </a:p>
          <a:p>
            <a:pPr marL="0" indent="0">
              <a:buNone/>
            </a:pPr>
            <a:r>
              <a:rPr lang="en-GB" b="1" dirty="0" smtClean="0">
                <a:solidFill>
                  <a:schemeClr val="accent2"/>
                </a:solidFill>
              </a:rPr>
              <a:t>IRRATIONAL</a:t>
            </a:r>
            <a:endParaRPr lang="en-GB" dirty="0"/>
          </a:p>
          <a:p>
            <a:pPr marL="0" indent="0">
              <a:buNone/>
            </a:pPr>
            <a:r>
              <a:rPr lang="en-GB" dirty="0" smtClean="0"/>
              <a:t>The </a:t>
            </a:r>
            <a:r>
              <a:rPr lang="en-GB" dirty="0"/>
              <a:t>type of event that triggers irrational beliefs within Ellis’s ABC model</a:t>
            </a:r>
            <a:r>
              <a:rPr lang="en-GB" dirty="0" smtClean="0"/>
              <a:t>.</a:t>
            </a:r>
          </a:p>
          <a:p>
            <a:pPr marL="0" indent="0">
              <a:buNone/>
            </a:pPr>
            <a:r>
              <a:rPr lang="en-GB" b="1" dirty="0" smtClean="0">
                <a:solidFill>
                  <a:schemeClr val="accent2"/>
                </a:solidFill>
              </a:rPr>
              <a:t>ACTIVATING</a:t>
            </a:r>
            <a:endParaRPr lang="en-GB" dirty="0"/>
          </a:p>
          <a:p>
            <a:pPr marL="0" indent="0">
              <a:buNone/>
            </a:pPr>
            <a:r>
              <a:rPr lang="en-GB" dirty="0" smtClean="0"/>
              <a:t>The </a:t>
            </a:r>
            <a:r>
              <a:rPr lang="en-GB" dirty="0"/>
              <a:t>second component of Ellis’s theory</a:t>
            </a:r>
            <a:r>
              <a:rPr lang="en-GB" dirty="0" smtClean="0"/>
              <a:t>.</a:t>
            </a:r>
          </a:p>
          <a:p>
            <a:pPr marL="0" indent="0">
              <a:buNone/>
            </a:pPr>
            <a:r>
              <a:rPr lang="en-GB" b="1" dirty="0" smtClean="0">
                <a:solidFill>
                  <a:schemeClr val="accent2"/>
                </a:solidFill>
              </a:rPr>
              <a:t>BELIEFS</a:t>
            </a:r>
            <a:endParaRPr lang="en-GB" dirty="0"/>
          </a:p>
          <a:p>
            <a:pPr marL="0" indent="0">
              <a:buNone/>
            </a:pPr>
            <a:r>
              <a:rPr lang="en-GB" dirty="0" smtClean="0"/>
              <a:t>The </a:t>
            </a:r>
            <a:r>
              <a:rPr lang="en-GB" dirty="0"/>
              <a:t>belief that we must always succeed or achieve perfection</a:t>
            </a:r>
            <a:r>
              <a:rPr lang="en-GB" dirty="0" smtClean="0"/>
              <a:t>.</a:t>
            </a:r>
          </a:p>
          <a:p>
            <a:pPr marL="0" indent="0">
              <a:buNone/>
            </a:pPr>
            <a:r>
              <a:rPr lang="en-GB" b="1" dirty="0" smtClean="0">
                <a:solidFill>
                  <a:schemeClr val="accent2"/>
                </a:solidFill>
              </a:rPr>
              <a:t>MUSTURBATION</a:t>
            </a:r>
            <a:endParaRPr lang="en-GB" dirty="0" smtClean="0"/>
          </a:p>
          <a:p>
            <a:pPr marL="0" indent="0">
              <a:buNone/>
            </a:pPr>
            <a:endParaRPr lang="en-GB" dirty="0"/>
          </a:p>
        </p:txBody>
      </p:sp>
      <p:sp>
        <p:nvSpPr>
          <p:cNvPr id="5" name="Content Placeholder 4"/>
          <p:cNvSpPr>
            <a:spLocks noGrp="1"/>
          </p:cNvSpPr>
          <p:nvPr>
            <p:ph sz="half" idx="2"/>
          </p:nvPr>
        </p:nvSpPr>
        <p:spPr>
          <a:xfrm>
            <a:off x="6106758" y="707886"/>
            <a:ext cx="5815405" cy="5922085"/>
          </a:xfrm>
        </p:spPr>
        <p:txBody>
          <a:bodyPr>
            <a:normAutofit fontScale="55000" lnSpcReduction="20000"/>
          </a:bodyPr>
          <a:lstStyle/>
          <a:p>
            <a:pPr marL="0" indent="0">
              <a:buNone/>
            </a:pPr>
            <a:r>
              <a:rPr lang="en-GB" dirty="0"/>
              <a:t>The belief that life is always meant to be fair</a:t>
            </a:r>
            <a:r>
              <a:rPr lang="en-GB" dirty="0" smtClean="0"/>
              <a:t>.</a:t>
            </a:r>
          </a:p>
          <a:p>
            <a:pPr marL="0" indent="0">
              <a:buNone/>
            </a:pPr>
            <a:r>
              <a:rPr lang="en-GB" b="1" dirty="0" smtClean="0">
                <a:solidFill>
                  <a:schemeClr val="accent2"/>
                </a:solidFill>
              </a:rPr>
              <a:t>UTOPIANISM</a:t>
            </a:r>
            <a:endParaRPr lang="en-GB" dirty="0"/>
          </a:p>
          <a:p>
            <a:pPr marL="0" indent="0">
              <a:buNone/>
            </a:pPr>
            <a:r>
              <a:rPr lang="en-GB" dirty="0"/>
              <a:t>The final component of Ellis’s theory</a:t>
            </a:r>
            <a:r>
              <a:rPr lang="en-GB" dirty="0" smtClean="0"/>
              <a:t>.</a:t>
            </a:r>
          </a:p>
          <a:p>
            <a:pPr marL="0" indent="0">
              <a:buNone/>
            </a:pPr>
            <a:r>
              <a:rPr lang="en-GB" b="1" dirty="0" smtClean="0">
                <a:solidFill>
                  <a:schemeClr val="accent2"/>
                </a:solidFill>
              </a:rPr>
              <a:t>CONSEQUENCES</a:t>
            </a:r>
            <a:endParaRPr lang="en-GB" dirty="0"/>
          </a:p>
          <a:p>
            <a:pPr marL="0" indent="0">
              <a:buNone/>
            </a:pPr>
            <a:r>
              <a:rPr lang="en-GB" dirty="0"/>
              <a:t>A syndrome in which depressed patients suffer the delusion that they are zombies that Beck’s theory cannot adequately explain</a:t>
            </a:r>
            <a:r>
              <a:rPr lang="en-GB" dirty="0" smtClean="0"/>
              <a:t>.</a:t>
            </a:r>
          </a:p>
          <a:p>
            <a:pPr marL="0" indent="0">
              <a:buNone/>
            </a:pPr>
            <a:r>
              <a:rPr lang="en-GB" b="1" dirty="0" smtClean="0">
                <a:solidFill>
                  <a:schemeClr val="accent2"/>
                </a:solidFill>
              </a:rPr>
              <a:t>COTARD</a:t>
            </a:r>
            <a:endParaRPr lang="en-GB" dirty="0"/>
          </a:p>
          <a:p>
            <a:pPr marL="0" indent="0">
              <a:buNone/>
            </a:pPr>
            <a:r>
              <a:rPr lang="en-GB" dirty="0"/>
              <a:t>A type of depression that follows an activating event</a:t>
            </a:r>
            <a:r>
              <a:rPr lang="en-GB" dirty="0" smtClean="0"/>
              <a:t>.</a:t>
            </a:r>
          </a:p>
          <a:p>
            <a:pPr marL="0" indent="0">
              <a:buNone/>
            </a:pPr>
            <a:r>
              <a:rPr lang="en-GB" b="1" dirty="0" smtClean="0">
                <a:solidFill>
                  <a:schemeClr val="accent2"/>
                </a:solidFill>
              </a:rPr>
              <a:t>REACTIVE DEPRESSION</a:t>
            </a:r>
            <a:endParaRPr lang="en-GB" dirty="0"/>
          </a:p>
          <a:p>
            <a:pPr marL="0" indent="0">
              <a:buNone/>
            </a:pPr>
            <a:r>
              <a:rPr lang="en-GB" dirty="0"/>
              <a:t>The name of Beck’s cognitive therapy</a:t>
            </a:r>
            <a:r>
              <a:rPr lang="en-GB" dirty="0" smtClean="0"/>
              <a:t>.</a:t>
            </a:r>
          </a:p>
          <a:p>
            <a:pPr marL="0" indent="0">
              <a:buNone/>
            </a:pPr>
            <a:r>
              <a:rPr lang="en-GB" b="1" dirty="0" smtClean="0">
                <a:solidFill>
                  <a:schemeClr val="accent2"/>
                </a:solidFill>
              </a:rPr>
              <a:t>CBT</a:t>
            </a:r>
            <a:endParaRPr lang="en-GB" dirty="0"/>
          </a:p>
          <a:p>
            <a:pPr marL="0" indent="0">
              <a:buNone/>
            </a:pPr>
            <a:r>
              <a:rPr lang="en-GB" dirty="0"/>
              <a:t>The name of Ellis’s cognitive therapy</a:t>
            </a:r>
            <a:r>
              <a:rPr lang="en-GB" dirty="0" smtClean="0"/>
              <a:t>.</a:t>
            </a:r>
          </a:p>
          <a:p>
            <a:pPr marL="0" indent="0">
              <a:buNone/>
            </a:pPr>
            <a:r>
              <a:rPr lang="en-GB" b="1" dirty="0" smtClean="0">
                <a:solidFill>
                  <a:schemeClr val="accent2"/>
                </a:solidFill>
              </a:rPr>
              <a:t>REBT</a:t>
            </a:r>
            <a:endParaRPr lang="en-GB" dirty="0"/>
          </a:p>
          <a:p>
            <a:pPr marL="0" indent="0">
              <a:buNone/>
            </a:pPr>
            <a:r>
              <a:rPr lang="en-GB" dirty="0"/>
              <a:t>This can be used alongside CBT to encourage a </a:t>
            </a:r>
            <a:r>
              <a:rPr lang="en-GB" dirty="0" smtClean="0"/>
              <a:t>depressed </a:t>
            </a:r>
            <a:r>
              <a:rPr lang="en-GB" dirty="0"/>
              <a:t>patient to become more active and engage in enjoyable activities</a:t>
            </a:r>
            <a:r>
              <a:rPr lang="en-GB" dirty="0" smtClean="0"/>
              <a:t>.</a:t>
            </a:r>
          </a:p>
          <a:p>
            <a:pPr marL="0" indent="0">
              <a:buNone/>
            </a:pPr>
            <a:r>
              <a:rPr lang="en-GB" b="1" dirty="0" smtClean="0">
                <a:solidFill>
                  <a:schemeClr val="accent2"/>
                </a:solidFill>
              </a:rPr>
              <a:t>DRUG THERAPY</a:t>
            </a:r>
            <a:endParaRPr lang="en-GB" dirty="0"/>
          </a:p>
          <a:p>
            <a:pPr marL="0" indent="0">
              <a:buNone/>
            </a:pPr>
            <a:r>
              <a:rPr lang="en-GB" dirty="0"/>
              <a:t>A type of drug which may </a:t>
            </a:r>
            <a:r>
              <a:rPr lang="en-GB" dirty="0" smtClean="0"/>
              <a:t>be </a:t>
            </a:r>
            <a:r>
              <a:rPr lang="en-GB" dirty="0"/>
              <a:t>given to severely depressed patients either alongside or prior to CBT</a:t>
            </a:r>
            <a:r>
              <a:rPr lang="en-GB" dirty="0" smtClean="0"/>
              <a:t>.</a:t>
            </a:r>
          </a:p>
          <a:p>
            <a:pPr marL="0" indent="0">
              <a:buNone/>
            </a:pPr>
            <a:r>
              <a:rPr lang="en-GB" b="1" dirty="0" smtClean="0">
                <a:solidFill>
                  <a:schemeClr val="accent2"/>
                </a:solidFill>
              </a:rPr>
              <a:t>ANTIDEPRESANTS E.G. PROZAC</a:t>
            </a:r>
            <a:endParaRPr lang="en-GB" dirty="0"/>
          </a:p>
          <a:p>
            <a:endParaRPr lang="en-GB" dirty="0"/>
          </a:p>
        </p:txBody>
      </p:sp>
      <p:sp>
        <p:nvSpPr>
          <p:cNvPr id="6" name="Rectangle 5"/>
          <p:cNvSpPr/>
          <p:nvPr/>
        </p:nvSpPr>
        <p:spPr>
          <a:xfrm>
            <a:off x="0" y="0"/>
            <a:ext cx="12191999"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Cognitive approach to depression quiz</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7" name="Picture 6" descr="http://ih0.redbubble.net/image.124557469.0596/sticker,220x200-pad,220x200,ffffff.u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67826" y="5780367"/>
            <a:ext cx="885825" cy="805180"/>
          </a:xfrm>
          <a:prstGeom prst="rect">
            <a:avLst/>
          </a:prstGeom>
          <a:noFill/>
          <a:ln>
            <a:noFill/>
          </a:ln>
        </p:spPr>
      </p:pic>
    </p:spTree>
    <p:extLst>
      <p:ext uri="{BB962C8B-B14F-4D97-AF65-F5344CB8AC3E}">
        <p14:creationId xmlns:p14="http://schemas.microsoft.com/office/powerpoint/2010/main" val="29712706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9854" y="753035"/>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Changes to activity level</a:t>
            </a:r>
          </a:p>
          <a:p>
            <a:pPr marL="342900" indent="-342900">
              <a:buFont typeface="+mj-lt"/>
              <a:buAutoNum type="alphaLcParenR"/>
            </a:pPr>
            <a:r>
              <a:rPr lang="en-GB" sz="1400" dirty="0" smtClean="0"/>
              <a:t>Changes to sleeping patterns</a:t>
            </a:r>
          </a:p>
          <a:p>
            <a:pPr marL="342900" indent="-342900">
              <a:buFont typeface="+mj-lt"/>
              <a:buAutoNum type="alphaLcParenR"/>
            </a:pPr>
            <a:r>
              <a:rPr lang="en-GB" sz="1400" dirty="0" smtClean="0"/>
              <a:t>Changes to eating patterns</a:t>
            </a:r>
          </a:p>
          <a:p>
            <a:pPr marL="342900" indent="-342900">
              <a:buFont typeface="+mj-lt"/>
              <a:buAutoNum type="alphaLcParenR"/>
            </a:pPr>
            <a:r>
              <a:rPr lang="en-GB" sz="1400" b="1" dirty="0" smtClean="0">
                <a:solidFill>
                  <a:schemeClr val="accent1"/>
                </a:solidFill>
              </a:rPr>
              <a:t>All of the above</a:t>
            </a:r>
            <a:endParaRPr lang="en-GB" sz="1400" b="1" dirty="0">
              <a:solidFill>
                <a:schemeClr val="accent1"/>
              </a:solidFill>
            </a:endParaRPr>
          </a:p>
        </p:txBody>
      </p:sp>
      <p:sp>
        <p:nvSpPr>
          <p:cNvPr id="6" name="Rectangle 5"/>
          <p:cNvSpPr/>
          <p:nvPr/>
        </p:nvSpPr>
        <p:spPr>
          <a:xfrm>
            <a:off x="849854" y="2953870"/>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Negative view of the world</a:t>
            </a:r>
          </a:p>
          <a:p>
            <a:pPr marL="342900" indent="-342900">
              <a:buFont typeface="+mj-lt"/>
              <a:buAutoNum type="alphaLcParenR"/>
            </a:pPr>
            <a:r>
              <a:rPr lang="en-GB" sz="1400" dirty="0" smtClean="0"/>
              <a:t>Negative view of the future</a:t>
            </a:r>
          </a:p>
          <a:p>
            <a:pPr marL="342900" indent="-342900">
              <a:buFont typeface="+mj-lt"/>
              <a:buAutoNum type="alphaLcParenR"/>
            </a:pPr>
            <a:r>
              <a:rPr lang="en-GB" sz="1400" b="1" dirty="0" smtClean="0">
                <a:solidFill>
                  <a:schemeClr val="accent1"/>
                </a:solidFill>
              </a:rPr>
              <a:t>Negative view of therapy</a:t>
            </a:r>
          </a:p>
          <a:p>
            <a:pPr marL="342900" indent="-342900">
              <a:buFont typeface="+mj-lt"/>
              <a:buAutoNum type="alphaLcParenR"/>
            </a:pPr>
            <a:r>
              <a:rPr lang="en-GB" sz="1400" dirty="0" smtClean="0"/>
              <a:t>Negative view of the self</a:t>
            </a:r>
            <a:endParaRPr lang="en-GB" sz="1400" dirty="0"/>
          </a:p>
        </p:txBody>
      </p:sp>
      <p:sp>
        <p:nvSpPr>
          <p:cNvPr id="7" name="Rectangle 6"/>
          <p:cNvSpPr/>
          <p:nvPr/>
        </p:nvSpPr>
        <p:spPr>
          <a:xfrm>
            <a:off x="849854" y="5154706"/>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Behavioural therapies</a:t>
            </a:r>
          </a:p>
          <a:p>
            <a:pPr marL="342900" indent="-342900">
              <a:buFont typeface="+mj-lt"/>
              <a:buAutoNum type="alphaLcParenR"/>
            </a:pPr>
            <a:r>
              <a:rPr lang="en-GB" sz="1400" dirty="0" smtClean="0"/>
              <a:t>Cognitive therapy</a:t>
            </a:r>
          </a:p>
          <a:p>
            <a:pPr marL="342900" indent="-342900">
              <a:buFont typeface="+mj-lt"/>
              <a:buAutoNum type="alphaLcParenR"/>
            </a:pPr>
            <a:r>
              <a:rPr lang="en-GB" sz="1400" dirty="0" smtClean="0"/>
              <a:t>Rational emotive behaviour therapy</a:t>
            </a:r>
          </a:p>
          <a:p>
            <a:pPr marL="342900" indent="-342900">
              <a:buFont typeface="+mj-lt"/>
              <a:buAutoNum type="alphaLcParenR"/>
            </a:pPr>
            <a:r>
              <a:rPr lang="en-GB" sz="1400" b="1" dirty="0" smtClean="0">
                <a:solidFill>
                  <a:schemeClr val="accent1"/>
                </a:solidFill>
              </a:rPr>
              <a:t>Biological treatments</a:t>
            </a:r>
            <a:endParaRPr lang="en-GB" sz="1400" b="1" dirty="0">
              <a:solidFill>
                <a:schemeClr val="accent1"/>
              </a:solidFill>
            </a:endParaRPr>
          </a:p>
        </p:txBody>
      </p:sp>
      <p:sp>
        <p:nvSpPr>
          <p:cNvPr id="8" name="Rectangle 7"/>
          <p:cNvSpPr/>
          <p:nvPr/>
        </p:nvSpPr>
        <p:spPr>
          <a:xfrm>
            <a:off x="849854" y="258184"/>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Sufferers of depression may experience which of the following behavioural characteristics?</a:t>
            </a:r>
            <a:endParaRPr lang="en-GB" sz="1100" dirty="0">
              <a:solidFill>
                <a:schemeClr val="tx1"/>
              </a:solidFill>
            </a:endParaRPr>
          </a:p>
        </p:txBody>
      </p:sp>
      <p:sp>
        <p:nvSpPr>
          <p:cNvPr id="10" name="Rectangle 9"/>
          <p:cNvSpPr/>
          <p:nvPr/>
        </p:nvSpPr>
        <p:spPr>
          <a:xfrm>
            <a:off x="849854" y="2459019"/>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Which of the following is not part of Beck’s negative triad?</a:t>
            </a:r>
            <a:endParaRPr lang="en-GB" sz="1400" dirty="0">
              <a:solidFill>
                <a:schemeClr val="tx1"/>
              </a:solidFill>
            </a:endParaRPr>
          </a:p>
        </p:txBody>
      </p:sp>
      <p:sp>
        <p:nvSpPr>
          <p:cNvPr id="11" name="Rectangle 10"/>
          <p:cNvSpPr/>
          <p:nvPr/>
        </p:nvSpPr>
        <p:spPr>
          <a:xfrm>
            <a:off x="849853" y="4659855"/>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CBT does not use techniques from which of the following?</a:t>
            </a:r>
            <a:endParaRPr lang="en-GB" sz="1400" dirty="0">
              <a:solidFill>
                <a:schemeClr val="tx1"/>
              </a:solidFill>
            </a:endParaRPr>
          </a:p>
        </p:txBody>
      </p:sp>
      <p:sp>
        <p:nvSpPr>
          <p:cNvPr id="12" name="Rectangle 11"/>
          <p:cNvSpPr/>
          <p:nvPr/>
        </p:nvSpPr>
        <p:spPr>
          <a:xfrm>
            <a:off x="3680910" y="753035"/>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Lowered mood</a:t>
            </a:r>
          </a:p>
          <a:p>
            <a:pPr marL="342900" indent="-342900">
              <a:buFont typeface="+mj-lt"/>
              <a:buAutoNum type="alphaLcParenR"/>
            </a:pPr>
            <a:r>
              <a:rPr lang="en-GB" sz="1400" dirty="0" smtClean="0"/>
              <a:t>Anger</a:t>
            </a:r>
          </a:p>
          <a:p>
            <a:pPr marL="342900" indent="-342900">
              <a:buFont typeface="+mj-lt"/>
              <a:buAutoNum type="alphaLcParenR"/>
            </a:pPr>
            <a:r>
              <a:rPr lang="en-GB" sz="1400" dirty="0" smtClean="0"/>
              <a:t>Low self-esteem</a:t>
            </a:r>
          </a:p>
          <a:p>
            <a:pPr marL="342900" indent="-342900">
              <a:buFont typeface="+mj-lt"/>
              <a:buAutoNum type="alphaLcParenR"/>
            </a:pPr>
            <a:r>
              <a:rPr lang="en-GB" sz="1400" b="1" dirty="0" smtClean="0">
                <a:solidFill>
                  <a:schemeClr val="accent1"/>
                </a:solidFill>
              </a:rPr>
              <a:t>All of the above</a:t>
            </a:r>
            <a:endParaRPr lang="en-GB" sz="1400" b="1" dirty="0">
              <a:solidFill>
                <a:schemeClr val="accent1"/>
              </a:solidFill>
            </a:endParaRPr>
          </a:p>
        </p:txBody>
      </p:sp>
      <p:sp>
        <p:nvSpPr>
          <p:cNvPr id="13" name="Rectangle 12"/>
          <p:cNvSpPr/>
          <p:nvPr/>
        </p:nvSpPr>
        <p:spPr>
          <a:xfrm>
            <a:off x="3680910" y="2953870"/>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Negative self-schema</a:t>
            </a:r>
          </a:p>
          <a:p>
            <a:pPr marL="342900" indent="-342900">
              <a:buFont typeface="+mj-lt"/>
              <a:buAutoNum type="alphaLcParenR"/>
            </a:pPr>
            <a:r>
              <a:rPr lang="en-GB" sz="1400" b="1" dirty="0" smtClean="0">
                <a:solidFill>
                  <a:schemeClr val="accent1"/>
                </a:solidFill>
              </a:rPr>
              <a:t>Musturbation</a:t>
            </a:r>
          </a:p>
          <a:p>
            <a:pPr marL="342900" indent="-342900">
              <a:buFont typeface="+mj-lt"/>
              <a:buAutoNum type="alphaLcParenR"/>
            </a:pPr>
            <a:r>
              <a:rPr lang="en-GB" sz="1400" dirty="0" smtClean="0"/>
              <a:t>Negative view of the world</a:t>
            </a:r>
          </a:p>
          <a:p>
            <a:pPr marL="342900" indent="-342900">
              <a:buFont typeface="+mj-lt"/>
              <a:buAutoNum type="alphaLcParenR"/>
            </a:pPr>
            <a:r>
              <a:rPr lang="en-GB" sz="1400" dirty="0" smtClean="0"/>
              <a:t>Negative view of the self</a:t>
            </a:r>
            <a:endParaRPr lang="en-GB" sz="1400" dirty="0"/>
          </a:p>
        </p:txBody>
      </p:sp>
      <p:sp>
        <p:nvSpPr>
          <p:cNvPr id="14" name="Rectangle 13"/>
          <p:cNvSpPr/>
          <p:nvPr/>
        </p:nvSpPr>
        <p:spPr>
          <a:xfrm>
            <a:off x="3680910" y="5154706"/>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Reality testing</a:t>
            </a:r>
          </a:p>
          <a:p>
            <a:pPr marL="342900" indent="-342900">
              <a:buFont typeface="+mj-lt"/>
              <a:buAutoNum type="alphaLcParenR"/>
            </a:pPr>
            <a:r>
              <a:rPr lang="en-GB" sz="1400" b="1" dirty="0" smtClean="0">
                <a:solidFill>
                  <a:schemeClr val="accent1"/>
                </a:solidFill>
              </a:rPr>
              <a:t>Disputing irrational beliefs</a:t>
            </a:r>
          </a:p>
          <a:p>
            <a:pPr marL="342900" indent="-342900">
              <a:buFont typeface="+mj-lt"/>
              <a:buAutoNum type="alphaLcParenR"/>
            </a:pPr>
            <a:r>
              <a:rPr lang="en-GB" sz="1400" dirty="0" smtClean="0"/>
              <a:t>Disputing automatic thoughts</a:t>
            </a:r>
          </a:p>
          <a:p>
            <a:pPr marL="342900" indent="-342900">
              <a:buFont typeface="+mj-lt"/>
              <a:buAutoNum type="alphaLcParenR"/>
            </a:pPr>
            <a:r>
              <a:rPr lang="en-GB" sz="1400" dirty="0" smtClean="0"/>
              <a:t>Behavioural activation</a:t>
            </a:r>
            <a:endParaRPr lang="en-GB" sz="1400" dirty="0"/>
          </a:p>
        </p:txBody>
      </p:sp>
      <p:sp>
        <p:nvSpPr>
          <p:cNvPr id="15" name="Rectangle 14"/>
          <p:cNvSpPr/>
          <p:nvPr/>
        </p:nvSpPr>
        <p:spPr>
          <a:xfrm>
            <a:off x="3680910" y="258184"/>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Patients with a diagnosis of depression are likely to have:</a:t>
            </a:r>
            <a:endParaRPr lang="en-GB" sz="1400" dirty="0">
              <a:solidFill>
                <a:schemeClr val="tx1"/>
              </a:solidFill>
            </a:endParaRPr>
          </a:p>
        </p:txBody>
      </p:sp>
      <p:sp>
        <p:nvSpPr>
          <p:cNvPr id="16" name="Rectangle 15"/>
          <p:cNvSpPr/>
          <p:nvPr/>
        </p:nvSpPr>
        <p:spPr>
          <a:xfrm>
            <a:off x="3680910" y="2459019"/>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Which of these is a type of dysfunctional belief in Ellis’s cognitive model?</a:t>
            </a:r>
            <a:endParaRPr lang="en-GB" sz="1200" dirty="0">
              <a:solidFill>
                <a:schemeClr val="tx1"/>
              </a:solidFill>
            </a:endParaRPr>
          </a:p>
        </p:txBody>
      </p:sp>
      <p:sp>
        <p:nvSpPr>
          <p:cNvPr id="17" name="Rectangle 16"/>
          <p:cNvSpPr/>
          <p:nvPr/>
        </p:nvSpPr>
        <p:spPr>
          <a:xfrm>
            <a:off x="3680909" y="4659855"/>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Which is the main technique in REBT?</a:t>
            </a:r>
            <a:endParaRPr lang="en-GB" sz="1400" dirty="0">
              <a:solidFill>
                <a:schemeClr val="tx1"/>
              </a:solidFill>
            </a:endParaRPr>
          </a:p>
        </p:txBody>
      </p:sp>
      <p:sp>
        <p:nvSpPr>
          <p:cNvPr id="18" name="Rectangle 17"/>
          <p:cNvSpPr/>
          <p:nvPr/>
        </p:nvSpPr>
        <p:spPr>
          <a:xfrm>
            <a:off x="6511965" y="753035"/>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b="1" dirty="0" smtClean="0">
                <a:solidFill>
                  <a:schemeClr val="accent1"/>
                </a:solidFill>
              </a:rPr>
              <a:t>Focusing on the negative aspects of a situation</a:t>
            </a:r>
          </a:p>
          <a:p>
            <a:pPr marL="342900" indent="-342900">
              <a:buFont typeface="+mj-lt"/>
              <a:buAutoNum type="alphaLcParenR"/>
            </a:pPr>
            <a:r>
              <a:rPr lang="en-GB" sz="1400" dirty="0" smtClean="0"/>
              <a:t>Low self-esteem</a:t>
            </a:r>
          </a:p>
          <a:p>
            <a:pPr marL="342900" indent="-342900">
              <a:buFont typeface="+mj-lt"/>
              <a:buAutoNum type="alphaLcParenR"/>
            </a:pPr>
            <a:r>
              <a:rPr lang="en-GB" sz="1400" dirty="0" smtClean="0"/>
              <a:t>Anger</a:t>
            </a:r>
          </a:p>
          <a:p>
            <a:pPr marL="342900" indent="-342900">
              <a:buFont typeface="+mj-lt"/>
              <a:buAutoNum type="alphaLcParenR"/>
            </a:pPr>
            <a:r>
              <a:rPr lang="en-GB" sz="1400" dirty="0" smtClean="0"/>
              <a:t>All of the above</a:t>
            </a:r>
            <a:endParaRPr lang="en-GB" sz="1400" dirty="0"/>
          </a:p>
        </p:txBody>
      </p:sp>
      <p:sp>
        <p:nvSpPr>
          <p:cNvPr id="19" name="Rectangle 18"/>
          <p:cNvSpPr/>
          <p:nvPr/>
        </p:nvSpPr>
        <p:spPr>
          <a:xfrm>
            <a:off x="6511965" y="2953870"/>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200" dirty="0" smtClean="0"/>
              <a:t>Studies have never found abnormal cognition in depressed patients</a:t>
            </a:r>
          </a:p>
          <a:p>
            <a:pPr marL="342900" indent="-342900">
              <a:buFont typeface="+mj-lt"/>
              <a:buAutoNum type="alphaLcParenR"/>
            </a:pPr>
            <a:r>
              <a:rPr lang="en-GB" sz="1200" dirty="0" smtClean="0"/>
              <a:t>Depressed patients do not report abnormal cognition</a:t>
            </a:r>
          </a:p>
          <a:p>
            <a:pPr marL="342900" indent="-342900">
              <a:buFont typeface="+mj-lt"/>
              <a:buAutoNum type="alphaLcParenR"/>
            </a:pPr>
            <a:r>
              <a:rPr lang="en-GB" sz="1200" b="1" dirty="0" smtClean="0">
                <a:solidFill>
                  <a:schemeClr val="accent1"/>
                </a:solidFill>
              </a:rPr>
              <a:t>It doesn’t explain all types of depression effectively</a:t>
            </a:r>
          </a:p>
          <a:p>
            <a:pPr marL="342900" indent="-342900">
              <a:buFont typeface="+mj-lt"/>
              <a:buAutoNum type="alphaLcParenR"/>
            </a:pPr>
            <a:r>
              <a:rPr lang="en-GB" sz="1200" dirty="0" smtClean="0"/>
              <a:t>All of the above</a:t>
            </a:r>
            <a:endParaRPr lang="en-GB" sz="1200" dirty="0"/>
          </a:p>
        </p:txBody>
      </p:sp>
      <p:sp>
        <p:nvSpPr>
          <p:cNvPr id="20" name="Rectangle 19"/>
          <p:cNvSpPr/>
          <p:nvPr/>
        </p:nvSpPr>
        <p:spPr>
          <a:xfrm>
            <a:off x="6511965" y="5154706"/>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It treats the way people think</a:t>
            </a:r>
          </a:p>
          <a:p>
            <a:pPr marL="342900" indent="-342900">
              <a:buFont typeface="+mj-lt"/>
              <a:buAutoNum type="alphaLcParenR"/>
            </a:pPr>
            <a:r>
              <a:rPr lang="en-GB" sz="1400" dirty="0" smtClean="0"/>
              <a:t>It treats the way people behave</a:t>
            </a:r>
          </a:p>
          <a:p>
            <a:pPr marL="342900" indent="-342900">
              <a:buFont typeface="+mj-lt"/>
              <a:buAutoNum type="alphaLcParenR"/>
            </a:pPr>
            <a:r>
              <a:rPr lang="en-GB" sz="1400" dirty="0" smtClean="0"/>
              <a:t>It is reasonably cost-effective</a:t>
            </a:r>
          </a:p>
          <a:p>
            <a:pPr marL="342900" indent="-342900">
              <a:buFont typeface="+mj-lt"/>
              <a:buAutoNum type="alphaLcParenR"/>
            </a:pPr>
            <a:r>
              <a:rPr lang="en-GB" sz="1400" b="1" dirty="0" smtClean="0">
                <a:solidFill>
                  <a:schemeClr val="accent1"/>
                </a:solidFill>
              </a:rPr>
              <a:t>All of the above</a:t>
            </a:r>
            <a:endParaRPr lang="en-GB" sz="1400" b="1" dirty="0">
              <a:solidFill>
                <a:schemeClr val="accent1"/>
              </a:solidFill>
            </a:endParaRPr>
          </a:p>
        </p:txBody>
      </p:sp>
      <p:sp>
        <p:nvSpPr>
          <p:cNvPr id="21" name="Rectangle 20"/>
          <p:cNvSpPr/>
          <p:nvPr/>
        </p:nvSpPr>
        <p:spPr>
          <a:xfrm>
            <a:off x="6511965" y="258184"/>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Which of the following is a cognitive characteristic of depression?</a:t>
            </a:r>
            <a:endParaRPr lang="en-GB" sz="1200" dirty="0">
              <a:solidFill>
                <a:schemeClr val="tx1"/>
              </a:solidFill>
            </a:endParaRPr>
          </a:p>
        </p:txBody>
      </p:sp>
      <p:sp>
        <p:nvSpPr>
          <p:cNvPr id="22" name="Rectangle 21"/>
          <p:cNvSpPr/>
          <p:nvPr/>
        </p:nvSpPr>
        <p:spPr>
          <a:xfrm>
            <a:off x="6511965" y="2459019"/>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Which of the following is a criticism of Beck’s model of depression?</a:t>
            </a:r>
            <a:endParaRPr lang="en-GB" sz="1200" dirty="0">
              <a:solidFill>
                <a:schemeClr val="tx1"/>
              </a:solidFill>
            </a:endParaRPr>
          </a:p>
        </p:txBody>
      </p:sp>
      <p:sp>
        <p:nvSpPr>
          <p:cNvPr id="23" name="Rectangle 22"/>
          <p:cNvSpPr/>
          <p:nvPr/>
        </p:nvSpPr>
        <p:spPr>
          <a:xfrm>
            <a:off x="6511964" y="4659855"/>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Which of the following is true of CBT?</a:t>
            </a:r>
            <a:endParaRPr lang="en-GB" sz="1400" dirty="0">
              <a:solidFill>
                <a:schemeClr val="tx1"/>
              </a:solidFill>
            </a:endParaRPr>
          </a:p>
        </p:txBody>
      </p:sp>
      <p:sp>
        <p:nvSpPr>
          <p:cNvPr id="24" name="Rectangle 23"/>
          <p:cNvSpPr/>
          <p:nvPr/>
        </p:nvSpPr>
        <p:spPr>
          <a:xfrm>
            <a:off x="9343019" y="753035"/>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400" dirty="0" smtClean="0"/>
              <a:t>Low self-esteem</a:t>
            </a:r>
          </a:p>
          <a:p>
            <a:pPr marL="342900" indent="-342900">
              <a:buFont typeface="+mj-lt"/>
              <a:buAutoNum type="alphaLcParenR"/>
            </a:pPr>
            <a:r>
              <a:rPr lang="en-GB" sz="1400" dirty="0" smtClean="0"/>
              <a:t>Poor concentration</a:t>
            </a:r>
          </a:p>
          <a:p>
            <a:pPr marL="342900" indent="-342900">
              <a:buFont typeface="+mj-lt"/>
              <a:buAutoNum type="alphaLcParenR"/>
            </a:pPr>
            <a:r>
              <a:rPr lang="en-GB" sz="1400" dirty="0" smtClean="0"/>
              <a:t>Dwelling on the negative</a:t>
            </a:r>
          </a:p>
          <a:p>
            <a:pPr marL="342900" indent="-342900">
              <a:buFont typeface="+mj-lt"/>
              <a:buAutoNum type="alphaLcParenR"/>
            </a:pPr>
            <a:r>
              <a:rPr lang="en-GB" sz="1400" b="1" dirty="0" smtClean="0">
                <a:solidFill>
                  <a:schemeClr val="accent1"/>
                </a:solidFill>
              </a:rPr>
              <a:t>Absolutist thinking</a:t>
            </a:r>
            <a:endParaRPr lang="en-GB" sz="1400" b="1" dirty="0">
              <a:solidFill>
                <a:schemeClr val="accent1"/>
              </a:solidFill>
            </a:endParaRPr>
          </a:p>
        </p:txBody>
      </p:sp>
      <p:sp>
        <p:nvSpPr>
          <p:cNvPr id="25" name="Rectangle 24"/>
          <p:cNvSpPr/>
          <p:nvPr/>
        </p:nvSpPr>
        <p:spPr>
          <a:xfrm>
            <a:off x="9343019" y="2953870"/>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200" dirty="0" smtClean="0"/>
              <a:t>There is no evidence linking activating events to depression</a:t>
            </a:r>
          </a:p>
          <a:p>
            <a:pPr marL="342900" indent="-342900">
              <a:buFont typeface="+mj-lt"/>
              <a:buAutoNum type="alphaLcParenR"/>
            </a:pPr>
            <a:r>
              <a:rPr lang="en-GB" sz="1200" dirty="0" smtClean="0"/>
              <a:t>It has no practical application in psychological therapies</a:t>
            </a:r>
          </a:p>
          <a:p>
            <a:pPr marL="342900" indent="-342900">
              <a:buFont typeface="+mj-lt"/>
              <a:buAutoNum type="alphaLcParenR"/>
            </a:pPr>
            <a:r>
              <a:rPr lang="en-GB" sz="1200" dirty="0" smtClean="0"/>
              <a:t>It doesn’t explain cognitive aspects of depression</a:t>
            </a:r>
          </a:p>
          <a:p>
            <a:pPr marL="342900" indent="-342900">
              <a:buFont typeface="+mj-lt"/>
              <a:buAutoNum type="alphaLcParenR"/>
            </a:pPr>
            <a:r>
              <a:rPr lang="en-GB" sz="1200" b="1" dirty="0" smtClean="0">
                <a:solidFill>
                  <a:schemeClr val="accent1"/>
                </a:solidFill>
              </a:rPr>
              <a:t>It can’t explain hallucinations and delusions in severe depression</a:t>
            </a:r>
            <a:endParaRPr lang="en-GB" sz="1200" b="1" dirty="0">
              <a:solidFill>
                <a:schemeClr val="accent1"/>
              </a:solidFill>
            </a:endParaRPr>
          </a:p>
        </p:txBody>
      </p:sp>
      <p:sp>
        <p:nvSpPr>
          <p:cNvPr id="26" name="Rectangle 25"/>
          <p:cNvSpPr/>
          <p:nvPr/>
        </p:nvSpPr>
        <p:spPr>
          <a:xfrm>
            <a:off x="9343019" y="5154706"/>
            <a:ext cx="2694788" cy="1613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mj-lt"/>
              <a:buAutoNum type="alphaLcParenR"/>
            </a:pPr>
            <a:r>
              <a:rPr lang="en-GB" sz="1200" dirty="0" smtClean="0"/>
              <a:t>It only takes several weeks to work</a:t>
            </a:r>
          </a:p>
          <a:p>
            <a:pPr marL="342900" indent="-342900">
              <a:buFont typeface="+mj-lt"/>
              <a:buAutoNum type="alphaLcParenR"/>
            </a:pPr>
            <a:r>
              <a:rPr lang="en-GB" sz="1200" b="1" dirty="0" smtClean="0">
                <a:solidFill>
                  <a:schemeClr val="accent1"/>
                </a:solidFill>
              </a:rPr>
              <a:t>It is of benefit to most patients</a:t>
            </a:r>
          </a:p>
          <a:p>
            <a:pPr marL="342900" indent="-342900">
              <a:buFont typeface="+mj-lt"/>
              <a:buAutoNum type="alphaLcParenR"/>
            </a:pPr>
            <a:r>
              <a:rPr lang="en-GB" sz="1200" dirty="0" smtClean="0"/>
              <a:t>CBT focuses on the circumstances in which people live</a:t>
            </a:r>
          </a:p>
          <a:p>
            <a:pPr marL="342900" indent="-342900">
              <a:buFont typeface="+mj-lt"/>
              <a:buAutoNum type="alphaLcParenR"/>
            </a:pPr>
            <a:r>
              <a:rPr lang="en-GB" sz="1200" dirty="0" smtClean="0"/>
              <a:t>Patients choose CBT to explore their past</a:t>
            </a:r>
            <a:endParaRPr lang="en-GB" sz="1200" dirty="0"/>
          </a:p>
        </p:txBody>
      </p:sp>
      <p:sp>
        <p:nvSpPr>
          <p:cNvPr id="27" name="Rectangle 26"/>
          <p:cNvSpPr/>
          <p:nvPr/>
        </p:nvSpPr>
        <p:spPr>
          <a:xfrm>
            <a:off x="9343019" y="258184"/>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Black and white thinking is also known as:</a:t>
            </a:r>
            <a:endParaRPr lang="en-GB" sz="1400" dirty="0">
              <a:solidFill>
                <a:schemeClr val="tx1"/>
              </a:solidFill>
            </a:endParaRPr>
          </a:p>
        </p:txBody>
      </p:sp>
      <p:sp>
        <p:nvSpPr>
          <p:cNvPr id="28" name="Rectangle 27"/>
          <p:cNvSpPr/>
          <p:nvPr/>
        </p:nvSpPr>
        <p:spPr>
          <a:xfrm>
            <a:off x="9343019" y="2459019"/>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Which of the following is a limitation of the ABC model?</a:t>
            </a:r>
            <a:endParaRPr lang="en-GB" sz="1400" dirty="0">
              <a:solidFill>
                <a:schemeClr val="tx1"/>
              </a:solidFill>
            </a:endParaRPr>
          </a:p>
        </p:txBody>
      </p:sp>
      <p:sp>
        <p:nvSpPr>
          <p:cNvPr id="29" name="Rectangle 28"/>
          <p:cNvSpPr/>
          <p:nvPr/>
        </p:nvSpPr>
        <p:spPr>
          <a:xfrm>
            <a:off x="9343018" y="4659855"/>
            <a:ext cx="2694788" cy="494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Which of these is a strength of CBT?</a:t>
            </a:r>
            <a:endParaRPr lang="en-GB" sz="1400" dirty="0">
              <a:solidFill>
                <a:schemeClr val="tx1"/>
              </a:solidFill>
            </a:endParaRPr>
          </a:p>
        </p:txBody>
      </p:sp>
      <p:sp>
        <p:nvSpPr>
          <p:cNvPr id="30" name="Rectangle 29"/>
          <p:cNvSpPr/>
          <p:nvPr/>
        </p:nvSpPr>
        <p:spPr>
          <a:xfrm rot="16200000">
            <a:off x="-3066674" y="3072368"/>
            <a:ext cx="6852621"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Depression multi-choice quiz</a:t>
            </a:r>
            <a:endParaRPr lang="en-GB"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141791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361063" y="2565779"/>
            <a:ext cx="1583140" cy="15285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FAILURE TO FUNCTION ADEQUATELY</a:t>
            </a:r>
            <a:endParaRPr lang="en-GB" sz="1200" dirty="0"/>
          </a:p>
        </p:txBody>
      </p:sp>
      <p:sp>
        <p:nvSpPr>
          <p:cNvPr id="5" name="Oval 4"/>
          <p:cNvSpPr/>
          <p:nvPr/>
        </p:nvSpPr>
        <p:spPr>
          <a:xfrm>
            <a:off x="8245523" y="2565779"/>
            <a:ext cx="1583140" cy="152854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smtClean="0"/>
              <a:t>DEVIATION FROM IDEAL MENTAL HEALTH</a:t>
            </a:r>
            <a:endParaRPr lang="en-GB" sz="1400" dirty="0"/>
          </a:p>
        </p:txBody>
      </p:sp>
      <p:cxnSp>
        <p:nvCxnSpPr>
          <p:cNvPr id="3" name="Straight Connector 2"/>
          <p:cNvCxnSpPr>
            <a:stCxn id="4" idx="1"/>
          </p:cNvCxnSpPr>
          <p:nvPr/>
        </p:nvCxnSpPr>
        <p:spPr>
          <a:xfrm flipH="1" flipV="1">
            <a:off x="1897039" y="2169994"/>
            <a:ext cx="695869" cy="619636"/>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4" idx="7"/>
          </p:cNvCxnSpPr>
          <p:nvPr/>
        </p:nvCxnSpPr>
        <p:spPr>
          <a:xfrm flipV="1">
            <a:off x="3712358" y="2142699"/>
            <a:ext cx="613982" cy="646931"/>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4" idx="3"/>
          </p:cNvCxnSpPr>
          <p:nvPr/>
        </p:nvCxnSpPr>
        <p:spPr>
          <a:xfrm flipH="1">
            <a:off x="1897039" y="3870477"/>
            <a:ext cx="695869" cy="52410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4" idx="5"/>
          </p:cNvCxnSpPr>
          <p:nvPr/>
        </p:nvCxnSpPr>
        <p:spPr>
          <a:xfrm>
            <a:off x="3712358" y="3870477"/>
            <a:ext cx="777755" cy="4695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4" idx="4"/>
          </p:cNvCxnSpPr>
          <p:nvPr/>
        </p:nvCxnSpPr>
        <p:spPr>
          <a:xfrm>
            <a:off x="3152633" y="4094328"/>
            <a:ext cx="13648" cy="859809"/>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7822442" y="2169994"/>
            <a:ext cx="695869" cy="619636"/>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9637761" y="2169994"/>
            <a:ext cx="613982" cy="646931"/>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7822442" y="3870477"/>
            <a:ext cx="695869" cy="524102"/>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9610633" y="3870477"/>
            <a:ext cx="777755" cy="469511"/>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9078036" y="4094328"/>
            <a:ext cx="13648" cy="85980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9119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757706"/>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smtClean="0">
                <a:solidFill>
                  <a:schemeClr val="bg1"/>
                </a:solidFill>
              </a:rPr>
              <a:t>Which of the following is statistically abnormal?</a:t>
            </a:r>
            <a:endParaRPr lang="en-GB" dirty="0">
              <a:solidFill>
                <a:schemeClr val="bg1"/>
              </a:solidFill>
            </a:endParaRPr>
          </a:p>
        </p:txBody>
      </p:sp>
      <p:sp>
        <p:nvSpPr>
          <p:cNvPr id="5" name="Rectangle 4"/>
          <p:cNvSpPr/>
          <p:nvPr/>
        </p:nvSpPr>
        <p:spPr>
          <a:xfrm>
            <a:off x="324332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Which of the following is not a deviation from social norms?</a:t>
            </a:r>
            <a:endParaRPr lang="en-GB" dirty="0"/>
          </a:p>
        </p:txBody>
      </p:sp>
      <p:sp>
        <p:nvSpPr>
          <p:cNvPr id="6" name="Rectangle 5"/>
          <p:cNvSpPr/>
          <p:nvPr/>
        </p:nvSpPr>
        <p:spPr>
          <a:xfrm>
            <a:off x="6254839" y="757706"/>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smtClean="0">
                <a:solidFill>
                  <a:schemeClr val="bg1"/>
                </a:solidFill>
              </a:rPr>
              <a:t>Which of these is a criticism of statistical deviation?</a:t>
            </a:r>
            <a:endParaRPr lang="en-GB" dirty="0">
              <a:solidFill>
                <a:schemeClr val="bg1"/>
              </a:solidFill>
            </a:endParaRPr>
          </a:p>
        </p:txBody>
      </p:sp>
      <p:sp>
        <p:nvSpPr>
          <p:cNvPr id="7" name="Rectangle 6"/>
          <p:cNvSpPr/>
          <p:nvPr/>
        </p:nvSpPr>
        <p:spPr>
          <a:xfrm>
            <a:off x="926634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Which of these is a strength of deviation from social norms?</a:t>
            </a:r>
            <a:endParaRPr lang="en-GB" dirty="0"/>
          </a:p>
        </p:txBody>
      </p:sp>
      <p:sp>
        <p:nvSpPr>
          <p:cNvPr id="8" name="Rectangle 7"/>
          <p:cNvSpPr/>
          <p:nvPr/>
        </p:nvSpPr>
        <p:spPr>
          <a:xfrm>
            <a:off x="231819" y="1620591"/>
            <a:ext cx="2704563" cy="1972615"/>
          </a:xfrm>
          <a:prstGeom prst="rect">
            <a:avLst/>
          </a:prstGeom>
          <a:ln>
            <a:solidFill>
              <a:schemeClr val="accent2"/>
            </a:solidFill>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dirty="0" smtClean="0"/>
              <a:t>An IQ of 45</a:t>
            </a:r>
          </a:p>
          <a:p>
            <a:pPr marL="342900" indent="-342900">
              <a:buFont typeface="+mj-lt"/>
              <a:buAutoNum type="alphaLcParenR"/>
            </a:pPr>
            <a:r>
              <a:rPr lang="en-GB" dirty="0"/>
              <a:t>An IQ of </a:t>
            </a:r>
            <a:r>
              <a:rPr lang="en-GB" dirty="0" smtClean="0"/>
              <a:t>71</a:t>
            </a:r>
            <a:endParaRPr lang="en-GB" dirty="0"/>
          </a:p>
          <a:p>
            <a:pPr marL="342900" indent="-342900">
              <a:buFont typeface="+mj-lt"/>
              <a:buAutoNum type="alphaLcParenR"/>
            </a:pPr>
            <a:r>
              <a:rPr lang="en-GB" dirty="0"/>
              <a:t>An IQ of </a:t>
            </a:r>
            <a:r>
              <a:rPr lang="en-GB" dirty="0" smtClean="0"/>
              <a:t>120</a:t>
            </a:r>
            <a:endParaRPr lang="en-GB" dirty="0"/>
          </a:p>
          <a:p>
            <a:pPr marL="342900" indent="-342900">
              <a:buFont typeface="+mj-lt"/>
              <a:buAutoNum type="alphaLcParenR"/>
            </a:pPr>
            <a:r>
              <a:rPr lang="en-GB" dirty="0"/>
              <a:t>An IQ of </a:t>
            </a:r>
            <a:r>
              <a:rPr lang="en-GB" dirty="0" smtClean="0"/>
              <a:t>100</a:t>
            </a:r>
            <a:endParaRPr lang="en-GB" dirty="0"/>
          </a:p>
        </p:txBody>
      </p:sp>
      <p:sp>
        <p:nvSpPr>
          <p:cNvPr id="9" name="Rectangle 8"/>
          <p:cNvSpPr/>
          <p:nvPr/>
        </p:nvSpPr>
        <p:spPr>
          <a:xfrm>
            <a:off x="324332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dirty="0" smtClean="0"/>
              <a:t>Laughing during a funeral service</a:t>
            </a:r>
          </a:p>
          <a:p>
            <a:pPr marL="342900" lvl="0" indent="-342900">
              <a:buFont typeface="+mj-lt"/>
              <a:buAutoNum type="alphaLcParenR"/>
            </a:pPr>
            <a:r>
              <a:rPr lang="en-GB" dirty="0" smtClean="0"/>
              <a:t>Aggression in a combat sport</a:t>
            </a:r>
          </a:p>
          <a:p>
            <a:pPr marL="342900" lvl="0" indent="-342900">
              <a:buFont typeface="+mj-lt"/>
              <a:buAutoNum type="alphaLcParenR"/>
            </a:pPr>
            <a:r>
              <a:rPr lang="en-GB" dirty="0" smtClean="0"/>
              <a:t>Transvestitism </a:t>
            </a:r>
          </a:p>
          <a:p>
            <a:pPr marL="342900" lvl="0" indent="-342900">
              <a:buFont typeface="+mj-lt"/>
              <a:buAutoNum type="alphaLcParenR"/>
            </a:pPr>
            <a:r>
              <a:rPr lang="en-GB" dirty="0" smtClean="0"/>
              <a:t>Watching a pirated film</a:t>
            </a:r>
            <a:endParaRPr lang="en-GB" dirty="0"/>
          </a:p>
        </p:txBody>
      </p:sp>
      <p:sp>
        <p:nvSpPr>
          <p:cNvPr id="10" name="Rectangle 9"/>
          <p:cNvSpPr/>
          <p:nvPr/>
        </p:nvSpPr>
        <p:spPr>
          <a:xfrm>
            <a:off x="6254839" y="1620591"/>
            <a:ext cx="2704563" cy="1972615"/>
          </a:xfrm>
          <a:prstGeom prst="rect">
            <a:avLst/>
          </a:prstGeom>
          <a:ln>
            <a:solidFill>
              <a:schemeClr val="accent2"/>
            </a:solidFill>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sz="1200" dirty="0" smtClean="0"/>
              <a:t>It has no real-life application in diagnosis and assessment</a:t>
            </a:r>
          </a:p>
          <a:p>
            <a:pPr marL="342900" lvl="0" indent="-342900">
              <a:buFont typeface="+mj-lt"/>
              <a:buAutoNum type="alphaLcParenR"/>
            </a:pPr>
            <a:r>
              <a:rPr lang="en-GB" sz="1200" dirty="0" smtClean="0"/>
              <a:t>All unusual characteristics are a bad thing</a:t>
            </a:r>
          </a:p>
          <a:p>
            <a:pPr marL="342900" lvl="0" indent="-342900">
              <a:buFont typeface="+mj-lt"/>
              <a:buAutoNum type="alphaLcParenR"/>
            </a:pPr>
            <a:r>
              <a:rPr lang="en-GB" sz="1200" dirty="0" smtClean="0"/>
              <a:t>Unusual people need a diagnosis to help them become more normal</a:t>
            </a:r>
          </a:p>
          <a:p>
            <a:pPr marL="342900" lvl="0" indent="-342900">
              <a:buFont typeface="+mj-lt"/>
              <a:buAutoNum type="alphaLcParenR"/>
            </a:pPr>
            <a:r>
              <a:rPr lang="en-GB" sz="1200" dirty="0" smtClean="0"/>
              <a:t>Unusual positive characteristics are just as uncommon as unusual negative characteristics</a:t>
            </a:r>
            <a:endParaRPr lang="en-GB" sz="1200" dirty="0"/>
          </a:p>
        </p:txBody>
      </p:sp>
      <p:sp>
        <p:nvSpPr>
          <p:cNvPr id="11" name="Rectangle 10"/>
          <p:cNvSpPr/>
          <p:nvPr/>
        </p:nvSpPr>
        <p:spPr>
          <a:xfrm>
            <a:off x="926634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sz="1200" dirty="0" smtClean="0"/>
              <a:t>Good real-life application in diagnosis and assessment</a:t>
            </a:r>
          </a:p>
          <a:p>
            <a:pPr marL="342900" lvl="0" indent="-342900">
              <a:buFont typeface="+mj-lt"/>
              <a:buAutoNum type="alphaLcParenR"/>
            </a:pPr>
            <a:r>
              <a:rPr lang="en-GB" sz="1200" dirty="0" smtClean="0"/>
              <a:t>Social norms are pretty much the same between different cultural groups</a:t>
            </a:r>
          </a:p>
          <a:p>
            <a:pPr marL="342900" lvl="0" indent="-342900">
              <a:buFont typeface="+mj-lt"/>
              <a:buAutoNum type="alphaLcParenR"/>
            </a:pPr>
            <a:r>
              <a:rPr lang="en-GB" sz="1200" dirty="0" smtClean="0"/>
              <a:t>Social norms are handy for justifying human rights abuses</a:t>
            </a:r>
          </a:p>
          <a:p>
            <a:pPr marL="342900" lvl="0" indent="-342900">
              <a:buFont typeface="+mj-lt"/>
              <a:buAutoNum type="alphaLcParenR"/>
            </a:pPr>
            <a:r>
              <a:rPr lang="en-GB" sz="1200" dirty="0" smtClean="0"/>
              <a:t>Social norms are a valid predictor of future mental health</a:t>
            </a:r>
            <a:endParaRPr lang="en-GB" sz="1200" dirty="0"/>
          </a:p>
        </p:txBody>
      </p:sp>
      <p:sp>
        <p:nvSpPr>
          <p:cNvPr id="12" name="Rectangle 11"/>
          <p:cNvSpPr/>
          <p:nvPr/>
        </p:nvSpPr>
        <p:spPr>
          <a:xfrm>
            <a:off x="231819" y="3899951"/>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smtClean="0">
                <a:solidFill>
                  <a:schemeClr val="bg1"/>
                </a:solidFill>
              </a:rPr>
              <a:t>According to </a:t>
            </a:r>
            <a:r>
              <a:rPr lang="en-GB" sz="1600" dirty="0" err="1" smtClean="0">
                <a:solidFill>
                  <a:schemeClr val="bg1"/>
                </a:solidFill>
              </a:rPr>
              <a:t>Rosenhan</a:t>
            </a:r>
            <a:r>
              <a:rPr lang="en-GB" sz="1600" dirty="0" smtClean="0">
                <a:solidFill>
                  <a:schemeClr val="bg1"/>
                </a:solidFill>
              </a:rPr>
              <a:t> and Seligman, which of these is a sign of failing to cope?</a:t>
            </a:r>
            <a:endParaRPr lang="en-GB" sz="1600" dirty="0">
              <a:solidFill>
                <a:schemeClr val="bg1"/>
              </a:solidFill>
            </a:endParaRPr>
          </a:p>
        </p:txBody>
      </p:sp>
      <p:sp>
        <p:nvSpPr>
          <p:cNvPr id="13" name="Rectangle 12"/>
          <p:cNvSpPr/>
          <p:nvPr/>
        </p:nvSpPr>
        <p:spPr>
          <a:xfrm>
            <a:off x="3243329" y="3899951"/>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smtClean="0"/>
              <a:t>According to </a:t>
            </a:r>
            <a:r>
              <a:rPr lang="en-GB" sz="1400" dirty="0" err="1" smtClean="0"/>
              <a:t>Jahoda’s</a:t>
            </a:r>
            <a:r>
              <a:rPr lang="en-GB" sz="1400" dirty="0" smtClean="0"/>
              <a:t> ideal mental health, which of the following is a sign of ideal mental health?</a:t>
            </a:r>
            <a:endParaRPr lang="en-GB" sz="1400" dirty="0"/>
          </a:p>
        </p:txBody>
      </p:sp>
      <p:sp>
        <p:nvSpPr>
          <p:cNvPr id="14" name="Rectangle 13"/>
          <p:cNvSpPr/>
          <p:nvPr/>
        </p:nvSpPr>
        <p:spPr>
          <a:xfrm>
            <a:off x="6254839" y="3899951"/>
            <a:ext cx="2704563" cy="8628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smtClean="0">
                <a:solidFill>
                  <a:schemeClr val="bg1"/>
                </a:solidFill>
              </a:rPr>
              <a:t>Which of these people is failing to function adequately?</a:t>
            </a:r>
            <a:endParaRPr lang="en-GB" dirty="0">
              <a:solidFill>
                <a:schemeClr val="bg1"/>
              </a:solidFill>
            </a:endParaRPr>
          </a:p>
        </p:txBody>
      </p:sp>
      <p:sp>
        <p:nvSpPr>
          <p:cNvPr id="15" name="Rectangle 14"/>
          <p:cNvSpPr/>
          <p:nvPr/>
        </p:nvSpPr>
        <p:spPr>
          <a:xfrm>
            <a:off x="9266349" y="3899951"/>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Which of these is a sound strength of deviation from ideal mental health?</a:t>
            </a:r>
            <a:endParaRPr lang="en-GB" dirty="0"/>
          </a:p>
        </p:txBody>
      </p:sp>
      <p:sp>
        <p:nvSpPr>
          <p:cNvPr id="16" name="Rectangle 15"/>
          <p:cNvSpPr/>
          <p:nvPr/>
        </p:nvSpPr>
        <p:spPr>
          <a:xfrm>
            <a:off x="231819" y="4760891"/>
            <a:ext cx="2704563" cy="1972615"/>
          </a:xfrm>
          <a:prstGeom prst="rect">
            <a:avLst/>
          </a:prstGeom>
          <a:ln>
            <a:solidFill>
              <a:schemeClr val="accent2"/>
            </a:solidFill>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sz="1600" dirty="0" smtClean="0"/>
              <a:t>A person no longer conforms to social rules</a:t>
            </a:r>
          </a:p>
          <a:p>
            <a:pPr marL="342900" lvl="0" indent="-342900">
              <a:buFont typeface="+mj-lt"/>
              <a:buAutoNum type="alphaLcParenR"/>
            </a:pPr>
            <a:r>
              <a:rPr lang="en-GB" sz="1600" dirty="0" smtClean="0"/>
              <a:t>A person hears voices</a:t>
            </a:r>
          </a:p>
          <a:p>
            <a:pPr marL="342900" lvl="0" indent="-342900">
              <a:buFont typeface="+mj-lt"/>
              <a:buAutoNum type="alphaLcParenR"/>
            </a:pPr>
            <a:r>
              <a:rPr lang="en-GB" sz="1600" dirty="0" smtClean="0"/>
              <a:t>A person experiences mild distress</a:t>
            </a:r>
          </a:p>
          <a:p>
            <a:pPr marL="342900" lvl="0" indent="-342900">
              <a:buFont typeface="+mj-lt"/>
              <a:buAutoNum type="alphaLcParenR"/>
            </a:pPr>
            <a:r>
              <a:rPr lang="en-GB" sz="1600" dirty="0" smtClean="0"/>
              <a:t>A person’s behaviour is unusual</a:t>
            </a:r>
            <a:endParaRPr lang="en-GB" sz="1600" dirty="0"/>
          </a:p>
        </p:txBody>
      </p:sp>
      <p:sp>
        <p:nvSpPr>
          <p:cNvPr id="17" name="Rectangle 16"/>
          <p:cNvSpPr/>
          <p:nvPr/>
        </p:nvSpPr>
        <p:spPr>
          <a:xfrm>
            <a:off x="324332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dirty="0" smtClean="0"/>
              <a:t>Failure to cope with stress</a:t>
            </a:r>
          </a:p>
          <a:p>
            <a:pPr marL="342900" lvl="0" indent="-342900">
              <a:buFont typeface="+mj-lt"/>
              <a:buAutoNum type="alphaLcParenR"/>
            </a:pPr>
            <a:r>
              <a:rPr lang="en-GB" dirty="0" smtClean="0"/>
              <a:t>Good self-esteem</a:t>
            </a:r>
          </a:p>
          <a:p>
            <a:pPr marL="342900" lvl="0" indent="-342900">
              <a:buFont typeface="+mj-lt"/>
              <a:buAutoNum type="alphaLcParenR"/>
            </a:pPr>
            <a:r>
              <a:rPr lang="en-GB" dirty="0" smtClean="0"/>
              <a:t>Being dependent on other people</a:t>
            </a:r>
          </a:p>
          <a:p>
            <a:pPr marL="342900" lvl="0" indent="-342900">
              <a:buFont typeface="+mj-lt"/>
              <a:buAutoNum type="alphaLcParenR"/>
            </a:pPr>
            <a:r>
              <a:rPr lang="en-GB" dirty="0" smtClean="0"/>
              <a:t>Conforming to social norms</a:t>
            </a:r>
            <a:endParaRPr lang="en-GB" dirty="0"/>
          </a:p>
        </p:txBody>
      </p:sp>
      <p:sp>
        <p:nvSpPr>
          <p:cNvPr id="18" name="Rectangle 17"/>
          <p:cNvSpPr/>
          <p:nvPr/>
        </p:nvSpPr>
        <p:spPr>
          <a:xfrm>
            <a:off x="6254839" y="4760891"/>
            <a:ext cx="2704563" cy="1972615"/>
          </a:xfrm>
          <a:prstGeom prst="rect">
            <a:avLst/>
          </a:prstGeom>
          <a:ln>
            <a:solidFill>
              <a:schemeClr val="accent2"/>
            </a:solidFill>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sz="1600" dirty="0" smtClean="0"/>
              <a:t>Someone who cannot hold down a job</a:t>
            </a:r>
          </a:p>
          <a:p>
            <a:pPr marL="342900" lvl="0" indent="-342900">
              <a:buFont typeface="+mj-lt"/>
              <a:buAutoNum type="alphaLcParenR"/>
            </a:pPr>
            <a:r>
              <a:rPr lang="en-GB" sz="1600" dirty="0" smtClean="0"/>
              <a:t>Someone with an alternative lifestyle</a:t>
            </a:r>
          </a:p>
          <a:p>
            <a:pPr marL="342900" lvl="0" indent="-342900">
              <a:buFont typeface="+mj-lt"/>
              <a:buAutoNum type="alphaLcParenR"/>
            </a:pPr>
            <a:r>
              <a:rPr lang="en-GB" sz="1600" dirty="0" smtClean="0"/>
              <a:t>Someone who has a fairly happy relationship</a:t>
            </a:r>
          </a:p>
          <a:p>
            <a:pPr marL="342900" lvl="0" indent="-342900">
              <a:buFont typeface="+mj-lt"/>
              <a:buAutoNum type="alphaLcParenR"/>
            </a:pPr>
            <a:r>
              <a:rPr lang="en-GB" sz="1600" dirty="0" smtClean="0"/>
              <a:t>Someone with a smallish house</a:t>
            </a:r>
            <a:endParaRPr lang="en-GB" sz="1600" dirty="0"/>
          </a:p>
        </p:txBody>
      </p:sp>
      <p:sp>
        <p:nvSpPr>
          <p:cNvPr id="19" name="Rectangle 18"/>
          <p:cNvSpPr/>
          <p:nvPr/>
        </p:nvSpPr>
        <p:spPr>
          <a:xfrm>
            <a:off x="926634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dirty="0" smtClean="0"/>
              <a:t>It is usefully narrow</a:t>
            </a:r>
          </a:p>
          <a:p>
            <a:pPr marL="342900" lvl="0" indent="-342900">
              <a:buFont typeface="+mj-lt"/>
              <a:buAutoNum type="alphaLcParenR"/>
            </a:pPr>
            <a:r>
              <a:rPr lang="en-GB" dirty="0" smtClean="0"/>
              <a:t>It applies well to a variety of cultures</a:t>
            </a:r>
          </a:p>
          <a:p>
            <a:pPr marL="342900" lvl="0" indent="-342900">
              <a:buFont typeface="+mj-lt"/>
              <a:buAutoNum type="alphaLcParenR"/>
            </a:pPr>
            <a:r>
              <a:rPr lang="en-GB" dirty="0" smtClean="0"/>
              <a:t>It is comprehensive</a:t>
            </a:r>
          </a:p>
          <a:p>
            <a:pPr marL="342900" lvl="0" indent="-342900">
              <a:buFont typeface="+mj-lt"/>
              <a:buAutoNum type="alphaLcParenR"/>
            </a:pPr>
            <a:r>
              <a:rPr lang="en-GB" dirty="0" smtClean="0"/>
              <a:t>It sets a realistic standard for mental health</a:t>
            </a:r>
            <a:endParaRPr lang="en-GB" dirty="0"/>
          </a:p>
        </p:txBody>
      </p:sp>
      <p:sp>
        <p:nvSpPr>
          <p:cNvPr id="20" name="Rectangle 19"/>
          <p:cNvSpPr/>
          <p:nvPr/>
        </p:nvSpPr>
        <p:spPr>
          <a:xfrm>
            <a:off x="2066167" y="-4737"/>
            <a:ext cx="8164607"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Definitions of abnormality multiple choice quiz</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883205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4852" y="1280160"/>
            <a:ext cx="3367143" cy="518518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smtClean="0"/>
          </a:p>
        </p:txBody>
      </p:sp>
      <p:sp>
        <p:nvSpPr>
          <p:cNvPr id="5" name="Rectangle 4"/>
          <p:cNvSpPr/>
          <p:nvPr/>
        </p:nvSpPr>
        <p:spPr>
          <a:xfrm>
            <a:off x="8285182" y="1280160"/>
            <a:ext cx="3367143" cy="5185186"/>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dirty="0"/>
          </a:p>
        </p:txBody>
      </p:sp>
      <p:sp>
        <p:nvSpPr>
          <p:cNvPr id="6" name="Rectangle 5"/>
          <p:cNvSpPr/>
          <p:nvPr/>
        </p:nvSpPr>
        <p:spPr>
          <a:xfrm>
            <a:off x="4390017" y="1280160"/>
            <a:ext cx="3367143" cy="518518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dirty="0"/>
          </a:p>
        </p:txBody>
      </p:sp>
      <p:sp>
        <p:nvSpPr>
          <p:cNvPr id="7" name="Rectangle 6"/>
          <p:cNvSpPr/>
          <p:nvPr/>
        </p:nvSpPr>
        <p:spPr>
          <a:xfrm>
            <a:off x="1017493" y="1764671"/>
            <a:ext cx="2321859" cy="118154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sz="900" dirty="0"/>
          </a:p>
        </p:txBody>
      </p:sp>
      <p:sp>
        <p:nvSpPr>
          <p:cNvPr id="8" name="Rectangle 7"/>
          <p:cNvSpPr/>
          <p:nvPr/>
        </p:nvSpPr>
        <p:spPr>
          <a:xfrm>
            <a:off x="1017493" y="5058304"/>
            <a:ext cx="2321859" cy="118154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sz="1000" dirty="0"/>
          </a:p>
        </p:txBody>
      </p:sp>
      <p:sp>
        <p:nvSpPr>
          <p:cNvPr id="9" name="Rectangle 8"/>
          <p:cNvSpPr/>
          <p:nvPr/>
        </p:nvSpPr>
        <p:spPr>
          <a:xfrm>
            <a:off x="1017493" y="3398937"/>
            <a:ext cx="2321859" cy="1181548"/>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800" dirty="0"/>
          </a:p>
        </p:txBody>
      </p:sp>
      <p:sp>
        <p:nvSpPr>
          <p:cNvPr id="10" name="Rectangle 9"/>
          <p:cNvSpPr/>
          <p:nvPr/>
        </p:nvSpPr>
        <p:spPr>
          <a:xfrm>
            <a:off x="4913554" y="1764671"/>
            <a:ext cx="2321859" cy="118154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800" dirty="0"/>
          </a:p>
        </p:txBody>
      </p:sp>
      <p:sp>
        <p:nvSpPr>
          <p:cNvPr id="12" name="Rectangle 11"/>
          <p:cNvSpPr/>
          <p:nvPr/>
        </p:nvSpPr>
        <p:spPr>
          <a:xfrm>
            <a:off x="4913555" y="5058304"/>
            <a:ext cx="2321859" cy="118154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sz="1000" dirty="0"/>
          </a:p>
        </p:txBody>
      </p:sp>
      <p:sp>
        <p:nvSpPr>
          <p:cNvPr id="13" name="Rectangle 12"/>
          <p:cNvSpPr/>
          <p:nvPr/>
        </p:nvSpPr>
        <p:spPr>
          <a:xfrm>
            <a:off x="8807822" y="1764671"/>
            <a:ext cx="2321859" cy="118154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sz="800" dirty="0"/>
          </a:p>
        </p:txBody>
      </p:sp>
      <p:sp>
        <p:nvSpPr>
          <p:cNvPr id="14" name="Rectangle 13"/>
          <p:cNvSpPr/>
          <p:nvPr/>
        </p:nvSpPr>
        <p:spPr>
          <a:xfrm>
            <a:off x="8807822" y="5058304"/>
            <a:ext cx="2321859" cy="1181548"/>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200" dirty="0"/>
          </a:p>
        </p:txBody>
      </p:sp>
      <p:sp>
        <p:nvSpPr>
          <p:cNvPr id="15" name="Rectangle 14"/>
          <p:cNvSpPr/>
          <p:nvPr/>
        </p:nvSpPr>
        <p:spPr>
          <a:xfrm>
            <a:off x="8807822" y="3398937"/>
            <a:ext cx="2321859" cy="118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1000" dirty="0"/>
          </a:p>
        </p:txBody>
      </p:sp>
      <p:sp>
        <p:nvSpPr>
          <p:cNvPr id="16" name="Rectangle 15"/>
          <p:cNvSpPr/>
          <p:nvPr/>
        </p:nvSpPr>
        <p:spPr>
          <a:xfrm>
            <a:off x="1017493" y="1483179"/>
            <a:ext cx="2321859" cy="28149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PANIC</a:t>
            </a:r>
            <a:endParaRPr lang="en-GB" dirty="0"/>
          </a:p>
        </p:txBody>
      </p:sp>
      <p:sp>
        <p:nvSpPr>
          <p:cNvPr id="17" name="Rectangle 16"/>
          <p:cNvSpPr/>
          <p:nvPr/>
        </p:nvSpPr>
        <p:spPr>
          <a:xfrm>
            <a:off x="1017493" y="3117445"/>
            <a:ext cx="2321859" cy="281492"/>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AVOIDANCE</a:t>
            </a:r>
            <a:endParaRPr lang="en-GB" dirty="0"/>
          </a:p>
        </p:txBody>
      </p:sp>
      <p:sp>
        <p:nvSpPr>
          <p:cNvPr id="18" name="Rectangle 17"/>
          <p:cNvSpPr/>
          <p:nvPr/>
        </p:nvSpPr>
        <p:spPr>
          <a:xfrm>
            <a:off x="1017493" y="4776812"/>
            <a:ext cx="2321859" cy="28149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ENDURANCE</a:t>
            </a:r>
            <a:endParaRPr lang="en-GB" dirty="0"/>
          </a:p>
        </p:txBody>
      </p:sp>
      <p:sp>
        <p:nvSpPr>
          <p:cNvPr id="19" name="Rectangle 18"/>
          <p:cNvSpPr/>
          <p:nvPr/>
        </p:nvSpPr>
        <p:spPr>
          <a:xfrm>
            <a:off x="4913553" y="1483179"/>
            <a:ext cx="2321859" cy="28149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ANXIETY</a:t>
            </a:r>
            <a:endParaRPr lang="en-GB" dirty="0"/>
          </a:p>
        </p:txBody>
      </p:sp>
      <p:sp>
        <p:nvSpPr>
          <p:cNvPr id="20" name="Rectangle 19"/>
          <p:cNvSpPr/>
          <p:nvPr/>
        </p:nvSpPr>
        <p:spPr>
          <a:xfrm>
            <a:off x="4913553" y="4776812"/>
            <a:ext cx="2321859" cy="28149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050" dirty="0" smtClean="0"/>
              <a:t>EMOTIONAL RESPONSES ARE UNREASONABLE</a:t>
            </a:r>
            <a:endParaRPr lang="en-GB" sz="1050" dirty="0"/>
          </a:p>
        </p:txBody>
      </p:sp>
      <p:sp>
        <p:nvSpPr>
          <p:cNvPr id="21" name="Rectangle 20"/>
          <p:cNvSpPr/>
          <p:nvPr/>
        </p:nvSpPr>
        <p:spPr>
          <a:xfrm>
            <a:off x="4913553" y="3393558"/>
            <a:ext cx="2321859" cy="1181548"/>
          </a:xfrm>
          <a:prstGeom prst="rect">
            <a:avLst/>
          </a:prstGeom>
          <a:ln>
            <a:solidFill>
              <a:srgbClr val="00B05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sz="1000" dirty="0"/>
          </a:p>
        </p:txBody>
      </p:sp>
      <p:sp>
        <p:nvSpPr>
          <p:cNvPr id="22" name="Rectangle 21"/>
          <p:cNvSpPr/>
          <p:nvPr/>
        </p:nvSpPr>
        <p:spPr>
          <a:xfrm>
            <a:off x="4913553" y="3112066"/>
            <a:ext cx="2321859" cy="281492"/>
          </a:xfrm>
          <a:prstGeom prst="rect">
            <a:avLst/>
          </a:prstGeom>
          <a:ln>
            <a:solidFill>
              <a:srgbClr val="00B05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400" dirty="0" smtClean="0"/>
              <a:t>ARACHNOPHOBIA EXAMPLE</a:t>
            </a:r>
            <a:endParaRPr lang="en-GB" sz="1400" dirty="0"/>
          </a:p>
        </p:txBody>
      </p:sp>
      <p:sp>
        <p:nvSpPr>
          <p:cNvPr id="23" name="Rectangle 22"/>
          <p:cNvSpPr/>
          <p:nvPr/>
        </p:nvSpPr>
        <p:spPr>
          <a:xfrm>
            <a:off x="8807822" y="1483179"/>
            <a:ext cx="2321859" cy="28149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100" dirty="0" smtClean="0"/>
              <a:t>SELECTIVE ATTENTION TO PHOBIC STIMULUS</a:t>
            </a:r>
            <a:endParaRPr lang="en-GB" sz="1100" dirty="0"/>
          </a:p>
        </p:txBody>
      </p:sp>
      <p:sp>
        <p:nvSpPr>
          <p:cNvPr id="24" name="Rectangle 23"/>
          <p:cNvSpPr/>
          <p:nvPr/>
        </p:nvSpPr>
        <p:spPr>
          <a:xfrm>
            <a:off x="8807822" y="3129057"/>
            <a:ext cx="2321859" cy="28149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smtClean="0"/>
              <a:t>IRRATIONAL BELIEFS</a:t>
            </a:r>
            <a:endParaRPr lang="en-GB" dirty="0"/>
          </a:p>
        </p:txBody>
      </p:sp>
      <p:sp>
        <p:nvSpPr>
          <p:cNvPr id="25" name="Rectangle 24"/>
          <p:cNvSpPr/>
          <p:nvPr/>
        </p:nvSpPr>
        <p:spPr>
          <a:xfrm>
            <a:off x="8807821" y="4776812"/>
            <a:ext cx="2321859" cy="281492"/>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600" dirty="0" smtClean="0"/>
              <a:t>COGNITIVE DISTORTIONS</a:t>
            </a:r>
            <a:endParaRPr lang="en-GB" sz="1600" dirty="0"/>
          </a:p>
        </p:txBody>
      </p:sp>
      <p:pic>
        <p:nvPicPr>
          <p:cNvPr id="1026" name="Picture 2" descr="https://encrypted-tbn3.gstatic.com/images?q=tbn:ANd9GcTYtMs8VX46W73ttKvAKo_UiUG8LzvW7B5IJbLGJ46JtP9SZyY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849467">
            <a:off x="3430796" y="6019865"/>
            <a:ext cx="862392" cy="7536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itspronouncedmetrosexual.com/wp-content/uploads/2014/04/Gender-Neutral-Toilet-Sign-White-1000.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4769" t="8990" r="25198" b="8925"/>
          <a:stretch/>
        </p:blipFill>
        <p:spPr bwMode="auto">
          <a:xfrm>
            <a:off x="126162" y="2843556"/>
            <a:ext cx="627320" cy="1029197"/>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p:cNvPicPr>
            <a:picLocks noChangeAspect="1"/>
          </p:cNvPicPr>
          <p:nvPr/>
        </p:nvPicPr>
        <p:blipFill>
          <a:blip r:embed="rId4"/>
          <a:stretch>
            <a:fillRect/>
          </a:stretch>
        </p:blipFill>
        <p:spPr>
          <a:xfrm>
            <a:off x="3733712" y="1623925"/>
            <a:ext cx="791939" cy="830216"/>
          </a:xfrm>
          <a:prstGeom prst="rect">
            <a:avLst/>
          </a:prstGeom>
        </p:spPr>
      </p:pic>
      <p:pic>
        <p:nvPicPr>
          <p:cNvPr id="1030" name="Picture 6" descr="http://images.clipartpanda.com/corner-spider-web-clipart-spider-and-web-md.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39815" y="3872753"/>
            <a:ext cx="834689" cy="78723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pixabay.com/static/uploads/photo/2013/07/12/17/41/head-152235_960_720.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375954" y="2217980"/>
            <a:ext cx="537693" cy="89408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clipartion.com/wp-content/uploads/2015/11/cartoon-snakes-clip-art-page-2-snake-cartoon-clip-art-painted.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254567" y="5649078"/>
            <a:ext cx="920398" cy="920398"/>
          </a:xfrm>
          <a:prstGeom prst="rect">
            <a:avLst/>
          </a:prstGeom>
          <a:noFill/>
          <a:extLst>
            <a:ext uri="{909E8E84-426E-40DD-AFC4-6F175D3DCCD1}">
              <a14:hiddenFill xmlns:a14="http://schemas.microsoft.com/office/drawing/2010/main">
                <a:solidFill>
                  <a:srgbClr val="FFFFFF"/>
                </a:solidFill>
              </a14:hiddenFill>
            </a:ext>
          </a:extLst>
        </p:spPr>
      </p:pic>
      <p:sp>
        <p:nvSpPr>
          <p:cNvPr id="32" name="Rectangle 31"/>
          <p:cNvSpPr/>
          <p:nvPr/>
        </p:nvSpPr>
        <p:spPr>
          <a:xfrm>
            <a:off x="0" y="-1688"/>
            <a:ext cx="1219199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Characteristics of Phobias</a:t>
            </a:r>
            <a:endPar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3" name="Rectangle 32"/>
          <p:cNvSpPr/>
          <p:nvPr/>
        </p:nvSpPr>
        <p:spPr>
          <a:xfrm>
            <a:off x="494848" y="821624"/>
            <a:ext cx="3367144"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Behavioural</a:t>
            </a:r>
            <a:endParaRPr lang="en-GB"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4" name="Rectangle 33"/>
          <p:cNvSpPr/>
          <p:nvPr/>
        </p:nvSpPr>
        <p:spPr>
          <a:xfrm>
            <a:off x="4404643" y="816512"/>
            <a:ext cx="3367144"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Emotional</a:t>
            </a:r>
            <a:endParaRPr lang="en-GB"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5" name="Rectangle 34"/>
          <p:cNvSpPr/>
          <p:nvPr/>
        </p:nvSpPr>
        <p:spPr>
          <a:xfrm>
            <a:off x="8282536" y="802341"/>
            <a:ext cx="3367144"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Cognitive</a:t>
            </a:r>
            <a:endParaRPr lang="en-GB"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810551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88"/>
            <a:ext cx="1219199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Types of Phobias</a:t>
            </a:r>
            <a:endPar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2660723" y="918126"/>
            <a:ext cx="6870551" cy="276999"/>
          </a:xfrm>
          <a:prstGeom prst="rect">
            <a:avLst/>
          </a:prstGeom>
        </p:spPr>
        <p:txBody>
          <a:bodyPr wrap="square">
            <a:spAutoFit/>
          </a:bodyPr>
          <a:lstStyle/>
          <a:p>
            <a:pPr>
              <a:spcAft>
                <a:spcPts val="0"/>
              </a:spcAft>
            </a:pPr>
            <a:r>
              <a:rPr lang="en-GB" sz="1200" dirty="0" smtClean="0">
                <a:solidFill>
                  <a:schemeClr val="accent2"/>
                </a:solidFill>
                <a:effectLst/>
                <a:ea typeface="Times New Roman" panose="02020603050405020304" pitchFamily="18" charset="0"/>
                <a:cs typeface="Times New Roman" panose="02020603050405020304" pitchFamily="18" charset="0"/>
              </a:rPr>
              <a:t>The Diagnostic and Statistical Manual of Mental Disorders (DSM-5) divides phobias into three categories:</a:t>
            </a:r>
          </a:p>
        </p:txBody>
      </p:sp>
      <p:graphicFrame>
        <p:nvGraphicFramePr>
          <p:cNvPr id="10" name="Diagram 9"/>
          <p:cNvGraphicFramePr/>
          <p:nvPr>
            <p:extLst>
              <p:ext uri="{D42A27DB-BD31-4B8C-83A1-F6EECF244321}">
                <p14:modId xmlns:p14="http://schemas.microsoft.com/office/powerpoint/2010/main" val="3082023084"/>
              </p:ext>
            </p:extLst>
          </p:nvPr>
        </p:nvGraphicFramePr>
        <p:xfrm>
          <a:off x="311972" y="1273802"/>
          <a:ext cx="11284771"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9987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88"/>
            <a:ext cx="1219199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Behavioural explanations for phobias</a:t>
            </a:r>
            <a:endParaRPr lang="en-GB"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602427" y="3386865"/>
            <a:ext cx="5325036" cy="337969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6" name="Rectangle 5"/>
          <p:cNvSpPr/>
          <p:nvPr/>
        </p:nvSpPr>
        <p:spPr>
          <a:xfrm>
            <a:off x="602427" y="2807745"/>
            <a:ext cx="5325036" cy="57912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CLASSICAL CONDITIONING</a:t>
            </a:r>
            <a:endParaRPr lang="en-GB" dirty="0"/>
          </a:p>
        </p:txBody>
      </p:sp>
      <p:sp>
        <p:nvSpPr>
          <p:cNvPr id="7" name="Rectangle 6"/>
          <p:cNvSpPr/>
          <p:nvPr/>
        </p:nvSpPr>
        <p:spPr>
          <a:xfrm>
            <a:off x="6230470" y="3386865"/>
            <a:ext cx="5325036" cy="3379693"/>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8" name="Rectangle 7"/>
          <p:cNvSpPr/>
          <p:nvPr/>
        </p:nvSpPr>
        <p:spPr>
          <a:xfrm>
            <a:off x="6230470" y="2807745"/>
            <a:ext cx="5325036" cy="57912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smtClean="0"/>
              <a:t>OPERANT CONDITIONING</a:t>
            </a:r>
            <a:endParaRPr lang="en-GB" dirty="0"/>
          </a:p>
        </p:txBody>
      </p:sp>
      <p:sp>
        <p:nvSpPr>
          <p:cNvPr id="9" name="Rectangle 8"/>
          <p:cNvSpPr/>
          <p:nvPr/>
        </p:nvSpPr>
        <p:spPr>
          <a:xfrm>
            <a:off x="619459" y="884882"/>
            <a:ext cx="10953079" cy="141573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The two-process model is…</a:t>
            </a:r>
          </a:p>
          <a:p>
            <a:pPr algn="ctr"/>
            <a:endParaRPr lang="en-GB" dirty="0" smtClean="0"/>
          </a:p>
          <a:p>
            <a:pPr algn="ctr"/>
            <a:endParaRPr lang="en-GB" dirty="0"/>
          </a:p>
          <a:p>
            <a:pPr algn="ctr"/>
            <a:endParaRPr lang="en-GB" dirty="0" smtClean="0"/>
          </a:p>
          <a:p>
            <a:pPr algn="ctr"/>
            <a:endParaRPr lang="en-GB" dirty="0"/>
          </a:p>
        </p:txBody>
      </p:sp>
      <p:cxnSp>
        <p:nvCxnSpPr>
          <p:cNvPr id="11" name="Straight Connector 10"/>
          <p:cNvCxnSpPr>
            <a:stCxn id="9" idx="2"/>
          </p:cNvCxnSpPr>
          <p:nvPr/>
        </p:nvCxnSpPr>
        <p:spPr>
          <a:xfrm>
            <a:off x="6095999" y="2300615"/>
            <a:ext cx="0" cy="25801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3264945" y="2560456"/>
            <a:ext cx="1" cy="24466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8892988" y="2554180"/>
            <a:ext cx="1" cy="24466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254187" y="2554180"/>
            <a:ext cx="5638801"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638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7206" y="1034935"/>
            <a:ext cx="5340927" cy="566304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5" name="Rectangle 4"/>
          <p:cNvSpPr/>
          <p:nvPr/>
        </p:nvSpPr>
        <p:spPr>
          <a:xfrm>
            <a:off x="671110" y="1353590"/>
            <a:ext cx="4513118" cy="59574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AIM:</a:t>
            </a:r>
          </a:p>
          <a:p>
            <a:endParaRPr lang="en-GB" sz="1100" dirty="0"/>
          </a:p>
          <a:p>
            <a:endParaRPr lang="en-GB" sz="1100" dirty="0"/>
          </a:p>
        </p:txBody>
      </p:sp>
      <p:sp>
        <p:nvSpPr>
          <p:cNvPr id="6" name="Rectangle 5"/>
          <p:cNvSpPr/>
          <p:nvPr/>
        </p:nvSpPr>
        <p:spPr>
          <a:xfrm>
            <a:off x="671110" y="2139835"/>
            <a:ext cx="4513118" cy="1679863"/>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PROCEDURE:</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7" name="Rectangle 6"/>
          <p:cNvSpPr/>
          <p:nvPr/>
        </p:nvSpPr>
        <p:spPr>
          <a:xfrm>
            <a:off x="671110" y="4010198"/>
            <a:ext cx="4513118" cy="1326573"/>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FINDINGS:</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8" name="Rectangle 7"/>
          <p:cNvSpPr/>
          <p:nvPr/>
        </p:nvSpPr>
        <p:spPr>
          <a:xfrm>
            <a:off x="671110" y="5527271"/>
            <a:ext cx="4513118" cy="848591"/>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CONCLUSION:</a:t>
            </a:r>
          </a:p>
          <a:p>
            <a:endParaRPr lang="en-GB" sz="1100" dirty="0"/>
          </a:p>
          <a:p>
            <a:endParaRPr lang="en-GB" sz="1100" dirty="0" smtClean="0"/>
          </a:p>
          <a:p>
            <a:endParaRPr lang="en-GB" sz="1100" dirty="0"/>
          </a:p>
          <a:p>
            <a:endParaRPr lang="en-GB" sz="1100" dirty="0"/>
          </a:p>
        </p:txBody>
      </p:sp>
      <p:sp>
        <p:nvSpPr>
          <p:cNvPr id="9" name="Rectangle 8"/>
          <p:cNvSpPr/>
          <p:nvPr/>
        </p:nvSpPr>
        <p:spPr>
          <a:xfrm>
            <a:off x="257206" y="644380"/>
            <a:ext cx="5340927"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Watson and Rayner</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Rectangle 9"/>
          <p:cNvSpPr/>
          <p:nvPr/>
        </p:nvSpPr>
        <p:spPr>
          <a:xfrm>
            <a:off x="0" y="-14129"/>
            <a:ext cx="12192000" cy="58477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 study into </a:t>
            </a:r>
            <a:r>
              <a:rPr lang="en-US" sz="32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behavioural</a:t>
            </a:r>
            <a:r>
              <a:rPr 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explanations of phobias</a:t>
            </a:r>
            <a:endParaRPr lang="en-US"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Rectangle 10"/>
          <p:cNvSpPr/>
          <p:nvPr/>
        </p:nvSpPr>
        <p:spPr>
          <a:xfrm>
            <a:off x="5892765" y="570646"/>
            <a:ext cx="6015950" cy="427578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n-GB" sz="1300" dirty="0" smtClean="0"/>
              <a:t>Watson and Rayner wanted to </a:t>
            </a:r>
            <a:r>
              <a:rPr lang="en-GB" sz="1300" dirty="0"/>
              <a:t>see whether it was possible to create a </a:t>
            </a:r>
            <a:r>
              <a:rPr lang="en-GB" sz="1300" dirty="0" smtClean="0"/>
              <a:t>_________ </a:t>
            </a:r>
            <a:r>
              <a:rPr lang="en-GB" sz="1300" dirty="0"/>
              <a:t>in a child by using </a:t>
            </a:r>
            <a:r>
              <a:rPr lang="en-GB" sz="1300" dirty="0" smtClean="0"/>
              <a:t>_________. They </a:t>
            </a:r>
            <a:r>
              <a:rPr lang="en-GB" sz="1300" dirty="0"/>
              <a:t>also wanted to see if such a fear could be created would it be </a:t>
            </a:r>
            <a:r>
              <a:rPr lang="en-GB" sz="1300" dirty="0" smtClean="0"/>
              <a:t>_________ </a:t>
            </a:r>
            <a:r>
              <a:rPr lang="en-GB" sz="1300" dirty="0"/>
              <a:t>to other animals or objects</a:t>
            </a:r>
            <a:r>
              <a:rPr lang="en-GB" sz="1300" dirty="0" smtClean="0"/>
              <a:t>. To do this, a _________ was used with a boy called _________. </a:t>
            </a:r>
            <a:r>
              <a:rPr lang="en-GB" sz="1300" dirty="0"/>
              <a:t>When Little Albert was about </a:t>
            </a:r>
            <a:r>
              <a:rPr lang="en-GB" sz="1300" dirty="0" smtClean="0"/>
              <a:t>_________ old</a:t>
            </a:r>
            <a:r>
              <a:rPr lang="en-GB" sz="1300" dirty="0"/>
              <a:t>, Watson </a:t>
            </a:r>
            <a:r>
              <a:rPr lang="en-GB" sz="1300" dirty="0" smtClean="0"/>
              <a:t>and </a:t>
            </a:r>
            <a:r>
              <a:rPr lang="en-GB" sz="1300" dirty="0"/>
              <a:t>Rayner presented him with a range of stimuli (e.g. a rabbit, monkey, burning newspaper </a:t>
            </a:r>
            <a:r>
              <a:rPr lang="en-GB" sz="1300" dirty="0" smtClean="0"/>
              <a:t>_________) </a:t>
            </a:r>
            <a:r>
              <a:rPr lang="en-GB" sz="1300" dirty="0"/>
              <a:t>and he showed no fear </a:t>
            </a:r>
            <a:r>
              <a:rPr lang="en-GB" sz="1300" dirty="0" smtClean="0"/>
              <a:t>to </a:t>
            </a:r>
            <a:r>
              <a:rPr lang="en-GB" sz="1300" dirty="0"/>
              <a:t>any of them. </a:t>
            </a:r>
            <a:r>
              <a:rPr lang="en-GB" sz="1300" dirty="0" smtClean="0"/>
              <a:t>When </a:t>
            </a:r>
            <a:r>
              <a:rPr lang="en-GB" sz="1300" dirty="0"/>
              <a:t>Little Albert was </a:t>
            </a:r>
            <a:r>
              <a:rPr lang="en-GB" sz="1300" dirty="0" smtClean="0"/>
              <a:t>_________ and </a:t>
            </a:r>
            <a:r>
              <a:rPr lang="en-GB" sz="1300" dirty="0"/>
              <a:t>three days old, the experimental procedure began. The </a:t>
            </a:r>
            <a:r>
              <a:rPr lang="en-GB" sz="1300" dirty="0" smtClean="0"/>
              <a:t>_________ was </a:t>
            </a:r>
            <a:r>
              <a:rPr lang="en-GB" sz="1300" dirty="0"/>
              <a:t>presented to Albert. He began to reach for it with his left hand. Just as his hand touched the animal the </a:t>
            </a:r>
            <a:r>
              <a:rPr lang="en-GB" sz="1300" dirty="0" smtClean="0"/>
              <a:t>_________ was </a:t>
            </a:r>
            <a:r>
              <a:rPr lang="en-GB" sz="1300" dirty="0"/>
              <a:t>struck immediately behind his head. </a:t>
            </a:r>
            <a:r>
              <a:rPr lang="en-GB" sz="1300" dirty="0" smtClean="0"/>
              <a:t>Little Albert jumped </a:t>
            </a:r>
            <a:r>
              <a:rPr lang="en-GB" sz="1300" dirty="0"/>
              <a:t>violently and fell forward, burying his face in the mattress, showing a </a:t>
            </a:r>
            <a:r>
              <a:rPr lang="en-GB" sz="1300" dirty="0" smtClean="0"/>
              <a:t>_________ </a:t>
            </a:r>
            <a:r>
              <a:rPr lang="en-GB" sz="1300" dirty="0"/>
              <a:t>reaction. A week later Watson and </a:t>
            </a:r>
            <a:r>
              <a:rPr lang="en-GB" sz="1300" dirty="0" smtClean="0"/>
              <a:t>Rayner </a:t>
            </a:r>
            <a:r>
              <a:rPr lang="en-GB" sz="1300" dirty="0"/>
              <a:t>did five more conditioning trials - banging the steel bar behind Little Albert’s head as he was presented with the </a:t>
            </a:r>
            <a:r>
              <a:rPr lang="en-GB" sz="1300" dirty="0" smtClean="0"/>
              <a:t>rat. </a:t>
            </a:r>
            <a:r>
              <a:rPr lang="en-GB" sz="1300" dirty="0"/>
              <a:t>After the fifth trial, the </a:t>
            </a:r>
            <a:r>
              <a:rPr lang="en-GB" sz="1300" dirty="0" smtClean="0"/>
              <a:t>_________ was </a:t>
            </a:r>
            <a:r>
              <a:rPr lang="en-GB" sz="1300" dirty="0"/>
              <a:t>presented alone and Little Albert showed a </a:t>
            </a:r>
            <a:r>
              <a:rPr lang="en-GB" sz="1300" dirty="0" smtClean="0"/>
              <a:t>_________ by crying. Watson and Rayner then tested his </a:t>
            </a:r>
            <a:r>
              <a:rPr lang="en-GB" sz="1300" dirty="0"/>
              <a:t>response to other items such as a rabbit, a fur coat and </a:t>
            </a:r>
            <a:r>
              <a:rPr lang="en-GB" sz="1300" dirty="0" smtClean="0"/>
              <a:t>_________. </a:t>
            </a:r>
            <a:r>
              <a:rPr lang="en-GB" sz="1300" dirty="0"/>
              <a:t>He showed a </a:t>
            </a:r>
            <a:r>
              <a:rPr lang="en-GB" sz="1300" dirty="0" smtClean="0"/>
              <a:t>_________ </a:t>
            </a:r>
            <a:r>
              <a:rPr lang="en-GB" sz="1300" dirty="0"/>
              <a:t>response to all of these items. Therefore his phobia had </a:t>
            </a:r>
            <a:r>
              <a:rPr lang="en-GB" sz="1300" dirty="0" smtClean="0"/>
              <a:t>_________ onto </a:t>
            </a:r>
            <a:r>
              <a:rPr lang="en-GB" sz="1300" dirty="0"/>
              <a:t>other objects. Little Albert was removed from the study before Watson </a:t>
            </a:r>
            <a:r>
              <a:rPr lang="en-GB" sz="1300" dirty="0" smtClean="0"/>
              <a:t>and Rayner </a:t>
            </a:r>
            <a:r>
              <a:rPr lang="en-GB" sz="1300" dirty="0"/>
              <a:t>had the opportunity to removed the </a:t>
            </a:r>
            <a:r>
              <a:rPr lang="en-GB" sz="1300" dirty="0" smtClean="0"/>
              <a:t>_________ </a:t>
            </a:r>
            <a:r>
              <a:rPr lang="en-GB" sz="1300" dirty="0"/>
              <a:t>emotional </a:t>
            </a:r>
            <a:r>
              <a:rPr lang="en-GB" sz="1300" dirty="0" smtClean="0"/>
              <a:t>response. Watson and Rayner </a:t>
            </a:r>
            <a:r>
              <a:rPr lang="en-GB" sz="1300" dirty="0"/>
              <a:t>were </a:t>
            </a:r>
            <a:r>
              <a:rPr lang="en-GB" sz="1300" dirty="0" smtClean="0"/>
              <a:t>therefore able </a:t>
            </a:r>
            <a:r>
              <a:rPr lang="en-GB" sz="1300" dirty="0"/>
              <a:t>to </a:t>
            </a:r>
            <a:r>
              <a:rPr lang="en-GB" sz="1300" dirty="0" smtClean="0"/>
              <a:t>show that they could create </a:t>
            </a:r>
            <a:r>
              <a:rPr lang="en-GB" sz="1300" dirty="0"/>
              <a:t>a </a:t>
            </a:r>
            <a:r>
              <a:rPr lang="en-GB" sz="1300" dirty="0" smtClean="0"/>
              <a:t>_________ </a:t>
            </a:r>
            <a:r>
              <a:rPr lang="en-GB" sz="1300" dirty="0"/>
              <a:t>in a child which persisted for more than a month. They believed that the phobia was ‘likely to persist indefinitely’.</a:t>
            </a:r>
          </a:p>
        </p:txBody>
      </p:sp>
      <p:sp>
        <p:nvSpPr>
          <p:cNvPr id="12" name="Rectangle 11"/>
          <p:cNvSpPr/>
          <p:nvPr/>
        </p:nvSpPr>
        <p:spPr>
          <a:xfrm>
            <a:off x="5892765" y="4958049"/>
            <a:ext cx="4133362" cy="1755819"/>
          </a:xfrm>
          <a:prstGeom prst="rect">
            <a:avLst/>
          </a:prstGeom>
        </p:spPr>
        <p:style>
          <a:lnRef idx="2">
            <a:schemeClr val="accent5"/>
          </a:lnRef>
          <a:fillRef idx="1">
            <a:schemeClr val="lt1"/>
          </a:fillRef>
          <a:effectRef idx="0">
            <a:schemeClr val="accent5"/>
          </a:effectRef>
          <a:fontRef idx="minor">
            <a:schemeClr val="dk1"/>
          </a:fontRef>
        </p:style>
        <p:txBody>
          <a:bodyPr numCol="2" rtlCol="0" anchor="ctr"/>
          <a:lstStyle/>
          <a:p>
            <a:endParaRPr lang="en-GB" sz="1200" dirty="0" smtClean="0"/>
          </a:p>
          <a:p>
            <a:pPr marL="228600" indent="-228600">
              <a:buFont typeface="+mj-lt"/>
              <a:buAutoNum type="arabicPeriod"/>
            </a:pPr>
            <a:r>
              <a:rPr lang="en-GB" sz="1200" dirty="0" smtClean="0"/>
              <a:t>Santa </a:t>
            </a:r>
            <a:r>
              <a:rPr lang="en-GB" sz="1200" dirty="0"/>
              <a:t>Clause </a:t>
            </a:r>
            <a:r>
              <a:rPr lang="en-GB" sz="1200" dirty="0" smtClean="0"/>
              <a:t>mask</a:t>
            </a:r>
          </a:p>
          <a:p>
            <a:pPr marL="228600" indent="-228600">
              <a:buFont typeface="+mj-lt"/>
              <a:buAutoNum type="arabicPeriod"/>
            </a:pPr>
            <a:r>
              <a:rPr lang="en-GB" sz="1200" dirty="0" smtClean="0"/>
              <a:t>Classical conditioning</a:t>
            </a:r>
          </a:p>
          <a:p>
            <a:pPr marL="228600" indent="-228600">
              <a:buFont typeface="+mj-lt"/>
              <a:buAutoNum type="arabicPeriod"/>
            </a:pPr>
            <a:r>
              <a:rPr lang="en-GB" sz="1200" dirty="0" smtClean="0"/>
              <a:t>White rat</a:t>
            </a:r>
          </a:p>
          <a:p>
            <a:pPr marL="228600" indent="-228600">
              <a:buFont typeface="+mj-lt"/>
              <a:buAutoNum type="arabicPeriod"/>
            </a:pPr>
            <a:r>
              <a:rPr lang="en-GB" sz="1200" dirty="0" smtClean="0"/>
              <a:t>Eleven months</a:t>
            </a:r>
          </a:p>
          <a:p>
            <a:pPr marL="228600" indent="-228600">
              <a:buFont typeface="+mj-lt"/>
              <a:buAutoNum type="arabicPeriod"/>
            </a:pPr>
            <a:r>
              <a:rPr lang="en-GB" sz="1200" dirty="0" smtClean="0"/>
              <a:t>Fear</a:t>
            </a:r>
          </a:p>
          <a:p>
            <a:pPr marL="228600" indent="-228600">
              <a:buFont typeface="+mj-lt"/>
              <a:buAutoNum type="arabicPeriod"/>
            </a:pPr>
            <a:r>
              <a:rPr lang="en-GB" sz="1200" dirty="0"/>
              <a:t>S</a:t>
            </a:r>
            <a:r>
              <a:rPr lang="en-GB" sz="1200" dirty="0" smtClean="0"/>
              <a:t>teel bar</a:t>
            </a:r>
          </a:p>
          <a:p>
            <a:pPr marL="228600" indent="-228600">
              <a:buFont typeface="+mj-lt"/>
              <a:buAutoNum type="arabicPeriod"/>
            </a:pPr>
            <a:r>
              <a:rPr lang="en-GB" sz="1200" dirty="0" smtClean="0"/>
              <a:t>Generalised</a:t>
            </a:r>
          </a:p>
          <a:p>
            <a:pPr marL="228600" indent="-228600">
              <a:buFont typeface="+mj-lt"/>
              <a:buAutoNum type="arabicPeriod"/>
            </a:pPr>
            <a:endParaRPr lang="en-GB" sz="1200" dirty="0"/>
          </a:p>
          <a:p>
            <a:pPr marL="228600" indent="-228600">
              <a:buFont typeface="+mj-lt"/>
              <a:buAutoNum type="arabicPeriod"/>
            </a:pPr>
            <a:endParaRPr lang="en-GB" sz="1200" dirty="0" smtClean="0"/>
          </a:p>
          <a:p>
            <a:pPr marL="228600" indent="-228600">
              <a:buFont typeface="+mj-lt"/>
              <a:buAutoNum type="arabicPeriod"/>
            </a:pPr>
            <a:r>
              <a:rPr lang="en-GB" sz="1200" dirty="0" smtClean="0"/>
              <a:t>Phobia</a:t>
            </a:r>
          </a:p>
          <a:p>
            <a:pPr marL="228600" indent="-228600">
              <a:buFont typeface="+mj-lt"/>
              <a:buAutoNum type="arabicPeriod"/>
            </a:pPr>
            <a:r>
              <a:rPr lang="en-GB" sz="1200" dirty="0" smtClean="0"/>
              <a:t>Conditioned</a:t>
            </a:r>
          </a:p>
          <a:p>
            <a:pPr marL="228600" indent="-228600">
              <a:buFont typeface="+mj-lt"/>
              <a:buAutoNum type="arabicPeriod"/>
            </a:pPr>
            <a:r>
              <a:rPr lang="en-GB" sz="1200" dirty="0"/>
              <a:t>L</a:t>
            </a:r>
            <a:r>
              <a:rPr lang="en-GB" sz="1200" dirty="0" smtClean="0"/>
              <a:t>aboratory experiment</a:t>
            </a:r>
          </a:p>
          <a:p>
            <a:pPr marL="228600" indent="-228600">
              <a:buFont typeface="+mj-lt"/>
              <a:buAutoNum type="arabicPeriod"/>
            </a:pPr>
            <a:r>
              <a:rPr lang="en-GB" sz="1200" dirty="0" smtClean="0"/>
              <a:t>Generalised</a:t>
            </a:r>
          </a:p>
          <a:p>
            <a:pPr marL="228600" indent="-228600">
              <a:buFont typeface="+mj-lt"/>
              <a:buAutoNum type="arabicPeriod"/>
            </a:pPr>
            <a:r>
              <a:rPr lang="en-GB" sz="1200" dirty="0" smtClean="0"/>
              <a:t>Nine months</a:t>
            </a:r>
          </a:p>
          <a:p>
            <a:pPr marL="228600" indent="-228600">
              <a:buFont typeface="+mj-lt"/>
              <a:buAutoNum type="arabicPeriod"/>
            </a:pPr>
            <a:r>
              <a:rPr lang="en-GB" sz="1200" dirty="0" smtClean="0"/>
              <a:t>Conditioned response</a:t>
            </a:r>
          </a:p>
          <a:p>
            <a:pPr marL="228600" indent="-228600">
              <a:buFont typeface="+mj-lt"/>
              <a:buAutoNum type="arabicPeriod"/>
            </a:pPr>
            <a:r>
              <a:rPr lang="en-GB" sz="1200" dirty="0" smtClean="0"/>
              <a:t>Little Albert</a:t>
            </a:r>
          </a:p>
        </p:txBody>
      </p:sp>
      <p:pic>
        <p:nvPicPr>
          <p:cNvPr id="14" name="Picture 13"/>
          <p:cNvPicPr>
            <a:picLocks noChangeAspect="1"/>
          </p:cNvPicPr>
          <p:nvPr/>
        </p:nvPicPr>
        <p:blipFill>
          <a:blip r:embed="rId2"/>
          <a:stretch>
            <a:fillRect/>
          </a:stretch>
        </p:blipFill>
        <p:spPr>
          <a:xfrm>
            <a:off x="10213182" y="5024954"/>
            <a:ext cx="1695533" cy="1673026"/>
          </a:xfrm>
          <a:prstGeom prst="rect">
            <a:avLst/>
          </a:prstGeom>
        </p:spPr>
      </p:pic>
    </p:spTree>
    <p:extLst>
      <p:ext uri="{BB962C8B-B14F-4D97-AF65-F5344CB8AC3E}">
        <p14:creationId xmlns:p14="http://schemas.microsoft.com/office/powerpoint/2010/main" val="3693747469"/>
      </p:ext>
    </p:extLst>
  </p:cSld>
  <p:clrMapOvr>
    <a:masterClrMapping/>
  </p:clrMapOvr>
</p:sld>
</file>

<file path=ppt/theme/theme1.xml><?xml version="1.0" encoding="utf-8"?>
<a:theme xmlns:a="http://schemas.openxmlformats.org/drawingml/2006/main" name="Office Theme">
  <a:themeElements>
    <a:clrScheme name="Metro style">
      <a:dk1>
        <a:sysClr val="windowText" lastClr="000000"/>
      </a:dk1>
      <a:lt1>
        <a:sysClr val="window" lastClr="FFFFFF"/>
      </a:lt1>
      <a:dk2>
        <a:srgbClr val="454551"/>
      </a:dk2>
      <a:lt2>
        <a:srgbClr val="D8D9DC"/>
      </a:lt2>
      <a:accent1>
        <a:srgbClr val="A9DB66"/>
      </a:accent1>
      <a:accent2>
        <a:srgbClr val="E32D91"/>
      </a:accent2>
      <a:accent3>
        <a:srgbClr val="FFCC00"/>
      </a:accent3>
      <a:accent4>
        <a:srgbClr val="00B0F0"/>
      </a:accent4>
      <a:accent5>
        <a:srgbClr val="33CCCC"/>
      </a:accent5>
      <a:accent6>
        <a:srgbClr val="9999FF"/>
      </a:accent6>
      <a:hlink>
        <a:srgbClr val="8971E1"/>
      </a:hlink>
      <a:folHlink>
        <a:srgbClr val="8C8C8C"/>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TotalTime>
  <Words>7974</Words>
  <Application>Microsoft Office PowerPoint</Application>
  <PresentationFormat>Widescreen</PresentationFormat>
  <Paragraphs>1096</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Hayward</dc:creator>
  <cp:lastModifiedBy>Elizabeth Hayward</cp:lastModifiedBy>
  <cp:revision>31</cp:revision>
  <dcterms:created xsi:type="dcterms:W3CDTF">2016-05-09T11:20:57Z</dcterms:created>
  <dcterms:modified xsi:type="dcterms:W3CDTF">2017-04-07T10:22:29Z</dcterms:modified>
</cp:coreProperties>
</file>