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0" r:id="rId15"/>
    <p:sldId id="261" r:id="rId16"/>
    <p:sldId id="277" r:id="rId17"/>
    <p:sldId id="278" r:id="rId18"/>
    <p:sldId id="279" r:id="rId19"/>
    <p:sldId id="280" r:id="rId20"/>
    <p:sldId id="281" r:id="rId21"/>
    <p:sldId id="262" r:id="rId22"/>
    <p:sldId id="282" r:id="rId23"/>
    <p:sldId id="283" r:id="rId24"/>
    <p:sldId id="285" r:id="rId25"/>
    <p:sldId id="286" r:id="rId26"/>
    <p:sldId id="287" r:id="rId27"/>
    <p:sldId id="284" r:id="rId28"/>
    <p:sldId id="288" r:id="rId29"/>
    <p:sldId id="264" r:id="rId30"/>
    <p:sldId id="265" r:id="rId31"/>
    <p:sldId id="289" r:id="rId32"/>
    <p:sldId id="290" r:id="rId33"/>
    <p:sldId id="266" r:id="rId34"/>
    <p:sldId id="267" r:id="rId35"/>
    <p:sldId id="304" r:id="rId36"/>
    <p:sldId id="306" r:id="rId37"/>
    <p:sldId id="307" r:id="rId38"/>
    <p:sldId id="308" r:id="rId39"/>
    <p:sldId id="309" r:id="rId40"/>
    <p:sldId id="310" r:id="rId41"/>
    <p:sldId id="314" r:id="rId42"/>
    <p:sldId id="315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degboro" userId="e41020121f34e64d" providerId="LiveId" clId="{B8FEFF61-FFFB-4197-8AB7-842DE0F0EB55}"/>
    <pc:docChg chg="modSld">
      <pc:chgData name="Charles Adegboro" userId="e41020121f34e64d" providerId="LiveId" clId="{B8FEFF61-FFFB-4197-8AB7-842DE0F0EB55}" dt="2019-03-22T02:11:38.319" v="2" actId="1076"/>
      <pc:docMkLst>
        <pc:docMk/>
      </pc:docMkLst>
      <pc:sldChg chg="modSp">
        <pc:chgData name="Charles Adegboro" userId="e41020121f34e64d" providerId="LiveId" clId="{B8FEFF61-FFFB-4197-8AB7-842DE0F0EB55}" dt="2019-03-22T02:11:38.319" v="2" actId="1076"/>
        <pc:sldMkLst>
          <pc:docMk/>
          <pc:sldMk cId="1308470114" sldId="316"/>
        </pc:sldMkLst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9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8.319" v="2" actId="1076"/>
          <ac:spMkLst>
            <pc:docMk/>
            <pc:sldMk cId="1308470114" sldId="316"/>
            <ac:spMk id="11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12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33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36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37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39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52" creationId="{00000000-0000-0000-0000-000000000000}"/>
          </ac:spMkLst>
        </pc:spChg>
        <pc:spChg chg="mod">
          <ac:chgData name="Charles Adegboro" userId="e41020121f34e64d" providerId="LiveId" clId="{B8FEFF61-FFFB-4197-8AB7-842DE0F0EB55}" dt="2019-03-22T02:11:34.089" v="1" actId="1076"/>
          <ac:spMkLst>
            <pc:docMk/>
            <pc:sldMk cId="1308470114" sldId="316"/>
            <ac:spMk id="53" creationId="{00000000-0000-0000-0000-000000000000}"/>
          </ac:spMkLst>
        </pc:spChg>
      </pc:sldChg>
    </pc:docChg>
  </pc:docChgLst>
  <pc:docChgLst>
    <pc:chgData name="Charles Adegboro" userId="e41020121f34e64d" providerId="LiveId" clId="{1C9B3C0D-2157-B641-855C-AACCA7DEECC5}"/>
    <pc:docChg chg="modSld">
      <pc:chgData name="Charles Adegboro" userId="e41020121f34e64d" providerId="LiveId" clId="{1C9B3C0D-2157-B641-855C-AACCA7DEECC5}" dt="2019-03-17T21:19:12.992" v="0" actId="1076"/>
      <pc:docMkLst>
        <pc:docMk/>
      </pc:docMkLst>
      <pc:sldChg chg="modSp">
        <pc:chgData name="Charles Adegboro" userId="e41020121f34e64d" providerId="LiveId" clId="{1C9B3C0D-2157-B641-855C-AACCA7DEECC5}" dt="2019-03-17T21:19:12.992" v="0" actId="1076"/>
        <pc:sldMkLst>
          <pc:docMk/>
          <pc:sldMk cId="1308470114" sldId="316"/>
        </pc:sldMkLst>
        <pc:spChg chg="mod">
          <ac:chgData name="Charles Adegboro" userId="e41020121f34e64d" providerId="LiveId" clId="{1C9B3C0D-2157-B641-855C-AACCA7DEECC5}" dt="2019-03-17T21:19:12.992" v="0" actId="1076"/>
          <ac:spMkLst>
            <pc:docMk/>
            <pc:sldMk cId="1308470114" sldId="316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36.png"/><Relationship Id="rId10" Type="http://schemas.openxmlformats.org/officeDocument/2006/relationships/image" Target="../media/image70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5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36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3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36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35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3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17" Type="http://schemas.openxmlformats.org/officeDocument/2006/relationships/image" Target="../media/image107.png"/><Relationship Id="rId2" Type="http://schemas.openxmlformats.org/officeDocument/2006/relationships/image" Target="../media/image8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02.png"/><Relationship Id="rId5" Type="http://schemas.openxmlformats.org/officeDocument/2006/relationships/image" Target="../media/image36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3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0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4.png"/><Relationship Id="rId5" Type="http://schemas.openxmlformats.org/officeDocument/2006/relationships/image" Target="../media/image112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Relationship Id="rId1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0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7.png"/><Relationship Id="rId5" Type="http://schemas.openxmlformats.org/officeDocument/2006/relationships/image" Target="../media/image112.png"/><Relationship Id="rId15" Type="http://schemas.openxmlformats.org/officeDocument/2006/relationships/image" Target="../media/image131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4.png"/><Relationship Id="rId5" Type="http://schemas.openxmlformats.org/officeDocument/2006/relationships/image" Target="../media/image112.png"/><Relationship Id="rId15" Type="http://schemas.openxmlformats.org/officeDocument/2006/relationships/image" Target="../media/image138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08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8.png"/><Relationship Id="rId5" Type="http://schemas.openxmlformats.org/officeDocument/2006/relationships/image" Target="../media/image112.png"/><Relationship Id="rId15" Type="http://schemas.openxmlformats.org/officeDocument/2006/relationships/image" Target="../media/image142.png"/><Relationship Id="rId10" Type="http://schemas.openxmlformats.org/officeDocument/2006/relationships/image" Target="../media/image120.png"/><Relationship Id="rId19" Type="http://schemas.openxmlformats.org/officeDocument/2006/relationships/image" Target="../media/image146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16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0.png"/><Relationship Id="rId7" Type="http://schemas.openxmlformats.org/officeDocument/2006/relationships/image" Target="../media/image17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0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7.png"/><Relationship Id="rId9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9.png"/><Relationship Id="rId7" Type="http://schemas.openxmlformats.org/officeDocument/2006/relationships/image" Target="../media/image212.png"/><Relationship Id="rId12" Type="http://schemas.openxmlformats.org/officeDocument/2006/relationships/image" Target="../media/image21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11.png"/><Relationship Id="rId10" Type="http://schemas.openxmlformats.org/officeDocument/2006/relationships/image" Target="../media/image215.png"/><Relationship Id="rId4" Type="http://schemas.openxmlformats.org/officeDocument/2006/relationships/image" Target="../media/image210.png"/><Relationship Id="rId9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09.png"/><Relationship Id="rId7" Type="http://schemas.openxmlformats.org/officeDocument/2006/relationships/image" Target="../media/image21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.png"/><Relationship Id="rId10" Type="http://schemas.openxmlformats.org/officeDocument/2006/relationships/image" Target="../media/image221.png"/><Relationship Id="rId4" Type="http://schemas.openxmlformats.org/officeDocument/2006/relationships/image" Target="../media/image210.png"/><Relationship Id="rId9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7.png"/><Relationship Id="rId3" Type="http://schemas.openxmlformats.org/officeDocument/2006/relationships/image" Target="../media/image224.png"/><Relationship Id="rId7" Type="http://schemas.openxmlformats.org/officeDocument/2006/relationships/image" Target="../media/image284.png"/><Relationship Id="rId12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png"/><Relationship Id="rId1" Type="http://schemas.openxmlformats.org/officeDocument/2006/relationships/tags" Target="../tags/tag1.xml"/><Relationship Id="rId6" Type="http://schemas.openxmlformats.org/officeDocument/2006/relationships/image" Target="../media/image283.png"/><Relationship Id="rId11" Type="http://schemas.openxmlformats.org/officeDocument/2006/relationships/image" Target="../media/image227.png"/><Relationship Id="rId5" Type="http://schemas.openxmlformats.org/officeDocument/2006/relationships/image" Target="../media/image282.png"/><Relationship Id="rId15" Type="http://schemas.openxmlformats.org/officeDocument/2006/relationships/image" Target="../media/image229.png"/><Relationship Id="rId10" Type="http://schemas.openxmlformats.org/officeDocument/2006/relationships/image" Target="../media/image226.png"/><Relationship Id="rId4" Type="http://schemas.openxmlformats.org/officeDocument/2006/relationships/image" Target="../media/image225.png"/><Relationship Id="rId9" Type="http://schemas.openxmlformats.org/officeDocument/2006/relationships/image" Target="../media/image286.png"/><Relationship Id="rId14" Type="http://schemas.openxmlformats.org/officeDocument/2006/relationships/image" Target="../media/image2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4.png"/><Relationship Id="rId1" Type="http://schemas.openxmlformats.org/officeDocument/2006/relationships/tags" Target="../tags/tag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9" Type="http://schemas.openxmlformats.org/officeDocument/2006/relationships/image" Target="../media/image3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image" Target="../media/image231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2.png"/><Relationship Id="rId1" Type="http://schemas.openxmlformats.org/officeDocument/2006/relationships/tags" Target="../tags/tag4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3.png"/><Relationship Id="rId1" Type="http://schemas.openxmlformats.org/officeDocument/2006/relationships/tags" Target="../tags/tag5.xml"/><Relationship Id="rId11" Type="http://schemas.openxmlformats.org/officeDocument/2006/relationships/image" Target="../media/image261.png"/><Relationship Id="rId15" Type="http://schemas.openxmlformats.org/officeDocument/2006/relationships/image" Target="../media/image249.png"/><Relationship Id="rId10" Type="http://schemas.openxmlformats.org/officeDocument/2006/relationships/image" Target="../media/image324.png"/><Relationship Id="rId4" Type="http://schemas.openxmlformats.org/officeDocument/2006/relationships/image" Target="../media/image260.png"/><Relationship Id="rId9" Type="http://schemas.openxmlformats.org/officeDocument/2006/relationships/image" Target="../media/image323.png"/><Relationship Id="rId14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249.png"/><Relationship Id="rId3" Type="http://schemas.openxmlformats.org/officeDocument/2006/relationships/image" Target="../media/image231.png"/><Relationship Id="rId12" Type="http://schemas.openxmlformats.org/officeDocument/2006/relationships/image" Target="../media/image329.png"/><Relationship Id="rId17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0.png"/><Relationship Id="rId1" Type="http://schemas.openxmlformats.org/officeDocument/2006/relationships/tags" Target="../tags/tag6.xml"/><Relationship Id="rId11" Type="http://schemas.openxmlformats.org/officeDocument/2006/relationships/image" Target="../media/image264.png"/><Relationship Id="rId15" Type="http://schemas.openxmlformats.org/officeDocument/2006/relationships/image" Target="../media/image232.png"/><Relationship Id="rId10" Type="http://schemas.openxmlformats.org/officeDocument/2006/relationships/image" Target="../media/image327.png"/><Relationship Id="rId9" Type="http://schemas.openxmlformats.org/officeDocument/2006/relationships/image" Target="../media/image326.png"/><Relationship Id="rId14" Type="http://schemas.openxmlformats.org/officeDocument/2006/relationships/image" Target="../media/image2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269.png"/><Relationship Id="rId3" Type="http://schemas.openxmlformats.org/officeDocument/2006/relationships/image" Target="../media/image266.png"/><Relationship Id="rId7" Type="http://schemas.openxmlformats.org/officeDocument/2006/relationships/image" Target="../media/image352.png"/><Relationship Id="rId12" Type="http://schemas.openxmlformats.org/officeDocument/2006/relationships/image" Target="../media/image2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png"/><Relationship Id="rId1" Type="http://schemas.openxmlformats.org/officeDocument/2006/relationships/tags" Target="../tags/tag7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271.png"/><Relationship Id="rId10" Type="http://schemas.openxmlformats.org/officeDocument/2006/relationships/image" Target="../media/image355.png"/><Relationship Id="rId4" Type="http://schemas.openxmlformats.org/officeDocument/2006/relationships/image" Target="../media/image267.png"/><Relationship Id="rId9" Type="http://schemas.openxmlformats.org/officeDocument/2006/relationships/image" Target="../media/image354.png"/><Relationship Id="rId1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363.png"/><Relationship Id="rId18" Type="http://schemas.openxmlformats.org/officeDocument/2006/relationships/image" Target="../media/image272.png"/><Relationship Id="rId3" Type="http://schemas.openxmlformats.org/officeDocument/2006/relationships/image" Target="../media/image273.png"/><Relationship Id="rId7" Type="http://schemas.openxmlformats.org/officeDocument/2006/relationships/image" Target="../media/image275.png"/><Relationship Id="rId12" Type="http://schemas.openxmlformats.org/officeDocument/2006/relationships/image" Target="../media/image362.png"/><Relationship Id="rId17" Type="http://schemas.openxmlformats.org/officeDocument/2006/relationships/image" Target="../media/image2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9.png"/><Relationship Id="rId1" Type="http://schemas.openxmlformats.org/officeDocument/2006/relationships/tags" Target="../tags/tag8.xml"/><Relationship Id="rId6" Type="http://schemas.openxmlformats.org/officeDocument/2006/relationships/image" Target="../media/image358.png"/><Relationship Id="rId11" Type="http://schemas.openxmlformats.org/officeDocument/2006/relationships/image" Target="../media/image361.png"/><Relationship Id="rId15" Type="http://schemas.openxmlformats.org/officeDocument/2006/relationships/image" Target="../media/image278.png"/><Relationship Id="rId10" Type="http://schemas.openxmlformats.org/officeDocument/2006/relationships/image" Target="../media/image360.png"/><Relationship Id="rId4" Type="http://schemas.openxmlformats.org/officeDocument/2006/relationships/image" Target="../media/image274.png"/><Relationship Id="rId9" Type="http://schemas.openxmlformats.org/officeDocument/2006/relationships/image" Target="../media/image359.png"/><Relationship Id="rId14" Type="http://schemas.openxmlformats.org/officeDocument/2006/relationships/image" Target="../media/image2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368.png"/><Relationship Id="rId18" Type="http://schemas.openxmlformats.org/officeDocument/2006/relationships/image" Target="../media/image371.png"/><Relationship Id="rId3" Type="http://schemas.openxmlformats.org/officeDocument/2006/relationships/image" Target="../media/image273.png"/><Relationship Id="rId21" Type="http://schemas.openxmlformats.org/officeDocument/2006/relationships/image" Target="../media/image292.png"/><Relationship Id="rId7" Type="http://schemas.openxmlformats.org/officeDocument/2006/relationships/image" Target="../media/image290.png"/><Relationship Id="rId12" Type="http://schemas.openxmlformats.org/officeDocument/2006/relationships/image" Target="../media/image367.png"/><Relationship Id="rId1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1" Type="http://schemas.openxmlformats.org/officeDocument/2006/relationships/tags" Target="../tags/tag9.xml"/><Relationship Id="rId6" Type="http://schemas.openxmlformats.org/officeDocument/2006/relationships/image" Target="../media/image289.png"/><Relationship Id="rId24" Type="http://schemas.openxmlformats.org/officeDocument/2006/relationships/image" Target="../media/image279.png"/><Relationship Id="rId5" Type="http://schemas.openxmlformats.org/officeDocument/2006/relationships/image" Target="../media/image281.png"/><Relationship Id="rId15" Type="http://schemas.openxmlformats.org/officeDocument/2006/relationships/image" Target="../media/image2910.png"/><Relationship Id="rId23" Type="http://schemas.openxmlformats.org/officeDocument/2006/relationships/image" Target="../media/image272.png"/><Relationship Id="rId19" Type="http://schemas.openxmlformats.org/officeDocument/2006/relationships/image" Target="../media/image372.png"/><Relationship Id="rId4" Type="http://schemas.openxmlformats.org/officeDocument/2006/relationships/image" Target="../media/image280.png"/><Relationship Id="rId14" Type="http://schemas.openxmlformats.org/officeDocument/2006/relationships/image" Target="../media/image2900.png"/><Relationship Id="rId22" Type="http://schemas.openxmlformats.org/officeDocument/2006/relationships/image" Target="../media/image2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947905" y="2272087"/>
            <a:ext cx="72837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Further Kinematics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193919" y="497368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/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Finding an expression for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blipFill>
                <a:blip r:embed="rId7"/>
                <a:stretch>
                  <a:fillRect l="-513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/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/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/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blipFill>
                <a:blip r:embed="rId10"/>
                <a:stretch>
                  <a:fillRect l="-395" r="-177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/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blipFill>
                <a:blip r:embed="rId11"/>
                <a:stretch>
                  <a:fillRect l="-355" r="-14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19556582-93CB-4D88-B5DC-4D7F0A119AD7}"/>
              </a:ext>
            </a:extLst>
          </p:cNvPr>
          <p:cNvSpPr/>
          <p:nvPr/>
        </p:nvSpPr>
        <p:spPr>
          <a:xfrm>
            <a:off x="7655863" y="3488925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/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vector)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blipFill>
                <a:blip r:embed="rId1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2C394908-E617-4B03-980E-B8C136BA606B}"/>
              </a:ext>
            </a:extLst>
          </p:cNvPr>
          <p:cNvSpPr/>
          <p:nvPr/>
        </p:nvSpPr>
        <p:spPr>
          <a:xfrm>
            <a:off x="7559688" y="2407329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EB0CD3BE-DCCB-4956-8205-9E206721637C}"/>
              </a:ext>
            </a:extLst>
          </p:cNvPr>
          <p:cNvSpPr/>
          <p:nvPr/>
        </p:nvSpPr>
        <p:spPr>
          <a:xfrm>
            <a:off x="7490146" y="2959224"/>
            <a:ext cx="295571" cy="538578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A8CD8B-7B6D-4196-8E6F-5FE3E83549DD}"/>
              </a:ext>
            </a:extLst>
          </p:cNvPr>
          <p:cNvSpPr txBox="1"/>
          <p:nvPr/>
        </p:nvSpPr>
        <p:spPr>
          <a:xfrm>
            <a:off x="7714168" y="2966866"/>
            <a:ext cx="114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/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blipFill>
                <a:blip r:embed="rId13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blipFill>
                <a:blip r:embed="rId14"/>
                <a:stretch>
                  <a:fillRect l="-407" r="-122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3" grpId="0" animBg="1"/>
      <p:bldP spid="34" grpId="0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c) Find the time at which the skater is directly north-east of O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blipFill>
                <a:blip r:embed="rId7"/>
                <a:stretch>
                  <a:fillRect l="-407" r="-14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6825E57-1598-4A89-9904-AAB59674124D}"/>
              </a:ext>
            </a:extLst>
          </p:cNvPr>
          <p:cNvCxnSpPr/>
          <p:nvPr/>
        </p:nvCxnSpPr>
        <p:spPr>
          <a:xfrm flipV="1">
            <a:off x="6478593" y="290704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47BFEA7-0C10-48DB-BA5B-C1E29E0E9267}"/>
              </a:ext>
            </a:extLst>
          </p:cNvPr>
          <p:cNvCxnSpPr>
            <a:cxnSpLocks/>
          </p:cNvCxnSpPr>
          <p:nvPr/>
        </p:nvCxnSpPr>
        <p:spPr>
          <a:xfrm rot="5400000" flipV="1">
            <a:off x="6480073" y="2935158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/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blipFill>
                <a:blip r:embed="rId8"/>
                <a:stretch>
                  <a:fillRect l="-1923" t="-1961" r="-128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/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blipFill>
                <a:blip r:embed="rId9"/>
                <a:stretch>
                  <a:fillRect l="-2239" t="-4000" r="-149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EFC6CA3-860C-4CF5-B9E1-5245D29F4E2F}"/>
              </a:ext>
            </a:extLst>
          </p:cNvPr>
          <p:cNvGrpSpPr/>
          <p:nvPr/>
        </p:nvGrpSpPr>
        <p:grpSpPr>
          <a:xfrm>
            <a:off x="7171050" y="3253272"/>
            <a:ext cx="152399" cy="170155"/>
            <a:chOff x="6383045" y="4811697"/>
            <a:chExt cx="152399" cy="170155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0F54557-6110-4F86-AAB7-9CFDBE3F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72F0393-5D37-480F-BC95-CB1048118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45FFA44-DF2C-4218-919C-F9E4E9A0EEFE}"/>
              </a:ext>
            </a:extLst>
          </p:cNvPr>
          <p:cNvCxnSpPr>
            <a:cxnSpLocks/>
          </p:cNvCxnSpPr>
          <p:nvPr/>
        </p:nvCxnSpPr>
        <p:spPr>
          <a:xfrm flipH="1">
            <a:off x="6469716" y="3333170"/>
            <a:ext cx="781232" cy="84338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/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the skater is directly north east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be equal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blipFill>
                <a:blip r:embed="rId10"/>
                <a:stretch>
                  <a:fillRect l="-412" t="-2326" r="-164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8E072C-CB99-4431-9352-FC8C9A328CA6}"/>
              </a:ext>
            </a:extLst>
          </p:cNvPr>
          <p:cNvSpPr/>
          <p:nvPr/>
        </p:nvSpPr>
        <p:spPr>
          <a:xfrm>
            <a:off x="6346479" y="1475714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E8C206B-5BC8-4917-8178-D86EB83CED29}"/>
              </a:ext>
            </a:extLst>
          </p:cNvPr>
          <p:cNvSpPr/>
          <p:nvPr/>
        </p:nvSpPr>
        <p:spPr>
          <a:xfrm>
            <a:off x="7693936" y="1465152"/>
            <a:ext cx="1115086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/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blipFill>
                <a:blip r:embed="rId11"/>
                <a:stretch>
                  <a:fillRect l="-1415" t="-2500" r="-2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/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blipFill>
                <a:blip r:embed="rId12"/>
                <a:stretch>
                  <a:fillRect l="-3211" t="-2500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/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(3−0.3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blipFill>
                <a:blip r:embed="rId13"/>
                <a:stretch>
                  <a:fillRect l="-2174" r="-260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/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blipFill>
                <a:blip r:embed="rId14"/>
                <a:stretch>
                  <a:fillRect l="-3191" r="-31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/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blipFill>
                <a:blip r:embed="rId15"/>
                <a:stretch>
                  <a:fillRect l="-6202" r="-38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/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blipFill>
                <a:blip r:embed="rId16"/>
                <a:stretch>
                  <a:fillRect l="-6796" r="-58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円弧 50">
            <a:extLst>
              <a:ext uri="{FF2B5EF4-FFF2-40B4-BE49-F238E27FC236}">
                <a16:creationId xmlns:a16="http://schemas.microsoft.com/office/drawing/2014/main" id="{D75552DE-74D4-4FD2-A9D4-D76E1453803B}"/>
              </a:ext>
            </a:extLst>
          </p:cNvPr>
          <p:cNvSpPr/>
          <p:nvPr/>
        </p:nvSpPr>
        <p:spPr>
          <a:xfrm>
            <a:off x="6696196" y="2742234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677B02-F6EA-4D55-BFFC-5DE0A0153018}"/>
              </a:ext>
            </a:extLst>
          </p:cNvPr>
          <p:cNvSpPr txBox="1"/>
          <p:nvPr/>
        </p:nvSpPr>
        <p:spPr>
          <a:xfrm>
            <a:off x="6971169" y="2755472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474D8528-FC35-4BF3-9B82-50657089DD24}"/>
              </a:ext>
            </a:extLst>
          </p:cNvPr>
          <p:cNvSpPr/>
          <p:nvPr/>
        </p:nvSpPr>
        <p:spPr>
          <a:xfrm>
            <a:off x="5671645" y="3220559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円弧 53">
            <a:extLst>
              <a:ext uri="{FF2B5EF4-FFF2-40B4-BE49-F238E27FC236}">
                <a16:creationId xmlns:a16="http://schemas.microsoft.com/office/drawing/2014/main" id="{F5ABE8AE-BD98-4467-B501-D05537DAA7A4}"/>
              </a:ext>
            </a:extLst>
          </p:cNvPr>
          <p:cNvSpPr/>
          <p:nvPr/>
        </p:nvSpPr>
        <p:spPr>
          <a:xfrm>
            <a:off x="5653538" y="3754713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201E7CBA-2984-4832-B1F0-4C49ED5D5B7D}"/>
              </a:ext>
            </a:extLst>
          </p:cNvPr>
          <p:cNvSpPr/>
          <p:nvPr/>
        </p:nvSpPr>
        <p:spPr>
          <a:xfrm>
            <a:off x="5870821" y="4243600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0845D848-7DF4-4B5E-9F72-3DF171A33A75}"/>
              </a:ext>
            </a:extLst>
          </p:cNvPr>
          <p:cNvSpPr/>
          <p:nvPr/>
        </p:nvSpPr>
        <p:spPr>
          <a:xfrm>
            <a:off x="5834608" y="4741541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3C6AEF-185B-4400-85EA-FCBFEB51CCC2}"/>
              </a:ext>
            </a:extLst>
          </p:cNvPr>
          <p:cNvSpPr txBox="1"/>
          <p:nvPr/>
        </p:nvSpPr>
        <p:spPr>
          <a:xfrm>
            <a:off x="5957180" y="3271520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/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when the bracket is 0 (since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when the skater starts)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blipFill>
                <a:blip r:embed="rId17"/>
                <a:stretch>
                  <a:fillRect t="-1316" r="-148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DB0BA46-489E-4FF3-A431-B9DA4EDD08A5}"/>
              </a:ext>
            </a:extLst>
          </p:cNvPr>
          <p:cNvSpPr txBox="1"/>
          <p:nvPr/>
        </p:nvSpPr>
        <p:spPr>
          <a:xfrm>
            <a:off x="6102036" y="4312669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01ECF71-3B5C-46B7-A092-7B966A72C715}"/>
              </a:ext>
            </a:extLst>
          </p:cNvPr>
          <p:cNvSpPr txBox="1"/>
          <p:nvPr/>
        </p:nvSpPr>
        <p:spPr>
          <a:xfrm>
            <a:off x="5975286" y="4801555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0.3</a:t>
            </a:r>
          </a:p>
        </p:txBody>
      </p:sp>
    </p:spTree>
    <p:extLst>
      <p:ext uri="{BB962C8B-B14F-4D97-AF65-F5344CB8AC3E}">
        <p14:creationId xmlns:p14="http://schemas.microsoft.com/office/powerpoint/2010/main" val="34180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9" grpId="0"/>
      <p:bldP spid="39" grpId="1"/>
      <p:bldP spid="7" grpId="0"/>
      <p:bldP spid="8" grpId="0" animBg="1"/>
      <p:bldP spid="8" grpId="1" animBg="1"/>
      <p:bldP spid="45" grpId="0" animBg="1"/>
      <p:bldP spid="45" grpId="1" animBg="1"/>
      <p:bldP spid="9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4508802" y="1537859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blipFill>
                <a:blip r:embed="rId10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blipFill>
                <a:blip r:embed="rId11"/>
                <a:stretch>
                  <a:fillRect l="-3571" r="-357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/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blipFill>
                <a:blip r:embed="rId12"/>
                <a:stretch>
                  <a:fillRect l="-3390" r="-39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/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blipFill>
                <a:blip r:embed="rId13"/>
                <a:stretch>
                  <a:fillRect l="-4027" r="-402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5506135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5629056" y="3469904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5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525370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935222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735589" y="3931542"/>
            <a:ext cx="93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6126207" y="4322161"/>
            <a:ext cx="65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4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0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/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second skater’s </a:t>
                </a:r>
                <a14:m>
                  <m:oMath xmlns:m="http://schemas.openxmlformats.org/officeDocument/2006/math">
                    <m:r>
                      <a:rPr lang="en-GB" sz="10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component is always 0…</a:t>
                </a: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blipFill>
                <a:blip r:embed="rId1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62" grpId="0" animBg="1"/>
      <p:bldP spid="62" grpId="1" animBg="1"/>
      <p:bldP spid="6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US" sz="1400" b="1" i="1" u="sng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5822697" y="1537859"/>
            <a:ext cx="1199540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1.1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blipFill>
                <a:blip r:embed="rId10"/>
                <a:stretch>
                  <a:fillRect r="-15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blipFill>
                <a:blip r:embed="rId11"/>
                <a:stretch>
                  <a:fillRect l="-1887" r="-188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6198593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6321514" y="3469904"/>
            <a:ext cx="1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738434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739913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859876" y="3931542"/>
            <a:ext cx="14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10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5913143" y="4375427"/>
            <a:ext cx="99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2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5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BAD305C-CC8B-49FC-BDBC-89F31FD44FD6}"/>
              </a:ext>
            </a:extLst>
          </p:cNvPr>
          <p:cNvSpPr/>
          <p:nvPr/>
        </p:nvSpPr>
        <p:spPr>
          <a:xfrm>
            <a:off x="7848286" y="1530461"/>
            <a:ext cx="736421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/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blipFill>
                <a:blip r:embed="rId14"/>
                <a:stretch>
                  <a:fillRect l="-2119" r="-211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/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blipFill>
                <a:blip r:embed="rId15"/>
                <a:stretch>
                  <a:fillRect r="-19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/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blipFill>
                <a:blip r:embed="rId16"/>
                <a:stretch>
                  <a:fillRect l="-3333" r="-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601A5500-4F09-47DF-87DA-E78E2193CB31}"/>
              </a:ext>
            </a:extLst>
          </p:cNvPr>
          <p:cNvSpPr/>
          <p:nvPr/>
        </p:nvSpPr>
        <p:spPr>
          <a:xfrm>
            <a:off x="6176399" y="4728225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32823A7-F303-4F3E-891E-704F67AA686B}"/>
              </a:ext>
            </a:extLst>
          </p:cNvPr>
          <p:cNvSpPr txBox="1"/>
          <p:nvPr/>
        </p:nvSpPr>
        <p:spPr>
          <a:xfrm>
            <a:off x="6314120" y="4785280"/>
            <a:ext cx="823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/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skaters will meet after 12 seconds as it is the only time when both their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are the same!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blipFill>
                <a:blip r:embed="rId17"/>
                <a:stretch>
                  <a:fillRect t="-943" r="-84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2" grpId="1" animBg="1"/>
      <p:bldP spid="6" grpId="0"/>
      <p:bldP spid="64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4" grpId="0"/>
      <p:bldP spid="26" grpId="0" animBg="1"/>
      <p:bldP spid="26" grpId="1" animBg="1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6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7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/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blipFill>
                <a:blip r:embed="rId9"/>
                <a:stretch>
                  <a:fillRect l="-2721" r="-272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/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blipFill>
                <a:blip r:embed="rId10"/>
                <a:stretch>
                  <a:fillRect l="-806" r="-2151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/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only acceleration will be that due to gravity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acts vertically downwards so we can model it using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blipFill>
                <a:blip r:embed="rId11"/>
                <a:stretch>
                  <a:fillRect l="-124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blipFill>
                <a:blip r:embed="rId12"/>
                <a:stretch>
                  <a:fillRect l="-1460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AC31309F-61D6-4018-BF85-110BE0C23E6E}"/>
              </a:ext>
            </a:extLst>
          </p:cNvPr>
          <p:cNvSpPr/>
          <p:nvPr/>
        </p:nvSpPr>
        <p:spPr>
          <a:xfrm>
            <a:off x="6482283" y="4935984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/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values, taking acceleration as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−9.8</m:t>
                    </m:r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2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5082EB20-8B81-4A80-AE80-A1F3DE6D0E18}"/>
              </a:ext>
            </a:extLst>
          </p:cNvPr>
          <p:cNvSpPr/>
          <p:nvPr/>
        </p:nvSpPr>
        <p:spPr>
          <a:xfrm>
            <a:off x="6474884" y="5434613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200B77B-0135-42A4-A043-97D3CF232443}"/>
              </a:ext>
            </a:extLst>
          </p:cNvPr>
          <p:cNvSpPr txBox="1"/>
          <p:nvPr/>
        </p:nvSpPr>
        <p:spPr>
          <a:xfrm>
            <a:off x="6720396" y="5551571"/>
            <a:ext cx="97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BCD686-DF11-4572-B96D-E92A65599240}"/>
              </a:ext>
            </a:extLst>
          </p:cNvPr>
          <p:cNvSpPr txBox="1"/>
          <p:nvPr/>
        </p:nvSpPr>
        <p:spPr>
          <a:xfrm>
            <a:off x="4128117" y="6208519"/>
            <a:ext cx="501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this is not the speed, it is the velocity…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 animBg="1"/>
      <p:bldP spid="22" grpId="0"/>
      <p:bldP spid="23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blipFill>
                <a:blip r:embed="rId8"/>
                <a:stretch>
                  <a:fillRect l="-1095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61A0707-018D-4EF7-A3EA-CEE90A1C4DF9}"/>
              </a:ext>
            </a:extLst>
          </p:cNvPr>
          <p:cNvCxnSpPr>
            <a:cxnSpLocks/>
          </p:cNvCxnSpPr>
          <p:nvPr/>
        </p:nvCxnSpPr>
        <p:spPr>
          <a:xfrm>
            <a:off x="6548438" y="3914775"/>
            <a:ext cx="1314450" cy="1514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BA8D5C0-DAB8-4D7E-A7C9-C13580C478CB}"/>
              </a:ext>
            </a:extLst>
          </p:cNvPr>
          <p:cNvCxnSpPr>
            <a:cxnSpLocks/>
          </p:cNvCxnSpPr>
          <p:nvPr/>
        </p:nvCxnSpPr>
        <p:spPr>
          <a:xfrm flipV="1">
            <a:off x="6540268" y="3925312"/>
            <a:ext cx="129871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BCA819D-1EAE-44F4-A687-3DD806ABB097}"/>
              </a:ext>
            </a:extLst>
          </p:cNvPr>
          <p:cNvCxnSpPr>
            <a:cxnSpLocks/>
          </p:cNvCxnSpPr>
          <p:nvPr/>
        </p:nvCxnSpPr>
        <p:spPr>
          <a:xfrm>
            <a:off x="7855614" y="3929063"/>
            <a:ext cx="0" cy="1500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/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blipFill>
                <a:blip r:embed="rId9"/>
                <a:stretch>
                  <a:fillRect l="-20513" r="-1538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/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6.7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blipFill>
                <a:blip r:embed="rId10"/>
                <a:stretch>
                  <a:fillRect l="-12308" r="-16923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/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(6.7)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blipFill>
                <a:blip r:embed="rId11"/>
                <a:stretch>
                  <a:fillRect l="-2924" r="-585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blipFill>
                <a:blip r:embed="rId1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37BFC0A0-2A88-4A0E-AF29-233497D90A7A}"/>
              </a:ext>
            </a:extLst>
          </p:cNvPr>
          <p:cNvSpPr/>
          <p:nvPr/>
        </p:nvSpPr>
        <p:spPr>
          <a:xfrm>
            <a:off x="6173035" y="49768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3992EB-116C-4122-92A8-E4425C086894}"/>
              </a:ext>
            </a:extLst>
          </p:cNvPr>
          <p:cNvSpPr txBox="1"/>
          <p:nvPr/>
        </p:nvSpPr>
        <p:spPr>
          <a:xfrm>
            <a:off x="6230734" y="504795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/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cannot use the formula </a:t>
                </a:r>
                <a14:m>
                  <m:oMath xmlns:m="http://schemas.openxmlformats.org/officeDocument/2006/math"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since the velocity is not constant…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blipFill>
                <a:blip r:embed="rId11"/>
                <a:stretch>
                  <a:fillRect l="-401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/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blipFill>
                <a:blip r:embed="rId12"/>
                <a:stretch>
                  <a:fillRect l="-545" r="-272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/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blipFill>
                <a:blip r:embed="rId13"/>
                <a:stretch>
                  <a:fillRect l="-2073" r="-1036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/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4.9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blipFill>
                <a:blip r:embed="rId14"/>
                <a:stretch>
                  <a:fillRect l="-1408" r="-704" b="-371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blipFill>
                <a:blip r:embed="rId15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CB0F736-FB7C-4F1B-B00E-F9CCEDAFD6D6}"/>
              </a:ext>
            </a:extLst>
          </p:cNvPr>
          <p:cNvSpPr txBox="1"/>
          <p:nvPr/>
        </p:nvSpPr>
        <p:spPr>
          <a:xfrm>
            <a:off x="6692460" y="455001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C976444C-6DEB-4AD6-AC6F-85A9DAB40B1E}"/>
              </a:ext>
            </a:extLst>
          </p:cNvPr>
          <p:cNvSpPr/>
          <p:nvPr/>
        </p:nvSpPr>
        <p:spPr>
          <a:xfrm>
            <a:off x="6372211" y="44608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D25D3233-FEE5-46D2-BE8B-BDCC20B5EC71}"/>
              </a:ext>
            </a:extLst>
          </p:cNvPr>
          <p:cNvSpPr/>
          <p:nvPr/>
        </p:nvSpPr>
        <p:spPr>
          <a:xfrm>
            <a:off x="6352595" y="494821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008564" y="545520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9CCADE6-6458-4051-A528-447306332A5E}"/>
              </a:ext>
            </a:extLst>
          </p:cNvPr>
          <p:cNvSpPr txBox="1"/>
          <p:nvPr/>
        </p:nvSpPr>
        <p:spPr>
          <a:xfrm>
            <a:off x="6592871" y="5038906"/>
            <a:ext cx="154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/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careful! This is the position of the ball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question asks for the position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7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blipFill>
                <a:blip r:embed="rId11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379757" y="387085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vector will be relative to O rather than A…)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/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blipFill>
                <a:blip r:embed="rId13"/>
                <a:stretch>
                  <a:fillRect l="-524" r="-1571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9D41D106-5021-41D4-8603-F1BD023BCE11}"/>
              </a:ext>
            </a:extLst>
          </p:cNvPr>
          <p:cNvSpPr/>
          <p:nvPr/>
        </p:nvSpPr>
        <p:spPr>
          <a:xfrm>
            <a:off x="6405408" y="44668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136886-99A6-4D5A-BD24-7DF49F480C11}"/>
              </a:ext>
            </a:extLst>
          </p:cNvPr>
          <p:cNvSpPr txBox="1"/>
          <p:nvPr/>
        </p:nvSpPr>
        <p:spPr>
          <a:xfrm>
            <a:off x="6591361" y="4421761"/>
            <a:ext cx="227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also be put into the second bracket…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/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blipFill>
                <a:blip r:embed="rId14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5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0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1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/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is 0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this part of the expression from b) equal to 0…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blipFill>
                <a:blip r:embed="rId12"/>
                <a:stretch>
                  <a:fillRect l="-249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A62EC3C-1F8A-44CF-B34C-923E8EB48711}"/>
              </a:ext>
            </a:extLst>
          </p:cNvPr>
          <p:cNvSpPr/>
          <p:nvPr/>
        </p:nvSpPr>
        <p:spPr>
          <a:xfrm>
            <a:off x="1863256" y="5639344"/>
            <a:ext cx="1314950" cy="237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/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blipFill>
                <a:blip r:embed="rId13"/>
                <a:stretch>
                  <a:fillRect l="-2326" r="-232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/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=−1.362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2.995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blipFill>
                <a:blip r:embed="rId14"/>
                <a:stretch>
                  <a:fillRect l="-1887" r="-18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CFE727A7-72CD-46D5-8A3D-031232C76557}"/>
              </a:ext>
            </a:extLst>
          </p:cNvPr>
          <p:cNvSpPr/>
          <p:nvPr/>
        </p:nvSpPr>
        <p:spPr>
          <a:xfrm>
            <a:off x="5712950" y="43869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/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using the quadratic formula, with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=−4.9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/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then substitute the value of 2.995 into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to see how far the particle has moved in that direction…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/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/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(2.995)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/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=14.975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弧 42">
            <a:extLst>
              <a:ext uri="{FF2B5EF4-FFF2-40B4-BE49-F238E27FC236}">
                <a16:creationId xmlns:a16="http://schemas.microsoft.com/office/drawing/2014/main" id="{AEE8F879-471F-466F-878E-D5E37455B20B}"/>
              </a:ext>
            </a:extLst>
          </p:cNvPr>
          <p:cNvSpPr/>
          <p:nvPr/>
        </p:nvSpPr>
        <p:spPr>
          <a:xfrm>
            <a:off x="4933194" y="576160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015DA30C-CBFC-4B66-A4DB-76AB710B1B5B}"/>
              </a:ext>
            </a:extLst>
          </p:cNvPr>
          <p:cNvSpPr/>
          <p:nvPr/>
        </p:nvSpPr>
        <p:spPr>
          <a:xfrm>
            <a:off x="4890285" y="614482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F028EB5-4329-47DA-97A8-2DB76D4296B1}"/>
              </a:ext>
            </a:extLst>
          </p:cNvPr>
          <p:cNvSpPr txBox="1"/>
          <p:nvPr/>
        </p:nvSpPr>
        <p:spPr>
          <a:xfrm>
            <a:off x="5216801" y="5781525"/>
            <a:ext cx="10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2.995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94979C-7048-4034-A31B-9FB728E3F6FB}"/>
              </a:ext>
            </a:extLst>
          </p:cNvPr>
          <p:cNvSpPr txBox="1"/>
          <p:nvPr/>
        </p:nvSpPr>
        <p:spPr>
          <a:xfrm>
            <a:off x="5110269" y="6181020"/>
            <a:ext cx="89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/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15m (2sf)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blipFill>
                <a:blip r:embed="rId2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0" grpId="0"/>
      <p:bldP spid="36" grpId="0"/>
      <p:bldP spid="37" grpId="0" animBg="1"/>
      <p:bldP spid="39" grpId="0"/>
      <p:bldP spid="40" grpId="0"/>
      <p:bldP spid="11" grpId="0"/>
      <p:bldP spid="41" grpId="0"/>
      <p:bldP spid="42" grpId="0"/>
      <p:bldP spid="43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For the vectors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c) The unit vector in the direction of s</a:t>
                </a: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Give your answers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2) A particle moves in a straight line with acceleration 5ms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-2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 initial velocity of the particle is 3ms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seconds,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The velocity of the particle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Its displacement from its starting point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  <a:blipFill>
                <a:blip r:embed="rId2"/>
                <a:stretch>
                  <a:fillRect l="-1260" r="-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3a) Differentiate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b) Integrate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  <a:blipFill>
                <a:blip r:embed="rId3"/>
                <a:stretch>
                  <a:fillRect l="-945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/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−43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blipFill>
                <a:blip r:embed="rId4"/>
                <a:stretch>
                  <a:fillRect l="-4651" r="-697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/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blipFill>
                <a:blip r:embed="rId5"/>
                <a:stretch>
                  <a:fillRect l="-662" r="-596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/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blipFill>
                <a:blip r:embed="rId6"/>
                <a:stretch>
                  <a:fillRect l="-4317" r="-64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/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blipFill>
                <a:blip r:embed="rId7"/>
                <a:stretch>
                  <a:fillRect l="-5556" r="-185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/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blipFill>
                <a:blip r:embed="rId8"/>
                <a:stretch>
                  <a:fillRect l="-9231" r="-9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/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blipFill>
                <a:blip r:embed="rId9"/>
                <a:stretch>
                  <a:fillRect l="-6061" r="-202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/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blipFill>
                <a:blip r:embed="rId10"/>
                <a:stretch>
                  <a:fillRect l="-9091" r="-15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/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blipFill>
                <a:blip r:embed="rId11"/>
                <a:stretch>
                  <a:fillRect l="-6061" r="-404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/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blipFill>
                <a:blip r:embed="rId12"/>
                <a:stretch>
                  <a:fillRect l="-4444" t="-1493" r="-148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use vector methods with projectiles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 key advantage of using vectors is that they allow you to resolve in multiple directions at the same time!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2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3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81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4624" y="2177335"/>
            <a:ext cx="3352800" cy="209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The SUVAT equations can be used when acceleration is constant and a particle is moving in a straight line.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If the acceleration of a particle varies, you need to use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Displacement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Velocity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Acceleration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H="1">
            <a:off x="5105400" y="18288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flipH="1">
            <a:off x="5105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7010400" y="1828800"/>
            <a:ext cx="685800" cy="1066800"/>
          </a:xfrm>
          <a:prstGeom prst="arc">
            <a:avLst>
              <a:gd name="adj1" fmla="val 15993822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7010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657600" y="2133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276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2098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32766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Velocity is the rate of change of displacement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displacement gives velocity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Acceleration is the rate of change of velocity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velocity gives acceleration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6096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In reverse, use integration!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24D840B-15B9-4977-9376-7DBA2B8D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calculus to solve problems involving variable acceleration in one dimension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/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blipFill>
                <a:blip r:embed="rId3"/>
                <a:stretch>
                  <a:fillRect l="-2312" r="-173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69050D-C41F-440A-842E-CA132B8DA9BC}"/>
              </a:ext>
            </a:extLst>
          </p:cNvPr>
          <p:cNvSpPr txBox="1"/>
          <p:nvPr/>
        </p:nvSpPr>
        <p:spPr>
          <a:xfrm>
            <a:off x="4036879" y="1537244"/>
            <a:ext cx="48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need to use rules you have learnt in pure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with both differentiation and integration…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/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/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/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/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4C4F9179-C4B5-4F56-A6B2-4E1D44DCA5B4}"/>
              </a:ext>
            </a:extLst>
          </p:cNvPr>
          <p:cNvSpPr/>
          <p:nvPr/>
        </p:nvSpPr>
        <p:spPr>
          <a:xfrm>
            <a:off x="5662642" y="2451717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/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patterns you have learnt (remember that you can think ‘how would I get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differentiating…)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blipFill>
                <a:blip r:embed="rId8"/>
                <a:stretch>
                  <a:fillRect r="-5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09779CA4-E4E9-47A2-9B53-254CF29A1930}"/>
              </a:ext>
            </a:extLst>
          </p:cNvPr>
          <p:cNvSpPr/>
          <p:nvPr/>
        </p:nvSpPr>
        <p:spPr>
          <a:xfrm>
            <a:off x="5868307" y="3056879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9772640E-FFF1-4029-9F5A-546736AE8A58}"/>
              </a:ext>
            </a:extLst>
          </p:cNvPr>
          <p:cNvSpPr/>
          <p:nvPr/>
        </p:nvSpPr>
        <p:spPr>
          <a:xfrm>
            <a:off x="5869788" y="369755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5277B44F-A38C-4FAA-A5E8-42731511D7AD}"/>
              </a:ext>
            </a:extLst>
          </p:cNvPr>
          <p:cNvSpPr/>
          <p:nvPr/>
        </p:nvSpPr>
        <p:spPr>
          <a:xfrm>
            <a:off x="5844634" y="438261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/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know that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velocity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blipFill>
                <a:blip r:embed="rId9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2BB2CB-1A8D-4BB8-9CBC-F2C021A6F960}"/>
              </a:ext>
            </a:extLst>
          </p:cNvPr>
          <p:cNvSpPr txBox="1"/>
          <p:nvPr/>
        </p:nvSpPr>
        <p:spPr>
          <a:xfrm>
            <a:off x="6134471" y="3855070"/>
            <a:ext cx="86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/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now use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found in the integral we found before…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0F0019-6B4F-473A-A5EE-A8F1B343129E}"/>
              </a:ext>
            </a:extLst>
          </p:cNvPr>
          <p:cNvSpPr/>
          <p:nvPr/>
        </p:nvSpPr>
        <p:spPr>
          <a:xfrm>
            <a:off x="4190260" y="4678533"/>
            <a:ext cx="1784412" cy="5948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2CB2254-B3F1-4785-8594-65BD7AF3EE97}"/>
              </a:ext>
            </a:extLst>
          </p:cNvPr>
          <p:cNvSpPr/>
          <p:nvPr/>
        </p:nvSpPr>
        <p:spPr>
          <a:xfrm>
            <a:off x="4129596" y="2700293"/>
            <a:ext cx="1658645" cy="540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11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4" grpId="0" animBg="1"/>
      <p:bldP spid="4" grpId="1" animBg="1"/>
      <p:bldP spid="37" grpId="0" animBg="1"/>
      <p:bldP spid="37" grpId="1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/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blipFill>
                <a:blip r:embed="rId3"/>
                <a:stretch>
                  <a:fillRect l="-1563" r="-78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/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blipFill>
                <a:blip r:embed="rId4"/>
                <a:stretch>
                  <a:fillRect l="-1896" t="-1515" r="-94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5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/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blipFill>
                <a:blip r:embed="rId6"/>
                <a:stretch>
                  <a:fillRect l="-3125" r="-312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/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blipFill>
                <a:blip r:embed="rId7"/>
                <a:stretch>
                  <a:fillRect l="-3750" r="-6250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弧 43">
            <a:extLst>
              <a:ext uri="{FF2B5EF4-FFF2-40B4-BE49-F238E27FC236}">
                <a16:creationId xmlns:a16="http://schemas.microsoft.com/office/drawing/2014/main" id="{D78F9A2A-501A-40A6-8839-68B79EFC802F}"/>
              </a:ext>
            </a:extLst>
          </p:cNvPr>
          <p:cNvSpPr/>
          <p:nvPr/>
        </p:nvSpPr>
        <p:spPr>
          <a:xfrm>
            <a:off x="5985198" y="1682319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/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maximum value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1…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弧 45">
            <a:extLst>
              <a:ext uri="{FF2B5EF4-FFF2-40B4-BE49-F238E27FC236}">
                <a16:creationId xmlns:a16="http://schemas.microsoft.com/office/drawing/2014/main" id="{009306AD-AFBA-4CA0-B7D4-A03F3AAACAA2}"/>
              </a:ext>
            </a:extLst>
          </p:cNvPr>
          <p:cNvSpPr/>
          <p:nvPr/>
        </p:nvSpPr>
        <p:spPr>
          <a:xfrm>
            <a:off x="5640449" y="2322991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BAB18974-2443-4061-9E04-4E5C98B6BE2E}"/>
              </a:ext>
            </a:extLst>
          </p:cNvPr>
          <p:cNvSpPr/>
          <p:nvPr/>
        </p:nvSpPr>
        <p:spPr>
          <a:xfrm>
            <a:off x="4958349" y="2963663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62377A-5D9C-4110-87E9-643F48334138}"/>
              </a:ext>
            </a:extLst>
          </p:cNvPr>
          <p:cNvSpPr txBox="1"/>
          <p:nvPr/>
        </p:nvSpPr>
        <p:spPr>
          <a:xfrm>
            <a:off x="5877018" y="2461275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ED37F26-6DF1-4AC4-9F9C-5B43FCC3FDB1}"/>
              </a:ext>
            </a:extLst>
          </p:cNvPr>
          <p:cNvSpPr txBox="1"/>
          <p:nvPr/>
        </p:nvSpPr>
        <p:spPr>
          <a:xfrm>
            <a:off x="5033640" y="3064956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/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would be asked to find times when this speed is achieved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so, you would need to find times that make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equal to 1…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2C1A094-A665-4E4A-8A27-E362285A0B2B}"/>
              </a:ext>
            </a:extLst>
          </p:cNvPr>
          <p:cNvSpPr/>
          <p:nvPr/>
        </p:nvSpPr>
        <p:spPr>
          <a:xfrm>
            <a:off x="4972974" y="1537319"/>
            <a:ext cx="593325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9559790-0339-454D-89C9-A7C12BD44F4B}"/>
              </a:ext>
            </a:extLst>
          </p:cNvPr>
          <p:cNvSpPr/>
          <p:nvPr/>
        </p:nvSpPr>
        <p:spPr>
          <a:xfrm>
            <a:off x="5001088" y="2204624"/>
            <a:ext cx="290004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10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2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/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distance travelled we can integrate the velocity and use the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the area under a velocity-time graph is the distance travelled!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blipFill>
                <a:blip r:embed="rId5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DBC9EF23-3056-4679-8D9A-5098A6DDAD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30" t="56556" r="12767" b="6127"/>
          <a:stretch/>
        </p:blipFill>
        <p:spPr>
          <a:xfrm>
            <a:off x="4026654" y="2351915"/>
            <a:ext cx="4791421" cy="1667822"/>
          </a:xfrm>
          <a:prstGeom prst="rect">
            <a:avLst/>
          </a:prstGeom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34D7675-ED6F-4402-B718-E6AD178882D9}"/>
              </a:ext>
            </a:extLst>
          </p:cNvPr>
          <p:cNvSpPr/>
          <p:nvPr/>
        </p:nvSpPr>
        <p:spPr>
          <a:xfrm>
            <a:off x="4310251" y="2730310"/>
            <a:ext cx="960437" cy="1074738"/>
          </a:xfrm>
          <a:custGeom>
            <a:avLst/>
            <a:gdLst>
              <a:gd name="connsiteX0" fmla="*/ 0 w 985837"/>
              <a:gd name="connsiteY0" fmla="*/ 1057275 h 1066800"/>
              <a:gd name="connsiteX1" fmla="*/ 0 w 985837"/>
              <a:gd name="connsiteY1" fmla="*/ 533400 h 1066800"/>
              <a:gd name="connsiteX2" fmla="*/ 80962 w 985837"/>
              <a:gd name="connsiteY2" fmla="*/ 323850 h 1066800"/>
              <a:gd name="connsiteX3" fmla="*/ 166687 w 985837"/>
              <a:gd name="connsiteY3" fmla="*/ 133350 h 1066800"/>
              <a:gd name="connsiteX4" fmla="*/ 247650 w 985837"/>
              <a:gd name="connsiteY4" fmla="*/ 28575 h 1066800"/>
              <a:gd name="connsiteX5" fmla="*/ 319087 w 985837"/>
              <a:gd name="connsiteY5" fmla="*/ 0 h 1066800"/>
              <a:gd name="connsiteX6" fmla="*/ 381000 w 985837"/>
              <a:gd name="connsiteY6" fmla="*/ 19050 h 1066800"/>
              <a:gd name="connsiteX7" fmla="*/ 466725 w 985837"/>
              <a:gd name="connsiteY7" fmla="*/ 95250 h 1066800"/>
              <a:gd name="connsiteX8" fmla="*/ 561975 w 985837"/>
              <a:gd name="connsiteY8" fmla="*/ 285750 h 1066800"/>
              <a:gd name="connsiteX9" fmla="*/ 685800 w 985837"/>
              <a:gd name="connsiteY9" fmla="*/ 590550 h 1066800"/>
              <a:gd name="connsiteX10" fmla="*/ 762000 w 985837"/>
              <a:gd name="connsiteY10" fmla="*/ 809625 h 1066800"/>
              <a:gd name="connsiteX11" fmla="*/ 885825 w 985837"/>
              <a:gd name="connsiteY11" fmla="*/ 995362 h 1066800"/>
              <a:gd name="connsiteX12" fmla="*/ 985837 w 985837"/>
              <a:gd name="connsiteY12" fmla="*/ 1066800 h 1066800"/>
              <a:gd name="connsiteX13" fmla="*/ 0 w 985837"/>
              <a:gd name="connsiteY13" fmla="*/ 1057275 h 1066800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381000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404812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65213 h 1074738"/>
              <a:gd name="connsiteX1" fmla="*/ 0 w 985837"/>
              <a:gd name="connsiteY1" fmla="*/ 541338 h 1074738"/>
              <a:gd name="connsiteX2" fmla="*/ 80962 w 985837"/>
              <a:gd name="connsiteY2" fmla="*/ 331788 h 1074738"/>
              <a:gd name="connsiteX3" fmla="*/ 166687 w 985837"/>
              <a:gd name="connsiteY3" fmla="*/ 141288 h 1074738"/>
              <a:gd name="connsiteX4" fmla="*/ 247650 w 985837"/>
              <a:gd name="connsiteY4" fmla="*/ 36513 h 1074738"/>
              <a:gd name="connsiteX5" fmla="*/ 333375 w 985837"/>
              <a:gd name="connsiteY5" fmla="*/ 0 h 1074738"/>
              <a:gd name="connsiteX6" fmla="*/ 404812 w 985837"/>
              <a:gd name="connsiteY6" fmla="*/ 26988 h 1074738"/>
              <a:gd name="connsiteX7" fmla="*/ 466725 w 985837"/>
              <a:gd name="connsiteY7" fmla="*/ 103188 h 1074738"/>
              <a:gd name="connsiteX8" fmla="*/ 561975 w 985837"/>
              <a:gd name="connsiteY8" fmla="*/ 293688 h 1074738"/>
              <a:gd name="connsiteX9" fmla="*/ 685800 w 985837"/>
              <a:gd name="connsiteY9" fmla="*/ 598488 h 1074738"/>
              <a:gd name="connsiteX10" fmla="*/ 762000 w 985837"/>
              <a:gd name="connsiteY10" fmla="*/ 817563 h 1074738"/>
              <a:gd name="connsiteX11" fmla="*/ 885825 w 985837"/>
              <a:gd name="connsiteY11" fmla="*/ 1003300 h 1074738"/>
              <a:gd name="connsiteX12" fmla="*/ 985837 w 985837"/>
              <a:gd name="connsiteY12" fmla="*/ 1074738 h 1074738"/>
              <a:gd name="connsiteX13" fmla="*/ 0 w 985837"/>
              <a:gd name="connsiteY13" fmla="*/ 1065213 h 1074738"/>
              <a:gd name="connsiteX0" fmla="*/ 0 w 960437"/>
              <a:gd name="connsiteY0" fmla="*/ 1065213 h 1074738"/>
              <a:gd name="connsiteX1" fmla="*/ 0 w 960437"/>
              <a:gd name="connsiteY1" fmla="*/ 541338 h 1074738"/>
              <a:gd name="connsiteX2" fmla="*/ 80962 w 960437"/>
              <a:gd name="connsiteY2" fmla="*/ 331788 h 1074738"/>
              <a:gd name="connsiteX3" fmla="*/ 166687 w 960437"/>
              <a:gd name="connsiteY3" fmla="*/ 141288 h 1074738"/>
              <a:gd name="connsiteX4" fmla="*/ 247650 w 960437"/>
              <a:gd name="connsiteY4" fmla="*/ 36513 h 1074738"/>
              <a:gd name="connsiteX5" fmla="*/ 333375 w 960437"/>
              <a:gd name="connsiteY5" fmla="*/ 0 h 1074738"/>
              <a:gd name="connsiteX6" fmla="*/ 404812 w 960437"/>
              <a:gd name="connsiteY6" fmla="*/ 26988 h 1074738"/>
              <a:gd name="connsiteX7" fmla="*/ 466725 w 960437"/>
              <a:gd name="connsiteY7" fmla="*/ 103188 h 1074738"/>
              <a:gd name="connsiteX8" fmla="*/ 561975 w 960437"/>
              <a:gd name="connsiteY8" fmla="*/ 293688 h 1074738"/>
              <a:gd name="connsiteX9" fmla="*/ 685800 w 960437"/>
              <a:gd name="connsiteY9" fmla="*/ 598488 h 1074738"/>
              <a:gd name="connsiteX10" fmla="*/ 762000 w 960437"/>
              <a:gd name="connsiteY10" fmla="*/ 817563 h 1074738"/>
              <a:gd name="connsiteX11" fmla="*/ 885825 w 960437"/>
              <a:gd name="connsiteY11" fmla="*/ 1003300 h 1074738"/>
              <a:gd name="connsiteX12" fmla="*/ 960437 w 960437"/>
              <a:gd name="connsiteY12" fmla="*/ 1074738 h 1074738"/>
              <a:gd name="connsiteX13" fmla="*/ 0 w 960437"/>
              <a:gd name="connsiteY13" fmla="*/ 1065213 h 10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437" h="1074738">
                <a:moveTo>
                  <a:pt x="0" y="1065213"/>
                </a:moveTo>
                <a:lnTo>
                  <a:pt x="0" y="541338"/>
                </a:lnTo>
                <a:lnTo>
                  <a:pt x="80962" y="331788"/>
                </a:lnTo>
                <a:lnTo>
                  <a:pt x="166687" y="141288"/>
                </a:lnTo>
                <a:lnTo>
                  <a:pt x="247650" y="36513"/>
                </a:lnTo>
                <a:lnTo>
                  <a:pt x="333375" y="0"/>
                </a:lnTo>
                <a:lnTo>
                  <a:pt x="404812" y="26988"/>
                </a:lnTo>
                <a:lnTo>
                  <a:pt x="466725" y="103188"/>
                </a:lnTo>
                <a:lnTo>
                  <a:pt x="561975" y="293688"/>
                </a:lnTo>
                <a:lnTo>
                  <a:pt x="685800" y="598488"/>
                </a:lnTo>
                <a:lnTo>
                  <a:pt x="762000" y="817563"/>
                </a:lnTo>
                <a:lnTo>
                  <a:pt x="885825" y="1003300"/>
                </a:lnTo>
                <a:lnTo>
                  <a:pt x="960437" y="1074738"/>
                </a:lnTo>
                <a:lnTo>
                  <a:pt x="0" y="1065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50DE01-4FF0-436F-9B64-A7100BB5A582}"/>
              </a:ext>
            </a:extLst>
          </p:cNvPr>
          <p:cNvSpPr/>
          <p:nvPr/>
        </p:nvSpPr>
        <p:spPr>
          <a:xfrm>
            <a:off x="5310376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F6D2C0B-33FA-40B2-B5E3-3DD98B4A4F14}"/>
              </a:ext>
            </a:extLst>
          </p:cNvPr>
          <p:cNvSpPr/>
          <p:nvPr/>
        </p:nvSpPr>
        <p:spPr>
          <a:xfrm>
            <a:off x="6634351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DAFB9E3-4A4D-4E71-98DC-2B695CFE221A}"/>
              </a:ext>
            </a:extLst>
          </p:cNvPr>
          <p:cNvSpPr/>
          <p:nvPr/>
        </p:nvSpPr>
        <p:spPr>
          <a:xfrm>
            <a:off x="7972613" y="3281173"/>
            <a:ext cx="319088" cy="519112"/>
          </a:xfrm>
          <a:custGeom>
            <a:avLst/>
            <a:gdLst>
              <a:gd name="connsiteX0" fmla="*/ 0 w 319088"/>
              <a:gd name="connsiteY0" fmla="*/ 519112 h 519112"/>
              <a:gd name="connsiteX1" fmla="*/ 316706 w 319088"/>
              <a:gd name="connsiteY1" fmla="*/ 519112 h 519112"/>
              <a:gd name="connsiteX2" fmla="*/ 319088 w 319088"/>
              <a:gd name="connsiteY2" fmla="*/ 0 h 519112"/>
              <a:gd name="connsiteX3" fmla="*/ 235744 w 319088"/>
              <a:gd name="connsiteY3" fmla="*/ 185737 h 519112"/>
              <a:gd name="connsiteX4" fmla="*/ 135731 w 319088"/>
              <a:gd name="connsiteY4" fmla="*/ 404812 h 519112"/>
              <a:gd name="connsiteX5" fmla="*/ 59531 w 319088"/>
              <a:gd name="connsiteY5" fmla="*/ 490537 h 519112"/>
              <a:gd name="connsiteX6" fmla="*/ 0 w 319088"/>
              <a:gd name="connsiteY6" fmla="*/ 519112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8" h="519112">
                <a:moveTo>
                  <a:pt x="0" y="519112"/>
                </a:moveTo>
                <a:lnTo>
                  <a:pt x="316706" y="519112"/>
                </a:lnTo>
                <a:lnTo>
                  <a:pt x="319088" y="0"/>
                </a:lnTo>
                <a:lnTo>
                  <a:pt x="235744" y="185737"/>
                </a:lnTo>
                <a:lnTo>
                  <a:pt x="135731" y="404812"/>
                </a:lnTo>
                <a:lnTo>
                  <a:pt x="59531" y="490537"/>
                </a:lnTo>
                <a:lnTo>
                  <a:pt x="0" y="5191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844FA11-D131-49E7-97C4-D5CB22C30031}"/>
              </a:ext>
            </a:extLst>
          </p:cNvPr>
          <p:cNvCxnSpPr>
            <a:cxnSpLocks/>
          </p:cNvCxnSpPr>
          <p:nvPr/>
        </p:nvCxnSpPr>
        <p:spPr>
          <a:xfrm flipV="1">
            <a:off x="4309298" y="243440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EAC67EC-70C9-4132-8957-20C9458B2671}"/>
              </a:ext>
            </a:extLst>
          </p:cNvPr>
          <p:cNvCxnSpPr>
            <a:cxnSpLocks/>
          </p:cNvCxnSpPr>
          <p:nvPr/>
        </p:nvCxnSpPr>
        <p:spPr>
          <a:xfrm flipV="1">
            <a:off x="8286938" y="241916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/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blipFill>
                <a:blip r:embed="rId7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/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658BB0-3E6F-4BEB-ABF3-BC1D6071A164}"/>
              </a:ext>
            </a:extLst>
          </p:cNvPr>
          <p:cNvSpPr txBox="1"/>
          <p:nvPr/>
        </p:nvSpPr>
        <p:spPr>
          <a:xfrm>
            <a:off x="4110273" y="4350500"/>
            <a:ext cx="4771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You need to be careful with these questions. If part of the graph was below the x-axis, then you would need to split the regions up and find their values separately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because just integrating the velocity actually gives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not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distance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the graph went below the x-axis, it means the velocity is negative, hence there is a change of direction of the particle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would keep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increasing the distance travelled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but would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reduce its 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/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blipFill>
                <a:blip r:embed="rId9"/>
                <a:stretch>
                  <a:fillRect l="-909" t="-3509" r="-136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  <p:bldP spid="7" grpId="0" animBg="1"/>
      <p:bldP spid="12" grpId="0"/>
      <p:bldP spid="33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/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blipFill>
                <a:blip r:embed="rId5"/>
                <a:stretch>
                  <a:fillRect l="-1167" r="-77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/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/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/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blipFill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/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+(3)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+(0)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/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blipFill>
                <a:blip r:embed="rId10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/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0.477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blipFill>
                <a:blip r:embed="rId11"/>
                <a:stretch>
                  <a:fillRect l="-1245" r="-166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E1CDB844-96BF-46F3-BF33-CA95F298341E}"/>
              </a:ext>
            </a:extLst>
          </p:cNvPr>
          <p:cNvSpPr/>
          <p:nvPr/>
        </p:nvSpPr>
        <p:spPr>
          <a:xfrm>
            <a:off x="6252994" y="168712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CFE83F-1F9F-4A63-B021-BD19FBEDCA17}"/>
              </a:ext>
            </a:extLst>
          </p:cNvPr>
          <p:cNvSpPr txBox="1"/>
          <p:nvPr/>
        </p:nvSpPr>
        <p:spPr>
          <a:xfrm>
            <a:off x="6491334" y="1706936"/>
            <a:ext cx="217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integral we need to do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6F03EB51-9A59-4AC5-9827-A6F74DA69691}"/>
              </a:ext>
            </a:extLst>
          </p:cNvPr>
          <p:cNvSpPr/>
          <p:nvPr/>
        </p:nvSpPr>
        <p:spPr>
          <a:xfrm>
            <a:off x="6216780" y="231181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AC88415C-BE9B-4D20-B36C-73ECB531992D}"/>
              </a:ext>
            </a:extLst>
          </p:cNvPr>
          <p:cNvSpPr/>
          <p:nvPr/>
        </p:nvSpPr>
        <p:spPr>
          <a:xfrm>
            <a:off x="6099085" y="2945557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A806D319-340E-4648-9C2A-23052A11D00F}"/>
              </a:ext>
            </a:extLst>
          </p:cNvPr>
          <p:cNvSpPr/>
          <p:nvPr/>
        </p:nvSpPr>
        <p:spPr>
          <a:xfrm>
            <a:off x="8452986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B6A351B0-EE08-4380-A2DB-C3E14953BAEF}"/>
              </a:ext>
            </a:extLst>
          </p:cNvPr>
          <p:cNvSpPr/>
          <p:nvPr/>
        </p:nvSpPr>
        <p:spPr>
          <a:xfrm>
            <a:off x="8462039" y="417682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AAB15E41-64ED-4641-9636-ACB25F8AC639}"/>
              </a:ext>
            </a:extLst>
          </p:cNvPr>
          <p:cNvSpPr/>
          <p:nvPr/>
        </p:nvSpPr>
        <p:spPr>
          <a:xfrm>
            <a:off x="6397849" y="485583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/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take 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make things a bit simpler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blipFill>
                <a:blip r:embed="rId12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8581B0-C344-422B-A066-7FA2F170B9C8}"/>
              </a:ext>
            </a:extLst>
          </p:cNvPr>
          <p:cNvSpPr txBox="1"/>
          <p:nvPr/>
        </p:nvSpPr>
        <p:spPr>
          <a:xfrm>
            <a:off x="6264997" y="2992529"/>
            <a:ext cx="175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6E71EDF-8D8D-426F-897E-10C84B6FF9BE}"/>
              </a:ext>
            </a:extLst>
          </p:cNvPr>
          <p:cNvSpPr txBox="1"/>
          <p:nvPr/>
        </p:nvSpPr>
        <p:spPr>
          <a:xfrm>
            <a:off x="8582685" y="3083064"/>
            <a:ext cx="62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D71597E-3818-4594-8A3F-7EC2A807BE68}"/>
              </a:ext>
            </a:extLst>
          </p:cNvPr>
          <p:cNvSpPr txBox="1"/>
          <p:nvPr/>
        </p:nvSpPr>
        <p:spPr>
          <a:xfrm>
            <a:off x="8365403" y="4767008"/>
            <a:ext cx="77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BA06575-FAA9-4033-A8B4-7DF158867E97}"/>
              </a:ext>
            </a:extLst>
          </p:cNvPr>
          <p:cNvSpPr txBox="1"/>
          <p:nvPr/>
        </p:nvSpPr>
        <p:spPr>
          <a:xfrm>
            <a:off x="6581871" y="4776062"/>
            <a:ext cx="16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appropriately if needed…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05BC2-2128-4431-AC1B-2AF1B1DB28E3}"/>
              </a:ext>
            </a:extLst>
          </p:cNvPr>
          <p:cNvSpPr txBox="1"/>
          <p:nvPr/>
        </p:nvSpPr>
        <p:spPr>
          <a:xfrm>
            <a:off x="3941684" y="1526959"/>
            <a:ext cx="51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the formula for the displacement to give a formula for the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/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/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/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/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/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34E00B3-5D83-4E67-B789-A53DD99DE613}"/>
              </a:ext>
            </a:extLst>
          </p:cNvPr>
          <p:cNvSpPr/>
          <p:nvPr/>
        </p:nvSpPr>
        <p:spPr>
          <a:xfrm>
            <a:off x="5514477" y="240709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D16246-EA0C-4240-9AD3-6AFC0A31E811}"/>
              </a:ext>
            </a:extLst>
          </p:cNvPr>
          <p:cNvSpPr txBox="1"/>
          <p:nvPr/>
        </p:nvSpPr>
        <p:spPr>
          <a:xfrm>
            <a:off x="5770485" y="2452749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writing terms with a fraction at the front helps!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CC0A27A-B787-4ED0-88C6-17E3C0A87C61}"/>
              </a:ext>
            </a:extLst>
          </p:cNvPr>
          <p:cNvSpPr/>
          <p:nvPr/>
        </p:nvSpPr>
        <p:spPr>
          <a:xfrm>
            <a:off x="5452334" y="302853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9573D92E-7B27-4F86-842C-2C70AAB7AB44}"/>
              </a:ext>
            </a:extLst>
          </p:cNvPr>
          <p:cNvSpPr/>
          <p:nvPr/>
        </p:nvSpPr>
        <p:spPr>
          <a:xfrm>
            <a:off x="5949483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DC02E91E-5507-4645-A3CD-6573BF92E263}"/>
              </a:ext>
            </a:extLst>
          </p:cNvPr>
          <p:cNvSpPr/>
          <p:nvPr/>
        </p:nvSpPr>
        <p:spPr>
          <a:xfrm>
            <a:off x="5887340" y="415599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173F4A-C9FF-402A-B6EB-4A85FED67CD8}"/>
              </a:ext>
            </a:extLst>
          </p:cNvPr>
          <p:cNvSpPr/>
          <p:nvPr/>
        </p:nvSpPr>
        <p:spPr>
          <a:xfrm>
            <a:off x="5009965" y="2151358"/>
            <a:ext cx="396535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6FB8DE2-E1C7-4224-9943-B60D1EAFFDE8}"/>
              </a:ext>
            </a:extLst>
          </p:cNvPr>
          <p:cNvSpPr/>
          <p:nvPr/>
        </p:nvSpPr>
        <p:spPr>
          <a:xfrm>
            <a:off x="4993689" y="2747641"/>
            <a:ext cx="519344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061436-5E9A-42CC-BED8-087418C7CA54}"/>
              </a:ext>
            </a:extLst>
          </p:cNvPr>
          <p:cNvSpPr txBox="1"/>
          <p:nvPr/>
        </p:nvSpPr>
        <p:spPr>
          <a:xfrm>
            <a:off x="5610687" y="3047553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/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980BCD-DA02-4D60-81F2-2EC5979493E3}"/>
              </a:ext>
            </a:extLst>
          </p:cNvPr>
          <p:cNvSpPr txBox="1"/>
          <p:nvPr/>
        </p:nvSpPr>
        <p:spPr>
          <a:xfrm>
            <a:off x="6124362" y="4325938"/>
            <a:ext cx="83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/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need to find the value of a after 2 seconds…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differentiate the formula we just used for velocity…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/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/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/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/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.0850…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/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/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=(6)(1.0850…)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/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=6.51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/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can use this in the formula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98AE50E9-A3AF-4F49-8A7A-BAF5C55A69B5}"/>
              </a:ext>
            </a:extLst>
          </p:cNvPr>
          <p:cNvSpPr/>
          <p:nvPr/>
        </p:nvSpPr>
        <p:spPr>
          <a:xfrm>
            <a:off x="5549989" y="274444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39F0885-7156-45DB-B304-DEB4E25D85E7}"/>
              </a:ext>
            </a:extLst>
          </p:cNvPr>
          <p:cNvSpPr txBox="1"/>
          <p:nvPr/>
        </p:nvSpPr>
        <p:spPr>
          <a:xfrm>
            <a:off x="5823753" y="2843366"/>
            <a:ext cx="273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4B60D11B-E365-47EE-890C-F5E4E5382CB5}"/>
              </a:ext>
            </a:extLst>
          </p:cNvPr>
          <p:cNvSpPr/>
          <p:nvPr/>
        </p:nvSpPr>
        <p:spPr>
          <a:xfrm>
            <a:off x="5807441" y="333037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F35338BE-69E8-4FCF-B092-DB0F3BAF023F}"/>
              </a:ext>
            </a:extLst>
          </p:cNvPr>
          <p:cNvSpPr/>
          <p:nvPr/>
        </p:nvSpPr>
        <p:spPr>
          <a:xfrm>
            <a:off x="5727542" y="393405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430A3261-6555-49FE-8EBF-CC244FEEBDFC}"/>
              </a:ext>
            </a:extLst>
          </p:cNvPr>
          <p:cNvSpPr/>
          <p:nvPr/>
        </p:nvSpPr>
        <p:spPr>
          <a:xfrm>
            <a:off x="5603254" y="5326602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2E8CE661-80E1-4D01-B88C-F912920E104F}"/>
              </a:ext>
            </a:extLst>
          </p:cNvPr>
          <p:cNvSpPr/>
          <p:nvPr/>
        </p:nvSpPr>
        <p:spPr>
          <a:xfrm>
            <a:off x="5603254" y="5788241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/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79B7333-CDD3-4EF7-9589-A3DBF8920C34}"/>
              </a:ext>
            </a:extLst>
          </p:cNvPr>
          <p:cNvSpPr txBox="1"/>
          <p:nvPr/>
        </p:nvSpPr>
        <p:spPr>
          <a:xfrm>
            <a:off x="5983551" y="4095119"/>
            <a:ext cx="8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/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532DE62-7D8F-470A-845A-EA7892EA178C}"/>
              </a:ext>
            </a:extLst>
          </p:cNvPr>
          <p:cNvSpPr txBox="1"/>
          <p:nvPr/>
        </p:nvSpPr>
        <p:spPr>
          <a:xfrm>
            <a:off x="5770485" y="5852898"/>
            <a:ext cx="183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/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blipFill>
                <a:blip r:embed="rId3"/>
                <a:stretch>
                  <a:fillRect l="-1266" r="-3797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953375-9000-4CEE-A742-D4FB2DC6A368}"/>
              </a:ext>
            </a:extLst>
          </p:cNvPr>
          <p:cNvSpPr txBox="1"/>
          <p:nvPr/>
        </p:nvSpPr>
        <p:spPr>
          <a:xfrm>
            <a:off x="4305671" y="150920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position vector to find the velocity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/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blipFill>
                <a:blip r:embed="rId4"/>
                <a:stretch>
                  <a:fillRect l="-1255" r="-3766" b="-2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/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6(4)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blipFill>
                <a:blip r:embed="rId5"/>
                <a:stretch>
                  <a:fillRect l="-1024" r="-2730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/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−3.125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blipFill>
                <a:blip r:embed="rId6"/>
                <a:stretch>
                  <a:fillRect l="-1786" r="-357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/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−3.125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blipFill>
                <a:blip r:embed="rId7"/>
                <a:stretch>
                  <a:fillRect l="-2350" r="-261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/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96.1 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(3sf)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blipFill>
                <a:blip r:embed="rId8"/>
                <a:stretch>
                  <a:fillRect l="-2521" t="-25000" r="-7143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D389657A-6523-49A2-AFDD-4145A1F576B5}"/>
              </a:ext>
            </a:extLst>
          </p:cNvPr>
          <p:cNvSpPr/>
          <p:nvPr/>
        </p:nvSpPr>
        <p:spPr>
          <a:xfrm>
            <a:off x="5825196" y="2414726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/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20F3E38F-0361-4AC3-B486-CD596E84F5E2}"/>
              </a:ext>
            </a:extLst>
          </p:cNvPr>
          <p:cNvSpPr/>
          <p:nvPr/>
        </p:nvSpPr>
        <p:spPr>
          <a:xfrm>
            <a:off x="6075250" y="287784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A64EE135-6899-4B1D-A142-3513D77EDD97}"/>
              </a:ext>
            </a:extLst>
          </p:cNvPr>
          <p:cNvSpPr/>
          <p:nvPr/>
        </p:nvSpPr>
        <p:spPr>
          <a:xfrm>
            <a:off x="6094485" y="3403107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E3C1395-F3C7-4353-AFB4-C7025AB07FA2}"/>
              </a:ext>
            </a:extLst>
          </p:cNvPr>
          <p:cNvSpPr/>
          <p:nvPr/>
        </p:nvSpPr>
        <p:spPr>
          <a:xfrm>
            <a:off x="6317906" y="3875103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30FB8FA9-B70E-4179-896C-212979638D74}"/>
              </a:ext>
            </a:extLst>
          </p:cNvPr>
          <p:cNvSpPr/>
          <p:nvPr/>
        </p:nvSpPr>
        <p:spPr>
          <a:xfrm>
            <a:off x="6264640" y="4381130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/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54B547-1084-4DE3-940F-CAA2722C2E9F}"/>
              </a:ext>
            </a:extLst>
          </p:cNvPr>
          <p:cNvSpPr txBox="1"/>
          <p:nvPr/>
        </p:nvSpPr>
        <p:spPr>
          <a:xfrm>
            <a:off x="6374166" y="3855423"/>
            <a:ext cx="250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Pythagoras’ Theorem to find the speed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FB4262-EE71-4EB3-AC94-293A64094B15}"/>
              </a:ext>
            </a:extLst>
          </p:cNvPr>
          <p:cNvSpPr txBox="1"/>
          <p:nvPr/>
        </p:nvSpPr>
        <p:spPr>
          <a:xfrm>
            <a:off x="6143347" y="34825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C1E9B7-DDBF-4B4A-B0D8-162EBB179E0A}"/>
              </a:ext>
            </a:extLst>
          </p:cNvPr>
          <p:cNvSpPr txBox="1"/>
          <p:nvPr/>
        </p:nvSpPr>
        <p:spPr>
          <a:xfrm>
            <a:off x="6329777" y="44768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11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95" r="-3814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681" r="-3782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949B6F-3F03-4B5A-8689-CC868E220A17}"/>
              </a:ext>
            </a:extLst>
          </p:cNvPr>
          <p:cNvSpPr txBox="1"/>
          <p:nvPr/>
        </p:nvSpPr>
        <p:spPr>
          <a:xfrm>
            <a:off x="4252405" y="204186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velocity vector to find the acceleration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/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blipFill>
                <a:blip r:embed="rId6"/>
                <a:stretch>
                  <a:fillRect l="-1255" r="-376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/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blipFill>
                <a:blip r:embed="rId7"/>
                <a:stretch>
                  <a:fillRect l="-1141" r="-3422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/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2(2)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blipFill>
                <a:blip r:embed="rId8"/>
                <a:stretch>
                  <a:fillRect l="-627" r="-2821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10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95346519-CE6F-422B-8BF8-B3A2931859B0}"/>
              </a:ext>
            </a:extLst>
          </p:cNvPr>
          <p:cNvSpPr/>
          <p:nvPr/>
        </p:nvSpPr>
        <p:spPr>
          <a:xfrm>
            <a:off x="5842952" y="286748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/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29ED1A5B-FF9B-42E7-9A50-4F4A20EE52FA}"/>
              </a:ext>
            </a:extLst>
          </p:cNvPr>
          <p:cNvSpPr/>
          <p:nvPr/>
        </p:nvSpPr>
        <p:spPr>
          <a:xfrm>
            <a:off x="6198058" y="340014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5275099-F800-42F5-AA88-1E6D3F92EB5C}"/>
              </a:ext>
            </a:extLst>
          </p:cNvPr>
          <p:cNvSpPr/>
          <p:nvPr/>
        </p:nvSpPr>
        <p:spPr>
          <a:xfrm>
            <a:off x="6127037" y="3959441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/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4905A2-38B3-42DE-BDDA-9DE18038083F}"/>
              </a:ext>
            </a:extLst>
          </p:cNvPr>
          <p:cNvSpPr txBox="1"/>
          <p:nvPr/>
        </p:nvSpPr>
        <p:spPr>
          <a:xfrm>
            <a:off x="6320899" y="4050731"/>
            <a:ext cx="189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88" r="-337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255" r="-3766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7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/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find the force as a vector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blipFill>
                <a:blip r:embed="rId8"/>
                <a:stretch>
                  <a:fillRect l="-47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/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/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(0.8)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/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19.2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ED191FEF-1247-4F44-9488-CA037F1AEBC2}"/>
              </a:ext>
            </a:extLst>
          </p:cNvPr>
          <p:cNvSpPr/>
          <p:nvPr/>
        </p:nvSpPr>
        <p:spPr>
          <a:xfrm>
            <a:off x="6073771" y="287636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A0548C-A0A8-4009-8489-030AAE97D938}"/>
              </a:ext>
            </a:extLst>
          </p:cNvPr>
          <p:cNvSpPr txBox="1"/>
          <p:nvPr/>
        </p:nvSpPr>
        <p:spPr>
          <a:xfrm>
            <a:off x="6267633" y="298541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A31999AB-900C-4667-A482-53C60783E2D6}"/>
              </a:ext>
            </a:extLst>
          </p:cNvPr>
          <p:cNvSpPr/>
          <p:nvPr/>
        </p:nvSpPr>
        <p:spPr>
          <a:xfrm>
            <a:off x="6091526" y="3471169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6728216-ADDA-410A-9CFE-C2E3270DFC85}"/>
              </a:ext>
            </a:extLst>
          </p:cNvPr>
          <p:cNvSpPr txBox="1"/>
          <p:nvPr/>
        </p:nvSpPr>
        <p:spPr>
          <a:xfrm>
            <a:off x="6152223" y="355358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8E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differentiating, when integrating, you need to integrate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and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separately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constant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will also be a vector, possibly with both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parts included…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  <a:blipFill>
                <a:blip r:embed="rId2"/>
                <a:stretch>
                  <a:fillRect t="-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velocity,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, is given by: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3"/>
                <a:stretch>
                  <a:fillRect l="-372" t="-2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6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r>
                        <a:rPr lang="en-GB" sz="160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031776" y="42672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6393976" y="1828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each term, remember to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698776" y="2590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698776" y="3352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blipFill>
                <a:blip r:embed="rId11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(you might need to 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rearrange!)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blipFill>
                <a:blip r:embed="rId12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248400" y="2286000"/>
            <a:ext cx="304800" cy="4572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24600" y="4572000"/>
            <a:ext cx="762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239000" y="5486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239000" y="4800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Putting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together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blipFill>
                <a:blip r:embed="rId15"/>
                <a:stretch>
                  <a:fillRect t="-1163" r="-303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separately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blipFill>
                <a:blip r:embed="rId16"/>
                <a:stretch>
                  <a:fillRect t="-1653" r="-2000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588969E9-169B-4200-B0C1-5F0CE552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FA4BBF1-B30A-412D-B279-373D3492CD4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6E09E1-3B13-4726-9DBB-50DBF0D5C8F8}"/>
              </a:ext>
            </a:extLst>
          </p:cNvPr>
          <p:cNvSpPr txBox="1"/>
          <p:nvPr/>
        </p:nvSpPr>
        <p:spPr>
          <a:xfrm>
            <a:off x="3422210" y="1241467"/>
            <a:ext cx="565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to find the position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2" grpId="1" animBg="1"/>
      <p:bldP spid="25" grpId="0" animBg="1"/>
      <p:bldP spid="25" grpId="1" animBg="1"/>
      <p:bldP spid="26" grpId="0"/>
      <p:bldP spid="27" grpId="0"/>
      <p:bldP spid="29" grpId="0" animBg="1"/>
      <p:bldP spid="30" grpId="0" animBg="1"/>
      <p:bldP spid="31" grpId="0"/>
      <p:bldP spid="32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=4(3)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=12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4(2)−6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553200" y="19608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53" r="-343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81800" y="2494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6781800" y="30276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324600" y="3637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447543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38800" y="4704030"/>
            <a:ext cx="9144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72200" y="2341830"/>
            <a:ext cx="381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know the velocity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86600" y="31038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get the missing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781800" y="48564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7010400" y="53898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010400" y="58470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blipFill>
                <a:blip r:embed="rId1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find the velocity vector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blipFill>
                <a:blip r:embed="rId18"/>
                <a:stretch>
                  <a:fillRect t="-2326" r="-31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294728" y="599943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CAE816D-2EE3-4687-AFF1-4D70575B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E9110DCD-BD29-49AE-B244-8389738A2AE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F18CA7-3255-46FD-AE25-F73ADDD8B8CF}"/>
              </a:ext>
            </a:extLst>
          </p:cNvPr>
          <p:cNvSpPr txBox="1"/>
          <p:nvPr/>
        </p:nvSpPr>
        <p:spPr>
          <a:xfrm>
            <a:off x="3956364" y="1223360"/>
            <a:ext cx="51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acceleration to find the velocity, since this will be the direction of motion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5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334000" y="2743200"/>
            <a:ext cx="914400" cy="914400"/>
          </a:xfrm>
          <a:prstGeom prst="arc">
            <a:avLst>
              <a:gd name="adj1" fmla="val 19114048"/>
              <a:gd name="adj2" fmla="val 208635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43600" y="1981200"/>
            <a:ext cx="838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31242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781800" y="1981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722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=68.2°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486400" y="38100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7912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867400" y="4495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867400" y="51054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96000" y="4572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5029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This angle is the one we want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It is between the direction of motion and the direction I (horizontal)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B0D7D352-8625-4C08-9A93-2CD9FB58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C93399D4-9E2C-4711-A6C1-C405929214E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90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+9)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)=18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728518" y="5152176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>
            <a:off x="7233718" y="2637576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blipFill>
                <a:blip r:embed="rId13"/>
                <a:stretch>
                  <a:fillRect t="-2326" r="-343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67118" y="31709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767118" y="37805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328718" y="43139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95718" y="309477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we are told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95718" y="378057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blipFill>
                <a:blip r:embed="rId1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7614718" y="56093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blipFill>
                <a:blip r:embed="rId1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71A0F7BF-C3DA-4E99-98D2-9D787301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400786C6-6458-479C-9EC5-9BBD4C22DF8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FB000DF-873D-4D99-8AD6-D63AB08C6FD7}"/>
              </a:ext>
            </a:extLst>
          </p:cNvPr>
          <p:cNvSpPr txBox="1"/>
          <p:nvPr/>
        </p:nvSpPr>
        <p:spPr>
          <a:xfrm>
            <a:off x="4010684" y="1793729"/>
            <a:ext cx="528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vector to find the position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−6(0)+20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(0)−15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7772400" y="3276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blipFill>
                <a:blip r:embed="rId11"/>
                <a:stretch>
                  <a:fillRect t="-2326" r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696200" y="3962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blipFill>
                <a:blip r:embed="rId12"/>
                <a:stretch>
                  <a:fillRect t="-2353" r="-4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799" y="5105400"/>
            <a:ext cx="446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Remember that this is not the distance…</a:t>
            </a:r>
            <a:endParaRPr lang="en-GB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F09B356A-9335-46B8-9D7A-75F51054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484E88F-B296-49D9-94CE-414293B1E56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5">
            <a:extLst>
              <a:ext uri="{FF2B5EF4-FFF2-40B4-BE49-F238E27FC236}">
                <a16:creationId xmlns:a16="http://schemas.microsoft.com/office/drawing/2014/main" id="{0BD90473-4CC6-4D7F-8538-1E1848730C76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/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can use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blipFill>
                <a:blip r:embed="rId16"/>
                <a:stretch>
                  <a:fillRect l="-61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830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1" grpId="0"/>
      <p:bldP spid="43" grpId="0" animBg="1"/>
      <p:bldP spid="44" grpId="0"/>
      <p:bldP spid="45" grpId="0" animBg="1"/>
      <p:bldP spid="46" grpId="0"/>
      <p:bldP spid="4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particle starts from the point with position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moves with constant velocity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then its displacement from its initial position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its position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given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Unless told otherwise, you can assume that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unit vectors in the due  east and due north directions respectively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/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5384B1F-58AE-4AB0-BEF4-79F1570A7072}"/>
              </a:ext>
            </a:extLst>
          </p:cNvPr>
          <p:cNvCxnSpPr>
            <a:cxnSpLocks/>
          </p:cNvCxnSpPr>
          <p:nvPr/>
        </p:nvCxnSpPr>
        <p:spPr>
          <a:xfrm flipV="1">
            <a:off x="5122415" y="2317074"/>
            <a:ext cx="417250" cy="674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64D2449-6172-409F-A16C-72B026017676}"/>
              </a:ext>
            </a:extLst>
          </p:cNvPr>
          <p:cNvCxnSpPr>
            <a:cxnSpLocks/>
          </p:cNvCxnSpPr>
          <p:nvPr/>
        </p:nvCxnSpPr>
        <p:spPr>
          <a:xfrm flipH="1">
            <a:off x="7707296" y="1828799"/>
            <a:ext cx="833022" cy="205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2CCB816-AAB7-4901-9C1D-1983E7466711}"/>
              </a:ext>
            </a:extLst>
          </p:cNvPr>
          <p:cNvCxnSpPr>
            <a:cxnSpLocks/>
          </p:cNvCxnSpPr>
          <p:nvPr/>
        </p:nvCxnSpPr>
        <p:spPr>
          <a:xfrm flipH="1" flipV="1">
            <a:off x="7327037" y="2328912"/>
            <a:ext cx="147961" cy="760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F322836-5ABD-41A9-AAA1-4C0262449BCB}"/>
              </a:ext>
            </a:extLst>
          </p:cNvPr>
          <p:cNvCxnSpPr>
            <a:cxnSpLocks/>
          </p:cNvCxnSpPr>
          <p:nvPr/>
        </p:nvCxnSpPr>
        <p:spPr>
          <a:xfrm flipV="1">
            <a:off x="6347534" y="2312637"/>
            <a:ext cx="110972" cy="70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/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blipFill>
                <a:blip r:embed="rId4"/>
                <a:stretch>
                  <a:fillRect l="-9137" t="-13187" r="-13706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DF086B-4F06-4FF6-890F-5F71C1688F50}"/>
              </a:ext>
            </a:extLst>
          </p:cNvPr>
          <p:cNvSpPr txBox="1"/>
          <p:nvPr/>
        </p:nvSpPr>
        <p:spPr>
          <a:xfrm>
            <a:off x="5792680" y="3173768"/>
            <a:ext cx="1016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position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B72E5B-9639-45A8-A148-EB1C2DD30AA2}"/>
              </a:ext>
            </a:extLst>
          </p:cNvPr>
          <p:cNvSpPr txBox="1"/>
          <p:nvPr/>
        </p:nvSpPr>
        <p:spPr>
          <a:xfrm>
            <a:off x="7159842" y="3191523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Velocity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0C28AF-801A-4A51-BA9F-26C5B2FE5B1B}"/>
              </a:ext>
            </a:extLst>
          </p:cNvPr>
          <p:cNvSpPr txBox="1"/>
          <p:nvPr/>
        </p:nvSpPr>
        <p:spPr>
          <a:xfrm>
            <a:off x="8020976" y="1460378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410200" y="3505200"/>
            <a:ext cx="1524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3505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34200" y="3505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blipFill>
                <a:blip r:embed="rId11"/>
                <a:stretch>
                  <a:fillRect r="-3733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62400" y="4953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calculate the actual distance – the vector just represents the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(20)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(−15)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25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25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:a16="http://schemas.microsoft.com/office/drawing/2014/main" id="{3E249E49-29B8-4E76-B9B5-255F246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1F5C7371-2454-46F3-AE8D-A3DEACBFC17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55">
            <a:extLst>
              <a:ext uri="{FF2B5EF4-FFF2-40B4-BE49-F238E27FC236}">
                <a16:creationId xmlns:a16="http://schemas.microsoft.com/office/drawing/2014/main" id="{635EAB2E-47F5-47E8-82F2-6B6923BC2EAB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07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4" grpId="0"/>
      <p:bldP spid="15" grpId="0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  <a:blipFill>
                <a:blip r:embed="rId3"/>
                <a:stretch>
                  <a:fillRect t="-250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−8(0)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blipFill>
                <a:blip r:embed="rId12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934200" y="22860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3200" y="17526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81800" y="2819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62400" y="38100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228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found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26" r="-15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900081" y="4343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900081" y="49530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r="-64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248400" y="41910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248400" y="48006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ED5F34BE-4A87-4A28-AF99-681E6B80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2423EC0E-CB1B-477A-A9C5-0B789AD28DF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1" grpId="0"/>
      <p:bldP spid="32" grpId="0" animBg="1"/>
      <p:bldP spid="32" grpId="1" animBg="1"/>
      <p:bldP spid="33" grpId="0" animBg="1"/>
      <p:bldP spid="3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If the particles collide, there must be a time for which their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components are both the same</a:t>
                </a: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Find the time for which either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are equal, and check if it works for the other component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Start by finding an equation for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blipFill>
                <a:blip r:embed="rId4"/>
                <a:stretch>
                  <a:fillRect l="-232" t="-881" r="-92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24600" y="3657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600" y="32004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324600" y="4114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14800" y="48006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0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=8(0)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+4(0)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/>
          <p:cNvSpPr/>
          <p:nvPr/>
        </p:nvSpPr>
        <p:spPr>
          <a:xfrm>
            <a:off x="6096000" y="5181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>
            <a:off x="6096000" y="5638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have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blipFill>
                <a:blip r:embed="rId14"/>
                <a:stretch>
                  <a:fillRect l="-400" t="-2353" r="-400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blipFill>
                <a:blip r:embed="rId15"/>
                <a:stretch>
                  <a:fillRect t="-2326" r="-165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5867400" y="50292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867400" y="54864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8B4BDEAA-CB9E-4F18-9F16-A956DF9E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AEA58BD9-8A51-4174-986F-C0A92117147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3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 animBg="1"/>
      <p:bldP spid="44" grpId="0" animBg="1"/>
      <p:bldP spid="45" grpId="0" animBg="1"/>
      <p:bldP spid="47" grpId="0"/>
      <p:bldP spid="48" grpId="0"/>
      <p:bldP spid="55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172200" y="2000358"/>
                <a:ext cx="2734102" cy="3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00358"/>
                <a:ext cx="2734102" cy="318448"/>
              </a:xfrm>
              <a:prstGeom prst="rect">
                <a:avLst/>
              </a:prstGeom>
              <a:blipFill>
                <a:blip r:embed="rId4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962400" y="2014006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14006"/>
                <a:ext cx="1981200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239000" y="1695558"/>
                <a:ext cx="642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695558"/>
                <a:ext cx="642676" cy="307777"/>
              </a:xfrm>
              <a:prstGeom prst="rect">
                <a:avLst/>
              </a:prstGeom>
              <a:blipFill>
                <a:blip r:embed="rId6"/>
                <a:stretch>
                  <a:fillRect l="-2857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648200" y="1695558"/>
                <a:ext cx="654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95558"/>
                <a:ext cx="654795" cy="307777"/>
              </a:xfrm>
              <a:prstGeom prst="rect">
                <a:avLst/>
              </a:prstGeom>
              <a:blipFill>
                <a:blip r:embed="rId7"/>
                <a:stretch>
                  <a:fillRect l="-2804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14800" y="1193838"/>
                <a:ext cx="502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which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are equal (this is easier than comparing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terms!)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193838"/>
                <a:ext cx="5029200" cy="523220"/>
              </a:xfrm>
              <a:prstGeom prst="rect">
                <a:avLst/>
              </a:prstGeom>
              <a:blipFill>
                <a:blip r:embed="rId8"/>
                <a:stretch>
                  <a:fillRect t="-2326" r="-8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10200" y="2000358"/>
            <a:ext cx="228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001000" y="2000358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876800" y="2819400"/>
            <a:ext cx="3810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seconds, the particles have the same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 (16)</a:t>
                </a:r>
              </a:p>
              <a:p>
                <a:pPr algn="ctr"/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does not necessarily mean they collide, just that they are in the same position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itchFamily="66" charset="0"/>
                  </a:rPr>
                  <a:t>vertically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See if they are also in the same horizontal position by subbing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into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components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blipFill>
                <a:blip r:embed="rId15"/>
                <a:stretch>
                  <a:fillRect t="-699" b="-2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572000" y="2000358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705600" y="2000358"/>
            <a:ext cx="990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315200" y="502920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4400" y="50292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(4)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− 8(4)+2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particles collide after 4 seconds at position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(34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+ 16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blipFill>
                <a:blip r:embed="rId21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8A379DA3-62E0-422E-99C2-2D0F4352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385FDAA6-9356-4476-93B2-F6B3EB0DD3C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84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39" grpId="0" animBg="1"/>
      <p:bldP spid="39" grpId="1" animBg="1"/>
      <p:bldP spid="13" grpId="0"/>
      <p:bldP spid="41" grpId="0"/>
      <p:bldP spid="49" grpId="0" animBg="1"/>
      <p:bldP spid="50" grpId="0"/>
      <p:bldP spid="52" grpId="0" animBg="1"/>
      <p:bldP spid="53" grpId="0" animBg="1"/>
      <p:bldP spid="54" grpId="0"/>
      <p:bldP spid="56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sketch can often help you visualise what is happening in a problem…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/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blipFill>
                <a:blip r:embed="rId8"/>
                <a:stretch>
                  <a:fillRect l="-1685" r="-2809" b="-121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/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blipFill>
                <a:blip r:embed="rId9"/>
                <a:stretch>
                  <a:fillRect l="-1259" r="-2771" b="-3170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/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blipFill>
                <a:blip r:embed="rId10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/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blipFill>
                <a:blip r:embed="rId11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A23F3B1A-EE6D-4111-A210-46C594870BFF}"/>
              </a:ext>
            </a:extLst>
          </p:cNvPr>
          <p:cNvSpPr/>
          <p:nvPr/>
        </p:nvSpPr>
        <p:spPr>
          <a:xfrm>
            <a:off x="6906828" y="462526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3F8F372-92B7-4039-8797-ECEBBD092FEB}"/>
              </a:ext>
            </a:extLst>
          </p:cNvPr>
          <p:cNvSpPr/>
          <p:nvPr/>
        </p:nvSpPr>
        <p:spPr>
          <a:xfrm>
            <a:off x="6871317" y="50869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A9351EAA-A9A0-422D-8B76-940AD7C3ED44}"/>
              </a:ext>
            </a:extLst>
          </p:cNvPr>
          <p:cNvSpPr/>
          <p:nvPr/>
        </p:nvSpPr>
        <p:spPr>
          <a:xfrm>
            <a:off x="6409678" y="5575175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AFE6FF-4567-40D3-BEE7-27CEA0B26EB9}"/>
              </a:ext>
            </a:extLst>
          </p:cNvPr>
          <p:cNvSpPr txBox="1"/>
          <p:nvPr/>
        </p:nvSpPr>
        <p:spPr>
          <a:xfrm>
            <a:off x="7146524" y="4696287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405E80A-4234-4512-B9F9-37D399D93C97}"/>
              </a:ext>
            </a:extLst>
          </p:cNvPr>
          <p:cNvSpPr txBox="1"/>
          <p:nvPr/>
        </p:nvSpPr>
        <p:spPr>
          <a:xfrm>
            <a:off x="7111014" y="5104659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5304A4-0196-4215-96C1-0BADCD8C085B}"/>
              </a:ext>
            </a:extLst>
          </p:cNvPr>
          <p:cNvSpPr txBox="1"/>
          <p:nvPr/>
        </p:nvSpPr>
        <p:spPr>
          <a:xfrm>
            <a:off x="6684886" y="5655075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12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E4C6685-CEBF-43AE-81E6-AF99C02F2D2D}"/>
              </a:ext>
            </a:extLst>
          </p:cNvPr>
          <p:cNvSpPr txBox="1"/>
          <p:nvPr/>
        </p:nvSpPr>
        <p:spPr>
          <a:xfrm>
            <a:off x="4518734" y="402158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Position after 4 seconds</a:t>
            </a:r>
          </a:p>
        </p:txBody>
      </p:sp>
    </p:spTree>
    <p:extLst>
      <p:ext uri="{BB962C8B-B14F-4D97-AF65-F5344CB8AC3E}">
        <p14:creationId xmlns:p14="http://schemas.microsoft.com/office/powerpoint/2010/main" val="37082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8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the particle is due East of the origin,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 of its position vector will be 0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need to create a formula using the velocity and starting position, and leave the time as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812" b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8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/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blipFill>
                <a:blip r:embed="rId9"/>
                <a:stretch>
                  <a:fillRect l="-2247" r="-2247"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/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blipFill>
                <a:blip r:embed="rId10"/>
                <a:stretch>
                  <a:fillRect l="-1087" r="-815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/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blipFill>
                <a:blip r:embed="rId11"/>
                <a:stretch>
                  <a:fillRect l="-1231" r="-276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/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blipFill>
                <a:blip r:embed="rId12"/>
                <a:stretch>
                  <a:fillRect l="-840" r="-25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15EF999D-AAAF-4EC8-A621-2875AFE82BBF}"/>
              </a:ext>
            </a:extLst>
          </p:cNvPr>
          <p:cNvSpPr/>
          <p:nvPr/>
        </p:nvSpPr>
        <p:spPr>
          <a:xfrm>
            <a:off x="6454331" y="4305140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/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values. This means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of the particle at time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blipFill>
                <a:blip r:embed="rId13"/>
                <a:stretch>
                  <a:fillRect t="-1333" r="-230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82715AD1-F07A-4F84-A05F-5891F5AFCA2F}"/>
              </a:ext>
            </a:extLst>
          </p:cNvPr>
          <p:cNvSpPr/>
          <p:nvPr/>
        </p:nvSpPr>
        <p:spPr>
          <a:xfrm>
            <a:off x="6429178" y="47593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B5DB74B1-E975-4BB9-863A-8B7995C4D5C6}"/>
              </a:ext>
            </a:extLst>
          </p:cNvPr>
          <p:cNvSpPr/>
          <p:nvPr/>
        </p:nvSpPr>
        <p:spPr>
          <a:xfrm>
            <a:off x="6421780" y="523137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395995B-B1CE-4052-A86D-AE14E71183A3}"/>
              </a:ext>
            </a:extLst>
          </p:cNvPr>
          <p:cNvSpPr txBox="1"/>
          <p:nvPr/>
        </p:nvSpPr>
        <p:spPr>
          <a:xfrm>
            <a:off x="6672404" y="4866633"/>
            <a:ext cx="1412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/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8B7B57-9AF0-4C27-A976-6F9B5C481DF4}"/>
              </a:ext>
            </a:extLst>
          </p:cNvPr>
          <p:cNvSpPr/>
          <p:nvPr/>
        </p:nvSpPr>
        <p:spPr>
          <a:xfrm>
            <a:off x="5767056" y="5522614"/>
            <a:ext cx="606583" cy="2716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3F37E31-6861-407D-A6B4-5E3EC07BEFD4}"/>
              </a:ext>
            </a:extLst>
          </p:cNvPr>
          <p:cNvCxnSpPr/>
          <p:nvPr/>
        </p:nvCxnSpPr>
        <p:spPr>
          <a:xfrm>
            <a:off x="6283105" y="5803271"/>
            <a:ext cx="461727" cy="2625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/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will be 0, therefore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 animBg="1"/>
      <p:bldP spid="29" grpId="0"/>
      <p:bldP spid="30" grpId="0" animBg="1"/>
      <p:bldP spid="31" grpId="0" animBg="1"/>
      <p:bldP spid="32" grpId="0"/>
      <p:bldP spid="33" grpId="0"/>
      <p:bldP spid="5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/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2367" r="-2959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/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blipFill>
                <a:blip r:embed="rId7"/>
                <a:stretch>
                  <a:fillRect r="-679" b="-3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96B507F-FB8D-4960-8CDA-487599771D7A}"/>
              </a:ext>
            </a:extLst>
          </p:cNvPr>
          <p:cNvSpPr txBox="1"/>
          <p:nvPr/>
        </p:nvSpPr>
        <p:spPr>
          <a:xfrm>
            <a:off x="4428199" y="1522829"/>
            <a:ext cx="304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speed after 3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/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blipFill>
                <a:blip r:embed="rId8"/>
                <a:stretch>
                  <a:fillRect l="-1307" t="-2500" r="-654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91FA4A1-6ADD-45EA-9029-B2ADC3CD30A7}"/>
              </a:ext>
            </a:extLst>
          </p:cNvPr>
          <p:cNvCxnSpPr>
            <a:cxnSpLocks/>
          </p:cNvCxnSpPr>
          <p:nvPr/>
        </p:nvCxnSpPr>
        <p:spPr>
          <a:xfrm flipV="1">
            <a:off x="7562533" y="3060071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/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blipFill>
                <a:blip r:embed="rId9"/>
                <a:stretch>
                  <a:fillRect l="-5426" r="-7752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A9DA0B9-AFAB-42CB-991C-9755A7E77FED}"/>
              </a:ext>
            </a:extLst>
          </p:cNvPr>
          <p:cNvCxnSpPr>
            <a:cxnSpLocks/>
          </p:cNvCxnSpPr>
          <p:nvPr/>
        </p:nvCxnSpPr>
        <p:spPr>
          <a:xfrm flipV="1">
            <a:off x="7570078" y="4742057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65F411B-B780-4B46-9C89-44E26B40DE53}"/>
              </a:ext>
            </a:extLst>
          </p:cNvPr>
          <p:cNvCxnSpPr>
            <a:cxnSpLocks/>
          </p:cNvCxnSpPr>
          <p:nvPr/>
        </p:nvCxnSpPr>
        <p:spPr>
          <a:xfrm flipV="1">
            <a:off x="8482969" y="3069125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/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blipFill>
                <a:blip r:embed="rId10"/>
                <a:stretch>
                  <a:fillRect l="-17949" r="-17949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/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blipFill>
                <a:blip r:embed="rId11"/>
                <a:stretch>
                  <a:fillRect l="-13793" r="-17241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D96863B-FFC2-4254-ADB9-0FE4880E2742}"/>
              </a:ext>
            </a:extLst>
          </p:cNvPr>
          <p:cNvSpPr txBox="1"/>
          <p:nvPr/>
        </p:nvSpPr>
        <p:spPr>
          <a:xfrm>
            <a:off x="4508099" y="3617960"/>
            <a:ext cx="2114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the speed is the magnitude of the velocity…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89337D48-B38A-40B9-85DB-17128F01F7EB}"/>
              </a:ext>
            </a:extLst>
          </p:cNvPr>
          <p:cNvSpPr/>
          <p:nvPr/>
        </p:nvSpPr>
        <p:spPr>
          <a:xfrm>
            <a:off x="6943218" y="20689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E2E5347-BFA8-4D2A-93B4-01CF3D06C649}"/>
              </a:ext>
            </a:extLst>
          </p:cNvPr>
          <p:cNvSpPr txBox="1"/>
          <p:nvPr/>
        </p:nvSpPr>
        <p:spPr>
          <a:xfrm>
            <a:off x="7167180" y="2185752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EF0D09D4-D67E-4E8B-A08F-F3E64D33D830}"/>
              </a:ext>
            </a:extLst>
          </p:cNvPr>
          <p:cNvSpPr/>
          <p:nvPr/>
        </p:nvSpPr>
        <p:spPr>
          <a:xfrm>
            <a:off x="6923602" y="2565366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581D2D-A4D4-41A0-9D5A-57BE3884BE69}"/>
              </a:ext>
            </a:extLst>
          </p:cNvPr>
          <p:cNvSpPr txBox="1"/>
          <p:nvPr/>
        </p:nvSpPr>
        <p:spPr>
          <a:xfrm>
            <a:off x="7047976" y="264596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/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blipFill>
                <a:blip r:embed="rId12"/>
                <a:stretch>
                  <a:fillRect l="-2976" r="-29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67F533DA-7F28-433D-8E7C-CB14A6D004AE}"/>
              </a:ext>
            </a:extLst>
          </p:cNvPr>
          <p:cNvSpPr/>
          <p:nvPr/>
        </p:nvSpPr>
        <p:spPr>
          <a:xfrm>
            <a:off x="6424152" y="52980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C06B6AE-759D-4827-B610-67DCD9EEB579}"/>
              </a:ext>
            </a:extLst>
          </p:cNvPr>
          <p:cNvSpPr txBox="1"/>
          <p:nvPr/>
        </p:nvSpPr>
        <p:spPr>
          <a:xfrm>
            <a:off x="6548526" y="5378606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832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4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𝑆𝑝𝑒𝑒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blipFill>
                <a:blip r:embed="rId6"/>
                <a:stretch>
                  <a:fillRect l="-3819" t="-250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2F454FA-9AB4-41E2-B750-88EC22AC3C39}"/>
              </a:ext>
            </a:extLst>
          </p:cNvPr>
          <p:cNvCxnSpPr>
            <a:cxnSpLocks/>
          </p:cNvCxnSpPr>
          <p:nvPr/>
        </p:nvCxnSpPr>
        <p:spPr>
          <a:xfrm flipV="1">
            <a:off x="7707389" y="1810692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/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blipFill>
                <a:blip r:embed="rId7"/>
                <a:stretch>
                  <a:fillRect l="-5310" r="-7965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CAB975C-8255-41FA-AA19-CFB78912F137}"/>
              </a:ext>
            </a:extLst>
          </p:cNvPr>
          <p:cNvCxnSpPr>
            <a:cxnSpLocks/>
          </p:cNvCxnSpPr>
          <p:nvPr/>
        </p:nvCxnSpPr>
        <p:spPr>
          <a:xfrm flipV="1">
            <a:off x="7714934" y="3492678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5521225-3DC1-4DF3-86D7-120312BE89CA}"/>
              </a:ext>
            </a:extLst>
          </p:cNvPr>
          <p:cNvCxnSpPr>
            <a:cxnSpLocks/>
          </p:cNvCxnSpPr>
          <p:nvPr/>
        </p:nvCxnSpPr>
        <p:spPr>
          <a:xfrm flipV="1">
            <a:off x="8627825" y="1819746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/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blipFill>
                <a:blip r:embed="rId8"/>
                <a:stretch>
                  <a:fillRect l="-20588" r="-17647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/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blipFill>
                <a:blip r:embed="rId9"/>
                <a:stretch>
                  <a:fillRect l="-14000" r="-1800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CFE2AB6-061B-4533-A3DC-3642EA683D56}"/>
              </a:ext>
            </a:extLst>
          </p:cNvPr>
          <p:cNvCxnSpPr>
            <a:cxnSpLocks/>
          </p:cNvCxnSpPr>
          <p:nvPr/>
        </p:nvCxnSpPr>
        <p:spPr>
          <a:xfrm flipV="1">
            <a:off x="7711916" y="2299580"/>
            <a:ext cx="0" cy="1199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/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blipFill>
                <a:blip r:embed="rId10"/>
                <a:stretch>
                  <a:fillRect l="-24138" r="-1724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弧 5">
            <a:extLst>
              <a:ext uri="{FF2B5EF4-FFF2-40B4-BE49-F238E27FC236}">
                <a16:creationId xmlns:a16="http://schemas.microsoft.com/office/drawing/2014/main" id="{4A93D3F0-C739-4DAE-910B-67696D282830}"/>
              </a:ext>
            </a:extLst>
          </p:cNvPr>
          <p:cNvSpPr/>
          <p:nvPr/>
        </p:nvSpPr>
        <p:spPr>
          <a:xfrm>
            <a:off x="8229600" y="1258432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F5661264-E8C6-418A-8BFE-4BE51F7A9A48}"/>
              </a:ext>
            </a:extLst>
          </p:cNvPr>
          <p:cNvSpPr/>
          <p:nvPr/>
        </p:nvSpPr>
        <p:spPr>
          <a:xfrm rot="10800000">
            <a:off x="7205049" y="3103830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/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/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6C6F557-64BD-4C27-9AD4-5DDAC70C1855}"/>
              </a:ext>
            </a:extLst>
          </p:cNvPr>
          <p:cNvSpPr txBox="1"/>
          <p:nvPr/>
        </p:nvSpPr>
        <p:spPr>
          <a:xfrm>
            <a:off x="3984579" y="1522829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bearing after 3 seconds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7B9010-5C4A-4EC0-8725-ADC515AA1CE0}"/>
              </a:ext>
            </a:extLst>
          </p:cNvPr>
          <p:cNvSpPr txBox="1"/>
          <p:nvPr/>
        </p:nvSpPr>
        <p:spPr>
          <a:xfrm>
            <a:off x="4100694" y="1879694"/>
            <a:ext cx="3160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bearing is the angle on which the particle is travelling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always measured clockwise from due north..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find it using the triangle we drew previously, using alternate angles…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/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𝑂𝑝𝑝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𝐴𝑑𝑗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blipFill>
                <a:blip r:embed="rId13"/>
                <a:stretch>
                  <a:fillRect l="-2553"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/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blipFill>
                <a:blip r:embed="rId14"/>
                <a:stretch>
                  <a:fillRect l="-3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/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blipFill>
                <a:blip r:embed="rId15"/>
                <a:stretch>
                  <a:fillRect l="-4545" t="-2778" r="-15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/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𝐵𝑒𝑎𝑟𝑖𝑛𝑔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blipFill>
                <a:blip r:embed="rId16"/>
                <a:stretch>
                  <a:fillRect l="-4225" t="-2778" r="-46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円弧 64">
            <a:extLst>
              <a:ext uri="{FF2B5EF4-FFF2-40B4-BE49-F238E27FC236}">
                <a16:creationId xmlns:a16="http://schemas.microsoft.com/office/drawing/2014/main" id="{7ADA09E0-6B49-4BBC-B3FC-34DF3E7D9F2E}"/>
              </a:ext>
            </a:extLst>
          </p:cNvPr>
          <p:cNvSpPr/>
          <p:nvPr/>
        </p:nvSpPr>
        <p:spPr>
          <a:xfrm>
            <a:off x="6306457" y="4483191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11CA516-E985-4EE1-89F7-5DC6795DCACB}"/>
              </a:ext>
            </a:extLst>
          </p:cNvPr>
          <p:cNvSpPr txBox="1"/>
          <p:nvPr/>
        </p:nvSpPr>
        <p:spPr>
          <a:xfrm>
            <a:off x="6533438" y="4618113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E9D94E74-D5C9-4332-86DC-754F8A578AA9}"/>
              </a:ext>
            </a:extLst>
          </p:cNvPr>
          <p:cNvSpPr/>
          <p:nvPr/>
        </p:nvSpPr>
        <p:spPr>
          <a:xfrm>
            <a:off x="6187253" y="5033944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205CD569-1D67-4BE6-89E8-BEBFC5431DBE}"/>
              </a:ext>
            </a:extLst>
          </p:cNvPr>
          <p:cNvSpPr/>
          <p:nvPr/>
        </p:nvSpPr>
        <p:spPr>
          <a:xfrm>
            <a:off x="5714964" y="5711446"/>
            <a:ext cx="224109" cy="508286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5E02F66-0DC8-48A8-871A-FBCC89E49492}"/>
              </a:ext>
            </a:extLst>
          </p:cNvPr>
          <p:cNvSpPr txBox="1"/>
          <p:nvPr/>
        </p:nvSpPr>
        <p:spPr>
          <a:xfrm>
            <a:off x="6261833" y="5152268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B8D531-C652-4BF2-A916-73F2188D8258}"/>
              </a:ext>
            </a:extLst>
          </p:cNvPr>
          <p:cNvSpPr txBox="1"/>
          <p:nvPr/>
        </p:nvSpPr>
        <p:spPr>
          <a:xfrm>
            <a:off x="5890641" y="5686422"/>
            <a:ext cx="212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Bearings are always given as 3 digit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/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/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 animBg="1"/>
      <p:bldP spid="47" grpId="0" animBg="1"/>
      <p:bldP spid="7" grpId="0"/>
      <p:bldP spid="7" grpId="1"/>
      <p:bldP spid="59" grpId="0"/>
      <p:bldP spid="59" grpId="1"/>
      <p:bldP spid="60" grpId="0"/>
      <p:bldP spid="8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/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1775" r="-3550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/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blipFill>
                <a:blip r:embed="rId7"/>
                <a:stretch>
                  <a:fillRect t="-2941" r="-845" b="-16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/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blipFill>
                <a:blip r:embed="rId8"/>
                <a:stretch>
                  <a:fillRect t="-1493" r="-1070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/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blipFill>
                <a:blip r:embed="rId9"/>
                <a:stretch>
                  <a:fillRect t="-1493" r="-2857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/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blipFill>
                <a:blip r:embed="rId10"/>
                <a:stretch>
                  <a:fillRect l="-1429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blipFill>
                <a:blip r:embed="rId11"/>
                <a:stretch>
                  <a:fillRect l="-122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C9C4D03C-8E48-4FE3-855C-3ECB123B578F}"/>
              </a:ext>
            </a:extLst>
          </p:cNvPr>
          <p:cNvSpPr/>
          <p:nvPr/>
        </p:nvSpPr>
        <p:spPr>
          <a:xfrm>
            <a:off x="6430744" y="2104008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/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(remember you can use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the column vector notation)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blipFill>
                <a:blip r:embed="rId12"/>
                <a:stretch>
                  <a:fillRect r="-2516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弧 16">
            <a:extLst>
              <a:ext uri="{FF2B5EF4-FFF2-40B4-BE49-F238E27FC236}">
                <a16:creationId xmlns:a16="http://schemas.microsoft.com/office/drawing/2014/main" id="{7141C738-AC41-4A1C-B39D-373DF9D3F9FA}"/>
              </a:ext>
            </a:extLst>
          </p:cNvPr>
          <p:cNvSpPr/>
          <p:nvPr/>
        </p:nvSpPr>
        <p:spPr>
          <a:xfrm>
            <a:off x="6370080" y="3774490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446B9A1B-3A7E-4941-A404-A7EE5690A468}"/>
              </a:ext>
            </a:extLst>
          </p:cNvPr>
          <p:cNvSpPr/>
          <p:nvPr/>
        </p:nvSpPr>
        <p:spPr>
          <a:xfrm>
            <a:off x="6378958" y="2682537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B849E556-7FBC-4034-AD1F-117488FA40FB}"/>
              </a:ext>
            </a:extLst>
          </p:cNvPr>
          <p:cNvSpPr/>
          <p:nvPr/>
        </p:nvSpPr>
        <p:spPr>
          <a:xfrm>
            <a:off x="5537059" y="3278821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16A3EA-D4F9-4EE7-8901-13A40E9ACFA4}"/>
              </a:ext>
            </a:extLst>
          </p:cNvPr>
          <p:cNvSpPr txBox="1"/>
          <p:nvPr/>
        </p:nvSpPr>
        <p:spPr>
          <a:xfrm>
            <a:off x="6648847" y="284257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8D252F-35E5-48CD-A29C-EAEC9D66F15F}"/>
              </a:ext>
            </a:extLst>
          </p:cNvPr>
          <p:cNvSpPr txBox="1"/>
          <p:nvPr/>
        </p:nvSpPr>
        <p:spPr>
          <a:xfrm>
            <a:off x="5849856" y="3392994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/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Write in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form, (or you could leave it as it is!) 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blipFill>
                <a:blip r:embed="rId13"/>
                <a:stretch>
                  <a:fillRect r="-29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F8198E-95BF-4521-836D-EA142E8F512E}"/>
              </a:ext>
            </a:extLst>
          </p:cNvPr>
          <p:cNvSpPr txBox="1"/>
          <p:nvPr/>
        </p:nvSpPr>
        <p:spPr>
          <a:xfrm>
            <a:off x="3984579" y="1522829"/>
            <a:ext cx="2199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acceleration</a:t>
            </a:r>
          </a:p>
        </p:txBody>
      </p:sp>
    </p:spTree>
    <p:extLst>
      <p:ext uri="{BB962C8B-B14F-4D97-AF65-F5344CB8AC3E}">
        <p14:creationId xmlns:p14="http://schemas.microsoft.com/office/powerpoint/2010/main" val="27402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7049</Words>
  <Application>Microsoft Office PowerPoint</Application>
  <PresentationFormat>On-screen Show (4:3)</PresentationFormat>
  <Paragraphs>979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Cambria Math</vt:lpstr>
      <vt:lpstr>Comic Sans MS</vt:lpstr>
      <vt:lpstr>Weathered SF</vt:lpstr>
      <vt:lpstr>Wingdings</vt:lpstr>
      <vt:lpstr>Office テーマ</vt:lpstr>
      <vt:lpstr>PowerPoint Presentation</vt:lpstr>
      <vt:lpstr>Prior knowledge check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83</cp:revision>
  <dcterms:created xsi:type="dcterms:W3CDTF">2018-06-16T01:40:49Z</dcterms:created>
  <dcterms:modified xsi:type="dcterms:W3CDTF">2019-03-22T02:11:51Z</dcterms:modified>
</cp:coreProperties>
</file>