
<file path=[Content_Types].xml><?xml version="1.0" encoding="utf-8"?>
<Types xmlns="http://schemas.openxmlformats.org/package/2006/content-types">
  <Default Extension="png&amp;ehk=rMtmq1Nafo6NCCiZ30VSJg&amp;r=0&amp;pid=OfficeInsert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ng&amp;ehk=6iZxHzlYEXvj3C1hJGt1VQ&amp;r=0&amp;pid=OfficeInsert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1B4F4B-AD5C-41CB-BCFE-BD1DF03459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17B46-F8DC-445A-91A4-97C99F0A64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9F60-3C8F-4E32-AB51-FB682877AEB5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E486D-2E95-45F8-A314-67FDCD992B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D53E2-C490-42F0-8BD9-B9B97F550F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B7D61-DB25-411E-96F6-B835AF85C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34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3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3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5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9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9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28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84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3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36623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fld id="{4BF88D98-4D86-4CCF-928D-DA1506C3CC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37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61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9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7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7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3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6606F569-9A2E-471C-8B8D-B55AE7D8D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3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603500"/>
            <a:ext cx="1003578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5DACD2C-7CF3-4A80-8F31-944A84EE132E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165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ess_board_with_chess_set_in_opening_position_2012_PD_0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ess_board_with_chess_set_in_opening_position_2012_PD_0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&amp;ehk=6iZxHzlYEXvj3C1hJGt1VQ&amp;r=0&amp;pid=OfficeInsert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dorganizer.blogspot.com/2009/03/shelving-and-other-storage-made-from.html" TargetMode="External"/><Relationship Id="rId2" Type="http://schemas.openxmlformats.org/officeDocument/2006/relationships/image" Target="../media/image3.png&amp;ehk=rMtmq1Nafo6NCCiZ30VSJg&amp;r=0&amp;pid=OfficeInsert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GCSE Computer Science (9-1)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Fundamentals of programming</a:t>
            </a:r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1A7A853-397C-41DC-AD8F-94356F1052C2}" type="slidenum">
              <a:rPr lang="en-GB" sz="3600" smtClean="0">
                <a:solidFill>
                  <a:schemeClr val="bg1"/>
                </a:solidFill>
              </a:rPr>
              <a:pPr algn="ctr"/>
              <a:t>1</a:t>
            </a:fld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1154955" y="5208090"/>
            <a:ext cx="8825658" cy="1649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Lesson 5: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87849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F4713-86D1-448A-9CF0-3B747962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Consider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4318F9-AF31-44CC-AB39-CB0D6740C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Is this an array? How can you tell?</a:t>
            </a:r>
          </a:p>
        </p:txBody>
      </p:sp>
      <p:pic>
        <p:nvPicPr>
          <p:cNvPr id="8" name="Picture 7" descr="A picture containing object, chessman, table, indoor&#10;&#10;Description generated with very high confidence">
            <a:extLst>
              <a:ext uri="{FF2B5EF4-FFF2-40B4-BE49-F238E27FC236}">
                <a16:creationId xmlns:a16="http://schemas.microsoft.com/office/drawing/2014/main" id="{1EB24465-7D47-44F3-8E7D-F8C0E9AB8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2737" y="2641386"/>
            <a:ext cx="4867276" cy="20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1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B3312F-D65D-4D38-820A-464BBF9F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Two-dimensional data structures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453254-DD6D-4974-BFC6-C6DB4A2E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57438"/>
            <a:ext cx="4860084" cy="45005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</a:t>
            </a:r>
            <a:r>
              <a:rPr lang="en-GB" b="1" dirty="0"/>
              <a:t>chess board</a:t>
            </a:r>
            <a:r>
              <a:rPr lang="en-GB" dirty="0"/>
              <a:t> is a perfect example of a 2D array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Each row is numbered from 1-8</a:t>
            </a:r>
          </a:p>
          <a:p>
            <a:r>
              <a:rPr lang="en-GB" dirty="0"/>
              <a:t>Each row has its own position – we could say that the index value could store a chess piece</a:t>
            </a:r>
          </a:p>
        </p:txBody>
      </p:sp>
      <p:pic>
        <p:nvPicPr>
          <p:cNvPr id="9" name="Picture 8" descr="A picture containing object, chessman, table, indoor&#10;&#10;Description generated with very high confidence">
            <a:extLst>
              <a:ext uri="{FF2B5EF4-FFF2-40B4-BE49-F238E27FC236}">
                <a16:creationId xmlns:a16="http://schemas.microsoft.com/office/drawing/2014/main" id="{D18516E2-1C22-41CC-A2C1-1DF962DC3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19857" y="3446058"/>
            <a:ext cx="3380731" cy="14116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A36329-71FB-410B-8CA3-6AE3446248FA}"/>
              </a:ext>
            </a:extLst>
          </p:cNvPr>
          <p:cNvSpPr/>
          <p:nvPr/>
        </p:nvSpPr>
        <p:spPr>
          <a:xfrm>
            <a:off x="6179941" y="2459319"/>
            <a:ext cx="5454904" cy="22555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Task 1</a:t>
            </a:r>
            <a:r>
              <a:rPr lang="en-GB" sz="2800" dirty="0"/>
              <a:t>: Write a program in a new MS Word document, firstly, to create an array that stores a student’s 5-period subject day on a Monday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BEF3E-2AC3-46B3-909D-4D308AF739AA}"/>
              </a:ext>
            </a:extLst>
          </p:cNvPr>
          <p:cNvSpPr/>
          <p:nvPr/>
        </p:nvSpPr>
        <p:spPr>
          <a:xfrm>
            <a:off x="6179941" y="4857749"/>
            <a:ext cx="5454904" cy="17234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Task 2</a:t>
            </a:r>
            <a:r>
              <a:rPr lang="en-GB" sz="2800" dirty="0"/>
              <a:t>: Now extend this program to use a 2-D array to create a weekly timetable. Set the value of Wednesday Period 3 to “Maths”</a:t>
            </a:r>
          </a:p>
        </p:txBody>
      </p:sp>
    </p:spTree>
    <p:extLst>
      <p:ext uri="{BB962C8B-B14F-4D97-AF65-F5344CB8AC3E}">
        <p14:creationId xmlns:p14="http://schemas.microsoft.com/office/powerpoint/2010/main" val="14876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81E4-E7F6-4A6F-ADB3-1A6DA1CF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Let’s Chat Programming…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F7E67-6A71-4A33-BA15-042F1B60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5845921" cy="45005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Over the past few lessons, you have been learning (or perhaps, recapping) programming techniques, constructs and concepts</a:t>
            </a:r>
          </a:p>
          <a:p>
            <a:r>
              <a:rPr lang="en-GB" dirty="0"/>
              <a:t>You will need to know these for your Non Exam Assessment</a:t>
            </a:r>
          </a:p>
          <a:p>
            <a:r>
              <a:rPr lang="en-GB" b="1" dirty="0"/>
              <a:t>Homework: </a:t>
            </a:r>
            <a:r>
              <a:rPr lang="en-GB" dirty="0"/>
              <a:t>You have a week today to write </a:t>
            </a:r>
            <a:r>
              <a:rPr lang="en-GB" u="sng" dirty="0"/>
              <a:t>all</a:t>
            </a:r>
            <a:r>
              <a:rPr lang="en-GB" dirty="0"/>
              <a:t> algorithms and pseudocode examples from any worksheets/examples in the programming language of your choice</a:t>
            </a:r>
            <a:endParaRPr lang="en-GB" b="1" dirty="0"/>
          </a:p>
        </p:txBody>
      </p:sp>
      <p:pic>
        <p:nvPicPr>
          <p:cNvPr id="1026" name="Picture 2" descr="Image result for i'm not telling you it is going to be easy">
            <a:extLst>
              <a:ext uri="{FF2B5EF4-FFF2-40B4-BE49-F238E27FC236}">
                <a16:creationId xmlns:a16="http://schemas.microsoft.com/office/drawing/2014/main" id="{745B1467-7685-40BB-872C-7AA4EBF4F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b="10000"/>
          <a:stretch/>
        </p:blipFill>
        <p:spPr bwMode="auto">
          <a:xfrm>
            <a:off x="7215187" y="2357438"/>
            <a:ext cx="4214814" cy="39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6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GB" dirty="0"/>
              <a:t>Understand the concept of data structures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/>
              <a:t>Use arrays in the design of solutions to simple problems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/>
              <a:t>Use records in the design of solutions to simple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92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8C7839-95AA-44A3-980A-393F135A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the following code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8BBC07-D078-454B-B17E-0F24547D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How </a:t>
            </a:r>
            <a:r>
              <a:rPr lang="en-GB" sz="3200" b="1" dirty="0"/>
              <a:t>robust/efficient </a:t>
            </a:r>
            <a:r>
              <a:rPr lang="en-GB" sz="3200" dirty="0"/>
              <a:t>do you think it is?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42EE3-6555-4481-9084-A1C9DB48A9F2}"/>
              </a:ext>
            </a:extLst>
          </p:cNvPr>
          <p:cNvSpPr txBox="1"/>
          <p:nvPr/>
        </p:nvSpPr>
        <p:spPr>
          <a:xfrm>
            <a:off x="6786563" y="2090172"/>
            <a:ext cx="4286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Name1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“Adam”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Name2  “Bernice”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Name3  “Charlie”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Name4  “Dan”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Name5  “Eliana”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4569EE-7E7C-4862-A8AB-050402E0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Structures in Programming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1474E-29E9-44EF-8DF3-B70FACF09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Computing, at times we need to organise data, so that it is suitable for computer processing</a:t>
            </a:r>
          </a:p>
          <a:p>
            <a:r>
              <a:rPr lang="en-GB" dirty="0"/>
              <a:t>We can organise data using </a:t>
            </a:r>
            <a:r>
              <a:rPr lang="en-GB" b="1" dirty="0"/>
              <a:t>variables</a:t>
            </a:r>
            <a:endParaRPr lang="en-GB" dirty="0"/>
          </a:p>
          <a:p>
            <a:r>
              <a:rPr lang="en-GB" i="1" dirty="0">
                <a:solidFill>
                  <a:schemeClr val="tx1"/>
                </a:solidFill>
              </a:rPr>
              <a:t>Recap</a:t>
            </a:r>
            <a:r>
              <a:rPr lang="en-GB" dirty="0">
                <a:solidFill>
                  <a:schemeClr val="tx1"/>
                </a:solidFill>
              </a:rPr>
              <a:t>: What is a variable?</a:t>
            </a:r>
          </a:p>
          <a:p>
            <a:r>
              <a:rPr lang="en-GB" i="1" dirty="0">
                <a:solidFill>
                  <a:srgbClr val="FF0000"/>
                </a:solidFill>
              </a:rPr>
              <a:t>A variable is a user-defined value that is stored in a </a:t>
            </a:r>
            <a:r>
              <a:rPr lang="en-GB" b="1" i="1" dirty="0">
                <a:solidFill>
                  <a:srgbClr val="FF0000"/>
                </a:solidFill>
              </a:rPr>
              <a:t>memory address</a:t>
            </a:r>
          </a:p>
          <a:p>
            <a:r>
              <a:rPr lang="en-GB" dirty="0">
                <a:solidFill>
                  <a:srgbClr val="FF0000"/>
                </a:solidFill>
              </a:rPr>
              <a:t>Memory Addresses are physical addresses in memory</a:t>
            </a:r>
          </a:p>
        </p:txBody>
      </p:sp>
    </p:spTree>
    <p:extLst>
      <p:ext uri="{BB962C8B-B14F-4D97-AF65-F5344CB8AC3E}">
        <p14:creationId xmlns:p14="http://schemas.microsoft.com/office/powerpoint/2010/main" val="4474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DDE6-60FF-465A-AE05-3AEBE4AF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FE22-443C-4CA5-A02D-D9E1D003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we think of a variable, we often think of a box that stores an item</a:t>
            </a:r>
          </a:p>
        </p:txBody>
      </p:sp>
      <p:pic>
        <p:nvPicPr>
          <p:cNvPr id="5" name="Picture 4" descr="A picture containing stationary&#10;&#10;Description generated with high confidence">
            <a:extLst>
              <a:ext uri="{FF2B5EF4-FFF2-40B4-BE49-F238E27FC236}">
                <a16:creationId xmlns:a16="http://schemas.microsoft.com/office/drawing/2014/main" id="{CBB70D45-322D-4ABE-9A41-F617FDFF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310468"/>
            <a:ext cx="3597491" cy="33861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0C8885-CA89-4FEB-9B19-247D068C5288}"/>
              </a:ext>
            </a:extLst>
          </p:cNvPr>
          <p:cNvSpPr/>
          <p:nvPr/>
        </p:nvSpPr>
        <p:spPr>
          <a:xfrm>
            <a:off x="5186363" y="3471863"/>
            <a:ext cx="5815012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Now consider – what if we wanted to have multiple boxes in one area?</a:t>
            </a:r>
          </a:p>
        </p:txBody>
      </p:sp>
    </p:spTree>
    <p:extLst>
      <p:ext uri="{BB962C8B-B14F-4D97-AF65-F5344CB8AC3E}">
        <p14:creationId xmlns:p14="http://schemas.microsoft.com/office/powerpoint/2010/main" val="17294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FF94-AFE5-4C5B-A3DD-F89B95B7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EE618-E408-4A94-AF6F-1FA44047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5788771" cy="3662362"/>
          </a:xfrm>
        </p:spPr>
        <p:txBody>
          <a:bodyPr>
            <a:normAutofit fontScale="92500"/>
          </a:bodyPr>
          <a:lstStyle/>
          <a:p>
            <a:r>
              <a:rPr lang="en-GB" dirty="0"/>
              <a:t>To store multiple boxes in one place, we would have them, perhaps, on a shelf</a:t>
            </a:r>
          </a:p>
          <a:p>
            <a:r>
              <a:rPr lang="en-GB" b="1" dirty="0"/>
              <a:t>Arrays</a:t>
            </a:r>
            <a:r>
              <a:rPr lang="en-GB" dirty="0"/>
              <a:t> work in the same way</a:t>
            </a:r>
          </a:p>
          <a:p>
            <a:r>
              <a:rPr lang="en-GB" b="1" dirty="0"/>
              <a:t>Arrays are data structures made up of a series of variables, of the same data type, grouped under one identifier</a:t>
            </a:r>
          </a:p>
          <a:p>
            <a:r>
              <a:rPr lang="en-GB" b="1" dirty="0"/>
              <a:t>Elements are accessed using an index</a:t>
            </a:r>
          </a:p>
        </p:txBody>
      </p:sp>
      <p:pic>
        <p:nvPicPr>
          <p:cNvPr id="5" name="Picture 4" descr="A close up of an object&#10;&#10;Description generated with high confidence">
            <a:extLst>
              <a:ext uri="{FF2B5EF4-FFF2-40B4-BE49-F238E27FC236}">
                <a16:creationId xmlns:a16="http://schemas.microsoft.com/office/drawing/2014/main" id="{52650269-6796-4D47-AE49-D8891B2DC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0025" y="2562225"/>
            <a:ext cx="3810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2CDF-ED10-4950-86DB-943BF5B0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18561-E8C6-4065-A2B6-542F427F0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Say we wanted to have a list of hardware items</a:t>
            </a:r>
          </a:p>
          <a:p>
            <a:r>
              <a:rPr lang="en-GB" dirty="0"/>
              <a:t>This would be defined as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Arrays are defined using square brackets</a:t>
            </a:r>
          </a:p>
          <a:p>
            <a:r>
              <a:rPr lang="en-GB" b="1" dirty="0"/>
              <a:t>Key Point:</a:t>
            </a:r>
            <a:r>
              <a:rPr lang="en-GB" dirty="0"/>
              <a:t> Computer counting and indexing starts from </a:t>
            </a:r>
            <a:r>
              <a:rPr lang="en-GB" b="1" dirty="0"/>
              <a:t>0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E83A1B-FE21-4E7E-B9DE-97396167EA70}"/>
              </a:ext>
            </a:extLst>
          </p:cNvPr>
          <p:cNvSpPr/>
          <p:nvPr/>
        </p:nvSpPr>
        <p:spPr>
          <a:xfrm>
            <a:off x="569098" y="3603844"/>
            <a:ext cx="11113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Hardware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[“Motherboard”, “CPU”, “Mouse”, “Keyboard”, “Monitor”]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E332-A624-484D-8F02-54F820FB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BDB03-6028-4B3D-AAAC-9FCEF24B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4573"/>
            <a:ext cx="10035785" cy="40862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You need to know and remember that computers count from zero, and that array indexes go from that same value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indexing works the same as memory addressing – a storage space within an identified location</a:t>
            </a:r>
          </a:p>
          <a:p>
            <a:r>
              <a:rPr lang="en-GB" dirty="0"/>
              <a:t>What would happen if we declared the following statement?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CAE7FA-9018-43BB-90A5-040D821EA995}"/>
              </a:ext>
            </a:extLst>
          </p:cNvPr>
          <p:cNvSpPr/>
          <p:nvPr/>
        </p:nvSpPr>
        <p:spPr>
          <a:xfrm>
            <a:off x="615876" y="3303807"/>
            <a:ext cx="11113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Hardware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[“Motherboard”, “CPU”, “Mouse”, “Keyboard”, “Monitor”]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D367A8-60AD-4471-9DBB-A1BD4CFA8284}"/>
              </a:ext>
            </a:extLst>
          </p:cNvPr>
          <p:cNvSpPr/>
          <p:nvPr/>
        </p:nvSpPr>
        <p:spPr>
          <a:xfrm>
            <a:off x="673028" y="3827027"/>
            <a:ext cx="471635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Hardware[0] = “Motherboard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Hardware[1] = “CPU”</a:t>
            </a:r>
          </a:p>
          <a:p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4C0B7-EA55-4C93-83A5-20A65C7384A1}"/>
              </a:ext>
            </a:extLst>
          </p:cNvPr>
          <p:cNvSpPr/>
          <p:nvPr/>
        </p:nvSpPr>
        <p:spPr>
          <a:xfrm>
            <a:off x="6815359" y="4096075"/>
            <a:ext cx="41040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Hardware[2] 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“Printer”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06D8-E503-43C9-B345-A7ED5A47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Arrays are </a:t>
            </a:r>
            <a:r>
              <a:rPr lang="en-GB" dirty="0" err="1"/>
              <a:t>mutuable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ACE62-A854-40B3-8B2B-B76A80306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term </a:t>
            </a:r>
            <a:r>
              <a:rPr lang="en-GB" b="1" dirty="0" err="1"/>
              <a:t>mutuable</a:t>
            </a:r>
            <a:r>
              <a:rPr lang="en-GB" dirty="0"/>
              <a:t> is also known as “changeable”</a:t>
            </a:r>
          </a:p>
          <a:p>
            <a:r>
              <a:rPr lang="en-GB" dirty="0"/>
              <a:t>We can change the index values of arrays through declaration and assignment</a:t>
            </a:r>
          </a:p>
          <a:p>
            <a:r>
              <a:rPr lang="en-GB" b="1" dirty="0"/>
              <a:t>However</a:t>
            </a:r>
            <a:r>
              <a:rPr lang="en-GB" dirty="0"/>
              <a:t> – Arrays cannot be added to using declaration and assignment, they need to be </a:t>
            </a:r>
            <a:r>
              <a:rPr lang="en-GB" b="1" dirty="0"/>
              <a:t>appended</a:t>
            </a:r>
            <a:r>
              <a:rPr lang="en-GB" dirty="0"/>
              <a:t> or </a:t>
            </a:r>
            <a:r>
              <a:rPr lang="en-GB" b="1" dirty="0"/>
              <a:t>added</a:t>
            </a:r>
            <a:r>
              <a:rPr lang="en-GB" dirty="0"/>
              <a:t> to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79589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uting Powerpoint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ing Powerpoints" id="{98991934-E3C3-442D-8D1B-43677C9CB824}" vid="{CAFF3BB8-A21B-4DB3-86B5-34B8FD29E6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Powerpoints</Template>
  <TotalTime>274</TotalTime>
  <Words>581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Wingdings 3</vt:lpstr>
      <vt:lpstr>Computing Powerpoints</vt:lpstr>
      <vt:lpstr>GCSE Computer Science (9-1)</vt:lpstr>
      <vt:lpstr>Lesson Objectives</vt:lpstr>
      <vt:lpstr>Look at the following code</vt:lpstr>
      <vt:lpstr>Data Structures in Programming</vt:lpstr>
      <vt:lpstr>Variables</vt:lpstr>
      <vt:lpstr>Data Structures</vt:lpstr>
      <vt:lpstr>Listing</vt:lpstr>
      <vt:lpstr>Array Indexing</vt:lpstr>
      <vt:lpstr>Arrays are mutuable</vt:lpstr>
      <vt:lpstr>Consider</vt:lpstr>
      <vt:lpstr>Two-dimensional data structures</vt:lpstr>
      <vt:lpstr>Let’s Chat Programming…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Computer Science (9-1)</dc:title>
  <dc:creator>Mr M Ledain</dc:creator>
  <cp:lastModifiedBy>Lesley Rhind - Columbus School - Class Teacher</cp:lastModifiedBy>
  <cp:revision>40</cp:revision>
  <dcterms:created xsi:type="dcterms:W3CDTF">2017-10-05T21:04:40Z</dcterms:created>
  <dcterms:modified xsi:type="dcterms:W3CDTF">2017-10-06T12:21:14Z</dcterms:modified>
</cp:coreProperties>
</file>