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57" r:id="rId3"/>
    <p:sldId id="258" r:id="rId4"/>
    <p:sldId id="286" r:id="rId5"/>
    <p:sldId id="287" r:id="rId6"/>
    <p:sldId id="288" r:id="rId7"/>
    <p:sldId id="263" r:id="rId8"/>
    <p:sldId id="289" r:id="rId9"/>
    <p:sldId id="290" r:id="rId10"/>
    <p:sldId id="282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eeves" userId="e748b5bb-59f3-4b3f-80a3-3bf8c771a8a6" providerId="ADAL" clId="{CE434A5E-46A7-4EA2-B2C1-E497C12F888A}"/>
  </pc:docChgLst>
  <pc:docChgLst>
    <pc:chgData name="Daniel Reeves" userId="e748b5bb-59f3-4b3f-80a3-3bf8c771a8a6" providerId="ADAL" clId="{CE6D76D6-E0B9-4123-A735-D743632B8FA5}"/>
    <pc:docChg chg="modSld">
      <pc:chgData name="Daniel Reeves" userId="e748b5bb-59f3-4b3f-80a3-3bf8c771a8a6" providerId="ADAL" clId="{CE6D76D6-E0B9-4123-A735-D743632B8FA5}" dt="2018-03-19T15:42:00.982" v="13" actId="113"/>
      <pc:docMkLst>
        <pc:docMk/>
      </pc:docMkLst>
      <pc:sldChg chg="modSp">
        <pc:chgData name="Daniel Reeves" userId="e748b5bb-59f3-4b3f-80a3-3bf8c771a8a6" providerId="ADAL" clId="{CE6D76D6-E0B9-4123-A735-D743632B8FA5}" dt="2018-03-19T15:42:00.982" v="13" actId="113"/>
        <pc:sldMkLst>
          <pc:docMk/>
          <pc:sldMk cId="3029648901" sldId="287"/>
        </pc:sldMkLst>
        <pc:spChg chg="mod">
          <ac:chgData name="Daniel Reeves" userId="e748b5bb-59f3-4b3f-80a3-3bf8c771a8a6" providerId="ADAL" clId="{CE6D76D6-E0B9-4123-A735-D743632B8FA5}" dt="2018-03-19T15:41:30.038" v="10" actId="1037"/>
          <ac:spMkLst>
            <pc:docMk/>
            <pc:sldMk cId="3029648901" sldId="287"/>
            <ac:spMk id="252" creationId="{00000000-0000-0000-0000-000000000000}"/>
          </ac:spMkLst>
        </pc:spChg>
        <pc:spChg chg="mod">
          <ac:chgData name="Daniel Reeves" userId="e748b5bb-59f3-4b3f-80a3-3bf8c771a8a6" providerId="ADAL" clId="{CE6D76D6-E0B9-4123-A735-D743632B8FA5}" dt="2018-03-19T15:42:00.982" v="13" actId="113"/>
          <ac:spMkLst>
            <pc:docMk/>
            <pc:sldMk cId="3029648901" sldId="287"/>
            <ac:spMk id="32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3845-15CC-4C4D-BFA0-A1F61035E4E6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2A8E-DBD6-41A4-941D-529032AD4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2A8E-DBD6-41A4-941D-529032AD40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963CD-D75F-4A4D-9E7E-2D623C4350A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2A8E-DBD6-41A4-941D-529032AD40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2A8E-DBD6-41A4-941D-529032AD40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4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2A8E-DBD6-41A4-941D-529032AD40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7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9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1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808B-242F-489B-9D22-2FA472EAB15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0666-A9AB-4FA7-9C1C-6D63214BA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2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KFC4jYqS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KFC4jYqS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63888" y="2708920"/>
            <a:ext cx="2376264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Eras Demi ITC" pitchFamily="34" charset="0"/>
              </a:rPr>
              <a:t>Kosher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5816" y="2286980"/>
            <a:ext cx="3816424" cy="2222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ras Demi ITC" pitchFamily="34" charset="0"/>
              </a:rPr>
              <a:t>What might these symbols mean?</a:t>
            </a:r>
          </a:p>
        </p:txBody>
      </p:sp>
    </p:spTree>
    <p:extLst>
      <p:ext uri="{BB962C8B-B14F-4D97-AF65-F5344CB8AC3E}">
        <p14:creationId xmlns:p14="http://schemas.microsoft.com/office/powerpoint/2010/main" val="37546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-84564"/>
            <a:ext cx="9005232" cy="67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96550" y="0"/>
            <a:ext cx="900523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Think, Pair,  Share and Discuss:</a:t>
            </a:r>
          </a:p>
          <a:p>
            <a:pPr algn="ctr"/>
            <a:r>
              <a:rPr lang="en-GB" sz="2400" b="1" dirty="0"/>
              <a:t>“Kosher food laws are outdated” Do you agree?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005639"/>
            <a:ext cx="85977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assess my view on this topic</a:t>
            </a:r>
          </a:p>
        </p:txBody>
      </p:sp>
    </p:spTree>
    <p:extLst>
      <p:ext uri="{BB962C8B-B14F-4D97-AF65-F5344CB8AC3E}">
        <p14:creationId xmlns:p14="http://schemas.microsoft.com/office/powerpoint/2010/main" val="421537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70330"/>
            <a:ext cx="842493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1110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By the end of the lesson you will be able to </a:t>
            </a:r>
          </a:p>
        </p:txBody>
      </p:sp>
      <p:pic>
        <p:nvPicPr>
          <p:cNvPr id="2050" name="Picture 2" descr="http://t2.gstatic.com/images?q=tbn:ANd9GcR69UnxG3p_zP768NxeLxrobAroP6cPfdpClK6HSoamZIGek5ycBuOYNPk4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" y="5684661"/>
            <a:ext cx="10144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R69UnxG3p_zP768NxeLxrobAroP6cPfdpClK6HSoamZIGek5ycBuOYNPk4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2" y="5684660"/>
            <a:ext cx="10144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570" y="287941"/>
            <a:ext cx="76602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Title: </a:t>
            </a:r>
            <a:r>
              <a:rPr lang="en-GB" sz="3200" b="1" u="sng" dirty="0"/>
              <a:t>Jewish 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2276872"/>
            <a:ext cx="859778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define the term Kosher and identify examples of Kosher food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356992"/>
            <a:ext cx="859778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explain why Jewish people eat Kosher food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4571235"/>
            <a:ext cx="85977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assess my view on this topic</a:t>
            </a:r>
          </a:p>
        </p:txBody>
      </p:sp>
    </p:spTree>
    <p:extLst>
      <p:ext uri="{BB962C8B-B14F-4D97-AF65-F5344CB8AC3E}">
        <p14:creationId xmlns:p14="http://schemas.microsoft.com/office/powerpoint/2010/main" val="42803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70330"/>
            <a:ext cx="842493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1110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By the end of the lesson you will be able to </a:t>
            </a:r>
          </a:p>
        </p:txBody>
      </p:sp>
      <p:pic>
        <p:nvPicPr>
          <p:cNvPr id="2050" name="Picture 2" descr="http://t2.gstatic.com/images?q=tbn:ANd9GcR69UnxG3p_zP768NxeLxrobAroP6cPfdpClK6HSoamZIGek5ycBuOYNPk4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" y="5684661"/>
            <a:ext cx="10144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R69UnxG3p_zP768NxeLxrobAroP6cPfdpClK6HSoamZIGek5ycBuOYNPk4K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2" y="5684660"/>
            <a:ext cx="10144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570" y="287941"/>
            <a:ext cx="76602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Title: </a:t>
            </a:r>
            <a:r>
              <a:rPr lang="en-GB" sz="3200" b="1" u="sng" dirty="0"/>
              <a:t>Jewish 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2276872"/>
            <a:ext cx="859778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define the term Kosher and Treif, and identify examples of Kosher and Treif food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356992"/>
            <a:ext cx="859778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explain why Jewish people eat Kosher food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4571235"/>
            <a:ext cx="859778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I will assess whether Jewish food laws are outdated </a:t>
            </a:r>
          </a:p>
        </p:txBody>
      </p:sp>
    </p:spTree>
    <p:extLst>
      <p:ext uri="{BB962C8B-B14F-4D97-AF65-F5344CB8AC3E}">
        <p14:creationId xmlns:p14="http://schemas.microsoft.com/office/powerpoint/2010/main" val="358611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u="sng" dirty="0">
                <a:solidFill>
                  <a:srgbClr val="7030A0"/>
                </a:solidFill>
              </a:rPr>
              <a:t>Kosher food is… </a:t>
            </a:r>
          </a:p>
          <a:p>
            <a:r>
              <a:rPr lang="en-GB" sz="5400" dirty="0"/>
              <a:t> food that is allowed by Jewish law</a:t>
            </a:r>
          </a:p>
          <a:p>
            <a:endParaRPr lang="en-GB" sz="5400" dirty="0">
              <a:solidFill>
                <a:srgbClr val="7030A0"/>
              </a:solidFill>
            </a:endParaRPr>
          </a:p>
          <a:p>
            <a:pPr algn="ctr"/>
            <a:r>
              <a:rPr lang="en-GB" sz="5400" b="1" u="sng" dirty="0">
                <a:solidFill>
                  <a:srgbClr val="7030A0"/>
                </a:solidFill>
              </a:rPr>
              <a:t>Treif food is…</a:t>
            </a:r>
          </a:p>
          <a:p>
            <a:r>
              <a:rPr lang="en-GB" sz="5400" dirty="0">
                <a:solidFill>
                  <a:srgbClr val="7030A0"/>
                </a:solidFill>
              </a:rPr>
              <a:t> </a:t>
            </a:r>
            <a:r>
              <a:rPr lang="en-GB" sz="5400" dirty="0"/>
              <a:t>food that is not allowed by Jewish law</a:t>
            </a:r>
          </a:p>
          <a:p>
            <a:r>
              <a:rPr lang="en-GB" sz="5400" dirty="0">
                <a:solidFill>
                  <a:srgbClr val="7030A0"/>
                </a:solidFill>
              </a:rPr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3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 it kos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985756" cy="5472607"/>
          </a:xfrm>
        </p:spPr>
      </p:pic>
      <p:sp>
        <p:nvSpPr>
          <p:cNvPr id="6" name="TextBox 5"/>
          <p:cNvSpPr txBox="1"/>
          <p:nvPr/>
        </p:nvSpPr>
        <p:spPr>
          <a:xfrm>
            <a:off x="395536" y="692696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u="sng" dirty="0">
              <a:solidFill>
                <a:srgbClr val="0070C0"/>
              </a:solidFill>
              <a:latin typeface="Eras Demi ITC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Eras Demi ITC" pitchFamily="34" charset="0"/>
              </a:rPr>
              <a:t>Split your page into two, one with the heading Kosher, and one with the heading treif (not Kosher)</a:t>
            </a:r>
          </a:p>
          <a:p>
            <a:endParaRPr lang="en-GB" sz="2000" dirty="0">
              <a:solidFill>
                <a:srgbClr val="0070C0"/>
              </a:solidFill>
              <a:latin typeface="Eras Demi ITC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Eras Demi ITC" pitchFamily="34" charset="0"/>
              </a:rPr>
              <a:t>You need to fill in these columns with foods that fit under those headings.</a:t>
            </a:r>
          </a:p>
          <a:p>
            <a:endParaRPr lang="en-GB" sz="2000" dirty="0">
              <a:solidFill>
                <a:srgbClr val="0070C0"/>
              </a:solidFill>
              <a:latin typeface="Eras Demi ITC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Eras Demi ITC" pitchFamily="34" charset="0"/>
              </a:rPr>
              <a:t>Try to get as many as you can for each one.</a:t>
            </a:r>
          </a:p>
          <a:p>
            <a:endParaRPr lang="en-GB" sz="2000" dirty="0">
              <a:solidFill>
                <a:srgbClr val="0070C0"/>
              </a:solidFill>
              <a:latin typeface="Eras Demi ITC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Eras Demi ITC" pitchFamily="34" charset="0"/>
              </a:rPr>
              <a:t>Notice though that for any foods that make it through the flow chart to the end, they still have to fulfil the rules in the big box at the bottom!</a:t>
            </a:r>
          </a:p>
          <a:p>
            <a:endParaRPr lang="en-GB" sz="2000" dirty="0">
              <a:solidFill>
                <a:srgbClr val="0070C0"/>
              </a:solidFill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>
                <a:solidFill>
                  <a:srgbClr val="0070C0"/>
                </a:solidFill>
                <a:latin typeface="Eras Demi ITC" pitchFamily="34" charset="0"/>
              </a:rPr>
              <a:t>Task</a:t>
            </a:r>
          </a:p>
        </p:txBody>
      </p:sp>
      <p:pic>
        <p:nvPicPr>
          <p:cNvPr id="8" name="Picture 7" descr="working h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1080120" cy="866763"/>
          </a:xfrm>
          <a:prstGeom prst="rect">
            <a:avLst/>
          </a:prstGeom>
        </p:spPr>
      </p:pic>
      <p:pic>
        <p:nvPicPr>
          <p:cNvPr id="10" name="Picture 9" descr="star of dav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0"/>
            <a:ext cx="792088" cy="9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5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87624" y="1412776"/>
            <a:ext cx="914400" cy="86409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Is it washed free from bugs?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067944" y="76944"/>
            <a:ext cx="914400" cy="246221"/>
          </a:xfrm>
          <a:prstGeom prst="flowChart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FOOD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1331640" y="908720"/>
            <a:ext cx="410344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051720" y="451411"/>
            <a:ext cx="1008112" cy="738664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Is it a fruit or a vegetable?</a:t>
            </a:r>
            <a:endParaRPr lang="en-GB" sz="1400" dirty="0"/>
          </a:p>
        </p:txBody>
      </p:sp>
      <p:sp>
        <p:nvSpPr>
          <p:cNvPr id="19" name="Flowchart: Process 18"/>
          <p:cNvSpPr/>
          <p:nvPr/>
        </p:nvSpPr>
        <p:spPr>
          <a:xfrm>
            <a:off x="7929586" y="1285860"/>
            <a:ext cx="914400" cy="612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Does it eat grass? 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827584" y="3429000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cxnSp>
        <p:nvCxnSpPr>
          <p:cNvPr id="29" name="Elbow Connector 28"/>
          <p:cNvCxnSpPr>
            <a:endCxn id="8" idx="3"/>
          </p:cNvCxnSpPr>
          <p:nvPr/>
        </p:nvCxnSpPr>
        <p:spPr>
          <a:xfrm rot="10800000" flipV="1">
            <a:off x="1741984" y="764703"/>
            <a:ext cx="309738" cy="267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2"/>
            <a:endCxn id="5" idx="0"/>
          </p:cNvCxnSpPr>
          <p:nvPr/>
        </p:nvCxnSpPr>
        <p:spPr>
          <a:xfrm rot="16200000" flipH="1">
            <a:off x="1461901" y="1229852"/>
            <a:ext cx="257835" cy="1080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4499992" y="4797152"/>
            <a:ext cx="914400" cy="400110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Not kosher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4716016" y="3214686"/>
            <a:ext cx="770384" cy="400110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Not kosher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1259632" y="2492896"/>
            <a:ext cx="842392" cy="400110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 Not kosher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6786578" y="2714620"/>
            <a:ext cx="914400" cy="400110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Not kosher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6858016" y="1484786"/>
            <a:ext cx="914400" cy="430887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</a:rPr>
              <a:t>Not kosher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3563888" y="764704"/>
            <a:ext cx="985838" cy="584775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it a bird?</a:t>
            </a:r>
            <a:endParaRPr lang="en-GB" sz="1600" dirty="0"/>
          </a:p>
        </p:txBody>
      </p:sp>
      <p:sp>
        <p:nvSpPr>
          <p:cNvPr id="51" name="Flowchart: Process 50"/>
          <p:cNvSpPr/>
          <p:nvPr/>
        </p:nvSpPr>
        <p:spPr>
          <a:xfrm>
            <a:off x="5076056" y="692696"/>
            <a:ext cx="914400" cy="830997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Is it a water animal?</a:t>
            </a:r>
            <a:endParaRPr lang="en-GB" sz="1600" dirty="0"/>
          </a:p>
        </p:txBody>
      </p:sp>
      <p:sp>
        <p:nvSpPr>
          <p:cNvPr id="52" name="Flowchart: Process 51"/>
          <p:cNvSpPr/>
          <p:nvPr/>
        </p:nvSpPr>
        <p:spPr>
          <a:xfrm>
            <a:off x="6372200" y="451412"/>
            <a:ext cx="914400" cy="738664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Is it a land mammal?</a:t>
            </a:r>
            <a:endParaRPr lang="en-GB" sz="1400" dirty="0"/>
          </a:p>
        </p:txBody>
      </p:sp>
      <p:sp>
        <p:nvSpPr>
          <p:cNvPr id="54" name="Flowchart: Process 53"/>
          <p:cNvSpPr/>
          <p:nvPr/>
        </p:nvSpPr>
        <p:spPr>
          <a:xfrm>
            <a:off x="5643570" y="2500306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7929586" y="3357562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7929586" y="2071678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7929586" y="785794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8" name="Flowchart: Process 57"/>
          <p:cNvSpPr/>
          <p:nvPr/>
        </p:nvSpPr>
        <p:spPr>
          <a:xfrm>
            <a:off x="5580112" y="4286256"/>
            <a:ext cx="977858" cy="612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Does it have scales?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643570" y="3000372"/>
            <a:ext cx="1016662" cy="57264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Does it have fins?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7929586" y="2500306"/>
            <a:ext cx="914400" cy="612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Does it have split hooves?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3347864" y="4437112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62" name="Flowchart: Process 61"/>
          <p:cNvSpPr/>
          <p:nvPr/>
        </p:nvSpPr>
        <p:spPr>
          <a:xfrm>
            <a:off x="3571868" y="2928934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63" name="Flowchart: Process 62"/>
          <p:cNvSpPr/>
          <p:nvPr/>
        </p:nvSpPr>
        <p:spPr>
          <a:xfrm>
            <a:off x="6715140" y="4429132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64" name="Flowchart: Process 63"/>
          <p:cNvSpPr/>
          <p:nvPr/>
        </p:nvSpPr>
        <p:spPr>
          <a:xfrm>
            <a:off x="5643570" y="3857628"/>
            <a:ext cx="914400" cy="24622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179512" y="1772816"/>
            <a:ext cx="914400" cy="108012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Has it come from a kosher animal?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3571868" y="3357562"/>
            <a:ext cx="1072140" cy="86352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Is it poultry? Chicken or Turkey</a:t>
            </a:r>
          </a:p>
        </p:txBody>
      </p:sp>
      <p:sp>
        <p:nvSpPr>
          <p:cNvPr id="68" name="Flowchart: Process 67"/>
          <p:cNvSpPr/>
          <p:nvPr/>
        </p:nvSpPr>
        <p:spPr>
          <a:xfrm>
            <a:off x="179512" y="548680"/>
            <a:ext cx="985838" cy="523220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Is it dairy produce?</a:t>
            </a:r>
            <a:endParaRPr lang="en-GB" sz="1400" dirty="0"/>
          </a:p>
        </p:txBody>
      </p:sp>
      <p:sp>
        <p:nvSpPr>
          <p:cNvPr id="71" name="Flowchart: Process 70"/>
          <p:cNvSpPr/>
          <p:nvPr/>
        </p:nvSpPr>
        <p:spPr>
          <a:xfrm>
            <a:off x="179512" y="1268760"/>
            <a:ext cx="914400" cy="26161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72" name="Flowchart: Process 71"/>
          <p:cNvSpPr/>
          <p:nvPr/>
        </p:nvSpPr>
        <p:spPr>
          <a:xfrm>
            <a:off x="201216" y="4365104"/>
            <a:ext cx="914400" cy="24622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5" name="Flowchart: Process 74"/>
          <p:cNvSpPr/>
          <p:nvPr/>
        </p:nvSpPr>
        <p:spPr>
          <a:xfrm>
            <a:off x="201216" y="5173743"/>
            <a:ext cx="1058416" cy="830997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Not kosher</a:t>
            </a:r>
          </a:p>
        </p:txBody>
      </p:sp>
      <p:cxnSp>
        <p:nvCxnSpPr>
          <p:cNvPr id="77" name="Elbow Connector 76"/>
          <p:cNvCxnSpPr>
            <a:stCxn id="6" idx="2"/>
            <a:endCxn id="51" idx="0"/>
          </p:cNvCxnSpPr>
          <p:nvPr/>
        </p:nvCxnSpPr>
        <p:spPr>
          <a:xfrm rot="16200000" flipH="1">
            <a:off x="4844435" y="3874"/>
            <a:ext cx="369531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16200000" flipH="1">
            <a:off x="8258176" y="1042987"/>
            <a:ext cx="271462" cy="2143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52" idx="3"/>
          </p:cNvCxnSpPr>
          <p:nvPr/>
        </p:nvCxnSpPr>
        <p:spPr>
          <a:xfrm>
            <a:off x="7286600" y="820744"/>
            <a:ext cx="642963" cy="888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0800000" flipV="1">
            <a:off x="3131840" y="188640"/>
            <a:ext cx="93610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5400000">
            <a:off x="8301038" y="1984375"/>
            <a:ext cx="173038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10800000" flipV="1">
            <a:off x="7772400" y="1592263"/>
            <a:ext cx="157163" cy="107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H="1">
            <a:off x="8352631" y="2351882"/>
            <a:ext cx="182563" cy="114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rot="5400000">
            <a:off x="8265319" y="3234532"/>
            <a:ext cx="244475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10800000" flipV="1">
            <a:off x="7700963" y="2806700"/>
            <a:ext cx="228600" cy="107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51" idx="2"/>
          </p:cNvCxnSpPr>
          <p:nvPr/>
        </p:nvCxnSpPr>
        <p:spPr>
          <a:xfrm rot="16200000" flipH="1">
            <a:off x="5184977" y="1871972"/>
            <a:ext cx="1264067" cy="5675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16200000" flipH="1">
            <a:off x="6066632" y="2780506"/>
            <a:ext cx="254000" cy="1857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>
            <a:off x="5978525" y="3735388"/>
            <a:ext cx="2460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/>
          <p:nvPr/>
        </p:nvCxnSpPr>
        <p:spPr>
          <a:xfrm rot="5400000">
            <a:off x="6010275" y="4195763"/>
            <a:ext cx="182563" cy="1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flipV="1">
            <a:off x="6572250" y="4429125"/>
            <a:ext cx="600075" cy="142875"/>
          </a:xfrm>
          <a:prstGeom prst="bentConnector4">
            <a:avLst>
              <a:gd name="adj1" fmla="val 11905"/>
              <a:gd name="adj2" fmla="val 2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10800000">
            <a:off x="5429250" y="3286125"/>
            <a:ext cx="21431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stCxn id="50" idx="2"/>
            <a:endCxn id="62" idx="0"/>
          </p:cNvCxnSpPr>
          <p:nvPr/>
        </p:nvCxnSpPr>
        <p:spPr>
          <a:xfrm rot="5400000">
            <a:off x="3253211" y="2125337"/>
            <a:ext cx="1579455" cy="277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183"/>
          <p:cNvCxnSpPr>
            <a:endCxn id="66" idx="0"/>
          </p:cNvCxnSpPr>
          <p:nvPr/>
        </p:nvCxnSpPr>
        <p:spPr>
          <a:xfrm rot="16200000" flipH="1">
            <a:off x="3977226" y="3226850"/>
            <a:ext cx="182562" cy="788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61" idx="0"/>
          </p:cNvCxnSpPr>
          <p:nvPr/>
        </p:nvCxnSpPr>
        <p:spPr>
          <a:xfrm rot="5400000">
            <a:off x="3756484" y="4269668"/>
            <a:ext cx="216024" cy="11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>
            <a:stCxn id="65" idx="2"/>
            <a:endCxn id="21" idx="0"/>
          </p:cNvCxnSpPr>
          <p:nvPr/>
        </p:nvCxnSpPr>
        <p:spPr>
          <a:xfrm rot="16200000" flipH="1">
            <a:off x="672716" y="2816932"/>
            <a:ext cx="576064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endCxn id="71" idx="0"/>
          </p:cNvCxnSpPr>
          <p:nvPr/>
        </p:nvCxnSpPr>
        <p:spPr>
          <a:xfrm rot="5400000">
            <a:off x="497180" y="1127954"/>
            <a:ext cx="280338" cy="12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endCxn id="39" idx="3"/>
          </p:cNvCxnSpPr>
          <p:nvPr/>
        </p:nvCxnSpPr>
        <p:spPr>
          <a:xfrm rot="10800000">
            <a:off x="3398169" y="3629056"/>
            <a:ext cx="157177" cy="106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71" idx="2"/>
            <a:endCxn id="65" idx="0"/>
          </p:cNvCxnSpPr>
          <p:nvPr/>
        </p:nvCxnSpPr>
        <p:spPr>
          <a:xfrm rot="5400000">
            <a:off x="515489" y="1651593"/>
            <a:ext cx="242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21" idx="2"/>
          </p:cNvCxnSpPr>
          <p:nvPr/>
        </p:nvCxnSpPr>
        <p:spPr>
          <a:xfrm rot="16200000" flipH="1">
            <a:off x="1251303" y="3708702"/>
            <a:ext cx="1986027" cy="1919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72" idx="2"/>
            <a:endCxn id="75" idx="0"/>
          </p:cNvCxnSpPr>
          <p:nvPr/>
        </p:nvCxnSpPr>
        <p:spPr>
          <a:xfrm rot="16200000" flipH="1">
            <a:off x="413211" y="4856530"/>
            <a:ext cx="56241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ounded Rectangle 251"/>
          <p:cNvSpPr/>
          <p:nvPr/>
        </p:nvSpPr>
        <p:spPr>
          <a:xfrm>
            <a:off x="3275856" y="5397772"/>
            <a:ext cx="5868144" cy="12715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You have found a kosher food! </a:t>
            </a:r>
            <a:r>
              <a:rPr lang="en-GB" sz="1600" dirty="0">
                <a:solidFill>
                  <a:schemeClr val="tx1"/>
                </a:solidFill>
              </a:rPr>
              <a:t>But it is still only kosher if: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 It has been slaughtered in accordance with  Jewish law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It has been cooked and prepared in a kosher kitchen.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Meat and milk have not been mixed together.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Non kosher &amp; kosher ingredients have not been  mixed together.</a:t>
            </a: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87926" y="4833157"/>
            <a:ext cx="576063" cy="360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rot="5400000">
            <a:off x="7322778" y="4165216"/>
            <a:ext cx="1625577" cy="5023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rot="5400000">
            <a:off x="6609110" y="4766569"/>
            <a:ext cx="657772" cy="4115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38"/>
          <p:cNvSpPr/>
          <p:nvPr/>
        </p:nvSpPr>
        <p:spPr>
          <a:xfrm>
            <a:off x="2483768" y="3429000"/>
            <a:ext cx="914400" cy="400110"/>
          </a:xfrm>
          <a:prstGeom prst="flowChartProcess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No, treif.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 Not kosher</a:t>
            </a:r>
          </a:p>
        </p:txBody>
      </p:sp>
      <p:sp>
        <p:nvSpPr>
          <p:cNvPr id="3247" name="TextBox 277"/>
          <p:cNvSpPr txBox="1">
            <a:spLocks noChangeArrowheads="1"/>
          </p:cNvSpPr>
          <p:nvPr/>
        </p:nvSpPr>
        <p:spPr bwMode="auto">
          <a:xfrm>
            <a:off x="0" y="0"/>
            <a:ext cx="200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Is it  Kosher ?</a:t>
            </a:r>
          </a:p>
        </p:txBody>
      </p:sp>
      <p:cxnSp>
        <p:nvCxnSpPr>
          <p:cNvPr id="280" name="Straight Arrow Connector 279"/>
          <p:cNvCxnSpPr/>
          <p:nvPr/>
        </p:nvCxnSpPr>
        <p:spPr>
          <a:xfrm rot="5400000">
            <a:off x="5436098" y="4797154"/>
            <a:ext cx="144015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lbow Connector 286"/>
          <p:cNvCxnSpPr>
            <a:stCxn id="5" idx="2"/>
            <a:endCxn id="42" idx="0"/>
          </p:cNvCxnSpPr>
          <p:nvPr/>
        </p:nvCxnSpPr>
        <p:spPr>
          <a:xfrm rot="16200000" flipH="1">
            <a:off x="1554814" y="2366882"/>
            <a:ext cx="216024" cy="360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0" name="Picture 4" descr="C:\Users\judith\AppData\Local\Microsoft\Windows\Temporary Internet Files\Content.IE5\PXCS52U3\MCj043621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683568" cy="7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1" name="Picture 2" descr="C:\Users\judith\AppData\Local\Microsoft\Windows\Temporary Internet Files\Content.IE5\K66YKREH\MCj04241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80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2" name="Rectangle 97"/>
          <p:cNvSpPr>
            <a:spLocks noChangeArrowheads="1"/>
          </p:cNvSpPr>
          <p:nvPr/>
        </p:nvSpPr>
        <p:spPr bwMode="auto">
          <a:xfrm>
            <a:off x="6228184" y="1052736"/>
            <a:ext cx="35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dirty="0">
                <a:latin typeface="Calibri" pitchFamily="34" charset="0"/>
              </a:rPr>
              <a:t>?</a:t>
            </a:r>
          </a:p>
        </p:txBody>
      </p:sp>
      <p:pic>
        <p:nvPicPr>
          <p:cNvPr id="3253" name="Picture 4" descr="C:\Users\judith\AppData\Local\Microsoft\Windows\Temporary Internet Files\Content.IE5\1ETGY2SM\MCAN0006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4500563"/>
            <a:ext cx="8620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4" name="TextBox 101"/>
          <p:cNvSpPr txBox="1">
            <a:spLocks noChangeArrowheads="1"/>
          </p:cNvSpPr>
          <p:nvPr/>
        </p:nvSpPr>
        <p:spPr bwMode="auto">
          <a:xfrm>
            <a:off x="8572500" y="4643438"/>
            <a:ext cx="2984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Calibri" pitchFamily="34" charset="0"/>
              </a:rPr>
              <a:t>?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427984" y="1484784"/>
            <a:ext cx="594882" cy="571499"/>
            <a:chOff x="3137336" y="2098920"/>
            <a:chExt cx="524953" cy="646331"/>
          </a:xfrm>
        </p:grpSpPr>
        <p:pic>
          <p:nvPicPr>
            <p:cNvPr id="3267" name="Picture 5" descr="C:\Users\judith\AppData\Local\Microsoft\Windows\Temporary Internet Files\Content.IE5\1ETGY2SM\MCj0436899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7336" y="2098920"/>
              <a:ext cx="500060" cy="50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8" name="TextBox 109"/>
            <p:cNvSpPr txBox="1">
              <a:spLocks noChangeArrowheads="1"/>
            </p:cNvSpPr>
            <p:nvPr/>
          </p:nvSpPr>
          <p:spPr bwMode="auto">
            <a:xfrm>
              <a:off x="3264423" y="209892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i="1" dirty="0">
                  <a:latin typeface="Calibri" pitchFamily="34" charset="0"/>
                </a:rPr>
                <a:t>?</a:t>
              </a:r>
            </a:p>
          </p:txBody>
        </p: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7000875" y="3429000"/>
            <a:ext cx="617538" cy="588963"/>
            <a:chOff x="4929189" y="3700764"/>
            <a:chExt cx="1261117" cy="959507"/>
          </a:xfrm>
        </p:grpSpPr>
        <p:pic>
          <p:nvPicPr>
            <p:cNvPr id="3265" name="Picture 6" descr="C:\Users\judith\AppData\Local\Microsoft\Windows\Temporary Internet Files\Content.IE5\304VD1WP\MCj0215522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189" y="3700764"/>
              <a:ext cx="1261117" cy="95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6" name="TextBox 113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>
                  <a:latin typeface="Calibri" pitchFamily="34" charset="0"/>
                </a:rPr>
                <a:t>?</a:t>
              </a: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2627784" y="1412776"/>
            <a:ext cx="857250" cy="714375"/>
            <a:chOff x="3995737" y="2995612"/>
            <a:chExt cx="1152525" cy="866775"/>
          </a:xfrm>
        </p:grpSpPr>
        <p:pic>
          <p:nvPicPr>
            <p:cNvPr id="3263" name="Picture 7" descr="C:\Users\judith\AppData\Local\Microsoft\Windows\Temporary Internet Files\Content.IE5\K66YKREH\MMj02237730000[1]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737" y="2995612"/>
              <a:ext cx="11525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4" name="TextBox 117"/>
            <p:cNvSpPr txBox="1">
              <a:spLocks noChangeArrowheads="1"/>
            </p:cNvSpPr>
            <p:nvPr/>
          </p:nvSpPr>
          <p:spPr bwMode="auto">
            <a:xfrm>
              <a:off x="4143372" y="3000372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>
                  <a:latin typeface="Calibri" pitchFamily="34" charset="0"/>
                </a:rPr>
                <a:t>?</a:t>
              </a:r>
            </a:p>
          </p:txBody>
        </p:sp>
      </p:grpSp>
      <p:cxnSp>
        <p:nvCxnSpPr>
          <p:cNvPr id="129" name="Elbow Connector 128"/>
          <p:cNvCxnSpPr>
            <a:stCxn id="65" idx="2"/>
            <a:endCxn id="72" idx="0"/>
          </p:cNvCxnSpPr>
          <p:nvPr/>
        </p:nvCxnSpPr>
        <p:spPr>
          <a:xfrm rot="16200000" flipH="1">
            <a:off x="-108520" y="3598168"/>
            <a:ext cx="1512168" cy="217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2339752" y="4077072"/>
            <a:ext cx="1368152" cy="12241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6" idx="2"/>
            <a:endCxn id="50" idx="0"/>
          </p:cNvCxnSpPr>
          <p:nvPr/>
        </p:nvCxnSpPr>
        <p:spPr>
          <a:xfrm rot="5400000">
            <a:off x="4070207" y="309766"/>
            <a:ext cx="441539" cy="4683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endCxn id="52" idx="0"/>
          </p:cNvCxnSpPr>
          <p:nvPr/>
        </p:nvCxnSpPr>
        <p:spPr>
          <a:xfrm>
            <a:off x="5004048" y="188640"/>
            <a:ext cx="1825352" cy="2627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endCxn id="68" idx="3"/>
          </p:cNvCxnSpPr>
          <p:nvPr/>
        </p:nvCxnSpPr>
        <p:spPr>
          <a:xfrm rot="10800000" flipV="1">
            <a:off x="1165350" y="178184"/>
            <a:ext cx="2722066" cy="632106"/>
          </a:xfrm>
          <a:prstGeom prst="bentConnector3">
            <a:avLst>
              <a:gd name="adj1" fmla="val 760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hape 201"/>
          <p:cNvCxnSpPr>
            <a:stCxn id="5" idx="3"/>
          </p:cNvCxnSpPr>
          <p:nvPr/>
        </p:nvCxnSpPr>
        <p:spPr>
          <a:xfrm>
            <a:off x="2102024" y="1844824"/>
            <a:ext cx="237728" cy="223224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" name="Picture 2" descr="Shee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5445224"/>
            <a:ext cx="1166556" cy="8653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6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u="sng" dirty="0">
                <a:solidFill>
                  <a:srgbClr val="0070C0"/>
                </a:solidFill>
                <a:latin typeface="Eras Demi ITC" pitchFamily="34" charset="0"/>
              </a:rPr>
              <a:t>What about these?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0070C0"/>
                </a:solidFill>
                <a:latin typeface="Eras Demi ITC" pitchFamily="34" charset="0"/>
              </a:rPr>
              <a:t>Put your hand up if you think that these foods would be Kosher?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  <a:latin typeface="Eras Demi ITC" pitchFamily="34" charset="0"/>
            </a:endParaRPr>
          </a:p>
          <a:p>
            <a:pPr algn="ctr">
              <a:buNone/>
            </a:pPr>
            <a:r>
              <a:rPr lang="en-GB" dirty="0">
                <a:solidFill>
                  <a:srgbClr val="0070C0"/>
                </a:solidFill>
                <a:latin typeface="Eras Demi ITC" pitchFamily="34" charset="0"/>
              </a:rPr>
              <a:t>Why?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4104456" cy="27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inking clip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1008112" cy="1594530"/>
          </a:xfrm>
          <a:prstGeom prst="rect">
            <a:avLst/>
          </a:prstGeom>
        </p:spPr>
      </p:pic>
      <p:pic>
        <p:nvPicPr>
          <p:cNvPr id="6" name="Content Placeholder 3" descr="is it kos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60648"/>
            <a:ext cx="1311104" cy="1800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08920"/>
            <a:ext cx="409803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0892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780928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2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nw.nl/data/files/imagecache/rnw_slideshow/images/image/article/2011/12/0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660"/>
            <a:ext cx="58102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568" y="332656"/>
            <a:ext cx="684076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64088" y="1412776"/>
            <a:ext cx="3600400" cy="34563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240" y="476672"/>
            <a:ext cx="8229600" cy="5795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Animals must be killed in a special way…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71525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A </a:t>
            </a:r>
            <a:r>
              <a:rPr lang="en-GB" sz="2800" dirty="0" err="1"/>
              <a:t>Schochet</a:t>
            </a:r>
            <a:r>
              <a:rPr lang="en-GB" sz="2800" dirty="0"/>
              <a:t> (ritual slaughterer)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5301787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Cut across the throat (Ritual of </a:t>
            </a:r>
            <a:r>
              <a:rPr lang="en-GB" sz="2800" dirty="0" err="1"/>
              <a:t>Shechitah</a:t>
            </a:r>
            <a:r>
              <a:rPr lang="en-GB" sz="2800" dirty="0"/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5580" y="1486669"/>
            <a:ext cx="313184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</a:rPr>
              <a:t>The method is quick,  a deep stroke across the throat with a perfectly sharp blade. </a:t>
            </a:r>
          </a:p>
          <a:p>
            <a:r>
              <a:rPr lang="en-GB" sz="1900" dirty="0">
                <a:solidFill>
                  <a:schemeClr val="bg1"/>
                </a:solidFill>
              </a:rPr>
              <a:t>This method is painless, causes unconsciousness  quickly.</a:t>
            </a:r>
          </a:p>
          <a:p>
            <a:r>
              <a:rPr lang="en-GB" sz="1900" dirty="0">
                <a:solidFill>
                  <a:schemeClr val="bg1"/>
                </a:solidFill>
              </a:rPr>
              <a:t>Another advantage of </a:t>
            </a:r>
            <a:r>
              <a:rPr lang="en-GB" sz="1900" dirty="0" err="1">
                <a:solidFill>
                  <a:schemeClr val="bg1"/>
                </a:solidFill>
              </a:rPr>
              <a:t>shechitah</a:t>
            </a:r>
            <a:r>
              <a:rPr lang="en-GB" sz="1900" dirty="0">
                <a:solidFill>
                  <a:schemeClr val="bg1"/>
                </a:solidFill>
              </a:rPr>
              <a:t> is that it ensures draining of the blood which is needed to make the meat Kosher.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3265" y="6519684"/>
            <a:ext cx="2915816" cy="33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1.To identify ‘Kosher’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47864" y="2348880"/>
            <a:ext cx="244827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Why do Jews eat only Kosher food?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8323" y="71621"/>
            <a:ext cx="1944216" cy="15841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Think back to the work we did on the covenant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6216" y="4653136"/>
            <a:ext cx="2520280" cy="2016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Think about the animals that are not allowed, why might this be?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4437112"/>
            <a:ext cx="3384376" cy="22322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Think about when these rules were made, why might they decide that certain things might be OK to eat and others not?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71620"/>
            <a:ext cx="2736304" cy="19172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Think about where these rules come from. Why would Jews listen to these?</a:t>
            </a:r>
          </a:p>
        </p:txBody>
      </p:sp>
    </p:spTree>
    <p:extLst>
      <p:ext uri="{BB962C8B-B14F-4D97-AF65-F5344CB8AC3E}">
        <p14:creationId xmlns:p14="http://schemas.microsoft.com/office/powerpoint/2010/main" val="14563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8280920" cy="1152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78488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Create a meal for Jewish people considering all things we now know about Kosher Food.</a:t>
            </a:r>
          </a:p>
          <a:p>
            <a:endParaRPr lang="en-GB" sz="4000" dirty="0"/>
          </a:p>
          <a:p>
            <a:pPr marL="514350" indent="-514350">
              <a:buAutoNum type="arabicPeriod"/>
            </a:pPr>
            <a:r>
              <a:rPr lang="en-GB" sz="3200" dirty="0"/>
              <a:t>In each section of your plate you must draw and label your choice </a:t>
            </a:r>
          </a:p>
          <a:p>
            <a:pPr marL="514350" indent="-514350">
              <a:buAutoNum type="arabicPeriod"/>
            </a:pPr>
            <a:r>
              <a:rPr lang="en-GB" sz="3200" dirty="0"/>
              <a:t>Explain why you have </a:t>
            </a:r>
          </a:p>
          <a:p>
            <a:r>
              <a:rPr lang="en-GB" sz="3200" dirty="0"/>
              <a:t>chosen that food.  </a:t>
            </a:r>
          </a:p>
          <a:p>
            <a:r>
              <a:rPr lang="en-GB" sz="3200" dirty="0"/>
              <a:t>The food I have chosen</a:t>
            </a:r>
          </a:p>
          <a:p>
            <a:r>
              <a:rPr lang="en-GB" sz="3200" dirty="0"/>
              <a:t>Is… this is because… </a:t>
            </a:r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3075" name="Picture 3" descr="C:\Users\hazngi\AppData\Local\Microsoft\Windows\Temporary Internet Files\Content.IE5\L6L7B4VD\MC9000898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0885"/>
            <a:ext cx="3930964" cy="36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1040" y="6309320"/>
            <a:ext cx="263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1.To identify ‘Kosher’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0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665</Words>
  <Application>Microsoft Office PowerPoint</Application>
  <PresentationFormat>On-screen Show (4:3)</PresentationFormat>
  <Paragraphs>111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Eras Demi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these?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Gilmartin</dc:creator>
  <cp:lastModifiedBy>Daniel Reeves</cp:lastModifiedBy>
  <cp:revision>38</cp:revision>
  <dcterms:created xsi:type="dcterms:W3CDTF">2013-09-24T12:23:38Z</dcterms:created>
  <dcterms:modified xsi:type="dcterms:W3CDTF">2018-03-19T15:42:17Z</dcterms:modified>
</cp:coreProperties>
</file>