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08" r:id="rId4"/>
  </p:sldMasterIdLst>
  <p:notesMasterIdLst>
    <p:notesMasterId r:id="rId24"/>
  </p:notesMasterIdLst>
  <p:handoutMasterIdLst>
    <p:handoutMasterId r:id="rId25"/>
  </p:handoutMasterIdLst>
  <p:sldIdLst>
    <p:sldId id="274" r:id="rId5"/>
    <p:sldId id="257" r:id="rId6"/>
    <p:sldId id="258" r:id="rId7"/>
    <p:sldId id="273" r:id="rId8"/>
    <p:sldId id="269" r:id="rId9"/>
    <p:sldId id="301" r:id="rId10"/>
    <p:sldId id="302" r:id="rId11"/>
    <p:sldId id="305" r:id="rId12"/>
    <p:sldId id="310" r:id="rId13"/>
    <p:sldId id="278" r:id="rId14"/>
    <p:sldId id="303" r:id="rId15"/>
    <p:sldId id="280" r:id="rId16"/>
    <p:sldId id="265" r:id="rId17"/>
    <p:sldId id="266" r:id="rId18"/>
    <p:sldId id="275" r:id="rId19"/>
    <p:sldId id="306" r:id="rId20"/>
    <p:sldId id="308" r:id="rId21"/>
    <p:sldId id="260" r:id="rId22"/>
    <p:sldId id="261" r:id="rId23"/>
  </p:sldIdLst>
  <p:sldSz cx="9144000" cy="6858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80220" autoAdjust="0"/>
  </p:normalViewPr>
  <p:slideViewPr>
    <p:cSldViewPr>
      <p:cViewPr varScale="1">
        <p:scale>
          <a:sx n="58" d="100"/>
          <a:sy n="58" d="100"/>
        </p:scale>
        <p:origin x="-17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638"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6513" y="0"/>
            <a:ext cx="2941637" cy="496888"/>
          </a:xfrm>
          <a:prstGeom prst="rect">
            <a:avLst/>
          </a:prstGeom>
        </p:spPr>
        <p:txBody>
          <a:bodyPr vert="horz" lIns="91440" tIns="45720" rIns="91440" bIns="45720" rtlCol="0"/>
          <a:lstStyle>
            <a:lvl1pPr algn="r">
              <a:defRPr sz="1200"/>
            </a:lvl1pPr>
          </a:lstStyle>
          <a:p>
            <a:fld id="{BFC280C8-33AE-4309-B420-AE382CD387C9}" type="datetimeFigureOut">
              <a:rPr lang="en-GB" smtClean="0"/>
              <a:t>21/01/2016</a:t>
            </a:fld>
            <a:endParaRPr lang="en-GB"/>
          </a:p>
        </p:txBody>
      </p:sp>
      <p:sp>
        <p:nvSpPr>
          <p:cNvPr id="4" name="Footer Placeholder 3"/>
          <p:cNvSpPr>
            <a:spLocks noGrp="1"/>
          </p:cNvSpPr>
          <p:nvPr>
            <p:ph type="ftr" sz="quarter" idx="2"/>
          </p:nvPr>
        </p:nvSpPr>
        <p:spPr>
          <a:xfrm>
            <a:off x="0" y="9431338"/>
            <a:ext cx="2941638"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6513" y="9431338"/>
            <a:ext cx="2941637" cy="496887"/>
          </a:xfrm>
          <a:prstGeom prst="rect">
            <a:avLst/>
          </a:prstGeom>
        </p:spPr>
        <p:txBody>
          <a:bodyPr vert="horz" lIns="91440" tIns="45720" rIns="91440" bIns="45720" rtlCol="0" anchor="b"/>
          <a:lstStyle>
            <a:lvl1pPr algn="r">
              <a:defRPr sz="1200"/>
            </a:lvl1pPr>
          </a:lstStyle>
          <a:p>
            <a:fld id="{87B94982-D70C-469B-B1C1-18686840ADEB}" type="slidenum">
              <a:rPr lang="en-GB" smtClean="0"/>
              <a:t>‹#›</a:t>
            </a:fld>
            <a:endParaRPr lang="en-GB"/>
          </a:p>
        </p:txBody>
      </p:sp>
    </p:spTree>
    <p:extLst>
      <p:ext uri="{BB962C8B-B14F-4D97-AF65-F5344CB8AC3E}">
        <p14:creationId xmlns:p14="http://schemas.microsoft.com/office/powerpoint/2010/main" val="3998419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0125403B-9586-4D5C-BFE7-FFCCFE3E7B87}" type="datetimeFigureOut">
              <a:rPr lang="en-GB" smtClean="0"/>
              <a:t>21/01/2016</a:t>
            </a:fld>
            <a:endParaRPr lang="en-GB"/>
          </a:p>
        </p:txBody>
      </p:sp>
      <p:sp>
        <p:nvSpPr>
          <p:cNvPr id="4" name="Slide Image Placeholder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AC31E200-3556-4091-8084-3EA658ECA29B}" type="slidenum">
              <a:rPr lang="en-GB" smtClean="0"/>
              <a:t>‹#›</a:t>
            </a:fld>
            <a:endParaRPr lang="en-GB"/>
          </a:p>
        </p:txBody>
      </p:sp>
    </p:spTree>
    <p:extLst>
      <p:ext uri="{BB962C8B-B14F-4D97-AF65-F5344CB8AC3E}">
        <p14:creationId xmlns:p14="http://schemas.microsoft.com/office/powerpoint/2010/main" val="80357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Jesus</a:t>
            </a:r>
            <a:r>
              <a:rPr lang="en-GB" baseline="0" dirty="0" smtClean="0"/>
              <a:t> actions in cleansing the Temple are at odds with many people’s idea of what Jesus was like, i.e. meek and mild. You could use this slide to introduce the idea that Jesus was (amongst many other things) a brave revolutionary.</a:t>
            </a:r>
            <a:endParaRPr lang="en-GB" dirty="0"/>
          </a:p>
        </p:txBody>
      </p:sp>
      <p:sp>
        <p:nvSpPr>
          <p:cNvPr id="4" name="Slide Number Placeholder 3"/>
          <p:cNvSpPr>
            <a:spLocks noGrp="1"/>
          </p:cNvSpPr>
          <p:nvPr>
            <p:ph type="sldNum" sz="quarter" idx="10"/>
          </p:nvPr>
        </p:nvSpPr>
        <p:spPr/>
        <p:txBody>
          <a:bodyPr/>
          <a:lstStyle/>
          <a:p>
            <a:fld id="{AC31E200-3556-4091-8084-3EA658ECA29B}" type="slidenum">
              <a:rPr lang="en-GB" smtClean="0"/>
              <a:t>1</a:t>
            </a:fld>
            <a:endParaRPr lang="en-GB"/>
          </a:p>
        </p:txBody>
      </p:sp>
    </p:spTree>
    <p:extLst>
      <p:ext uri="{BB962C8B-B14F-4D97-AF65-F5344CB8AC3E}">
        <p14:creationId xmlns:p14="http://schemas.microsoft.com/office/powerpoint/2010/main" val="721047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Worksheet for printing.</a:t>
            </a:r>
            <a:endParaRPr lang="en-GB" dirty="0"/>
          </a:p>
        </p:txBody>
      </p:sp>
      <p:sp>
        <p:nvSpPr>
          <p:cNvPr id="4" name="Slide Number Placeholder 3"/>
          <p:cNvSpPr>
            <a:spLocks noGrp="1"/>
          </p:cNvSpPr>
          <p:nvPr>
            <p:ph type="sldNum" sz="quarter" idx="10"/>
          </p:nvPr>
        </p:nvSpPr>
        <p:spPr/>
        <p:txBody>
          <a:bodyPr/>
          <a:lstStyle/>
          <a:p>
            <a:fld id="{AC31E200-3556-4091-8084-3EA658ECA29B}"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157679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copy</a:t>
            </a:r>
            <a:endParaRPr lang="en-GB" dirty="0"/>
          </a:p>
        </p:txBody>
      </p:sp>
      <p:sp>
        <p:nvSpPr>
          <p:cNvPr id="4" name="Slide Number Placeholder 3"/>
          <p:cNvSpPr>
            <a:spLocks noGrp="1"/>
          </p:cNvSpPr>
          <p:nvPr>
            <p:ph type="sldNum" sz="quarter" idx="10"/>
          </p:nvPr>
        </p:nvSpPr>
        <p:spPr/>
        <p:txBody>
          <a:bodyPr/>
          <a:lstStyle/>
          <a:p>
            <a:fld id="{AC31E200-3556-4091-8084-3EA658ECA29B}"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157679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a:t>
            </a:r>
            <a:r>
              <a:rPr lang="en-GB" baseline="0" dirty="0" smtClean="0"/>
              <a:t> students to stand on whichever side of the room they now think has the most accurate picture of Jesus and ask students to explain their choice.</a:t>
            </a:r>
          </a:p>
          <a:p>
            <a:endParaRPr lang="en-GB" baseline="0" dirty="0" smtClean="0"/>
          </a:p>
          <a:p>
            <a:r>
              <a:rPr lang="en-GB" baseline="0" dirty="0" smtClean="0"/>
              <a:t>OR</a:t>
            </a:r>
            <a:br>
              <a:rPr lang="en-GB" baseline="0" dirty="0" smtClean="0"/>
            </a:br>
            <a:endParaRPr lang="en-GB" baseline="0" dirty="0" smtClean="0"/>
          </a:p>
          <a:p>
            <a:r>
              <a:rPr lang="en-GB" baseline="0" dirty="0" smtClean="0"/>
              <a:t>Students pick which picture they think is more accurate and write their reason on a post it note and stick it on the picture</a:t>
            </a:r>
            <a:endParaRPr lang="en-GB" dirty="0"/>
          </a:p>
        </p:txBody>
      </p:sp>
      <p:sp>
        <p:nvSpPr>
          <p:cNvPr id="4" name="Slide Number Placeholder 3"/>
          <p:cNvSpPr>
            <a:spLocks noGrp="1"/>
          </p:cNvSpPr>
          <p:nvPr>
            <p:ph type="sldNum" sz="quarter" idx="10"/>
          </p:nvPr>
        </p:nvSpPr>
        <p:spPr/>
        <p:txBody>
          <a:bodyPr/>
          <a:lstStyle/>
          <a:p>
            <a:fld id="{AC31E200-3556-4091-8084-3EA658ECA29B}" type="slidenum">
              <a:rPr lang="en-GB" smtClean="0"/>
              <a:t>15</a:t>
            </a:fld>
            <a:endParaRPr lang="en-GB"/>
          </a:p>
        </p:txBody>
      </p:sp>
    </p:spTree>
    <p:extLst>
      <p:ext uri="{BB962C8B-B14F-4D97-AF65-F5344CB8AC3E}">
        <p14:creationId xmlns:p14="http://schemas.microsoft.com/office/powerpoint/2010/main" val="10448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will use these next week when we look at Jesus casting out an </a:t>
            </a:r>
            <a:r>
              <a:rPr lang="en-GB" baseline="0" smtClean="0"/>
              <a:t>evil spirit</a:t>
            </a:r>
            <a:endParaRPr lang="en-GB" dirty="0"/>
          </a:p>
        </p:txBody>
      </p:sp>
      <p:sp>
        <p:nvSpPr>
          <p:cNvPr id="4" name="Slide Number Placeholder 3"/>
          <p:cNvSpPr>
            <a:spLocks noGrp="1"/>
          </p:cNvSpPr>
          <p:nvPr>
            <p:ph type="sldNum" sz="quarter" idx="10"/>
          </p:nvPr>
        </p:nvSpPr>
        <p:spPr/>
        <p:txBody>
          <a:bodyPr/>
          <a:lstStyle/>
          <a:p>
            <a:fld id="{AC31E200-3556-4091-8084-3EA658ECA29B}" type="slidenum">
              <a:rPr lang="en-GB" smtClean="0"/>
              <a:t>16</a:t>
            </a:fld>
            <a:endParaRPr lang="en-GB"/>
          </a:p>
        </p:txBody>
      </p:sp>
    </p:spTree>
    <p:extLst>
      <p:ext uri="{BB962C8B-B14F-4D97-AF65-F5344CB8AC3E}">
        <p14:creationId xmlns:p14="http://schemas.microsoft.com/office/powerpoint/2010/main" val="1456286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notes</a:t>
            </a:r>
            <a:endParaRPr lang="en-GB" dirty="0"/>
          </a:p>
        </p:txBody>
      </p:sp>
      <p:sp>
        <p:nvSpPr>
          <p:cNvPr id="4" name="Slide Number Placeholder 3"/>
          <p:cNvSpPr>
            <a:spLocks noGrp="1"/>
          </p:cNvSpPr>
          <p:nvPr>
            <p:ph type="sldNum" sz="quarter" idx="10"/>
          </p:nvPr>
        </p:nvSpPr>
        <p:spPr/>
        <p:txBody>
          <a:bodyPr/>
          <a:lstStyle/>
          <a:p>
            <a:fld id="{AC31E200-3556-4091-8084-3EA658ECA29B}" type="slidenum">
              <a:rPr lang="en-GB" smtClean="0"/>
              <a:t>18</a:t>
            </a:fld>
            <a:endParaRPr lang="en-GB"/>
          </a:p>
        </p:txBody>
      </p:sp>
    </p:spTree>
    <p:extLst>
      <p:ext uri="{BB962C8B-B14F-4D97-AF65-F5344CB8AC3E}">
        <p14:creationId xmlns:p14="http://schemas.microsoft.com/office/powerpoint/2010/main" val="3081593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notes.</a:t>
            </a:r>
            <a:endParaRPr lang="en-GB" dirty="0"/>
          </a:p>
        </p:txBody>
      </p:sp>
      <p:sp>
        <p:nvSpPr>
          <p:cNvPr id="4" name="Slide Number Placeholder 3"/>
          <p:cNvSpPr>
            <a:spLocks noGrp="1"/>
          </p:cNvSpPr>
          <p:nvPr>
            <p:ph type="sldNum" sz="quarter" idx="10"/>
          </p:nvPr>
        </p:nvSpPr>
        <p:spPr/>
        <p:txBody>
          <a:bodyPr/>
          <a:lstStyle/>
          <a:p>
            <a:fld id="{AC31E200-3556-4091-8084-3EA658ECA29B}" type="slidenum">
              <a:rPr lang="en-GB" smtClean="0"/>
              <a:t>19</a:t>
            </a:fld>
            <a:endParaRPr lang="en-GB"/>
          </a:p>
        </p:txBody>
      </p:sp>
    </p:spTree>
    <p:extLst>
      <p:ext uri="{BB962C8B-B14F-4D97-AF65-F5344CB8AC3E}">
        <p14:creationId xmlns:p14="http://schemas.microsoft.com/office/powerpoint/2010/main" val="299875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F6D970-1A0F-4A0E-AB93-E233F8FE240F}"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2523091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a:t>
            </a:r>
            <a:r>
              <a:rPr lang="en-GB" baseline="0" dirty="0" smtClean="0"/>
              <a:t> the Western Wall is the last remaining part of this Temple and the fact that Jews still to this day treat it with such respect shows how important it was.</a:t>
            </a:r>
            <a:endParaRPr lang="en-GB" dirty="0"/>
          </a:p>
        </p:txBody>
      </p:sp>
      <p:sp>
        <p:nvSpPr>
          <p:cNvPr id="4" name="Slide Number Placeholder 3"/>
          <p:cNvSpPr>
            <a:spLocks noGrp="1"/>
          </p:cNvSpPr>
          <p:nvPr>
            <p:ph type="sldNum" sz="quarter" idx="10"/>
          </p:nvPr>
        </p:nvSpPr>
        <p:spPr/>
        <p:txBody>
          <a:bodyPr/>
          <a:lstStyle/>
          <a:p>
            <a:fld id="{AC31E200-3556-4091-8084-3EA658ECA29B}" type="slidenum">
              <a:rPr lang="en-GB" smtClean="0"/>
              <a:t>3</a:t>
            </a:fld>
            <a:endParaRPr lang="en-GB"/>
          </a:p>
        </p:txBody>
      </p:sp>
    </p:spTree>
    <p:extLst>
      <p:ext uri="{BB962C8B-B14F-4D97-AF65-F5344CB8AC3E}">
        <p14:creationId xmlns:p14="http://schemas.microsoft.com/office/powerpoint/2010/main" val="3189956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37:24</a:t>
            </a:r>
            <a:r>
              <a:rPr lang="en-GB" baseline="0" dirty="0" smtClean="0"/>
              <a:t> to 40:12</a:t>
            </a:r>
            <a:endParaRPr lang="en-GB" dirty="0"/>
          </a:p>
        </p:txBody>
      </p:sp>
      <p:sp>
        <p:nvSpPr>
          <p:cNvPr id="4" name="Slide Number Placeholder 3"/>
          <p:cNvSpPr>
            <a:spLocks noGrp="1"/>
          </p:cNvSpPr>
          <p:nvPr>
            <p:ph type="sldNum" sz="quarter" idx="10"/>
          </p:nvPr>
        </p:nvSpPr>
        <p:spPr/>
        <p:txBody>
          <a:bodyPr/>
          <a:lstStyle/>
          <a:p>
            <a:fld id="{AC31E200-3556-4091-8084-3EA658ECA29B}" type="slidenum">
              <a:rPr lang="en-GB" smtClean="0"/>
              <a:t>4</a:t>
            </a:fld>
            <a:endParaRPr lang="en-GB"/>
          </a:p>
        </p:txBody>
      </p:sp>
    </p:spTree>
    <p:extLst>
      <p:ext uri="{BB962C8B-B14F-4D97-AF65-F5344CB8AC3E}">
        <p14:creationId xmlns:p14="http://schemas.microsoft.com/office/powerpoint/2010/main" val="507138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they have watched the Jesus Christ Superstar clip, ask if they can complete the quotes</a:t>
            </a:r>
            <a:endParaRPr lang="en-GB" dirty="0"/>
          </a:p>
        </p:txBody>
      </p:sp>
      <p:sp>
        <p:nvSpPr>
          <p:cNvPr id="4" name="Slide Number Placeholder 3"/>
          <p:cNvSpPr>
            <a:spLocks noGrp="1"/>
          </p:cNvSpPr>
          <p:nvPr>
            <p:ph type="sldNum" sz="quarter" idx="10"/>
          </p:nvPr>
        </p:nvSpPr>
        <p:spPr/>
        <p:txBody>
          <a:bodyPr/>
          <a:lstStyle/>
          <a:p>
            <a:fld id="{AC31E200-3556-4091-8084-3EA658ECA29B}"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041739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31E200-3556-4091-8084-3EA658ECA29B}"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041739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to summarise</a:t>
            </a:r>
            <a:r>
              <a:rPr lang="en-GB" baseline="0" dirty="0" smtClean="0"/>
              <a:t> this in 3 bullet points in their book</a:t>
            </a:r>
            <a:endParaRPr lang="en-GB" dirty="0"/>
          </a:p>
        </p:txBody>
      </p:sp>
      <p:sp>
        <p:nvSpPr>
          <p:cNvPr id="4" name="Slide Number Placeholder 3"/>
          <p:cNvSpPr>
            <a:spLocks noGrp="1"/>
          </p:cNvSpPr>
          <p:nvPr>
            <p:ph type="sldNum" sz="quarter" idx="10"/>
          </p:nvPr>
        </p:nvSpPr>
        <p:spPr/>
        <p:txBody>
          <a:bodyPr/>
          <a:lstStyle/>
          <a:p>
            <a:fld id="{AC31E200-3556-4091-8084-3EA658ECA29B}"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041739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F6D970-1A0F-4A0E-AB93-E233F8FE240F}"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3029234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the following sheet</a:t>
            </a:r>
            <a:r>
              <a:rPr lang="en-GB" baseline="0" dirty="0" smtClean="0"/>
              <a:t> as the answers to help you aid the students through your questioning. Keep making sure they link back to the question.</a:t>
            </a:r>
            <a:endParaRPr lang="en-GB" dirty="0"/>
          </a:p>
        </p:txBody>
      </p:sp>
      <p:sp>
        <p:nvSpPr>
          <p:cNvPr id="4" name="Slide Number Placeholder 3"/>
          <p:cNvSpPr>
            <a:spLocks noGrp="1"/>
          </p:cNvSpPr>
          <p:nvPr>
            <p:ph type="sldNum" sz="quarter" idx="10"/>
          </p:nvPr>
        </p:nvSpPr>
        <p:spPr/>
        <p:txBody>
          <a:bodyPr/>
          <a:lstStyle/>
          <a:p>
            <a:fld id="{AC31E200-3556-4091-8084-3EA658ECA29B}"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5767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4238A7-22A3-43E1-A769-E1E4D5C0E118}" type="datetimeFigureOut">
              <a:rPr lang="en-GB" smtClean="0"/>
              <a:t>21/01/2016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B5FA66-ECBC-47D6-8ACA-D9516DFB8826}" type="slidenum">
              <a:rPr lang="en-GB" smtClean="0"/>
              <a:t>‹#›</a:t>
            </a:fld>
            <a:endParaRPr lang="en-GB"/>
          </a:p>
        </p:txBody>
      </p:sp>
    </p:spTree>
    <p:extLst>
      <p:ext uri="{BB962C8B-B14F-4D97-AF65-F5344CB8AC3E}">
        <p14:creationId xmlns:p14="http://schemas.microsoft.com/office/powerpoint/2010/main" val="35106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238A7-22A3-43E1-A769-E1E4D5C0E118}" type="datetimeFigureOut">
              <a:rPr lang="en-GB" smtClean="0"/>
              <a:t>21/01/2016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B5FA66-ECBC-47D6-8ACA-D9516DFB8826}" type="slidenum">
              <a:rPr lang="en-GB" smtClean="0"/>
              <a:t>‹#›</a:t>
            </a:fld>
            <a:endParaRPr lang="en-GB"/>
          </a:p>
        </p:txBody>
      </p:sp>
    </p:spTree>
    <p:extLst>
      <p:ext uri="{BB962C8B-B14F-4D97-AF65-F5344CB8AC3E}">
        <p14:creationId xmlns:p14="http://schemas.microsoft.com/office/powerpoint/2010/main" val="253357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238A7-22A3-43E1-A769-E1E4D5C0E118}" type="datetimeFigureOut">
              <a:rPr lang="en-GB" smtClean="0"/>
              <a:t>21/01/2016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B5FA66-ECBC-47D6-8ACA-D9516DFB8826}" type="slidenum">
              <a:rPr lang="en-GB" smtClean="0"/>
              <a:t>‹#›</a:t>
            </a:fld>
            <a:endParaRPr lang="en-GB"/>
          </a:p>
        </p:txBody>
      </p:sp>
    </p:spTree>
    <p:extLst>
      <p:ext uri="{BB962C8B-B14F-4D97-AF65-F5344CB8AC3E}">
        <p14:creationId xmlns:p14="http://schemas.microsoft.com/office/powerpoint/2010/main" val="747135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4238A7-22A3-43E1-A769-E1E4D5C0E118}" type="datetimeFigureOut">
              <a:rPr lang="en-GB" smtClean="0">
                <a:solidFill>
                  <a:prstClr val="black">
                    <a:tint val="75000"/>
                  </a:prstClr>
                </a:solidFill>
              </a:rPr>
              <a:pPr/>
              <a:t>21/01/2016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B5FA66-ECBC-47D6-8ACA-D9516DFB8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9244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238A7-22A3-43E1-A769-E1E4D5C0E118}" type="datetimeFigureOut">
              <a:rPr lang="en-GB" smtClean="0">
                <a:solidFill>
                  <a:prstClr val="black">
                    <a:tint val="75000"/>
                  </a:prstClr>
                </a:solidFill>
              </a:rPr>
              <a:pPr/>
              <a:t>21/01/2016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B5FA66-ECBC-47D6-8ACA-D9516DFB8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6411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4238A7-22A3-43E1-A769-E1E4D5C0E118}" type="datetimeFigureOut">
              <a:rPr lang="en-GB" smtClean="0">
                <a:solidFill>
                  <a:prstClr val="black">
                    <a:tint val="75000"/>
                  </a:prstClr>
                </a:solidFill>
              </a:rPr>
              <a:pPr/>
              <a:t>21/01/2016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B5FA66-ECBC-47D6-8ACA-D9516DFB8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5359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4238A7-22A3-43E1-A769-E1E4D5C0E118}" type="datetimeFigureOut">
              <a:rPr lang="en-GB" smtClean="0">
                <a:solidFill>
                  <a:prstClr val="black">
                    <a:tint val="75000"/>
                  </a:prstClr>
                </a:solidFill>
              </a:rPr>
              <a:pPr/>
              <a:t>21/01/2016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B5FA66-ECBC-47D6-8ACA-D9516DFB8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0722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4238A7-22A3-43E1-A769-E1E4D5C0E118}" type="datetimeFigureOut">
              <a:rPr lang="en-GB" smtClean="0">
                <a:solidFill>
                  <a:prstClr val="black">
                    <a:tint val="75000"/>
                  </a:prstClr>
                </a:solidFill>
              </a:rPr>
              <a:pPr/>
              <a:t>21/01/2016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8B5FA66-ECBC-47D6-8ACA-D9516DFB8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4041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4238A7-22A3-43E1-A769-E1E4D5C0E118}" type="datetimeFigureOut">
              <a:rPr lang="en-GB" smtClean="0">
                <a:solidFill>
                  <a:prstClr val="black">
                    <a:tint val="75000"/>
                  </a:prstClr>
                </a:solidFill>
              </a:rPr>
              <a:pPr/>
              <a:t>21/01/2016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8B5FA66-ECBC-47D6-8ACA-D9516DFB8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3980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238A7-22A3-43E1-A769-E1E4D5C0E118}" type="datetimeFigureOut">
              <a:rPr lang="en-GB" smtClean="0">
                <a:solidFill>
                  <a:prstClr val="black">
                    <a:tint val="75000"/>
                  </a:prstClr>
                </a:solidFill>
              </a:rPr>
              <a:pPr/>
              <a:t>21/01/2016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8B5FA66-ECBC-47D6-8ACA-D9516DFB8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1729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238A7-22A3-43E1-A769-E1E4D5C0E118}" type="datetimeFigureOut">
              <a:rPr lang="en-GB" smtClean="0">
                <a:solidFill>
                  <a:prstClr val="black">
                    <a:tint val="75000"/>
                  </a:prstClr>
                </a:solidFill>
              </a:rPr>
              <a:pPr/>
              <a:t>21/01/2016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B5FA66-ECBC-47D6-8ACA-D9516DFB8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574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238A7-22A3-43E1-A769-E1E4D5C0E118}" type="datetimeFigureOut">
              <a:rPr lang="en-GB" smtClean="0"/>
              <a:t>21/01/2016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B5FA66-ECBC-47D6-8ACA-D9516DFB8826}" type="slidenum">
              <a:rPr lang="en-GB" smtClean="0"/>
              <a:t>‹#›</a:t>
            </a:fld>
            <a:endParaRPr lang="en-GB"/>
          </a:p>
        </p:txBody>
      </p:sp>
    </p:spTree>
    <p:extLst>
      <p:ext uri="{BB962C8B-B14F-4D97-AF65-F5344CB8AC3E}">
        <p14:creationId xmlns:p14="http://schemas.microsoft.com/office/powerpoint/2010/main" val="3241643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238A7-22A3-43E1-A769-E1E4D5C0E118}" type="datetimeFigureOut">
              <a:rPr lang="en-GB" smtClean="0">
                <a:solidFill>
                  <a:prstClr val="black">
                    <a:tint val="75000"/>
                  </a:prstClr>
                </a:solidFill>
              </a:rPr>
              <a:pPr/>
              <a:t>21/01/2016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B5FA66-ECBC-47D6-8ACA-D9516DFB8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7933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238A7-22A3-43E1-A769-E1E4D5C0E118}" type="datetimeFigureOut">
              <a:rPr lang="en-GB" smtClean="0">
                <a:solidFill>
                  <a:prstClr val="black">
                    <a:tint val="75000"/>
                  </a:prstClr>
                </a:solidFill>
              </a:rPr>
              <a:pPr/>
              <a:t>21/01/2016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B5FA66-ECBC-47D6-8ACA-D9516DFB8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3643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238A7-22A3-43E1-A769-E1E4D5C0E118}" type="datetimeFigureOut">
              <a:rPr lang="en-GB" smtClean="0">
                <a:solidFill>
                  <a:prstClr val="black">
                    <a:tint val="75000"/>
                  </a:prstClr>
                </a:solidFill>
              </a:rPr>
              <a:pPr/>
              <a:t>21/01/2016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B5FA66-ECBC-47D6-8ACA-D9516DFB8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5408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F3CFE38-087B-4678-831E-473D9F23D2A8}" type="datetimeFigureOut">
              <a:rPr lang="en-GB"/>
              <a:pPr>
                <a:defRPr/>
              </a:pPr>
              <a:t>21/01/2016</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4B9D5F37-AE4C-491F-AFC9-C937A96076AF}" type="slidenum">
              <a:rPr lang="en-GB"/>
              <a:pPr>
                <a:defRPr/>
              </a:pPr>
              <a:t>‹#›</a:t>
            </a:fld>
            <a:endParaRPr lang="en-GB" dirty="0"/>
          </a:p>
        </p:txBody>
      </p:sp>
    </p:spTree>
    <p:extLst>
      <p:ext uri="{BB962C8B-B14F-4D97-AF65-F5344CB8AC3E}">
        <p14:creationId xmlns:p14="http://schemas.microsoft.com/office/powerpoint/2010/main" val="722248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587BC560-CC73-426D-A764-69EF7A5735DB}" type="datetimeFigureOut">
              <a:rPr lang="en-GB"/>
              <a:pPr>
                <a:defRPr/>
              </a:pPr>
              <a:t>21/01/2016</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532EBD2E-B88F-439B-9D55-20C3917B6352}" type="slidenum">
              <a:rPr lang="en-GB"/>
              <a:pPr>
                <a:defRPr/>
              </a:pPr>
              <a:t>‹#›</a:t>
            </a:fld>
            <a:endParaRPr lang="en-GB" dirty="0"/>
          </a:p>
        </p:txBody>
      </p:sp>
    </p:spTree>
    <p:extLst>
      <p:ext uri="{BB962C8B-B14F-4D97-AF65-F5344CB8AC3E}">
        <p14:creationId xmlns:p14="http://schemas.microsoft.com/office/powerpoint/2010/main" val="2883859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0C022708-0F5D-46B8-A455-CD7D41CE3785}" type="datetimeFigureOut">
              <a:rPr lang="en-GB"/>
              <a:pPr>
                <a:defRPr/>
              </a:pPr>
              <a:t>21/01/2016</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D3DECADB-C036-41C0-8E73-B59BF8A848C3}" type="slidenum">
              <a:rPr lang="en-GB"/>
              <a:pPr>
                <a:defRPr/>
              </a:pPr>
              <a:t>‹#›</a:t>
            </a:fld>
            <a:endParaRPr lang="en-GB" dirty="0"/>
          </a:p>
        </p:txBody>
      </p:sp>
    </p:spTree>
    <p:extLst>
      <p:ext uri="{BB962C8B-B14F-4D97-AF65-F5344CB8AC3E}">
        <p14:creationId xmlns:p14="http://schemas.microsoft.com/office/powerpoint/2010/main" val="3146315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9DAFDB4-9944-4E49-8F03-CB620DE682C1}" type="datetimeFigureOut">
              <a:rPr lang="en-GB"/>
              <a:pPr>
                <a:defRPr/>
              </a:pPr>
              <a:t>21/01/2016</a:t>
            </a:fld>
            <a:endParaRPr lang="en-GB"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E31C79F9-6A16-4DEB-AB0F-973676DF997E}" type="slidenum">
              <a:rPr lang="en-GB"/>
              <a:pPr>
                <a:defRPr/>
              </a:pPr>
              <a:t>‹#›</a:t>
            </a:fld>
            <a:endParaRPr lang="en-GB" dirty="0"/>
          </a:p>
        </p:txBody>
      </p:sp>
    </p:spTree>
    <p:extLst>
      <p:ext uri="{BB962C8B-B14F-4D97-AF65-F5344CB8AC3E}">
        <p14:creationId xmlns:p14="http://schemas.microsoft.com/office/powerpoint/2010/main" val="714228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251B3237-2FFE-4B7F-B424-C2C371162FD0}" type="datetimeFigureOut">
              <a:rPr lang="en-GB"/>
              <a:pPr>
                <a:defRPr/>
              </a:pPr>
              <a:t>21/01/2016</a:t>
            </a:fld>
            <a:endParaRPr lang="en-GB"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EEDF50A-66F6-4C7F-A01C-9F11CECA8A6F}" type="slidenum">
              <a:rPr lang="en-GB"/>
              <a:pPr>
                <a:defRPr/>
              </a:pPr>
              <a:t>‹#›</a:t>
            </a:fld>
            <a:endParaRPr lang="en-GB" dirty="0"/>
          </a:p>
        </p:txBody>
      </p:sp>
    </p:spTree>
    <p:extLst>
      <p:ext uri="{BB962C8B-B14F-4D97-AF65-F5344CB8AC3E}">
        <p14:creationId xmlns:p14="http://schemas.microsoft.com/office/powerpoint/2010/main" val="979764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879C6989-CE09-4877-AF25-F2562C9C6A1F}" type="datetimeFigureOut">
              <a:rPr lang="en-GB"/>
              <a:pPr>
                <a:defRPr/>
              </a:pPr>
              <a:t>21/01/2016</a:t>
            </a:fld>
            <a:endParaRPr lang="en-GB"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FDDC453B-C6FE-469C-AE02-0478FCFA6446}" type="slidenum">
              <a:rPr lang="en-GB"/>
              <a:pPr>
                <a:defRPr/>
              </a:pPr>
              <a:t>‹#›</a:t>
            </a:fld>
            <a:endParaRPr lang="en-GB" dirty="0"/>
          </a:p>
        </p:txBody>
      </p:sp>
    </p:spTree>
    <p:extLst>
      <p:ext uri="{BB962C8B-B14F-4D97-AF65-F5344CB8AC3E}">
        <p14:creationId xmlns:p14="http://schemas.microsoft.com/office/powerpoint/2010/main" val="3751983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22B4408-3827-44EE-BCC9-E2B95E38F581}" type="datetimeFigureOut">
              <a:rPr lang="en-GB"/>
              <a:pPr>
                <a:defRPr/>
              </a:pPr>
              <a:t>21/01/2016</a:t>
            </a:fld>
            <a:endParaRPr lang="en-GB"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B0AC4DDC-CE4C-4EC7-B513-23DE94CE0838}" type="slidenum">
              <a:rPr lang="en-GB"/>
              <a:pPr>
                <a:defRPr/>
              </a:pPr>
              <a:t>‹#›</a:t>
            </a:fld>
            <a:endParaRPr lang="en-GB" dirty="0"/>
          </a:p>
        </p:txBody>
      </p:sp>
    </p:spTree>
    <p:extLst>
      <p:ext uri="{BB962C8B-B14F-4D97-AF65-F5344CB8AC3E}">
        <p14:creationId xmlns:p14="http://schemas.microsoft.com/office/powerpoint/2010/main" val="312372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4238A7-22A3-43E1-A769-E1E4D5C0E118}" type="datetimeFigureOut">
              <a:rPr lang="en-GB" smtClean="0"/>
              <a:t>21/01/2016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B5FA66-ECBC-47D6-8ACA-D9516DFB8826}" type="slidenum">
              <a:rPr lang="en-GB" smtClean="0"/>
              <a:t>‹#›</a:t>
            </a:fld>
            <a:endParaRPr lang="en-GB"/>
          </a:p>
        </p:txBody>
      </p:sp>
    </p:spTree>
    <p:extLst>
      <p:ext uri="{BB962C8B-B14F-4D97-AF65-F5344CB8AC3E}">
        <p14:creationId xmlns:p14="http://schemas.microsoft.com/office/powerpoint/2010/main" val="3348640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CD68BF1D-645A-4568-9A0F-5189E81A5543}" type="datetimeFigureOut">
              <a:rPr lang="en-GB"/>
              <a:pPr>
                <a:defRPr/>
              </a:pPr>
              <a:t>21/01/2016</a:t>
            </a:fld>
            <a:endParaRPr lang="en-GB"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69267788-12C7-42BA-A85F-772292032856}" type="slidenum">
              <a:rPr lang="en-GB"/>
              <a:pPr>
                <a:defRPr/>
              </a:pPr>
              <a:t>‹#›</a:t>
            </a:fld>
            <a:endParaRPr lang="en-GB" dirty="0"/>
          </a:p>
        </p:txBody>
      </p:sp>
    </p:spTree>
    <p:extLst>
      <p:ext uri="{BB962C8B-B14F-4D97-AF65-F5344CB8AC3E}">
        <p14:creationId xmlns:p14="http://schemas.microsoft.com/office/powerpoint/2010/main" val="1776310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8CCA7276-B639-4AE6-B849-8A2E79B7E502}" type="datetimeFigureOut">
              <a:rPr lang="en-GB"/>
              <a:pPr>
                <a:defRPr/>
              </a:pPr>
              <a:t>21/01/2016</a:t>
            </a:fld>
            <a:endParaRPr lang="en-GB"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57E850FD-19F0-42C3-AB91-8D1BC281C219}" type="slidenum">
              <a:rPr lang="en-GB"/>
              <a:pPr>
                <a:defRPr/>
              </a:pPr>
              <a:t>‹#›</a:t>
            </a:fld>
            <a:endParaRPr lang="en-GB" dirty="0"/>
          </a:p>
        </p:txBody>
      </p:sp>
    </p:spTree>
    <p:extLst>
      <p:ext uri="{BB962C8B-B14F-4D97-AF65-F5344CB8AC3E}">
        <p14:creationId xmlns:p14="http://schemas.microsoft.com/office/powerpoint/2010/main" val="1154729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6D00D421-911F-4EA0-B2D5-B217E5415DCB}" type="datetimeFigureOut">
              <a:rPr lang="en-GB"/>
              <a:pPr>
                <a:defRPr/>
              </a:pPr>
              <a:t>21/01/2016</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085DEA65-5357-403F-A910-658E84D07F98}" type="slidenum">
              <a:rPr lang="en-GB"/>
              <a:pPr>
                <a:defRPr/>
              </a:pPr>
              <a:t>‹#›</a:t>
            </a:fld>
            <a:endParaRPr lang="en-GB" dirty="0"/>
          </a:p>
        </p:txBody>
      </p:sp>
    </p:spTree>
    <p:extLst>
      <p:ext uri="{BB962C8B-B14F-4D97-AF65-F5344CB8AC3E}">
        <p14:creationId xmlns:p14="http://schemas.microsoft.com/office/powerpoint/2010/main" val="2493171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43EB8ED2-A522-4898-A0E4-2FEE121BAF89}" type="datetimeFigureOut">
              <a:rPr lang="en-GB"/>
              <a:pPr>
                <a:defRPr/>
              </a:pPr>
              <a:t>21/01/2016</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4B9DCAAD-1BEF-4427-8537-3485FD80F8DB}" type="slidenum">
              <a:rPr lang="en-GB"/>
              <a:pPr>
                <a:defRPr/>
              </a:pPr>
              <a:t>‹#›</a:t>
            </a:fld>
            <a:endParaRPr lang="en-GB" dirty="0"/>
          </a:p>
        </p:txBody>
      </p:sp>
    </p:spTree>
    <p:extLst>
      <p:ext uri="{BB962C8B-B14F-4D97-AF65-F5344CB8AC3E}">
        <p14:creationId xmlns:p14="http://schemas.microsoft.com/office/powerpoint/2010/main" val="430693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7F4DCD-12C9-45AC-9528-D5E1591B380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80365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380B64C-8B22-468A-AEE9-ED373DCB2A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29374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0D59AB-85B7-457C-9D17-491F309FDF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99806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5702375-62AB-4914-8C06-E5D323E2B01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23274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6D3C4CD-B0E9-468D-BD60-C9F4EA706B5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72999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A319A6E-8312-414E-9C4B-E11C768DD9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0194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4238A7-22A3-43E1-A769-E1E4D5C0E118}" type="datetimeFigureOut">
              <a:rPr lang="en-GB" smtClean="0"/>
              <a:t>21/01/2016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B5FA66-ECBC-47D6-8ACA-D9516DFB8826}" type="slidenum">
              <a:rPr lang="en-GB" smtClean="0"/>
              <a:t>‹#›</a:t>
            </a:fld>
            <a:endParaRPr lang="en-GB"/>
          </a:p>
        </p:txBody>
      </p:sp>
    </p:spTree>
    <p:extLst>
      <p:ext uri="{BB962C8B-B14F-4D97-AF65-F5344CB8AC3E}">
        <p14:creationId xmlns:p14="http://schemas.microsoft.com/office/powerpoint/2010/main" val="11480860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9F6C9A2-EF1B-4E31-A138-3BB5B6B151D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615619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CFC6647-0F21-48CA-A780-C96ED59E161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15517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BBFC6E-4C58-4EF0-AF54-1BB30CD5982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26495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CFFB03-F1D7-48E0-8BC5-EC102D8DAA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11449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082228-681B-492C-B120-8EEC804B241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76723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4238A7-22A3-43E1-A769-E1E4D5C0E118}" type="datetimeFigureOut">
              <a:rPr lang="en-GB" smtClean="0"/>
              <a:t>21/01/2016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B5FA66-ECBC-47D6-8ACA-D9516DFB8826}" type="slidenum">
              <a:rPr lang="en-GB" smtClean="0"/>
              <a:t>‹#›</a:t>
            </a:fld>
            <a:endParaRPr lang="en-GB"/>
          </a:p>
        </p:txBody>
      </p:sp>
    </p:spTree>
    <p:extLst>
      <p:ext uri="{BB962C8B-B14F-4D97-AF65-F5344CB8AC3E}">
        <p14:creationId xmlns:p14="http://schemas.microsoft.com/office/powerpoint/2010/main" val="17527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4238A7-22A3-43E1-A769-E1E4D5C0E118}" type="datetimeFigureOut">
              <a:rPr lang="en-GB" smtClean="0"/>
              <a:t>21/01/2016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B5FA66-ECBC-47D6-8ACA-D9516DFB8826}" type="slidenum">
              <a:rPr lang="en-GB" smtClean="0"/>
              <a:t>‹#›</a:t>
            </a:fld>
            <a:endParaRPr lang="en-GB"/>
          </a:p>
        </p:txBody>
      </p:sp>
    </p:spTree>
    <p:extLst>
      <p:ext uri="{BB962C8B-B14F-4D97-AF65-F5344CB8AC3E}">
        <p14:creationId xmlns:p14="http://schemas.microsoft.com/office/powerpoint/2010/main" val="2717535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238A7-22A3-43E1-A769-E1E4D5C0E118}" type="datetimeFigureOut">
              <a:rPr lang="en-GB" smtClean="0"/>
              <a:t>21/01/2016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B5FA66-ECBC-47D6-8ACA-D9516DFB8826}" type="slidenum">
              <a:rPr lang="en-GB" smtClean="0"/>
              <a:t>‹#›</a:t>
            </a:fld>
            <a:endParaRPr lang="en-GB"/>
          </a:p>
        </p:txBody>
      </p:sp>
    </p:spTree>
    <p:extLst>
      <p:ext uri="{BB962C8B-B14F-4D97-AF65-F5344CB8AC3E}">
        <p14:creationId xmlns:p14="http://schemas.microsoft.com/office/powerpoint/2010/main" val="2451791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238A7-22A3-43E1-A769-E1E4D5C0E118}" type="datetimeFigureOut">
              <a:rPr lang="en-GB" smtClean="0"/>
              <a:t>21/01/2016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B5FA66-ECBC-47D6-8ACA-D9516DFB8826}" type="slidenum">
              <a:rPr lang="en-GB" smtClean="0"/>
              <a:t>‹#›</a:t>
            </a:fld>
            <a:endParaRPr lang="en-GB"/>
          </a:p>
        </p:txBody>
      </p:sp>
    </p:spTree>
    <p:extLst>
      <p:ext uri="{BB962C8B-B14F-4D97-AF65-F5344CB8AC3E}">
        <p14:creationId xmlns:p14="http://schemas.microsoft.com/office/powerpoint/2010/main" val="19843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238A7-22A3-43E1-A769-E1E4D5C0E118}" type="datetimeFigureOut">
              <a:rPr lang="en-GB" smtClean="0"/>
              <a:t>21/01/2016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B5FA66-ECBC-47D6-8ACA-D9516DFB8826}" type="slidenum">
              <a:rPr lang="en-GB" smtClean="0"/>
              <a:t>‹#›</a:t>
            </a:fld>
            <a:endParaRPr lang="en-GB"/>
          </a:p>
        </p:txBody>
      </p:sp>
    </p:spTree>
    <p:extLst>
      <p:ext uri="{BB962C8B-B14F-4D97-AF65-F5344CB8AC3E}">
        <p14:creationId xmlns:p14="http://schemas.microsoft.com/office/powerpoint/2010/main" val="137541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238A7-22A3-43E1-A769-E1E4D5C0E118}" type="datetimeFigureOut">
              <a:rPr lang="en-GB" smtClean="0"/>
              <a:t>21/01/2016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5FA66-ECBC-47D6-8ACA-D9516DFB8826}" type="slidenum">
              <a:rPr lang="en-GB" smtClean="0"/>
              <a:t>‹#›</a:t>
            </a:fld>
            <a:endParaRPr lang="en-GB"/>
          </a:p>
        </p:txBody>
      </p:sp>
    </p:spTree>
    <p:extLst>
      <p:ext uri="{BB962C8B-B14F-4D97-AF65-F5344CB8AC3E}">
        <p14:creationId xmlns:p14="http://schemas.microsoft.com/office/powerpoint/2010/main" val="162676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238A7-22A3-43E1-A769-E1E4D5C0E118}" type="datetimeFigureOut">
              <a:rPr lang="en-GB" smtClean="0">
                <a:solidFill>
                  <a:prstClr val="black">
                    <a:tint val="75000"/>
                  </a:prstClr>
                </a:solidFill>
              </a:rPr>
              <a:pPr/>
              <a:t>21/01/2016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5FA66-ECBC-47D6-8ACA-D9516DFB88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3509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defRPr>
            </a:lvl1pPr>
          </a:lstStyle>
          <a:p>
            <a:pPr>
              <a:defRPr/>
            </a:pPr>
            <a:fld id="{46BBCE00-4731-443A-8797-5D3DAE9ED162}" type="datetimeFigureOut">
              <a:rPr lang="en-GB"/>
              <a:pPr>
                <a:defRPr/>
              </a:pPr>
              <a:t>21/01/2016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defRPr>
            </a:lvl1pPr>
          </a:lstStyle>
          <a:p>
            <a:pPr>
              <a:defRPr/>
            </a:pPr>
            <a:fld id="{F3DE37A6-44AF-4935-870A-3E3C741B742F}" type="slidenum">
              <a:rPr lang="en-GB"/>
              <a:pPr>
                <a:defRPr/>
              </a:pPr>
              <a:t>‹#›</a:t>
            </a:fld>
            <a:endParaRPr lang="en-GB" dirty="0"/>
          </a:p>
        </p:txBody>
      </p:sp>
    </p:spTree>
    <p:extLst>
      <p:ext uri="{BB962C8B-B14F-4D97-AF65-F5344CB8AC3E}">
        <p14:creationId xmlns:p14="http://schemas.microsoft.com/office/powerpoint/2010/main" val="24700831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GB" dirty="0">
              <a:solidFill>
                <a:prstClr val="black">
                  <a:tint val="75000"/>
                </a:prstClr>
              </a:solidFill>
              <a:latin typeface="Tahoma"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GB" dirty="0">
              <a:solidFill>
                <a:prstClr val="black">
                  <a:tint val="75000"/>
                </a:prstClr>
              </a:solidFill>
              <a:latin typeface="Tahoma"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F18809D7-1E84-4856-918C-020937948434}" type="slidenum">
              <a:rPr lang="en-GB" smtClean="0">
                <a:solidFill>
                  <a:prstClr val="black">
                    <a:tint val="75000"/>
                  </a:prstClr>
                </a:solidFill>
                <a:latin typeface="Tahoma" pitchFamily="34" charset="0"/>
              </a:rPr>
              <a:pPr fontAlgn="base">
                <a:spcBef>
                  <a:spcPct val="0"/>
                </a:spcBef>
                <a:spcAft>
                  <a:spcPct val="0"/>
                </a:spcAft>
              </a:pPr>
              <a:t>‹#›</a:t>
            </a:fld>
            <a:endParaRPr lang="en-GB" dirty="0">
              <a:solidFill>
                <a:prstClr val="black">
                  <a:tint val="75000"/>
                </a:prstClr>
              </a:solidFill>
              <a:latin typeface="Tahoma" pitchFamily="34" charset="0"/>
            </a:endParaRPr>
          </a:p>
        </p:txBody>
      </p:sp>
    </p:spTree>
    <p:extLst>
      <p:ext uri="{BB962C8B-B14F-4D97-AF65-F5344CB8AC3E}">
        <p14:creationId xmlns:p14="http://schemas.microsoft.com/office/powerpoint/2010/main" val="33784761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0FJ1LP4HysQ"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hyperlink" Target="https://www.youtube.com/watch?v=QG1JWJFGfO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0543" cy="6857999"/>
          </a:xfrm>
          <a:prstGeom prst="rect">
            <a:avLst/>
          </a:prstGeo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4553282" cy="6857999"/>
          </a:xfrm>
          <a:prstGeom prst="rect">
            <a:avLst/>
          </a:prstGeom>
          <a:ln>
            <a:solidFill>
              <a:schemeClr val="tx1"/>
            </a:solidFill>
          </a:ln>
        </p:spPr>
      </p:pic>
      <p:sp>
        <p:nvSpPr>
          <p:cNvPr id="6" name="Left-Right Arrow 5"/>
          <p:cNvSpPr/>
          <p:nvPr/>
        </p:nvSpPr>
        <p:spPr>
          <a:xfrm>
            <a:off x="2141984" y="3933056"/>
            <a:ext cx="4878288" cy="2448272"/>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2771800" y="4604935"/>
            <a:ext cx="3816424" cy="1200329"/>
          </a:xfrm>
          <a:prstGeom prst="rect">
            <a:avLst/>
          </a:prstGeom>
          <a:noFill/>
        </p:spPr>
        <p:txBody>
          <a:bodyPr wrap="square" rtlCol="0">
            <a:spAutoFit/>
          </a:bodyPr>
          <a:lstStyle/>
          <a:p>
            <a:pPr algn="ctr"/>
            <a:r>
              <a:rPr lang="en-GB" sz="2400" b="1" dirty="0" smtClean="0"/>
              <a:t>Which of these images do you think is a more accurate image of Jesus?</a:t>
            </a:r>
            <a:endParaRPr lang="en-GB" sz="2400" b="1" dirty="0"/>
          </a:p>
        </p:txBody>
      </p:sp>
      <p:sp>
        <p:nvSpPr>
          <p:cNvPr id="8" name="TextBox 7"/>
          <p:cNvSpPr txBox="1"/>
          <p:nvPr/>
        </p:nvSpPr>
        <p:spPr>
          <a:xfrm>
            <a:off x="38948" y="35332"/>
            <a:ext cx="428596" cy="369332"/>
          </a:xfrm>
          <a:prstGeom prst="rect">
            <a:avLst/>
          </a:prstGeom>
          <a:solidFill>
            <a:srgbClr val="FFFF00"/>
          </a:solidFill>
          <a:ln>
            <a:solidFill>
              <a:sysClr val="windowText" lastClr="000000"/>
            </a:solidFill>
          </a:ln>
        </p:spPr>
        <p:txBody>
          <a:bodyPr wrap="square" rtlCol="0">
            <a:spAutoFit/>
          </a:bodyPr>
          <a:lstStyle/>
          <a:p>
            <a:pPr algn="ctr" defTabSz="457200">
              <a:defRPr/>
            </a:pPr>
            <a:r>
              <a:rPr lang="en-GB" kern="0" dirty="0">
                <a:solidFill>
                  <a:prstClr val="black"/>
                </a:solidFill>
              </a:rPr>
              <a:t>1</a:t>
            </a:r>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676456" y="-27384"/>
            <a:ext cx="4397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151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301859"/>
            <a:ext cx="2160240" cy="830997"/>
          </a:xfrm>
          <a:prstGeom prst="rect">
            <a:avLst/>
          </a:prstGeom>
          <a:noFill/>
          <a:ln>
            <a:solidFill>
              <a:schemeClr val="tx1"/>
            </a:solidFill>
          </a:ln>
        </p:spPr>
        <p:txBody>
          <a:bodyPr wrap="square" rtlCol="0">
            <a:spAutoFit/>
          </a:bodyPr>
          <a:lstStyle/>
          <a:p>
            <a:r>
              <a:rPr lang="en-GB" sz="1600" dirty="0" smtClean="0">
                <a:solidFill>
                  <a:prstClr val="black"/>
                </a:solidFill>
                <a:latin typeface="Calibri" pitchFamily="34" charset="0"/>
                <a:cs typeface="Calibri" pitchFamily="34" charset="0"/>
              </a:rPr>
              <a:t>Jesus said the Temple had become a ‘den of thieves’. </a:t>
            </a:r>
            <a:endParaRPr lang="en-GB" sz="1600" dirty="0">
              <a:solidFill>
                <a:prstClr val="black"/>
              </a:solidFill>
              <a:latin typeface="Calibri" pitchFamily="34" charset="0"/>
              <a:cs typeface="Calibri" pitchFamily="34" charset="0"/>
            </a:endParaRPr>
          </a:p>
        </p:txBody>
      </p:sp>
      <p:sp>
        <p:nvSpPr>
          <p:cNvPr id="8" name="TextBox 7"/>
          <p:cNvSpPr txBox="1"/>
          <p:nvPr/>
        </p:nvSpPr>
        <p:spPr>
          <a:xfrm>
            <a:off x="6804248" y="1052736"/>
            <a:ext cx="2232248" cy="1323439"/>
          </a:xfrm>
          <a:prstGeom prst="rect">
            <a:avLst/>
          </a:prstGeom>
          <a:noFill/>
          <a:ln>
            <a:solidFill>
              <a:schemeClr val="tx1"/>
            </a:solidFill>
          </a:ln>
        </p:spPr>
        <p:txBody>
          <a:bodyPr wrap="square" rtlCol="0">
            <a:spAutoFit/>
          </a:bodyPr>
          <a:lstStyle/>
          <a:p>
            <a:r>
              <a:rPr lang="en-GB" sz="1600" dirty="0" smtClean="0">
                <a:solidFill>
                  <a:prstClr val="black"/>
                </a:solidFill>
                <a:latin typeface="Calibri" pitchFamily="34" charset="0"/>
                <a:cs typeface="Calibri" pitchFamily="34" charset="0"/>
              </a:rPr>
              <a:t>Jesus knew the Pharisees in the Temple would recognise the quotations from the Old Testament</a:t>
            </a:r>
            <a:endParaRPr lang="en-GB" sz="1600" dirty="0">
              <a:solidFill>
                <a:prstClr val="black"/>
              </a:solidFill>
              <a:latin typeface="Calibri" pitchFamily="34" charset="0"/>
              <a:cs typeface="Calibri" pitchFamily="34" charset="0"/>
            </a:endParaRPr>
          </a:p>
        </p:txBody>
      </p:sp>
      <p:sp>
        <p:nvSpPr>
          <p:cNvPr id="12" name="TextBox 11"/>
          <p:cNvSpPr txBox="1"/>
          <p:nvPr/>
        </p:nvSpPr>
        <p:spPr>
          <a:xfrm>
            <a:off x="4572000" y="1301859"/>
            <a:ext cx="2160240" cy="830997"/>
          </a:xfrm>
          <a:prstGeom prst="rect">
            <a:avLst/>
          </a:prstGeom>
          <a:noFill/>
          <a:ln>
            <a:solidFill>
              <a:schemeClr val="tx1"/>
            </a:solidFill>
          </a:ln>
        </p:spPr>
        <p:txBody>
          <a:bodyPr wrap="square" rtlCol="0">
            <a:spAutoFit/>
          </a:bodyPr>
          <a:lstStyle/>
          <a:p>
            <a:r>
              <a:rPr lang="en-GB" sz="1600" dirty="0" smtClean="0">
                <a:solidFill>
                  <a:prstClr val="black"/>
                </a:solidFill>
                <a:latin typeface="Calibri" pitchFamily="34" charset="0"/>
                <a:cs typeface="Calibri" pitchFamily="34" charset="0"/>
              </a:rPr>
              <a:t>Jesus called the </a:t>
            </a:r>
            <a:r>
              <a:rPr lang="en-GB" sz="1600" dirty="0">
                <a:solidFill>
                  <a:prstClr val="black"/>
                </a:solidFill>
                <a:latin typeface="Calibri" pitchFamily="34" charset="0"/>
                <a:cs typeface="Calibri" pitchFamily="34" charset="0"/>
              </a:rPr>
              <a:t>T</a:t>
            </a:r>
            <a:r>
              <a:rPr lang="en-GB" sz="1600" dirty="0" smtClean="0">
                <a:solidFill>
                  <a:prstClr val="black"/>
                </a:solidFill>
                <a:latin typeface="Calibri" pitchFamily="34" charset="0"/>
                <a:cs typeface="Calibri" pitchFamily="34" charset="0"/>
              </a:rPr>
              <a:t>emple “a house of prayer for all nations”.</a:t>
            </a:r>
            <a:endParaRPr lang="en-GB" sz="1600" dirty="0">
              <a:solidFill>
                <a:prstClr val="black"/>
              </a:solidFill>
              <a:latin typeface="Calibri" pitchFamily="34" charset="0"/>
              <a:cs typeface="Calibri" pitchFamily="34" charset="0"/>
            </a:endParaRPr>
          </a:p>
        </p:txBody>
      </p:sp>
      <p:sp>
        <p:nvSpPr>
          <p:cNvPr id="9" name="Rectangle 8"/>
          <p:cNvSpPr/>
          <p:nvPr/>
        </p:nvSpPr>
        <p:spPr>
          <a:xfrm>
            <a:off x="6876256" y="3459778"/>
            <a:ext cx="2160240" cy="2277547"/>
          </a:xfrm>
          <a:prstGeom prst="rect">
            <a:avLst/>
          </a:prstGeom>
          <a:noFill/>
          <a:ln>
            <a:solidFill>
              <a:schemeClr val="tx1"/>
            </a:solidFill>
          </a:ln>
        </p:spPr>
        <p:txBody>
          <a:bodyPr wrap="square">
            <a:spAutoFit/>
          </a:bodyPr>
          <a:lstStyle/>
          <a:p>
            <a:r>
              <a:rPr lang="en-GB" sz="1600" dirty="0" smtClean="0">
                <a:solidFill>
                  <a:prstClr val="black"/>
                </a:solidFill>
                <a:latin typeface="Calibri" pitchFamily="34" charset="0"/>
                <a:cs typeface="Calibri" pitchFamily="34" charset="0"/>
              </a:rPr>
              <a:t>By quoting scripture</a:t>
            </a:r>
          </a:p>
          <a:p>
            <a:endParaRPr lang="en-GB"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endParaRPr>
          </a:p>
        </p:txBody>
      </p:sp>
      <p:sp>
        <p:nvSpPr>
          <p:cNvPr id="10" name="Down Arrow 9"/>
          <p:cNvSpPr/>
          <p:nvPr/>
        </p:nvSpPr>
        <p:spPr>
          <a:xfrm>
            <a:off x="827584" y="2492896"/>
            <a:ext cx="720080" cy="79208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Rectangle 2"/>
          <p:cNvSpPr/>
          <p:nvPr/>
        </p:nvSpPr>
        <p:spPr>
          <a:xfrm>
            <a:off x="2646040" y="188640"/>
            <a:ext cx="3654152" cy="369332"/>
          </a:xfrm>
          <a:prstGeom prst="rect">
            <a:avLst/>
          </a:prstGeom>
          <a:noFill/>
          <a:ln>
            <a:solidFill>
              <a:schemeClr val="tx1"/>
            </a:solidFill>
          </a:ln>
        </p:spPr>
        <p:txBody>
          <a:bodyPr wrap="square">
            <a:spAutoFit/>
          </a:bodyPr>
          <a:lstStyle/>
          <a:p>
            <a:pPr algn="ctr"/>
            <a:endParaRPr lang="en-GB" b="1" dirty="0">
              <a:solidFill>
                <a:prstClr val="black"/>
              </a:solidFill>
            </a:endParaRPr>
          </a:p>
        </p:txBody>
      </p:sp>
      <p:sp>
        <p:nvSpPr>
          <p:cNvPr id="14" name="Down Arrow 13"/>
          <p:cNvSpPr/>
          <p:nvPr/>
        </p:nvSpPr>
        <p:spPr>
          <a:xfrm>
            <a:off x="3131840" y="2492896"/>
            <a:ext cx="720080" cy="79208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ectangle 14"/>
          <p:cNvSpPr/>
          <p:nvPr/>
        </p:nvSpPr>
        <p:spPr>
          <a:xfrm>
            <a:off x="107504" y="3429000"/>
            <a:ext cx="2160240" cy="2277547"/>
          </a:xfrm>
          <a:prstGeom prst="rect">
            <a:avLst/>
          </a:prstGeom>
          <a:noFill/>
          <a:ln>
            <a:solidFill>
              <a:schemeClr val="tx1"/>
            </a:solidFill>
          </a:ln>
        </p:spPr>
        <p:txBody>
          <a:bodyPr wrap="square">
            <a:spAutoFit/>
          </a:bodyPr>
          <a:lstStyle/>
          <a:p>
            <a:r>
              <a:rPr lang="en-GB" sz="1600" dirty="0" smtClean="0">
                <a:solidFill>
                  <a:prstClr val="black"/>
                </a:solidFill>
                <a:latin typeface="Calibri" pitchFamily="34" charset="0"/>
                <a:cs typeface="Calibri" pitchFamily="34" charset="0"/>
              </a:rPr>
              <a:t>This shows Jesus was </a:t>
            </a:r>
            <a:endParaRPr lang="en-GB"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endParaRPr>
          </a:p>
        </p:txBody>
      </p:sp>
      <p:sp>
        <p:nvSpPr>
          <p:cNvPr id="18" name="Down Arrow 17"/>
          <p:cNvSpPr/>
          <p:nvPr/>
        </p:nvSpPr>
        <p:spPr>
          <a:xfrm>
            <a:off x="5286641" y="2564904"/>
            <a:ext cx="720080" cy="79208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Rectangle 18"/>
          <p:cNvSpPr/>
          <p:nvPr/>
        </p:nvSpPr>
        <p:spPr>
          <a:xfrm>
            <a:off x="4572000" y="3459778"/>
            <a:ext cx="2160240" cy="2246769"/>
          </a:xfrm>
          <a:prstGeom prst="rect">
            <a:avLst/>
          </a:prstGeom>
          <a:noFill/>
          <a:ln>
            <a:solidFill>
              <a:schemeClr val="tx1"/>
            </a:solidFill>
          </a:ln>
        </p:spPr>
        <p:txBody>
          <a:bodyPr wrap="square">
            <a:spAutoFit/>
          </a:bodyPr>
          <a:lstStyle/>
          <a:p>
            <a:r>
              <a:rPr lang="en-GB" sz="1600" dirty="0" smtClean="0">
                <a:solidFill>
                  <a:prstClr val="black"/>
                </a:solidFill>
                <a:latin typeface="Calibri" pitchFamily="34" charset="0"/>
                <a:cs typeface="Calibri" pitchFamily="34" charset="0"/>
              </a:rPr>
              <a:t>This is important because</a:t>
            </a:r>
            <a:endParaRPr lang="en-GB"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endParaRPr>
          </a:p>
        </p:txBody>
      </p:sp>
      <p:sp>
        <p:nvSpPr>
          <p:cNvPr id="22" name="Down Arrow 21"/>
          <p:cNvSpPr/>
          <p:nvPr/>
        </p:nvSpPr>
        <p:spPr>
          <a:xfrm>
            <a:off x="7560332" y="2564904"/>
            <a:ext cx="720080" cy="79208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TextBox 22"/>
          <p:cNvSpPr txBox="1"/>
          <p:nvPr/>
        </p:nvSpPr>
        <p:spPr>
          <a:xfrm>
            <a:off x="2339752" y="1315582"/>
            <a:ext cx="2160240" cy="584775"/>
          </a:xfrm>
          <a:prstGeom prst="rect">
            <a:avLst/>
          </a:prstGeom>
          <a:noFill/>
          <a:ln>
            <a:solidFill>
              <a:schemeClr val="tx1"/>
            </a:solidFill>
          </a:ln>
        </p:spPr>
        <p:txBody>
          <a:bodyPr wrap="square" rtlCol="0">
            <a:spAutoFit/>
          </a:bodyPr>
          <a:lstStyle/>
          <a:p>
            <a:r>
              <a:rPr lang="en-GB" sz="1600" dirty="0" smtClean="0">
                <a:solidFill>
                  <a:prstClr val="black"/>
                </a:solidFill>
                <a:latin typeface="Calibri" pitchFamily="34" charset="0"/>
                <a:cs typeface="Calibri" pitchFamily="34" charset="0"/>
              </a:rPr>
              <a:t>Jesus called the Temple “my house”.</a:t>
            </a:r>
            <a:endParaRPr lang="en-GB" sz="1600" dirty="0">
              <a:solidFill>
                <a:prstClr val="black"/>
              </a:solidFill>
              <a:latin typeface="Calibri" pitchFamily="34" charset="0"/>
              <a:cs typeface="Calibri" pitchFamily="34" charset="0"/>
            </a:endParaRPr>
          </a:p>
        </p:txBody>
      </p:sp>
      <p:sp>
        <p:nvSpPr>
          <p:cNvPr id="24" name="Rectangle 23"/>
          <p:cNvSpPr/>
          <p:nvPr/>
        </p:nvSpPr>
        <p:spPr>
          <a:xfrm>
            <a:off x="2339752" y="3474299"/>
            <a:ext cx="2160240" cy="2246769"/>
          </a:xfrm>
          <a:prstGeom prst="rect">
            <a:avLst/>
          </a:prstGeom>
          <a:noFill/>
          <a:ln>
            <a:solidFill>
              <a:schemeClr val="tx1"/>
            </a:solidFill>
          </a:ln>
        </p:spPr>
        <p:txBody>
          <a:bodyPr wrap="square">
            <a:spAutoFit/>
          </a:bodyPr>
          <a:lstStyle/>
          <a:p>
            <a:r>
              <a:rPr lang="en-GB" sz="1600" dirty="0" smtClean="0">
                <a:solidFill>
                  <a:prstClr val="black"/>
                </a:solidFill>
                <a:latin typeface="Calibri" pitchFamily="34" charset="0"/>
                <a:cs typeface="Calibri" pitchFamily="34" charset="0"/>
              </a:rPr>
              <a:t>By using these words Jesus was </a:t>
            </a:r>
            <a:endParaRPr lang="en-GB"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latin typeface="Calibri" pitchFamily="34" charset="0"/>
              <a:cs typeface="Calibri" pitchFamily="34" charset="0"/>
            </a:endParaRPr>
          </a:p>
          <a:p>
            <a:r>
              <a:rPr lang="en-GB" dirty="0" smtClean="0">
                <a:solidFill>
                  <a:prstClr val="black"/>
                </a:solidFill>
                <a:latin typeface="Calibri" pitchFamily="34" charset="0"/>
                <a:cs typeface="Calibri" pitchFamily="34" charset="0"/>
              </a:rPr>
              <a:t> </a:t>
            </a:r>
          </a:p>
          <a:p>
            <a:endParaRPr lang="en-GB" dirty="0">
              <a:solidFill>
                <a:prstClr val="black"/>
              </a:solidFill>
            </a:endParaRPr>
          </a:p>
        </p:txBody>
      </p:sp>
      <p:sp>
        <p:nvSpPr>
          <p:cNvPr id="16" name="TextBox 15"/>
          <p:cNvSpPr txBox="1">
            <a:spLocks noChangeArrowheads="1"/>
          </p:cNvSpPr>
          <p:nvPr/>
        </p:nvSpPr>
        <p:spPr bwMode="auto">
          <a:xfrm>
            <a:off x="107504" y="5805264"/>
            <a:ext cx="8928992" cy="954107"/>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algn="ctr"/>
            <a:r>
              <a:rPr lang="en-GB" sz="3200" b="1" dirty="0" smtClean="0">
                <a:solidFill>
                  <a:prstClr val="black"/>
                </a:solidFill>
              </a:rPr>
              <a:t>What does this show us about Jesus?</a:t>
            </a:r>
          </a:p>
          <a:p>
            <a:pPr algn="ctr"/>
            <a:r>
              <a:rPr lang="en-GB" sz="2400" b="1" dirty="0" smtClean="0">
                <a:solidFill>
                  <a:prstClr val="black"/>
                </a:solidFill>
              </a:rPr>
              <a:t>(EXPLAIN </a:t>
            </a:r>
            <a:r>
              <a:rPr lang="en-GB" sz="2400" dirty="0" smtClean="0">
                <a:solidFill>
                  <a:prstClr val="black"/>
                </a:solidFill>
              </a:rPr>
              <a:t>what this story shows us about Jesus)</a:t>
            </a:r>
            <a:endParaRPr lang="en-GB" sz="2400" dirty="0">
              <a:solidFill>
                <a:prstClr val="black"/>
              </a:solidFill>
            </a:endParaRPr>
          </a:p>
        </p:txBody>
      </p:sp>
    </p:spTree>
    <p:extLst>
      <p:ext uri="{BB962C8B-B14F-4D97-AF65-F5344CB8AC3E}">
        <p14:creationId xmlns:p14="http://schemas.microsoft.com/office/powerpoint/2010/main" val="3976478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764704"/>
            <a:ext cx="2160240" cy="830997"/>
          </a:xfrm>
          <a:prstGeom prst="rect">
            <a:avLst/>
          </a:prstGeom>
          <a:noFill/>
          <a:ln>
            <a:solidFill>
              <a:schemeClr val="tx1"/>
            </a:solidFill>
          </a:ln>
        </p:spPr>
        <p:txBody>
          <a:bodyPr wrap="square" rtlCol="0">
            <a:spAutoFit/>
          </a:bodyPr>
          <a:lstStyle/>
          <a:p>
            <a:r>
              <a:rPr lang="en-GB" sz="1600" dirty="0" smtClean="0">
                <a:solidFill>
                  <a:prstClr val="black"/>
                </a:solidFill>
                <a:latin typeface="Calibri" pitchFamily="34" charset="0"/>
                <a:cs typeface="Calibri" pitchFamily="34" charset="0"/>
              </a:rPr>
              <a:t>Jesus said the Temple had become a ‘den of thieves’. </a:t>
            </a:r>
            <a:endParaRPr lang="en-GB" sz="1600" dirty="0">
              <a:solidFill>
                <a:prstClr val="black"/>
              </a:solidFill>
              <a:latin typeface="Calibri" pitchFamily="34" charset="0"/>
              <a:cs typeface="Calibri" pitchFamily="34" charset="0"/>
            </a:endParaRPr>
          </a:p>
        </p:txBody>
      </p:sp>
      <p:sp>
        <p:nvSpPr>
          <p:cNvPr id="8" name="TextBox 7"/>
          <p:cNvSpPr txBox="1"/>
          <p:nvPr/>
        </p:nvSpPr>
        <p:spPr>
          <a:xfrm>
            <a:off x="6804248" y="778427"/>
            <a:ext cx="2232248" cy="1323439"/>
          </a:xfrm>
          <a:prstGeom prst="rect">
            <a:avLst/>
          </a:prstGeom>
          <a:noFill/>
          <a:ln>
            <a:solidFill>
              <a:schemeClr val="tx1"/>
            </a:solidFill>
          </a:ln>
        </p:spPr>
        <p:txBody>
          <a:bodyPr wrap="square" rtlCol="0">
            <a:spAutoFit/>
          </a:bodyPr>
          <a:lstStyle/>
          <a:p>
            <a:r>
              <a:rPr lang="en-GB" sz="1600" dirty="0" smtClean="0">
                <a:solidFill>
                  <a:prstClr val="black"/>
                </a:solidFill>
                <a:latin typeface="Calibri" pitchFamily="34" charset="0"/>
                <a:cs typeface="Calibri" pitchFamily="34" charset="0"/>
              </a:rPr>
              <a:t>Jesus knew the Pharisees in the Temple would recognise the quotations from Isaiah and Jeremiah.</a:t>
            </a:r>
            <a:endParaRPr lang="en-GB" sz="1600" dirty="0">
              <a:solidFill>
                <a:prstClr val="black"/>
              </a:solidFill>
              <a:latin typeface="Calibri" pitchFamily="34" charset="0"/>
              <a:cs typeface="Calibri" pitchFamily="34" charset="0"/>
            </a:endParaRPr>
          </a:p>
        </p:txBody>
      </p:sp>
      <p:sp>
        <p:nvSpPr>
          <p:cNvPr id="12" name="TextBox 11"/>
          <p:cNvSpPr txBox="1"/>
          <p:nvPr/>
        </p:nvSpPr>
        <p:spPr>
          <a:xfrm>
            <a:off x="4572000" y="764704"/>
            <a:ext cx="2160240" cy="830997"/>
          </a:xfrm>
          <a:prstGeom prst="rect">
            <a:avLst/>
          </a:prstGeom>
          <a:noFill/>
          <a:ln>
            <a:solidFill>
              <a:schemeClr val="tx1"/>
            </a:solidFill>
          </a:ln>
        </p:spPr>
        <p:txBody>
          <a:bodyPr wrap="square" rtlCol="0">
            <a:spAutoFit/>
          </a:bodyPr>
          <a:lstStyle/>
          <a:p>
            <a:r>
              <a:rPr lang="en-GB" sz="1600" dirty="0" smtClean="0">
                <a:solidFill>
                  <a:prstClr val="black"/>
                </a:solidFill>
                <a:latin typeface="Calibri" pitchFamily="34" charset="0"/>
                <a:cs typeface="Calibri" pitchFamily="34" charset="0"/>
              </a:rPr>
              <a:t>Jesus called the </a:t>
            </a:r>
            <a:r>
              <a:rPr lang="en-GB" sz="1600" dirty="0">
                <a:solidFill>
                  <a:prstClr val="black"/>
                </a:solidFill>
                <a:latin typeface="Calibri" pitchFamily="34" charset="0"/>
                <a:cs typeface="Calibri" pitchFamily="34" charset="0"/>
              </a:rPr>
              <a:t>T</a:t>
            </a:r>
            <a:r>
              <a:rPr lang="en-GB" sz="1600" dirty="0" smtClean="0">
                <a:solidFill>
                  <a:prstClr val="black"/>
                </a:solidFill>
                <a:latin typeface="Calibri" pitchFamily="34" charset="0"/>
                <a:cs typeface="Calibri" pitchFamily="34" charset="0"/>
              </a:rPr>
              <a:t>emple “a house of prayer for all nations”.</a:t>
            </a:r>
            <a:endParaRPr lang="en-GB" sz="1600" dirty="0">
              <a:solidFill>
                <a:prstClr val="black"/>
              </a:solidFill>
              <a:latin typeface="Calibri" pitchFamily="34" charset="0"/>
              <a:cs typeface="Calibri" pitchFamily="34" charset="0"/>
            </a:endParaRPr>
          </a:p>
        </p:txBody>
      </p:sp>
      <p:sp>
        <p:nvSpPr>
          <p:cNvPr id="9" name="Rectangle 8"/>
          <p:cNvSpPr/>
          <p:nvPr/>
        </p:nvSpPr>
        <p:spPr>
          <a:xfrm>
            <a:off x="6876256" y="2883714"/>
            <a:ext cx="2160240" cy="3662541"/>
          </a:xfrm>
          <a:prstGeom prst="rect">
            <a:avLst/>
          </a:prstGeom>
          <a:noFill/>
          <a:ln>
            <a:solidFill>
              <a:schemeClr val="tx1"/>
            </a:solidFill>
          </a:ln>
        </p:spPr>
        <p:txBody>
          <a:bodyPr wrap="square">
            <a:spAutoFit/>
          </a:bodyPr>
          <a:lstStyle/>
          <a:p>
            <a:r>
              <a:rPr lang="en-GB" sz="1600" dirty="0" smtClean="0">
                <a:solidFill>
                  <a:prstClr val="black"/>
                </a:solidFill>
                <a:latin typeface="Calibri" pitchFamily="34" charset="0"/>
                <a:cs typeface="Calibri" pitchFamily="34" charset="0"/>
              </a:rPr>
              <a:t>By quoting scripture</a:t>
            </a:r>
          </a:p>
          <a:p>
            <a:endParaRPr lang="en-GB"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endParaRPr>
          </a:p>
        </p:txBody>
      </p:sp>
      <p:sp>
        <p:nvSpPr>
          <p:cNvPr id="10" name="Down Arrow 9"/>
          <p:cNvSpPr/>
          <p:nvPr/>
        </p:nvSpPr>
        <p:spPr>
          <a:xfrm>
            <a:off x="827584" y="1844824"/>
            <a:ext cx="720080" cy="79208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Rectangle 2"/>
          <p:cNvSpPr/>
          <p:nvPr/>
        </p:nvSpPr>
        <p:spPr>
          <a:xfrm>
            <a:off x="683568" y="188640"/>
            <a:ext cx="7920880" cy="369332"/>
          </a:xfrm>
          <a:prstGeom prst="rect">
            <a:avLst/>
          </a:prstGeom>
          <a:noFill/>
          <a:ln>
            <a:solidFill>
              <a:schemeClr val="tx1"/>
            </a:solidFill>
          </a:ln>
        </p:spPr>
        <p:txBody>
          <a:bodyPr wrap="square">
            <a:spAutoFit/>
          </a:bodyPr>
          <a:lstStyle/>
          <a:p>
            <a:pPr algn="ctr"/>
            <a:r>
              <a:rPr lang="en-GB" b="1" dirty="0" smtClean="0">
                <a:solidFill>
                  <a:prstClr val="black"/>
                </a:solidFill>
              </a:rPr>
              <a:t>What does this story show us about Jesus?</a:t>
            </a:r>
            <a:endParaRPr lang="en-GB" b="1" dirty="0">
              <a:solidFill>
                <a:prstClr val="black"/>
              </a:solidFill>
            </a:endParaRPr>
          </a:p>
        </p:txBody>
      </p:sp>
      <p:sp>
        <p:nvSpPr>
          <p:cNvPr id="14" name="Down Arrow 13"/>
          <p:cNvSpPr/>
          <p:nvPr/>
        </p:nvSpPr>
        <p:spPr>
          <a:xfrm>
            <a:off x="3131840" y="1844824"/>
            <a:ext cx="720080" cy="79208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ectangle 14"/>
          <p:cNvSpPr/>
          <p:nvPr/>
        </p:nvSpPr>
        <p:spPr>
          <a:xfrm>
            <a:off x="107504" y="2852936"/>
            <a:ext cx="2160240" cy="3662541"/>
          </a:xfrm>
          <a:prstGeom prst="rect">
            <a:avLst/>
          </a:prstGeom>
          <a:noFill/>
          <a:ln>
            <a:solidFill>
              <a:schemeClr val="tx1"/>
            </a:solidFill>
          </a:ln>
        </p:spPr>
        <p:txBody>
          <a:bodyPr wrap="square">
            <a:spAutoFit/>
          </a:bodyPr>
          <a:lstStyle/>
          <a:p>
            <a:r>
              <a:rPr lang="en-GB" sz="1600" dirty="0" smtClean="0">
                <a:solidFill>
                  <a:prstClr val="black"/>
                </a:solidFill>
                <a:latin typeface="Calibri" pitchFamily="34" charset="0"/>
                <a:cs typeface="Calibri" pitchFamily="34" charset="0"/>
              </a:rPr>
              <a:t>This shows Jesus was </a:t>
            </a:r>
            <a:endParaRPr lang="en-GB"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endParaRPr>
          </a:p>
        </p:txBody>
      </p:sp>
      <p:sp>
        <p:nvSpPr>
          <p:cNvPr id="18" name="Down Arrow 17"/>
          <p:cNvSpPr/>
          <p:nvPr/>
        </p:nvSpPr>
        <p:spPr>
          <a:xfrm>
            <a:off x="5286641" y="1916832"/>
            <a:ext cx="720080" cy="79208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Rectangle 18"/>
          <p:cNvSpPr/>
          <p:nvPr/>
        </p:nvSpPr>
        <p:spPr>
          <a:xfrm>
            <a:off x="4572000" y="2883714"/>
            <a:ext cx="2160240" cy="3631763"/>
          </a:xfrm>
          <a:prstGeom prst="rect">
            <a:avLst/>
          </a:prstGeom>
          <a:noFill/>
          <a:ln>
            <a:solidFill>
              <a:schemeClr val="tx1"/>
            </a:solidFill>
          </a:ln>
        </p:spPr>
        <p:txBody>
          <a:bodyPr wrap="square">
            <a:spAutoFit/>
          </a:bodyPr>
          <a:lstStyle/>
          <a:p>
            <a:r>
              <a:rPr lang="en-GB" sz="1600" dirty="0" smtClean="0">
                <a:solidFill>
                  <a:prstClr val="black"/>
                </a:solidFill>
                <a:latin typeface="Calibri" pitchFamily="34" charset="0"/>
                <a:cs typeface="Calibri" pitchFamily="34" charset="0"/>
              </a:rPr>
              <a:t>This is important because</a:t>
            </a:r>
            <a:endParaRPr lang="en-GB"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endParaRPr>
          </a:p>
        </p:txBody>
      </p:sp>
      <p:sp>
        <p:nvSpPr>
          <p:cNvPr id="22" name="Down Arrow 21"/>
          <p:cNvSpPr/>
          <p:nvPr/>
        </p:nvSpPr>
        <p:spPr>
          <a:xfrm>
            <a:off x="7560332" y="2127153"/>
            <a:ext cx="720080" cy="79208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TextBox 22"/>
          <p:cNvSpPr txBox="1"/>
          <p:nvPr/>
        </p:nvSpPr>
        <p:spPr>
          <a:xfrm>
            <a:off x="2339752" y="778427"/>
            <a:ext cx="2160240" cy="584775"/>
          </a:xfrm>
          <a:prstGeom prst="rect">
            <a:avLst/>
          </a:prstGeom>
          <a:noFill/>
          <a:ln>
            <a:solidFill>
              <a:schemeClr val="tx1"/>
            </a:solidFill>
          </a:ln>
        </p:spPr>
        <p:txBody>
          <a:bodyPr wrap="square" rtlCol="0">
            <a:spAutoFit/>
          </a:bodyPr>
          <a:lstStyle/>
          <a:p>
            <a:r>
              <a:rPr lang="en-GB" sz="1600" dirty="0" smtClean="0">
                <a:solidFill>
                  <a:prstClr val="black"/>
                </a:solidFill>
                <a:latin typeface="Calibri" pitchFamily="34" charset="0"/>
                <a:cs typeface="Calibri" pitchFamily="34" charset="0"/>
              </a:rPr>
              <a:t>Jesus called the Temple “my house”.</a:t>
            </a:r>
            <a:endParaRPr lang="en-GB" sz="1600" dirty="0">
              <a:solidFill>
                <a:prstClr val="black"/>
              </a:solidFill>
              <a:latin typeface="Calibri" pitchFamily="34" charset="0"/>
              <a:cs typeface="Calibri" pitchFamily="34" charset="0"/>
            </a:endParaRPr>
          </a:p>
        </p:txBody>
      </p:sp>
      <p:sp>
        <p:nvSpPr>
          <p:cNvPr id="24" name="Rectangle 23"/>
          <p:cNvSpPr/>
          <p:nvPr/>
        </p:nvSpPr>
        <p:spPr>
          <a:xfrm>
            <a:off x="2339752" y="2898235"/>
            <a:ext cx="2160240" cy="3631763"/>
          </a:xfrm>
          <a:prstGeom prst="rect">
            <a:avLst/>
          </a:prstGeom>
          <a:noFill/>
          <a:ln>
            <a:solidFill>
              <a:schemeClr val="tx1"/>
            </a:solidFill>
          </a:ln>
        </p:spPr>
        <p:txBody>
          <a:bodyPr wrap="square">
            <a:spAutoFit/>
          </a:bodyPr>
          <a:lstStyle/>
          <a:p>
            <a:r>
              <a:rPr lang="en-GB" sz="1600" dirty="0" smtClean="0">
                <a:solidFill>
                  <a:prstClr val="black"/>
                </a:solidFill>
                <a:latin typeface="Calibri" pitchFamily="34" charset="0"/>
                <a:cs typeface="Calibri" pitchFamily="34" charset="0"/>
              </a:rPr>
              <a:t>By using these words Jesus was </a:t>
            </a:r>
            <a:endParaRPr lang="en-GB"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latin typeface="Calibri" pitchFamily="34" charset="0"/>
              <a:cs typeface="Calibri" pitchFamily="34" charset="0"/>
            </a:endParaRPr>
          </a:p>
          <a:p>
            <a:r>
              <a:rPr lang="en-GB" dirty="0" smtClean="0">
                <a:solidFill>
                  <a:prstClr val="black"/>
                </a:solidFill>
                <a:latin typeface="Calibri" pitchFamily="34" charset="0"/>
                <a:cs typeface="Calibri" pitchFamily="34" charset="0"/>
              </a:rPr>
              <a:t> </a:t>
            </a:r>
          </a:p>
          <a:p>
            <a:endParaRPr lang="en-GB" dirty="0">
              <a:solidFill>
                <a:prstClr val="black"/>
              </a:solidFill>
            </a:endParaRPr>
          </a:p>
        </p:txBody>
      </p:sp>
    </p:spTree>
    <p:extLst>
      <p:ext uri="{BB962C8B-B14F-4D97-AF65-F5344CB8AC3E}">
        <p14:creationId xmlns:p14="http://schemas.microsoft.com/office/powerpoint/2010/main" val="2812769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692696"/>
            <a:ext cx="2160240" cy="830997"/>
          </a:xfrm>
          <a:prstGeom prst="rect">
            <a:avLst/>
          </a:prstGeom>
          <a:noFill/>
          <a:ln>
            <a:solidFill>
              <a:schemeClr val="tx1"/>
            </a:solidFill>
          </a:ln>
        </p:spPr>
        <p:txBody>
          <a:bodyPr wrap="square" rtlCol="0">
            <a:spAutoFit/>
          </a:bodyPr>
          <a:lstStyle/>
          <a:p>
            <a:r>
              <a:rPr lang="en-GB" sz="1600" dirty="0" smtClean="0">
                <a:solidFill>
                  <a:prstClr val="black"/>
                </a:solidFill>
                <a:latin typeface="Calibri" pitchFamily="34" charset="0"/>
                <a:cs typeface="Calibri" pitchFamily="34" charset="0"/>
              </a:rPr>
              <a:t>Jesus said the Temple had become a ‘den of thieves’. </a:t>
            </a:r>
            <a:endParaRPr lang="en-GB" sz="1600" dirty="0">
              <a:solidFill>
                <a:prstClr val="black"/>
              </a:solidFill>
              <a:latin typeface="Calibri" pitchFamily="34" charset="0"/>
              <a:cs typeface="Calibri" pitchFamily="34" charset="0"/>
            </a:endParaRPr>
          </a:p>
        </p:txBody>
      </p:sp>
      <p:sp>
        <p:nvSpPr>
          <p:cNvPr id="8" name="TextBox 7"/>
          <p:cNvSpPr txBox="1"/>
          <p:nvPr/>
        </p:nvSpPr>
        <p:spPr>
          <a:xfrm>
            <a:off x="6804248" y="745221"/>
            <a:ext cx="2232248" cy="1323439"/>
          </a:xfrm>
          <a:prstGeom prst="rect">
            <a:avLst/>
          </a:prstGeom>
          <a:noFill/>
          <a:ln>
            <a:solidFill>
              <a:schemeClr val="tx1"/>
            </a:solidFill>
          </a:ln>
        </p:spPr>
        <p:txBody>
          <a:bodyPr wrap="square" rtlCol="0">
            <a:spAutoFit/>
          </a:bodyPr>
          <a:lstStyle/>
          <a:p>
            <a:r>
              <a:rPr lang="en-GB" sz="1600" dirty="0" smtClean="0">
                <a:solidFill>
                  <a:prstClr val="black"/>
                </a:solidFill>
                <a:latin typeface="Calibri" pitchFamily="34" charset="0"/>
                <a:cs typeface="Calibri" pitchFamily="34" charset="0"/>
              </a:rPr>
              <a:t>Jesus knew the scholars in the Temple would recognise the quotations from Isaiah and Jeremiah.</a:t>
            </a:r>
            <a:endParaRPr lang="en-GB" sz="1600" dirty="0">
              <a:solidFill>
                <a:prstClr val="black"/>
              </a:solidFill>
              <a:latin typeface="Calibri" pitchFamily="34" charset="0"/>
              <a:cs typeface="Calibri" pitchFamily="34" charset="0"/>
            </a:endParaRPr>
          </a:p>
        </p:txBody>
      </p:sp>
      <p:sp>
        <p:nvSpPr>
          <p:cNvPr id="12" name="TextBox 11"/>
          <p:cNvSpPr txBox="1"/>
          <p:nvPr/>
        </p:nvSpPr>
        <p:spPr>
          <a:xfrm>
            <a:off x="4572000" y="731498"/>
            <a:ext cx="2160240" cy="830997"/>
          </a:xfrm>
          <a:prstGeom prst="rect">
            <a:avLst/>
          </a:prstGeom>
          <a:noFill/>
          <a:ln>
            <a:solidFill>
              <a:schemeClr val="tx1"/>
            </a:solidFill>
          </a:ln>
        </p:spPr>
        <p:txBody>
          <a:bodyPr wrap="square" rtlCol="0">
            <a:spAutoFit/>
          </a:bodyPr>
          <a:lstStyle/>
          <a:p>
            <a:r>
              <a:rPr lang="en-GB" sz="1600" dirty="0" smtClean="0">
                <a:solidFill>
                  <a:prstClr val="black"/>
                </a:solidFill>
                <a:latin typeface="Calibri" pitchFamily="34" charset="0"/>
                <a:cs typeface="Calibri" pitchFamily="34" charset="0"/>
              </a:rPr>
              <a:t>Jesus called the Temple “a house of prayer for all nations”.</a:t>
            </a:r>
            <a:endParaRPr lang="en-GB" sz="1600" dirty="0">
              <a:solidFill>
                <a:prstClr val="black"/>
              </a:solidFill>
              <a:latin typeface="Calibri" pitchFamily="34" charset="0"/>
              <a:cs typeface="Calibri" pitchFamily="34" charset="0"/>
            </a:endParaRPr>
          </a:p>
        </p:txBody>
      </p:sp>
      <p:sp>
        <p:nvSpPr>
          <p:cNvPr id="9" name="Rectangle 8"/>
          <p:cNvSpPr/>
          <p:nvPr/>
        </p:nvSpPr>
        <p:spPr>
          <a:xfrm>
            <a:off x="6876256" y="2955722"/>
            <a:ext cx="2160240" cy="2554545"/>
          </a:xfrm>
          <a:prstGeom prst="rect">
            <a:avLst/>
          </a:prstGeom>
          <a:noFill/>
          <a:ln>
            <a:solidFill>
              <a:schemeClr val="tx1"/>
            </a:solidFill>
          </a:ln>
        </p:spPr>
        <p:txBody>
          <a:bodyPr wrap="square">
            <a:spAutoFit/>
          </a:bodyPr>
          <a:lstStyle/>
          <a:p>
            <a:r>
              <a:rPr lang="en-GB" sz="1600" dirty="0" smtClean="0">
                <a:solidFill>
                  <a:prstClr val="black"/>
                </a:solidFill>
                <a:latin typeface="Calibri" pitchFamily="34" charset="0"/>
                <a:cs typeface="Calibri" pitchFamily="34" charset="0"/>
              </a:rPr>
              <a:t>By quoting scripture Jesus </a:t>
            </a:r>
            <a:r>
              <a:rPr lang="en-GB" sz="1600" b="1" dirty="0" smtClean="0">
                <a:solidFill>
                  <a:prstClr val="black"/>
                </a:solidFill>
                <a:latin typeface="Calibri" pitchFamily="34" charset="0"/>
                <a:cs typeface="Calibri" pitchFamily="34" charset="0"/>
              </a:rPr>
              <a:t>is directly challenging the scribes and the Pharisees who were in charge of the Temple at the time. This shows Jesus was not afraid to upset people to do what he thought </a:t>
            </a:r>
            <a:r>
              <a:rPr lang="en-GB" sz="1600" b="1" smtClean="0">
                <a:solidFill>
                  <a:prstClr val="black"/>
                </a:solidFill>
                <a:latin typeface="Calibri" pitchFamily="34" charset="0"/>
                <a:cs typeface="Calibri" pitchFamily="34" charset="0"/>
              </a:rPr>
              <a:t>was right.</a:t>
            </a:r>
            <a:endParaRPr lang="en-GB" dirty="0">
              <a:solidFill>
                <a:prstClr val="black"/>
              </a:solidFill>
            </a:endParaRPr>
          </a:p>
        </p:txBody>
      </p:sp>
      <p:sp>
        <p:nvSpPr>
          <p:cNvPr id="10" name="Down Arrow 9"/>
          <p:cNvSpPr/>
          <p:nvPr/>
        </p:nvSpPr>
        <p:spPr>
          <a:xfrm>
            <a:off x="827584" y="1922535"/>
            <a:ext cx="720080" cy="79208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Down Arrow 13"/>
          <p:cNvSpPr/>
          <p:nvPr/>
        </p:nvSpPr>
        <p:spPr>
          <a:xfrm>
            <a:off x="3131840" y="1922535"/>
            <a:ext cx="720080" cy="79208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ectangle 14"/>
          <p:cNvSpPr/>
          <p:nvPr/>
        </p:nvSpPr>
        <p:spPr>
          <a:xfrm>
            <a:off x="107504" y="2924944"/>
            <a:ext cx="2160240" cy="2585323"/>
          </a:xfrm>
          <a:prstGeom prst="rect">
            <a:avLst/>
          </a:prstGeom>
          <a:noFill/>
          <a:ln>
            <a:solidFill>
              <a:schemeClr val="tx1"/>
            </a:solidFill>
          </a:ln>
        </p:spPr>
        <p:txBody>
          <a:bodyPr wrap="square">
            <a:spAutoFit/>
          </a:bodyPr>
          <a:lstStyle/>
          <a:p>
            <a:r>
              <a:rPr lang="en-GB" sz="1600" dirty="0" smtClean="0">
                <a:solidFill>
                  <a:prstClr val="black"/>
                </a:solidFill>
                <a:latin typeface="Calibri" pitchFamily="34" charset="0"/>
                <a:cs typeface="Calibri" pitchFamily="34" charset="0"/>
              </a:rPr>
              <a:t>This shows Jesus was </a:t>
            </a:r>
            <a:r>
              <a:rPr lang="en-GB" sz="1600" b="1" dirty="0" smtClean="0">
                <a:solidFill>
                  <a:prstClr val="black"/>
                </a:solidFill>
                <a:latin typeface="Calibri" pitchFamily="34" charset="0"/>
                <a:cs typeface="Calibri" pitchFamily="34" charset="0"/>
              </a:rPr>
              <a:t>angry at the way the people were misusing God’s house. In particular using it as a place to make money. This shows Jesus was very devoted to his religion.</a:t>
            </a:r>
            <a:endParaRPr lang="en-GB" dirty="0" smtClean="0">
              <a:solidFill>
                <a:prstClr val="black"/>
              </a:solidFill>
              <a:latin typeface="Calibri" pitchFamily="34" charset="0"/>
              <a:cs typeface="Calibri" pitchFamily="34" charset="0"/>
            </a:endParaRPr>
          </a:p>
          <a:p>
            <a:endParaRPr lang="en-GB" dirty="0">
              <a:solidFill>
                <a:prstClr val="black"/>
              </a:solidFill>
            </a:endParaRPr>
          </a:p>
        </p:txBody>
      </p:sp>
      <p:sp>
        <p:nvSpPr>
          <p:cNvPr id="18" name="Down Arrow 17"/>
          <p:cNvSpPr/>
          <p:nvPr/>
        </p:nvSpPr>
        <p:spPr>
          <a:xfrm>
            <a:off x="5286641" y="1994543"/>
            <a:ext cx="720080" cy="79208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Rectangle 18"/>
          <p:cNvSpPr/>
          <p:nvPr/>
        </p:nvSpPr>
        <p:spPr>
          <a:xfrm>
            <a:off x="4572000" y="2955722"/>
            <a:ext cx="2160240" cy="2554545"/>
          </a:xfrm>
          <a:prstGeom prst="rect">
            <a:avLst/>
          </a:prstGeom>
          <a:noFill/>
          <a:ln>
            <a:solidFill>
              <a:schemeClr val="tx1"/>
            </a:solidFill>
          </a:ln>
        </p:spPr>
        <p:txBody>
          <a:bodyPr wrap="square">
            <a:spAutoFit/>
          </a:bodyPr>
          <a:lstStyle/>
          <a:p>
            <a:r>
              <a:rPr lang="en-GB" sz="1600" dirty="0" smtClean="0">
                <a:solidFill>
                  <a:prstClr val="black"/>
                </a:solidFill>
                <a:latin typeface="Calibri" pitchFamily="34" charset="0"/>
                <a:cs typeface="Calibri" pitchFamily="34" charset="0"/>
              </a:rPr>
              <a:t>This is important because </a:t>
            </a:r>
            <a:r>
              <a:rPr lang="en-GB" sz="1600" b="1" dirty="0" smtClean="0">
                <a:solidFill>
                  <a:prstClr val="black"/>
                </a:solidFill>
                <a:latin typeface="Calibri" pitchFamily="34" charset="0"/>
                <a:cs typeface="Calibri" pitchFamily="34" charset="0"/>
              </a:rPr>
              <a:t>he is saying that the Temple should be open to everyone, including non-Jews. This is very different from the Jewish teaching that the Jews are God’s chosen people.</a:t>
            </a:r>
            <a:endParaRPr lang="en-GB" dirty="0">
              <a:solidFill>
                <a:prstClr val="black"/>
              </a:solidFill>
            </a:endParaRPr>
          </a:p>
        </p:txBody>
      </p:sp>
      <p:sp>
        <p:nvSpPr>
          <p:cNvPr id="20" name="TextBox 19"/>
          <p:cNvSpPr txBox="1">
            <a:spLocks noChangeArrowheads="1"/>
          </p:cNvSpPr>
          <p:nvPr/>
        </p:nvSpPr>
        <p:spPr bwMode="auto">
          <a:xfrm>
            <a:off x="539552" y="6433591"/>
            <a:ext cx="7848872" cy="307777"/>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r>
              <a:rPr lang="en-GB" sz="1400" b="1" dirty="0" smtClean="0">
                <a:solidFill>
                  <a:prstClr val="black"/>
                </a:solidFill>
              </a:rPr>
              <a:t>EXPLAIN </a:t>
            </a:r>
            <a:r>
              <a:rPr lang="en-GB" sz="1400" dirty="0" smtClean="0">
                <a:solidFill>
                  <a:prstClr val="black"/>
                </a:solidFill>
              </a:rPr>
              <a:t>what this story shows us about Jesus</a:t>
            </a:r>
            <a:endParaRPr lang="en-GB" sz="1400" dirty="0">
              <a:solidFill>
                <a:prstClr val="black"/>
              </a:solidFill>
            </a:endParaRPr>
          </a:p>
        </p:txBody>
      </p:sp>
      <p:sp>
        <p:nvSpPr>
          <p:cNvPr id="22" name="Down Arrow 21"/>
          <p:cNvSpPr/>
          <p:nvPr/>
        </p:nvSpPr>
        <p:spPr>
          <a:xfrm>
            <a:off x="7560332" y="2204864"/>
            <a:ext cx="720080" cy="79208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TextBox 22"/>
          <p:cNvSpPr txBox="1"/>
          <p:nvPr/>
        </p:nvSpPr>
        <p:spPr>
          <a:xfrm>
            <a:off x="2339752" y="755993"/>
            <a:ext cx="2160240" cy="584775"/>
          </a:xfrm>
          <a:prstGeom prst="rect">
            <a:avLst/>
          </a:prstGeom>
          <a:noFill/>
          <a:ln>
            <a:solidFill>
              <a:schemeClr val="tx1"/>
            </a:solidFill>
          </a:ln>
        </p:spPr>
        <p:txBody>
          <a:bodyPr wrap="square" rtlCol="0">
            <a:spAutoFit/>
          </a:bodyPr>
          <a:lstStyle/>
          <a:p>
            <a:r>
              <a:rPr lang="en-GB" sz="1600" dirty="0" smtClean="0">
                <a:solidFill>
                  <a:prstClr val="black"/>
                </a:solidFill>
                <a:latin typeface="Calibri" pitchFamily="34" charset="0"/>
                <a:cs typeface="Calibri" pitchFamily="34" charset="0"/>
              </a:rPr>
              <a:t>Jesus called the Temple “my house”.</a:t>
            </a:r>
            <a:endParaRPr lang="en-GB" sz="1600" dirty="0">
              <a:solidFill>
                <a:prstClr val="black"/>
              </a:solidFill>
              <a:latin typeface="Calibri" pitchFamily="34" charset="0"/>
              <a:cs typeface="Calibri" pitchFamily="34" charset="0"/>
            </a:endParaRPr>
          </a:p>
        </p:txBody>
      </p:sp>
      <p:sp>
        <p:nvSpPr>
          <p:cNvPr id="24" name="Rectangle 23"/>
          <p:cNvSpPr/>
          <p:nvPr/>
        </p:nvSpPr>
        <p:spPr>
          <a:xfrm>
            <a:off x="2339752" y="2970243"/>
            <a:ext cx="2160240" cy="2431435"/>
          </a:xfrm>
          <a:prstGeom prst="rect">
            <a:avLst/>
          </a:prstGeom>
          <a:noFill/>
          <a:ln>
            <a:solidFill>
              <a:schemeClr val="tx1"/>
            </a:solidFill>
          </a:ln>
        </p:spPr>
        <p:txBody>
          <a:bodyPr wrap="square">
            <a:spAutoFit/>
          </a:bodyPr>
          <a:lstStyle/>
          <a:p>
            <a:r>
              <a:rPr lang="en-GB" sz="1600" dirty="0" smtClean="0">
                <a:solidFill>
                  <a:prstClr val="black"/>
                </a:solidFill>
                <a:latin typeface="Calibri" pitchFamily="34" charset="0"/>
                <a:cs typeface="Calibri" pitchFamily="34" charset="0"/>
              </a:rPr>
              <a:t>By using these words Jesus was </a:t>
            </a:r>
            <a:r>
              <a:rPr lang="en-GB" sz="1600" b="1" dirty="0" smtClean="0">
                <a:solidFill>
                  <a:prstClr val="black"/>
                </a:solidFill>
                <a:latin typeface="Calibri" pitchFamily="34" charset="0"/>
                <a:cs typeface="Calibri" pitchFamily="34" charset="0"/>
              </a:rPr>
              <a:t>claiming authority in the Temple. This shows he thought he was God.</a:t>
            </a:r>
            <a:endParaRPr lang="en-GB" b="1" dirty="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smtClean="0">
              <a:solidFill>
                <a:prstClr val="black"/>
              </a:solidFill>
              <a:latin typeface="Calibri" pitchFamily="34" charset="0"/>
              <a:cs typeface="Calibri" pitchFamily="34" charset="0"/>
            </a:endParaRPr>
          </a:p>
          <a:p>
            <a:endParaRPr lang="en-GB" dirty="0">
              <a:solidFill>
                <a:prstClr val="black"/>
              </a:solidFill>
            </a:endParaRPr>
          </a:p>
        </p:txBody>
      </p:sp>
      <p:sp>
        <p:nvSpPr>
          <p:cNvPr id="16" name="Rectangle 15"/>
          <p:cNvSpPr/>
          <p:nvPr/>
        </p:nvSpPr>
        <p:spPr>
          <a:xfrm>
            <a:off x="683568" y="188640"/>
            <a:ext cx="7920880" cy="369332"/>
          </a:xfrm>
          <a:prstGeom prst="rect">
            <a:avLst/>
          </a:prstGeom>
          <a:noFill/>
          <a:ln>
            <a:solidFill>
              <a:schemeClr val="tx1"/>
            </a:solidFill>
          </a:ln>
        </p:spPr>
        <p:txBody>
          <a:bodyPr wrap="square">
            <a:spAutoFit/>
          </a:bodyPr>
          <a:lstStyle/>
          <a:p>
            <a:pPr algn="ctr"/>
            <a:r>
              <a:rPr lang="en-GB" b="1" dirty="0" smtClean="0">
                <a:solidFill>
                  <a:prstClr val="black"/>
                </a:solidFill>
              </a:rPr>
              <a:t>What does this story show us about Jesus?</a:t>
            </a:r>
            <a:endParaRPr lang="en-GB" b="1" dirty="0">
              <a:solidFill>
                <a:prstClr val="black"/>
              </a:solidFill>
            </a:endParaRPr>
          </a:p>
        </p:txBody>
      </p:sp>
    </p:spTree>
    <p:extLst>
      <p:ext uri="{BB962C8B-B14F-4D97-AF65-F5344CB8AC3E}">
        <p14:creationId xmlns:p14="http://schemas.microsoft.com/office/powerpoint/2010/main" val="378027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smtClean="0"/>
          </a:p>
        </p:txBody>
      </p:sp>
      <p:sp>
        <p:nvSpPr>
          <p:cNvPr id="6" name="TextBox 5"/>
          <p:cNvSpPr txBox="1">
            <a:spLocks noChangeArrowheads="1"/>
          </p:cNvSpPr>
          <p:nvPr/>
        </p:nvSpPr>
        <p:spPr bwMode="auto">
          <a:xfrm>
            <a:off x="7524328" y="5661248"/>
            <a:ext cx="647700" cy="369888"/>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a:prstTxWarp prst="textNoShape">
              <a:avLst/>
            </a:prstTxWarp>
            <a:spAutoFit/>
          </a:bodyPr>
          <a:lstStyle/>
          <a:p>
            <a:pPr>
              <a:defRPr/>
            </a:pPr>
            <a:r>
              <a:rPr lang="en-GB" kern="0" dirty="0">
                <a:solidFill>
                  <a:prstClr val="black"/>
                </a:solidFill>
              </a:rPr>
              <a:t>B/C</a:t>
            </a:r>
          </a:p>
        </p:txBody>
      </p:sp>
      <p:pic>
        <p:nvPicPr>
          <p:cNvPr id="7" name="Picture 2" descr="C:\Users\becdrr\AppData\Local\Microsoft\Windows\Temporary Internet Files\Content.IE5\R4B3AFO6\MC90043471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276872"/>
            <a:ext cx="25209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611064" y="5369138"/>
            <a:ext cx="7560964" cy="954107"/>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algn="ctr"/>
            <a:r>
              <a:rPr lang="en-GB" sz="3200" b="1" dirty="0" smtClean="0">
                <a:solidFill>
                  <a:prstClr val="black"/>
                </a:solidFill>
              </a:rPr>
              <a:t>What does this show us about Jesus?</a:t>
            </a:r>
          </a:p>
          <a:p>
            <a:pPr algn="ctr"/>
            <a:r>
              <a:rPr lang="en-GB" sz="2400" b="1" dirty="0" smtClean="0">
                <a:solidFill>
                  <a:prstClr val="black"/>
                </a:solidFill>
              </a:rPr>
              <a:t>(EXPLAIN </a:t>
            </a:r>
            <a:r>
              <a:rPr lang="en-GB" sz="2400" dirty="0" smtClean="0">
                <a:solidFill>
                  <a:prstClr val="black"/>
                </a:solidFill>
              </a:rPr>
              <a:t>what this story shows us about Jesus)</a:t>
            </a:r>
            <a:endParaRPr lang="en-GB" sz="2400" dirty="0">
              <a:solidFill>
                <a:prstClr val="black"/>
              </a:solidFill>
            </a:endParaRPr>
          </a:p>
        </p:txBody>
      </p:sp>
    </p:spTree>
    <p:extLst>
      <p:ext uri="{BB962C8B-B14F-4D97-AF65-F5344CB8AC3E}">
        <p14:creationId xmlns:p14="http://schemas.microsoft.com/office/powerpoint/2010/main" val="169048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55576" y="3102059"/>
            <a:ext cx="7560964" cy="830997"/>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r>
              <a:rPr lang="en-GB" sz="2400" b="1" dirty="0">
                <a:solidFill>
                  <a:prstClr val="black"/>
                </a:solidFill>
              </a:rPr>
              <a:t>ASSESS </a:t>
            </a:r>
            <a:r>
              <a:rPr lang="en-GB" sz="2400" dirty="0">
                <a:solidFill>
                  <a:prstClr val="black"/>
                </a:solidFill>
              </a:rPr>
              <a:t>how this story might affect Christians’ views on social and community cohesion</a:t>
            </a:r>
          </a:p>
        </p:txBody>
      </p:sp>
      <p:pic>
        <p:nvPicPr>
          <p:cNvPr id="6" name="Picture 2" descr="C:\Users\becdrr\AppData\Local\Microsoft\Windows\Temporary Internet Files\Content.IE5\R4B3AFO6\MC90043471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420888"/>
            <a:ext cx="25209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33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0543" cy="6857999"/>
          </a:xfrm>
          <a:prstGeom prst="rect">
            <a:avLst/>
          </a:prstGeo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4553282" cy="6857999"/>
          </a:xfrm>
          <a:prstGeom prst="rect">
            <a:avLst/>
          </a:prstGeom>
          <a:ln>
            <a:solidFill>
              <a:schemeClr val="tx1"/>
            </a:solidFill>
          </a:ln>
        </p:spPr>
      </p:pic>
      <p:sp>
        <p:nvSpPr>
          <p:cNvPr id="6" name="Left-Right Arrow 5"/>
          <p:cNvSpPr/>
          <p:nvPr/>
        </p:nvSpPr>
        <p:spPr>
          <a:xfrm>
            <a:off x="2141984" y="4221088"/>
            <a:ext cx="4878288" cy="201622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2771800" y="4797152"/>
            <a:ext cx="3528392" cy="830997"/>
          </a:xfrm>
          <a:prstGeom prst="rect">
            <a:avLst/>
          </a:prstGeom>
          <a:noFill/>
        </p:spPr>
        <p:txBody>
          <a:bodyPr wrap="square" rtlCol="0">
            <a:spAutoFit/>
          </a:bodyPr>
          <a:lstStyle/>
          <a:p>
            <a:pPr algn="ctr"/>
            <a:r>
              <a:rPr lang="en-GB" sz="2400" b="1" dirty="0" smtClean="0"/>
              <a:t>Which image is more convincing?</a:t>
            </a:r>
            <a:endParaRPr lang="en-GB" sz="2400" b="1" dirty="0"/>
          </a:p>
        </p:txBody>
      </p:sp>
      <p:sp>
        <p:nvSpPr>
          <p:cNvPr id="8" name="TextBox 7"/>
          <p:cNvSpPr txBox="1"/>
          <p:nvPr/>
        </p:nvSpPr>
        <p:spPr>
          <a:xfrm>
            <a:off x="38948" y="35332"/>
            <a:ext cx="428596" cy="369332"/>
          </a:xfrm>
          <a:prstGeom prst="rect">
            <a:avLst/>
          </a:prstGeom>
          <a:solidFill>
            <a:srgbClr val="FFFF00"/>
          </a:solidFill>
          <a:ln>
            <a:solidFill>
              <a:sysClr val="windowText" lastClr="000000"/>
            </a:solidFill>
          </a:ln>
        </p:spPr>
        <p:txBody>
          <a:bodyPr wrap="square" rtlCol="0">
            <a:spAutoFit/>
          </a:bodyPr>
          <a:lstStyle/>
          <a:p>
            <a:pPr algn="ctr" defTabSz="457200">
              <a:defRPr/>
            </a:pPr>
            <a:r>
              <a:rPr lang="en-GB" kern="0" dirty="0">
                <a:solidFill>
                  <a:prstClr val="black"/>
                </a:solidFill>
              </a:rPr>
              <a:t>1</a:t>
            </a:r>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676456" y="-27384"/>
            <a:ext cx="4397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960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7770" y="1639341"/>
            <a:ext cx="4556718" cy="4525963"/>
          </a:xfrm>
        </p:spPr>
        <p:txBody>
          <a:bodyPr>
            <a:normAutofit/>
          </a:bodyPr>
          <a:lstStyle/>
          <a:p>
            <a:pPr marL="0" indent="0">
              <a:buNone/>
            </a:pPr>
            <a:r>
              <a:rPr lang="en-GB" sz="4000" dirty="0" smtClean="0"/>
              <a:t>Research the symptoms of an epileptic fit and bring it to the lesson next week</a:t>
            </a:r>
            <a:endParaRPr lang="en-GB" sz="4000" dirty="0"/>
          </a:p>
        </p:txBody>
      </p:sp>
      <p:pic>
        <p:nvPicPr>
          <p:cNvPr id="2050" name="Picture 2" descr="http://www.ka-net.org.uk/files/Homework-Sla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26" y="1700808"/>
            <a:ext cx="409575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06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jacobsstruggle.files.wordpress.com/2010/09/so-who-is-jesu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6024"/>
            <a:ext cx="5346153" cy="6943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580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Do you think Jesus was right to cleanse the Temple? </a:t>
            </a:r>
          </a:p>
        </p:txBody>
      </p:sp>
      <p:sp>
        <p:nvSpPr>
          <p:cNvPr id="3" name="Content Placeholder 2"/>
          <p:cNvSpPr>
            <a:spLocks noGrp="1"/>
          </p:cNvSpPr>
          <p:nvPr>
            <p:ph idx="1"/>
          </p:nvPr>
        </p:nvSpPr>
        <p:spPr/>
        <p:txBody>
          <a:bodyPr>
            <a:normAutofit fontScale="70000" lnSpcReduction="20000"/>
          </a:bodyPr>
          <a:lstStyle/>
          <a:p>
            <a:pPr marL="0" indent="0">
              <a:buNone/>
            </a:pPr>
            <a:endParaRPr lang="en-GB" dirty="0" smtClean="0"/>
          </a:p>
          <a:p>
            <a:pPr marL="0" indent="0">
              <a:buNone/>
            </a:pPr>
            <a:r>
              <a:rPr lang="en-GB" dirty="0" smtClean="0"/>
              <a:t>Answers </a:t>
            </a:r>
            <a:r>
              <a:rPr lang="en-GB" dirty="0"/>
              <a:t>which think that Jesus was right to cleanse the Temple are </a:t>
            </a:r>
          </a:p>
          <a:p>
            <a:pPr marL="0" indent="0">
              <a:buNone/>
            </a:pPr>
            <a:r>
              <a:rPr lang="en-GB" dirty="0"/>
              <a:t>likely to use such reasons as: </a:t>
            </a:r>
          </a:p>
          <a:p>
            <a:pPr marL="0" indent="0">
              <a:buNone/>
            </a:pPr>
            <a:r>
              <a:rPr lang="en-GB" dirty="0"/>
              <a:t>• the Temple was being misused </a:t>
            </a:r>
          </a:p>
          <a:p>
            <a:pPr marL="0" indent="0">
              <a:buNone/>
            </a:pPr>
            <a:r>
              <a:rPr lang="en-GB" dirty="0"/>
              <a:t>• Jesus was doing the job of the Temple authorities for them </a:t>
            </a:r>
          </a:p>
          <a:p>
            <a:pPr marL="0" indent="0">
              <a:buNone/>
            </a:pPr>
            <a:r>
              <a:rPr lang="en-GB" dirty="0"/>
              <a:t>• he was right to restore the Temple to the worship of God </a:t>
            </a:r>
          </a:p>
          <a:p>
            <a:pPr marL="0" indent="0">
              <a:buNone/>
            </a:pPr>
            <a:endParaRPr lang="en-GB" dirty="0" smtClean="0"/>
          </a:p>
          <a:p>
            <a:pPr marL="0" indent="0">
              <a:buNone/>
            </a:pPr>
            <a:r>
              <a:rPr lang="en-GB" dirty="0" smtClean="0"/>
              <a:t>Answers </a:t>
            </a:r>
            <a:r>
              <a:rPr lang="en-GB" dirty="0"/>
              <a:t>which do not think that Jesus was right to cleanse the Temple </a:t>
            </a:r>
          </a:p>
          <a:p>
            <a:pPr marL="0" indent="0">
              <a:buNone/>
            </a:pPr>
            <a:r>
              <a:rPr lang="en-GB" dirty="0"/>
              <a:t>are likely to use such reasons as: </a:t>
            </a:r>
          </a:p>
          <a:p>
            <a:pPr marL="0" indent="0">
              <a:buNone/>
            </a:pPr>
            <a:r>
              <a:rPr lang="en-GB" dirty="0"/>
              <a:t>• Jesus had no authority to do what he did </a:t>
            </a:r>
          </a:p>
          <a:p>
            <a:pPr marL="0" indent="0">
              <a:buNone/>
            </a:pPr>
            <a:r>
              <a:rPr lang="en-GB" dirty="0"/>
              <a:t>• it was bound to cause problems </a:t>
            </a:r>
          </a:p>
          <a:p>
            <a:pPr marL="0" indent="0">
              <a:buNone/>
            </a:pPr>
            <a:r>
              <a:rPr lang="en-GB" dirty="0"/>
              <a:t>• the traders were providing a service for the work (sacrifices) of </a:t>
            </a:r>
          </a:p>
          <a:p>
            <a:pPr marL="0" indent="0">
              <a:buNone/>
            </a:pPr>
            <a:r>
              <a:rPr lang="en-GB" dirty="0" smtClean="0"/>
              <a:t>the </a:t>
            </a:r>
            <a:r>
              <a:rPr lang="en-GB" dirty="0"/>
              <a:t>Temple </a:t>
            </a:r>
          </a:p>
        </p:txBody>
      </p:sp>
    </p:spTree>
    <p:extLst>
      <p:ext uri="{BB962C8B-B14F-4D97-AF65-F5344CB8AC3E}">
        <p14:creationId xmlns:p14="http://schemas.microsoft.com/office/powerpoint/2010/main" val="1869553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Do you think Jesus’ cleansing of the Temple was certain to cause trouble? </a:t>
            </a:r>
          </a:p>
        </p:txBody>
      </p:sp>
      <p:sp>
        <p:nvSpPr>
          <p:cNvPr id="3" name="Content Placeholder 2"/>
          <p:cNvSpPr>
            <a:spLocks noGrp="1"/>
          </p:cNvSpPr>
          <p:nvPr>
            <p:ph idx="1"/>
          </p:nvPr>
        </p:nvSpPr>
        <p:spPr/>
        <p:txBody>
          <a:bodyPr>
            <a:normAutofit fontScale="70000" lnSpcReduction="20000"/>
          </a:bodyPr>
          <a:lstStyle/>
          <a:p>
            <a:pPr marL="0" indent="0">
              <a:buNone/>
            </a:pPr>
            <a:r>
              <a:rPr lang="en-GB" dirty="0"/>
              <a:t>Answers which think  that Jesus’ cleansing of the Temple was certain to </a:t>
            </a:r>
            <a:r>
              <a:rPr lang="en-GB" dirty="0" smtClean="0"/>
              <a:t>cause </a:t>
            </a:r>
            <a:r>
              <a:rPr lang="en-GB" dirty="0"/>
              <a:t>trouble are likely to use such reasons as: </a:t>
            </a:r>
          </a:p>
          <a:p>
            <a:pPr marL="0" indent="0">
              <a:buNone/>
            </a:pPr>
            <a:r>
              <a:rPr lang="en-GB" dirty="0"/>
              <a:t>• The priests would see his actions as a direct threat to them </a:t>
            </a:r>
          </a:p>
          <a:p>
            <a:pPr marL="0" indent="0">
              <a:buNone/>
            </a:pPr>
            <a:r>
              <a:rPr lang="en-GB" dirty="0"/>
              <a:t>• Jesus had no authority to do what he did </a:t>
            </a:r>
          </a:p>
          <a:p>
            <a:pPr marL="0" indent="0">
              <a:buNone/>
            </a:pPr>
            <a:r>
              <a:rPr lang="en-GB" dirty="0"/>
              <a:t>• Jesus was deliberately challenging the authorities </a:t>
            </a:r>
          </a:p>
          <a:p>
            <a:pPr marL="0" indent="0">
              <a:buNone/>
            </a:pPr>
            <a:endParaRPr lang="en-GB" dirty="0" smtClean="0"/>
          </a:p>
          <a:p>
            <a:pPr marL="0" indent="0">
              <a:buNone/>
            </a:pPr>
            <a:r>
              <a:rPr lang="en-GB" dirty="0" smtClean="0"/>
              <a:t>Answers </a:t>
            </a:r>
            <a:r>
              <a:rPr lang="en-GB" dirty="0"/>
              <a:t>which do not think that Jesus’ cleansing of the Temple was not </a:t>
            </a:r>
            <a:r>
              <a:rPr lang="en-GB" dirty="0" smtClean="0"/>
              <a:t>certain </a:t>
            </a:r>
            <a:r>
              <a:rPr lang="en-GB" dirty="0"/>
              <a:t>to cause trouble are likely to use such reasons as: </a:t>
            </a:r>
          </a:p>
          <a:p>
            <a:pPr marL="0" indent="0">
              <a:buNone/>
            </a:pPr>
            <a:r>
              <a:rPr lang="en-GB" dirty="0"/>
              <a:t>• Jesus was only doing what needed to be done </a:t>
            </a:r>
          </a:p>
          <a:p>
            <a:pPr marL="0" indent="0">
              <a:buNone/>
            </a:pPr>
            <a:r>
              <a:rPr lang="en-GB" dirty="0"/>
              <a:t>• The Temple authorities should have been grateful to Jesus for </a:t>
            </a:r>
          </a:p>
          <a:p>
            <a:pPr marL="0" indent="0">
              <a:buNone/>
            </a:pPr>
            <a:r>
              <a:rPr lang="en-GB" dirty="0"/>
              <a:t>doing their job for them </a:t>
            </a:r>
          </a:p>
          <a:p>
            <a:pPr marL="0" indent="0">
              <a:buNone/>
            </a:pPr>
            <a:r>
              <a:rPr lang="en-GB" dirty="0"/>
              <a:t>• Jesus as the Son of God had ultimate authority in the Temple. </a:t>
            </a:r>
          </a:p>
        </p:txBody>
      </p:sp>
    </p:spTree>
    <p:extLst>
      <p:ext uri="{BB962C8B-B14F-4D97-AF65-F5344CB8AC3E}">
        <p14:creationId xmlns:p14="http://schemas.microsoft.com/office/powerpoint/2010/main" val="256245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2000" b="-5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452" y="989856"/>
            <a:ext cx="7560964" cy="1143000"/>
          </a:xfrm>
          <a:solidFill>
            <a:schemeClr val="bg1">
              <a:alpha val="70000"/>
            </a:schemeClr>
          </a:solidFill>
          <a:ln>
            <a:solidFill>
              <a:schemeClr val="tx1"/>
            </a:solidFill>
          </a:ln>
        </p:spPr>
        <p:txBody>
          <a:bodyPr>
            <a:noAutofit/>
          </a:bodyPr>
          <a:lstStyle/>
          <a:p>
            <a:r>
              <a:rPr lang="en-GB" sz="3600" b="1" dirty="0" smtClean="0"/>
              <a:t>Title: </a:t>
            </a:r>
            <a:r>
              <a:rPr lang="en-GB" sz="3600" b="1" u="sng" dirty="0" smtClean="0"/>
              <a:t>Jesus cleanses the Temple</a:t>
            </a:r>
            <a:r>
              <a:rPr lang="en-GB" sz="3600" b="1" dirty="0" smtClean="0"/>
              <a:t/>
            </a:r>
            <a:br>
              <a:rPr lang="en-GB" sz="3600" b="1" dirty="0" smtClean="0"/>
            </a:br>
            <a:r>
              <a:rPr lang="en-GB" sz="3600" b="1" dirty="0" smtClean="0"/>
              <a:t>Learning Outcomes</a:t>
            </a:r>
            <a:endParaRPr lang="en-GB" sz="3600" b="1" dirty="0"/>
          </a:p>
        </p:txBody>
      </p:sp>
      <p:sp>
        <p:nvSpPr>
          <p:cNvPr id="5" name="TextBox 4"/>
          <p:cNvSpPr txBox="1">
            <a:spLocks noChangeArrowheads="1"/>
          </p:cNvSpPr>
          <p:nvPr/>
        </p:nvSpPr>
        <p:spPr bwMode="auto">
          <a:xfrm>
            <a:off x="755576" y="2309971"/>
            <a:ext cx="7560964" cy="954107"/>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algn="ctr"/>
            <a:r>
              <a:rPr lang="en-GB" sz="3200" b="1" dirty="0" smtClean="0">
                <a:solidFill>
                  <a:prstClr val="black"/>
                </a:solidFill>
              </a:rPr>
              <a:t>What did Jesus do in the Temple?</a:t>
            </a:r>
          </a:p>
          <a:p>
            <a:pPr algn="ctr"/>
            <a:r>
              <a:rPr lang="en-GB" sz="2400" b="1" dirty="0" smtClean="0">
                <a:solidFill>
                  <a:prstClr val="black"/>
                </a:solidFill>
              </a:rPr>
              <a:t>(DESCRIBE </a:t>
            </a:r>
            <a:r>
              <a:rPr lang="en-GB" sz="2400" dirty="0" smtClean="0">
                <a:solidFill>
                  <a:prstClr val="black"/>
                </a:solidFill>
              </a:rPr>
              <a:t>Jesus’ actions in cleansing the Temple)</a:t>
            </a:r>
            <a:endParaRPr lang="en-GB" sz="2400" dirty="0">
              <a:solidFill>
                <a:prstClr val="black"/>
              </a:solidFill>
            </a:endParaRPr>
          </a:p>
        </p:txBody>
      </p:sp>
      <p:sp>
        <p:nvSpPr>
          <p:cNvPr id="6" name="TextBox 5"/>
          <p:cNvSpPr txBox="1">
            <a:spLocks noChangeArrowheads="1"/>
          </p:cNvSpPr>
          <p:nvPr/>
        </p:nvSpPr>
        <p:spPr bwMode="auto">
          <a:xfrm>
            <a:off x="755576" y="3462099"/>
            <a:ext cx="7560964" cy="954107"/>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algn="ctr"/>
            <a:r>
              <a:rPr lang="en-GB" sz="3200" b="1" dirty="0" smtClean="0">
                <a:solidFill>
                  <a:prstClr val="black"/>
                </a:solidFill>
              </a:rPr>
              <a:t>What does this show us about Jesus?</a:t>
            </a:r>
          </a:p>
          <a:p>
            <a:pPr algn="ctr"/>
            <a:r>
              <a:rPr lang="en-GB" sz="2400" b="1" dirty="0" smtClean="0">
                <a:solidFill>
                  <a:prstClr val="black"/>
                </a:solidFill>
              </a:rPr>
              <a:t>(EXPLAIN </a:t>
            </a:r>
            <a:r>
              <a:rPr lang="en-GB" sz="2400" dirty="0" smtClean="0">
                <a:solidFill>
                  <a:prstClr val="black"/>
                </a:solidFill>
              </a:rPr>
              <a:t>what this story shows us about Jesus)</a:t>
            </a:r>
            <a:endParaRPr lang="en-GB" sz="2400" dirty="0">
              <a:solidFill>
                <a:prstClr val="black"/>
              </a:solidFill>
            </a:endParaRPr>
          </a:p>
        </p:txBody>
      </p:sp>
      <p:sp>
        <p:nvSpPr>
          <p:cNvPr id="7" name="TextBox 6"/>
          <p:cNvSpPr txBox="1">
            <a:spLocks noChangeArrowheads="1"/>
          </p:cNvSpPr>
          <p:nvPr/>
        </p:nvSpPr>
        <p:spPr bwMode="auto">
          <a:xfrm>
            <a:off x="755576" y="4595644"/>
            <a:ext cx="7560964" cy="954107"/>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algn="ctr"/>
            <a:r>
              <a:rPr lang="en-GB" sz="3200" b="1" dirty="0" smtClean="0">
                <a:solidFill>
                  <a:prstClr val="black"/>
                </a:solidFill>
              </a:rPr>
              <a:t>Does this change your mind about Jesus?</a:t>
            </a:r>
          </a:p>
          <a:p>
            <a:pPr algn="ctr"/>
            <a:r>
              <a:rPr lang="en-GB" sz="2400" b="1" dirty="0" smtClean="0">
                <a:solidFill>
                  <a:prstClr val="black"/>
                </a:solidFill>
              </a:rPr>
              <a:t>(ASSESS </a:t>
            </a:r>
            <a:r>
              <a:rPr lang="en-GB" sz="2400" dirty="0" smtClean="0">
                <a:solidFill>
                  <a:prstClr val="black"/>
                </a:solidFill>
              </a:rPr>
              <a:t>how this story affects your view of who Jesus was)</a:t>
            </a:r>
            <a:endParaRPr lang="en-GB" sz="2400" dirty="0">
              <a:solidFill>
                <a:prstClr val="black"/>
              </a:solidFill>
            </a:endParaRPr>
          </a:p>
        </p:txBody>
      </p:sp>
    </p:spTree>
    <p:extLst>
      <p:ext uri="{BB962C8B-B14F-4D97-AF65-F5344CB8AC3E}">
        <p14:creationId xmlns:p14="http://schemas.microsoft.com/office/powerpoint/2010/main" val="376136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9512" y="116632"/>
            <a:ext cx="8784976" cy="1143000"/>
          </a:xfrm>
          <a:solidFill>
            <a:schemeClr val="bg1">
              <a:alpha val="80000"/>
            </a:schemeClr>
          </a:solidFill>
          <a:ln>
            <a:solidFill>
              <a:schemeClr val="tx1"/>
            </a:solidFill>
          </a:ln>
        </p:spPr>
        <p:txBody>
          <a:bodyPr>
            <a:normAutofit fontScale="90000"/>
          </a:bodyPr>
          <a:lstStyle/>
          <a:p>
            <a:r>
              <a:rPr lang="en-GB" b="1" dirty="0"/>
              <a:t>Title: </a:t>
            </a:r>
            <a:r>
              <a:rPr lang="en-GB" b="1" u="sng" dirty="0"/>
              <a:t>Jesus cleanses the Temple</a:t>
            </a:r>
            <a:r>
              <a:rPr lang="en-GB" b="1" dirty="0"/>
              <a:t/>
            </a:r>
            <a:br>
              <a:rPr lang="en-GB" b="1" dirty="0"/>
            </a:br>
            <a:r>
              <a:rPr lang="en-GB" b="1" smtClean="0"/>
              <a:t>Today’s Keywords</a:t>
            </a:r>
            <a:endParaRPr lang="en-GB" b="1" dirty="0"/>
          </a:p>
        </p:txBody>
      </p:sp>
      <p:sp>
        <p:nvSpPr>
          <p:cNvPr id="5" name="Content Placeholder 4"/>
          <p:cNvSpPr>
            <a:spLocks noGrp="1"/>
          </p:cNvSpPr>
          <p:nvPr>
            <p:ph idx="1"/>
          </p:nvPr>
        </p:nvSpPr>
        <p:spPr>
          <a:xfrm>
            <a:off x="179512" y="1340768"/>
            <a:ext cx="8784976" cy="5256584"/>
          </a:xfrm>
          <a:solidFill>
            <a:schemeClr val="bg1">
              <a:alpha val="80000"/>
            </a:schemeClr>
          </a:solidFill>
          <a:ln>
            <a:solidFill>
              <a:schemeClr val="tx1"/>
            </a:solidFill>
          </a:ln>
        </p:spPr>
        <p:txBody>
          <a:bodyPr/>
          <a:lstStyle/>
          <a:p>
            <a:endParaRPr lang="en-GB" b="1" dirty="0" smtClean="0"/>
          </a:p>
          <a:p>
            <a:r>
              <a:rPr lang="en-GB" b="1" dirty="0" smtClean="0"/>
              <a:t>The Temple</a:t>
            </a:r>
          </a:p>
          <a:p>
            <a:pPr marL="0" indent="0">
              <a:buNone/>
            </a:pPr>
            <a:r>
              <a:rPr lang="en-GB" dirty="0" smtClean="0"/>
              <a:t>The building in Jerusalem which</a:t>
            </a:r>
          </a:p>
          <a:p>
            <a:pPr marL="0" indent="0">
              <a:buNone/>
            </a:pPr>
            <a:r>
              <a:rPr lang="en-GB" dirty="0" smtClean="0"/>
              <a:t>is considered the holiest place in</a:t>
            </a:r>
          </a:p>
          <a:p>
            <a:pPr marL="0" indent="0">
              <a:buNone/>
            </a:pPr>
            <a:r>
              <a:rPr lang="en-GB" dirty="0" smtClean="0"/>
              <a:t> the world by Jews </a:t>
            </a:r>
          </a:p>
          <a:p>
            <a:pPr marL="0" indent="0">
              <a:buNone/>
            </a:pPr>
            <a:endParaRPr lang="en-GB" b="1" dirty="0"/>
          </a:p>
          <a:p>
            <a:r>
              <a:rPr lang="en-GB" b="1" dirty="0" smtClean="0"/>
              <a:t>Pharisees </a:t>
            </a:r>
            <a:r>
              <a:rPr lang="en-GB" dirty="0" smtClean="0"/>
              <a:t>– the Jewish leaders who were respected because they knew the scriptures so well</a:t>
            </a:r>
          </a:p>
          <a:p>
            <a:endParaRPr lang="en-GB" b="1" dirty="0"/>
          </a:p>
        </p:txBody>
      </p:sp>
      <p:pic>
        <p:nvPicPr>
          <p:cNvPr id="1026" name="Picture 2" descr="http://upload.wikimedia.org/wikipedia/commons/6/6a/A_man_prays_at_the_Western_Wall_in_Jerusale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1340768"/>
            <a:ext cx="3241164"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299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260648"/>
            <a:ext cx="4114800" cy="4896544"/>
          </a:xfrm>
          <a:solidFill>
            <a:srgbClr val="FFFF00"/>
          </a:solidFill>
          <a:ln>
            <a:solidFill>
              <a:schemeClr val="tx1"/>
            </a:solidFill>
          </a:ln>
        </p:spPr>
        <p:txBody>
          <a:bodyPr>
            <a:normAutofit lnSpcReduction="10000"/>
          </a:bodyPr>
          <a:lstStyle/>
          <a:p>
            <a:pPr marL="0" indent="0">
              <a:buNone/>
            </a:pPr>
            <a:r>
              <a:rPr lang="en-GB" sz="2800" b="1" i="1" dirty="0"/>
              <a:t>Jesus Christ Superstar</a:t>
            </a:r>
            <a:r>
              <a:rPr lang="en-GB" sz="2800" dirty="0"/>
              <a:t> is a 1973 American </a:t>
            </a:r>
            <a:r>
              <a:rPr lang="en-GB" sz="2800" dirty="0" smtClean="0"/>
              <a:t>musical. It </a:t>
            </a:r>
            <a:r>
              <a:rPr lang="en-GB" sz="2800" dirty="0"/>
              <a:t>attracted criticism from some religious groups</a:t>
            </a:r>
            <a:r>
              <a:rPr lang="en-GB" sz="2800" dirty="0" smtClean="0"/>
              <a:t>, but </a:t>
            </a:r>
            <a:r>
              <a:rPr lang="en-GB" sz="2800" dirty="0"/>
              <a:t>reviews for the film were still </a:t>
            </a:r>
            <a:r>
              <a:rPr lang="en-GB" sz="2800" dirty="0" smtClean="0"/>
              <a:t>positive.</a:t>
            </a:r>
            <a:endParaRPr lang="en-GB" sz="2800" dirty="0" smtClean="0">
              <a:hlinkClick r:id="rId3"/>
            </a:endParaRPr>
          </a:p>
          <a:p>
            <a:pPr marL="0" indent="0">
              <a:buNone/>
            </a:pPr>
            <a:endParaRPr lang="en-GB" sz="2800" dirty="0" smtClean="0"/>
          </a:p>
          <a:p>
            <a:pPr marL="0" indent="0">
              <a:buNone/>
            </a:pPr>
            <a:r>
              <a:rPr lang="en-GB" sz="2800" dirty="0" smtClean="0"/>
              <a:t>In this clip we see Jesus enter the Temple in Jerusalem.</a:t>
            </a:r>
            <a:endParaRPr lang="en-GB" sz="2800" dirty="0">
              <a:hlinkClick r:id="rId4"/>
            </a:endParaRPr>
          </a:p>
          <a:p>
            <a:pPr marL="0" indent="0" algn="ctr">
              <a:buNone/>
            </a:pPr>
            <a:r>
              <a:rPr lang="en-GB" sz="2800" dirty="0" smtClean="0">
                <a:hlinkClick r:id="rId4"/>
              </a:rPr>
              <a:t>Jesus Christ Superstar</a:t>
            </a:r>
            <a:endParaRPr lang="en-GB" sz="2800" dirty="0" smtClean="0"/>
          </a:p>
          <a:p>
            <a:endParaRPr lang="en-GB"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512" y="0"/>
            <a:ext cx="3924598" cy="6858000"/>
          </a:xfrm>
          <a:prstGeom prst="rect">
            <a:avLst/>
          </a:prstGeom>
          <a:ln>
            <a:solidFill>
              <a:schemeClr val="tx1"/>
            </a:solidFill>
          </a:ln>
        </p:spPr>
      </p:pic>
      <p:sp>
        <p:nvSpPr>
          <p:cNvPr id="7" name="TextBox 6"/>
          <p:cNvSpPr txBox="1">
            <a:spLocks noChangeArrowheads="1"/>
          </p:cNvSpPr>
          <p:nvPr/>
        </p:nvSpPr>
        <p:spPr bwMode="auto">
          <a:xfrm>
            <a:off x="683568" y="5715253"/>
            <a:ext cx="7560964" cy="954107"/>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algn="ctr"/>
            <a:r>
              <a:rPr lang="en-GB" sz="3200" b="1" dirty="0" smtClean="0">
                <a:solidFill>
                  <a:prstClr val="black"/>
                </a:solidFill>
              </a:rPr>
              <a:t>What did Jesus do in the Temple?</a:t>
            </a:r>
          </a:p>
          <a:p>
            <a:pPr algn="ctr"/>
            <a:r>
              <a:rPr lang="en-GB" sz="2400" b="1" dirty="0" smtClean="0">
                <a:solidFill>
                  <a:prstClr val="black"/>
                </a:solidFill>
              </a:rPr>
              <a:t>(DESCRIBE </a:t>
            </a:r>
            <a:r>
              <a:rPr lang="en-GB" sz="2400" dirty="0" smtClean="0">
                <a:solidFill>
                  <a:prstClr val="black"/>
                </a:solidFill>
              </a:rPr>
              <a:t>Jesus’ actions in cleansing the Temple)</a:t>
            </a:r>
            <a:endParaRPr lang="en-GB" sz="2400" dirty="0">
              <a:solidFill>
                <a:prstClr val="black"/>
              </a:solidFill>
            </a:endParaRPr>
          </a:p>
        </p:txBody>
      </p:sp>
    </p:spTree>
    <p:extLst>
      <p:ext uri="{BB962C8B-B14F-4D97-AF65-F5344CB8AC3E}">
        <p14:creationId xmlns:p14="http://schemas.microsoft.com/office/powerpoint/2010/main" val="1820038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07" y="136510"/>
            <a:ext cx="5688632" cy="6450479"/>
          </a:xfrm>
          <a:noFill/>
          <a:ln>
            <a:solidFill>
              <a:schemeClr val="tx1"/>
            </a:solidFill>
          </a:ln>
        </p:spPr>
        <p:txBody>
          <a:bodyPr>
            <a:noAutofit/>
          </a:bodyPr>
          <a:lstStyle/>
          <a:p>
            <a:pPr marL="0" indent="0">
              <a:buNone/>
            </a:pPr>
            <a:r>
              <a:rPr lang="en-GB" sz="2400" b="1" dirty="0" smtClean="0"/>
              <a:t>Jesus </a:t>
            </a:r>
            <a:r>
              <a:rPr lang="en-GB" sz="2400" b="1" dirty="0"/>
              <a:t>cleanses the Temple</a:t>
            </a:r>
            <a:endParaRPr lang="en-GB" sz="2400" baseline="30000" dirty="0"/>
          </a:p>
          <a:p>
            <a:pPr marL="0" indent="0">
              <a:buNone/>
            </a:pPr>
            <a:endParaRPr lang="en-GB" sz="2400" baseline="30000" dirty="0" smtClean="0"/>
          </a:p>
          <a:p>
            <a:pPr marL="0" indent="0">
              <a:buNone/>
            </a:pPr>
            <a:r>
              <a:rPr lang="en-GB" sz="2400" baseline="30000" dirty="0" smtClean="0"/>
              <a:t>15</a:t>
            </a:r>
            <a:r>
              <a:rPr lang="en-GB" sz="2400" baseline="30000" dirty="0"/>
              <a:t> </a:t>
            </a:r>
            <a:r>
              <a:rPr lang="en-GB" sz="2400" dirty="0"/>
              <a:t>On reaching Jerusalem, Jesus entered the temple courts and began driving out those who were buying and selling there. He overturned the tables of the money changers and the benches of those selling doves, </a:t>
            </a:r>
            <a:r>
              <a:rPr lang="en-GB" sz="2400" baseline="30000" dirty="0"/>
              <a:t>16 </a:t>
            </a:r>
            <a:r>
              <a:rPr lang="en-GB" sz="2400" dirty="0"/>
              <a:t>and would not allow anyone to carry merchandise through the temple courts. </a:t>
            </a:r>
            <a:r>
              <a:rPr lang="en-GB" sz="2400" baseline="30000" dirty="0"/>
              <a:t>17 </a:t>
            </a:r>
            <a:r>
              <a:rPr lang="en-GB" sz="2400" dirty="0"/>
              <a:t>And as he taught them, he said, “Is it not written: </a:t>
            </a:r>
            <a:r>
              <a:rPr lang="en-GB" sz="2400" dirty="0">
                <a:solidFill>
                  <a:schemeClr val="bg1"/>
                </a:solidFill>
              </a:rPr>
              <a:t>‘My house will be called a house of prayer </a:t>
            </a:r>
            <a:r>
              <a:rPr lang="en-GB" sz="2400" dirty="0"/>
              <a:t>for all nations</a:t>
            </a:r>
            <a:r>
              <a:rPr lang="en-GB" sz="2400" dirty="0" smtClean="0"/>
              <a:t>’ </a:t>
            </a:r>
            <a:r>
              <a:rPr lang="en-GB" sz="2400" dirty="0"/>
              <a:t>But</a:t>
            </a:r>
            <a:r>
              <a:rPr lang="en-GB" sz="2400" dirty="0">
                <a:solidFill>
                  <a:schemeClr val="bg1"/>
                </a:solidFill>
              </a:rPr>
              <a:t> you have made it ‘a den of </a:t>
            </a:r>
            <a:r>
              <a:rPr lang="en-GB" sz="2400" dirty="0" smtClean="0">
                <a:solidFill>
                  <a:schemeClr val="bg1"/>
                </a:solidFill>
              </a:rPr>
              <a:t>thieves.’”</a:t>
            </a:r>
            <a:endParaRPr lang="en-GB" sz="2400" dirty="0">
              <a:solidFill>
                <a:schemeClr val="bg1"/>
              </a:solidFill>
            </a:endParaRPr>
          </a:p>
          <a:p>
            <a:pPr marL="0" indent="0">
              <a:buNone/>
            </a:pPr>
            <a:r>
              <a:rPr lang="en-GB" sz="2400" baseline="30000" dirty="0"/>
              <a:t>18 </a:t>
            </a:r>
            <a:r>
              <a:rPr lang="en-GB" sz="2400" dirty="0"/>
              <a:t>The chief priests and the teachers of the law heard this and began looking for a way to kill him, for they feared him, because the whole crowd was amazed at his teaching</a:t>
            </a:r>
            <a:r>
              <a:rPr lang="en-GB" sz="2400" dirty="0" smtClean="0"/>
              <a:t>.</a:t>
            </a:r>
          </a:p>
        </p:txBody>
      </p:sp>
      <p:sp>
        <p:nvSpPr>
          <p:cNvPr id="9" name="TextBox 8"/>
          <p:cNvSpPr txBox="1">
            <a:spLocks noChangeArrowheads="1"/>
          </p:cNvSpPr>
          <p:nvPr/>
        </p:nvSpPr>
        <p:spPr bwMode="auto">
          <a:xfrm rot="10800000" flipV="1">
            <a:off x="6876256" y="5736113"/>
            <a:ext cx="2016224" cy="830997"/>
          </a:xfrm>
          <a:prstGeom prst="rect">
            <a:avLst/>
          </a:prstGeom>
          <a:gradFill rotWithShape="1">
            <a:gsLst>
              <a:gs pos="0">
                <a:srgbClr val="DAFDA7"/>
              </a:gs>
              <a:gs pos="35001">
                <a:srgbClr val="E4FDC2"/>
              </a:gs>
              <a:gs pos="100000">
                <a:srgbClr val="F5FFE6"/>
              </a:gs>
            </a:gsLst>
            <a:lin ang="16200000" scaled="1"/>
          </a:gradFill>
          <a:ln w="9525">
            <a:solidFill>
              <a:schemeClr val="tx1"/>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r>
              <a:rPr lang="en-GB" sz="1600" b="1" dirty="0">
                <a:solidFill>
                  <a:prstClr val="black"/>
                </a:solidFill>
              </a:rPr>
              <a:t>DESCRIBE </a:t>
            </a:r>
            <a:r>
              <a:rPr lang="en-GB" sz="1600" dirty="0">
                <a:solidFill>
                  <a:prstClr val="black"/>
                </a:solidFill>
              </a:rPr>
              <a:t>Jesus’ actions in cleansing the Temple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052736"/>
            <a:ext cx="2808312" cy="3888432"/>
          </a:xfrm>
          <a:prstGeom prst="rect">
            <a:avLst/>
          </a:prstGeom>
          <a:ln>
            <a:solidFill>
              <a:schemeClr val="tx1"/>
            </a:solidFill>
          </a:ln>
        </p:spPr>
      </p:pic>
    </p:spTree>
    <p:extLst>
      <p:ext uri="{BB962C8B-B14F-4D97-AF65-F5344CB8AC3E}">
        <p14:creationId xmlns:p14="http://schemas.microsoft.com/office/powerpoint/2010/main" val="2764118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07" y="136510"/>
            <a:ext cx="5688632" cy="6450479"/>
          </a:xfrm>
          <a:noFill/>
          <a:ln>
            <a:solidFill>
              <a:schemeClr val="tx1"/>
            </a:solidFill>
          </a:ln>
        </p:spPr>
        <p:txBody>
          <a:bodyPr>
            <a:noAutofit/>
          </a:bodyPr>
          <a:lstStyle/>
          <a:p>
            <a:pPr marL="0" indent="0">
              <a:buNone/>
            </a:pPr>
            <a:r>
              <a:rPr lang="en-GB" sz="2400" b="1" dirty="0" smtClean="0"/>
              <a:t>Jesus </a:t>
            </a:r>
            <a:r>
              <a:rPr lang="en-GB" sz="2400" b="1" dirty="0"/>
              <a:t>cleanses the Temple</a:t>
            </a:r>
            <a:endParaRPr lang="en-GB" sz="2400" baseline="30000" dirty="0"/>
          </a:p>
          <a:p>
            <a:pPr marL="0" indent="0">
              <a:buNone/>
            </a:pPr>
            <a:endParaRPr lang="en-GB" sz="2400" baseline="30000" dirty="0" smtClean="0"/>
          </a:p>
          <a:p>
            <a:pPr marL="0" indent="0">
              <a:buNone/>
            </a:pPr>
            <a:r>
              <a:rPr lang="en-GB" sz="2400" baseline="30000" dirty="0" smtClean="0"/>
              <a:t>15</a:t>
            </a:r>
            <a:r>
              <a:rPr lang="en-GB" sz="2400" baseline="30000" dirty="0"/>
              <a:t> </a:t>
            </a:r>
            <a:r>
              <a:rPr lang="en-GB" sz="2400" dirty="0"/>
              <a:t>On reaching Jerusalem, Jesus entered the temple courts and began driving out those who were buying and selling there. He overturned the tables of the money changers and the benches of those selling doves, </a:t>
            </a:r>
            <a:r>
              <a:rPr lang="en-GB" sz="2400" baseline="30000" dirty="0"/>
              <a:t>16 </a:t>
            </a:r>
            <a:r>
              <a:rPr lang="en-GB" sz="2400" dirty="0"/>
              <a:t>and would not allow anyone to carry merchandise through the temple courts. </a:t>
            </a:r>
            <a:r>
              <a:rPr lang="en-GB" sz="2400" baseline="30000" dirty="0"/>
              <a:t>17 </a:t>
            </a:r>
            <a:r>
              <a:rPr lang="en-GB" sz="2400" dirty="0"/>
              <a:t>And as he taught them, he said, “Is it not written: </a:t>
            </a:r>
            <a:r>
              <a:rPr lang="en-GB" sz="2400" dirty="0">
                <a:solidFill>
                  <a:srgbClr val="FF0000"/>
                </a:solidFill>
              </a:rPr>
              <a:t>‘My house will be called a house of prayer </a:t>
            </a:r>
            <a:r>
              <a:rPr lang="en-GB" sz="2400" dirty="0"/>
              <a:t>for all nations</a:t>
            </a:r>
            <a:r>
              <a:rPr lang="en-GB" sz="2400" dirty="0" smtClean="0"/>
              <a:t>’ </a:t>
            </a:r>
            <a:r>
              <a:rPr lang="en-GB" sz="2400" dirty="0"/>
              <a:t>But</a:t>
            </a:r>
            <a:r>
              <a:rPr lang="en-GB" sz="2400" dirty="0">
                <a:solidFill>
                  <a:schemeClr val="bg1"/>
                </a:solidFill>
              </a:rPr>
              <a:t> you have made it ‘a den of </a:t>
            </a:r>
            <a:r>
              <a:rPr lang="en-GB" sz="2400" dirty="0" smtClean="0">
                <a:solidFill>
                  <a:schemeClr val="bg1"/>
                </a:solidFill>
              </a:rPr>
              <a:t>thieves.’”</a:t>
            </a:r>
            <a:endParaRPr lang="en-GB" sz="2400" dirty="0">
              <a:solidFill>
                <a:schemeClr val="bg1"/>
              </a:solidFill>
            </a:endParaRPr>
          </a:p>
          <a:p>
            <a:pPr marL="0" indent="0">
              <a:buNone/>
            </a:pPr>
            <a:r>
              <a:rPr lang="en-GB" sz="2400" baseline="30000" dirty="0"/>
              <a:t>18 </a:t>
            </a:r>
            <a:r>
              <a:rPr lang="en-GB" sz="2400" dirty="0"/>
              <a:t>The chief priests and the teachers of the law heard this and began looking for a way to kill him, for they feared him, because the whole crowd was amazed at his teaching</a:t>
            </a:r>
            <a:r>
              <a:rPr lang="en-GB" sz="2400" dirty="0" smtClean="0"/>
              <a:t>.</a:t>
            </a:r>
          </a:p>
        </p:txBody>
      </p:sp>
      <p:sp>
        <p:nvSpPr>
          <p:cNvPr id="9" name="TextBox 8"/>
          <p:cNvSpPr txBox="1">
            <a:spLocks noChangeArrowheads="1"/>
          </p:cNvSpPr>
          <p:nvPr/>
        </p:nvSpPr>
        <p:spPr bwMode="auto">
          <a:xfrm rot="10800000" flipV="1">
            <a:off x="6876256" y="5736113"/>
            <a:ext cx="2016224" cy="830997"/>
          </a:xfrm>
          <a:prstGeom prst="rect">
            <a:avLst/>
          </a:prstGeom>
          <a:gradFill rotWithShape="1">
            <a:gsLst>
              <a:gs pos="0">
                <a:srgbClr val="DAFDA7"/>
              </a:gs>
              <a:gs pos="35001">
                <a:srgbClr val="E4FDC2"/>
              </a:gs>
              <a:gs pos="100000">
                <a:srgbClr val="F5FFE6"/>
              </a:gs>
            </a:gsLst>
            <a:lin ang="16200000" scaled="1"/>
          </a:gradFill>
          <a:ln w="9525">
            <a:solidFill>
              <a:schemeClr val="tx1"/>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r>
              <a:rPr lang="en-GB" sz="1600" b="1" dirty="0">
                <a:solidFill>
                  <a:prstClr val="black"/>
                </a:solidFill>
              </a:rPr>
              <a:t>DESCRIBE </a:t>
            </a:r>
            <a:r>
              <a:rPr lang="en-GB" sz="1600" dirty="0">
                <a:solidFill>
                  <a:prstClr val="black"/>
                </a:solidFill>
              </a:rPr>
              <a:t>Jesus’ actions in cleansing the Temple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052736"/>
            <a:ext cx="2808312" cy="3888432"/>
          </a:xfrm>
          <a:prstGeom prst="rect">
            <a:avLst/>
          </a:prstGeom>
          <a:ln>
            <a:solidFill>
              <a:schemeClr val="tx1"/>
            </a:solidFill>
          </a:ln>
        </p:spPr>
      </p:pic>
    </p:spTree>
    <p:extLst>
      <p:ext uri="{BB962C8B-B14F-4D97-AF65-F5344CB8AC3E}">
        <p14:creationId xmlns:p14="http://schemas.microsoft.com/office/powerpoint/2010/main" val="269641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07" y="136510"/>
            <a:ext cx="5688632" cy="6450479"/>
          </a:xfrm>
          <a:noFill/>
          <a:ln>
            <a:solidFill>
              <a:schemeClr val="tx1"/>
            </a:solidFill>
          </a:ln>
        </p:spPr>
        <p:txBody>
          <a:bodyPr>
            <a:noAutofit/>
          </a:bodyPr>
          <a:lstStyle/>
          <a:p>
            <a:pPr marL="0" indent="0">
              <a:buNone/>
            </a:pPr>
            <a:r>
              <a:rPr lang="en-GB" sz="2400" b="1" dirty="0" smtClean="0"/>
              <a:t>Jesus </a:t>
            </a:r>
            <a:r>
              <a:rPr lang="en-GB" sz="2400" b="1" dirty="0"/>
              <a:t>cleanses the Temple</a:t>
            </a:r>
            <a:endParaRPr lang="en-GB" sz="2400" baseline="30000" dirty="0"/>
          </a:p>
          <a:p>
            <a:pPr marL="0" indent="0">
              <a:buNone/>
            </a:pPr>
            <a:endParaRPr lang="en-GB" sz="2400" baseline="30000" dirty="0" smtClean="0"/>
          </a:p>
          <a:p>
            <a:pPr marL="0" indent="0">
              <a:buNone/>
            </a:pPr>
            <a:r>
              <a:rPr lang="en-GB" sz="2400" baseline="30000" dirty="0" smtClean="0"/>
              <a:t>15</a:t>
            </a:r>
            <a:r>
              <a:rPr lang="en-GB" sz="2400" baseline="30000" dirty="0"/>
              <a:t> </a:t>
            </a:r>
            <a:r>
              <a:rPr lang="en-GB" sz="2400" dirty="0"/>
              <a:t>On reaching Jerusalem, Jesus entered the temple courts and began driving out those who were buying and selling there. He overturned the tables of the money changers and the benches of those selling doves, </a:t>
            </a:r>
            <a:r>
              <a:rPr lang="en-GB" sz="2400" baseline="30000" dirty="0"/>
              <a:t>16 </a:t>
            </a:r>
            <a:r>
              <a:rPr lang="en-GB" sz="2400" dirty="0"/>
              <a:t>and would not allow anyone to carry merchandise through the temple courts. </a:t>
            </a:r>
            <a:r>
              <a:rPr lang="en-GB" sz="2400" baseline="30000" dirty="0"/>
              <a:t>17 </a:t>
            </a:r>
            <a:r>
              <a:rPr lang="en-GB" sz="2400" dirty="0"/>
              <a:t>And as he taught them, he said, “Is it not written: </a:t>
            </a:r>
            <a:r>
              <a:rPr lang="en-GB" sz="2400" dirty="0">
                <a:solidFill>
                  <a:srgbClr val="FF0000"/>
                </a:solidFill>
              </a:rPr>
              <a:t>‘My house will be called a house of prayer </a:t>
            </a:r>
            <a:r>
              <a:rPr lang="en-GB" sz="2400" dirty="0"/>
              <a:t>for all nations</a:t>
            </a:r>
            <a:r>
              <a:rPr lang="en-GB" sz="2400" dirty="0" smtClean="0"/>
              <a:t>’ </a:t>
            </a:r>
            <a:r>
              <a:rPr lang="en-GB" sz="2400" dirty="0"/>
              <a:t>But</a:t>
            </a:r>
            <a:r>
              <a:rPr lang="en-GB" sz="2400" dirty="0">
                <a:solidFill>
                  <a:schemeClr val="bg1"/>
                </a:solidFill>
              </a:rPr>
              <a:t> </a:t>
            </a:r>
            <a:r>
              <a:rPr lang="en-GB" sz="2400" dirty="0">
                <a:solidFill>
                  <a:srgbClr val="FF0000"/>
                </a:solidFill>
              </a:rPr>
              <a:t>you have made it ‘a den of </a:t>
            </a:r>
            <a:r>
              <a:rPr lang="en-GB" sz="2400" dirty="0" smtClean="0">
                <a:solidFill>
                  <a:srgbClr val="FF0000"/>
                </a:solidFill>
              </a:rPr>
              <a:t>thieves.’”</a:t>
            </a:r>
            <a:endParaRPr lang="en-GB" sz="2400" dirty="0">
              <a:solidFill>
                <a:srgbClr val="FF0000"/>
              </a:solidFill>
            </a:endParaRPr>
          </a:p>
          <a:p>
            <a:pPr marL="0" indent="0">
              <a:buNone/>
            </a:pPr>
            <a:r>
              <a:rPr lang="en-GB" sz="2400" baseline="30000" dirty="0"/>
              <a:t>18 </a:t>
            </a:r>
            <a:r>
              <a:rPr lang="en-GB" sz="2400" dirty="0"/>
              <a:t>The chief priests and the teachers of the law heard this and began looking for a way to kill him, for they feared him, because the whole crowd was amazed at his teaching</a:t>
            </a:r>
            <a:r>
              <a:rPr lang="en-GB" sz="2400" dirty="0" smtClean="0"/>
              <a:t>.</a:t>
            </a:r>
          </a:p>
        </p:txBody>
      </p:sp>
      <p:sp>
        <p:nvSpPr>
          <p:cNvPr id="9" name="TextBox 8"/>
          <p:cNvSpPr txBox="1">
            <a:spLocks noChangeArrowheads="1"/>
          </p:cNvSpPr>
          <p:nvPr/>
        </p:nvSpPr>
        <p:spPr bwMode="auto">
          <a:xfrm rot="10800000" flipV="1">
            <a:off x="6876256" y="5736113"/>
            <a:ext cx="2016224" cy="830997"/>
          </a:xfrm>
          <a:prstGeom prst="rect">
            <a:avLst/>
          </a:prstGeom>
          <a:gradFill rotWithShape="1">
            <a:gsLst>
              <a:gs pos="0">
                <a:srgbClr val="DAFDA7"/>
              </a:gs>
              <a:gs pos="35001">
                <a:srgbClr val="E4FDC2"/>
              </a:gs>
              <a:gs pos="100000">
                <a:srgbClr val="F5FFE6"/>
              </a:gs>
            </a:gsLst>
            <a:lin ang="16200000" scaled="1"/>
          </a:gradFill>
          <a:ln w="9525">
            <a:solidFill>
              <a:schemeClr val="tx1"/>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r>
              <a:rPr lang="en-GB" sz="1600" b="1" dirty="0">
                <a:solidFill>
                  <a:prstClr val="black"/>
                </a:solidFill>
              </a:rPr>
              <a:t>DESCRIBE </a:t>
            </a:r>
            <a:r>
              <a:rPr lang="en-GB" sz="1600" dirty="0">
                <a:solidFill>
                  <a:prstClr val="black"/>
                </a:solidFill>
              </a:rPr>
              <a:t>Jesus’ actions in cleansing the Temple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052736"/>
            <a:ext cx="2808312" cy="3888432"/>
          </a:xfrm>
          <a:prstGeom prst="rect">
            <a:avLst/>
          </a:prstGeom>
          <a:ln>
            <a:solidFill>
              <a:schemeClr val="tx1"/>
            </a:solidFill>
          </a:ln>
        </p:spPr>
      </p:pic>
    </p:spTree>
    <p:extLst>
      <p:ext uri="{BB962C8B-B14F-4D97-AF65-F5344CB8AC3E}">
        <p14:creationId xmlns:p14="http://schemas.microsoft.com/office/powerpoint/2010/main" val="1346941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2000" b="-5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452" y="989856"/>
            <a:ext cx="7560964" cy="1143000"/>
          </a:xfrm>
          <a:solidFill>
            <a:schemeClr val="bg1">
              <a:alpha val="70000"/>
            </a:schemeClr>
          </a:solidFill>
          <a:ln>
            <a:solidFill>
              <a:schemeClr val="tx1"/>
            </a:solidFill>
          </a:ln>
        </p:spPr>
        <p:txBody>
          <a:bodyPr>
            <a:noAutofit/>
          </a:bodyPr>
          <a:lstStyle/>
          <a:p>
            <a:r>
              <a:rPr lang="en-GB" sz="3600" b="1" dirty="0" smtClean="0"/>
              <a:t>Title: </a:t>
            </a:r>
            <a:r>
              <a:rPr lang="en-GB" sz="3600" b="1" u="sng" dirty="0" smtClean="0"/>
              <a:t>Jesus cleanses the Temple</a:t>
            </a:r>
            <a:r>
              <a:rPr lang="en-GB" sz="3600" b="1" dirty="0" smtClean="0"/>
              <a:t/>
            </a:r>
            <a:br>
              <a:rPr lang="en-GB" sz="3600" b="1" dirty="0" smtClean="0"/>
            </a:br>
            <a:r>
              <a:rPr lang="en-GB" sz="3600" b="1" dirty="0" smtClean="0"/>
              <a:t>Learning Outcomes</a:t>
            </a:r>
            <a:endParaRPr lang="en-GB" sz="3600" b="1" dirty="0"/>
          </a:p>
        </p:txBody>
      </p:sp>
      <p:sp>
        <p:nvSpPr>
          <p:cNvPr id="5" name="TextBox 4"/>
          <p:cNvSpPr txBox="1">
            <a:spLocks noChangeArrowheads="1"/>
          </p:cNvSpPr>
          <p:nvPr/>
        </p:nvSpPr>
        <p:spPr bwMode="auto">
          <a:xfrm>
            <a:off x="755576" y="2309971"/>
            <a:ext cx="7560964" cy="954107"/>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algn="ctr"/>
            <a:r>
              <a:rPr lang="en-GB" sz="3200" b="1" dirty="0" smtClean="0">
                <a:solidFill>
                  <a:prstClr val="black"/>
                </a:solidFill>
              </a:rPr>
              <a:t>What did Jesus do in the Temple?</a:t>
            </a:r>
          </a:p>
          <a:p>
            <a:pPr algn="ctr"/>
            <a:r>
              <a:rPr lang="en-GB" sz="2400" b="1" dirty="0" smtClean="0">
                <a:solidFill>
                  <a:prstClr val="black"/>
                </a:solidFill>
              </a:rPr>
              <a:t>(DESCRIBE </a:t>
            </a:r>
            <a:r>
              <a:rPr lang="en-GB" sz="2400" dirty="0" smtClean="0">
                <a:solidFill>
                  <a:prstClr val="black"/>
                </a:solidFill>
              </a:rPr>
              <a:t>Jesus’ actions in cleansing the Temple)</a:t>
            </a:r>
            <a:endParaRPr lang="en-GB" sz="2400" dirty="0">
              <a:solidFill>
                <a:prstClr val="black"/>
              </a:solidFill>
            </a:endParaRPr>
          </a:p>
        </p:txBody>
      </p:sp>
      <p:sp>
        <p:nvSpPr>
          <p:cNvPr id="6" name="TextBox 5"/>
          <p:cNvSpPr txBox="1">
            <a:spLocks noChangeArrowheads="1"/>
          </p:cNvSpPr>
          <p:nvPr/>
        </p:nvSpPr>
        <p:spPr bwMode="auto">
          <a:xfrm>
            <a:off x="755576" y="3462099"/>
            <a:ext cx="7560964" cy="954107"/>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algn="ctr"/>
            <a:r>
              <a:rPr lang="en-GB" sz="3200" b="1" dirty="0" smtClean="0">
                <a:solidFill>
                  <a:prstClr val="black"/>
                </a:solidFill>
              </a:rPr>
              <a:t>What does this show us about Jesus?</a:t>
            </a:r>
          </a:p>
          <a:p>
            <a:pPr algn="ctr"/>
            <a:r>
              <a:rPr lang="en-GB" sz="2400" b="1" dirty="0" smtClean="0">
                <a:solidFill>
                  <a:prstClr val="black"/>
                </a:solidFill>
              </a:rPr>
              <a:t>(EXPLAIN </a:t>
            </a:r>
            <a:r>
              <a:rPr lang="en-GB" sz="2400" dirty="0" smtClean="0">
                <a:solidFill>
                  <a:prstClr val="black"/>
                </a:solidFill>
              </a:rPr>
              <a:t>what this story shows us about Jesus)</a:t>
            </a:r>
            <a:endParaRPr lang="en-GB" sz="2400" dirty="0">
              <a:solidFill>
                <a:prstClr val="black"/>
              </a:solidFill>
            </a:endParaRPr>
          </a:p>
        </p:txBody>
      </p:sp>
      <p:sp>
        <p:nvSpPr>
          <p:cNvPr id="7" name="TextBox 6"/>
          <p:cNvSpPr txBox="1">
            <a:spLocks noChangeArrowheads="1"/>
          </p:cNvSpPr>
          <p:nvPr/>
        </p:nvSpPr>
        <p:spPr bwMode="auto">
          <a:xfrm>
            <a:off x="755576" y="4595644"/>
            <a:ext cx="7560964" cy="954107"/>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algn="ctr"/>
            <a:r>
              <a:rPr lang="en-GB" sz="3200" b="1" dirty="0" smtClean="0">
                <a:solidFill>
                  <a:prstClr val="black"/>
                </a:solidFill>
              </a:rPr>
              <a:t>Does this change your mind about Jesus?</a:t>
            </a:r>
          </a:p>
          <a:p>
            <a:pPr algn="ctr"/>
            <a:r>
              <a:rPr lang="en-GB" sz="2400" b="1" dirty="0" smtClean="0">
                <a:solidFill>
                  <a:prstClr val="black"/>
                </a:solidFill>
              </a:rPr>
              <a:t>(ASSESS </a:t>
            </a:r>
            <a:r>
              <a:rPr lang="en-GB" sz="2400" dirty="0" smtClean="0">
                <a:solidFill>
                  <a:prstClr val="black"/>
                </a:solidFill>
              </a:rPr>
              <a:t>how this story affects your view of who Jesus was)</a:t>
            </a:r>
            <a:endParaRPr lang="en-GB" sz="2400" dirty="0">
              <a:solidFill>
                <a:prstClr val="black"/>
              </a:solidFill>
            </a:endParaRPr>
          </a:p>
        </p:txBody>
      </p:sp>
    </p:spTree>
    <p:extLst>
      <p:ext uri="{BB962C8B-B14F-4D97-AF65-F5344CB8AC3E}">
        <p14:creationId xmlns:p14="http://schemas.microsoft.com/office/powerpoint/2010/main" val="1452584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5194920" cy="1143000"/>
          </a:xfrm>
        </p:spPr>
        <p:txBody>
          <a:bodyPr>
            <a:normAutofit fontScale="90000"/>
          </a:bodyPr>
          <a:lstStyle/>
          <a:p>
            <a:r>
              <a:rPr lang="en-GB" dirty="0" smtClean="0"/>
              <a:t>Create front page news article on the event you have just seen</a:t>
            </a:r>
            <a:endParaRPr lang="en-GB" dirty="0"/>
          </a:p>
        </p:txBody>
      </p:sp>
      <p:sp>
        <p:nvSpPr>
          <p:cNvPr id="3" name="Content Placeholder 2"/>
          <p:cNvSpPr>
            <a:spLocks noGrp="1"/>
          </p:cNvSpPr>
          <p:nvPr>
            <p:ph idx="1"/>
          </p:nvPr>
        </p:nvSpPr>
        <p:spPr>
          <a:xfrm>
            <a:off x="457200" y="2492896"/>
            <a:ext cx="8229600" cy="3633267"/>
          </a:xfrm>
        </p:spPr>
        <p:txBody>
          <a:bodyPr/>
          <a:lstStyle/>
          <a:p>
            <a:pPr marL="0" indent="0">
              <a:buNone/>
            </a:pPr>
            <a:r>
              <a:rPr lang="en-GB" dirty="0" smtClean="0"/>
              <a:t>It should include:</a:t>
            </a:r>
          </a:p>
          <a:p>
            <a:r>
              <a:rPr lang="en-GB" dirty="0" smtClean="0"/>
              <a:t>A headline</a:t>
            </a:r>
          </a:p>
          <a:p>
            <a:r>
              <a:rPr lang="en-GB" dirty="0" smtClean="0"/>
              <a:t>A picture</a:t>
            </a:r>
          </a:p>
          <a:p>
            <a:r>
              <a:rPr lang="en-GB" dirty="0" smtClean="0"/>
              <a:t>A description of what happened</a:t>
            </a:r>
          </a:p>
          <a:p>
            <a:r>
              <a:rPr lang="en-GB" dirty="0" smtClean="0"/>
              <a:t>A slant (an opinion about whether what Jesus did was good or bad)</a:t>
            </a:r>
            <a:endParaRPr lang="en-GB" dirty="0"/>
          </a:p>
        </p:txBody>
      </p:sp>
      <p:pic>
        <p:nvPicPr>
          <p:cNvPr id="1026" name="Picture 2" descr="http://www.seendschool.com/wp-content/uploads/2013/10/New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7" y="34482"/>
            <a:ext cx="3041677" cy="202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622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TotalTime>
  <Words>1189</Words>
  <Application>Microsoft Office PowerPoint</Application>
  <PresentationFormat>On-screen Show (4:3)</PresentationFormat>
  <Paragraphs>202</Paragraphs>
  <Slides>19</Slides>
  <Notes>15</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Office Theme</vt:lpstr>
      <vt:lpstr>1_Office Theme</vt:lpstr>
      <vt:lpstr>4_Office Theme</vt:lpstr>
      <vt:lpstr>10_Office Theme</vt:lpstr>
      <vt:lpstr>PowerPoint Presentation</vt:lpstr>
      <vt:lpstr>Title: Jesus cleanses the Temple Learning Outcomes</vt:lpstr>
      <vt:lpstr>Title: Jesus cleanses the Temple Today’s Keywords</vt:lpstr>
      <vt:lpstr>PowerPoint Presentation</vt:lpstr>
      <vt:lpstr>PowerPoint Presentation</vt:lpstr>
      <vt:lpstr>PowerPoint Presentation</vt:lpstr>
      <vt:lpstr>PowerPoint Presentation</vt:lpstr>
      <vt:lpstr>Title: Jesus cleanses the Temple Learning Outcomes</vt:lpstr>
      <vt:lpstr>Create front page news article on the event you have just seen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you think Jesus was right to cleanse the Temple? </vt:lpstr>
      <vt:lpstr>Do you think Jesus’ cleansing of the Temple was certain to cause trouble?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Outcomes</dc:title>
  <dc:creator>Andrew Powers</dc:creator>
  <cp:lastModifiedBy>Daniel Reeves</cp:lastModifiedBy>
  <cp:revision>99</cp:revision>
  <cp:lastPrinted>2015-11-30T09:35:08Z</cp:lastPrinted>
  <dcterms:created xsi:type="dcterms:W3CDTF">2012-07-26T14:23:12Z</dcterms:created>
  <dcterms:modified xsi:type="dcterms:W3CDTF">2016-01-21T10:06:06Z</dcterms:modified>
</cp:coreProperties>
</file>